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841" r:id="rId4"/>
    <p:sldMasterId id="2147483825" r:id="rId5"/>
    <p:sldMasterId id="2147483848" r:id="rId6"/>
    <p:sldMasterId id="2147483867" r:id="rId7"/>
  </p:sldMasterIdLst>
  <p:notesMasterIdLst>
    <p:notesMasterId r:id="rId53"/>
  </p:notesMasterIdLst>
  <p:handoutMasterIdLst>
    <p:handoutMasterId r:id="rId54"/>
  </p:handoutMasterIdLst>
  <p:sldIdLst>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328" r:id="rId29"/>
    <p:sldId id="329" r:id="rId30"/>
    <p:sldId id="294" r:id="rId31"/>
    <p:sldId id="330" r:id="rId32"/>
    <p:sldId id="331" r:id="rId33"/>
    <p:sldId id="304" r:id="rId34"/>
    <p:sldId id="305" r:id="rId35"/>
    <p:sldId id="306" r:id="rId36"/>
    <p:sldId id="307" r:id="rId37"/>
    <p:sldId id="308" r:id="rId38"/>
    <p:sldId id="332" r:id="rId39"/>
    <p:sldId id="310" r:id="rId40"/>
    <p:sldId id="311" r:id="rId41"/>
    <p:sldId id="333" r:id="rId42"/>
    <p:sldId id="313" r:id="rId43"/>
    <p:sldId id="314" r:id="rId44"/>
    <p:sldId id="315" r:id="rId45"/>
    <p:sldId id="335" r:id="rId46"/>
    <p:sldId id="317" r:id="rId47"/>
    <p:sldId id="334" r:id="rId48"/>
    <p:sldId id="318" r:id="rId49"/>
    <p:sldId id="319" r:id="rId50"/>
    <p:sldId id="320" r:id="rId51"/>
    <p:sldId id="270" r:id="rId52"/>
  </p:sldIdLst>
  <p:sldSz cx="12192000" cy="6858000"/>
  <p:notesSz cx="7010400" cy="92964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tengyanzjhw" initials="w" lastIdx="2" clrIdx="0">
    <p:extLst>
      <p:ext uri="{19B8F6BF-5375-455C-9EA6-DF929625EA0E}">
        <p15:presenceInfo xmlns:p15="http://schemas.microsoft.com/office/powerpoint/2012/main" userId="S-1-5-21-147214757-305610072-1517763936-70314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CC800"/>
    <a:srgbClr val="E28189"/>
    <a:srgbClr val="ED6D00"/>
    <a:srgbClr val="7F0001"/>
    <a:srgbClr val="C40054"/>
    <a:srgbClr val="C7000B"/>
    <a:srgbClr val="404040"/>
    <a:srgbClr val="EBEBEB"/>
    <a:srgbClr val="1515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177" autoAdjust="0"/>
  </p:normalViewPr>
  <p:slideViewPr>
    <p:cSldViewPr snapToGrid="0" snapToObjects="1">
      <p:cViewPr varScale="1">
        <p:scale>
          <a:sx n="59" d="100"/>
          <a:sy n="59" d="100"/>
        </p:scale>
        <p:origin x="28" y="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49" d="100"/>
          <a:sy n="49" d="100"/>
        </p:scale>
        <p:origin x="2640" y="64"/>
      </p:cViewPr>
      <p:guideLst>
        <p:guide orient="horz"/>
        <p:guide pos="2208"/>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viewProps" Target="view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8CC198DB-AFBD-584A-8986-364FF2B03F46}"/>
              </a:ext>
            </a:extLst>
          </p:cNvPr>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a:extLst>
              <a:ext uri="{FF2B5EF4-FFF2-40B4-BE49-F238E27FC236}">
                <a16:creationId xmlns="" xmlns:a16="http://schemas.microsoft.com/office/drawing/2014/main" id="{AD01315C-523F-A043-8029-B9921497126E}"/>
              </a:ext>
            </a:extLst>
          </p:cNvPr>
          <p:cNvSpPr>
            <a:spLocks noGrp="1"/>
          </p:cNvSpPr>
          <p:nvPr>
            <p:ph type="dt" sz="quarter" idx="1"/>
          </p:nvPr>
        </p:nvSpPr>
        <p:spPr>
          <a:xfrm>
            <a:off x="3970938" y="0"/>
            <a:ext cx="3037840" cy="466435"/>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t>8/21/2020</a:t>
            </a:fld>
            <a:endParaRPr lang="en-US" dirty="0">
              <a:latin typeface="Huawei Sans" panose="020C0503030203020204" pitchFamily="34" charset="0"/>
            </a:endParaRPr>
          </a:p>
        </p:txBody>
      </p:sp>
      <p:sp>
        <p:nvSpPr>
          <p:cNvPr id="4" name="Footer Placeholder 3">
            <a:extLst>
              <a:ext uri="{FF2B5EF4-FFF2-40B4-BE49-F238E27FC236}">
                <a16:creationId xmlns="" xmlns:a16="http://schemas.microsoft.com/office/drawing/2014/main" id="{B9601424-70F4-1643-8E3A-557A0258D6B6}"/>
              </a:ext>
            </a:extLst>
          </p:cNvPr>
          <p:cNvSpPr>
            <a:spLocks noGrp="1"/>
          </p:cNvSpPr>
          <p:nvPr>
            <p:ph type="ftr" sz="quarter" idx="2"/>
          </p:nvPr>
        </p:nvSpPr>
        <p:spPr>
          <a:xfrm>
            <a:off x="0" y="8829968"/>
            <a:ext cx="3037840" cy="466434"/>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a:extLst>
              <a:ext uri="{FF2B5EF4-FFF2-40B4-BE49-F238E27FC236}">
                <a16:creationId xmlns="" xmlns:a16="http://schemas.microsoft.com/office/drawing/2014/main" id="{E85BF48A-FF5C-8145-95A7-EE66A87C73DF}"/>
              </a:ext>
            </a:extLst>
          </p:cNvPr>
          <p:cNvSpPr>
            <a:spLocks noGrp="1"/>
          </p:cNvSpPr>
          <p:nvPr>
            <p:ph type="sldNum" sz="quarter" idx="3"/>
          </p:nvPr>
        </p:nvSpPr>
        <p:spPr>
          <a:xfrm>
            <a:off x="3970938" y="8829968"/>
            <a:ext cx="3037840" cy="466434"/>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t>‹#›</a:t>
            </a:fld>
            <a:endParaRPr lang="en-US" dirty="0">
              <a:latin typeface="Huawei Sans" panose="020C0503030203020204" pitchFamily="34" charset="0"/>
            </a:endParaRPr>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31838" y="717550"/>
            <a:ext cx="5580062" cy="3125788"/>
          </a:xfrm>
          <a:prstGeom prst="rect">
            <a:avLst/>
          </a:prstGeom>
          <a:noFill/>
          <a:ln w="12700">
            <a:solidFill>
              <a:prstClr val="black"/>
            </a:solidFill>
          </a:ln>
        </p:spPr>
        <p:txBody>
          <a:bodyPr vert="horz" lIns="91440" tIns="45720" rIns="91440" bIns="45720" rtlCol="0" anchor="ctr"/>
          <a:lstStyle/>
          <a:p>
            <a:pPr marL="0" lvl="0"/>
            <a:endParaRPr lang="en-US"/>
          </a:p>
        </p:txBody>
      </p:sp>
      <p:sp>
        <p:nvSpPr>
          <p:cNvPr id="5" name="Notes Placeholder 4"/>
          <p:cNvSpPr>
            <a:spLocks noGrp="1"/>
          </p:cNvSpPr>
          <p:nvPr>
            <p:ph type="body" sz="quarter" idx="3"/>
          </p:nvPr>
        </p:nvSpPr>
        <p:spPr>
          <a:xfrm>
            <a:off x="731838" y="4310765"/>
            <a:ext cx="5580062" cy="4784070"/>
          </a:xfrm>
          <a:prstGeom prst="rect">
            <a:avLst/>
          </a:prstGeom>
        </p:spPr>
        <p:txBody>
          <a:bodyPr vert="horz" lIns="97200" tIns="45720" rIns="9720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180000" indent="-180000" algn="l" defTabSz="1219304" rtl="0" eaLnBrk="1" fontAlgn="ctr" latinLnBrk="0" hangingPunct="1">
      <a:lnSpc>
        <a:spcPct val="125000"/>
      </a:lnSpc>
      <a:spcAft>
        <a:spcPts val="600"/>
      </a:spcAft>
      <a:buFont typeface="Huawei Sans" panose="020C0503030203020204" pitchFamily="34" charset="0"/>
      <a:buChar char="•"/>
      <a:defRPr lang="en-US" sz="1600" kern="1200" baseline="0">
        <a:solidFill>
          <a:schemeClr val="tx1"/>
        </a:solidFill>
        <a:latin typeface="Huawei Sans" panose="020C0503030203020204" pitchFamily="34" charset="0"/>
        <a:ea typeface="方正兰亭黑简体" panose="02000000000000000000" pitchFamily="2" charset="-122"/>
        <a:cs typeface="+mn-cs"/>
      </a:defRPr>
    </a:lvl1pPr>
    <a:lvl2pPr marL="540000" indent="-180000" algn="l" defTabSz="1219304" rtl="0" eaLnBrk="1" fontAlgn="ctr" latinLnBrk="0" hangingPunct="1">
      <a:lnSpc>
        <a:spcPct val="125000"/>
      </a:lnSpc>
      <a:spcAft>
        <a:spcPts val="600"/>
      </a:spcAft>
      <a:buClrTx/>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2pPr>
    <a:lvl3pPr marL="900000" indent="-180000" algn="l" defTabSz="1219304" rtl="0" eaLnBrk="1" fontAlgn="ctr" latinLnBrk="0" hangingPunct="1">
      <a:lnSpc>
        <a:spcPct val="125000"/>
      </a:lnSpc>
      <a:spcAft>
        <a:spcPts val="600"/>
      </a:spcAft>
      <a:buFont typeface="微软雅黑" panose="020B0503020204020204" pitchFamily="34" charset="-122"/>
      <a:buChar char="▪"/>
      <a:defRPr sz="1100" kern="1200" baseline="0">
        <a:solidFill>
          <a:schemeClr val="tx1"/>
        </a:solidFill>
        <a:latin typeface="Huawei Sans" panose="020C0503030203020204" pitchFamily="34" charset="0"/>
        <a:ea typeface="方正兰亭黑简体" panose="02000000000000000000" pitchFamily="2" charset="-122"/>
        <a:cs typeface="+mn-cs"/>
      </a:defRPr>
    </a:lvl3pPr>
    <a:lvl4pPr marL="126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4pPr>
    <a:lvl5pPr marL="162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extLst mod="1">
    <p:ext uri="{620B2872-D7B9-4A21-9093-7833F8D536E1}">
      <p15:sldGuideLst xmlns:p15="http://schemas.microsoft.com/office/powerpoint/2012/main">
        <p15:guide id="2" orient="horz" pos="2704" userDrawn="1">
          <p15:clr>
            <a:srgbClr val="F26B43"/>
          </p15:clr>
        </p15:guide>
        <p15:guide id="3" orient="horz" pos="459" userDrawn="1">
          <p15:clr>
            <a:srgbClr val="F26B43"/>
          </p15:clr>
        </p15:guide>
        <p15:guide id="4" orient="horz" pos="2432" userDrawn="1">
          <p15:clr>
            <a:srgbClr val="F26B43"/>
          </p15:clr>
        </p15:guide>
        <p15:guide id="7" pos="461" userDrawn="1">
          <p15:clr>
            <a:srgbClr val="F26B43"/>
          </p15:clr>
        </p15:guide>
        <p15:guide id="9" pos="2207" userDrawn="1">
          <p15:clr>
            <a:srgbClr val="F26B43"/>
          </p15:clr>
        </p15:guide>
        <p15:guide id="10" pos="397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33214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r>
              <a:rPr lang="zh-CN" altLang="en-US" dirty="0" smtClean="0"/>
              <a:t>换成分类图</a:t>
            </a:r>
            <a:endParaRPr lang="zh-CN" altLang="en-US" dirty="0"/>
          </a:p>
        </p:txBody>
      </p:sp>
    </p:spTree>
    <p:extLst>
      <p:ext uri="{BB962C8B-B14F-4D97-AF65-F5344CB8AC3E}">
        <p14:creationId xmlns:p14="http://schemas.microsoft.com/office/powerpoint/2010/main" val="2450127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dirty="0" smtClean="0"/>
              <a:t>用户可以在</a:t>
            </a:r>
            <a:r>
              <a:rPr lang="en-US" altLang="zh-CN" dirty="0" smtClean="0"/>
              <a:t>VPC</a:t>
            </a:r>
            <a:r>
              <a:rPr lang="zh-CN" altLang="en-US" dirty="0" smtClean="0"/>
              <a:t>中定义安全组、</a:t>
            </a:r>
            <a:r>
              <a:rPr lang="en-US" altLang="zh-CN" dirty="0" smtClean="0"/>
              <a:t>VPN</a:t>
            </a:r>
            <a:r>
              <a:rPr lang="zh-CN" altLang="en-US" dirty="0" smtClean="0"/>
              <a:t>、</a:t>
            </a:r>
            <a:r>
              <a:rPr lang="en-US" altLang="zh-CN" dirty="0" smtClean="0"/>
              <a:t>IP</a:t>
            </a:r>
            <a:r>
              <a:rPr lang="zh-CN" altLang="en-US" dirty="0" smtClean="0"/>
              <a:t>地址段、带宽等网络特性，方便地管理、配置内部网络，进行安全、快捷的网络变更。</a:t>
            </a:r>
            <a:endParaRPr lang="en-US" altLang="zh-CN" dirty="0" smtClean="0"/>
          </a:p>
          <a:p>
            <a:pPr lvl="0"/>
            <a:r>
              <a:rPr lang="zh-CN" altLang="en-US" dirty="0" smtClean="0"/>
              <a:t>同时，用户可以自定义安全组内与组间弹性云服务器的访问规则，加强弹性云服务器的安全保护。</a:t>
            </a:r>
          </a:p>
          <a:p>
            <a:r>
              <a:rPr lang="zh-CN" altLang="en-US" dirty="0" smtClean="0"/>
              <a:t>私网网段：用户在创建虚拟私有云</a:t>
            </a:r>
            <a:r>
              <a:rPr lang="en-US" altLang="zh-CN" dirty="0" smtClean="0"/>
              <a:t>VPC</a:t>
            </a:r>
            <a:r>
              <a:rPr lang="zh-CN" altLang="en-US" dirty="0" smtClean="0"/>
              <a:t>时，需要指定虚拟私有云</a:t>
            </a:r>
            <a:r>
              <a:rPr lang="en-US" altLang="zh-CN" dirty="0" smtClean="0"/>
              <a:t>VPC</a:t>
            </a:r>
            <a:r>
              <a:rPr lang="zh-CN" altLang="en-US" dirty="0" smtClean="0"/>
              <a:t>使用的私网网段。当前虚拟私有云</a:t>
            </a:r>
            <a:r>
              <a:rPr lang="en-US" altLang="zh-CN" dirty="0" smtClean="0"/>
              <a:t>VPC</a:t>
            </a:r>
            <a:r>
              <a:rPr lang="zh-CN" altLang="en-US" dirty="0" smtClean="0"/>
              <a:t>支持的网段有</a:t>
            </a:r>
            <a:r>
              <a:rPr lang="en-US" altLang="zh-CN" dirty="0" smtClean="0"/>
              <a:t>10.0.0.0/8~24</a:t>
            </a:r>
            <a:r>
              <a:rPr lang="zh-CN" altLang="en-US" dirty="0" smtClean="0"/>
              <a:t>、</a:t>
            </a:r>
            <a:r>
              <a:rPr lang="en-US" altLang="zh-CN" dirty="0" smtClean="0"/>
              <a:t>172.16.0.0/12~24</a:t>
            </a:r>
            <a:r>
              <a:rPr lang="zh-CN" altLang="en-US" dirty="0" smtClean="0"/>
              <a:t>和</a:t>
            </a:r>
            <a:r>
              <a:rPr lang="en-US" altLang="zh-CN" dirty="0" smtClean="0"/>
              <a:t>192.168.0.0/16~24</a:t>
            </a:r>
            <a:r>
              <a:rPr lang="zh-CN" altLang="en-US" dirty="0" smtClean="0"/>
              <a:t>。</a:t>
            </a:r>
          </a:p>
          <a:p>
            <a:r>
              <a:rPr lang="zh-CN" altLang="en-US" dirty="0" smtClean="0"/>
              <a:t>子网：云资源（例如云服务器、云数据库等）必须部署在子网内。所以，虚拟私有云</a:t>
            </a:r>
            <a:r>
              <a:rPr lang="en-US" altLang="zh-CN" dirty="0" smtClean="0"/>
              <a:t>VPC</a:t>
            </a:r>
            <a:r>
              <a:rPr lang="zh-CN" altLang="en-US" dirty="0" smtClean="0"/>
              <a:t>创建完成后，您需要为虚拟私有云</a:t>
            </a:r>
            <a:r>
              <a:rPr lang="en-US" altLang="zh-CN" dirty="0" smtClean="0"/>
              <a:t>VPC</a:t>
            </a:r>
            <a:r>
              <a:rPr lang="zh-CN" altLang="en-US" dirty="0" smtClean="0"/>
              <a:t>划分一个或多个子网，子网网段必须在私网网段内。路由表：在创建虚拟私有云</a:t>
            </a:r>
            <a:r>
              <a:rPr lang="en-US" altLang="zh-CN" dirty="0" smtClean="0"/>
              <a:t>VPC</a:t>
            </a:r>
            <a:r>
              <a:rPr lang="zh-CN" altLang="en-US" dirty="0" smtClean="0"/>
              <a:t>时，系统会自动生成默认路由表，默认路由表的作用是保证了同一个虚拟私有云</a:t>
            </a:r>
            <a:r>
              <a:rPr lang="en-US" altLang="zh-CN" dirty="0" smtClean="0"/>
              <a:t>VPC</a:t>
            </a:r>
            <a:r>
              <a:rPr lang="zh-CN" altLang="en-US" dirty="0" smtClean="0"/>
              <a:t>下的所有子网互通。当默认路由表中的路由策略无法满足应用（比如未绑定弹性公网</a:t>
            </a:r>
            <a:r>
              <a:rPr lang="en-US" altLang="zh-CN" dirty="0" smtClean="0"/>
              <a:t>IP</a:t>
            </a:r>
            <a:r>
              <a:rPr lang="zh-CN" altLang="en-US" dirty="0" smtClean="0"/>
              <a:t>的云服务器需要访问外网）时，您可以通过创建自定义路由表来解决。</a:t>
            </a:r>
            <a:endParaRPr lang="zh-CN" altLang="en-US" dirty="0"/>
          </a:p>
        </p:txBody>
      </p:sp>
      <p:sp>
        <p:nvSpPr>
          <p:cNvPr id="5" name="幻灯片图像占位符 4"/>
          <p:cNvSpPr>
            <a:spLocks noGrp="1" noRot="1" noChangeAspect="1"/>
          </p:cNvSpPr>
          <p:nvPr>
            <p:ph type="sldImg"/>
          </p:nvPr>
        </p:nvSpPr>
        <p:spPr>
          <a:xfrm>
            <a:off x="455613" y="766763"/>
            <a:ext cx="5932487" cy="3338512"/>
          </a:xfrm>
        </p:spPr>
      </p:sp>
    </p:spTree>
    <p:extLst>
      <p:ext uri="{BB962C8B-B14F-4D97-AF65-F5344CB8AC3E}">
        <p14:creationId xmlns:p14="http://schemas.microsoft.com/office/powerpoint/2010/main" val="2230113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smtClean="0"/>
              <a:t>它包括公网</a:t>
            </a:r>
            <a:r>
              <a:rPr lang="en-US" altLang="zh-CN" smtClean="0"/>
              <a:t>IP</a:t>
            </a:r>
            <a:r>
              <a:rPr lang="zh-CN" altLang="en-US" smtClean="0"/>
              <a:t>地址与公网带宽两种资源。</a:t>
            </a:r>
            <a:endParaRPr lang="en-US" altLang="zh-CN" smtClean="0"/>
          </a:p>
          <a:p>
            <a:pPr lvl="0"/>
            <a:r>
              <a:rPr lang="zh-CN" altLang="en-US" smtClean="0"/>
              <a:t>包括弹性云服务器和裸金属服务器网卡</a:t>
            </a:r>
            <a:r>
              <a:rPr lang="en-US" altLang="zh-CN" smtClean="0"/>
              <a:t>IP</a:t>
            </a:r>
            <a:r>
              <a:rPr lang="zh-CN" altLang="en-US" smtClean="0"/>
              <a:t>、弹性负载均衡实例、</a:t>
            </a:r>
            <a:r>
              <a:rPr lang="en-US" altLang="zh-CN" smtClean="0"/>
              <a:t>NAT</a:t>
            </a:r>
            <a:r>
              <a:rPr lang="zh-CN" altLang="en-US" smtClean="0"/>
              <a:t>网关实例等资源都是通过和</a:t>
            </a:r>
            <a:r>
              <a:rPr lang="en-US" altLang="zh-CN" smtClean="0"/>
              <a:t>EIP</a:t>
            </a:r>
            <a:r>
              <a:rPr lang="zh-CN" altLang="en-US" smtClean="0"/>
              <a:t>绑定，从而具备接入公网的能力。</a:t>
            </a:r>
            <a:endParaRPr lang="en-US" altLang="zh-CN" smtClean="0"/>
          </a:p>
          <a:p>
            <a:pPr lvl="0"/>
            <a:r>
              <a:rPr lang="zh-CN" altLang="en-US" smtClean="0"/>
              <a:t>绑定时，系统会下发一条路由到</a:t>
            </a:r>
            <a:r>
              <a:rPr lang="en-US" altLang="zh-CN" smtClean="0"/>
              <a:t>VPC</a:t>
            </a:r>
            <a:r>
              <a:rPr lang="zh-CN" altLang="en-US" smtClean="0"/>
              <a:t>的路由器中（自定义路由表不可见）。同时，</a:t>
            </a:r>
            <a:r>
              <a:rPr lang="en-US" altLang="zh-CN" smtClean="0"/>
              <a:t>EIP</a:t>
            </a:r>
            <a:r>
              <a:rPr lang="zh-CN" altLang="en-US" smtClean="0"/>
              <a:t>服务也会维护一条公网</a:t>
            </a:r>
            <a:r>
              <a:rPr lang="en-US" altLang="zh-CN" smtClean="0"/>
              <a:t>IP</a:t>
            </a:r>
            <a:r>
              <a:rPr lang="zh-CN" altLang="en-US" smtClean="0"/>
              <a:t>和对应</a:t>
            </a:r>
            <a:r>
              <a:rPr lang="en-US" altLang="zh-CN" smtClean="0"/>
              <a:t>VPC</a:t>
            </a:r>
            <a:r>
              <a:rPr lang="zh-CN" altLang="en-US" smtClean="0"/>
              <a:t>的私网</a:t>
            </a:r>
            <a:r>
              <a:rPr lang="en-US" altLang="zh-CN" smtClean="0"/>
              <a:t>IP</a:t>
            </a:r>
            <a:r>
              <a:rPr lang="zh-CN" altLang="en-US" smtClean="0"/>
              <a:t>的映射关系。</a:t>
            </a:r>
          </a:p>
          <a:p>
            <a:pPr lvl="0"/>
            <a:endParaRPr lang="en-US" altLang="zh-CN" dirty="0" smtClean="0"/>
          </a:p>
        </p:txBody>
      </p:sp>
      <p:sp>
        <p:nvSpPr>
          <p:cNvPr id="5" name="幻灯片图像占位符 4"/>
          <p:cNvSpPr>
            <a:spLocks noGrp="1" noRot="1" noChangeAspect="1"/>
          </p:cNvSpPr>
          <p:nvPr>
            <p:ph type="sldImg"/>
          </p:nvPr>
        </p:nvSpPr>
        <p:spPr>
          <a:xfrm>
            <a:off x="455613" y="766763"/>
            <a:ext cx="5932487" cy="3338512"/>
          </a:xfrm>
        </p:spPr>
      </p:sp>
    </p:spTree>
    <p:extLst>
      <p:ext uri="{BB962C8B-B14F-4D97-AF65-F5344CB8AC3E}">
        <p14:creationId xmlns:p14="http://schemas.microsoft.com/office/powerpoint/2010/main" val="1223441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38852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华为云容器引擎</a:t>
            </a:r>
            <a:r>
              <a:rPr lang="en-US" altLang="zh-CN" dirty="0" smtClean="0"/>
              <a:t>CCE  - </a:t>
            </a:r>
            <a:r>
              <a:rPr lang="zh-CN" altLang="en-US" dirty="0" smtClean="0"/>
              <a:t>高性能、高可靠的企业级</a:t>
            </a:r>
            <a:r>
              <a:rPr lang="en-US" altLang="zh-CN" dirty="0" smtClean="0"/>
              <a:t>Kubernetes</a:t>
            </a:r>
            <a:r>
              <a:rPr lang="zh-CN" altLang="en-US" dirty="0" smtClean="0"/>
              <a:t>服务</a:t>
            </a:r>
          </a:p>
          <a:p>
            <a:r>
              <a:rPr lang="zh-CN" altLang="en-US" dirty="0" smtClean="0"/>
              <a:t>云容器引擎（</a:t>
            </a:r>
            <a:r>
              <a:rPr lang="en-US" altLang="zh-CN" dirty="0" smtClean="0"/>
              <a:t>Cloud Container Engine</a:t>
            </a:r>
            <a:r>
              <a:rPr lang="zh-CN" altLang="en-US" dirty="0" smtClean="0"/>
              <a:t>，简称</a:t>
            </a:r>
            <a:r>
              <a:rPr lang="en-US" altLang="zh-CN" dirty="0" smtClean="0"/>
              <a:t>CCE</a:t>
            </a:r>
            <a:r>
              <a:rPr lang="zh-CN" altLang="en-US" dirty="0" smtClean="0"/>
              <a:t>）提供高度可扩展的、高性能的企业级</a:t>
            </a:r>
            <a:r>
              <a:rPr lang="en-US" altLang="zh-CN" dirty="0" smtClean="0"/>
              <a:t>Kubernetes</a:t>
            </a:r>
            <a:r>
              <a:rPr lang="zh-CN" altLang="en-US" dirty="0" smtClean="0"/>
              <a:t>集群，支持运行</a:t>
            </a:r>
            <a:r>
              <a:rPr lang="en-US" altLang="zh-CN" dirty="0" smtClean="0"/>
              <a:t>Docker</a:t>
            </a:r>
            <a:r>
              <a:rPr lang="zh-CN" altLang="en-US" dirty="0" smtClean="0"/>
              <a:t>容器。借助云容器引擎，您可以在华为云上轻松部署、管理和扩展容器化应用程序。</a:t>
            </a:r>
          </a:p>
          <a:p>
            <a:r>
              <a:rPr lang="zh-CN" altLang="en-US" dirty="0" smtClean="0"/>
              <a:t>云容器引擎深度整合华为云高性能的计算（</a:t>
            </a:r>
            <a:r>
              <a:rPr lang="en-US" altLang="zh-CN" dirty="0" smtClean="0"/>
              <a:t>ECS/BMS</a:t>
            </a:r>
            <a:r>
              <a:rPr lang="zh-CN" altLang="en-US" dirty="0" smtClean="0"/>
              <a:t>）、网络</a:t>
            </a:r>
            <a:r>
              <a:rPr lang="en-US" altLang="zh-CN" dirty="0" smtClean="0"/>
              <a:t>(VPC/EIP/ELB)</a:t>
            </a:r>
            <a:r>
              <a:rPr lang="zh-CN" altLang="en-US" dirty="0" smtClean="0"/>
              <a:t>、存储（</a:t>
            </a:r>
            <a:r>
              <a:rPr lang="en-US" altLang="zh-CN" dirty="0" smtClean="0"/>
              <a:t>EVS/OBS/SFS</a:t>
            </a:r>
            <a:r>
              <a:rPr lang="zh-CN" altLang="en-US" dirty="0" smtClean="0"/>
              <a:t>）等服务，并支持</a:t>
            </a:r>
            <a:r>
              <a:rPr lang="en-US" altLang="zh-CN" dirty="0" smtClean="0"/>
              <a:t>GPU</a:t>
            </a:r>
            <a:r>
              <a:rPr lang="zh-CN" altLang="en-US" dirty="0" smtClean="0"/>
              <a:t>、</a:t>
            </a:r>
            <a:r>
              <a:rPr lang="en-US" altLang="zh-CN" dirty="0" smtClean="0"/>
              <a:t>ARM</a:t>
            </a:r>
            <a:r>
              <a:rPr lang="zh-CN" altLang="en-US" dirty="0" smtClean="0"/>
              <a:t>、</a:t>
            </a:r>
            <a:r>
              <a:rPr lang="en-US" altLang="zh-CN" dirty="0" smtClean="0"/>
              <a:t>FPGA</a:t>
            </a:r>
            <a:r>
              <a:rPr lang="zh-CN" altLang="en-US" dirty="0" smtClean="0"/>
              <a:t>等异构计算架构，支持多可用区（</a:t>
            </a:r>
            <a:r>
              <a:rPr lang="en-US" altLang="zh-CN" dirty="0" smtClean="0"/>
              <a:t>Available zone</a:t>
            </a:r>
            <a:r>
              <a:rPr lang="zh-CN" altLang="en-US" dirty="0" smtClean="0"/>
              <a:t>，简称</a:t>
            </a:r>
            <a:r>
              <a:rPr lang="en-US" altLang="zh-CN" dirty="0" smtClean="0"/>
              <a:t>AZ</a:t>
            </a:r>
            <a:r>
              <a:rPr lang="zh-CN" altLang="en-US" dirty="0" smtClean="0"/>
              <a:t>）、多区域（</a:t>
            </a:r>
            <a:r>
              <a:rPr lang="en-US" altLang="zh-CN" dirty="0" smtClean="0"/>
              <a:t>Region</a:t>
            </a:r>
            <a:r>
              <a:rPr lang="zh-CN" altLang="en-US" dirty="0" smtClean="0"/>
              <a:t>）容灾等技术构建高可用</a:t>
            </a:r>
            <a:r>
              <a:rPr lang="en-US" altLang="zh-CN" dirty="0" smtClean="0"/>
              <a:t>Kubernetes</a:t>
            </a:r>
            <a:r>
              <a:rPr lang="zh-CN" altLang="en-US" dirty="0" smtClean="0"/>
              <a:t>集群。</a:t>
            </a:r>
          </a:p>
          <a:p>
            <a:r>
              <a:rPr lang="en-US" altLang="zh-CN" dirty="0" smtClean="0"/>
              <a:t>CCE</a:t>
            </a:r>
            <a:r>
              <a:rPr lang="zh-CN" altLang="en-US" dirty="0" smtClean="0"/>
              <a:t>团队国内最早投入</a:t>
            </a:r>
            <a:r>
              <a:rPr lang="en-US" altLang="zh-CN" dirty="0" smtClean="0"/>
              <a:t>Kubernetes</a:t>
            </a:r>
            <a:r>
              <a:rPr lang="zh-CN" altLang="en-US" dirty="0" smtClean="0"/>
              <a:t>社区的团队，是容器开源社区主要贡献者和容器生态领导者。</a:t>
            </a:r>
            <a:r>
              <a:rPr lang="en-US" altLang="zh-CN" dirty="0" smtClean="0"/>
              <a:t>CCE</a:t>
            </a:r>
            <a:r>
              <a:rPr lang="zh-CN" altLang="en-US" dirty="0" smtClean="0"/>
              <a:t>服务是全国最早的</a:t>
            </a:r>
            <a:r>
              <a:rPr lang="en-US" altLang="zh-CN" dirty="0" err="1" smtClean="0"/>
              <a:t>kubernetes</a:t>
            </a:r>
            <a:r>
              <a:rPr lang="zh-CN" altLang="en-US" dirty="0" smtClean="0"/>
              <a:t>商业产品，是全球首批通过</a:t>
            </a:r>
            <a:r>
              <a:rPr lang="en-US" altLang="zh-CN" dirty="0" smtClean="0"/>
              <a:t>CNCF</a:t>
            </a:r>
            <a:r>
              <a:rPr lang="zh-CN" altLang="en-US" dirty="0" smtClean="0"/>
              <a:t>一致性认证的产品。自</a:t>
            </a:r>
            <a:r>
              <a:rPr lang="en-US" altLang="zh-CN" dirty="0" smtClean="0"/>
              <a:t>2014</a:t>
            </a:r>
            <a:r>
              <a:rPr lang="zh-CN" altLang="en-US" dirty="0" smtClean="0"/>
              <a:t>年商用以来，已累计为</a:t>
            </a:r>
            <a:r>
              <a:rPr lang="en-US" altLang="zh-CN" dirty="0" smtClean="0"/>
              <a:t>5000</a:t>
            </a:r>
            <a:r>
              <a:rPr lang="zh-CN" altLang="en-US" dirty="0" smtClean="0"/>
              <a:t>多名用户提供容器化服务。</a:t>
            </a:r>
          </a:p>
          <a:p>
            <a:r>
              <a:rPr lang="en-US" altLang="zh-CN" dirty="0" smtClean="0"/>
              <a:t>CCE</a:t>
            </a:r>
            <a:r>
              <a:rPr lang="zh-CN" altLang="en-US" dirty="0" smtClean="0"/>
              <a:t>的主要价值在于开放和开源的生态、增强的商业化特性、灵活兼容易购基础设施</a:t>
            </a:r>
          </a:p>
          <a:p>
            <a:endParaRPr lang="en-US" altLang="zh-CN" dirty="0" smtClean="0"/>
          </a:p>
        </p:txBody>
      </p:sp>
      <p:sp>
        <p:nvSpPr>
          <p:cNvPr id="5" name="幻灯片图像占位符 4"/>
          <p:cNvSpPr>
            <a:spLocks noGrp="1" noRot="1" noChangeAspect="1"/>
          </p:cNvSpPr>
          <p:nvPr>
            <p:ph type="sldImg"/>
          </p:nvPr>
        </p:nvSpPr>
        <p:spPr>
          <a:xfrm>
            <a:off x="455613" y="766763"/>
            <a:ext cx="5932487" cy="3338512"/>
          </a:xfrm>
        </p:spPr>
      </p:sp>
    </p:spTree>
    <p:extLst>
      <p:ext uri="{BB962C8B-B14F-4D97-AF65-F5344CB8AC3E}">
        <p14:creationId xmlns:p14="http://schemas.microsoft.com/office/powerpoint/2010/main" val="305166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4021138" y="9721850"/>
            <a:ext cx="3076575" cy="511175"/>
          </a:xfrm>
          <a:prstGeom prst="rect">
            <a:avLst/>
          </a:prstGeom>
        </p:spPr>
        <p:txBody>
          <a:bodyPr/>
          <a:lstStyle/>
          <a:p>
            <a:fld id="{1C2A0D27-3BB4-4EBA-9F1B-643A80549A1B}" type="slidenum">
              <a:rPr lang="zh-CN" altLang="en-US" smtClean="0"/>
              <a:pPr/>
              <a:t>17</a:t>
            </a:fld>
            <a:endParaRPr lang="zh-CN" altLang="en-US"/>
          </a:p>
        </p:txBody>
      </p:sp>
    </p:spTree>
    <p:extLst>
      <p:ext uri="{BB962C8B-B14F-4D97-AF65-F5344CB8AC3E}">
        <p14:creationId xmlns:p14="http://schemas.microsoft.com/office/powerpoint/2010/main" val="1426046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华为云</a:t>
            </a:r>
            <a:r>
              <a:rPr lang="en-US" altLang="zh-CN" sz="1200" kern="1200" dirty="0" err="1">
                <a:solidFill>
                  <a:schemeClr val="tx1"/>
                </a:solidFill>
                <a:effectLst/>
                <a:latin typeface="+mn-lt"/>
                <a:ea typeface="+mn-ea"/>
                <a:cs typeface="+mn-cs"/>
              </a:rPr>
              <a:t>DevCloud</a:t>
            </a:r>
            <a:r>
              <a:rPr lang="zh-CN" altLang="zh-CN" sz="1200" kern="1200" dirty="0">
                <a:solidFill>
                  <a:schemeClr val="tx1"/>
                </a:solidFill>
                <a:effectLst/>
                <a:latin typeface="+mn-lt"/>
                <a:ea typeface="+mn-ea"/>
                <a:cs typeface="+mn-cs"/>
              </a:rPr>
              <a:t>是我们匠心打造的一站式、全流程、安全可信的</a:t>
            </a:r>
            <a:r>
              <a:rPr lang="en-US" altLang="zh-CN" sz="1200" kern="1200" dirty="0" err="1">
                <a:solidFill>
                  <a:schemeClr val="tx1"/>
                </a:solidFill>
                <a:effectLst/>
                <a:latin typeface="+mn-lt"/>
                <a:ea typeface="+mn-ea"/>
                <a:cs typeface="+mn-cs"/>
              </a:rPr>
              <a:t>DevOps</a:t>
            </a:r>
            <a:r>
              <a:rPr lang="zh-CN" altLang="zh-CN" sz="1200" kern="1200" dirty="0">
                <a:solidFill>
                  <a:schemeClr val="tx1"/>
                </a:solidFill>
                <a:effectLst/>
                <a:latin typeface="+mn-lt"/>
                <a:ea typeface="+mn-ea"/>
                <a:cs typeface="+mn-cs"/>
              </a:rPr>
              <a:t>云平台，集华为</a:t>
            </a:r>
            <a:r>
              <a:rPr lang="en-US" altLang="zh-CN" sz="1200" kern="1200" dirty="0">
                <a:solidFill>
                  <a:schemeClr val="tx1"/>
                </a:solidFill>
                <a:effectLst/>
                <a:latin typeface="+mn-lt"/>
                <a:ea typeface="+mn-ea"/>
                <a:cs typeface="+mn-cs"/>
              </a:rPr>
              <a:t>30</a:t>
            </a:r>
            <a:r>
              <a:rPr lang="zh-CN" altLang="zh-CN" sz="1200" kern="1200" dirty="0">
                <a:solidFill>
                  <a:schemeClr val="tx1"/>
                </a:solidFill>
                <a:effectLst/>
                <a:latin typeface="+mn-lt"/>
                <a:ea typeface="+mn-ea"/>
                <a:cs typeface="+mn-cs"/>
              </a:rPr>
              <a:t>年优秀研发实践、业界前沿研发理念、先进研发工具于一体，旨在使能软件企业或开发者简单高效地向最终用户交付有价值的软件。目前，</a:t>
            </a:r>
            <a:r>
              <a:rPr lang="en-US" altLang="zh-CN" sz="1200" kern="1200" dirty="0" err="1">
                <a:solidFill>
                  <a:schemeClr val="tx1"/>
                </a:solidFill>
                <a:effectLst/>
                <a:latin typeface="+mn-lt"/>
                <a:ea typeface="+mn-ea"/>
                <a:cs typeface="+mn-cs"/>
              </a:rPr>
              <a:t>DevCloud</a:t>
            </a:r>
            <a:r>
              <a:rPr lang="zh-CN" altLang="zh-CN" sz="1200" kern="1200" dirty="0">
                <a:solidFill>
                  <a:schemeClr val="tx1"/>
                </a:solidFill>
                <a:effectLst/>
                <a:latin typeface="+mn-lt"/>
                <a:ea typeface="+mn-ea"/>
                <a:cs typeface="+mn-cs"/>
              </a:rPr>
              <a:t>已提供</a:t>
            </a:r>
            <a:r>
              <a:rPr lang="en-US" altLang="zh-CN" sz="1200" kern="1200" dirty="0">
                <a:solidFill>
                  <a:schemeClr val="tx1"/>
                </a:solidFill>
                <a:effectLst/>
                <a:latin typeface="+mn-lt"/>
                <a:ea typeface="+mn-ea"/>
                <a:cs typeface="+mn-cs"/>
              </a:rPr>
              <a:t>13</a:t>
            </a:r>
            <a:r>
              <a:rPr lang="zh-CN" altLang="zh-CN" sz="1200" kern="1200" dirty="0">
                <a:solidFill>
                  <a:schemeClr val="tx1"/>
                </a:solidFill>
                <a:effectLst/>
                <a:latin typeface="+mn-lt"/>
                <a:ea typeface="+mn-ea"/>
                <a:cs typeface="+mn-cs"/>
              </a:rPr>
              <a:t>个服务，支撑需求与计划、设计与开发、测试、部署与发布等软件生命周期相关环节的研发活动。</a:t>
            </a:r>
            <a:endParaRPr lang="en-US" dirty="0"/>
          </a:p>
          <a:p>
            <a:endParaRPr lang="en-US" dirty="0"/>
          </a:p>
          <a:p>
            <a:endParaRPr 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543883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r>
              <a:rPr lang="zh-CN" altLang="en-US" dirty="0" smtClean="0"/>
              <a:t>鲲鹏计算产业是如何实现的？</a:t>
            </a:r>
            <a:endParaRPr lang="en-US" altLang="zh-CN" dirty="0" smtClean="0"/>
          </a:p>
          <a:p>
            <a:r>
              <a:rPr lang="zh-CN" altLang="en-US" dirty="0" smtClean="0"/>
              <a:t>数据中心：</a:t>
            </a:r>
            <a:r>
              <a:rPr lang="en-US" altLang="zh-CN" dirty="0" err="1" smtClean="0"/>
              <a:t>kunpeng</a:t>
            </a:r>
            <a:r>
              <a:rPr lang="zh-CN" altLang="en-US" dirty="0" smtClean="0"/>
              <a:t>、</a:t>
            </a:r>
            <a:r>
              <a:rPr lang="en-US" altLang="zh-CN" dirty="0" err="1" smtClean="0"/>
              <a:t>Taishan</a:t>
            </a:r>
            <a:endParaRPr lang="en-US" altLang="zh-CN" dirty="0" smtClean="0"/>
          </a:p>
          <a:p>
            <a:r>
              <a:rPr lang="zh-CN" altLang="en-US" dirty="0" smtClean="0"/>
              <a:t>云平台：计算、存储、网络，</a:t>
            </a:r>
            <a:r>
              <a:rPr lang="en-US" altLang="zh-CN" dirty="0" smtClean="0"/>
              <a:t>openEuler </a:t>
            </a:r>
            <a:r>
              <a:rPr lang="zh-CN" altLang="en-US" dirty="0" smtClean="0"/>
              <a:t>虚拟化技术 中间件</a:t>
            </a:r>
            <a:endParaRPr lang="en-US" altLang="zh-CN" dirty="0" smtClean="0"/>
          </a:p>
          <a:p>
            <a:r>
              <a:rPr lang="zh-CN" altLang="en-US" dirty="0" smtClean="0"/>
              <a:t>云服务：</a:t>
            </a:r>
            <a:r>
              <a:rPr lang="en-US" altLang="zh-CN" dirty="0" smtClean="0"/>
              <a:t>ECS</a:t>
            </a:r>
            <a:r>
              <a:rPr lang="zh-CN" altLang="en-US" dirty="0" smtClean="0"/>
              <a:t>、</a:t>
            </a:r>
            <a:r>
              <a:rPr lang="en-US" altLang="zh-CN" dirty="0" smtClean="0"/>
              <a:t>HECS</a:t>
            </a:r>
            <a:r>
              <a:rPr lang="zh-CN" altLang="en-US" dirty="0" smtClean="0"/>
              <a:t>、</a:t>
            </a:r>
            <a:r>
              <a:rPr lang="en-US" altLang="zh-CN" dirty="0" smtClean="0"/>
              <a:t>BMS</a:t>
            </a:r>
            <a:r>
              <a:rPr lang="zh-CN" altLang="en-US" dirty="0" smtClean="0"/>
              <a:t>、</a:t>
            </a:r>
            <a:r>
              <a:rPr lang="en-US" altLang="zh-CN" dirty="0" smtClean="0"/>
              <a:t>AS</a:t>
            </a:r>
            <a:r>
              <a:rPr lang="zh-CN" altLang="en-US" dirty="0" smtClean="0"/>
              <a:t>，</a:t>
            </a:r>
            <a:r>
              <a:rPr lang="en-US" altLang="zh-CN" dirty="0" smtClean="0"/>
              <a:t>OBS</a:t>
            </a:r>
            <a:r>
              <a:rPr lang="zh-CN" altLang="en-US" dirty="0" smtClean="0"/>
              <a:t>、</a:t>
            </a:r>
            <a:r>
              <a:rPr lang="en-US" altLang="zh-CN" dirty="0" smtClean="0"/>
              <a:t>SFS</a:t>
            </a:r>
            <a:r>
              <a:rPr lang="zh-CN" altLang="en-US" dirty="0" smtClean="0"/>
              <a:t>、</a:t>
            </a:r>
            <a:r>
              <a:rPr lang="en-US" altLang="zh-CN" dirty="0" smtClean="0"/>
              <a:t>EVS</a:t>
            </a:r>
            <a:r>
              <a:rPr lang="zh-CN" altLang="en-US" dirty="0" smtClean="0"/>
              <a:t>，</a:t>
            </a:r>
            <a:r>
              <a:rPr lang="en-US" altLang="zh-CN" dirty="0" smtClean="0"/>
              <a:t>EIP</a:t>
            </a:r>
            <a:r>
              <a:rPr lang="zh-CN" altLang="en-US" dirty="0" smtClean="0"/>
              <a:t>、</a:t>
            </a:r>
            <a:r>
              <a:rPr lang="en-US" altLang="zh-CN" dirty="0" smtClean="0"/>
              <a:t>ELB</a:t>
            </a:r>
            <a:r>
              <a:rPr lang="zh-CN" altLang="en-US" dirty="0" smtClean="0"/>
              <a:t>、</a:t>
            </a:r>
            <a:r>
              <a:rPr lang="en-US" altLang="zh-CN" dirty="0" smtClean="0"/>
              <a:t>VPC</a:t>
            </a:r>
          </a:p>
          <a:p>
            <a:r>
              <a:rPr lang="zh-CN" altLang="en-US" dirty="0" smtClean="0"/>
              <a:t>场景</a:t>
            </a:r>
            <a:r>
              <a:rPr lang="en-US" altLang="zh-CN" dirty="0" smtClean="0"/>
              <a:t>/</a:t>
            </a:r>
            <a:r>
              <a:rPr lang="zh-CN" altLang="en-US" dirty="0" smtClean="0"/>
              <a:t>解决方案：政府、金融、医疗、教育</a:t>
            </a:r>
          </a:p>
        </p:txBody>
      </p:sp>
    </p:spTree>
    <p:extLst>
      <p:ext uri="{BB962C8B-B14F-4D97-AF65-F5344CB8AC3E}">
        <p14:creationId xmlns:p14="http://schemas.microsoft.com/office/powerpoint/2010/main" val="1874651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0F8A7223-7720-40E3-83B2-3F6FAC5A2510}" type="slidenum">
              <a:rPr lang="zh-CN" altLang="en-US" smtClean="0"/>
              <a:t>22</a:t>
            </a:fld>
            <a:endParaRPr lang="zh-CN" altLang="en-US"/>
          </a:p>
        </p:txBody>
      </p:sp>
    </p:spTree>
    <p:extLst>
      <p:ext uri="{BB962C8B-B14F-4D97-AF65-F5344CB8AC3E}">
        <p14:creationId xmlns:p14="http://schemas.microsoft.com/office/powerpoint/2010/main" val="2099273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96854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lvl="0"/>
            <a:r>
              <a:rPr lang="zh-CN" altLang="zh-CN" sz="1200" b="1" dirty="0" smtClean="0">
                <a:effectLst/>
              </a:rPr>
              <a:t>软件即服务（</a:t>
            </a:r>
            <a:r>
              <a:rPr lang="en-US" altLang="zh-CN" sz="1200" b="1" dirty="0" smtClean="0">
                <a:effectLst/>
              </a:rPr>
              <a:t>SaaS</a:t>
            </a:r>
            <a:r>
              <a:rPr lang="zh-CN" altLang="zh-CN" sz="1200" b="1" dirty="0" smtClean="0">
                <a:effectLst/>
              </a:rPr>
              <a:t>）</a:t>
            </a:r>
            <a:r>
              <a:rPr lang="zh-CN" altLang="zh-CN" sz="1200" dirty="0" smtClean="0">
                <a:effectLst/>
              </a:rPr>
              <a:t>：在</a:t>
            </a:r>
            <a:r>
              <a:rPr lang="en-US" altLang="zh-CN" sz="1200" dirty="0" smtClean="0">
                <a:effectLst/>
              </a:rPr>
              <a:t>SaaS</a:t>
            </a:r>
            <a:r>
              <a:rPr lang="zh-CN" altLang="zh-CN" sz="1200" dirty="0" smtClean="0">
                <a:effectLst/>
              </a:rPr>
              <a:t>模式下，云服务商向客户提供的是运行在云基础设施之上的应用软件。客户不需要购买、开发软件，可利用不同设备上的客户端（如</a:t>
            </a:r>
            <a:r>
              <a:rPr lang="en-US" altLang="zh-CN" sz="1200" dirty="0" smtClean="0">
                <a:effectLst/>
              </a:rPr>
              <a:t>WEB</a:t>
            </a:r>
            <a:r>
              <a:rPr lang="zh-CN" altLang="zh-CN" sz="1200" dirty="0" smtClean="0">
                <a:effectLst/>
              </a:rPr>
              <a:t>浏览器）或程序接口通过网络访问和使用云服务商提供的应用软件，如电子邮件系统、协同办公系统等。客户通常不能管理或控制支撑应用软件运行的低层资源，如网络、服务器、操作系统、存储等，但可对应用软件进行有限的配置管理。</a:t>
            </a:r>
          </a:p>
          <a:p>
            <a:pPr lvl="0"/>
            <a:r>
              <a:rPr lang="zh-CN" altLang="zh-CN" sz="1200" b="1" dirty="0" smtClean="0">
                <a:effectLst/>
              </a:rPr>
              <a:t>平台即服务（</a:t>
            </a:r>
            <a:r>
              <a:rPr lang="en-US" altLang="zh-CN" sz="1200" b="1" dirty="0" smtClean="0">
                <a:effectLst/>
              </a:rPr>
              <a:t>PaaS</a:t>
            </a:r>
            <a:r>
              <a:rPr lang="zh-CN" altLang="zh-CN" sz="1200" b="1" dirty="0" smtClean="0">
                <a:effectLst/>
              </a:rPr>
              <a:t>）</a:t>
            </a:r>
            <a:r>
              <a:rPr lang="zh-CN" altLang="zh-CN" sz="1200" dirty="0" smtClean="0">
                <a:effectLst/>
              </a:rPr>
              <a:t>：在</a:t>
            </a:r>
            <a:r>
              <a:rPr lang="en-US" altLang="zh-CN" sz="1200" dirty="0" smtClean="0">
                <a:effectLst/>
              </a:rPr>
              <a:t>PaaS</a:t>
            </a:r>
            <a:r>
              <a:rPr lang="zh-CN" altLang="zh-CN" sz="1200" dirty="0" smtClean="0">
                <a:effectLst/>
              </a:rPr>
              <a:t>模式下，云服务商向客户提供的是运行在云基础设施之上的软件开发和运行平台，如：标准语言与工具、数据访问、通用接口等。客户可利用该平台开发和部署自己的软件。客户通常不能管理或控制支撑平台运行所需的低层资源，如网络、服务器、操作系统、存储等，但可对应用的运行环境进行配置，控制自己部署的应用。</a:t>
            </a:r>
          </a:p>
          <a:p>
            <a:pPr lvl="0"/>
            <a:r>
              <a:rPr lang="zh-CN" altLang="zh-CN" sz="1200" b="1" dirty="0" smtClean="0">
                <a:effectLst/>
              </a:rPr>
              <a:t>基础设施即服务（</a:t>
            </a:r>
            <a:r>
              <a:rPr lang="en-US" altLang="zh-CN" sz="1200" b="1" dirty="0" smtClean="0">
                <a:effectLst/>
              </a:rPr>
              <a:t>IaaS</a:t>
            </a:r>
            <a:r>
              <a:rPr lang="zh-CN" altLang="zh-CN" sz="1200" b="1" dirty="0" smtClean="0">
                <a:effectLst/>
              </a:rPr>
              <a:t>）</a:t>
            </a:r>
            <a:r>
              <a:rPr lang="zh-CN" altLang="zh-CN" sz="1200" dirty="0" smtClean="0">
                <a:effectLst/>
              </a:rPr>
              <a:t>：在</a:t>
            </a:r>
            <a:r>
              <a:rPr lang="en-US" altLang="zh-CN" sz="1200" dirty="0" smtClean="0">
                <a:effectLst/>
              </a:rPr>
              <a:t>IaaS</a:t>
            </a:r>
            <a:r>
              <a:rPr lang="zh-CN" altLang="zh-CN" sz="1200" dirty="0" smtClean="0">
                <a:effectLst/>
              </a:rPr>
              <a:t>模式下，云服务商向客户提供虚拟计算机、存储、网络等计算资源，提供访问云基础设施的服务接口。客户可在这些资源上部署或运行操作系统、中间件、数据库和应用软件等。客户通常不能管理或控制云基础设施，但能控制自己部署的操作系统、存储和应用，也能部分控制使用的网络组件，如主机防火墙。</a:t>
            </a:r>
          </a:p>
          <a:p>
            <a:endParaRPr lang="zh-CN" altLang="en-US" dirty="0" smtClean="0"/>
          </a:p>
          <a:p>
            <a:endParaRPr lang="zh-CN" altLang="en-US" dirty="0"/>
          </a:p>
        </p:txBody>
      </p:sp>
      <p:sp>
        <p:nvSpPr>
          <p:cNvPr id="4" name="灯片编号占位符 3"/>
          <p:cNvSpPr>
            <a:spLocks noGrp="1"/>
          </p:cNvSpPr>
          <p:nvPr>
            <p:ph type="sldNum" sz="quarter" idx="10"/>
          </p:nvPr>
        </p:nvSpPr>
        <p:spPr>
          <a:xfrm>
            <a:off x="4021138" y="9721850"/>
            <a:ext cx="3076575" cy="511175"/>
          </a:xfrm>
          <a:prstGeom prst="rect">
            <a:avLst/>
          </a:prstGeom>
        </p:spPr>
        <p:txBody>
          <a:bodyPr/>
          <a:lstStyle/>
          <a:p>
            <a:fld id="{1C2A0D27-3BB4-4EBA-9F1B-643A80549A1B}" type="slidenum">
              <a:rPr lang="zh-CN" altLang="en-US" smtClean="0"/>
              <a:pPr/>
              <a:t>2</a:t>
            </a:fld>
            <a:endParaRPr lang="zh-CN" altLang="en-US"/>
          </a:p>
        </p:txBody>
      </p:sp>
    </p:spTree>
    <p:extLst>
      <p:ext uri="{BB962C8B-B14F-4D97-AF65-F5344CB8AC3E}">
        <p14:creationId xmlns:p14="http://schemas.microsoft.com/office/powerpoint/2010/main" val="4148455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66438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36878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79757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93046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GaussDB</a:t>
            </a:r>
            <a:r>
              <a:rPr lang="zh-CN" altLang="en-US" smtClean="0"/>
              <a:t>数据库升级为全场景云服务，依托华为云与云</a:t>
            </a:r>
            <a:r>
              <a:rPr lang="en-US" altLang="zh-CN" smtClean="0"/>
              <a:t>Stack</a:t>
            </a:r>
            <a:r>
              <a:rPr lang="zh-CN" altLang="en-US" smtClean="0"/>
              <a:t>。</a:t>
            </a:r>
            <a:endParaRPr lang="en-US" altLang="zh-CN" smtClean="0"/>
          </a:p>
          <a:p>
            <a:r>
              <a:rPr lang="en-US" altLang="zh-CN" smtClean="0"/>
              <a:t>GaussDB(DWS)(Data Warehouse Service)</a:t>
            </a:r>
            <a:r>
              <a:rPr lang="zh-CN" altLang="en-US" smtClean="0"/>
              <a:t>。</a:t>
            </a:r>
          </a:p>
          <a:p>
            <a:pPr lvl="0"/>
            <a:r>
              <a:rPr lang="en-US" altLang="zh-CN" smtClean="0">
                <a:sym typeface="Helvetica Neue"/>
              </a:rPr>
              <a:t>7</a:t>
            </a:r>
            <a:r>
              <a:rPr lang="zh-CN" altLang="en-US" smtClean="0">
                <a:sym typeface="Helvetica Neue"/>
              </a:rPr>
              <a:t>大全球区域研究所从事基础研究，</a:t>
            </a:r>
            <a:r>
              <a:rPr lang="en-US" altLang="zh-CN" smtClean="0">
                <a:sym typeface="Helvetica Neue"/>
              </a:rPr>
              <a:t>10+</a:t>
            </a:r>
            <a:r>
              <a:rPr lang="zh-CN" altLang="en-US" smtClean="0">
                <a:sym typeface="Helvetica Neue"/>
              </a:rPr>
              <a:t>年数据库领域技术积累，</a:t>
            </a:r>
            <a:r>
              <a:rPr lang="en-US" altLang="zh-CN" smtClean="0">
                <a:sym typeface="Helvetica Neue"/>
              </a:rPr>
              <a:t>1000+</a:t>
            </a:r>
            <a:r>
              <a:rPr lang="zh-CN" altLang="en-US" smtClean="0">
                <a:sym typeface="Helvetica Neue"/>
              </a:rPr>
              <a:t>数据库专项人才，</a:t>
            </a:r>
            <a:r>
              <a:rPr lang="en-US" altLang="zh-CN" smtClean="0">
                <a:sym typeface="Helvetica Neue"/>
              </a:rPr>
              <a:t>30000+</a:t>
            </a:r>
            <a:r>
              <a:rPr lang="zh-CN" altLang="en-US" smtClean="0">
                <a:sym typeface="Helvetica Neue"/>
              </a:rPr>
              <a:t>全球数据库应用量。</a:t>
            </a:r>
            <a:endParaRPr lang="en-US" altLang="zh-CN" smtClean="0">
              <a:sym typeface="Helvetica Neue"/>
            </a:endParaRPr>
          </a:p>
          <a:p>
            <a:pPr lvl="0"/>
            <a:r>
              <a:rPr lang="zh-CN" altLang="en-US" smtClean="0">
                <a:sym typeface="Helvetica Neue"/>
              </a:rPr>
              <a:t>品牌升级：升级为华为自研数据库品牌，覆盖关系型与非关系型数据库服务。</a:t>
            </a:r>
            <a:endParaRPr lang="en-US" altLang="zh-CN" smtClean="0">
              <a:sym typeface="Helvetica Neue"/>
            </a:endParaRPr>
          </a:p>
          <a:p>
            <a:pPr lvl="0"/>
            <a:r>
              <a:rPr lang="zh-CN" altLang="en-US" smtClean="0">
                <a:sym typeface="Helvetica Neue"/>
              </a:rPr>
              <a:t>业务升级：依托华为云与华为云</a:t>
            </a:r>
            <a:r>
              <a:rPr lang="en-US" altLang="zh-CN" smtClean="0">
                <a:sym typeface="Helvetica Neue"/>
              </a:rPr>
              <a:t>Stack</a:t>
            </a:r>
            <a:r>
              <a:rPr lang="zh-CN" altLang="en-US" smtClean="0">
                <a:sym typeface="Helvetica Neue"/>
              </a:rPr>
              <a:t>，以云服务方式持续为客户服务，提升交付与运维效率，帮助客户聚焦核心业务创新，更快提供创新技术和新服务。</a:t>
            </a:r>
            <a:endParaRPr lang="en-US" altLang="zh-CN" smtClean="0">
              <a:sym typeface="Helvetica Neue"/>
            </a:endParaRPr>
          </a:p>
          <a:p>
            <a:pPr lvl="0"/>
            <a:r>
              <a:rPr lang="zh-CN" altLang="en-US" smtClean="0">
                <a:sym typeface="Helvetica Neue"/>
              </a:rPr>
              <a:t>丰富生态选择：除打造华为生态外，也拥抱与兼容广泛认知的开放生态如</a:t>
            </a:r>
            <a:r>
              <a:rPr lang="en-US" altLang="zh-CN" smtClean="0">
                <a:sym typeface="Helvetica Neue"/>
              </a:rPr>
              <a:t>MySQL</a:t>
            </a:r>
            <a:r>
              <a:rPr lang="zh-CN" altLang="en-US" smtClean="0">
                <a:sym typeface="Helvetica Neue"/>
              </a:rPr>
              <a:t>等，便于客户的应用迁移和开发，保护客户投资和业务连续性。</a:t>
            </a:r>
            <a:endParaRPr lang="en-US" altLang="zh-CN" smtClean="0">
              <a:sym typeface="Helvetica Neue"/>
            </a:endParaRPr>
          </a:p>
          <a:p>
            <a:pPr lvl="0"/>
            <a:endParaRPr lang="en-US" altLang="zh-CN" smtClean="0">
              <a:sym typeface="Helvetica Neue"/>
            </a:endParaRPr>
          </a:p>
          <a:p>
            <a:pPr lvl="0"/>
            <a:endParaRPr lang="en-US" altLang="zh-CN" smtClean="0">
              <a:sym typeface="Helvetica Neue"/>
            </a:endParaRPr>
          </a:p>
          <a:p>
            <a:pPr lvl="0"/>
            <a:endParaRPr lang="en-US" altLang="zh-CN" smtClean="0">
              <a:sym typeface="Helvetica Neue"/>
            </a:endParaRPr>
          </a:p>
          <a:p>
            <a:endParaRPr lang="zh-CN" altLang="en-US" dirty="0"/>
          </a:p>
        </p:txBody>
      </p:sp>
      <p:sp>
        <p:nvSpPr>
          <p:cNvPr id="5" name="幻灯片图像占位符 4"/>
          <p:cNvSpPr>
            <a:spLocks noGrp="1" noRot="1" noChangeAspect="1"/>
          </p:cNvSpPr>
          <p:nvPr>
            <p:ph type="sldImg"/>
          </p:nvPr>
        </p:nvSpPr>
        <p:spPr>
          <a:xfrm>
            <a:off x="455613" y="766763"/>
            <a:ext cx="5932487" cy="3338512"/>
          </a:xfrm>
        </p:spPr>
      </p:sp>
    </p:spTree>
    <p:extLst>
      <p:ext uri="{BB962C8B-B14F-4D97-AF65-F5344CB8AC3E}">
        <p14:creationId xmlns:p14="http://schemas.microsoft.com/office/powerpoint/2010/main" val="2623803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93045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8804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en-US" altLang="zh-CN" dirty="0" smtClean="0"/>
              <a:t>《</a:t>
            </a:r>
            <a:r>
              <a:rPr lang="zh-CN" altLang="en-US" dirty="0" smtClean="0"/>
              <a:t>云计算导论</a:t>
            </a:r>
            <a:r>
              <a:rPr lang="en-US" altLang="zh-CN" dirty="0" smtClean="0"/>
              <a:t>》</a:t>
            </a:r>
            <a:r>
              <a:rPr lang="zh-CN" altLang="en-US" dirty="0" smtClean="0"/>
              <a:t>李伯虎 第二章 云计算系统的体系架构</a:t>
            </a:r>
            <a:endParaRPr lang="zh-CN" altLang="en-US" dirty="0"/>
          </a:p>
        </p:txBody>
      </p:sp>
    </p:spTree>
    <p:extLst>
      <p:ext uri="{BB962C8B-B14F-4D97-AF65-F5344CB8AC3E}">
        <p14:creationId xmlns:p14="http://schemas.microsoft.com/office/powerpoint/2010/main" val="2011652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r>
              <a:rPr lang="zh-CN" altLang="en-US" dirty="0" smtClean="0"/>
              <a:t>专属主机（</a:t>
            </a:r>
            <a:r>
              <a:rPr lang="en-US" altLang="zh-CN" dirty="0" smtClean="0"/>
              <a:t>Dedicated Host</a:t>
            </a:r>
            <a:r>
              <a:rPr lang="zh-CN" altLang="en-US" dirty="0" smtClean="0"/>
              <a:t>，</a:t>
            </a:r>
            <a:r>
              <a:rPr lang="en-US" altLang="zh-CN" dirty="0" err="1" smtClean="0"/>
              <a:t>DeH</a:t>
            </a:r>
            <a:r>
              <a:rPr lang="zh-CN" altLang="en-US" dirty="0" smtClean="0"/>
              <a:t>），是指用户可独享的专属物理主机资源。您可以将云服务器创建在您的专属主机上，满足您对隔离性、安全性、性能的更高要求。同时，您还可以在迁移业务至专属主机时，继续使用迁移前的服务器端软件许可，即支持自带许可（</a:t>
            </a:r>
            <a:r>
              <a:rPr lang="en-US" altLang="zh-CN" dirty="0" smtClean="0"/>
              <a:t>BYOL</a:t>
            </a:r>
            <a:r>
              <a:rPr lang="zh-CN" altLang="en-US" dirty="0" smtClean="0"/>
              <a:t>），达到节省开支、提高对云服务器的自治等目的。</a:t>
            </a:r>
          </a:p>
          <a:p>
            <a:r>
              <a:rPr lang="zh-CN" altLang="en-US" dirty="0" smtClean="0"/>
              <a:t>云容器引擎（</a:t>
            </a:r>
            <a:r>
              <a:rPr lang="en-US" altLang="zh-CN" dirty="0" smtClean="0"/>
              <a:t>Cloud Container Engine</a:t>
            </a:r>
            <a:r>
              <a:rPr lang="zh-CN" altLang="en-US" dirty="0" smtClean="0"/>
              <a:t>，简称</a:t>
            </a:r>
            <a:r>
              <a:rPr lang="en-US" altLang="zh-CN" dirty="0" smtClean="0"/>
              <a:t>CCE</a:t>
            </a:r>
            <a:r>
              <a:rPr lang="zh-CN" altLang="en-US" dirty="0" smtClean="0"/>
              <a:t>）提供高度可扩展的、高性能的企业级</a:t>
            </a:r>
            <a:r>
              <a:rPr lang="en-US" altLang="zh-CN" dirty="0" smtClean="0"/>
              <a:t>Kubernetes</a:t>
            </a:r>
            <a:r>
              <a:rPr lang="zh-CN" altLang="en-US" dirty="0" smtClean="0"/>
              <a:t>集群，支持运行</a:t>
            </a:r>
            <a:r>
              <a:rPr lang="en-US" altLang="zh-CN" dirty="0" smtClean="0"/>
              <a:t>Docker</a:t>
            </a:r>
            <a:r>
              <a:rPr lang="zh-CN" altLang="en-US" dirty="0" smtClean="0"/>
              <a:t>容器。借助云容器引擎，您可以在华为云上轻松部署、管理和扩展容器化应用程序。</a:t>
            </a:r>
          </a:p>
          <a:p>
            <a:r>
              <a:rPr lang="zh-CN" altLang="en-US" dirty="0" smtClean="0"/>
              <a:t>云容器实例（</a:t>
            </a:r>
            <a:r>
              <a:rPr lang="en-US" altLang="zh-CN" dirty="0" smtClean="0"/>
              <a:t>Cloud Container Instance</a:t>
            </a:r>
            <a:r>
              <a:rPr lang="zh-CN" altLang="en-US" dirty="0" smtClean="0"/>
              <a:t>， </a:t>
            </a:r>
            <a:r>
              <a:rPr lang="en-US" altLang="zh-CN" dirty="0" smtClean="0"/>
              <a:t>CCI</a:t>
            </a:r>
            <a:r>
              <a:rPr lang="zh-CN" altLang="en-US" dirty="0" smtClean="0"/>
              <a:t>）服务提供 </a:t>
            </a:r>
            <a:r>
              <a:rPr lang="en-US" altLang="zh-CN" dirty="0" err="1" smtClean="0"/>
              <a:t>Serverless</a:t>
            </a:r>
            <a:r>
              <a:rPr lang="en-US" altLang="zh-CN" dirty="0" smtClean="0"/>
              <a:t> Container</a:t>
            </a:r>
            <a:r>
              <a:rPr lang="zh-CN" altLang="en-US" dirty="0" smtClean="0"/>
              <a:t>（无服务器容器）引擎，让您无需创建和管理服务器集群即可直接运行容器。</a:t>
            </a:r>
          </a:p>
          <a:p>
            <a:r>
              <a:rPr lang="en-US" altLang="zh-CN" dirty="0" err="1" smtClean="0"/>
              <a:t>Serverless</a:t>
            </a:r>
            <a:r>
              <a:rPr lang="en-US" altLang="zh-CN" dirty="0" smtClean="0"/>
              <a:t> </a:t>
            </a:r>
            <a:r>
              <a:rPr lang="zh-CN" altLang="en-US" dirty="0" smtClean="0"/>
              <a:t>是一种架构理念，是指不用创建和管理服务器、不用担心服务器的运行状态（服务器是否在工作等），只需动态申请应用需要的资源，把服务器留给专门的维护人员管理和维护，进而专注于应用开发，提升应用开发效率、节约企业</a:t>
            </a:r>
            <a:r>
              <a:rPr lang="en-US" altLang="zh-CN" dirty="0" smtClean="0"/>
              <a:t>IT</a:t>
            </a:r>
            <a:r>
              <a:rPr lang="zh-CN" altLang="en-US" dirty="0" smtClean="0"/>
              <a:t>成本。传统上使用 </a:t>
            </a:r>
            <a:r>
              <a:rPr lang="en-US" altLang="zh-CN" dirty="0" smtClean="0"/>
              <a:t>Kubernetes </a:t>
            </a:r>
            <a:r>
              <a:rPr lang="zh-CN" altLang="en-US" dirty="0" smtClean="0"/>
              <a:t>运行容器，首先需要创建运行容器的 </a:t>
            </a:r>
            <a:r>
              <a:rPr lang="en-US" altLang="zh-CN" dirty="0" smtClean="0"/>
              <a:t>Kubernetes </a:t>
            </a:r>
            <a:r>
              <a:rPr lang="zh-CN" altLang="en-US" dirty="0" smtClean="0"/>
              <a:t>服务器集群，然后再创建容器负载。</a:t>
            </a:r>
          </a:p>
          <a:p>
            <a:r>
              <a:rPr lang="zh-CN" altLang="en-US" dirty="0" smtClean="0"/>
              <a:t>云容器实例的 </a:t>
            </a:r>
            <a:r>
              <a:rPr lang="en-US" altLang="zh-CN" dirty="0" err="1" smtClean="0"/>
              <a:t>Serverless</a:t>
            </a:r>
            <a:r>
              <a:rPr lang="en-US" altLang="zh-CN" dirty="0" smtClean="0"/>
              <a:t> Container </a:t>
            </a:r>
            <a:r>
              <a:rPr lang="zh-CN" altLang="en-US" dirty="0" smtClean="0"/>
              <a:t>就是从使用角度，无需创建、管理 </a:t>
            </a:r>
            <a:r>
              <a:rPr lang="en-US" altLang="zh-CN" dirty="0" smtClean="0"/>
              <a:t>Kubernetes </a:t>
            </a:r>
            <a:r>
              <a:rPr lang="zh-CN" altLang="en-US" dirty="0" smtClean="0"/>
              <a:t>集群，也就是从使用的角度看不见服务器（</a:t>
            </a:r>
            <a:r>
              <a:rPr lang="en-US" altLang="zh-CN" dirty="0" err="1" smtClean="0"/>
              <a:t>Serverless</a:t>
            </a:r>
            <a:r>
              <a:rPr lang="zh-CN" altLang="en-US" dirty="0" smtClean="0"/>
              <a:t>），直接通过控制台、</a:t>
            </a:r>
            <a:r>
              <a:rPr lang="en-US" altLang="zh-CN" dirty="0" err="1" smtClean="0"/>
              <a:t>kubectl</a:t>
            </a:r>
            <a:r>
              <a:rPr lang="zh-CN" altLang="en-US" dirty="0" smtClean="0"/>
              <a:t>、</a:t>
            </a:r>
            <a:r>
              <a:rPr lang="en-US" altLang="zh-CN" dirty="0" smtClean="0"/>
              <a:t>Kubernetes API </a:t>
            </a:r>
            <a:r>
              <a:rPr lang="zh-CN" altLang="en-US" dirty="0" smtClean="0"/>
              <a:t>创建和使用容器负载，且只需为容器所使用的资源付费。</a:t>
            </a:r>
          </a:p>
          <a:p>
            <a:r>
              <a:rPr lang="zh-CN" altLang="en-US" dirty="0" smtClean="0"/>
              <a:t>云手机（</a:t>
            </a:r>
            <a:r>
              <a:rPr lang="en-US" altLang="zh-CN" dirty="0" smtClean="0"/>
              <a:t>Cloud Phone</a:t>
            </a:r>
            <a:r>
              <a:rPr lang="zh-CN" altLang="en-US" dirty="0" smtClean="0"/>
              <a:t>）是在云上运行</a:t>
            </a:r>
            <a:r>
              <a:rPr lang="en-US" altLang="zh-CN" dirty="0" smtClean="0"/>
              <a:t>APP</a:t>
            </a:r>
            <a:r>
              <a:rPr lang="zh-CN" altLang="en-US" dirty="0" smtClean="0"/>
              <a:t>的仿真手机。云手机服务根据不同场景提供多种规格的云手机，稳定</a:t>
            </a:r>
            <a:r>
              <a:rPr lang="en-US" altLang="zh-CN" dirty="0" smtClean="0"/>
              <a:t>24</a:t>
            </a:r>
            <a:r>
              <a:rPr lang="zh-CN" altLang="en-US" dirty="0" smtClean="0"/>
              <a:t>小时不间断，全面兼容</a:t>
            </a:r>
            <a:r>
              <a:rPr lang="en-US" altLang="zh-CN" dirty="0" smtClean="0"/>
              <a:t>Android</a:t>
            </a:r>
            <a:r>
              <a:rPr lang="zh-CN" altLang="en-US" dirty="0" smtClean="0"/>
              <a:t>原生</a:t>
            </a:r>
            <a:r>
              <a:rPr lang="en-US" altLang="zh-CN" dirty="0" smtClean="0"/>
              <a:t>APP</a:t>
            </a:r>
            <a:r>
              <a:rPr lang="zh-CN" altLang="en-US" dirty="0" smtClean="0"/>
              <a:t>，流畅运行大型手游，是移动办公好助手。云手机服务为您提供高性能、安全、可靠、兼容的</a:t>
            </a:r>
            <a:r>
              <a:rPr lang="en-US" altLang="zh-CN" dirty="0" smtClean="0"/>
              <a:t>APP</a:t>
            </a:r>
            <a:r>
              <a:rPr lang="zh-CN" altLang="en-US" dirty="0" smtClean="0"/>
              <a:t>仿真运行环境。</a:t>
            </a:r>
          </a:p>
          <a:p>
            <a:endParaRPr lang="zh-CN" altLang="en-US" dirty="0" smtClean="0"/>
          </a:p>
          <a:p>
            <a:endParaRPr lang="zh-CN" altLang="en-US" dirty="0" smtClean="0"/>
          </a:p>
          <a:p>
            <a:endParaRPr lang="zh-CN" altLang="en-US" dirty="0" smtClean="0"/>
          </a:p>
          <a:p>
            <a:endParaRPr lang="zh-CN" altLang="en-US" dirty="0"/>
          </a:p>
        </p:txBody>
      </p:sp>
    </p:spTree>
    <p:extLst>
      <p:ext uri="{BB962C8B-B14F-4D97-AF65-F5344CB8AC3E}">
        <p14:creationId xmlns:p14="http://schemas.microsoft.com/office/powerpoint/2010/main" val="1108424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dirty="0" smtClean="0">
                <a:sym typeface="+mn-lt"/>
              </a:rPr>
              <a:t>弹性云服务器（</a:t>
            </a:r>
            <a:r>
              <a:rPr lang="en-US" altLang="zh-CN" dirty="0" smtClean="0">
                <a:sym typeface="+mn-lt"/>
              </a:rPr>
              <a:t> Elastic Cloud Server </a:t>
            </a:r>
            <a:r>
              <a:rPr lang="zh-CN" altLang="en-US" dirty="0" smtClean="0">
                <a:sym typeface="+mn-lt"/>
              </a:rPr>
              <a:t>）是一种可随时自助获取、可弹性伸缩的云服务器，帮助用户打造可靠、安全、灵活、高效的应用环境，确保服务持久稳定运行，提升运营效率。</a:t>
            </a:r>
          </a:p>
          <a:p>
            <a:r>
              <a:rPr lang="zh-CN" altLang="en-US" dirty="0" smtClean="0">
                <a:sym typeface="+mn-lt"/>
              </a:rPr>
              <a:t>弹性云服务产品有如下优势：</a:t>
            </a:r>
            <a:endParaRPr lang="en-US" altLang="zh-CN" dirty="0" smtClean="0">
              <a:sym typeface="+mn-lt"/>
            </a:endParaRPr>
          </a:p>
          <a:p>
            <a:pPr lvl="1"/>
            <a:r>
              <a:rPr lang="zh-CN" altLang="en-US" dirty="0" smtClean="0">
                <a:sym typeface="+mn-lt"/>
              </a:rPr>
              <a:t>高可靠：故障自动恢复、数据多副本、支持备份恢复</a:t>
            </a:r>
            <a:endParaRPr lang="en-US" altLang="zh-CN" dirty="0" smtClean="0">
              <a:sym typeface="+mn-lt"/>
            </a:endParaRPr>
          </a:p>
          <a:p>
            <a:pPr lvl="1"/>
            <a:r>
              <a:rPr lang="zh-CN" altLang="en-US" dirty="0" smtClean="0">
                <a:sym typeface="+mn-lt"/>
              </a:rPr>
              <a:t>高安全：支持</a:t>
            </a:r>
            <a:r>
              <a:rPr lang="en-US" altLang="zh-CN" dirty="0" smtClean="0">
                <a:sym typeface="+mn-lt"/>
              </a:rPr>
              <a:t>VPC</a:t>
            </a:r>
            <a:r>
              <a:rPr lang="zh-CN" altLang="en-US" dirty="0" smtClean="0">
                <a:sym typeface="+mn-lt"/>
              </a:rPr>
              <a:t>、</a:t>
            </a:r>
            <a:r>
              <a:rPr lang="en-US" altLang="zh-CN" dirty="0" smtClean="0">
                <a:sym typeface="+mn-lt"/>
              </a:rPr>
              <a:t>WAF</a:t>
            </a:r>
            <a:r>
              <a:rPr lang="zh-CN" altLang="en-US" dirty="0" smtClean="0">
                <a:sym typeface="+mn-lt"/>
              </a:rPr>
              <a:t>、漏洞扫描、</a:t>
            </a:r>
            <a:r>
              <a:rPr lang="en-US" altLang="zh-CN" dirty="0" smtClean="0">
                <a:sym typeface="+mn-lt"/>
              </a:rPr>
              <a:t>Anti-DDoS</a:t>
            </a:r>
          </a:p>
          <a:p>
            <a:pPr lvl="1"/>
            <a:r>
              <a:rPr lang="zh-CN" altLang="en-US" dirty="0" smtClean="0">
                <a:sym typeface="+mn-lt"/>
              </a:rPr>
              <a:t>高弹性：支持横向纵向弹性、灵活自动伸缩策略</a:t>
            </a:r>
            <a:endParaRPr lang="en-US" altLang="zh-CN" dirty="0" smtClean="0">
              <a:sym typeface="+mn-lt"/>
            </a:endParaRPr>
          </a:p>
          <a:p>
            <a:pPr lvl="1"/>
            <a:r>
              <a:rPr lang="zh-CN" altLang="en-US" dirty="0" smtClean="0">
                <a:sym typeface="+mn-lt"/>
              </a:rPr>
              <a:t>易用：提供统一管理控制台、</a:t>
            </a:r>
            <a:r>
              <a:rPr lang="en-US" altLang="zh-CN" dirty="0" smtClean="0">
                <a:sym typeface="+mn-lt"/>
              </a:rPr>
              <a:t>API</a:t>
            </a:r>
            <a:r>
              <a:rPr lang="zh-CN" altLang="en-US" dirty="0" smtClean="0">
                <a:sym typeface="+mn-lt"/>
              </a:rPr>
              <a:t>、</a:t>
            </a:r>
            <a:r>
              <a:rPr lang="en-US" altLang="zh-CN" dirty="0" smtClean="0">
                <a:sym typeface="+mn-lt"/>
              </a:rPr>
              <a:t>SDK</a:t>
            </a:r>
            <a:r>
              <a:rPr lang="zh-CN" altLang="en-US" dirty="0" smtClean="0">
                <a:sym typeface="+mn-lt"/>
              </a:rPr>
              <a:t>，简化运维管理</a:t>
            </a:r>
            <a:endParaRPr lang="en-US" altLang="zh-CN" dirty="0" smtClean="0">
              <a:sym typeface="+mn-lt"/>
            </a:endParaRPr>
          </a:p>
          <a:p>
            <a:pPr lvl="1"/>
            <a:r>
              <a:rPr lang="zh-CN" altLang="en-US" dirty="0" smtClean="0">
                <a:sym typeface="+mn-lt"/>
              </a:rPr>
              <a:t>类型丰富：通用型、计算密集型、内存密集型、存储密集型、计算加速型</a:t>
            </a:r>
            <a:endParaRPr lang="en-US" altLang="zh-CN" dirty="0" smtClean="0">
              <a:sym typeface="+mn-lt"/>
            </a:endParaRPr>
          </a:p>
          <a:p>
            <a:pPr lvl="1"/>
            <a:r>
              <a:rPr lang="zh-CN" altLang="en-US" dirty="0" smtClean="0">
                <a:sym typeface="+mn-lt"/>
              </a:rPr>
              <a:t>大规格支持：</a:t>
            </a:r>
            <a:r>
              <a:rPr lang="en-US" altLang="zh-CN" dirty="0" smtClean="0">
                <a:sym typeface="+mn-lt"/>
              </a:rPr>
              <a:t>CPU</a:t>
            </a:r>
            <a:r>
              <a:rPr lang="zh-CN" altLang="en-US" dirty="0" smtClean="0">
                <a:sym typeface="+mn-lt"/>
              </a:rPr>
              <a:t>最大</a:t>
            </a:r>
            <a:r>
              <a:rPr lang="en-US" altLang="zh-CN" dirty="0" smtClean="0">
                <a:sym typeface="+mn-lt"/>
              </a:rPr>
              <a:t>64</a:t>
            </a:r>
            <a:r>
              <a:rPr lang="zh-CN" altLang="en-US" dirty="0" smtClean="0">
                <a:sym typeface="+mn-lt"/>
              </a:rPr>
              <a:t>核，内存最大</a:t>
            </a:r>
            <a:r>
              <a:rPr lang="en-US" altLang="zh-CN" dirty="0" smtClean="0">
                <a:sym typeface="+mn-lt"/>
              </a:rPr>
              <a:t>4T</a:t>
            </a:r>
            <a:r>
              <a:rPr lang="zh-CN" altLang="en-US" dirty="0" smtClean="0">
                <a:sym typeface="+mn-lt"/>
              </a:rPr>
              <a:t> （更大规格后续推出）</a:t>
            </a:r>
            <a:endParaRPr lang="en-US" altLang="zh-CN" dirty="0" smtClean="0">
              <a:sym typeface="+mn-lt"/>
            </a:endParaRPr>
          </a:p>
          <a:p>
            <a:pPr lvl="1"/>
            <a:r>
              <a:rPr lang="zh-CN" altLang="en-US" dirty="0" smtClean="0">
                <a:sym typeface="+mn-lt"/>
              </a:rPr>
              <a:t>镜像类型全：</a:t>
            </a:r>
            <a:r>
              <a:rPr lang="en-US" altLang="zh-CN" dirty="0" smtClean="0">
                <a:sym typeface="+mn-lt"/>
              </a:rPr>
              <a:t>Windows</a:t>
            </a:r>
            <a:r>
              <a:rPr lang="zh-CN" altLang="en-US" dirty="0" smtClean="0">
                <a:sym typeface="+mn-lt"/>
              </a:rPr>
              <a:t>、各种</a:t>
            </a:r>
            <a:r>
              <a:rPr lang="en-US" altLang="zh-CN" dirty="0" smtClean="0">
                <a:sym typeface="+mn-lt"/>
              </a:rPr>
              <a:t>Linux</a:t>
            </a:r>
          </a:p>
          <a:p>
            <a:pPr lvl="1"/>
            <a:r>
              <a:rPr lang="zh-CN" altLang="en-US" dirty="0" smtClean="0">
                <a:sym typeface="+mn-lt"/>
              </a:rPr>
              <a:t>差异化云硬盘：普通</a:t>
            </a:r>
            <a:r>
              <a:rPr lang="en-US" altLang="zh-CN" dirty="0" smtClean="0">
                <a:sym typeface="+mn-lt"/>
              </a:rPr>
              <a:t>IO</a:t>
            </a:r>
            <a:r>
              <a:rPr lang="zh-CN" altLang="en-US" dirty="0" smtClean="0">
                <a:sym typeface="+mn-lt"/>
              </a:rPr>
              <a:t>、高</a:t>
            </a:r>
            <a:r>
              <a:rPr lang="en-US" altLang="zh-CN" dirty="0" smtClean="0">
                <a:sym typeface="+mn-lt"/>
              </a:rPr>
              <a:t>IO</a:t>
            </a:r>
            <a:r>
              <a:rPr lang="zh-CN" altLang="en-US" dirty="0" smtClean="0">
                <a:sym typeface="+mn-lt"/>
              </a:rPr>
              <a:t>、超高</a:t>
            </a:r>
            <a:r>
              <a:rPr lang="en-US" altLang="zh-CN" dirty="0" smtClean="0">
                <a:sym typeface="+mn-lt"/>
              </a:rPr>
              <a:t>IO</a:t>
            </a:r>
            <a:r>
              <a:rPr lang="zh-CN" altLang="en-US" dirty="0" smtClean="0">
                <a:sym typeface="+mn-lt"/>
              </a:rPr>
              <a:t>、本地</a:t>
            </a:r>
            <a:r>
              <a:rPr lang="en-US" altLang="zh-CN" dirty="0" smtClean="0">
                <a:sym typeface="+mn-lt"/>
              </a:rPr>
              <a:t>SAS</a:t>
            </a:r>
            <a:r>
              <a:rPr lang="zh-CN" altLang="en-US" dirty="0" smtClean="0">
                <a:sym typeface="+mn-lt"/>
              </a:rPr>
              <a:t>盘、</a:t>
            </a:r>
            <a:r>
              <a:rPr lang="en-US" altLang="zh-CN" dirty="0" smtClean="0">
                <a:sym typeface="+mn-lt"/>
              </a:rPr>
              <a:t>NVME SSD</a:t>
            </a:r>
            <a:endParaRPr lang="en-US" altLang="zh-CN" dirty="0" smtClean="0"/>
          </a:p>
          <a:p>
            <a:r>
              <a:rPr lang="zh-CN" altLang="en-US" dirty="0" smtClean="0"/>
              <a:t>弹性云服务器的适应场景如图所示，前面在介绍家族全景图时已经提及到，这里就不多做赘述了。</a:t>
            </a:r>
            <a:endParaRPr lang="zh-CN" altLang="en-US" dirty="0"/>
          </a:p>
        </p:txBody>
      </p:sp>
      <p:sp>
        <p:nvSpPr>
          <p:cNvPr id="5" name="幻灯片图像占位符 4"/>
          <p:cNvSpPr>
            <a:spLocks noGrp="1" noRot="1" noChangeAspect="1"/>
          </p:cNvSpPr>
          <p:nvPr>
            <p:ph type="sldImg"/>
          </p:nvPr>
        </p:nvSpPr>
        <p:spPr>
          <a:xfrm>
            <a:off x="455613" y="766763"/>
            <a:ext cx="5932487" cy="3338512"/>
          </a:xfrm>
        </p:spPr>
      </p:sp>
    </p:spTree>
    <p:extLst>
      <p:ext uri="{BB962C8B-B14F-4D97-AF65-F5344CB8AC3E}">
        <p14:creationId xmlns:p14="http://schemas.microsoft.com/office/powerpoint/2010/main" val="3513707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什么是裸金属服务？</a:t>
            </a:r>
            <a:endParaRPr lang="en-US" altLang="zh-CN" dirty="0" smtClean="0"/>
          </a:p>
          <a:p>
            <a:pPr lvl="1"/>
            <a:r>
              <a:rPr lang="zh-CN" altLang="en-US" dirty="0" smtClean="0"/>
              <a:t>是物理服务器资源池化、服务化的线上云产品类型。是基于华为云在服务器硬件和云平台长期积累，满足企业重载业务上云、</a:t>
            </a:r>
            <a:r>
              <a:rPr lang="en-US" altLang="zh-CN" dirty="0" smtClean="0"/>
              <a:t>IDC</a:t>
            </a:r>
            <a:r>
              <a:rPr lang="zh-CN" altLang="en-US" dirty="0" smtClean="0"/>
              <a:t>业务迁移上云、云原生类业务上云关键诉求。</a:t>
            </a:r>
            <a:endParaRPr lang="en-US" altLang="zh-CN" dirty="0" smtClean="0"/>
          </a:p>
          <a:p>
            <a:r>
              <a:rPr lang="zh-CN" altLang="en-US" dirty="0" smtClean="0"/>
              <a:t>裸金属服务与线下物理服务器核心差异是什么？</a:t>
            </a:r>
            <a:endParaRPr lang="en-US" altLang="zh-CN" dirty="0" smtClean="0"/>
          </a:p>
          <a:p>
            <a:pPr lvl="1"/>
            <a:r>
              <a:rPr lang="zh-CN" altLang="en-US" dirty="0" smtClean="0"/>
              <a:t>服务特征： 敏捷发放；公有云存储、网络、安全、备份云能力支持；租用模式</a:t>
            </a:r>
            <a:endParaRPr lang="en-US" altLang="zh-CN" dirty="0" smtClean="0"/>
          </a:p>
          <a:p>
            <a:r>
              <a:rPr lang="zh-CN" altLang="en-US" dirty="0" smtClean="0"/>
              <a:t>裸金属服务与</a:t>
            </a:r>
            <a:r>
              <a:rPr lang="en-US" altLang="zh-CN" dirty="0" smtClean="0"/>
              <a:t>IDC</a:t>
            </a:r>
            <a:r>
              <a:rPr lang="zh-CN" altLang="en-US" dirty="0" smtClean="0"/>
              <a:t>托管核心差异？</a:t>
            </a:r>
            <a:endParaRPr lang="en-US" altLang="zh-CN" dirty="0" smtClean="0"/>
          </a:p>
        </p:txBody>
      </p:sp>
      <p:sp>
        <p:nvSpPr>
          <p:cNvPr id="5" name="幻灯片图像占位符 4"/>
          <p:cNvSpPr>
            <a:spLocks noGrp="1" noRot="1" noChangeAspect="1"/>
          </p:cNvSpPr>
          <p:nvPr>
            <p:ph type="sldImg"/>
          </p:nvPr>
        </p:nvSpPr>
        <p:spPr>
          <a:xfrm>
            <a:off x="455613" y="766763"/>
            <a:ext cx="5932487" cy="3338512"/>
          </a:xfrm>
        </p:spPr>
      </p:sp>
    </p:spTree>
    <p:extLst>
      <p:ext uri="{BB962C8B-B14F-4D97-AF65-F5344CB8AC3E}">
        <p14:creationId xmlns:p14="http://schemas.microsoft.com/office/powerpoint/2010/main" val="2809015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r>
              <a:rPr lang="zh-CN" altLang="en-US" dirty="0" smtClean="0"/>
              <a:t>专属分布式存储服务（</a:t>
            </a:r>
            <a:r>
              <a:rPr lang="en-US" altLang="zh-CN" dirty="0" smtClean="0"/>
              <a:t>Dedicated Distributed Storage Service</a:t>
            </a:r>
            <a:r>
              <a:rPr lang="zh-CN" altLang="en-US" dirty="0" smtClean="0"/>
              <a:t>）为您提供独享的物理存储资源，通过数据冗余和缓存加速等多项技术，提供高可用性和持久性，以及稳定的低时延性能；可灵活对接</a:t>
            </a:r>
            <a:r>
              <a:rPr lang="en-US" altLang="zh-CN" dirty="0" smtClean="0"/>
              <a:t>ECS</a:t>
            </a:r>
            <a:r>
              <a:rPr lang="zh-CN" altLang="en-US" dirty="0" smtClean="0"/>
              <a:t>、</a:t>
            </a:r>
            <a:r>
              <a:rPr lang="en-US" altLang="zh-CN" dirty="0" smtClean="0"/>
              <a:t>BMS</a:t>
            </a:r>
            <a:r>
              <a:rPr lang="zh-CN" altLang="en-US" dirty="0" smtClean="0"/>
              <a:t>以及</a:t>
            </a:r>
            <a:r>
              <a:rPr lang="en-US" altLang="zh-CN" dirty="0" smtClean="0"/>
              <a:t>DCC</a:t>
            </a:r>
            <a:r>
              <a:rPr lang="zh-CN" altLang="en-US" dirty="0" smtClean="0"/>
              <a:t>等多种不同类型的计算服务，适用于</a:t>
            </a:r>
            <a:r>
              <a:rPr lang="en-US" altLang="zh-CN" dirty="0" smtClean="0"/>
              <a:t>HPC</a:t>
            </a:r>
            <a:r>
              <a:rPr lang="zh-CN" altLang="en-US" dirty="0" smtClean="0"/>
              <a:t>、</a:t>
            </a:r>
            <a:r>
              <a:rPr lang="en-US" altLang="zh-CN" dirty="0" smtClean="0"/>
              <a:t>OLAP</a:t>
            </a:r>
            <a:r>
              <a:rPr lang="zh-CN" altLang="en-US" dirty="0" smtClean="0"/>
              <a:t>以及混合负载等应用场景。</a:t>
            </a:r>
          </a:p>
          <a:p>
            <a:r>
              <a:rPr lang="zh-CN" altLang="en-US" dirty="0" smtClean="0"/>
              <a:t>专属企业存储服务（</a:t>
            </a:r>
            <a:r>
              <a:rPr lang="en-US" altLang="zh-CN" dirty="0" smtClean="0"/>
              <a:t>Dedicated Enterprise Storage Service</a:t>
            </a:r>
            <a:r>
              <a:rPr lang="zh-CN" altLang="en-US" dirty="0" smtClean="0"/>
              <a:t>，以下简称</a:t>
            </a:r>
            <a:r>
              <a:rPr lang="en-US" altLang="zh-CN" dirty="0" smtClean="0"/>
              <a:t>DESS</a:t>
            </a:r>
            <a:r>
              <a:rPr lang="zh-CN" altLang="en-US" dirty="0" smtClean="0"/>
              <a:t>），是基于华为企业存储构建的专属存储服务，面向</a:t>
            </a:r>
            <a:r>
              <a:rPr lang="en-US" altLang="zh-CN" dirty="0" smtClean="0"/>
              <a:t>Oracle RAC</a:t>
            </a:r>
            <a:r>
              <a:rPr lang="zh-CN" altLang="en-US" dirty="0" smtClean="0"/>
              <a:t>、</a:t>
            </a:r>
            <a:r>
              <a:rPr lang="en-US" altLang="zh-CN" dirty="0" smtClean="0"/>
              <a:t>SAP HANA TDI</a:t>
            </a:r>
            <a:r>
              <a:rPr lang="zh-CN" altLang="en-US" dirty="0" smtClean="0"/>
              <a:t>等企业关键应用场景，可以提供与企业私有云环境一致的性能和可靠性，简化企业级用户在公有云上部署关键应用的难度。</a:t>
            </a:r>
          </a:p>
          <a:p>
            <a:endParaRPr lang="zh-CN" altLang="en-US" dirty="0"/>
          </a:p>
        </p:txBody>
      </p:sp>
    </p:spTree>
    <p:extLst>
      <p:ext uri="{BB962C8B-B14F-4D97-AF65-F5344CB8AC3E}">
        <p14:creationId xmlns:p14="http://schemas.microsoft.com/office/powerpoint/2010/main" val="1530933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smtClean="0"/>
          </a:p>
        </p:txBody>
      </p:sp>
      <p:sp>
        <p:nvSpPr>
          <p:cNvPr id="5" name="幻灯片图像占位符 4"/>
          <p:cNvSpPr>
            <a:spLocks noGrp="1" noRot="1" noChangeAspect="1"/>
          </p:cNvSpPr>
          <p:nvPr>
            <p:ph type="sldImg"/>
          </p:nvPr>
        </p:nvSpPr>
        <p:spPr>
          <a:xfrm>
            <a:off x="455613" y="766763"/>
            <a:ext cx="5932487" cy="3338512"/>
          </a:xfrm>
        </p:spPr>
      </p:sp>
    </p:spTree>
    <p:extLst>
      <p:ext uri="{BB962C8B-B14F-4D97-AF65-F5344CB8AC3E}">
        <p14:creationId xmlns:p14="http://schemas.microsoft.com/office/powerpoint/2010/main" val="1259276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404554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9" name="Title 1">
            <a:extLst>
              <a:ext uri="{FF2B5EF4-FFF2-40B4-BE49-F238E27FC236}">
                <a16:creationId xmlns:a16="http://schemas.microsoft.com/office/drawing/2014/main" xmlns="" id="{8227DEE9-8BE9-0D49-BF96-9E83C5312E00}"/>
              </a:ext>
            </a:extLst>
          </p:cNvPr>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4034">
              <a:lnSpc>
                <a:spcPts val="3439"/>
              </a:lnSpc>
            </a:pPr>
            <a:r>
              <a:rPr lang="zh-CN" altLang="en-US" dirty="0"/>
              <a:t>单击此处添加标题</a:t>
            </a:r>
            <a:endParaRPr lang="en-US" dirty="0"/>
          </a:p>
        </p:txBody>
      </p:sp>
      <p:sp>
        <p:nvSpPr>
          <p:cNvPr id="10" name="Text Placeholder 5">
            <a:extLst>
              <a:ext uri="{FF2B5EF4-FFF2-40B4-BE49-F238E27FC236}">
                <a16:creationId xmlns:a16="http://schemas.microsoft.com/office/drawing/2014/main" xmlns="" id="{2F43DA98-D48D-6947-95EF-BA3B05E68822}"/>
              </a:ext>
            </a:extLst>
          </p:cNvPr>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smtClean="0"/>
              <a:t>单击此处添加文本</a:t>
            </a:r>
            <a:endParaRPr lang="en-US" dirty="0"/>
          </a:p>
        </p:txBody>
      </p:sp>
    </p:spTree>
    <p:extLst>
      <p:ext uri="{BB962C8B-B14F-4D97-AF65-F5344CB8AC3E}">
        <p14:creationId xmlns:p14="http://schemas.microsoft.com/office/powerpoint/2010/main" val="1238390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p>
        </p:txBody>
      </p:sp>
      <p:cxnSp>
        <p:nvCxnSpPr>
          <p:cNvPr id="12"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3"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更多信息</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25263851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5"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学习推荐</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201019123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a:prstGeom prst="rect">
            <a:avLst/>
          </a:prstGeom>
        </p:spPr>
        <p:txBody>
          <a:bodyPr lIns="100800" tIns="50400" rIns="100800" bIns="50400" anchor="t" anchorCtr="0"/>
          <a:lstStyle>
            <a:lvl1pPr>
              <a:defRPr b="1" baseline="0">
                <a:latin typeface="Huawei Sans" panose="020C0503030203020204" pitchFamily="34" charset="0"/>
                <a:ea typeface="方正兰亭黑简体" panose="02000000000000000000" pitchFamily="2" charset="-122"/>
              </a:defRPr>
            </a:lvl1pPr>
          </a:lstStyle>
          <a:p>
            <a:r>
              <a:rPr lang="zh-CN" altLang="en-US" dirty="0" smtClean="0"/>
              <a:t>单击此处编辑母版标题样式</a:t>
            </a:r>
            <a:endParaRPr lang="zh-CN" altLang="en-US" dirty="0"/>
          </a:p>
        </p:txBody>
      </p:sp>
      <p:sp>
        <p:nvSpPr>
          <p:cNvPr id="3"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70C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
        <p:nvSpPr>
          <p:cNvPr id="8" name="文本占位符 6"/>
          <p:cNvSpPr>
            <a:spLocks noGrp="1"/>
          </p:cNvSpPr>
          <p:nvPr>
            <p:ph type="body" sz="quarter" idx="10" hasCustomPrompt="1"/>
          </p:nvPr>
        </p:nvSpPr>
        <p:spPr>
          <a:xfrm>
            <a:off x="442912" y="1233488"/>
            <a:ext cx="11306175" cy="4680000"/>
          </a:xfrm>
          <a:prstGeom prst="rect">
            <a:avLst/>
          </a:prstGeom>
        </p:spPr>
        <p:txBody>
          <a:bodyPr/>
          <a:lstStyle>
            <a:lvl1pPr algn="l">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427820332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66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7#标题和内容（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
        <p:nvSpPr>
          <p:cNvPr id="9" name="文本占位符 6"/>
          <p:cNvSpPr>
            <a:spLocks noGrp="1"/>
          </p:cNvSpPr>
          <p:nvPr>
            <p:ph type="body" sz="quarter" idx="10" hasCustomPrompt="1"/>
          </p:nvPr>
        </p:nvSpPr>
        <p:spPr>
          <a:xfrm>
            <a:off x="731838" y="1484312"/>
            <a:ext cx="10728326" cy="4443243"/>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166991213"/>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93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
        <p:nvSpPr>
          <p:cNvPr id="9" name="文本占位符 6"/>
          <p:cNvSpPr>
            <a:spLocks noGrp="1"/>
          </p:cNvSpPr>
          <p:nvPr>
            <p:ph type="body" sz="quarter" idx="10" hasCustomPrompt="1"/>
          </p:nvPr>
        </p:nvSpPr>
        <p:spPr>
          <a:xfrm>
            <a:off x="731838" y="1047750"/>
            <a:ext cx="10728326"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77827284"/>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595" userDrawn="1">
          <p15:clr>
            <a:srgbClr val="FBAE40"/>
          </p15:clr>
        </p15:guide>
        <p15:guide id="2" orient="horz" pos="6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Tree>
    <p:extLst>
      <p:ext uri="{BB962C8B-B14F-4D97-AF65-F5344CB8AC3E}">
        <p14:creationId xmlns:p14="http://schemas.microsoft.com/office/powerpoint/2010/main" val="351364381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97095"/>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Tree>
    <p:extLst>
      <p:ext uri="{BB962C8B-B14F-4D97-AF65-F5344CB8AC3E}">
        <p14:creationId xmlns:p14="http://schemas.microsoft.com/office/powerpoint/2010/main" val="826084440"/>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59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431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8#仅标题">
    <p:spTree>
      <p:nvGrpSpPr>
        <p:cNvPr id="1" name=""/>
        <p:cNvGrpSpPr/>
        <p:nvPr/>
      </p:nvGrpSpPr>
      <p:grpSpPr>
        <a:xfrm>
          <a:off x="0" y="0"/>
          <a:ext cx="0" cy="0"/>
          <a:chOff x="0" y="0"/>
          <a:chExt cx="0" cy="0"/>
        </a:xfrm>
      </p:grpSpPr>
      <p:sp>
        <p:nvSpPr>
          <p:cNvPr id="10"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70C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1"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baseline="0">
                <a:latin typeface="Huawei Sans" panose="020C0503030203020204" pitchFamily="34" charset="0"/>
                <a:ea typeface="方正兰亭黑简体" panose="02000000000000000000" pitchFamily="2"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56664930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baseline="0">
                <a:latin typeface="Huawei Sans" panose="020C0503030203020204" pitchFamily="34" charset="0"/>
                <a:ea typeface="方正兰亭黑简体" panose="02000000000000000000" pitchFamily="2" charset="-122"/>
              </a:defRPr>
            </a:lvl1pPr>
          </a:lstStyle>
          <a:p>
            <a:r>
              <a:rPr lang="zh-CN" altLang="en-US" dirty="0" smtClean="0"/>
              <a:t>单击此处编辑母版标题样式</a:t>
            </a:r>
            <a:endParaRPr lang="zh-CN" altLang="en-US" dirty="0"/>
          </a:p>
        </p:txBody>
      </p:sp>
      <p:sp>
        <p:nvSpPr>
          <p:cNvPr id="3"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70C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
        <p:nvSpPr>
          <p:cNvPr id="8" name="文本占位符 6"/>
          <p:cNvSpPr>
            <a:spLocks noGrp="1"/>
          </p:cNvSpPr>
          <p:nvPr>
            <p:ph type="body" sz="quarter" idx="10" hasCustomPrompt="1"/>
          </p:nvPr>
        </p:nvSpPr>
        <p:spPr>
          <a:xfrm>
            <a:off x="442912" y="1233488"/>
            <a:ext cx="11306175" cy="4680000"/>
          </a:xfrm>
        </p:spPr>
        <p:txBody>
          <a:bodyPr/>
          <a:lstStyle>
            <a:lvl1pPr algn="l">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104905407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66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extLst>
              <p:ext uri="{D42A27DB-BD31-4B8C-83A1-F6EECF244321}">
                <p14:modId xmlns:p14="http://schemas.microsoft.com/office/powerpoint/2010/main" val="255470206"/>
              </p:ext>
            </p:extLst>
          </p:nvPr>
        </p:nvGraphicFramePr>
        <p:xfrm>
          <a:off x="1007140" y="1398424"/>
          <a:ext cx="10194260" cy="1082675"/>
        </p:xfrm>
        <a:graphic>
          <a:graphicData uri="http://schemas.openxmlformats.org/drawingml/2006/table">
            <a:tbl>
              <a:tblPr/>
              <a:tblGrid>
                <a:gridCol w="3119031">
                  <a:extLst>
                    <a:ext uri="{9D8B030D-6E8A-4147-A177-3AD203B41FA5}">
                      <a16:colId xmlns:a16="http://schemas.microsoft.com/office/drawing/2014/main" xmlns="" val="20000"/>
                    </a:ext>
                  </a:extLst>
                </a:gridCol>
                <a:gridCol w="1967450">
                  <a:extLst>
                    <a:ext uri="{9D8B030D-6E8A-4147-A177-3AD203B41FA5}">
                      <a16:colId xmlns:a16="http://schemas.microsoft.com/office/drawing/2014/main" xmlns="" val="20001"/>
                    </a:ext>
                  </a:extLst>
                </a:gridCol>
                <a:gridCol w="3023155">
                  <a:extLst>
                    <a:ext uri="{9D8B030D-6E8A-4147-A177-3AD203B41FA5}">
                      <a16:colId xmlns:a16="http://schemas.microsoft.com/office/drawing/2014/main" xmlns="" val="20002"/>
                    </a:ext>
                  </a:extLst>
                </a:gridCol>
                <a:gridCol w="2084624">
                  <a:extLst>
                    <a:ext uri="{9D8B030D-6E8A-4147-A177-3AD203B41FA5}">
                      <a16:colId xmlns:a16="http://schemas.microsoft.com/office/drawing/2014/main" xmlns=""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课程编码</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适用产品</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产品版本</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课程版本</a:t>
                      </a:r>
                      <a:endPar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graphicFrame>
        <p:nvGraphicFramePr>
          <p:cNvPr id="4" name="Group 21"/>
          <p:cNvGraphicFramePr>
            <a:graphicFrameLocks noGrp="1"/>
          </p:cNvGraphicFramePr>
          <p:nvPr userDrawn="1">
            <p:extLst>
              <p:ext uri="{D42A27DB-BD31-4B8C-83A1-F6EECF244321}">
                <p14:modId xmlns:p14="http://schemas.microsoft.com/office/powerpoint/2010/main" val="2782951008"/>
              </p:ext>
            </p:extLst>
          </p:nvPr>
        </p:nvGraphicFramePr>
        <p:xfrm>
          <a:off x="1007140" y="2920836"/>
          <a:ext cx="10177327" cy="3038475"/>
        </p:xfrm>
        <a:graphic>
          <a:graphicData uri="http://schemas.openxmlformats.org/drawingml/2006/table">
            <a:tbl>
              <a:tblPr/>
              <a:tblGrid>
                <a:gridCol w="3119030">
                  <a:extLst>
                    <a:ext uri="{9D8B030D-6E8A-4147-A177-3AD203B41FA5}">
                      <a16:colId xmlns:a16="http://schemas.microsoft.com/office/drawing/2014/main" xmlns="" val="20000"/>
                    </a:ext>
                  </a:extLst>
                </a:gridCol>
                <a:gridCol w="1967450">
                  <a:extLst>
                    <a:ext uri="{9D8B030D-6E8A-4147-A177-3AD203B41FA5}">
                      <a16:colId xmlns:a16="http://schemas.microsoft.com/office/drawing/2014/main" xmlns="" val="20001"/>
                    </a:ext>
                  </a:extLst>
                </a:gridCol>
                <a:gridCol w="3023155">
                  <a:extLst>
                    <a:ext uri="{9D8B030D-6E8A-4147-A177-3AD203B41FA5}">
                      <a16:colId xmlns:a16="http://schemas.microsoft.com/office/drawing/2014/main" xmlns="" val="20002"/>
                    </a:ext>
                  </a:extLst>
                </a:gridCol>
                <a:gridCol w="2067692">
                  <a:extLst>
                    <a:ext uri="{9D8B030D-6E8A-4147-A177-3AD203B41FA5}">
                      <a16:colId xmlns:a16="http://schemas.microsoft.com/office/drawing/2014/main" xmlns=""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作者</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时间</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审核人</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新开发/优化</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
        <p:nvSpPr>
          <p:cNvPr id="5" name="文本占位符 7"/>
          <p:cNvSpPr>
            <a:spLocks noGrp="1"/>
          </p:cNvSpPr>
          <p:nvPr>
            <p:ph type="body" sz="quarter" idx="17" hasCustomPrompt="1"/>
          </p:nvPr>
        </p:nvSpPr>
        <p:spPr>
          <a:xfrm>
            <a:off x="1007139" y="1969626"/>
            <a:ext cx="311903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p>
        </p:txBody>
      </p:sp>
      <p:sp>
        <p:nvSpPr>
          <p:cNvPr id="6" name="文本占位符 7"/>
          <p:cNvSpPr>
            <a:spLocks noGrp="1"/>
          </p:cNvSpPr>
          <p:nvPr>
            <p:ph type="body" sz="quarter" idx="18" hasCustomPrompt="1"/>
          </p:nvPr>
        </p:nvSpPr>
        <p:spPr>
          <a:xfrm>
            <a:off x="4126170" y="1969626"/>
            <a:ext cx="196745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p>
        </p:txBody>
      </p:sp>
      <p:sp>
        <p:nvSpPr>
          <p:cNvPr id="7" name="文本占位符 7"/>
          <p:cNvSpPr>
            <a:spLocks noGrp="1"/>
          </p:cNvSpPr>
          <p:nvPr>
            <p:ph type="body" sz="quarter" idx="19" hasCustomPrompt="1"/>
          </p:nvPr>
        </p:nvSpPr>
        <p:spPr>
          <a:xfrm>
            <a:off x="6093619" y="1969626"/>
            <a:ext cx="302315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969626"/>
            <a:ext cx="208462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51779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0" name="文本占位符 7"/>
          <p:cNvSpPr>
            <a:spLocks noGrp="1"/>
          </p:cNvSpPr>
          <p:nvPr>
            <p:ph type="body" sz="quarter" idx="14" hasCustomPrompt="1"/>
          </p:nvPr>
        </p:nvSpPr>
        <p:spPr>
          <a:xfrm>
            <a:off x="4126170" y="351779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1" name="文本占位符 7"/>
          <p:cNvSpPr>
            <a:spLocks noGrp="1"/>
          </p:cNvSpPr>
          <p:nvPr>
            <p:ph type="body" sz="quarter" idx="15" hasCustomPrompt="1"/>
          </p:nvPr>
        </p:nvSpPr>
        <p:spPr>
          <a:xfrm>
            <a:off x="6093619" y="351779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2" name="文本占位符 7"/>
          <p:cNvSpPr>
            <a:spLocks noGrp="1"/>
          </p:cNvSpPr>
          <p:nvPr>
            <p:ph type="body" sz="quarter" idx="16" hasCustomPrompt="1"/>
          </p:nvPr>
        </p:nvSpPr>
        <p:spPr>
          <a:xfrm>
            <a:off x="9116775" y="3481792"/>
            <a:ext cx="2056050"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headEnd/>
            <a:tailEnd/>
          </a:ln>
        </p:spPr>
        <p:txBody>
          <a:bodyPr lIns="78227" tIns="39112" rIns="78227" bIns="39112" anchor="ctr"/>
          <a:lstStyle/>
          <a:p>
            <a:pPr algn="l" defTabSz="1001223" rtl="0" eaLnBrk="0" fontAlgn="ctr" hangingPunct="0">
              <a:spcBef>
                <a:spcPct val="0"/>
              </a:spcBef>
              <a:spcAft>
                <a:spcPct val="0"/>
              </a:spcAft>
            </a:pPr>
            <a:r>
              <a:rPr lang="zh-CN" altLang="en-US" sz="3499" b="0"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修订记录</a:t>
            </a: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headEnd/>
            <a:tailEnd/>
          </a:ln>
        </p:spPr>
        <p:txBody>
          <a:bodyPr wrap="square">
            <a:spAutoFit/>
          </a:bodyPr>
          <a:lstStyle/>
          <a:p>
            <a:pPr fontAlgn="ctr">
              <a:spcBef>
                <a:spcPct val="50000"/>
              </a:spcBef>
            </a:pPr>
            <a:r>
              <a:rPr lang="zh-CN" altLang="en-US" sz="3998" i="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本页不打印</a:t>
            </a:r>
          </a:p>
        </p:txBody>
      </p:sp>
      <p:sp>
        <p:nvSpPr>
          <p:cNvPr id="15" name="文本占位符 7"/>
          <p:cNvSpPr>
            <a:spLocks noGrp="1"/>
          </p:cNvSpPr>
          <p:nvPr>
            <p:ph type="body" sz="quarter" idx="21" hasCustomPrompt="1"/>
          </p:nvPr>
        </p:nvSpPr>
        <p:spPr>
          <a:xfrm>
            <a:off x="1007042" y="4021852"/>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6" name="文本占位符 7"/>
          <p:cNvSpPr>
            <a:spLocks noGrp="1"/>
          </p:cNvSpPr>
          <p:nvPr>
            <p:ph type="body" sz="quarter" idx="22" hasCustomPrompt="1"/>
          </p:nvPr>
        </p:nvSpPr>
        <p:spPr>
          <a:xfrm>
            <a:off x="4126170" y="4021852"/>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7" name="文本占位符 7"/>
          <p:cNvSpPr>
            <a:spLocks noGrp="1"/>
          </p:cNvSpPr>
          <p:nvPr>
            <p:ph type="body" sz="quarter" idx="23" hasCustomPrompt="1"/>
          </p:nvPr>
        </p:nvSpPr>
        <p:spPr>
          <a:xfrm>
            <a:off x="6093619" y="4021852"/>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8" name="文本占位符 7"/>
          <p:cNvSpPr>
            <a:spLocks noGrp="1"/>
          </p:cNvSpPr>
          <p:nvPr>
            <p:ph type="body" sz="quarter" idx="24" hasCustomPrompt="1"/>
          </p:nvPr>
        </p:nvSpPr>
        <p:spPr>
          <a:xfrm>
            <a:off x="9116775" y="3985848"/>
            <a:ext cx="2084625"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19" name="文本占位符 7"/>
          <p:cNvSpPr>
            <a:spLocks noGrp="1"/>
          </p:cNvSpPr>
          <p:nvPr>
            <p:ph type="body" sz="quarter" idx="25" hasCustomPrompt="1"/>
          </p:nvPr>
        </p:nvSpPr>
        <p:spPr>
          <a:xfrm>
            <a:off x="1007042" y="448990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0" name="文本占位符 7"/>
          <p:cNvSpPr>
            <a:spLocks noGrp="1"/>
          </p:cNvSpPr>
          <p:nvPr>
            <p:ph type="body" sz="quarter" idx="26" hasCustomPrompt="1"/>
          </p:nvPr>
        </p:nvSpPr>
        <p:spPr>
          <a:xfrm>
            <a:off x="4126170" y="448990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1" name="文本占位符 7"/>
          <p:cNvSpPr>
            <a:spLocks noGrp="1"/>
          </p:cNvSpPr>
          <p:nvPr>
            <p:ph type="body" sz="quarter" idx="27" hasCustomPrompt="1"/>
          </p:nvPr>
        </p:nvSpPr>
        <p:spPr>
          <a:xfrm>
            <a:off x="6093619" y="448990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2" name="文本占位符 7"/>
          <p:cNvSpPr>
            <a:spLocks noGrp="1"/>
          </p:cNvSpPr>
          <p:nvPr>
            <p:ph type="body" sz="quarter" idx="28" hasCustomPrompt="1"/>
          </p:nvPr>
        </p:nvSpPr>
        <p:spPr>
          <a:xfrm>
            <a:off x="9116775" y="4489904"/>
            <a:ext cx="20560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3" name="文本占位符 7"/>
          <p:cNvSpPr>
            <a:spLocks noGrp="1"/>
          </p:cNvSpPr>
          <p:nvPr>
            <p:ph type="body" sz="quarter" idx="29" hasCustomPrompt="1"/>
          </p:nvPr>
        </p:nvSpPr>
        <p:spPr>
          <a:xfrm>
            <a:off x="1007042" y="502996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4" name="文本占位符 7"/>
          <p:cNvSpPr>
            <a:spLocks noGrp="1"/>
          </p:cNvSpPr>
          <p:nvPr>
            <p:ph type="body" sz="quarter" idx="30" hasCustomPrompt="1"/>
          </p:nvPr>
        </p:nvSpPr>
        <p:spPr>
          <a:xfrm>
            <a:off x="4126170" y="502996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5" name="文本占位符 7"/>
          <p:cNvSpPr>
            <a:spLocks noGrp="1"/>
          </p:cNvSpPr>
          <p:nvPr>
            <p:ph type="body" sz="quarter" idx="31" hasCustomPrompt="1"/>
          </p:nvPr>
        </p:nvSpPr>
        <p:spPr>
          <a:xfrm>
            <a:off x="6093619" y="502996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6" name="文本占位符 7"/>
          <p:cNvSpPr>
            <a:spLocks noGrp="1"/>
          </p:cNvSpPr>
          <p:nvPr>
            <p:ph type="body" sz="quarter" idx="32" hasCustomPrompt="1"/>
          </p:nvPr>
        </p:nvSpPr>
        <p:spPr>
          <a:xfrm>
            <a:off x="9116775" y="5029964"/>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7" name="文本占位符 7"/>
          <p:cNvSpPr>
            <a:spLocks noGrp="1"/>
          </p:cNvSpPr>
          <p:nvPr>
            <p:ph type="body" sz="quarter" idx="33" hasCustomPrompt="1"/>
          </p:nvPr>
        </p:nvSpPr>
        <p:spPr>
          <a:xfrm>
            <a:off x="1007042" y="549801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8" name="文本占位符 7"/>
          <p:cNvSpPr>
            <a:spLocks noGrp="1"/>
          </p:cNvSpPr>
          <p:nvPr>
            <p:ph type="body" sz="quarter" idx="34" hasCustomPrompt="1"/>
          </p:nvPr>
        </p:nvSpPr>
        <p:spPr>
          <a:xfrm>
            <a:off x="4126170" y="549801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9" name="文本占位符 7"/>
          <p:cNvSpPr>
            <a:spLocks noGrp="1"/>
          </p:cNvSpPr>
          <p:nvPr>
            <p:ph type="body" sz="quarter" idx="35" hasCustomPrompt="1"/>
          </p:nvPr>
        </p:nvSpPr>
        <p:spPr>
          <a:xfrm>
            <a:off x="6093619" y="549801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30" name="文本占位符 7"/>
          <p:cNvSpPr>
            <a:spLocks noGrp="1"/>
          </p:cNvSpPr>
          <p:nvPr>
            <p:ph type="body" sz="quarter" idx="36" hasCustomPrompt="1"/>
          </p:nvPr>
        </p:nvSpPr>
        <p:spPr>
          <a:xfrm>
            <a:off x="9116775" y="5498016"/>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Tree>
    <p:extLst>
      <p:ext uri="{BB962C8B-B14F-4D97-AF65-F5344CB8AC3E}">
        <p14:creationId xmlns:p14="http://schemas.microsoft.com/office/powerpoint/2010/main" val="38979839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xmlns="" id="{42AF307D-40F4-EC4C-9108-79E948007529}"/>
              </a:ext>
            </a:extLst>
          </p:cNvPr>
          <p:cNvSpPr txBox="1"/>
          <p:nvPr userDrawn="1"/>
        </p:nvSpPr>
        <p:spPr>
          <a:xfrm>
            <a:off x="607486" y="1402064"/>
            <a:ext cx="3921034" cy="854717"/>
          </a:xfrm>
          <a:prstGeom prst="rect">
            <a:avLst/>
          </a:prstGeom>
          <a:noFill/>
        </p:spPr>
        <p:txBody>
          <a:bodyPr wrap="square" rtlCol="0">
            <a:spAutoFit/>
          </a:bodyPr>
          <a:lstStyle/>
          <a:p>
            <a:pPr algn="l"/>
            <a:r>
              <a:rPr lang="en-US" sz="4940" dirty="0" smtClean="0">
                <a:solidFill>
                  <a:schemeClr val="tx1"/>
                </a:solidFill>
              </a:rPr>
              <a:t>Thank you.</a:t>
            </a:r>
            <a:endParaRPr lang="en-US" sz="4940" dirty="0">
              <a:solidFill>
                <a:schemeClr val="tx1"/>
              </a:solidFill>
            </a:endParaRPr>
          </a:p>
        </p:txBody>
      </p:sp>
    </p:spTree>
    <p:extLst>
      <p:ext uri="{BB962C8B-B14F-4D97-AF65-F5344CB8AC3E}">
        <p14:creationId xmlns:p14="http://schemas.microsoft.com/office/powerpoint/2010/main" val="2149336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前言">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p>
          <a:p>
            <a:pPr lvl="1"/>
            <a:r>
              <a:rPr lang="zh-CN" altLang="en-US" dirty="0"/>
              <a:t>第二</a:t>
            </a:r>
            <a:r>
              <a:rPr lang="zh-CN" altLang="en-US" dirty="0" smtClean="0"/>
              <a:t>级</a:t>
            </a:r>
            <a:endParaRPr lang="zh-CN" altLang="en-US" dirty="0"/>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xmlns="" id="{568EC886-2612-1F43-AB51-21A76A078357}"/>
              </a:ext>
            </a:extLst>
          </p:cNvPr>
          <p:cNvSpPr txBox="1"/>
          <p:nvPr userDrawn="1"/>
        </p:nvSpPr>
        <p:spPr>
          <a:xfrm>
            <a:off x="918916" y="630373"/>
            <a:ext cx="1117614"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前言</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49905366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4#目标">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smtClean="0"/>
              <a:t>学完本课程后，您将能够：</a:t>
            </a:r>
            <a:endParaRPr lang="en-US" altLang="zh-CN" dirty="0" smtClean="0"/>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a:p>
            <a:pPr eaLnBrk="1" hangingPunct="1"/>
            <a:endParaRPr lang="en-US" altLang="zh-CN"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xmlns="" id="{568EC886-2612-1F43-AB51-21A76A078357}"/>
              </a:ext>
            </a:extLst>
          </p:cNvPr>
          <p:cNvSpPr txBox="1"/>
          <p:nvPr userDrawn="1"/>
        </p:nvSpPr>
        <p:spPr>
          <a:xfrm>
            <a:off x="918916" y="630373"/>
            <a:ext cx="1120820" cy="652486"/>
          </a:xfrm>
          <a:prstGeom prst="rect">
            <a:avLst/>
          </a:prstGeom>
          <a:noFill/>
        </p:spPr>
        <p:txBody>
          <a:bodyPr wrap="none" rtlCol="0">
            <a:spAutoFit/>
          </a:bodyPr>
          <a:lstStyle/>
          <a:p>
            <a:pPr defTabSz="1001223" eaLnBrk="0" fontAlgn="ctr" hangingPunct="0"/>
            <a:r>
              <a:rPr lang="zh-CN" altLang="en-US" sz="3640" b="0" baseline="0" dirty="0" smtClean="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目标</a:t>
            </a:r>
            <a:endParaRPr lang="en-US" altLang="zh-CN"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10451164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a16="http://schemas.microsoft.com/office/drawing/2014/main" xmlns="" id="{568EC886-2612-1F43-AB51-21A76A078357}"/>
              </a:ext>
            </a:extLst>
          </p:cNvPr>
          <p:cNvSpPr txBox="1"/>
          <p:nvPr userDrawn="1"/>
        </p:nvSpPr>
        <p:spPr>
          <a:xfrm>
            <a:off x="918916" y="630373"/>
            <a:ext cx="1147485" cy="653509"/>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solidFill>
                  <a:srgbClr val="404040"/>
                </a:solidFill>
              </a:rPr>
              <a:t>目录</a:t>
            </a:r>
          </a:p>
        </p:txBody>
      </p:sp>
    </p:spTree>
    <p:extLst>
      <p:ext uri="{BB962C8B-B14F-4D97-AF65-F5344CB8AC3E}">
        <p14:creationId xmlns:p14="http://schemas.microsoft.com/office/powerpoint/2010/main" val="95929983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a:p>
            <a:pPr eaLnBrk="1" hangingPunct="1"/>
            <a:endParaRPr lang="en-US" altLang="zh-CN"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41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xmlns="" id="{568EC886-2612-1F43-AB51-21A76A078357}"/>
              </a:ext>
            </a:extLst>
          </p:cNvPr>
          <p:cNvSpPr txBox="1"/>
          <p:nvPr userDrawn="1"/>
        </p:nvSpPr>
        <p:spPr>
          <a:xfrm>
            <a:off x="918916" y="630373"/>
            <a:ext cx="4397358" cy="652486"/>
          </a:xfrm>
          <a:prstGeom prst="rect">
            <a:avLst/>
          </a:prstGeom>
          <a:noFill/>
        </p:spPr>
        <p:txBody>
          <a:bodyPr wrap="none" rtlCol="0">
            <a:spAutoFit/>
          </a:bodyPr>
          <a:lstStyle/>
          <a:p>
            <a:pPr defTabSz="1001223" eaLnBrk="0" fontAlgn="ctr" hangingPunct="0"/>
            <a:r>
              <a:rPr lang="zh-CN" altLang="en-US" sz="3640" b="0" baseline="0" dirty="0" smtClean="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本节概述和学习目标</a:t>
            </a:r>
            <a:endParaRPr lang="zh-CN" altLang="en-US"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25280247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1688" rtl="0" eaLnBrk="1" fontAlgn="ctr" latinLnBrk="0" hangingPunct="1">
              <a:lnSpc>
                <a:spcPct val="140000"/>
              </a:lnSpc>
              <a:spcBef>
                <a:spcPct val="30000"/>
              </a:spcBef>
              <a:spcAft>
                <a:spcPct val="0"/>
              </a:spcAft>
              <a:buClr>
                <a:schemeClr val="tx1"/>
              </a:buClr>
              <a:buSzPct val="100000"/>
              <a:buFont typeface="+mj-lt"/>
              <a:buAutoNum type="arabicPeriod"/>
              <a:tabLst/>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537" indent="-342900" algn="just" fontAlgn="ctr">
              <a:buSzPct val="100000"/>
              <a:buFont typeface="+mj-lt"/>
              <a:buAutoNum type="alphaUcPeriod"/>
              <a:defRPr sz="1800" baseline="0">
                <a:latin typeface="Huawei Sans" panose="020C0503030203020204" pitchFamily="34" charset="0"/>
              </a:defRPr>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smtClean="0"/>
          </a:p>
          <a:p>
            <a:pPr lvl="1"/>
            <a:endParaRPr lang="en-US" altLang="zh-CN" dirty="0" smtClean="0"/>
          </a:p>
        </p:txBody>
      </p:sp>
      <p:cxnSp>
        <p:nvCxnSpPr>
          <p:cNvPr id="24"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7" y="1349255"/>
            <a:ext cx="136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5" name="文本框 16">
            <a:extLst>
              <a:ext uri="{FF2B5EF4-FFF2-40B4-BE49-F238E27FC236}">
                <a16:creationId xmlns="" xmlns:a16="http://schemas.microsoft.com/office/drawing/2014/main" id="{568EC886-2612-1F43-AB51-21A76A078357}"/>
              </a:ext>
            </a:extLst>
          </p:cNvPr>
          <p:cNvSpPr txBox="1"/>
          <p:nvPr userDrawn="1"/>
        </p:nvSpPr>
        <p:spPr>
          <a:xfrm>
            <a:off x="918916" y="630373"/>
            <a:ext cx="1584088"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思考题</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96367409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smtClean="0"/>
              <a:t>此版式用于每一节的小结</a:t>
            </a:r>
          </a:p>
          <a:p>
            <a:pPr lvl="1"/>
            <a:r>
              <a:rPr lang="zh-CN" altLang="en-US" dirty="0" smtClean="0"/>
              <a:t>第二</a:t>
            </a:r>
            <a:r>
              <a:rPr lang="zh-CN" altLang="en-US" dirty="0"/>
              <a:t>级</a:t>
            </a:r>
          </a:p>
          <a:p>
            <a:pPr lvl="2"/>
            <a:r>
              <a:rPr lang="zh-CN" altLang="en-US" dirty="0"/>
              <a:t>第三级</a:t>
            </a:r>
          </a:p>
          <a:p>
            <a:pPr lvl="3"/>
            <a:r>
              <a:rPr lang="zh-CN" altLang="en-US" dirty="0"/>
              <a:t>第四级</a:t>
            </a:r>
          </a:p>
          <a:p>
            <a:pPr lvl="4"/>
            <a:r>
              <a:rPr lang="zh-CN" altLang="en-US" dirty="0"/>
              <a:t>第五级</a:t>
            </a:r>
          </a:p>
        </p:txBody>
      </p:sp>
      <p:cxnSp>
        <p:nvCxnSpPr>
          <p:cNvPr id="11"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2"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本节小结</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405242044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9"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本章总结</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410235690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3.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xmlns="" id="{AF72FAD7-C8C3-754A-A498-D3A7EC29AB73}"/>
              </a:ext>
            </a:extLst>
          </p:cNvPr>
          <p:cNvSpPr>
            <a:spLocks noGrp="1"/>
          </p:cNvSpPr>
          <p:nvPr>
            <p:ph type="body" idx="1"/>
          </p:nvPr>
        </p:nvSpPr>
        <p:spPr>
          <a:xfrm>
            <a:off x="908954" y="6270652"/>
            <a:ext cx="1981542" cy="153611"/>
          </a:xfrm>
          <a:prstGeom prst="rect">
            <a:avLst/>
          </a:prstGeom>
        </p:spPr>
        <p:txBody>
          <a:bodyPr vert="horz" lIns="0" tIns="0" rIns="0" bIns="0" rtlCol="0">
            <a:noAutofit/>
          </a:bodyPr>
          <a:lstStyle/>
          <a:p>
            <a:pPr>
              <a:lnSpc>
                <a:spcPct val="100000"/>
              </a:lnSpc>
            </a:pPr>
            <a:r>
              <a:rPr kumimoji="1" lang="en-US" altLang="zh-CN" sz="1000" dirty="0"/>
              <a:t>Security Level:</a:t>
            </a:r>
            <a:endParaRPr lang="en-US" altLang="zh-CN" sz="1000"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03089" y="5976169"/>
            <a:ext cx="2257507" cy="482533"/>
          </a:xfrm>
          <a:prstGeom prst="rect">
            <a:avLst/>
          </a:prstGeom>
        </p:spPr>
      </p:pic>
      <p:grpSp>
        <p:nvGrpSpPr>
          <p:cNvPr id="30"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1"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2"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3"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4"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5"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6"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7"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8"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9"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40"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1"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2"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3"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4"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5"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6"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7"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8"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9"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50"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1"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2"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3"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4"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5"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6"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7"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8"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9"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60"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1"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2"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3"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4"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5"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6"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7"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8"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9"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70"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867226749"/>
      </p:ext>
    </p:extLst>
  </p:cSld>
  <p:clrMap bg1="lt1" tx1="dk1" bg2="lt2" tx2="dk2" accent1="accent1" accent2="accent2" accent3="accent3" accent4="accent4" accent5="accent5" accent6="accent6" hlink="hlink" folHlink="folHlink"/>
  <p:sldLayoutIdLst>
    <p:sldLayoutId id="21474838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Huawei Sans" panose="020C0503030203020204" pitchFamily="34" charset="0"/>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48" userDrawn="1">
          <p15:clr>
            <a:srgbClr val="F26B43"/>
          </p15:clr>
        </p15:guide>
        <p15:guide id="2" pos="574" userDrawn="1">
          <p15:clr>
            <a:srgbClr val="F26B43"/>
          </p15:clr>
        </p15:guide>
        <p15:guide id="3" orient="horz" pos="572" userDrawn="1">
          <p15:clr>
            <a:srgbClr val="F26B43"/>
          </p15:clr>
        </p15:guide>
        <p15:guide id="4" orient="horz" pos="1230" userDrawn="1">
          <p15:clr>
            <a:srgbClr val="F26B43"/>
          </p15:clr>
        </p15:guide>
        <p15:guide id="5" orient="horz" pos="2160" userDrawn="1">
          <p15:clr>
            <a:srgbClr val="F26B43"/>
          </p15:clr>
        </p15:guide>
        <p15:guide id="6"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3" name="TextBox 2">
            <a:extLst>
              <a:ext uri="{FF2B5EF4-FFF2-40B4-BE49-F238E27FC236}">
                <a16:creationId xmlns:a16="http://schemas.microsoft.com/office/drawing/2014/main" xmlns=""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xmlns=""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7"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28"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29"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0"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1"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2"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3"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4"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5"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6"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7"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38"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39"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0"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1"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2"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3"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4"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65"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66"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67"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68"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69"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70"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71"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72"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73"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74"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75"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76"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77"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78"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79"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80"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81"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82"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83"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84"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85"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86"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87"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730999807"/>
      </p:ext>
    </p:extLst>
  </p:cSld>
  <p:clrMap bg1="lt1" tx1="dk1" bg2="lt2" tx2="dk2" accent1="accent1" accent2="accent2" accent3="accent3" accent4="accent4" accent5="accent5" accent6="accent6" hlink="hlink" folHlink="folHlink"/>
  <p:sldLayoutIdLst>
    <p:sldLayoutId id="2147483843" r:id="rId1"/>
    <p:sldLayoutId id="2147483828" r:id="rId2"/>
    <p:sldLayoutId id="2147483844" r:id="rId3"/>
    <p:sldLayoutId id="2147483866" r:id="rId4"/>
    <p:sldLayoutId id="2147483846" r:id="rId5"/>
    <p:sldLayoutId id="2147483871" r:id="rId6"/>
    <p:sldLayoutId id="2147483836" r:id="rId7"/>
    <p:sldLayoutId id="2147483837" r:id="rId8"/>
    <p:sldLayoutId id="2147483838" r:id="rId9"/>
    <p:sldLayoutId id="2147483839" r:id="rId10"/>
    <p:sldLayoutId id="2147483874" r:id="rId11"/>
  </p:sldLayoutIdLst>
  <p:timing>
    <p:tnLst>
      <p:par>
        <p:cTn id="1" dur="indefinite" restart="never" nodeType="tmRoot"/>
      </p:par>
    </p:tnLst>
  </p:timing>
  <p:txStyles>
    <p:titleStyle>
      <a:lvl1pPr algn="l" defTabSz="914034" rtl="0" eaLnBrk="1" fontAlgn="ctr"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642" userDrawn="1">
          <p15:clr>
            <a:srgbClr val="F26B43"/>
          </p15:clr>
        </p15:guide>
        <p15:guide id="4" pos="7038" userDrawn="1">
          <p15:clr>
            <a:srgbClr val="F26B43"/>
          </p15:clr>
        </p15:guide>
        <p15:guide id="5" orient="horz" pos="2341" userDrawn="1">
          <p15:clr>
            <a:srgbClr val="F26B43"/>
          </p15:clr>
        </p15:guide>
        <p15:guide id="6" orient="horz" pos="3906" userDrawn="1">
          <p15:clr>
            <a:srgbClr val="F26B43"/>
          </p15:clr>
        </p15:guide>
        <p15:guide id="7" orient="horz" pos="1162" userDrawn="1">
          <p15:clr>
            <a:srgbClr val="F26B43"/>
          </p15:clr>
        </p15:guide>
        <p15:guide id="8" pos="3840" userDrawn="1">
          <p15:clr>
            <a:srgbClr val="F26B43"/>
          </p15:clr>
        </p15:guide>
        <p15:guide id="9" orient="horz" pos="731" userDrawn="1">
          <p15:clr>
            <a:srgbClr val="F26B43"/>
          </p15:clr>
        </p15:guide>
        <p15:guide id="10" orient="horz" pos="86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734131" y="457499"/>
            <a:ext cx="10726032" cy="980113"/>
          </a:xfrm>
          <a:prstGeom prst="rect">
            <a:avLst/>
          </a:prstGeom>
        </p:spPr>
        <p:txBody>
          <a:bodyPr lIns="0" tIns="0" rIns="0" bIns="0" anchor="t">
            <a:normAutofit/>
          </a:body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28" name="Rectangle 57"/>
          <p:cNvSpPr>
            <a:spLocks noGrp="1" noChangeArrowheads="1"/>
          </p:cNvSpPr>
          <p:nvPr>
            <p:ph type="body" idx="1"/>
          </p:nvPr>
        </p:nvSpPr>
        <p:spPr bwMode="auto">
          <a:xfrm>
            <a:off x="731838" y="1484313"/>
            <a:ext cx="10728325" cy="444376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3" name="TextBox 2">
            <a:extLst>
              <a:ext uri="{FF2B5EF4-FFF2-40B4-BE49-F238E27FC236}">
                <a16:creationId xmlns:a16="http://schemas.microsoft.com/office/drawing/2014/main" xmlns=""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xmlns=""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9"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65"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66"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67"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68"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69"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70"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71"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72"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73"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74"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75"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76"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77"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78"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79"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80"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81"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82"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83"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84"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85"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86"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87"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88"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89"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930900574"/>
      </p:ext>
    </p:extLst>
  </p:cSld>
  <p:clrMap bg1="lt1" tx1="dk1" bg2="lt2" tx2="dk2" accent1="accent1" accent2="accent2" accent3="accent3" accent4="accent4" accent5="accent5" accent6="accent6" hlink="hlink" folHlink="folHlink"/>
  <p:sldLayoutIdLst>
    <p:sldLayoutId id="2147483853" r:id="rId1"/>
    <p:sldLayoutId id="2147483869" r:id="rId2"/>
    <p:sldLayoutId id="2147483862" r:id="rId3"/>
    <p:sldLayoutId id="2147483870" r:id="rId4"/>
    <p:sldLayoutId id="2147483863" r:id="rId5"/>
    <p:sldLayoutId id="2147483873" r:id="rId6"/>
    <p:sldLayoutId id="2147483875" r:id="rId7"/>
  </p:sldLayoutIdLst>
  <p:timing>
    <p:tnLst>
      <p:par>
        <p:cTn id="1" dur="indefinite" restart="never" nodeType="tmRoot"/>
      </p:par>
    </p:tnLst>
  </p:timing>
  <p:txStyles>
    <p:title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7219">
          <p15:clr>
            <a:srgbClr val="F26B43"/>
          </p15:clr>
        </p15:guide>
        <p15:guide id="3" orient="horz" pos="278" userDrawn="1">
          <p15:clr>
            <a:srgbClr val="F26B43"/>
          </p15:clr>
        </p15:guide>
        <p15:guide id="4" orient="horz" pos="3906">
          <p15:clr>
            <a:srgbClr val="F26B43"/>
          </p15:clr>
        </p15:guide>
        <p15:guide id="6" pos="3840">
          <p15:clr>
            <a:srgbClr val="F26B43"/>
          </p15:clr>
        </p15:guide>
        <p15:guide id="7" pos="461" userDrawn="1">
          <p15:clr>
            <a:srgbClr val="F26B43"/>
          </p15:clr>
        </p15:guide>
        <p15:guide id="8" orient="horz" pos="216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9"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5"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6"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7"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8"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49"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0"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1"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2"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3"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4"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5"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6"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7"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8"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59"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0"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1"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2"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3"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4"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5"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6"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7"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8"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69"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
        <p:nvSpPr>
          <p:cNvPr id="70" name="Title Placeholder 1">
            <a:extLst>
              <a:ext uri="{FF2B5EF4-FFF2-40B4-BE49-F238E27FC236}">
                <a16:creationId xmlns:a16="http://schemas.microsoft.com/office/drawing/2014/main" xmlns=""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71" name="Text Placeholder 1">
            <a:extLst>
              <a:ext uri="{FF2B5EF4-FFF2-40B4-BE49-F238E27FC236}">
                <a16:creationId xmlns:a16="http://schemas.microsoft.com/office/drawing/2014/main" xmlns=""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smtClean="0">
                <a:solidFill>
                  <a:srgbClr val="1D1D1B"/>
                </a:solidFill>
                <a:latin typeface="+mj-lt"/>
              </a:rPr>
              <a:t>Copyright©2020 </a:t>
            </a:r>
            <a:r>
              <a:rPr kumimoji="1" lang="en-US" altLang="zh-CN" sz="850" b="1" baseline="0" dirty="0">
                <a:solidFill>
                  <a:srgbClr val="1D1D1B"/>
                </a:solidFill>
                <a:latin typeface="+mj-lt"/>
              </a:rPr>
              <a:t>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r>
              <a:rPr kumimoji="1" lang="en-US" altLang="zh-CN" sz="779" dirty="0">
                <a:solidFill>
                  <a:srgbClr val="1D1D1B"/>
                </a:solidFill>
                <a:latin typeface="+mn-lt"/>
              </a:rPr>
              <a:t/>
            </a:r>
            <a:br>
              <a:rPr kumimoji="1" lang="en-US" altLang="zh-CN" sz="779" dirty="0">
                <a:solidFill>
                  <a:srgbClr val="1D1D1B"/>
                </a:solidFill>
                <a:latin typeface="+mn-lt"/>
              </a:rPr>
            </a:br>
            <a:r>
              <a:rPr kumimoji="1" lang="en-US" altLang="zh-CN" sz="779" dirty="0">
                <a:solidFill>
                  <a:srgbClr val="1D1D1B"/>
                </a:solidFill>
                <a:latin typeface="+mn-lt"/>
              </a:rPr>
              <a:t/>
            </a: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72" name="Subtitle 6">
            <a:extLst>
              <a:ext uri="{FF2B5EF4-FFF2-40B4-BE49-F238E27FC236}">
                <a16:creationId xmlns:a16="http://schemas.microsoft.com/office/drawing/2014/main" xmlns=""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r>
              <a:rPr kumimoji="1" lang="en-US" altLang="zh-CN" sz="1300" dirty="0">
                <a:solidFill>
                  <a:srgbClr val="1D1D1B"/>
                </a:solidFill>
                <a:latin typeface="Microsoft YaHei" charset="-122"/>
                <a:ea typeface="Microsoft YaHei" charset="-122"/>
                <a:cs typeface="Microsoft YaHei" charset="-122"/>
              </a:rPr>
              <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3" name="Subtitle 6">
            <a:extLst>
              <a:ext uri="{FF2B5EF4-FFF2-40B4-BE49-F238E27FC236}">
                <a16:creationId xmlns:a16="http://schemas.microsoft.com/office/drawing/2014/main" xmlns=""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74" name="图片 7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spTree>
    <p:extLst>
      <p:ext uri="{BB962C8B-B14F-4D97-AF65-F5344CB8AC3E}">
        <p14:creationId xmlns:p14="http://schemas.microsoft.com/office/powerpoint/2010/main" val="1722983275"/>
      </p:ext>
    </p:extLst>
  </p:cSld>
  <p:clrMap bg1="lt1" tx1="dk1" bg2="lt2" tx2="dk2" accent1="accent1" accent2="accent2" accent3="accent3" accent4="accent4" accent5="accent5" accent6="accent6" hlink="hlink" folHlink="folHlink"/>
  <p:sldLayoutIdLst>
    <p:sldLayoutId id="2147483868" r:id="rId1"/>
  </p:sldLayoutIdLst>
  <p:hf hdr="0" ftr="0" dt="0"/>
  <p:txStyles>
    <p:titleStyle>
      <a:lvl1pPr algn="l" defTabSz="1187323" rtl="0" eaLnBrk="1" latinLnBrk="0" hangingPunct="1">
        <a:lnSpc>
          <a:spcPct val="90000"/>
        </a:lnSpc>
        <a:spcBef>
          <a:spcPct val="0"/>
        </a:spcBef>
        <a:buNone/>
        <a:defRPr sz="4998"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323" rtl="0" eaLnBrk="1" latinLnBrk="0" hangingPunct="1">
        <a:lnSpc>
          <a:spcPct val="90000"/>
        </a:lnSpc>
        <a:spcBef>
          <a:spcPts val="1298"/>
        </a:spcBef>
        <a:buFont typeface="Arial" panose="020B0604020202020204" pitchFamily="34" charset="0"/>
        <a:buNone/>
        <a:defRPr sz="1818" kern="1200">
          <a:solidFill>
            <a:srgbClr val="FFFFFF"/>
          </a:solidFill>
          <a:latin typeface="Microsoft YaHei" panose="020B0503020204020204" pitchFamily="34" charset="-122"/>
          <a:ea typeface="Microsoft YaHei" panose="020B0503020204020204" pitchFamily="34" charset="-122"/>
          <a:cs typeface="+mn-cs"/>
        </a:defRPr>
      </a:lvl1pPr>
      <a:lvl2pPr marL="593662" indent="0" algn="l" defTabSz="1187323" rtl="0" eaLnBrk="1" latinLnBrk="0" hangingPunct="1">
        <a:lnSpc>
          <a:spcPct val="90000"/>
        </a:lnSpc>
        <a:spcBef>
          <a:spcPts val="650"/>
        </a:spcBef>
        <a:buFont typeface="Arial" panose="020B0604020202020204" pitchFamily="34" charset="0"/>
        <a:buNone/>
        <a:defRPr sz="3117" kern="1200">
          <a:solidFill>
            <a:schemeClr val="tx1"/>
          </a:solidFill>
          <a:latin typeface="+mn-lt"/>
          <a:ea typeface="+mn-ea"/>
          <a:cs typeface="+mn-cs"/>
        </a:defRPr>
      </a:lvl2pPr>
      <a:lvl3pPr marL="1187323" indent="0" algn="l" defTabSz="1187323" rtl="0" eaLnBrk="1" latinLnBrk="0" hangingPunct="1">
        <a:lnSpc>
          <a:spcPct val="90000"/>
        </a:lnSpc>
        <a:spcBef>
          <a:spcPts val="650"/>
        </a:spcBef>
        <a:buFont typeface="Arial" panose="020B0604020202020204" pitchFamily="34" charset="0"/>
        <a:buNone/>
        <a:defRPr sz="2597" kern="1200">
          <a:solidFill>
            <a:schemeClr val="tx1"/>
          </a:solidFill>
          <a:latin typeface="+mn-lt"/>
          <a:ea typeface="+mn-ea"/>
          <a:cs typeface="+mn-cs"/>
        </a:defRPr>
      </a:lvl3pPr>
      <a:lvl4pPr marL="1780986"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4pPr>
      <a:lvl5pPr marL="2374648"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61" userDrawn="1">
          <p15:clr>
            <a:srgbClr val="F26B43"/>
          </p15:clr>
        </p15:guide>
        <p15:guide id="4" pos="71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4.xml"/><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jpeg"/><Relationship Id="rId2" Type="http://schemas.openxmlformats.org/officeDocument/2006/relationships/image" Target="../media/image55.png"/><Relationship Id="rId1" Type="http://schemas.openxmlformats.org/officeDocument/2006/relationships/slideLayout" Target="../slideLayouts/slideLayout16.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14.xml"/><Relationship Id="rId6" Type="http://schemas.openxmlformats.org/officeDocument/2006/relationships/image" Target="../media/image61.png"/><Relationship Id="rId5" Type="http://schemas.openxmlformats.org/officeDocument/2006/relationships/image" Target="../media/image63.jpeg"/><Relationship Id="rId4" Type="http://schemas.openxmlformats.org/officeDocument/2006/relationships/image" Target="../media/image59.jpe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4.xml"/><Relationship Id="rId5" Type="http://schemas.openxmlformats.org/officeDocument/2006/relationships/image" Target="../media/image67.png"/><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ctrTitle"/>
          </p:nvPr>
        </p:nvSpPr>
        <p:spPr/>
        <p:txBody>
          <a:bodyPr/>
          <a:lstStyle/>
          <a:p>
            <a:r>
              <a:rPr lang="zh-CN" altLang="en-US" b="0" dirty="0" smtClean="0">
                <a:cs typeface="+mn-ea"/>
                <a:sym typeface="Huawei Sans" panose="020C0503030203020204" pitchFamily="34" charset="0"/>
              </a:rPr>
              <a:t>云计算服务概述</a:t>
            </a:r>
            <a:endParaRPr lang="zh-CN" altLang="en-US" b="0" dirty="0">
              <a:cs typeface="+mn-ea"/>
              <a:sym typeface="Huawei Sans" panose="020C0503030203020204" pitchFamily="34" charset="0"/>
            </a:endParaRPr>
          </a:p>
        </p:txBody>
      </p:sp>
    </p:spTree>
    <p:extLst>
      <p:ext uri="{BB962C8B-B14F-4D97-AF65-F5344CB8AC3E}">
        <p14:creationId xmlns:p14="http://schemas.microsoft.com/office/powerpoint/2010/main" val="15361614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IaaS</a:t>
            </a:r>
            <a:r>
              <a:rPr lang="zh-CN" altLang="en-US" dirty="0">
                <a:sym typeface="Huawei Sans" panose="020C0503030203020204" pitchFamily="34" charset="0"/>
              </a:rPr>
              <a:t>产品应用举例 </a:t>
            </a:r>
            <a:r>
              <a:rPr lang="en-US" altLang="zh-CN" dirty="0">
                <a:sym typeface="Huawei Sans" panose="020C0503030203020204" pitchFamily="34" charset="0"/>
              </a:rPr>
              <a:t>– </a:t>
            </a:r>
            <a:r>
              <a:rPr lang="en-US" altLang="zh-CN" dirty="0" smtClean="0">
                <a:sym typeface="Huawei Sans" panose="020C0503030203020204" pitchFamily="34" charset="0"/>
              </a:rPr>
              <a:t>EVS</a:t>
            </a:r>
            <a:r>
              <a:rPr lang="zh-CN" altLang="en-US" dirty="0" smtClean="0">
                <a:sym typeface="Huawei Sans" panose="020C0503030203020204" pitchFamily="34" charset="0"/>
              </a:rPr>
              <a:t>云硬盘服务</a:t>
            </a:r>
            <a:endParaRPr lang="en-US" sz="3500" dirty="0">
              <a:sym typeface="Huawei Sans" panose="020C0503030203020204" pitchFamily="34" charset="0"/>
            </a:endParaRPr>
          </a:p>
        </p:txBody>
      </p:sp>
      <p:sp>
        <p:nvSpPr>
          <p:cNvPr id="71" name="矩形 70"/>
          <p:cNvSpPr/>
          <p:nvPr/>
        </p:nvSpPr>
        <p:spPr bwMode="auto">
          <a:xfrm>
            <a:off x="6096000" y="1773601"/>
            <a:ext cx="5364163" cy="1163482"/>
          </a:xfrm>
          <a:prstGeom prst="rect">
            <a:avLst/>
          </a:prstGeom>
          <a:noFill/>
          <a:ln w="6350" cap="flat" cmpd="sng" algn="ctr">
            <a:solidFill>
              <a:sysClr val="window" lastClr="FFFFFF">
                <a:lumMod val="75000"/>
              </a:sysClr>
            </a:solidFill>
            <a:prstDash val="lgDash"/>
            <a:round/>
            <a:headEnd type="none" w="med" len="med"/>
            <a:tailEnd type="none" w="med" len="med"/>
          </a:ln>
          <a:effectLst/>
        </p:spPr>
        <p:txBody>
          <a:bodyPr/>
          <a:lstStyle/>
          <a:p>
            <a:pPr defTabSz="1219444" fontAlgn="auto">
              <a:spcBef>
                <a:spcPts val="0"/>
              </a:spcBef>
              <a:spcAft>
                <a:spcPts val="0"/>
              </a:spcAft>
              <a:buClr>
                <a:srgbClr val="CC9900"/>
              </a:buClr>
              <a:buFont typeface="Wingdings" pitchFamily="2" charset="2"/>
              <a:buChar char="n"/>
            </a:pPr>
            <a:endParaRPr lang="zh-CN" altLang="en-US" sz="2000" b="1" kern="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矩形 71"/>
          <p:cNvSpPr/>
          <p:nvPr/>
        </p:nvSpPr>
        <p:spPr bwMode="auto">
          <a:xfrm>
            <a:off x="6112493" y="1348432"/>
            <a:ext cx="5347670" cy="468000"/>
          </a:xfrm>
          <a:prstGeom prst="rect">
            <a:avLst/>
          </a:prstGeom>
          <a:solidFill>
            <a:srgbClr val="0070C0"/>
          </a:solidFill>
          <a:ln>
            <a:noFill/>
            <a:headEnd/>
            <a:tailEnd/>
          </a:ln>
          <a:effectLst/>
          <a:scene3d>
            <a:camera prst="orthographicFront">
              <a:rot lat="0" lon="0" rev="0"/>
            </a:camera>
            <a:lightRig rig="threePt" dir="t">
              <a:rot lat="0" lon="0" rev="1200000"/>
            </a:lightRig>
          </a:scene3d>
          <a:sp3d/>
          <a:extLst/>
        </p:spPr>
        <p:txBody>
          <a:bodyPr wrap="square" lIns="22461" tIns="11231" rIns="22461" bIns="11231" anchor="ctr" anchorCtr="1">
            <a:noAutofit/>
          </a:bodyPr>
          <a:lstStyle/>
          <a:p>
            <a:pPr defTabSz="1219444" fontAlgn="auto">
              <a:spcBef>
                <a:spcPts val="0"/>
              </a:spcBef>
              <a:spcAft>
                <a:spcPts val="0"/>
              </a:spcAft>
            </a:pPr>
            <a:r>
              <a:rPr lang="zh-CN" altLang="en-US" sz="1600" b="1" kern="0" dirty="0" smtClean="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产品定义</a:t>
            </a:r>
            <a:endParaRPr lang="en-US" altLang="zh-CN" sz="1600" b="1" kern="0" dirty="0" smtClean="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圆角矩形 72"/>
          <p:cNvSpPr/>
          <p:nvPr/>
        </p:nvSpPr>
        <p:spPr bwMode="auto">
          <a:xfrm>
            <a:off x="6112181" y="1831478"/>
            <a:ext cx="5400604" cy="1057462"/>
          </a:xfrm>
          <a:prstGeom prst="roundRect">
            <a:avLst>
              <a:gd name="adj" fmla="val 5563"/>
            </a:avLst>
          </a:prstGeom>
          <a:noFill/>
          <a:ln w="3175">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52" tIns="34276" rIns="68552" bIns="34276" numCol="1" rtlCol="0" anchor="ctr" anchorCtr="0" compatLnSpc="1">
            <a:prstTxWarp prst="textNoShape">
              <a:avLst/>
            </a:prstTxWarp>
          </a:bodyPr>
          <a:lstStyle/>
          <a:p>
            <a:pPr defTabSz="1219444" fontAlgn="auto">
              <a:lnSpc>
                <a:spcPct val="150000"/>
              </a:lnSpc>
              <a:spcBef>
                <a:spcPts val="0"/>
              </a:spcBef>
              <a:spcAft>
                <a:spcPts val="0"/>
              </a:spcAft>
            </a:pPr>
            <a:r>
              <a:rPr lang="zh-CN" altLang="en-US" sz="1200" b="1"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云</a:t>
            </a:r>
            <a:r>
              <a:rPr lang="zh-CN" altLang="en-US" sz="12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硬盘（</a:t>
            </a:r>
            <a:r>
              <a:rPr lang="en-US" altLang="zh-CN" sz="12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E</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lastic </a:t>
            </a:r>
            <a:r>
              <a:rPr lang="en-US" altLang="zh-CN" sz="12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V</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olume </a:t>
            </a:r>
            <a:r>
              <a:rPr lang="en-US" altLang="zh-CN" sz="12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S</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ervice</a:t>
            </a:r>
            <a:r>
              <a:rPr lang="zh-CN" altLang="en-US" sz="12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是一种为</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ECS</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BMS</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等计算服务提供持久性</a:t>
            </a:r>
            <a:r>
              <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块存储</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的服务，通过数据冗余和缓存加速等多项技术，提供高可用性和持久性，以及稳定的低时延性能。您可以对云硬盘做格式化、创建文件系统等操作，并对数据做持久化</a:t>
            </a:r>
            <a:r>
              <a:rPr lang="zh-CN" altLang="en-US" sz="120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存储</a:t>
            </a:r>
            <a:endParaRPr lang="en-US" altLang="zh-CN"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4" name="矩形 73"/>
          <p:cNvSpPr/>
          <p:nvPr/>
        </p:nvSpPr>
        <p:spPr bwMode="auto">
          <a:xfrm>
            <a:off x="6096000" y="3565309"/>
            <a:ext cx="5364163" cy="2635999"/>
          </a:xfrm>
          <a:prstGeom prst="rect">
            <a:avLst/>
          </a:prstGeom>
          <a:noFill/>
          <a:ln w="6350" cap="flat" cmpd="sng" algn="ctr">
            <a:solidFill>
              <a:sysClr val="window" lastClr="FFFFFF">
                <a:lumMod val="75000"/>
              </a:sysClr>
            </a:solidFill>
            <a:prstDash val="lgDash"/>
            <a:round/>
            <a:headEnd type="none" w="med" len="med"/>
            <a:tailEnd type="none" w="med" len="med"/>
          </a:ln>
          <a:effectLst/>
        </p:spPr>
        <p:txBody>
          <a:bodyPr/>
          <a:lstStyle/>
          <a:p>
            <a:pPr defTabSz="1219444" fontAlgn="auto">
              <a:spcBef>
                <a:spcPts val="0"/>
              </a:spcBef>
              <a:spcAft>
                <a:spcPts val="0"/>
              </a:spcAft>
              <a:buClr>
                <a:srgbClr val="CC9900"/>
              </a:buClr>
              <a:buFont typeface="Wingdings" pitchFamily="2" charset="2"/>
              <a:buChar char="n"/>
            </a:pPr>
            <a:endParaRPr lang="zh-CN" altLang="en-US" sz="2000" b="1" kern="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 name="矩形 74"/>
          <p:cNvSpPr/>
          <p:nvPr/>
        </p:nvSpPr>
        <p:spPr bwMode="auto">
          <a:xfrm>
            <a:off x="6112340" y="3177024"/>
            <a:ext cx="5347823" cy="468000"/>
          </a:xfrm>
          <a:prstGeom prst="rect">
            <a:avLst/>
          </a:prstGeom>
          <a:solidFill>
            <a:srgbClr val="0070C0"/>
          </a:solidFill>
          <a:ln>
            <a:noFill/>
            <a:headEnd/>
            <a:tailEnd/>
          </a:ln>
          <a:effectLst/>
          <a:scene3d>
            <a:camera prst="orthographicFront">
              <a:rot lat="0" lon="0" rev="0"/>
            </a:camera>
            <a:lightRig rig="threePt" dir="t">
              <a:rot lat="0" lon="0" rev="1200000"/>
            </a:lightRig>
          </a:scene3d>
          <a:sp3d/>
          <a:extLst/>
        </p:spPr>
        <p:txBody>
          <a:bodyPr wrap="square" lIns="22461" tIns="11231" rIns="22461" bIns="11231" anchor="ctr" anchorCtr="1">
            <a:noAutofit/>
          </a:bodyPr>
          <a:lstStyle/>
          <a:p>
            <a:pPr defTabSz="1219444" fontAlgn="auto">
              <a:spcBef>
                <a:spcPts val="0"/>
              </a:spcBef>
              <a:spcAft>
                <a:spcPts val="0"/>
              </a:spcAft>
            </a:pPr>
            <a:r>
              <a:rPr lang="zh-CN" altLang="en-US" sz="1600" b="1" kern="0" dirty="0" smtClean="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产品</a:t>
            </a:r>
            <a:r>
              <a:rPr lang="zh-CN" altLang="en-US" sz="1600" b="1" kern="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功能</a:t>
            </a:r>
            <a:endParaRPr lang="en-US" altLang="zh-CN" sz="1600" b="1" kern="0" dirty="0" smtClean="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圆角矩形 75"/>
          <p:cNvSpPr/>
          <p:nvPr/>
        </p:nvSpPr>
        <p:spPr bwMode="auto">
          <a:xfrm>
            <a:off x="6131846" y="3688683"/>
            <a:ext cx="5508770" cy="2440617"/>
          </a:xfrm>
          <a:prstGeom prst="roundRect">
            <a:avLst>
              <a:gd name="adj" fmla="val 5563"/>
            </a:avLst>
          </a:prstGeom>
          <a:noFill/>
          <a:ln w="3175">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52" tIns="34276" rIns="68552" bIns="34276" numCol="1" rtlCol="0" anchor="ctr" anchorCtr="0" compatLnSpc="1">
            <a:prstTxWarp prst="textNoShape">
              <a:avLst/>
            </a:prstTxWarp>
          </a:bodyPr>
          <a:lstStyle/>
          <a:p>
            <a:pPr marL="285750" indent="-285750" defTabSz="1219444" fontAlgn="auto">
              <a:lnSpc>
                <a:spcPct val="150000"/>
              </a:lnSpc>
              <a:spcBef>
                <a:spcPts val="0"/>
              </a:spcBef>
              <a:spcAft>
                <a:spcPts val="0"/>
              </a:spcAft>
              <a:buFont typeface="Arial" panose="020B0604020202020204" pitchFamily="34" charset="0"/>
              <a:buChar char="•"/>
            </a:pPr>
            <a:r>
              <a:rPr lang="zh-CN" altLang="en-US" sz="12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规格丰富</a:t>
            </a:r>
            <a:r>
              <a:rPr lang="zh-CN" altLang="en-US" sz="1200" b="1"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en-US" altLang="zh-CN" sz="12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EVS</a:t>
            </a:r>
            <a:r>
              <a:rPr lang="zh-CN" altLang="en-US" sz="12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提供多种规格的云硬盘</a:t>
            </a:r>
            <a:r>
              <a:rPr lang="zh-CN" altLang="en-US" sz="120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满足不同业务场景</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需求</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defTabSz="1219444" fontAlgn="auto">
              <a:lnSpc>
                <a:spcPct val="150000"/>
              </a:lnSpc>
              <a:spcBef>
                <a:spcPts val="0"/>
              </a:spcBef>
              <a:spcAft>
                <a:spcPts val="0"/>
              </a:spcAft>
              <a:buFont typeface="Arial" panose="020B0604020202020204" pitchFamily="34" charset="0"/>
              <a:buChar char="•"/>
            </a:pPr>
            <a:r>
              <a:rPr lang="zh-CN" altLang="en-US" sz="12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弹性</a:t>
            </a:r>
            <a:r>
              <a:rPr lang="zh-CN" altLang="en-US" sz="12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扩展</a:t>
            </a:r>
            <a:r>
              <a:rPr lang="zh-CN" altLang="en-US" sz="12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单盘最大可扩容到</a:t>
            </a:r>
            <a:r>
              <a:rPr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32TB</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，最小</a:t>
            </a:r>
            <a:r>
              <a:rPr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1GB</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步长扩容，支持在线扩容。</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defTabSz="1219444" fontAlgn="auto">
              <a:lnSpc>
                <a:spcPct val="150000"/>
              </a:lnSpc>
              <a:spcBef>
                <a:spcPts val="0"/>
              </a:spcBef>
              <a:spcAft>
                <a:spcPts val="0"/>
              </a:spcAft>
              <a:buFont typeface="Arial" panose="020B0604020202020204" pitchFamily="34" charset="0"/>
              <a:buChar char="•"/>
            </a:pPr>
            <a:r>
              <a:rPr lang="zh-CN" altLang="en-US" sz="12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安全</a:t>
            </a:r>
            <a:r>
              <a:rPr lang="zh-CN" altLang="en-US" sz="12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可靠：</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系统盘和数据盘均支持数据加密，保护数据安全</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云硬盘支持备份、快照等数据备份保护功能</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多</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副本</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保持，保障数据高</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可靠；</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defTabSz="1219444" fontAlgn="auto">
              <a:lnSpc>
                <a:spcPct val="150000"/>
              </a:lnSpc>
              <a:spcBef>
                <a:spcPts val="0"/>
              </a:spcBef>
              <a:spcAft>
                <a:spcPts val="0"/>
              </a:spcAft>
              <a:buFont typeface="Arial" panose="020B0604020202020204" pitchFamily="34" charset="0"/>
              <a:buChar char="•"/>
            </a:pPr>
            <a:r>
              <a:rPr lang="zh-CN" altLang="en-US" sz="12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实时</a:t>
            </a:r>
            <a:r>
              <a:rPr lang="zh-CN" altLang="en-US" sz="12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监控：</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配合</a:t>
            </a:r>
            <a:r>
              <a:rPr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Cloud Eye</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服务，帮助您随时掌握云硬盘健康状态，了解云硬盘运行</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状况</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defTabSz="1219444" fontAlgn="auto">
              <a:lnSpc>
                <a:spcPct val="150000"/>
              </a:lnSpc>
              <a:spcBef>
                <a:spcPts val="0"/>
              </a:spcBef>
              <a:spcAft>
                <a:spcPts val="0"/>
              </a:spcAft>
              <a:buFont typeface="Arial" panose="020B0604020202020204" pitchFamily="34" charset="0"/>
              <a:buChar char="•"/>
            </a:pPr>
            <a:r>
              <a:rPr lang="zh-CN" altLang="en-US" sz="1200" b="1"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数据共享</a:t>
            </a:r>
            <a:r>
              <a:rPr lang="zh-CN" altLang="en-US" sz="12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：共享云硬盘，满足多个云服务器并发读写访问的数据，应用于集群、</a:t>
            </a:r>
            <a:r>
              <a:rPr lang="en-US" altLang="zh-CN" sz="12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HA</a:t>
            </a:r>
            <a:r>
              <a:rPr lang="zh-CN" altLang="en-US" sz="12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能力的关键企业场景</a:t>
            </a:r>
            <a:endParaRPr lang="en-US" altLang="zh-CN" sz="12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1026" name="Picture 2" descr="https://support.huaweicloud.com/productdesc-evs/zh-cn_image_020552316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868" y="1774266"/>
            <a:ext cx="5228996" cy="3420380"/>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1335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8"/>
          <p:cNvSpPr txBox="1"/>
          <p:nvPr/>
        </p:nvSpPr>
        <p:spPr>
          <a:xfrm>
            <a:off x="6226630" y="2768371"/>
            <a:ext cx="5364163" cy="3526291"/>
          </a:xfrm>
          <a:prstGeom prst="rect">
            <a:avLst/>
          </a:prstGeom>
          <a:noFill/>
          <a:effectLst>
            <a:outerShdw blurRad="50800" dist="38100" dir="2700000" algn="tl" rotWithShape="0">
              <a:prstClr val="black">
                <a:alpha val="40000"/>
              </a:prstClr>
            </a:outerShdw>
          </a:effectLst>
        </p:spPr>
        <p:txBody>
          <a:bodyPr lIns="91353" tIns="45675" rIns="91353" bIns="45675"/>
          <a:lstStyle/>
          <a:p>
            <a:pPr marL="0" lvl="1" defTabSz="913528">
              <a:lnSpc>
                <a:spcPct val="150000"/>
              </a:lnSpc>
              <a:spcBef>
                <a:spcPts val="299"/>
              </a:spcBef>
              <a:defRPr/>
            </a:pPr>
            <a:endParaRPr lang="zh-CN" altLang="en-US" sz="1200" b="1"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Rectangle 3"/>
          <p:cNvSpPr txBox="1">
            <a:spLocks noChangeArrowheads="1"/>
          </p:cNvSpPr>
          <p:nvPr/>
        </p:nvSpPr>
        <p:spPr bwMode="auto">
          <a:xfrm>
            <a:off x="9236177" y="3032538"/>
            <a:ext cx="2316391" cy="1455870"/>
          </a:xfrm>
          <a:prstGeom prst="rect">
            <a:avLst/>
          </a:prstGeom>
          <a:noFill/>
          <a:extLst/>
        </p:spPr>
        <p:txBody>
          <a:bodyPr wrap="square" lIns="67489" tIns="35095" rIns="67489" bIns="35095">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defTabSz="685584">
              <a:lnSpc>
                <a:spcPct val="150000"/>
              </a:lnSpc>
              <a:buClr>
                <a:prstClr val="white"/>
              </a:buClr>
              <a:defRPr/>
            </a:pPr>
            <a:r>
              <a:rPr lang="en-US" altLang="zh-CN" sz="1200" b="0" dirty="0">
                <a:solidFill>
                  <a:srgbClr val="1D1D1A">
                    <a:lumMod val="75000"/>
                    <a:lumOff val="25000"/>
                  </a:srgb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OBS</a:t>
            </a:r>
            <a:r>
              <a:rPr lang="zh-CN" altLang="en-US" sz="1200" b="0" dirty="0">
                <a:solidFill>
                  <a:srgbClr val="1D1D1A">
                    <a:lumMod val="75000"/>
                    <a:lumOff val="25000"/>
                  </a:srgb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基于先进的</a:t>
            </a:r>
            <a:r>
              <a:rPr lang="en-US" altLang="zh-CN" sz="1200" b="0" dirty="0">
                <a:solidFill>
                  <a:srgbClr val="1D1D1A">
                    <a:lumMod val="75000"/>
                    <a:lumOff val="25000"/>
                  </a:srgb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DFV</a:t>
            </a:r>
            <a:r>
              <a:rPr lang="zh-CN" altLang="en-US" sz="1200" b="0" dirty="0">
                <a:solidFill>
                  <a:srgbClr val="1D1D1A">
                    <a:lumMod val="75000"/>
                    <a:lumOff val="25000"/>
                  </a:srgb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分布式存储架构，稳定可靠。通过</a:t>
            </a:r>
            <a:r>
              <a:rPr lang="en-US" altLang="zh-CN" sz="1200" b="0" dirty="0">
                <a:solidFill>
                  <a:srgbClr val="1D1D1A">
                    <a:lumMod val="75000"/>
                    <a:lumOff val="25000"/>
                  </a:srgb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AZ</a:t>
            </a:r>
            <a:r>
              <a:rPr lang="zh-CN" altLang="en-US" sz="1200" b="0" dirty="0">
                <a:solidFill>
                  <a:srgbClr val="1D1D1A">
                    <a:lumMod val="75000"/>
                    <a:lumOff val="25000"/>
                  </a:srgb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内设备和数据多冗余</a:t>
            </a:r>
            <a:r>
              <a:rPr lang="en-US" altLang="zh-CN" sz="1200" b="0" dirty="0">
                <a:solidFill>
                  <a:srgbClr val="1D1D1A">
                    <a:lumMod val="75000"/>
                    <a:lumOff val="25000"/>
                  </a:srgb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+AZ</a:t>
            </a:r>
            <a:r>
              <a:rPr lang="zh-CN" altLang="en-US" sz="1200" b="0" dirty="0">
                <a:solidFill>
                  <a:srgbClr val="1D1D1A">
                    <a:lumMod val="75000"/>
                    <a:lumOff val="25000"/>
                  </a:srgb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之间数据容灾保障数据</a:t>
            </a:r>
            <a:r>
              <a:rPr lang="zh-CN" altLang="en-US" sz="1200" b="0" dirty="0" smtClean="0">
                <a:solidFill>
                  <a:srgbClr val="1D1D1A">
                    <a:lumMod val="75000"/>
                    <a:lumOff val="25000"/>
                  </a:srgb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持久性、业务连续性远</a:t>
            </a:r>
            <a:r>
              <a:rPr lang="zh-CN" altLang="en-US" sz="1200" b="0" dirty="0">
                <a:solidFill>
                  <a:srgbClr val="1D1D1A">
                    <a:lumMod val="75000"/>
                    <a:lumOff val="25000"/>
                  </a:srgb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高于传统架构。</a:t>
            </a:r>
          </a:p>
        </p:txBody>
      </p:sp>
      <p:sp>
        <p:nvSpPr>
          <p:cNvPr id="5" name="speed"/>
          <p:cNvSpPr txBox="1">
            <a:spLocks noChangeArrowheads="1"/>
          </p:cNvSpPr>
          <p:nvPr/>
        </p:nvSpPr>
        <p:spPr bwMode="auto">
          <a:xfrm>
            <a:off x="9185152" y="2914739"/>
            <a:ext cx="2122806" cy="16619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defTabSz="685584" latinLnBrk="0">
              <a:lnSpc>
                <a:spcPct val="90000"/>
              </a:lnSpc>
              <a:buClr>
                <a:prstClr val="white"/>
              </a:buClr>
              <a:defRPr/>
            </a:pPr>
            <a:r>
              <a:rPr lang="zh-CN" altLang="en-US" sz="1200" b="1" dirty="0" smtClean="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稳定：</a:t>
            </a:r>
            <a:r>
              <a:rPr lang="zh-CN" altLang="en-US" sz="1200" b="1"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数据</a:t>
            </a:r>
            <a:r>
              <a:rPr lang="zh-CN" altLang="en-US" sz="1200" b="1"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稳定，业务可靠</a:t>
            </a:r>
          </a:p>
        </p:txBody>
      </p:sp>
      <p:sp>
        <p:nvSpPr>
          <p:cNvPr id="6" name="Rectangle 3"/>
          <p:cNvSpPr txBox="1">
            <a:spLocks noChangeArrowheads="1"/>
          </p:cNvSpPr>
          <p:nvPr/>
        </p:nvSpPr>
        <p:spPr bwMode="auto">
          <a:xfrm>
            <a:off x="9276266" y="4671658"/>
            <a:ext cx="2276302" cy="1455870"/>
          </a:xfrm>
          <a:prstGeom prst="rect">
            <a:avLst/>
          </a:prstGeom>
          <a:noFill/>
          <a:extLst/>
        </p:spPr>
        <p:txBody>
          <a:bodyPr wrap="square" lIns="67489" tIns="35095" rIns="67489" bIns="35095">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defTabSz="685584">
              <a:lnSpc>
                <a:spcPct val="150000"/>
              </a:lnSpc>
              <a:buClr>
                <a:prstClr val="white"/>
              </a:buClr>
              <a:defRPr/>
            </a:pPr>
            <a:r>
              <a:rPr lang="en-US" altLang="zh-CN" sz="1200" b="0" dirty="0">
                <a:solidFill>
                  <a:srgbClr val="1D1D1A">
                    <a:lumMod val="75000"/>
                    <a:lumOff val="25000"/>
                  </a:srgb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OBS</a:t>
            </a:r>
            <a:r>
              <a:rPr lang="zh-CN" altLang="en-US" sz="1200" b="0" dirty="0">
                <a:solidFill>
                  <a:srgbClr val="1D1D1A">
                    <a:lumMod val="75000"/>
                    <a:lumOff val="25000"/>
                  </a:srgb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通过可信云认证，让数据存储安全放心。并支持多版本、服务端加密、防盗链、</a:t>
            </a:r>
            <a:r>
              <a:rPr lang="en-US" altLang="zh-CN" sz="1200" b="0" dirty="0">
                <a:solidFill>
                  <a:srgbClr val="1D1D1A">
                    <a:lumMod val="75000"/>
                    <a:lumOff val="25000"/>
                  </a:srgb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VPC</a:t>
            </a:r>
            <a:r>
              <a:rPr lang="zh-CN" altLang="en-US" sz="1200" b="0" dirty="0">
                <a:solidFill>
                  <a:srgbClr val="1D1D1A">
                    <a:lumMod val="75000"/>
                    <a:lumOff val="25000"/>
                  </a:srgb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网络隔离、访问日志审计以及细粒度的权限控制，保障数据安全可信。</a:t>
            </a:r>
          </a:p>
        </p:txBody>
      </p:sp>
      <p:sp>
        <p:nvSpPr>
          <p:cNvPr id="7" name="speed"/>
          <p:cNvSpPr txBox="1">
            <a:spLocks noChangeArrowheads="1"/>
          </p:cNvSpPr>
          <p:nvPr/>
        </p:nvSpPr>
        <p:spPr bwMode="auto">
          <a:xfrm>
            <a:off x="9178121" y="4549599"/>
            <a:ext cx="2122806" cy="16619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defTabSz="685584" latinLnBrk="0">
              <a:lnSpc>
                <a:spcPct val="90000"/>
              </a:lnSpc>
              <a:buClr>
                <a:prstClr val="white"/>
              </a:buClr>
              <a:defRPr/>
            </a:pPr>
            <a:r>
              <a:rPr lang="zh-CN" altLang="en-US" sz="1200" b="1" dirty="0" smtClean="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安全：</a:t>
            </a:r>
            <a:r>
              <a:rPr lang="zh-CN" altLang="en-US" sz="1200" b="1"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多重</a:t>
            </a:r>
            <a:r>
              <a:rPr lang="zh-CN" altLang="en-US" sz="1200" b="1"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防护，授权管理</a:t>
            </a:r>
            <a:endParaRPr lang="en-US" altLang="ko-KR" sz="1200" b="1"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 name="Rectangle 3"/>
          <p:cNvSpPr txBox="1">
            <a:spLocks noChangeArrowheads="1"/>
          </p:cNvSpPr>
          <p:nvPr/>
        </p:nvSpPr>
        <p:spPr bwMode="auto">
          <a:xfrm>
            <a:off x="6344237" y="4416746"/>
            <a:ext cx="2844997" cy="1732869"/>
          </a:xfrm>
          <a:prstGeom prst="rect">
            <a:avLst/>
          </a:prstGeom>
          <a:noFill/>
          <a:extLst/>
        </p:spPr>
        <p:txBody>
          <a:bodyPr wrap="square" lIns="67489" tIns="35095" rIns="67489" bIns="35095">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defTabSz="685584">
              <a:lnSpc>
                <a:spcPct val="150000"/>
              </a:lnSpc>
              <a:buClr>
                <a:prstClr val="white"/>
              </a:buClr>
              <a:defRPr/>
            </a:pPr>
            <a:r>
              <a:rPr lang="en-US" altLang="zh-CN" sz="1200" b="0" dirty="0">
                <a:solidFill>
                  <a:srgbClr val="1D1D1A">
                    <a:lumMod val="75000"/>
                    <a:lumOff val="25000"/>
                  </a:srgb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OBS</a:t>
            </a:r>
            <a:r>
              <a:rPr lang="zh-CN" altLang="en-US" sz="1200" b="0" dirty="0">
                <a:solidFill>
                  <a:srgbClr val="1D1D1A">
                    <a:lumMod val="75000"/>
                    <a:lumOff val="25000"/>
                  </a:srgb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支持标准</a:t>
            </a:r>
            <a:r>
              <a:rPr lang="en-US" altLang="zh-CN" sz="1200" b="0" dirty="0">
                <a:solidFill>
                  <a:srgbClr val="1D1D1A">
                    <a:lumMod val="75000"/>
                    <a:lumOff val="25000"/>
                  </a:srgb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REST API</a:t>
            </a:r>
            <a:r>
              <a:rPr lang="zh-CN" altLang="en-US" sz="1200" b="0" dirty="0">
                <a:solidFill>
                  <a:srgbClr val="1D1D1A">
                    <a:lumMod val="75000"/>
                    <a:lumOff val="25000"/>
                  </a:srgb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、多版本</a:t>
            </a:r>
            <a:r>
              <a:rPr lang="en-US" altLang="zh-CN" sz="1200" b="0" dirty="0">
                <a:solidFill>
                  <a:srgbClr val="1D1D1A">
                    <a:lumMod val="75000"/>
                    <a:lumOff val="25000"/>
                  </a:srgb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SDK</a:t>
            </a:r>
            <a:r>
              <a:rPr lang="zh-CN" altLang="en-US" sz="1200" b="0" dirty="0">
                <a:solidFill>
                  <a:srgbClr val="1D1D1A">
                    <a:lumMod val="75000"/>
                    <a:lumOff val="25000"/>
                  </a:srgb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和数据迁移工具，让业务快速上云。无需事先规划存储容量 ，存储资源可线性无限扩展，不用担心存储资源扩容、减容问题。</a:t>
            </a:r>
            <a:endParaRPr lang="en-US" altLang="zh-CN" sz="1200" b="0" dirty="0">
              <a:solidFill>
                <a:srgbClr val="1D1D1A">
                  <a:lumMod val="75000"/>
                  <a:lumOff val="25000"/>
                </a:srgb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algn="l" defTabSz="685584">
              <a:lnSpc>
                <a:spcPct val="150000"/>
              </a:lnSpc>
              <a:buClr>
                <a:prstClr val="white"/>
              </a:buClr>
              <a:defRPr/>
            </a:pPr>
            <a:r>
              <a:rPr lang="zh-CN" altLang="en-US" sz="1200" b="0" dirty="0">
                <a:solidFill>
                  <a:srgbClr val="1D1D1A">
                    <a:lumMod val="75000"/>
                    <a:lumOff val="25000"/>
                  </a:srgb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全新的</a:t>
            </a:r>
            <a:r>
              <a:rPr lang="en-US" altLang="zh-CN" sz="1200" b="0" dirty="0">
                <a:solidFill>
                  <a:srgbClr val="1D1D1A">
                    <a:lumMod val="75000"/>
                    <a:lumOff val="25000"/>
                  </a:srgb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POSIX</a:t>
            </a:r>
            <a:r>
              <a:rPr lang="zh-CN" altLang="en-US" sz="1200" b="0" dirty="0">
                <a:solidFill>
                  <a:srgbClr val="1D1D1A">
                    <a:lumMod val="75000"/>
                    <a:lumOff val="25000"/>
                  </a:srgb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语言系统，应用接入更简便</a:t>
            </a:r>
          </a:p>
        </p:txBody>
      </p:sp>
      <p:sp>
        <p:nvSpPr>
          <p:cNvPr id="9" name="speed"/>
          <p:cNvSpPr txBox="1">
            <a:spLocks noChangeArrowheads="1"/>
          </p:cNvSpPr>
          <p:nvPr/>
        </p:nvSpPr>
        <p:spPr bwMode="auto">
          <a:xfrm>
            <a:off x="6243087" y="4261019"/>
            <a:ext cx="2122806" cy="16619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zh-CN"/>
            </a:defPPr>
            <a:lvl1pPr algn="ctr" defTabSz="685584" fontAlgn="base">
              <a:lnSpc>
                <a:spcPct val="90000"/>
              </a:lnSpc>
              <a:spcBef>
                <a:spcPct val="0"/>
              </a:spcBef>
              <a:spcAft>
                <a:spcPct val="0"/>
              </a:spcAft>
              <a:buClr>
                <a:prstClr val="white"/>
              </a:buClr>
              <a:defRPr kumimoji="1" sz="900" b="1">
                <a:solidFill>
                  <a:srgbClr val="FF0000"/>
                </a:solidFill>
                <a:latin typeface="微软雅黑" panose="020B0503020204020204" pitchFamily="34" charset="-122"/>
                <a:ea typeface="微软雅黑" panose="020B0503020204020204" pitchFamily="34" charset="-122"/>
                <a:cs typeface="Arial" panose="020B0604020202020204" pitchFamily="34" charset="0"/>
              </a:defRPr>
            </a:lvl1pPr>
            <a:lvl2pPr marL="457200" fontAlgn="base" latinLnBrk="1">
              <a:spcBef>
                <a:spcPct val="0"/>
              </a:spcBef>
              <a:spcAft>
                <a:spcPct val="0"/>
              </a:spcAft>
              <a:defRPr kumimoji="1">
                <a:latin typeface="굴림" pitchFamily="50" charset="-127"/>
                <a:ea typeface="굴림" pitchFamily="50" charset="-127"/>
              </a:defRPr>
            </a:lvl2pPr>
            <a:lvl3pPr marL="914400" fontAlgn="base" latinLnBrk="1">
              <a:spcBef>
                <a:spcPct val="0"/>
              </a:spcBef>
              <a:spcAft>
                <a:spcPct val="0"/>
              </a:spcAft>
              <a:defRPr kumimoji="1">
                <a:latin typeface="굴림" pitchFamily="50" charset="-127"/>
                <a:ea typeface="굴림" pitchFamily="50" charset="-127"/>
              </a:defRPr>
            </a:lvl3pPr>
            <a:lvl4pPr marL="1371600" fontAlgn="base" latinLnBrk="1">
              <a:spcBef>
                <a:spcPct val="0"/>
              </a:spcBef>
              <a:spcAft>
                <a:spcPct val="0"/>
              </a:spcAft>
              <a:defRPr kumimoji="1">
                <a:latin typeface="굴림" pitchFamily="50" charset="-127"/>
                <a:ea typeface="굴림" pitchFamily="50" charset="-127"/>
              </a:defRPr>
            </a:lvl4pPr>
            <a:lvl5pPr marL="1828800" fontAlgn="base" latinLnBrk="1">
              <a:spcBef>
                <a:spcPct val="0"/>
              </a:spcBef>
              <a:spcAft>
                <a:spcPct val="0"/>
              </a:spcAft>
              <a:defRPr kumimoji="1">
                <a:latin typeface="굴림" pitchFamily="50" charset="-127"/>
                <a:ea typeface="굴림" pitchFamily="50" charset="-127"/>
              </a:defRPr>
            </a:lvl5pPr>
            <a:lvl6pPr marL="2286000" defTabSz="914400" latinLnBrk="1">
              <a:defRPr kumimoji="1">
                <a:latin typeface="굴림" pitchFamily="50" charset="-127"/>
                <a:ea typeface="굴림" pitchFamily="50" charset="-127"/>
              </a:defRPr>
            </a:lvl6pPr>
            <a:lvl7pPr marL="2743200" defTabSz="914400" latinLnBrk="1">
              <a:defRPr kumimoji="1">
                <a:latin typeface="굴림" pitchFamily="50" charset="-127"/>
                <a:ea typeface="굴림" pitchFamily="50" charset="-127"/>
              </a:defRPr>
            </a:lvl7pPr>
            <a:lvl8pPr marL="3200400" defTabSz="914400" latinLnBrk="1">
              <a:defRPr kumimoji="1">
                <a:latin typeface="굴림" pitchFamily="50" charset="-127"/>
                <a:ea typeface="굴림" pitchFamily="50" charset="-127"/>
              </a:defRPr>
            </a:lvl8pPr>
            <a:lvl9pPr marL="3657600" defTabSz="914400" latinLnBrk="1">
              <a:defRPr kumimoji="1">
                <a:latin typeface="굴림" pitchFamily="50" charset="-127"/>
                <a:ea typeface="굴림" pitchFamily="50" charset="-127"/>
              </a:defRPr>
            </a:lvl9pPr>
          </a:lstStyle>
          <a:p>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易</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用：</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简单</a:t>
            </a: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易用，便于管理</a:t>
            </a:r>
          </a:p>
        </p:txBody>
      </p:sp>
      <p:sp>
        <p:nvSpPr>
          <p:cNvPr id="14" name="speed"/>
          <p:cNvSpPr txBox="1">
            <a:spLocks noChangeArrowheads="1"/>
          </p:cNvSpPr>
          <p:nvPr/>
        </p:nvSpPr>
        <p:spPr bwMode="auto">
          <a:xfrm>
            <a:off x="6414615" y="2927888"/>
            <a:ext cx="2682207" cy="16619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defTabSz="685584" latinLnBrk="0">
              <a:lnSpc>
                <a:spcPct val="90000"/>
              </a:lnSpc>
              <a:buClr>
                <a:prstClr val="white"/>
              </a:buClr>
              <a:defRPr/>
            </a:pPr>
            <a:r>
              <a:rPr lang="zh-CN" altLang="en-US" sz="1200" b="1" dirty="0" smtClean="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高效：</a:t>
            </a:r>
            <a:r>
              <a:rPr lang="zh-CN" altLang="en-US" sz="1200" b="1"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千亿</a:t>
            </a:r>
            <a:r>
              <a:rPr lang="zh-CN" altLang="en-US" sz="1200" b="1"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对象，千万并发，无限容量</a:t>
            </a:r>
            <a:endParaRPr lang="en-US" altLang="ko-KR" sz="1200" b="1"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5" name="Rectangle 3"/>
          <p:cNvSpPr txBox="1">
            <a:spLocks noChangeArrowheads="1"/>
          </p:cNvSpPr>
          <p:nvPr/>
        </p:nvSpPr>
        <p:spPr bwMode="auto">
          <a:xfrm>
            <a:off x="6369612" y="3041869"/>
            <a:ext cx="2751538" cy="901872"/>
          </a:xfrm>
          <a:prstGeom prst="rect">
            <a:avLst/>
          </a:prstGeom>
          <a:noFill/>
          <a:extLst/>
        </p:spPr>
        <p:txBody>
          <a:bodyPr wrap="square" lIns="67489" tIns="35095" rIns="67489" bIns="35095">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defTabSz="685584">
              <a:lnSpc>
                <a:spcPct val="150000"/>
              </a:lnSpc>
              <a:buClr>
                <a:prstClr val="white"/>
              </a:buClr>
              <a:defRPr/>
            </a:pPr>
            <a:r>
              <a:rPr lang="zh-CN" altLang="en-US" sz="1200" b="0" dirty="0">
                <a:solidFill>
                  <a:srgbClr val="1D1D1A">
                    <a:lumMod val="75000"/>
                    <a:lumOff val="25000"/>
                  </a:srgb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为用户提供千亿对象，千万级并发、超高带宽、稳定低时延的数据访问体验</a:t>
            </a:r>
            <a:r>
              <a:rPr lang="en-US" altLang="zh-CN" sz="1200" b="0" dirty="0">
                <a:solidFill>
                  <a:srgbClr val="1D1D1A">
                    <a:lumMod val="75000"/>
                    <a:lumOff val="25000"/>
                  </a:srgb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p>
          <a:p>
            <a:pPr algn="l" defTabSz="685584">
              <a:lnSpc>
                <a:spcPct val="150000"/>
              </a:lnSpc>
              <a:buClr>
                <a:prstClr val="white"/>
              </a:buClr>
              <a:defRPr/>
            </a:pPr>
            <a:r>
              <a:rPr lang="zh-CN" altLang="en-US" sz="1200" b="0" dirty="0">
                <a:solidFill>
                  <a:srgbClr val="1D1D1A">
                    <a:lumMod val="75000"/>
                    <a:lumOff val="25000"/>
                  </a:srgb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支持近乎无限的存储空间</a:t>
            </a:r>
          </a:p>
        </p:txBody>
      </p:sp>
      <p:sp>
        <p:nvSpPr>
          <p:cNvPr id="16" name="TextBox 18"/>
          <p:cNvSpPr txBox="1"/>
          <p:nvPr/>
        </p:nvSpPr>
        <p:spPr>
          <a:xfrm>
            <a:off x="6256500" y="1479257"/>
            <a:ext cx="5334293" cy="905080"/>
          </a:xfrm>
          <a:prstGeom prst="rect">
            <a:avLst/>
          </a:prstGeom>
          <a:ln>
            <a:noFill/>
          </a:ln>
        </p:spPr>
        <p:style>
          <a:lnRef idx="2">
            <a:schemeClr val="dk1"/>
          </a:lnRef>
          <a:fillRef idx="1">
            <a:schemeClr val="lt1"/>
          </a:fillRef>
          <a:effectRef idx="0">
            <a:schemeClr val="dk1"/>
          </a:effectRef>
          <a:fontRef idx="minor">
            <a:schemeClr val="dk1"/>
          </a:fontRef>
        </p:style>
        <p:txBody>
          <a:bodyPr lIns="91353" tIns="45675" rIns="91353" bIns="45675"/>
          <a:lstStyle/>
          <a:p>
            <a:pPr marL="0" lvl="1" defTabSz="913528">
              <a:lnSpc>
                <a:spcPct val="150000"/>
              </a:lnSpc>
              <a:spcBef>
                <a:spcPts val="299"/>
              </a:spcBef>
              <a:defRPr/>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对象存储服务（</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Object Storage Service</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）是一款稳定、安全、高效、易用的云存储服务，具备标准</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Restful API</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接口，可存储任意数量和形式的非结构化数据。</a:t>
            </a:r>
            <a:endParaRPr lang="zh-CN" altLang="en-US" sz="1200" b="1"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圆角矩形 16"/>
          <p:cNvSpPr/>
          <p:nvPr/>
        </p:nvSpPr>
        <p:spPr bwMode="auto">
          <a:xfrm>
            <a:off x="6236836" y="1137483"/>
            <a:ext cx="5353957" cy="341776"/>
          </a:xfrm>
          <a:prstGeom prst="roundRect">
            <a:avLst/>
          </a:prstGeom>
          <a:solidFill>
            <a:srgbClr val="0070C0"/>
          </a:solidFill>
          <a:ln>
            <a:noFill/>
          </a:ln>
          <a:effectLst/>
          <a:extLst/>
        </p:spPr>
        <p:txBody>
          <a:bodyPr vert="horz" wrap="square" lIns="91357" tIns="45679" rIns="91357" bIns="45679" numCol="1" rtlCol="0" anchor="ctr" anchorCtr="0" compatLnSpc="1">
            <a:prstTxWarp prst="textNoShape">
              <a:avLst/>
            </a:prstTxWarp>
          </a:bodyPr>
          <a:lstStyle/>
          <a:p>
            <a:pPr algn="ctr" defTabSz="913583">
              <a:buClr>
                <a:srgbClr val="CC9900"/>
              </a:buClr>
              <a:buSzPct val="60000"/>
            </a:pPr>
            <a:r>
              <a:rPr lang="zh-CN" altLang="en-US" sz="1400" b="1" kern="0"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产品定义</a:t>
            </a:r>
            <a:endParaRPr lang="zh-CN" altLang="en-US" sz="1400" b="1" kern="0"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圆角矩形 17"/>
          <p:cNvSpPr/>
          <p:nvPr/>
        </p:nvSpPr>
        <p:spPr bwMode="auto">
          <a:xfrm>
            <a:off x="6243087" y="2431615"/>
            <a:ext cx="5347707" cy="399785"/>
          </a:xfrm>
          <a:prstGeom prst="roundRect">
            <a:avLst/>
          </a:prstGeom>
          <a:solidFill>
            <a:srgbClr val="0070C0"/>
          </a:solidFill>
          <a:ln>
            <a:noFill/>
          </a:ln>
          <a:effectLst/>
          <a:extLst/>
        </p:spPr>
        <p:txBody>
          <a:bodyPr vert="horz" wrap="square" lIns="91357" tIns="45679" rIns="91357" bIns="45679" numCol="1" rtlCol="0" anchor="ctr" anchorCtr="0" compatLnSpc="1">
            <a:prstTxWarp prst="textNoShape">
              <a:avLst/>
            </a:prstTxWarp>
          </a:bodyPr>
          <a:lstStyle/>
          <a:p>
            <a:pPr algn="ctr" defTabSz="913583">
              <a:buClr>
                <a:srgbClr val="CC9900"/>
              </a:buClr>
              <a:buSzPct val="60000"/>
            </a:pPr>
            <a:r>
              <a:rPr lang="zh-CN" altLang="en-US" sz="1400" b="1" kern="0"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产品竞争力</a:t>
            </a:r>
            <a:endParaRPr lang="zh-CN" altLang="en-US" sz="1400" b="1" kern="0"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矩形 18"/>
          <p:cNvSpPr/>
          <p:nvPr/>
        </p:nvSpPr>
        <p:spPr>
          <a:xfrm>
            <a:off x="1487674" y="3358938"/>
            <a:ext cx="4517869" cy="858217"/>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0" name="组合 19"/>
          <p:cNvGrpSpPr/>
          <p:nvPr/>
        </p:nvGrpSpPr>
        <p:grpSpPr>
          <a:xfrm>
            <a:off x="4783925" y="3429444"/>
            <a:ext cx="402565" cy="311651"/>
            <a:chOff x="3580343" y="29870"/>
            <a:chExt cx="409575" cy="389230"/>
          </a:xfrm>
          <a:solidFill>
            <a:schemeClr val="bg1">
              <a:lumMod val="50000"/>
            </a:schemeClr>
          </a:solidFill>
        </p:grpSpPr>
        <p:sp>
          <p:nvSpPr>
            <p:cNvPr id="21" name="Freeform 75"/>
            <p:cNvSpPr>
              <a:spLocks noEditPoints="1"/>
            </p:cNvSpPr>
            <p:nvPr/>
          </p:nvSpPr>
          <p:spPr bwMode="auto">
            <a:xfrm>
              <a:off x="3632730" y="29870"/>
              <a:ext cx="304800" cy="265405"/>
            </a:xfrm>
            <a:custGeom>
              <a:avLst/>
              <a:gdLst>
                <a:gd name="T0" fmla="*/ 95 w 192"/>
                <a:gd name="T1" fmla="*/ 186 h 186"/>
                <a:gd name="T2" fmla="*/ 0 w 192"/>
                <a:gd name="T3" fmla="*/ 87 h 186"/>
                <a:gd name="T4" fmla="*/ 50 w 192"/>
                <a:gd name="T5" fmla="*/ 87 h 186"/>
                <a:gd name="T6" fmla="*/ 50 w 192"/>
                <a:gd name="T7" fmla="*/ 0 h 186"/>
                <a:gd name="T8" fmla="*/ 140 w 192"/>
                <a:gd name="T9" fmla="*/ 0 h 186"/>
                <a:gd name="T10" fmla="*/ 140 w 192"/>
                <a:gd name="T11" fmla="*/ 87 h 186"/>
                <a:gd name="T12" fmla="*/ 192 w 192"/>
                <a:gd name="T13" fmla="*/ 87 h 186"/>
                <a:gd name="T14" fmla="*/ 95 w 192"/>
                <a:gd name="T15" fmla="*/ 186 h 186"/>
                <a:gd name="T16" fmla="*/ 31 w 192"/>
                <a:gd name="T17" fmla="*/ 102 h 186"/>
                <a:gd name="T18" fmla="*/ 95 w 192"/>
                <a:gd name="T19" fmla="*/ 167 h 186"/>
                <a:gd name="T20" fmla="*/ 159 w 192"/>
                <a:gd name="T21" fmla="*/ 102 h 186"/>
                <a:gd name="T22" fmla="*/ 128 w 192"/>
                <a:gd name="T23" fmla="*/ 102 h 186"/>
                <a:gd name="T24" fmla="*/ 128 w 192"/>
                <a:gd name="T25" fmla="*/ 12 h 186"/>
                <a:gd name="T26" fmla="*/ 64 w 192"/>
                <a:gd name="T27" fmla="*/ 12 h 186"/>
                <a:gd name="T28" fmla="*/ 64 w 192"/>
                <a:gd name="T29" fmla="*/ 102 h 186"/>
                <a:gd name="T30" fmla="*/ 31 w 192"/>
                <a:gd name="T31" fmla="*/ 10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186">
                  <a:moveTo>
                    <a:pt x="95" y="186"/>
                  </a:moveTo>
                  <a:lnTo>
                    <a:pt x="0" y="87"/>
                  </a:lnTo>
                  <a:lnTo>
                    <a:pt x="50" y="87"/>
                  </a:lnTo>
                  <a:lnTo>
                    <a:pt x="50" y="0"/>
                  </a:lnTo>
                  <a:lnTo>
                    <a:pt x="140" y="0"/>
                  </a:lnTo>
                  <a:lnTo>
                    <a:pt x="140" y="87"/>
                  </a:lnTo>
                  <a:lnTo>
                    <a:pt x="192" y="87"/>
                  </a:lnTo>
                  <a:lnTo>
                    <a:pt x="95" y="186"/>
                  </a:lnTo>
                  <a:close/>
                  <a:moveTo>
                    <a:pt x="31" y="102"/>
                  </a:moveTo>
                  <a:lnTo>
                    <a:pt x="95" y="167"/>
                  </a:lnTo>
                  <a:lnTo>
                    <a:pt x="159" y="102"/>
                  </a:lnTo>
                  <a:lnTo>
                    <a:pt x="128" y="102"/>
                  </a:lnTo>
                  <a:lnTo>
                    <a:pt x="128" y="12"/>
                  </a:lnTo>
                  <a:lnTo>
                    <a:pt x="64" y="12"/>
                  </a:lnTo>
                  <a:lnTo>
                    <a:pt x="64" y="102"/>
                  </a:lnTo>
                  <a:lnTo>
                    <a:pt x="31"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391" tIns="43195" rIns="86391" bIns="43195"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492"/>
              <a:endParaRPr lang="zh-CN" altLang="en-US" sz="12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Freeform 76"/>
            <p:cNvSpPr>
              <a:spLocks noEditPoints="1"/>
            </p:cNvSpPr>
            <p:nvPr/>
          </p:nvSpPr>
          <p:spPr bwMode="auto">
            <a:xfrm>
              <a:off x="3580343" y="315912"/>
              <a:ext cx="409575" cy="103188"/>
            </a:xfrm>
            <a:custGeom>
              <a:avLst/>
              <a:gdLst>
                <a:gd name="T0" fmla="*/ 0 w 109"/>
                <a:gd name="T1" fmla="*/ 18 h 27"/>
                <a:gd name="T2" fmla="*/ 9 w 109"/>
                <a:gd name="T3" fmla="*/ 27 h 27"/>
                <a:gd name="T4" fmla="*/ 100 w 109"/>
                <a:gd name="T5" fmla="*/ 27 h 27"/>
                <a:gd name="T6" fmla="*/ 109 w 109"/>
                <a:gd name="T7" fmla="*/ 18 h 27"/>
                <a:gd name="T8" fmla="*/ 109 w 109"/>
                <a:gd name="T9" fmla="*/ 8 h 27"/>
                <a:gd name="T10" fmla="*/ 100 w 109"/>
                <a:gd name="T11" fmla="*/ 0 h 27"/>
                <a:gd name="T12" fmla="*/ 9 w 109"/>
                <a:gd name="T13" fmla="*/ 0 h 27"/>
                <a:gd name="T14" fmla="*/ 0 w 109"/>
                <a:gd name="T15" fmla="*/ 8 h 27"/>
                <a:gd name="T16" fmla="*/ 0 w 109"/>
                <a:gd name="T17" fmla="*/ 18 h 27"/>
                <a:gd name="T18" fmla="*/ 5 w 109"/>
                <a:gd name="T19" fmla="*/ 8 h 27"/>
                <a:gd name="T20" fmla="*/ 9 w 109"/>
                <a:gd name="T21" fmla="*/ 5 h 27"/>
                <a:gd name="T22" fmla="*/ 100 w 109"/>
                <a:gd name="T23" fmla="*/ 5 h 27"/>
                <a:gd name="T24" fmla="*/ 103 w 109"/>
                <a:gd name="T25" fmla="*/ 8 h 27"/>
                <a:gd name="T26" fmla="*/ 103 w 109"/>
                <a:gd name="T27" fmla="*/ 18 h 27"/>
                <a:gd name="T28" fmla="*/ 100 w 109"/>
                <a:gd name="T29" fmla="*/ 21 h 27"/>
                <a:gd name="T30" fmla="*/ 9 w 109"/>
                <a:gd name="T31" fmla="*/ 21 h 27"/>
                <a:gd name="T32" fmla="*/ 5 w 109"/>
                <a:gd name="T33" fmla="*/ 18 h 27"/>
                <a:gd name="T34" fmla="*/ 5 w 109"/>
                <a:gd name="T35"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27">
                  <a:moveTo>
                    <a:pt x="0" y="18"/>
                  </a:moveTo>
                  <a:cubicBezTo>
                    <a:pt x="0" y="23"/>
                    <a:pt x="4" y="27"/>
                    <a:pt x="9" y="27"/>
                  </a:cubicBezTo>
                  <a:cubicBezTo>
                    <a:pt x="100" y="27"/>
                    <a:pt x="100" y="27"/>
                    <a:pt x="100" y="27"/>
                  </a:cubicBezTo>
                  <a:cubicBezTo>
                    <a:pt x="105" y="27"/>
                    <a:pt x="109" y="23"/>
                    <a:pt x="109" y="18"/>
                  </a:cubicBezTo>
                  <a:cubicBezTo>
                    <a:pt x="109" y="8"/>
                    <a:pt x="109" y="8"/>
                    <a:pt x="109" y="8"/>
                  </a:cubicBezTo>
                  <a:cubicBezTo>
                    <a:pt x="109" y="4"/>
                    <a:pt x="105" y="0"/>
                    <a:pt x="100" y="0"/>
                  </a:cubicBezTo>
                  <a:cubicBezTo>
                    <a:pt x="9" y="0"/>
                    <a:pt x="9" y="0"/>
                    <a:pt x="9" y="0"/>
                  </a:cubicBezTo>
                  <a:cubicBezTo>
                    <a:pt x="4" y="0"/>
                    <a:pt x="0" y="4"/>
                    <a:pt x="0" y="8"/>
                  </a:cubicBezTo>
                  <a:lnTo>
                    <a:pt x="0" y="18"/>
                  </a:lnTo>
                  <a:close/>
                  <a:moveTo>
                    <a:pt x="5" y="8"/>
                  </a:moveTo>
                  <a:cubicBezTo>
                    <a:pt x="5" y="7"/>
                    <a:pt x="7" y="5"/>
                    <a:pt x="9" y="5"/>
                  </a:cubicBezTo>
                  <a:cubicBezTo>
                    <a:pt x="100" y="5"/>
                    <a:pt x="100" y="5"/>
                    <a:pt x="100" y="5"/>
                  </a:cubicBezTo>
                  <a:cubicBezTo>
                    <a:pt x="102" y="5"/>
                    <a:pt x="103" y="7"/>
                    <a:pt x="103" y="8"/>
                  </a:cubicBezTo>
                  <a:cubicBezTo>
                    <a:pt x="103" y="18"/>
                    <a:pt x="103" y="18"/>
                    <a:pt x="103" y="18"/>
                  </a:cubicBezTo>
                  <a:cubicBezTo>
                    <a:pt x="103" y="20"/>
                    <a:pt x="102" y="21"/>
                    <a:pt x="100" y="21"/>
                  </a:cubicBezTo>
                  <a:cubicBezTo>
                    <a:pt x="9" y="21"/>
                    <a:pt x="9" y="21"/>
                    <a:pt x="9" y="21"/>
                  </a:cubicBezTo>
                  <a:cubicBezTo>
                    <a:pt x="7" y="21"/>
                    <a:pt x="5" y="20"/>
                    <a:pt x="5" y="18"/>
                  </a:cubicBezTo>
                  <a:lnTo>
                    <a:pt x="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391" tIns="43195" rIns="86391" bIns="43195"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492"/>
              <a:endParaRPr lang="zh-CN" altLang="en-US" sz="12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Oval 77"/>
            <p:cNvSpPr>
              <a:spLocks noChangeArrowheads="1"/>
            </p:cNvSpPr>
            <p:nvPr/>
          </p:nvSpPr>
          <p:spPr bwMode="auto">
            <a:xfrm>
              <a:off x="3845819" y="349250"/>
              <a:ext cx="30163"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391" tIns="43195" rIns="86391" bIns="43195"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492"/>
              <a:endParaRPr lang="zh-CN" altLang="en-US" sz="12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4" name="TextBox 266"/>
          <p:cNvSpPr txBox="1"/>
          <p:nvPr/>
        </p:nvSpPr>
        <p:spPr>
          <a:xfrm>
            <a:off x="4470404" y="3841168"/>
            <a:ext cx="1361956" cy="276999"/>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4492"/>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OBS-</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归档存储</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5" name="组合 24"/>
          <p:cNvGrpSpPr/>
          <p:nvPr/>
        </p:nvGrpSpPr>
        <p:grpSpPr>
          <a:xfrm>
            <a:off x="3395798" y="3427433"/>
            <a:ext cx="402565" cy="322802"/>
            <a:chOff x="1928810" y="27095"/>
            <a:chExt cx="409575" cy="403156"/>
          </a:xfrm>
          <a:solidFill>
            <a:schemeClr val="bg1">
              <a:lumMod val="50000"/>
            </a:schemeClr>
          </a:solidFill>
        </p:grpSpPr>
        <p:sp>
          <p:nvSpPr>
            <p:cNvPr id="26" name="Freeform 75"/>
            <p:cNvSpPr>
              <a:spLocks noEditPoints="1"/>
            </p:cNvSpPr>
            <p:nvPr/>
          </p:nvSpPr>
          <p:spPr bwMode="auto">
            <a:xfrm>
              <a:off x="1981197" y="27095"/>
              <a:ext cx="304800" cy="279330"/>
            </a:xfrm>
            <a:custGeom>
              <a:avLst/>
              <a:gdLst>
                <a:gd name="T0" fmla="*/ 95 w 192"/>
                <a:gd name="T1" fmla="*/ 186 h 186"/>
                <a:gd name="T2" fmla="*/ 0 w 192"/>
                <a:gd name="T3" fmla="*/ 87 h 186"/>
                <a:gd name="T4" fmla="*/ 50 w 192"/>
                <a:gd name="T5" fmla="*/ 87 h 186"/>
                <a:gd name="T6" fmla="*/ 50 w 192"/>
                <a:gd name="T7" fmla="*/ 0 h 186"/>
                <a:gd name="T8" fmla="*/ 140 w 192"/>
                <a:gd name="T9" fmla="*/ 0 h 186"/>
                <a:gd name="T10" fmla="*/ 140 w 192"/>
                <a:gd name="T11" fmla="*/ 87 h 186"/>
                <a:gd name="T12" fmla="*/ 192 w 192"/>
                <a:gd name="T13" fmla="*/ 87 h 186"/>
                <a:gd name="T14" fmla="*/ 95 w 192"/>
                <a:gd name="T15" fmla="*/ 186 h 186"/>
                <a:gd name="T16" fmla="*/ 31 w 192"/>
                <a:gd name="T17" fmla="*/ 102 h 186"/>
                <a:gd name="T18" fmla="*/ 95 w 192"/>
                <a:gd name="T19" fmla="*/ 167 h 186"/>
                <a:gd name="T20" fmla="*/ 159 w 192"/>
                <a:gd name="T21" fmla="*/ 102 h 186"/>
                <a:gd name="T22" fmla="*/ 128 w 192"/>
                <a:gd name="T23" fmla="*/ 102 h 186"/>
                <a:gd name="T24" fmla="*/ 128 w 192"/>
                <a:gd name="T25" fmla="*/ 12 h 186"/>
                <a:gd name="T26" fmla="*/ 64 w 192"/>
                <a:gd name="T27" fmla="*/ 12 h 186"/>
                <a:gd name="T28" fmla="*/ 64 w 192"/>
                <a:gd name="T29" fmla="*/ 102 h 186"/>
                <a:gd name="T30" fmla="*/ 31 w 192"/>
                <a:gd name="T31" fmla="*/ 10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186">
                  <a:moveTo>
                    <a:pt x="95" y="186"/>
                  </a:moveTo>
                  <a:lnTo>
                    <a:pt x="0" y="87"/>
                  </a:lnTo>
                  <a:lnTo>
                    <a:pt x="50" y="87"/>
                  </a:lnTo>
                  <a:lnTo>
                    <a:pt x="50" y="0"/>
                  </a:lnTo>
                  <a:lnTo>
                    <a:pt x="140" y="0"/>
                  </a:lnTo>
                  <a:lnTo>
                    <a:pt x="140" y="87"/>
                  </a:lnTo>
                  <a:lnTo>
                    <a:pt x="192" y="87"/>
                  </a:lnTo>
                  <a:lnTo>
                    <a:pt x="95" y="186"/>
                  </a:lnTo>
                  <a:close/>
                  <a:moveTo>
                    <a:pt x="31" y="102"/>
                  </a:moveTo>
                  <a:lnTo>
                    <a:pt x="95" y="167"/>
                  </a:lnTo>
                  <a:lnTo>
                    <a:pt x="159" y="102"/>
                  </a:lnTo>
                  <a:lnTo>
                    <a:pt x="128" y="102"/>
                  </a:lnTo>
                  <a:lnTo>
                    <a:pt x="128" y="12"/>
                  </a:lnTo>
                  <a:lnTo>
                    <a:pt x="64" y="12"/>
                  </a:lnTo>
                  <a:lnTo>
                    <a:pt x="64" y="102"/>
                  </a:lnTo>
                  <a:lnTo>
                    <a:pt x="31"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391" tIns="43195" rIns="86391" bIns="43195"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492"/>
              <a:endParaRPr lang="zh-CN" altLang="en-US" sz="12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Freeform 76"/>
            <p:cNvSpPr>
              <a:spLocks noEditPoints="1"/>
            </p:cNvSpPr>
            <p:nvPr/>
          </p:nvSpPr>
          <p:spPr bwMode="auto">
            <a:xfrm>
              <a:off x="1928810" y="327063"/>
              <a:ext cx="409575" cy="103188"/>
            </a:xfrm>
            <a:custGeom>
              <a:avLst/>
              <a:gdLst>
                <a:gd name="T0" fmla="*/ 0 w 109"/>
                <a:gd name="T1" fmla="*/ 18 h 27"/>
                <a:gd name="T2" fmla="*/ 9 w 109"/>
                <a:gd name="T3" fmla="*/ 27 h 27"/>
                <a:gd name="T4" fmla="*/ 100 w 109"/>
                <a:gd name="T5" fmla="*/ 27 h 27"/>
                <a:gd name="T6" fmla="*/ 109 w 109"/>
                <a:gd name="T7" fmla="*/ 18 h 27"/>
                <a:gd name="T8" fmla="*/ 109 w 109"/>
                <a:gd name="T9" fmla="*/ 8 h 27"/>
                <a:gd name="T10" fmla="*/ 100 w 109"/>
                <a:gd name="T11" fmla="*/ 0 h 27"/>
                <a:gd name="T12" fmla="*/ 9 w 109"/>
                <a:gd name="T13" fmla="*/ 0 h 27"/>
                <a:gd name="T14" fmla="*/ 0 w 109"/>
                <a:gd name="T15" fmla="*/ 8 h 27"/>
                <a:gd name="T16" fmla="*/ 0 w 109"/>
                <a:gd name="T17" fmla="*/ 18 h 27"/>
                <a:gd name="T18" fmla="*/ 5 w 109"/>
                <a:gd name="T19" fmla="*/ 8 h 27"/>
                <a:gd name="T20" fmla="*/ 9 w 109"/>
                <a:gd name="T21" fmla="*/ 5 h 27"/>
                <a:gd name="T22" fmla="*/ 100 w 109"/>
                <a:gd name="T23" fmla="*/ 5 h 27"/>
                <a:gd name="T24" fmla="*/ 103 w 109"/>
                <a:gd name="T25" fmla="*/ 8 h 27"/>
                <a:gd name="T26" fmla="*/ 103 w 109"/>
                <a:gd name="T27" fmla="*/ 18 h 27"/>
                <a:gd name="T28" fmla="*/ 100 w 109"/>
                <a:gd name="T29" fmla="*/ 21 h 27"/>
                <a:gd name="T30" fmla="*/ 9 w 109"/>
                <a:gd name="T31" fmla="*/ 21 h 27"/>
                <a:gd name="T32" fmla="*/ 5 w 109"/>
                <a:gd name="T33" fmla="*/ 18 h 27"/>
                <a:gd name="T34" fmla="*/ 5 w 109"/>
                <a:gd name="T35"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27">
                  <a:moveTo>
                    <a:pt x="0" y="18"/>
                  </a:moveTo>
                  <a:cubicBezTo>
                    <a:pt x="0" y="23"/>
                    <a:pt x="4" y="27"/>
                    <a:pt x="9" y="27"/>
                  </a:cubicBezTo>
                  <a:cubicBezTo>
                    <a:pt x="100" y="27"/>
                    <a:pt x="100" y="27"/>
                    <a:pt x="100" y="27"/>
                  </a:cubicBezTo>
                  <a:cubicBezTo>
                    <a:pt x="105" y="27"/>
                    <a:pt x="109" y="23"/>
                    <a:pt x="109" y="18"/>
                  </a:cubicBezTo>
                  <a:cubicBezTo>
                    <a:pt x="109" y="8"/>
                    <a:pt x="109" y="8"/>
                    <a:pt x="109" y="8"/>
                  </a:cubicBezTo>
                  <a:cubicBezTo>
                    <a:pt x="109" y="4"/>
                    <a:pt x="105" y="0"/>
                    <a:pt x="100" y="0"/>
                  </a:cubicBezTo>
                  <a:cubicBezTo>
                    <a:pt x="9" y="0"/>
                    <a:pt x="9" y="0"/>
                    <a:pt x="9" y="0"/>
                  </a:cubicBezTo>
                  <a:cubicBezTo>
                    <a:pt x="4" y="0"/>
                    <a:pt x="0" y="4"/>
                    <a:pt x="0" y="8"/>
                  </a:cubicBezTo>
                  <a:lnTo>
                    <a:pt x="0" y="18"/>
                  </a:lnTo>
                  <a:close/>
                  <a:moveTo>
                    <a:pt x="5" y="8"/>
                  </a:moveTo>
                  <a:cubicBezTo>
                    <a:pt x="5" y="7"/>
                    <a:pt x="7" y="5"/>
                    <a:pt x="9" y="5"/>
                  </a:cubicBezTo>
                  <a:cubicBezTo>
                    <a:pt x="100" y="5"/>
                    <a:pt x="100" y="5"/>
                    <a:pt x="100" y="5"/>
                  </a:cubicBezTo>
                  <a:cubicBezTo>
                    <a:pt x="102" y="5"/>
                    <a:pt x="103" y="7"/>
                    <a:pt x="103" y="8"/>
                  </a:cubicBezTo>
                  <a:cubicBezTo>
                    <a:pt x="103" y="18"/>
                    <a:pt x="103" y="18"/>
                    <a:pt x="103" y="18"/>
                  </a:cubicBezTo>
                  <a:cubicBezTo>
                    <a:pt x="103" y="20"/>
                    <a:pt x="102" y="21"/>
                    <a:pt x="100" y="21"/>
                  </a:cubicBezTo>
                  <a:cubicBezTo>
                    <a:pt x="9" y="21"/>
                    <a:pt x="9" y="21"/>
                    <a:pt x="9" y="21"/>
                  </a:cubicBezTo>
                  <a:cubicBezTo>
                    <a:pt x="7" y="21"/>
                    <a:pt x="5" y="20"/>
                    <a:pt x="5" y="18"/>
                  </a:cubicBezTo>
                  <a:lnTo>
                    <a:pt x="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391" tIns="43195" rIns="86391" bIns="43195"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492"/>
              <a:endParaRPr lang="zh-CN" altLang="en-US" sz="12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Oval 77"/>
            <p:cNvSpPr>
              <a:spLocks noChangeArrowheads="1"/>
            </p:cNvSpPr>
            <p:nvPr/>
          </p:nvSpPr>
          <p:spPr bwMode="auto">
            <a:xfrm>
              <a:off x="2260597" y="360401"/>
              <a:ext cx="30163"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391" tIns="43195" rIns="86391" bIns="43195"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492"/>
              <a:endParaRPr lang="zh-CN" altLang="en-US" sz="12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9" name="TextBox 266"/>
          <p:cNvSpPr txBox="1"/>
          <p:nvPr/>
        </p:nvSpPr>
        <p:spPr>
          <a:xfrm>
            <a:off x="2935606" y="3841168"/>
            <a:ext cx="1776765" cy="276999"/>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4492"/>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OBS-</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低频访问存储</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0" name="组合 29"/>
          <p:cNvGrpSpPr/>
          <p:nvPr/>
        </p:nvGrpSpPr>
        <p:grpSpPr>
          <a:xfrm>
            <a:off x="1881380" y="3429444"/>
            <a:ext cx="402565" cy="335568"/>
            <a:chOff x="309560" y="23920"/>
            <a:chExt cx="409575" cy="419100"/>
          </a:xfrm>
          <a:solidFill>
            <a:schemeClr val="bg1">
              <a:lumMod val="50000"/>
            </a:schemeClr>
          </a:solidFill>
        </p:grpSpPr>
        <p:sp>
          <p:nvSpPr>
            <p:cNvPr id="31" name="Freeform 75"/>
            <p:cNvSpPr>
              <a:spLocks noEditPoints="1"/>
            </p:cNvSpPr>
            <p:nvPr/>
          </p:nvSpPr>
          <p:spPr bwMode="auto">
            <a:xfrm>
              <a:off x="361947" y="23920"/>
              <a:ext cx="304800" cy="295275"/>
            </a:xfrm>
            <a:custGeom>
              <a:avLst/>
              <a:gdLst>
                <a:gd name="T0" fmla="*/ 95 w 192"/>
                <a:gd name="T1" fmla="*/ 186 h 186"/>
                <a:gd name="T2" fmla="*/ 0 w 192"/>
                <a:gd name="T3" fmla="*/ 87 h 186"/>
                <a:gd name="T4" fmla="*/ 50 w 192"/>
                <a:gd name="T5" fmla="*/ 87 h 186"/>
                <a:gd name="T6" fmla="*/ 50 w 192"/>
                <a:gd name="T7" fmla="*/ 0 h 186"/>
                <a:gd name="T8" fmla="*/ 140 w 192"/>
                <a:gd name="T9" fmla="*/ 0 h 186"/>
                <a:gd name="T10" fmla="*/ 140 w 192"/>
                <a:gd name="T11" fmla="*/ 87 h 186"/>
                <a:gd name="T12" fmla="*/ 192 w 192"/>
                <a:gd name="T13" fmla="*/ 87 h 186"/>
                <a:gd name="T14" fmla="*/ 95 w 192"/>
                <a:gd name="T15" fmla="*/ 186 h 186"/>
                <a:gd name="T16" fmla="*/ 31 w 192"/>
                <a:gd name="T17" fmla="*/ 102 h 186"/>
                <a:gd name="T18" fmla="*/ 95 w 192"/>
                <a:gd name="T19" fmla="*/ 167 h 186"/>
                <a:gd name="T20" fmla="*/ 159 w 192"/>
                <a:gd name="T21" fmla="*/ 102 h 186"/>
                <a:gd name="T22" fmla="*/ 128 w 192"/>
                <a:gd name="T23" fmla="*/ 102 h 186"/>
                <a:gd name="T24" fmla="*/ 128 w 192"/>
                <a:gd name="T25" fmla="*/ 12 h 186"/>
                <a:gd name="T26" fmla="*/ 64 w 192"/>
                <a:gd name="T27" fmla="*/ 12 h 186"/>
                <a:gd name="T28" fmla="*/ 64 w 192"/>
                <a:gd name="T29" fmla="*/ 102 h 186"/>
                <a:gd name="T30" fmla="*/ 31 w 192"/>
                <a:gd name="T31" fmla="*/ 10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186">
                  <a:moveTo>
                    <a:pt x="95" y="186"/>
                  </a:moveTo>
                  <a:lnTo>
                    <a:pt x="0" y="87"/>
                  </a:lnTo>
                  <a:lnTo>
                    <a:pt x="50" y="87"/>
                  </a:lnTo>
                  <a:lnTo>
                    <a:pt x="50" y="0"/>
                  </a:lnTo>
                  <a:lnTo>
                    <a:pt x="140" y="0"/>
                  </a:lnTo>
                  <a:lnTo>
                    <a:pt x="140" y="87"/>
                  </a:lnTo>
                  <a:lnTo>
                    <a:pt x="192" y="87"/>
                  </a:lnTo>
                  <a:lnTo>
                    <a:pt x="95" y="186"/>
                  </a:lnTo>
                  <a:close/>
                  <a:moveTo>
                    <a:pt x="31" y="102"/>
                  </a:moveTo>
                  <a:lnTo>
                    <a:pt x="95" y="167"/>
                  </a:lnTo>
                  <a:lnTo>
                    <a:pt x="159" y="102"/>
                  </a:lnTo>
                  <a:lnTo>
                    <a:pt x="128" y="102"/>
                  </a:lnTo>
                  <a:lnTo>
                    <a:pt x="128" y="12"/>
                  </a:lnTo>
                  <a:lnTo>
                    <a:pt x="64" y="12"/>
                  </a:lnTo>
                  <a:lnTo>
                    <a:pt x="64" y="102"/>
                  </a:lnTo>
                  <a:lnTo>
                    <a:pt x="31"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391" tIns="43195" rIns="86391" bIns="43195"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492"/>
              <a:endParaRPr lang="zh-CN" altLang="en-US" sz="12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Freeform 76"/>
            <p:cNvSpPr>
              <a:spLocks noEditPoints="1"/>
            </p:cNvSpPr>
            <p:nvPr/>
          </p:nvSpPr>
          <p:spPr bwMode="auto">
            <a:xfrm>
              <a:off x="309560" y="339832"/>
              <a:ext cx="409575" cy="103188"/>
            </a:xfrm>
            <a:custGeom>
              <a:avLst/>
              <a:gdLst>
                <a:gd name="T0" fmla="*/ 0 w 109"/>
                <a:gd name="T1" fmla="*/ 18 h 27"/>
                <a:gd name="T2" fmla="*/ 9 w 109"/>
                <a:gd name="T3" fmla="*/ 27 h 27"/>
                <a:gd name="T4" fmla="*/ 100 w 109"/>
                <a:gd name="T5" fmla="*/ 27 h 27"/>
                <a:gd name="T6" fmla="*/ 109 w 109"/>
                <a:gd name="T7" fmla="*/ 18 h 27"/>
                <a:gd name="T8" fmla="*/ 109 w 109"/>
                <a:gd name="T9" fmla="*/ 8 h 27"/>
                <a:gd name="T10" fmla="*/ 100 w 109"/>
                <a:gd name="T11" fmla="*/ 0 h 27"/>
                <a:gd name="T12" fmla="*/ 9 w 109"/>
                <a:gd name="T13" fmla="*/ 0 h 27"/>
                <a:gd name="T14" fmla="*/ 0 w 109"/>
                <a:gd name="T15" fmla="*/ 8 h 27"/>
                <a:gd name="T16" fmla="*/ 0 w 109"/>
                <a:gd name="T17" fmla="*/ 18 h 27"/>
                <a:gd name="T18" fmla="*/ 5 w 109"/>
                <a:gd name="T19" fmla="*/ 8 h 27"/>
                <a:gd name="T20" fmla="*/ 9 w 109"/>
                <a:gd name="T21" fmla="*/ 5 h 27"/>
                <a:gd name="T22" fmla="*/ 100 w 109"/>
                <a:gd name="T23" fmla="*/ 5 h 27"/>
                <a:gd name="T24" fmla="*/ 103 w 109"/>
                <a:gd name="T25" fmla="*/ 8 h 27"/>
                <a:gd name="T26" fmla="*/ 103 w 109"/>
                <a:gd name="T27" fmla="*/ 18 h 27"/>
                <a:gd name="T28" fmla="*/ 100 w 109"/>
                <a:gd name="T29" fmla="*/ 21 h 27"/>
                <a:gd name="T30" fmla="*/ 9 w 109"/>
                <a:gd name="T31" fmla="*/ 21 h 27"/>
                <a:gd name="T32" fmla="*/ 5 w 109"/>
                <a:gd name="T33" fmla="*/ 18 h 27"/>
                <a:gd name="T34" fmla="*/ 5 w 109"/>
                <a:gd name="T35"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27">
                  <a:moveTo>
                    <a:pt x="0" y="18"/>
                  </a:moveTo>
                  <a:cubicBezTo>
                    <a:pt x="0" y="23"/>
                    <a:pt x="4" y="27"/>
                    <a:pt x="9" y="27"/>
                  </a:cubicBezTo>
                  <a:cubicBezTo>
                    <a:pt x="100" y="27"/>
                    <a:pt x="100" y="27"/>
                    <a:pt x="100" y="27"/>
                  </a:cubicBezTo>
                  <a:cubicBezTo>
                    <a:pt x="105" y="27"/>
                    <a:pt x="109" y="23"/>
                    <a:pt x="109" y="18"/>
                  </a:cubicBezTo>
                  <a:cubicBezTo>
                    <a:pt x="109" y="8"/>
                    <a:pt x="109" y="8"/>
                    <a:pt x="109" y="8"/>
                  </a:cubicBezTo>
                  <a:cubicBezTo>
                    <a:pt x="109" y="4"/>
                    <a:pt x="105" y="0"/>
                    <a:pt x="100" y="0"/>
                  </a:cubicBezTo>
                  <a:cubicBezTo>
                    <a:pt x="9" y="0"/>
                    <a:pt x="9" y="0"/>
                    <a:pt x="9" y="0"/>
                  </a:cubicBezTo>
                  <a:cubicBezTo>
                    <a:pt x="4" y="0"/>
                    <a:pt x="0" y="4"/>
                    <a:pt x="0" y="8"/>
                  </a:cubicBezTo>
                  <a:lnTo>
                    <a:pt x="0" y="18"/>
                  </a:lnTo>
                  <a:close/>
                  <a:moveTo>
                    <a:pt x="5" y="8"/>
                  </a:moveTo>
                  <a:cubicBezTo>
                    <a:pt x="5" y="7"/>
                    <a:pt x="7" y="5"/>
                    <a:pt x="9" y="5"/>
                  </a:cubicBezTo>
                  <a:cubicBezTo>
                    <a:pt x="100" y="5"/>
                    <a:pt x="100" y="5"/>
                    <a:pt x="100" y="5"/>
                  </a:cubicBezTo>
                  <a:cubicBezTo>
                    <a:pt x="102" y="5"/>
                    <a:pt x="103" y="7"/>
                    <a:pt x="103" y="8"/>
                  </a:cubicBezTo>
                  <a:cubicBezTo>
                    <a:pt x="103" y="18"/>
                    <a:pt x="103" y="18"/>
                    <a:pt x="103" y="18"/>
                  </a:cubicBezTo>
                  <a:cubicBezTo>
                    <a:pt x="103" y="20"/>
                    <a:pt x="102" y="21"/>
                    <a:pt x="100" y="21"/>
                  </a:cubicBezTo>
                  <a:cubicBezTo>
                    <a:pt x="9" y="21"/>
                    <a:pt x="9" y="21"/>
                    <a:pt x="9" y="21"/>
                  </a:cubicBezTo>
                  <a:cubicBezTo>
                    <a:pt x="7" y="21"/>
                    <a:pt x="5" y="20"/>
                    <a:pt x="5" y="18"/>
                  </a:cubicBezTo>
                  <a:lnTo>
                    <a:pt x="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391" tIns="43195" rIns="86391" bIns="43195"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492"/>
              <a:endParaRPr lang="zh-CN" altLang="en-US" sz="12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Oval 77"/>
            <p:cNvSpPr>
              <a:spLocks noChangeArrowheads="1"/>
            </p:cNvSpPr>
            <p:nvPr/>
          </p:nvSpPr>
          <p:spPr bwMode="auto">
            <a:xfrm>
              <a:off x="641347" y="373170"/>
              <a:ext cx="30163"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391" tIns="43195" rIns="86391" bIns="43195"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492"/>
              <a:endParaRPr lang="zh-CN" altLang="en-US" sz="12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4" name="TextBox 266"/>
          <p:cNvSpPr txBox="1"/>
          <p:nvPr/>
        </p:nvSpPr>
        <p:spPr>
          <a:xfrm>
            <a:off x="1619786" y="3811989"/>
            <a:ext cx="1416390" cy="276999"/>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4492"/>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OBS-</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标准存储</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矩形 34"/>
          <p:cNvSpPr/>
          <p:nvPr/>
        </p:nvSpPr>
        <p:spPr>
          <a:xfrm>
            <a:off x="1469039" y="2491821"/>
            <a:ext cx="4536503" cy="513076"/>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文本框 35"/>
          <p:cNvSpPr txBox="1"/>
          <p:nvPr/>
        </p:nvSpPr>
        <p:spPr>
          <a:xfrm>
            <a:off x="2971042" y="2726998"/>
            <a:ext cx="557845" cy="205275"/>
          </a:xfrm>
          <a:prstGeom prst="rect">
            <a:avLst/>
          </a:prstGeom>
          <a:noFill/>
        </p:spPr>
        <p:txBody>
          <a:bodyPr vert="eaVert" wrap="square" rtlCol="0">
            <a:spAutoFit/>
          </a:bodyPr>
          <a:lstStyle/>
          <a:p>
            <a:pPr>
              <a:lnSpc>
                <a:spcPts val="3440"/>
              </a:lnSpc>
            </a:pP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文本框 36"/>
          <p:cNvSpPr txBox="1"/>
          <p:nvPr/>
        </p:nvSpPr>
        <p:spPr>
          <a:xfrm>
            <a:off x="2311593" y="2607139"/>
            <a:ext cx="2937184" cy="276999"/>
          </a:xfrm>
          <a:prstGeom prst="rect">
            <a:avLst/>
          </a:prstGeom>
          <a:noFill/>
        </p:spPr>
        <p:txBody>
          <a:bodyPr wrap="square" rtlCol="0">
            <a:spAutoFit/>
          </a:bodyPr>
          <a:lstStyle/>
          <a:p>
            <a:pPr algn="ctr" defTabSz="1219078"/>
            <a:r>
              <a:rPr lang="en-US" sz="1200" dirty="0">
                <a:latin typeface="Huawei Sans" panose="020C0503030203020204" pitchFamily="34" charset="0"/>
                <a:ea typeface="方正兰亭黑简体" panose="02000000000000000000" pitchFamily="2" charset="-122"/>
                <a:sym typeface="Huawei Sans" panose="020C0503030203020204" pitchFamily="34" charset="0"/>
              </a:rPr>
              <a:t>OBS REST API </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（对象语义</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文件语义）</a:t>
            </a: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Freeform 30"/>
          <p:cNvSpPr>
            <a:spLocks noEditPoints="1"/>
          </p:cNvSpPr>
          <p:nvPr/>
        </p:nvSpPr>
        <p:spPr bwMode="auto">
          <a:xfrm>
            <a:off x="1848879" y="5041606"/>
            <a:ext cx="241773" cy="232680"/>
          </a:xfrm>
          <a:custGeom>
            <a:avLst/>
            <a:gdLst>
              <a:gd name="T0" fmla="*/ 310 w 440"/>
              <a:gd name="T1" fmla="*/ 162 h 488"/>
              <a:gd name="T2" fmla="*/ 310 w 440"/>
              <a:gd name="T3" fmla="*/ 68 h 488"/>
              <a:gd name="T4" fmla="*/ 137 w 440"/>
              <a:gd name="T5" fmla="*/ 360 h 488"/>
              <a:gd name="T6" fmla="*/ 137 w 440"/>
              <a:gd name="T7" fmla="*/ 463 h 488"/>
              <a:gd name="T8" fmla="*/ 137 w 440"/>
              <a:gd name="T9" fmla="*/ 135 h 488"/>
              <a:gd name="T10" fmla="*/ 231 w 440"/>
              <a:gd name="T11" fmla="*/ 150 h 488"/>
              <a:gd name="T12" fmla="*/ 231 w 440"/>
              <a:gd name="T13" fmla="*/ 250 h 488"/>
              <a:gd name="T14" fmla="*/ 231 w 440"/>
              <a:gd name="T15" fmla="*/ 155 h 488"/>
              <a:gd name="T16" fmla="*/ 310 w 440"/>
              <a:gd name="T17" fmla="*/ 250 h 488"/>
              <a:gd name="T18" fmla="*/ 310 w 440"/>
              <a:gd name="T19" fmla="*/ 167 h 488"/>
              <a:gd name="T20" fmla="*/ 371 w 440"/>
              <a:gd name="T21" fmla="*/ 176 h 488"/>
              <a:gd name="T22" fmla="*/ 325 w 440"/>
              <a:gd name="T23" fmla="*/ 169 h 488"/>
              <a:gd name="T24" fmla="*/ 371 w 440"/>
              <a:gd name="T25" fmla="*/ 171 h 488"/>
              <a:gd name="T26" fmla="*/ 371 w 440"/>
              <a:gd name="T27" fmla="*/ 83 h 488"/>
              <a:gd name="T28" fmla="*/ 420 w 440"/>
              <a:gd name="T29" fmla="*/ 179 h 488"/>
              <a:gd name="T30" fmla="*/ 420 w 440"/>
              <a:gd name="T31" fmla="*/ 95 h 488"/>
              <a:gd name="T32" fmla="*/ 386 w 440"/>
              <a:gd name="T33" fmla="*/ 337 h 488"/>
              <a:gd name="T34" fmla="*/ 386 w 440"/>
              <a:gd name="T35" fmla="*/ 420 h 488"/>
              <a:gd name="T36" fmla="*/ 325 w 440"/>
              <a:gd name="T37" fmla="*/ 342 h 488"/>
              <a:gd name="T38" fmla="*/ 325 w 440"/>
              <a:gd name="T39" fmla="*/ 431 h 488"/>
              <a:gd name="T40" fmla="*/ 310 w 440"/>
              <a:gd name="T41" fmla="*/ 344 h 488"/>
              <a:gd name="T42" fmla="*/ 245 w 440"/>
              <a:gd name="T43" fmla="*/ 350 h 488"/>
              <a:gd name="T44" fmla="*/ 371 w 440"/>
              <a:gd name="T45" fmla="*/ 333 h 488"/>
              <a:gd name="T46" fmla="*/ 371 w 440"/>
              <a:gd name="T47" fmla="*/ 256 h 488"/>
              <a:gd name="T48" fmla="*/ 420 w 440"/>
              <a:gd name="T49" fmla="*/ 256 h 488"/>
              <a:gd name="T50" fmla="*/ 386 w 440"/>
              <a:gd name="T51" fmla="*/ 256 h 488"/>
              <a:gd name="T52" fmla="*/ 420 w 440"/>
              <a:gd name="T53" fmla="*/ 251 h 488"/>
              <a:gd name="T54" fmla="*/ 420 w 440"/>
              <a:gd name="T55" fmla="*/ 184 h 488"/>
              <a:gd name="T56" fmla="*/ 245 w 440"/>
              <a:gd name="T57" fmla="*/ 255 h 488"/>
              <a:gd name="T58" fmla="*/ 245 w 440"/>
              <a:gd name="T59" fmla="*/ 345 h 488"/>
              <a:gd name="T60" fmla="*/ 137 w 440"/>
              <a:gd name="T61" fmla="*/ 254 h 488"/>
              <a:gd name="T62" fmla="*/ 137 w 440"/>
              <a:gd name="T63" fmla="*/ 355 h 488"/>
              <a:gd name="T64" fmla="*/ 25 w 440"/>
              <a:gd name="T65" fmla="*/ 354 h 488"/>
              <a:gd name="T66" fmla="*/ 38 w 440"/>
              <a:gd name="T67" fmla="*/ 24 h 488"/>
              <a:gd name="T68" fmla="*/ 112 w 440"/>
              <a:gd name="T69" fmla="*/ 463 h 488"/>
              <a:gd name="T70" fmla="*/ 38 w 440"/>
              <a:gd name="T71" fmla="*/ 425 h 488"/>
              <a:gd name="T72" fmla="*/ 0 w 440"/>
              <a:gd name="T73" fmla="*/ 403 h 488"/>
              <a:gd name="T74" fmla="*/ 25 w 440"/>
              <a:gd name="T75" fmla="*/ 488 h 488"/>
              <a:gd name="T76" fmla="*/ 132 w 440"/>
              <a:gd name="T77" fmla="*/ 488 h 488"/>
              <a:gd name="T78" fmla="*/ 432 w 440"/>
              <a:gd name="T79" fmla="*/ 436 h 488"/>
              <a:gd name="T80" fmla="*/ 436 w 440"/>
              <a:gd name="T81" fmla="*/ 78 h 488"/>
              <a:gd name="T82" fmla="*/ 245 w 440"/>
              <a:gd name="T83" fmla="*/ 26 h 488"/>
              <a:gd name="T84" fmla="*/ 132 w 440"/>
              <a:gd name="T85" fmla="*/ 0 h 488"/>
              <a:gd name="T86" fmla="*/ 13 w 440"/>
              <a:gd name="T87" fmla="*/ 30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0" h="488">
                <a:moveTo>
                  <a:pt x="310" y="68"/>
                </a:moveTo>
                <a:lnTo>
                  <a:pt x="310" y="68"/>
                </a:lnTo>
                <a:lnTo>
                  <a:pt x="310" y="162"/>
                </a:lnTo>
                <a:lnTo>
                  <a:pt x="245" y="152"/>
                </a:lnTo>
                <a:lnTo>
                  <a:pt x="245" y="52"/>
                </a:lnTo>
                <a:lnTo>
                  <a:pt x="310" y="68"/>
                </a:lnTo>
                <a:close/>
                <a:moveTo>
                  <a:pt x="137" y="463"/>
                </a:moveTo>
                <a:lnTo>
                  <a:pt x="137" y="463"/>
                </a:lnTo>
                <a:lnTo>
                  <a:pt x="137" y="360"/>
                </a:lnTo>
                <a:lnTo>
                  <a:pt x="231" y="351"/>
                </a:lnTo>
                <a:lnTo>
                  <a:pt x="231" y="447"/>
                </a:lnTo>
                <a:lnTo>
                  <a:pt x="137" y="463"/>
                </a:lnTo>
                <a:lnTo>
                  <a:pt x="137" y="463"/>
                </a:lnTo>
                <a:close/>
                <a:moveTo>
                  <a:pt x="137" y="135"/>
                </a:moveTo>
                <a:lnTo>
                  <a:pt x="137" y="135"/>
                </a:lnTo>
                <a:lnTo>
                  <a:pt x="137" y="26"/>
                </a:lnTo>
                <a:lnTo>
                  <a:pt x="231" y="49"/>
                </a:lnTo>
                <a:lnTo>
                  <a:pt x="231" y="150"/>
                </a:lnTo>
                <a:lnTo>
                  <a:pt x="137" y="135"/>
                </a:lnTo>
                <a:close/>
                <a:moveTo>
                  <a:pt x="231" y="250"/>
                </a:moveTo>
                <a:lnTo>
                  <a:pt x="231" y="250"/>
                </a:lnTo>
                <a:lnTo>
                  <a:pt x="137" y="249"/>
                </a:lnTo>
                <a:lnTo>
                  <a:pt x="137" y="140"/>
                </a:lnTo>
                <a:lnTo>
                  <a:pt x="231" y="155"/>
                </a:lnTo>
                <a:lnTo>
                  <a:pt x="231" y="250"/>
                </a:lnTo>
                <a:close/>
                <a:moveTo>
                  <a:pt x="310" y="250"/>
                </a:moveTo>
                <a:lnTo>
                  <a:pt x="310" y="250"/>
                </a:lnTo>
                <a:lnTo>
                  <a:pt x="245" y="250"/>
                </a:lnTo>
                <a:lnTo>
                  <a:pt x="245" y="157"/>
                </a:lnTo>
                <a:lnTo>
                  <a:pt x="310" y="167"/>
                </a:lnTo>
                <a:lnTo>
                  <a:pt x="310" y="250"/>
                </a:lnTo>
                <a:close/>
                <a:moveTo>
                  <a:pt x="371" y="176"/>
                </a:moveTo>
                <a:lnTo>
                  <a:pt x="371" y="176"/>
                </a:lnTo>
                <a:lnTo>
                  <a:pt x="371" y="251"/>
                </a:lnTo>
                <a:lnTo>
                  <a:pt x="325" y="250"/>
                </a:lnTo>
                <a:lnTo>
                  <a:pt x="325" y="169"/>
                </a:lnTo>
                <a:lnTo>
                  <a:pt x="371" y="176"/>
                </a:lnTo>
                <a:close/>
                <a:moveTo>
                  <a:pt x="371" y="171"/>
                </a:moveTo>
                <a:lnTo>
                  <a:pt x="371" y="171"/>
                </a:lnTo>
                <a:lnTo>
                  <a:pt x="325" y="164"/>
                </a:lnTo>
                <a:lnTo>
                  <a:pt x="325" y="72"/>
                </a:lnTo>
                <a:lnTo>
                  <a:pt x="371" y="83"/>
                </a:lnTo>
                <a:lnTo>
                  <a:pt x="371" y="171"/>
                </a:lnTo>
                <a:close/>
                <a:moveTo>
                  <a:pt x="420" y="179"/>
                </a:moveTo>
                <a:lnTo>
                  <a:pt x="420" y="179"/>
                </a:lnTo>
                <a:lnTo>
                  <a:pt x="386" y="174"/>
                </a:lnTo>
                <a:lnTo>
                  <a:pt x="386" y="87"/>
                </a:lnTo>
                <a:lnTo>
                  <a:pt x="420" y="95"/>
                </a:lnTo>
                <a:lnTo>
                  <a:pt x="420" y="179"/>
                </a:lnTo>
                <a:close/>
                <a:moveTo>
                  <a:pt x="386" y="337"/>
                </a:moveTo>
                <a:lnTo>
                  <a:pt x="386" y="337"/>
                </a:lnTo>
                <a:lnTo>
                  <a:pt x="420" y="334"/>
                </a:lnTo>
                <a:lnTo>
                  <a:pt x="420" y="414"/>
                </a:lnTo>
                <a:lnTo>
                  <a:pt x="386" y="420"/>
                </a:lnTo>
                <a:lnTo>
                  <a:pt x="386" y="337"/>
                </a:lnTo>
                <a:close/>
                <a:moveTo>
                  <a:pt x="325" y="342"/>
                </a:moveTo>
                <a:lnTo>
                  <a:pt x="325" y="342"/>
                </a:lnTo>
                <a:lnTo>
                  <a:pt x="371" y="338"/>
                </a:lnTo>
                <a:lnTo>
                  <a:pt x="371" y="423"/>
                </a:lnTo>
                <a:lnTo>
                  <a:pt x="325" y="431"/>
                </a:lnTo>
                <a:lnTo>
                  <a:pt x="325" y="342"/>
                </a:lnTo>
                <a:close/>
                <a:moveTo>
                  <a:pt x="310" y="344"/>
                </a:moveTo>
                <a:lnTo>
                  <a:pt x="310" y="344"/>
                </a:lnTo>
                <a:lnTo>
                  <a:pt x="310" y="433"/>
                </a:lnTo>
                <a:lnTo>
                  <a:pt x="245" y="444"/>
                </a:lnTo>
                <a:lnTo>
                  <a:pt x="245" y="350"/>
                </a:lnTo>
                <a:lnTo>
                  <a:pt x="310" y="344"/>
                </a:lnTo>
                <a:close/>
                <a:moveTo>
                  <a:pt x="371" y="333"/>
                </a:moveTo>
                <a:lnTo>
                  <a:pt x="371" y="333"/>
                </a:lnTo>
                <a:lnTo>
                  <a:pt x="325" y="338"/>
                </a:lnTo>
                <a:lnTo>
                  <a:pt x="325" y="255"/>
                </a:lnTo>
                <a:lnTo>
                  <a:pt x="371" y="256"/>
                </a:lnTo>
                <a:lnTo>
                  <a:pt x="371" y="333"/>
                </a:lnTo>
                <a:close/>
                <a:moveTo>
                  <a:pt x="420" y="256"/>
                </a:moveTo>
                <a:lnTo>
                  <a:pt x="420" y="256"/>
                </a:lnTo>
                <a:lnTo>
                  <a:pt x="420" y="329"/>
                </a:lnTo>
                <a:lnTo>
                  <a:pt x="386" y="332"/>
                </a:lnTo>
                <a:lnTo>
                  <a:pt x="386" y="256"/>
                </a:lnTo>
                <a:lnTo>
                  <a:pt x="420" y="256"/>
                </a:lnTo>
                <a:close/>
                <a:moveTo>
                  <a:pt x="420" y="251"/>
                </a:moveTo>
                <a:lnTo>
                  <a:pt x="420" y="251"/>
                </a:lnTo>
                <a:lnTo>
                  <a:pt x="386" y="251"/>
                </a:lnTo>
                <a:lnTo>
                  <a:pt x="386" y="179"/>
                </a:lnTo>
                <a:lnTo>
                  <a:pt x="420" y="184"/>
                </a:lnTo>
                <a:lnTo>
                  <a:pt x="420" y="251"/>
                </a:lnTo>
                <a:close/>
                <a:moveTo>
                  <a:pt x="245" y="255"/>
                </a:moveTo>
                <a:lnTo>
                  <a:pt x="245" y="255"/>
                </a:lnTo>
                <a:lnTo>
                  <a:pt x="310" y="255"/>
                </a:lnTo>
                <a:lnTo>
                  <a:pt x="310" y="339"/>
                </a:lnTo>
                <a:lnTo>
                  <a:pt x="245" y="345"/>
                </a:lnTo>
                <a:lnTo>
                  <a:pt x="245" y="255"/>
                </a:lnTo>
                <a:close/>
                <a:moveTo>
                  <a:pt x="137" y="254"/>
                </a:moveTo>
                <a:lnTo>
                  <a:pt x="137" y="254"/>
                </a:lnTo>
                <a:lnTo>
                  <a:pt x="231" y="255"/>
                </a:lnTo>
                <a:lnTo>
                  <a:pt x="231" y="346"/>
                </a:lnTo>
                <a:lnTo>
                  <a:pt x="137" y="355"/>
                </a:lnTo>
                <a:lnTo>
                  <a:pt x="137" y="254"/>
                </a:lnTo>
                <a:close/>
                <a:moveTo>
                  <a:pt x="25" y="354"/>
                </a:moveTo>
                <a:lnTo>
                  <a:pt x="25" y="354"/>
                </a:lnTo>
                <a:cubicBezTo>
                  <a:pt x="39" y="354"/>
                  <a:pt x="51" y="343"/>
                  <a:pt x="51" y="329"/>
                </a:cubicBezTo>
                <a:cubicBezTo>
                  <a:pt x="51" y="319"/>
                  <a:pt x="46" y="311"/>
                  <a:pt x="38" y="306"/>
                </a:cubicBezTo>
                <a:lnTo>
                  <a:pt x="38" y="24"/>
                </a:lnTo>
                <a:lnTo>
                  <a:pt x="112" y="24"/>
                </a:lnTo>
                <a:cubicBezTo>
                  <a:pt x="112" y="24"/>
                  <a:pt x="112" y="25"/>
                  <a:pt x="112" y="25"/>
                </a:cubicBezTo>
                <a:lnTo>
                  <a:pt x="112" y="463"/>
                </a:lnTo>
                <a:cubicBezTo>
                  <a:pt x="112" y="463"/>
                  <a:pt x="112" y="463"/>
                  <a:pt x="112" y="464"/>
                </a:cubicBezTo>
                <a:lnTo>
                  <a:pt x="38" y="464"/>
                </a:lnTo>
                <a:lnTo>
                  <a:pt x="38" y="425"/>
                </a:lnTo>
                <a:cubicBezTo>
                  <a:pt x="46" y="421"/>
                  <a:pt x="51" y="413"/>
                  <a:pt x="51" y="403"/>
                </a:cubicBezTo>
                <a:cubicBezTo>
                  <a:pt x="51" y="389"/>
                  <a:pt x="40" y="377"/>
                  <a:pt x="26" y="377"/>
                </a:cubicBezTo>
                <a:cubicBezTo>
                  <a:pt x="11" y="377"/>
                  <a:pt x="0" y="389"/>
                  <a:pt x="0" y="403"/>
                </a:cubicBezTo>
                <a:cubicBezTo>
                  <a:pt x="0" y="412"/>
                  <a:pt x="5" y="421"/>
                  <a:pt x="13" y="425"/>
                </a:cubicBezTo>
                <a:lnTo>
                  <a:pt x="13" y="476"/>
                </a:lnTo>
                <a:cubicBezTo>
                  <a:pt x="13" y="483"/>
                  <a:pt x="19" y="488"/>
                  <a:pt x="25" y="488"/>
                </a:cubicBezTo>
                <a:lnTo>
                  <a:pt x="124" y="488"/>
                </a:lnTo>
                <a:cubicBezTo>
                  <a:pt x="126" y="488"/>
                  <a:pt x="127" y="488"/>
                  <a:pt x="128" y="488"/>
                </a:cubicBezTo>
                <a:cubicBezTo>
                  <a:pt x="129" y="488"/>
                  <a:pt x="131" y="488"/>
                  <a:pt x="132" y="488"/>
                </a:cubicBezTo>
                <a:lnTo>
                  <a:pt x="133" y="488"/>
                </a:lnTo>
                <a:lnTo>
                  <a:pt x="428" y="438"/>
                </a:lnTo>
                <a:cubicBezTo>
                  <a:pt x="429" y="438"/>
                  <a:pt x="431" y="437"/>
                  <a:pt x="432" y="436"/>
                </a:cubicBezTo>
                <a:cubicBezTo>
                  <a:pt x="437" y="435"/>
                  <a:pt x="440" y="431"/>
                  <a:pt x="440" y="427"/>
                </a:cubicBezTo>
                <a:lnTo>
                  <a:pt x="440" y="85"/>
                </a:lnTo>
                <a:cubicBezTo>
                  <a:pt x="440" y="82"/>
                  <a:pt x="438" y="79"/>
                  <a:pt x="436" y="78"/>
                </a:cubicBezTo>
                <a:cubicBezTo>
                  <a:pt x="435" y="75"/>
                  <a:pt x="432" y="73"/>
                  <a:pt x="429" y="72"/>
                </a:cubicBezTo>
                <a:lnTo>
                  <a:pt x="245" y="27"/>
                </a:lnTo>
                <a:lnTo>
                  <a:pt x="245" y="26"/>
                </a:lnTo>
                <a:lnTo>
                  <a:pt x="243" y="26"/>
                </a:lnTo>
                <a:lnTo>
                  <a:pt x="135" y="1"/>
                </a:lnTo>
                <a:lnTo>
                  <a:pt x="132" y="0"/>
                </a:lnTo>
                <a:lnTo>
                  <a:pt x="25" y="0"/>
                </a:lnTo>
                <a:cubicBezTo>
                  <a:pt x="19" y="0"/>
                  <a:pt x="13" y="5"/>
                  <a:pt x="13" y="12"/>
                </a:cubicBezTo>
                <a:lnTo>
                  <a:pt x="13" y="306"/>
                </a:lnTo>
                <a:cubicBezTo>
                  <a:pt x="5" y="311"/>
                  <a:pt x="0" y="319"/>
                  <a:pt x="0" y="329"/>
                </a:cubicBezTo>
                <a:cubicBezTo>
                  <a:pt x="0" y="343"/>
                  <a:pt x="11" y="354"/>
                  <a:pt x="25" y="354"/>
                </a:cubicBezTo>
                <a:close/>
              </a:path>
            </a:pathLst>
          </a:custGeom>
          <a:solidFill>
            <a:schemeClr val="bg1">
              <a:lumMod val="50000"/>
            </a:schemeClr>
          </a:solidFill>
          <a:ln w="0">
            <a:noFill/>
            <a:prstDash val="solid"/>
            <a:round/>
            <a:headEnd/>
            <a:tailEnd/>
          </a:ln>
        </p:spPr>
        <p:txBody>
          <a:body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Freeform 26"/>
          <p:cNvSpPr>
            <a:spLocks noEditPoints="1"/>
          </p:cNvSpPr>
          <p:nvPr/>
        </p:nvSpPr>
        <p:spPr bwMode="auto">
          <a:xfrm>
            <a:off x="2103723" y="5040367"/>
            <a:ext cx="98348" cy="209501"/>
          </a:xfrm>
          <a:custGeom>
            <a:avLst/>
            <a:gdLst>
              <a:gd name="T0" fmla="*/ 156 w 180"/>
              <a:gd name="T1" fmla="*/ 122 h 438"/>
              <a:gd name="T2" fmla="*/ 156 w 180"/>
              <a:gd name="T3" fmla="*/ 122 h 438"/>
              <a:gd name="T4" fmla="*/ 24 w 180"/>
              <a:gd name="T5" fmla="*/ 122 h 438"/>
              <a:gd name="T6" fmla="*/ 24 w 180"/>
              <a:gd name="T7" fmla="*/ 24 h 438"/>
              <a:gd name="T8" fmla="*/ 156 w 180"/>
              <a:gd name="T9" fmla="*/ 24 h 438"/>
              <a:gd name="T10" fmla="*/ 156 w 180"/>
              <a:gd name="T11" fmla="*/ 122 h 438"/>
              <a:gd name="T12" fmla="*/ 24 w 180"/>
              <a:gd name="T13" fmla="*/ 127 h 438"/>
              <a:gd name="T14" fmla="*/ 24 w 180"/>
              <a:gd name="T15" fmla="*/ 127 h 438"/>
              <a:gd name="T16" fmla="*/ 156 w 180"/>
              <a:gd name="T17" fmla="*/ 127 h 438"/>
              <a:gd name="T18" fmla="*/ 156 w 180"/>
              <a:gd name="T19" fmla="*/ 212 h 438"/>
              <a:gd name="T20" fmla="*/ 24 w 180"/>
              <a:gd name="T21" fmla="*/ 212 h 438"/>
              <a:gd name="T22" fmla="*/ 24 w 180"/>
              <a:gd name="T23" fmla="*/ 127 h 438"/>
              <a:gd name="T24" fmla="*/ 156 w 180"/>
              <a:gd name="T25" fmla="*/ 305 h 438"/>
              <a:gd name="T26" fmla="*/ 156 w 180"/>
              <a:gd name="T27" fmla="*/ 305 h 438"/>
              <a:gd name="T28" fmla="*/ 24 w 180"/>
              <a:gd name="T29" fmla="*/ 305 h 438"/>
              <a:gd name="T30" fmla="*/ 24 w 180"/>
              <a:gd name="T31" fmla="*/ 217 h 438"/>
              <a:gd name="T32" fmla="*/ 156 w 180"/>
              <a:gd name="T33" fmla="*/ 217 h 438"/>
              <a:gd name="T34" fmla="*/ 156 w 180"/>
              <a:gd name="T35" fmla="*/ 305 h 438"/>
              <a:gd name="T36" fmla="*/ 24 w 180"/>
              <a:gd name="T37" fmla="*/ 310 h 438"/>
              <a:gd name="T38" fmla="*/ 24 w 180"/>
              <a:gd name="T39" fmla="*/ 310 h 438"/>
              <a:gd name="T40" fmla="*/ 156 w 180"/>
              <a:gd name="T41" fmla="*/ 310 h 438"/>
              <a:gd name="T42" fmla="*/ 156 w 180"/>
              <a:gd name="T43" fmla="*/ 413 h 438"/>
              <a:gd name="T44" fmla="*/ 24 w 180"/>
              <a:gd name="T45" fmla="*/ 413 h 438"/>
              <a:gd name="T46" fmla="*/ 24 w 180"/>
              <a:gd name="T47" fmla="*/ 310 h 438"/>
              <a:gd name="T48" fmla="*/ 12 w 180"/>
              <a:gd name="T49" fmla="*/ 438 h 438"/>
              <a:gd name="T50" fmla="*/ 12 w 180"/>
              <a:gd name="T51" fmla="*/ 438 h 438"/>
              <a:gd name="T52" fmla="*/ 168 w 180"/>
              <a:gd name="T53" fmla="*/ 438 h 438"/>
              <a:gd name="T54" fmla="*/ 180 w 180"/>
              <a:gd name="T55" fmla="*/ 425 h 438"/>
              <a:gd name="T56" fmla="*/ 180 w 180"/>
              <a:gd name="T57" fmla="*/ 12 h 438"/>
              <a:gd name="T58" fmla="*/ 168 w 180"/>
              <a:gd name="T59" fmla="*/ 0 h 438"/>
              <a:gd name="T60" fmla="*/ 12 w 180"/>
              <a:gd name="T61" fmla="*/ 0 h 438"/>
              <a:gd name="T62" fmla="*/ 0 w 180"/>
              <a:gd name="T63" fmla="*/ 12 h 438"/>
              <a:gd name="T64" fmla="*/ 0 w 180"/>
              <a:gd name="T65" fmla="*/ 425 h 438"/>
              <a:gd name="T66" fmla="*/ 12 w 180"/>
              <a:gd name="T67"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0" h="438">
                <a:moveTo>
                  <a:pt x="156" y="122"/>
                </a:moveTo>
                <a:lnTo>
                  <a:pt x="156" y="122"/>
                </a:lnTo>
                <a:lnTo>
                  <a:pt x="24" y="122"/>
                </a:lnTo>
                <a:lnTo>
                  <a:pt x="24" y="24"/>
                </a:lnTo>
                <a:lnTo>
                  <a:pt x="156" y="24"/>
                </a:lnTo>
                <a:lnTo>
                  <a:pt x="156" y="122"/>
                </a:lnTo>
                <a:close/>
                <a:moveTo>
                  <a:pt x="24" y="127"/>
                </a:moveTo>
                <a:lnTo>
                  <a:pt x="24" y="127"/>
                </a:lnTo>
                <a:lnTo>
                  <a:pt x="156" y="127"/>
                </a:lnTo>
                <a:lnTo>
                  <a:pt x="156" y="212"/>
                </a:lnTo>
                <a:lnTo>
                  <a:pt x="24" y="212"/>
                </a:lnTo>
                <a:lnTo>
                  <a:pt x="24" y="127"/>
                </a:lnTo>
                <a:close/>
                <a:moveTo>
                  <a:pt x="156" y="305"/>
                </a:moveTo>
                <a:lnTo>
                  <a:pt x="156" y="305"/>
                </a:lnTo>
                <a:lnTo>
                  <a:pt x="24" y="305"/>
                </a:lnTo>
                <a:lnTo>
                  <a:pt x="24" y="217"/>
                </a:lnTo>
                <a:lnTo>
                  <a:pt x="156" y="217"/>
                </a:lnTo>
                <a:lnTo>
                  <a:pt x="156" y="305"/>
                </a:lnTo>
                <a:close/>
                <a:moveTo>
                  <a:pt x="24" y="310"/>
                </a:moveTo>
                <a:lnTo>
                  <a:pt x="24" y="310"/>
                </a:lnTo>
                <a:lnTo>
                  <a:pt x="156" y="310"/>
                </a:lnTo>
                <a:lnTo>
                  <a:pt x="156" y="413"/>
                </a:lnTo>
                <a:lnTo>
                  <a:pt x="24" y="413"/>
                </a:lnTo>
                <a:lnTo>
                  <a:pt x="24" y="310"/>
                </a:lnTo>
                <a:close/>
                <a:moveTo>
                  <a:pt x="12" y="438"/>
                </a:moveTo>
                <a:lnTo>
                  <a:pt x="12" y="438"/>
                </a:lnTo>
                <a:lnTo>
                  <a:pt x="168" y="438"/>
                </a:lnTo>
                <a:cubicBezTo>
                  <a:pt x="175" y="438"/>
                  <a:pt x="180" y="432"/>
                  <a:pt x="180" y="425"/>
                </a:cubicBezTo>
                <a:lnTo>
                  <a:pt x="180" y="12"/>
                </a:lnTo>
                <a:cubicBezTo>
                  <a:pt x="180" y="5"/>
                  <a:pt x="175" y="0"/>
                  <a:pt x="168" y="0"/>
                </a:cubicBezTo>
                <a:lnTo>
                  <a:pt x="12" y="0"/>
                </a:lnTo>
                <a:cubicBezTo>
                  <a:pt x="5" y="0"/>
                  <a:pt x="0" y="5"/>
                  <a:pt x="0" y="12"/>
                </a:cubicBezTo>
                <a:lnTo>
                  <a:pt x="0" y="425"/>
                </a:lnTo>
                <a:cubicBezTo>
                  <a:pt x="0" y="432"/>
                  <a:pt x="5" y="438"/>
                  <a:pt x="12" y="438"/>
                </a:cubicBezTo>
                <a:close/>
              </a:path>
            </a:pathLst>
          </a:custGeom>
          <a:solidFill>
            <a:schemeClr val="bg1">
              <a:lumMod val="50000"/>
            </a:schemeClr>
          </a:solidFill>
          <a:ln w="0">
            <a:noFill/>
            <a:prstDash val="solid"/>
            <a:round/>
            <a:headEnd/>
            <a:tailEnd/>
          </a:ln>
        </p:spPr>
        <p:txBody>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Freeform 27"/>
          <p:cNvSpPr>
            <a:spLocks noEditPoints="1"/>
          </p:cNvSpPr>
          <p:nvPr/>
        </p:nvSpPr>
        <p:spPr bwMode="auto">
          <a:xfrm>
            <a:off x="2131960" y="5071014"/>
            <a:ext cx="57370" cy="45713"/>
          </a:xfrm>
          <a:custGeom>
            <a:avLst/>
            <a:gdLst>
              <a:gd name="T0" fmla="*/ 9 w 104"/>
              <a:gd name="T1" fmla="*/ 13 h 55"/>
              <a:gd name="T2" fmla="*/ 9 w 104"/>
              <a:gd name="T3" fmla="*/ 13 h 55"/>
              <a:gd name="T4" fmla="*/ 10 w 104"/>
              <a:gd name="T5" fmla="*/ 10 h 55"/>
              <a:gd name="T6" fmla="*/ 93 w 104"/>
              <a:gd name="T7" fmla="*/ 10 h 55"/>
              <a:gd name="T8" fmla="*/ 94 w 104"/>
              <a:gd name="T9" fmla="*/ 13 h 55"/>
              <a:gd name="T10" fmla="*/ 94 w 104"/>
              <a:gd name="T11" fmla="*/ 42 h 55"/>
              <a:gd name="T12" fmla="*/ 93 w 104"/>
              <a:gd name="T13" fmla="*/ 45 h 55"/>
              <a:gd name="T14" fmla="*/ 11 w 104"/>
              <a:gd name="T15" fmla="*/ 45 h 55"/>
              <a:gd name="T16" fmla="*/ 9 w 104"/>
              <a:gd name="T17" fmla="*/ 42 h 55"/>
              <a:gd name="T18" fmla="*/ 9 w 104"/>
              <a:gd name="T19" fmla="*/ 13 h 55"/>
              <a:gd name="T20" fmla="*/ 10 w 104"/>
              <a:gd name="T21" fmla="*/ 55 h 55"/>
              <a:gd name="T22" fmla="*/ 10 w 104"/>
              <a:gd name="T23" fmla="*/ 55 h 55"/>
              <a:gd name="T24" fmla="*/ 93 w 104"/>
              <a:gd name="T25" fmla="*/ 55 h 55"/>
              <a:gd name="T26" fmla="*/ 104 w 104"/>
              <a:gd name="T27" fmla="*/ 42 h 55"/>
              <a:gd name="T28" fmla="*/ 104 w 104"/>
              <a:gd name="T29" fmla="*/ 13 h 55"/>
              <a:gd name="T30" fmla="*/ 93 w 104"/>
              <a:gd name="T31" fmla="*/ 0 h 55"/>
              <a:gd name="T32" fmla="*/ 10 w 104"/>
              <a:gd name="T33" fmla="*/ 0 h 55"/>
              <a:gd name="T34" fmla="*/ 0 w 104"/>
              <a:gd name="T35" fmla="*/ 13 h 55"/>
              <a:gd name="T36" fmla="*/ 0 w 104"/>
              <a:gd name="T37" fmla="*/ 42 h 55"/>
              <a:gd name="T38" fmla="*/ 10 w 104"/>
              <a:gd name="T3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 y="13"/>
                </a:moveTo>
                <a:lnTo>
                  <a:pt x="9" y="13"/>
                </a:lnTo>
                <a:cubicBezTo>
                  <a:pt x="9" y="11"/>
                  <a:pt x="10" y="10"/>
                  <a:pt x="10" y="10"/>
                </a:cubicBezTo>
                <a:lnTo>
                  <a:pt x="93" y="10"/>
                </a:lnTo>
                <a:cubicBezTo>
                  <a:pt x="94" y="10"/>
                  <a:pt x="94" y="11"/>
                  <a:pt x="94" y="13"/>
                </a:cubicBezTo>
                <a:lnTo>
                  <a:pt x="94" y="42"/>
                </a:lnTo>
                <a:cubicBezTo>
                  <a:pt x="94" y="44"/>
                  <a:pt x="94" y="45"/>
                  <a:pt x="93" y="45"/>
                </a:cubicBezTo>
                <a:lnTo>
                  <a:pt x="11" y="45"/>
                </a:lnTo>
                <a:cubicBezTo>
                  <a:pt x="10" y="45"/>
                  <a:pt x="9" y="44"/>
                  <a:pt x="9" y="42"/>
                </a:cubicBezTo>
                <a:lnTo>
                  <a:pt x="9" y="13"/>
                </a:lnTo>
                <a:close/>
                <a:moveTo>
                  <a:pt x="10" y="55"/>
                </a:moveTo>
                <a:lnTo>
                  <a:pt x="10" y="55"/>
                </a:lnTo>
                <a:lnTo>
                  <a:pt x="93" y="55"/>
                </a:lnTo>
                <a:cubicBezTo>
                  <a:pt x="100" y="55"/>
                  <a:pt x="104" y="49"/>
                  <a:pt x="104" y="42"/>
                </a:cubicBezTo>
                <a:lnTo>
                  <a:pt x="104" y="13"/>
                </a:lnTo>
                <a:cubicBezTo>
                  <a:pt x="104" y="6"/>
                  <a:pt x="100" y="0"/>
                  <a:pt x="93" y="0"/>
                </a:cubicBezTo>
                <a:lnTo>
                  <a:pt x="10" y="0"/>
                </a:lnTo>
                <a:cubicBezTo>
                  <a:pt x="4" y="0"/>
                  <a:pt x="0" y="6"/>
                  <a:pt x="0" y="13"/>
                </a:cubicBezTo>
                <a:lnTo>
                  <a:pt x="0" y="42"/>
                </a:lnTo>
                <a:cubicBezTo>
                  <a:pt x="0" y="49"/>
                  <a:pt x="4" y="55"/>
                  <a:pt x="10" y="55"/>
                </a:cubicBezTo>
                <a:close/>
              </a:path>
            </a:pathLst>
          </a:custGeom>
          <a:solidFill>
            <a:schemeClr val="bg1">
              <a:lumMod val="50000"/>
            </a:schemeClr>
          </a:solidFill>
          <a:ln w="0">
            <a:noFill/>
            <a:prstDash val="solid"/>
            <a:round/>
            <a:headEnd/>
            <a:tailEnd/>
          </a:ln>
        </p:spPr>
        <p:txBody>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Freeform 28"/>
          <p:cNvSpPr>
            <a:spLocks noEditPoints="1"/>
          </p:cNvSpPr>
          <p:nvPr/>
        </p:nvSpPr>
        <p:spPr bwMode="auto">
          <a:xfrm>
            <a:off x="2131960" y="5133536"/>
            <a:ext cx="57370" cy="45713"/>
          </a:xfrm>
          <a:custGeom>
            <a:avLst/>
            <a:gdLst>
              <a:gd name="T0" fmla="*/ 94 w 104"/>
              <a:gd name="T1" fmla="*/ 43 h 55"/>
              <a:gd name="T2" fmla="*/ 94 w 104"/>
              <a:gd name="T3" fmla="*/ 43 h 55"/>
              <a:gd name="T4" fmla="*/ 93 w 104"/>
              <a:gd name="T5" fmla="*/ 46 h 55"/>
              <a:gd name="T6" fmla="*/ 11 w 104"/>
              <a:gd name="T7" fmla="*/ 46 h 55"/>
              <a:gd name="T8" fmla="*/ 9 w 104"/>
              <a:gd name="T9" fmla="*/ 43 h 55"/>
              <a:gd name="T10" fmla="*/ 9 w 104"/>
              <a:gd name="T11" fmla="*/ 13 h 55"/>
              <a:gd name="T12" fmla="*/ 10 w 104"/>
              <a:gd name="T13" fmla="*/ 10 h 55"/>
              <a:gd name="T14" fmla="*/ 93 w 104"/>
              <a:gd name="T15" fmla="*/ 10 h 55"/>
              <a:gd name="T16" fmla="*/ 94 w 104"/>
              <a:gd name="T17" fmla="*/ 13 h 55"/>
              <a:gd name="T18" fmla="*/ 94 w 104"/>
              <a:gd name="T19" fmla="*/ 43 h 55"/>
              <a:gd name="T20" fmla="*/ 93 w 104"/>
              <a:gd name="T21" fmla="*/ 0 h 55"/>
              <a:gd name="T22" fmla="*/ 93 w 104"/>
              <a:gd name="T23" fmla="*/ 0 h 55"/>
              <a:gd name="T24" fmla="*/ 10 w 104"/>
              <a:gd name="T25" fmla="*/ 0 h 55"/>
              <a:gd name="T26" fmla="*/ 0 w 104"/>
              <a:gd name="T27" fmla="*/ 13 h 55"/>
              <a:gd name="T28" fmla="*/ 0 w 104"/>
              <a:gd name="T29" fmla="*/ 43 h 55"/>
              <a:gd name="T30" fmla="*/ 10 w 104"/>
              <a:gd name="T31" fmla="*/ 55 h 55"/>
              <a:gd name="T32" fmla="*/ 93 w 104"/>
              <a:gd name="T33" fmla="*/ 55 h 55"/>
              <a:gd name="T34" fmla="*/ 104 w 104"/>
              <a:gd name="T35" fmla="*/ 43 h 55"/>
              <a:gd name="T36" fmla="*/ 104 w 104"/>
              <a:gd name="T37" fmla="*/ 13 h 55"/>
              <a:gd name="T38" fmla="*/ 93 w 104"/>
              <a:gd name="T3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4" y="43"/>
                </a:moveTo>
                <a:lnTo>
                  <a:pt x="94" y="43"/>
                </a:lnTo>
                <a:cubicBezTo>
                  <a:pt x="94" y="44"/>
                  <a:pt x="94" y="45"/>
                  <a:pt x="93" y="46"/>
                </a:cubicBezTo>
                <a:lnTo>
                  <a:pt x="11" y="46"/>
                </a:lnTo>
                <a:cubicBezTo>
                  <a:pt x="10" y="46"/>
                  <a:pt x="9" y="44"/>
                  <a:pt x="9" y="43"/>
                </a:cubicBezTo>
                <a:lnTo>
                  <a:pt x="9" y="13"/>
                </a:lnTo>
                <a:cubicBezTo>
                  <a:pt x="9" y="12"/>
                  <a:pt x="10" y="10"/>
                  <a:pt x="10" y="10"/>
                </a:cubicBezTo>
                <a:lnTo>
                  <a:pt x="93" y="10"/>
                </a:lnTo>
                <a:cubicBezTo>
                  <a:pt x="94" y="10"/>
                  <a:pt x="94" y="12"/>
                  <a:pt x="94" y="13"/>
                </a:cubicBezTo>
                <a:lnTo>
                  <a:pt x="94" y="43"/>
                </a:lnTo>
                <a:close/>
                <a:moveTo>
                  <a:pt x="93" y="0"/>
                </a:moveTo>
                <a:lnTo>
                  <a:pt x="93" y="0"/>
                </a:lnTo>
                <a:lnTo>
                  <a:pt x="10" y="0"/>
                </a:lnTo>
                <a:cubicBezTo>
                  <a:pt x="4" y="0"/>
                  <a:pt x="0" y="6"/>
                  <a:pt x="0" y="13"/>
                </a:cubicBezTo>
                <a:lnTo>
                  <a:pt x="0" y="43"/>
                </a:lnTo>
                <a:cubicBezTo>
                  <a:pt x="0" y="50"/>
                  <a:pt x="4" y="55"/>
                  <a:pt x="10" y="55"/>
                </a:cubicBezTo>
                <a:lnTo>
                  <a:pt x="93" y="55"/>
                </a:lnTo>
                <a:cubicBezTo>
                  <a:pt x="100" y="55"/>
                  <a:pt x="104" y="50"/>
                  <a:pt x="104" y="43"/>
                </a:cubicBezTo>
                <a:lnTo>
                  <a:pt x="104" y="13"/>
                </a:lnTo>
                <a:cubicBezTo>
                  <a:pt x="104" y="6"/>
                  <a:pt x="100" y="0"/>
                  <a:pt x="93" y="0"/>
                </a:cubicBezTo>
                <a:close/>
              </a:path>
            </a:pathLst>
          </a:custGeom>
          <a:solidFill>
            <a:schemeClr val="bg1">
              <a:lumMod val="50000"/>
            </a:schemeClr>
          </a:solidFill>
          <a:ln w="0">
            <a:noFill/>
            <a:prstDash val="solid"/>
            <a:round/>
            <a:headEnd/>
            <a:tailEnd/>
          </a:ln>
        </p:spPr>
        <p:txBody>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Freeform 27"/>
          <p:cNvSpPr>
            <a:spLocks noEditPoints="1"/>
          </p:cNvSpPr>
          <p:nvPr/>
        </p:nvSpPr>
        <p:spPr bwMode="auto">
          <a:xfrm>
            <a:off x="2136879" y="5193902"/>
            <a:ext cx="57370" cy="45713"/>
          </a:xfrm>
          <a:custGeom>
            <a:avLst/>
            <a:gdLst>
              <a:gd name="T0" fmla="*/ 9 w 104"/>
              <a:gd name="T1" fmla="*/ 13 h 55"/>
              <a:gd name="T2" fmla="*/ 9 w 104"/>
              <a:gd name="T3" fmla="*/ 13 h 55"/>
              <a:gd name="T4" fmla="*/ 10 w 104"/>
              <a:gd name="T5" fmla="*/ 10 h 55"/>
              <a:gd name="T6" fmla="*/ 93 w 104"/>
              <a:gd name="T7" fmla="*/ 10 h 55"/>
              <a:gd name="T8" fmla="*/ 94 w 104"/>
              <a:gd name="T9" fmla="*/ 13 h 55"/>
              <a:gd name="T10" fmla="*/ 94 w 104"/>
              <a:gd name="T11" fmla="*/ 42 h 55"/>
              <a:gd name="T12" fmla="*/ 93 w 104"/>
              <a:gd name="T13" fmla="*/ 45 h 55"/>
              <a:gd name="T14" fmla="*/ 11 w 104"/>
              <a:gd name="T15" fmla="*/ 45 h 55"/>
              <a:gd name="T16" fmla="*/ 9 w 104"/>
              <a:gd name="T17" fmla="*/ 42 h 55"/>
              <a:gd name="T18" fmla="*/ 9 w 104"/>
              <a:gd name="T19" fmla="*/ 13 h 55"/>
              <a:gd name="T20" fmla="*/ 10 w 104"/>
              <a:gd name="T21" fmla="*/ 55 h 55"/>
              <a:gd name="T22" fmla="*/ 10 w 104"/>
              <a:gd name="T23" fmla="*/ 55 h 55"/>
              <a:gd name="T24" fmla="*/ 93 w 104"/>
              <a:gd name="T25" fmla="*/ 55 h 55"/>
              <a:gd name="T26" fmla="*/ 104 w 104"/>
              <a:gd name="T27" fmla="*/ 42 h 55"/>
              <a:gd name="T28" fmla="*/ 104 w 104"/>
              <a:gd name="T29" fmla="*/ 13 h 55"/>
              <a:gd name="T30" fmla="*/ 93 w 104"/>
              <a:gd name="T31" fmla="*/ 0 h 55"/>
              <a:gd name="T32" fmla="*/ 10 w 104"/>
              <a:gd name="T33" fmla="*/ 0 h 55"/>
              <a:gd name="T34" fmla="*/ 0 w 104"/>
              <a:gd name="T35" fmla="*/ 13 h 55"/>
              <a:gd name="T36" fmla="*/ 0 w 104"/>
              <a:gd name="T37" fmla="*/ 42 h 55"/>
              <a:gd name="T38" fmla="*/ 10 w 104"/>
              <a:gd name="T3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 y="13"/>
                </a:moveTo>
                <a:lnTo>
                  <a:pt x="9" y="13"/>
                </a:lnTo>
                <a:cubicBezTo>
                  <a:pt x="9" y="11"/>
                  <a:pt x="10" y="10"/>
                  <a:pt x="10" y="10"/>
                </a:cubicBezTo>
                <a:lnTo>
                  <a:pt x="93" y="10"/>
                </a:lnTo>
                <a:cubicBezTo>
                  <a:pt x="94" y="10"/>
                  <a:pt x="94" y="11"/>
                  <a:pt x="94" y="13"/>
                </a:cubicBezTo>
                <a:lnTo>
                  <a:pt x="94" y="42"/>
                </a:lnTo>
                <a:cubicBezTo>
                  <a:pt x="94" y="44"/>
                  <a:pt x="94" y="45"/>
                  <a:pt x="93" y="45"/>
                </a:cubicBezTo>
                <a:lnTo>
                  <a:pt x="11" y="45"/>
                </a:lnTo>
                <a:cubicBezTo>
                  <a:pt x="10" y="45"/>
                  <a:pt x="9" y="44"/>
                  <a:pt x="9" y="42"/>
                </a:cubicBezTo>
                <a:lnTo>
                  <a:pt x="9" y="13"/>
                </a:lnTo>
                <a:close/>
                <a:moveTo>
                  <a:pt x="10" y="55"/>
                </a:moveTo>
                <a:lnTo>
                  <a:pt x="10" y="55"/>
                </a:lnTo>
                <a:lnTo>
                  <a:pt x="93" y="55"/>
                </a:lnTo>
                <a:cubicBezTo>
                  <a:pt x="100" y="55"/>
                  <a:pt x="104" y="49"/>
                  <a:pt x="104" y="42"/>
                </a:cubicBezTo>
                <a:lnTo>
                  <a:pt x="104" y="13"/>
                </a:lnTo>
                <a:cubicBezTo>
                  <a:pt x="104" y="6"/>
                  <a:pt x="100" y="0"/>
                  <a:pt x="93" y="0"/>
                </a:cubicBezTo>
                <a:lnTo>
                  <a:pt x="10" y="0"/>
                </a:lnTo>
                <a:cubicBezTo>
                  <a:pt x="4" y="0"/>
                  <a:pt x="0" y="6"/>
                  <a:pt x="0" y="13"/>
                </a:cubicBezTo>
                <a:lnTo>
                  <a:pt x="0" y="42"/>
                </a:lnTo>
                <a:cubicBezTo>
                  <a:pt x="0" y="49"/>
                  <a:pt x="4" y="55"/>
                  <a:pt x="10" y="55"/>
                </a:cubicBezTo>
                <a:close/>
              </a:path>
            </a:pathLst>
          </a:custGeom>
          <a:solidFill>
            <a:schemeClr val="bg1">
              <a:lumMod val="50000"/>
            </a:schemeClr>
          </a:solidFill>
          <a:ln w="0">
            <a:noFill/>
            <a:prstDash val="solid"/>
            <a:round/>
            <a:headEnd/>
            <a:tailEnd/>
          </a:ln>
        </p:spPr>
        <p:txBody>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Freeform 31"/>
          <p:cNvSpPr>
            <a:spLocks noEditPoints="1"/>
          </p:cNvSpPr>
          <p:nvPr/>
        </p:nvSpPr>
        <p:spPr bwMode="auto">
          <a:xfrm>
            <a:off x="1964846" y="5155498"/>
            <a:ext cx="45713" cy="45713"/>
          </a:xfrm>
          <a:custGeom>
            <a:avLst/>
            <a:gdLst>
              <a:gd name="T0" fmla="*/ 49 w 59"/>
              <a:gd name="T1" fmla="*/ 54 h 67"/>
              <a:gd name="T2" fmla="*/ 49 w 59"/>
              <a:gd name="T3" fmla="*/ 54 h 67"/>
              <a:gd name="T4" fmla="*/ 48 w 59"/>
              <a:gd name="T5" fmla="*/ 57 h 67"/>
              <a:gd name="T6" fmla="*/ 11 w 59"/>
              <a:gd name="T7" fmla="*/ 53 h 67"/>
              <a:gd name="T8" fmla="*/ 10 w 59"/>
              <a:gd name="T9" fmla="*/ 48 h 67"/>
              <a:gd name="T10" fmla="*/ 10 w 59"/>
              <a:gd name="T11" fmla="*/ 14 h 67"/>
              <a:gd name="T12" fmla="*/ 10 w 59"/>
              <a:gd name="T13" fmla="*/ 10 h 67"/>
              <a:gd name="T14" fmla="*/ 47 w 59"/>
              <a:gd name="T15" fmla="*/ 20 h 67"/>
              <a:gd name="T16" fmla="*/ 49 w 59"/>
              <a:gd name="T17" fmla="*/ 23 h 67"/>
              <a:gd name="T18" fmla="*/ 49 w 59"/>
              <a:gd name="T19" fmla="*/ 54 h 67"/>
              <a:gd name="T20" fmla="*/ 50 w 59"/>
              <a:gd name="T21" fmla="*/ 10 h 67"/>
              <a:gd name="T22" fmla="*/ 50 w 59"/>
              <a:gd name="T23" fmla="*/ 10 h 67"/>
              <a:gd name="T24" fmla="*/ 11 w 59"/>
              <a:gd name="T25" fmla="*/ 0 h 67"/>
              <a:gd name="T26" fmla="*/ 10 w 59"/>
              <a:gd name="T27" fmla="*/ 0 h 67"/>
              <a:gd name="T28" fmla="*/ 0 w 59"/>
              <a:gd name="T29" fmla="*/ 14 h 67"/>
              <a:gd name="T30" fmla="*/ 0 w 59"/>
              <a:gd name="T31" fmla="*/ 48 h 67"/>
              <a:gd name="T32" fmla="*/ 2 w 59"/>
              <a:gd name="T33" fmla="*/ 57 h 67"/>
              <a:gd name="T34" fmla="*/ 9 w 59"/>
              <a:gd name="T35" fmla="*/ 63 h 67"/>
              <a:gd name="T36" fmla="*/ 9 w 59"/>
              <a:gd name="T37" fmla="*/ 63 h 67"/>
              <a:gd name="T38" fmla="*/ 48 w 59"/>
              <a:gd name="T39" fmla="*/ 67 h 67"/>
              <a:gd name="T40" fmla="*/ 49 w 59"/>
              <a:gd name="T41" fmla="*/ 67 h 67"/>
              <a:gd name="T42" fmla="*/ 59 w 59"/>
              <a:gd name="T43" fmla="*/ 54 h 67"/>
              <a:gd name="T44" fmla="*/ 59 w 59"/>
              <a:gd name="T45" fmla="*/ 23 h 67"/>
              <a:gd name="T46" fmla="*/ 50 w 59"/>
              <a:gd name="T4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67">
                <a:moveTo>
                  <a:pt x="49" y="54"/>
                </a:moveTo>
                <a:lnTo>
                  <a:pt x="49" y="54"/>
                </a:lnTo>
                <a:cubicBezTo>
                  <a:pt x="49" y="56"/>
                  <a:pt x="48" y="57"/>
                  <a:pt x="48" y="57"/>
                </a:cubicBezTo>
                <a:lnTo>
                  <a:pt x="11" y="53"/>
                </a:lnTo>
                <a:cubicBezTo>
                  <a:pt x="10" y="52"/>
                  <a:pt x="10" y="51"/>
                  <a:pt x="10" y="48"/>
                </a:cubicBezTo>
                <a:lnTo>
                  <a:pt x="10" y="14"/>
                </a:lnTo>
                <a:cubicBezTo>
                  <a:pt x="10" y="12"/>
                  <a:pt x="10" y="11"/>
                  <a:pt x="10" y="10"/>
                </a:cubicBezTo>
                <a:lnTo>
                  <a:pt x="47" y="20"/>
                </a:lnTo>
                <a:cubicBezTo>
                  <a:pt x="48" y="20"/>
                  <a:pt x="49" y="21"/>
                  <a:pt x="49" y="23"/>
                </a:cubicBezTo>
                <a:lnTo>
                  <a:pt x="49" y="54"/>
                </a:lnTo>
                <a:close/>
                <a:moveTo>
                  <a:pt x="50" y="10"/>
                </a:moveTo>
                <a:lnTo>
                  <a:pt x="50" y="10"/>
                </a:lnTo>
                <a:lnTo>
                  <a:pt x="11" y="0"/>
                </a:lnTo>
                <a:lnTo>
                  <a:pt x="10" y="0"/>
                </a:lnTo>
                <a:cubicBezTo>
                  <a:pt x="4" y="0"/>
                  <a:pt x="0" y="6"/>
                  <a:pt x="0" y="14"/>
                </a:cubicBezTo>
                <a:lnTo>
                  <a:pt x="0" y="48"/>
                </a:lnTo>
                <a:cubicBezTo>
                  <a:pt x="0" y="52"/>
                  <a:pt x="1" y="55"/>
                  <a:pt x="2" y="57"/>
                </a:cubicBezTo>
                <a:cubicBezTo>
                  <a:pt x="4" y="61"/>
                  <a:pt x="7" y="63"/>
                  <a:pt x="9" y="63"/>
                </a:cubicBezTo>
                <a:lnTo>
                  <a:pt x="9" y="63"/>
                </a:lnTo>
                <a:lnTo>
                  <a:pt x="48" y="67"/>
                </a:lnTo>
                <a:lnTo>
                  <a:pt x="49" y="67"/>
                </a:lnTo>
                <a:cubicBezTo>
                  <a:pt x="54" y="67"/>
                  <a:pt x="59" y="61"/>
                  <a:pt x="59" y="54"/>
                </a:cubicBezTo>
                <a:lnTo>
                  <a:pt x="59" y="23"/>
                </a:lnTo>
                <a:cubicBezTo>
                  <a:pt x="59" y="16"/>
                  <a:pt x="54" y="11"/>
                  <a:pt x="50" y="10"/>
                </a:cubicBezTo>
                <a:close/>
              </a:path>
            </a:pathLst>
          </a:custGeom>
          <a:solidFill>
            <a:schemeClr val="bg1">
              <a:lumMod val="50000"/>
            </a:schemeClr>
          </a:solidFill>
          <a:ln w="0">
            <a:noFill/>
            <a:prstDash val="solid"/>
            <a:round/>
            <a:headEnd/>
            <a:tailEnd/>
          </a:ln>
        </p:spPr>
        <p:txBody>
          <a:body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Freeform 441"/>
          <p:cNvSpPr>
            <a:spLocks noEditPoints="1"/>
          </p:cNvSpPr>
          <p:nvPr/>
        </p:nvSpPr>
        <p:spPr bwMode="auto">
          <a:xfrm>
            <a:off x="1618508" y="4778655"/>
            <a:ext cx="1680443" cy="662636"/>
          </a:xfrm>
          <a:custGeom>
            <a:avLst/>
            <a:gdLst>
              <a:gd name="T0" fmla="*/ 1596200 w 3116"/>
              <a:gd name="T1" fmla="*/ 111996 h 2061"/>
              <a:gd name="T2" fmla="*/ 1313687 w 3116"/>
              <a:gd name="T3" fmla="*/ 281504 h 2061"/>
              <a:gd name="T4" fmla="*/ 1144179 w 3116"/>
              <a:gd name="T5" fmla="*/ 504488 h 2061"/>
              <a:gd name="T6" fmla="*/ 974671 w 3116"/>
              <a:gd name="T7" fmla="*/ 444958 h 2061"/>
              <a:gd name="T8" fmla="*/ 764804 w 3116"/>
              <a:gd name="T9" fmla="*/ 475227 h 2061"/>
              <a:gd name="T10" fmla="*/ 594287 w 3116"/>
              <a:gd name="T11" fmla="*/ 607403 h 2061"/>
              <a:gd name="T12" fmla="*/ 509533 w 3116"/>
              <a:gd name="T13" fmla="*/ 847539 h 2061"/>
              <a:gd name="T14" fmla="*/ 356169 w 3116"/>
              <a:gd name="T15" fmla="*/ 903033 h 2061"/>
              <a:gd name="T16" fmla="*/ 162445 w 3116"/>
              <a:gd name="T17" fmla="*/ 1039245 h 2061"/>
              <a:gd name="T18" fmla="*/ 73655 w 3116"/>
              <a:gd name="T19" fmla="*/ 1247094 h 2061"/>
              <a:gd name="T20" fmla="*/ 111996 w 3116"/>
              <a:gd name="T21" fmla="*/ 1487230 h 2061"/>
              <a:gd name="T22" fmla="*/ 274441 w 3116"/>
              <a:gd name="T23" fmla="*/ 1664810 h 2061"/>
              <a:gd name="T24" fmla="*/ 492380 w 3116"/>
              <a:gd name="T25" fmla="*/ 1726357 h 2061"/>
              <a:gd name="T26" fmla="*/ 666933 w 3116"/>
              <a:gd name="T27" fmla="*/ 1688016 h 2061"/>
              <a:gd name="T28" fmla="*/ 888908 w 3116"/>
              <a:gd name="T29" fmla="*/ 1883757 h 2061"/>
              <a:gd name="T30" fmla="*/ 1237005 w 3116"/>
              <a:gd name="T31" fmla="*/ 2001807 h 2061"/>
              <a:gd name="T32" fmla="*/ 1608308 w 3116"/>
              <a:gd name="T33" fmla="*/ 1962457 h 2061"/>
              <a:gd name="T34" fmla="*/ 1863578 w 3116"/>
              <a:gd name="T35" fmla="*/ 1820192 h 2061"/>
              <a:gd name="T36" fmla="*/ 2056293 w 3116"/>
              <a:gd name="T37" fmla="*/ 1893847 h 2061"/>
              <a:gd name="T38" fmla="*/ 2274232 w 3116"/>
              <a:gd name="T39" fmla="*/ 1871650 h 2061"/>
              <a:gd name="T40" fmla="*/ 2445758 w 3116"/>
              <a:gd name="T41" fmla="*/ 1759653 h 2061"/>
              <a:gd name="T42" fmla="*/ 2564817 w 3116"/>
              <a:gd name="T43" fmla="*/ 1717276 h 2061"/>
              <a:gd name="T44" fmla="*/ 2816052 w 3116"/>
              <a:gd name="T45" fmla="*/ 1675908 h 2061"/>
              <a:gd name="T46" fmla="*/ 3007757 w 3116"/>
              <a:gd name="T47" fmla="*/ 1499338 h 2061"/>
              <a:gd name="T48" fmla="*/ 3074350 w 3116"/>
              <a:gd name="T49" fmla="*/ 1261220 h 2061"/>
              <a:gd name="T50" fmla="*/ 2997668 w 3116"/>
              <a:gd name="T51" fmla="*/ 1005949 h 2061"/>
              <a:gd name="T52" fmla="*/ 2798899 w 3116"/>
              <a:gd name="T53" fmla="*/ 840477 h 2061"/>
              <a:gd name="T54" fmla="*/ 2637463 w 3116"/>
              <a:gd name="T55" fmla="*/ 775902 h 2061"/>
              <a:gd name="T56" fmla="*/ 2534548 w 3116"/>
              <a:gd name="T57" fmla="*/ 461102 h 2061"/>
              <a:gd name="T58" fmla="*/ 2319636 w 3116"/>
              <a:gd name="T59" fmla="*/ 221975 h 2061"/>
              <a:gd name="T60" fmla="*/ 2020979 w 3116"/>
              <a:gd name="T61" fmla="*/ 86772 h 2061"/>
              <a:gd name="T62" fmla="*/ 1946314 w 3116"/>
              <a:gd name="T63" fmla="*/ 5045 h 2061"/>
              <a:gd name="T64" fmla="*/ 2286340 w 3116"/>
              <a:gd name="T65" fmla="*/ 117041 h 2061"/>
              <a:gd name="T66" fmla="*/ 2546655 w 3116"/>
              <a:gd name="T67" fmla="*/ 353141 h 2061"/>
              <a:gd name="T68" fmla="*/ 2691948 w 3116"/>
              <a:gd name="T69" fmla="*/ 676014 h 2061"/>
              <a:gd name="T70" fmla="*/ 2861456 w 3116"/>
              <a:gd name="T71" fmla="*/ 793055 h 2061"/>
              <a:gd name="T72" fmla="*/ 3048116 w 3116"/>
              <a:gd name="T73" fmla="*/ 957518 h 2061"/>
              <a:gd name="T74" fmla="*/ 3140942 w 3116"/>
              <a:gd name="T75" fmla="*/ 1194627 h 2061"/>
              <a:gd name="T76" fmla="*/ 3111682 w 3116"/>
              <a:gd name="T77" fmla="*/ 1447880 h 2061"/>
              <a:gd name="T78" fmla="*/ 2974461 w 3116"/>
              <a:gd name="T79" fmla="*/ 1649675 h 2061"/>
              <a:gd name="T80" fmla="*/ 2756522 w 3116"/>
              <a:gd name="T81" fmla="*/ 1771761 h 2061"/>
              <a:gd name="T82" fmla="*/ 2520422 w 3116"/>
              <a:gd name="T83" fmla="*/ 1779833 h 2061"/>
              <a:gd name="T84" fmla="*/ 2352932 w 3116"/>
              <a:gd name="T85" fmla="*/ 1913018 h 2061"/>
              <a:gd name="T86" fmla="*/ 2118850 w 3116"/>
              <a:gd name="T87" fmla="*/ 1967502 h 2061"/>
              <a:gd name="T88" fmla="*/ 1868623 w 3116"/>
              <a:gd name="T89" fmla="*/ 1903937 h 2061"/>
              <a:gd name="T90" fmla="*/ 1589137 w 3116"/>
              <a:gd name="T91" fmla="*/ 2042166 h 2061"/>
              <a:gd name="T92" fmla="*/ 1249112 w 3116"/>
              <a:gd name="T93" fmla="*/ 2073445 h 2061"/>
              <a:gd name="T94" fmla="*/ 939357 w 3116"/>
              <a:gd name="T95" fmla="*/ 1989700 h 2061"/>
              <a:gd name="T96" fmla="*/ 683077 w 3116"/>
              <a:gd name="T97" fmla="*/ 1810102 h 2061"/>
              <a:gd name="T98" fmla="*/ 492380 w 3116"/>
              <a:gd name="T99" fmla="*/ 1795976 h 2061"/>
              <a:gd name="T100" fmla="*/ 267379 w 3116"/>
              <a:gd name="T101" fmla="*/ 1740483 h 2061"/>
              <a:gd name="T102" fmla="*/ 95853 w 3116"/>
              <a:gd name="T103" fmla="*/ 1593172 h 2061"/>
              <a:gd name="T104" fmla="*/ 5045 w 3116"/>
              <a:gd name="T105" fmla="*/ 1369180 h 2061"/>
              <a:gd name="T106" fmla="*/ 38341 w 3116"/>
              <a:gd name="T107" fmla="*/ 1114918 h 2061"/>
              <a:gd name="T108" fmla="*/ 183634 w 3116"/>
              <a:gd name="T109" fmla="*/ 919177 h 2061"/>
              <a:gd name="T110" fmla="*/ 410653 w 3116"/>
              <a:gd name="T111" fmla="*/ 817270 h 2061"/>
              <a:gd name="T112" fmla="*/ 492380 w 3116"/>
              <a:gd name="T113" fmla="*/ 640700 h 2061"/>
              <a:gd name="T114" fmla="*/ 676014 w 3116"/>
              <a:gd name="T115" fmla="*/ 441931 h 2061"/>
              <a:gd name="T116" fmla="*/ 924222 w 3116"/>
              <a:gd name="T117" fmla="*/ 373321 h 2061"/>
              <a:gd name="T118" fmla="*/ 1117945 w 3116"/>
              <a:gd name="T119" fmla="*/ 413680 h 2061"/>
              <a:gd name="T120" fmla="*/ 1334875 w 3116"/>
              <a:gd name="T121" fmla="*/ 172535 h 2061"/>
              <a:gd name="T122" fmla="*/ 1662792 w 3116"/>
              <a:gd name="T123" fmla="*/ 20180 h 206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116"/>
              <a:gd name="T187" fmla="*/ 0 h 2061"/>
              <a:gd name="T188" fmla="*/ 3116 w 3116"/>
              <a:gd name="T189" fmla="*/ 2061 h 206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116" h="2061">
                <a:moveTo>
                  <a:pt x="1835" y="69"/>
                </a:moveTo>
                <a:lnTo>
                  <a:pt x="1749" y="72"/>
                </a:lnTo>
                <a:lnTo>
                  <a:pt x="1664" y="86"/>
                </a:lnTo>
                <a:lnTo>
                  <a:pt x="1582" y="111"/>
                </a:lnTo>
                <a:lnTo>
                  <a:pt x="1506" y="142"/>
                </a:lnTo>
                <a:lnTo>
                  <a:pt x="1433" y="180"/>
                </a:lnTo>
                <a:lnTo>
                  <a:pt x="1364" y="227"/>
                </a:lnTo>
                <a:lnTo>
                  <a:pt x="1302" y="279"/>
                </a:lnTo>
                <a:lnTo>
                  <a:pt x="1245" y="337"/>
                </a:lnTo>
                <a:lnTo>
                  <a:pt x="1195" y="401"/>
                </a:lnTo>
                <a:lnTo>
                  <a:pt x="1151" y="471"/>
                </a:lnTo>
                <a:lnTo>
                  <a:pt x="1134" y="500"/>
                </a:lnTo>
                <a:lnTo>
                  <a:pt x="1104" y="485"/>
                </a:lnTo>
                <a:lnTo>
                  <a:pt x="1061" y="466"/>
                </a:lnTo>
                <a:lnTo>
                  <a:pt x="1014" y="452"/>
                </a:lnTo>
                <a:lnTo>
                  <a:pt x="966" y="441"/>
                </a:lnTo>
                <a:lnTo>
                  <a:pt x="916" y="440"/>
                </a:lnTo>
                <a:lnTo>
                  <a:pt x="860" y="443"/>
                </a:lnTo>
                <a:lnTo>
                  <a:pt x="808" y="453"/>
                </a:lnTo>
                <a:lnTo>
                  <a:pt x="758" y="471"/>
                </a:lnTo>
                <a:lnTo>
                  <a:pt x="711" y="493"/>
                </a:lnTo>
                <a:lnTo>
                  <a:pt x="668" y="523"/>
                </a:lnTo>
                <a:lnTo>
                  <a:pt x="628" y="556"/>
                </a:lnTo>
                <a:lnTo>
                  <a:pt x="589" y="602"/>
                </a:lnTo>
                <a:lnTo>
                  <a:pt x="554" y="654"/>
                </a:lnTo>
                <a:lnTo>
                  <a:pt x="530" y="713"/>
                </a:lnTo>
                <a:lnTo>
                  <a:pt x="512" y="774"/>
                </a:lnTo>
                <a:lnTo>
                  <a:pt x="505" y="840"/>
                </a:lnTo>
                <a:lnTo>
                  <a:pt x="505" y="873"/>
                </a:lnTo>
                <a:lnTo>
                  <a:pt x="473" y="873"/>
                </a:lnTo>
                <a:lnTo>
                  <a:pt x="412" y="879"/>
                </a:lnTo>
                <a:lnTo>
                  <a:pt x="353" y="895"/>
                </a:lnTo>
                <a:lnTo>
                  <a:pt x="298" y="919"/>
                </a:lnTo>
                <a:lnTo>
                  <a:pt x="247" y="949"/>
                </a:lnTo>
                <a:lnTo>
                  <a:pt x="201" y="987"/>
                </a:lnTo>
                <a:lnTo>
                  <a:pt x="161" y="1030"/>
                </a:lnTo>
                <a:lnTo>
                  <a:pt x="128" y="1079"/>
                </a:lnTo>
                <a:lnTo>
                  <a:pt x="100" y="1132"/>
                </a:lnTo>
                <a:lnTo>
                  <a:pt x="85" y="1183"/>
                </a:lnTo>
                <a:lnTo>
                  <a:pt x="73" y="1236"/>
                </a:lnTo>
                <a:lnTo>
                  <a:pt x="69" y="1292"/>
                </a:lnTo>
                <a:lnTo>
                  <a:pt x="74" y="1356"/>
                </a:lnTo>
                <a:lnTo>
                  <a:pt x="88" y="1416"/>
                </a:lnTo>
                <a:lnTo>
                  <a:pt x="111" y="1474"/>
                </a:lnTo>
                <a:lnTo>
                  <a:pt x="142" y="1525"/>
                </a:lnTo>
                <a:lnTo>
                  <a:pt x="178" y="1572"/>
                </a:lnTo>
                <a:lnTo>
                  <a:pt x="221" y="1614"/>
                </a:lnTo>
                <a:lnTo>
                  <a:pt x="272" y="1650"/>
                </a:lnTo>
                <a:lnTo>
                  <a:pt x="325" y="1678"/>
                </a:lnTo>
                <a:lnTo>
                  <a:pt x="377" y="1695"/>
                </a:lnTo>
                <a:lnTo>
                  <a:pt x="431" y="1706"/>
                </a:lnTo>
                <a:lnTo>
                  <a:pt x="488" y="1711"/>
                </a:lnTo>
                <a:lnTo>
                  <a:pt x="540" y="1707"/>
                </a:lnTo>
                <a:lnTo>
                  <a:pt x="590" y="1697"/>
                </a:lnTo>
                <a:lnTo>
                  <a:pt x="639" y="1681"/>
                </a:lnTo>
                <a:lnTo>
                  <a:pt x="661" y="1673"/>
                </a:lnTo>
                <a:lnTo>
                  <a:pt x="679" y="1692"/>
                </a:lnTo>
                <a:lnTo>
                  <a:pt x="739" y="1758"/>
                </a:lnTo>
                <a:lnTo>
                  <a:pt x="807" y="1815"/>
                </a:lnTo>
                <a:lnTo>
                  <a:pt x="881" y="1867"/>
                </a:lnTo>
                <a:lnTo>
                  <a:pt x="961" y="1910"/>
                </a:lnTo>
                <a:lnTo>
                  <a:pt x="1046" y="1945"/>
                </a:lnTo>
                <a:lnTo>
                  <a:pt x="1134" y="1969"/>
                </a:lnTo>
                <a:lnTo>
                  <a:pt x="1226" y="1984"/>
                </a:lnTo>
                <a:lnTo>
                  <a:pt x="1321" y="1991"/>
                </a:lnTo>
                <a:lnTo>
                  <a:pt x="1414" y="1986"/>
                </a:lnTo>
                <a:lnTo>
                  <a:pt x="1506" y="1971"/>
                </a:lnTo>
                <a:lnTo>
                  <a:pt x="1594" y="1945"/>
                </a:lnTo>
                <a:lnTo>
                  <a:pt x="1678" y="1912"/>
                </a:lnTo>
                <a:lnTo>
                  <a:pt x="1756" y="1870"/>
                </a:lnTo>
                <a:lnTo>
                  <a:pt x="1830" y="1820"/>
                </a:lnTo>
                <a:lnTo>
                  <a:pt x="1847" y="1804"/>
                </a:lnTo>
                <a:lnTo>
                  <a:pt x="1868" y="1816"/>
                </a:lnTo>
                <a:lnTo>
                  <a:pt x="1922" y="1842"/>
                </a:lnTo>
                <a:lnTo>
                  <a:pt x="1977" y="1865"/>
                </a:lnTo>
                <a:lnTo>
                  <a:pt x="2038" y="1877"/>
                </a:lnTo>
                <a:lnTo>
                  <a:pt x="2100" y="1881"/>
                </a:lnTo>
                <a:lnTo>
                  <a:pt x="2154" y="1877"/>
                </a:lnTo>
                <a:lnTo>
                  <a:pt x="2206" y="1868"/>
                </a:lnTo>
                <a:lnTo>
                  <a:pt x="2254" y="1855"/>
                </a:lnTo>
                <a:lnTo>
                  <a:pt x="2303" y="1834"/>
                </a:lnTo>
                <a:lnTo>
                  <a:pt x="2346" y="1808"/>
                </a:lnTo>
                <a:lnTo>
                  <a:pt x="2387" y="1778"/>
                </a:lnTo>
                <a:lnTo>
                  <a:pt x="2424" y="1744"/>
                </a:lnTo>
                <a:lnTo>
                  <a:pt x="2458" y="1707"/>
                </a:lnTo>
                <a:lnTo>
                  <a:pt x="2471" y="1690"/>
                </a:lnTo>
                <a:lnTo>
                  <a:pt x="2493" y="1693"/>
                </a:lnTo>
                <a:lnTo>
                  <a:pt x="2542" y="1702"/>
                </a:lnTo>
                <a:lnTo>
                  <a:pt x="2594" y="1706"/>
                </a:lnTo>
                <a:lnTo>
                  <a:pt x="2663" y="1700"/>
                </a:lnTo>
                <a:lnTo>
                  <a:pt x="2729" y="1685"/>
                </a:lnTo>
                <a:lnTo>
                  <a:pt x="2791" y="1661"/>
                </a:lnTo>
                <a:lnTo>
                  <a:pt x="2848" y="1628"/>
                </a:lnTo>
                <a:lnTo>
                  <a:pt x="2898" y="1588"/>
                </a:lnTo>
                <a:lnTo>
                  <a:pt x="2943" y="1539"/>
                </a:lnTo>
                <a:lnTo>
                  <a:pt x="2981" y="1486"/>
                </a:lnTo>
                <a:lnTo>
                  <a:pt x="3013" y="1428"/>
                </a:lnTo>
                <a:lnTo>
                  <a:pt x="3032" y="1371"/>
                </a:lnTo>
                <a:lnTo>
                  <a:pt x="3044" y="1312"/>
                </a:lnTo>
                <a:lnTo>
                  <a:pt x="3047" y="1250"/>
                </a:lnTo>
                <a:lnTo>
                  <a:pt x="3042" y="1183"/>
                </a:lnTo>
                <a:lnTo>
                  <a:pt x="3028" y="1117"/>
                </a:lnTo>
                <a:lnTo>
                  <a:pt x="3004" y="1054"/>
                </a:lnTo>
                <a:lnTo>
                  <a:pt x="2971" y="997"/>
                </a:lnTo>
                <a:lnTo>
                  <a:pt x="2931" y="947"/>
                </a:lnTo>
                <a:lnTo>
                  <a:pt x="2884" y="902"/>
                </a:lnTo>
                <a:lnTo>
                  <a:pt x="2832" y="864"/>
                </a:lnTo>
                <a:lnTo>
                  <a:pt x="2774" y="833"/>
                </a:lnTo>
                <a:lnTo>
                  <a:pt x="2711" y="812"/>
                </a:lnTo>
                <a:lnTo>
                  <a:pt x="2644" y="798"/>
                </a:lnTo>
                <a:lnTo>
                  <a:pt x="2616" y="795"/>
                </a:lnTo>
                <a:lnTo>
                  <a:pt x="2614" y="769"/>
                </a:lnTo>
                <a:lnTo>
                  <a:pt x="2600" y="686"/>
                </a:lnTo>
                <a:lnTo>
                  <a:pt x="2580" y="606"/>
                </a:lnTo>
                <a:lnTo>
                  <a:pt x="2549" y="530"/>
                </a:lnTo>
                <a:lnTo>
                  <a:pt x="2512" y="457"/>
                </a:lnTo>
                <a:lnTo>
                  <a:pt x="2467" y="389"/>
                </a:lnTo>
                <a:lnTo>
                  <a:pt x="2417" y="327"/>
                </a:lnTo>
                <a:lnTo>
                  <a:pt x="2360" y="270"/>
                </a:lnTo>
                <a:lnTo>
                  <a:pt x="2299" y="220"/>
                </a:lnTo>
                <a:lnTo>
                  <a:pt x="2232" y="176"/>
                </a:lnTo>
                <a:lnTo>
                  <a:pt x="2159" y="138"/>
                </a:lnTo>
                <a:lnTo>
                  <a:pt x="2083" y="109"/>
                </a:lnTo>
                <a:lnTo>
                  <a:pt x="2003" y="86"/>
                </a:lnTo>
                <a:lnTo>
                  <a:pt x="1922" y="72"/>
                </a:lnTo>
                <a:lnTo>
                  <a:pt x="1835" y="69"/>
                </a:lnTo>
                <a:close/>
                <a:moveTo>
                  <a:pt x="1835" y="0"/>
                </a:moveTo>
                <a:lnTo>
                  <a:pt x="1929" y="5"/>
                </a:lnTo>
                <a:lnTo>
                  <a:pt x="2019" y="19"/>
                </a:lnTo>
                <a:lnTo>
                  <a:pt x="2105" y="43"/>
                </a:lnTo>
                <a:lnTo>
                  <a:pt x="2188" y="76"/>
                </a:lnTo>
                <a:lnTo>
                  <a:pt x="2266" y="116"/>
                </a:lnTo>
                <a:lnTo>
                  <a:pt x="2339" y="164"/>
                </a:lnTo>
                <a:lnTo>
                  <a:pt x="2407" y="220"/>
                </a:lnTo>
                <a:lnTo>
                  <a:pt x="2469" y="282"/>
                </a:lnTo>
                <a:lnTo>
                  <a:pt x="2524" y="350"/>
                </a:lnTo>
                <a:lnTo>
                  <a:pt x="2571" y="422"/>
                </a:lnTo>
                <a:lnTo>
                  <a:pt x="2613" y="500"/>
                </a:lnTo>
                <a:lnTo>
                  <a:pt x="2644" y="583"/>
                </a:lnTo>
                <a:lnTo>
                  <a:pt x="2668" y="670"/>
                </a:lnTo>
                <a:lnTo>
                  <a:pt x="2678" y="734"/>
                </a:lnTo>
                <a:lnTo>
                  <a:pt x="2716" y="741"/>
                </a:lnTo>
                <a:lnTo>
                  <a:pt x="2777" y="760"/>
                </a:lnTo>
                <a:lnTo>
                  <a:pt x="2836" y="786"/>
                </a:lnTo>
                <a:lnTo>
                  <a:pt x="2890" y="819"/>
                </a:lnTo>
                <a:lnTo>
                  <a:pt x="2938" y="857"/>
                </a:lnTo>
                <a:lnTo>
                  <a:pt x="2983" y="900"/>
                </a:lnTo>
                <a:lnTo>
                  <a:pt x="3021" y="949"/>
                </a:lnTo>
                <a:lnTo>
                  <a:pt x="3054" y="1002"/>
                </a:lnTo>
                <a:lnTo>
                  <a:pt x="3082" y="1060"/>
                </a:lnTo>
                <a:lnTo>
                  <a:pt x="3101" y="1120"/>
                </a:lnTo>
                <a:lnTo>
                  <a:pt x="3113" y="1184"/>
                </a:lnTo>
                <a:lnTo>
                  <a:pt x="3116" y="1250"/>
                </a:lnTo>
                <a:lnTo>
                  <a:pt x="3113" y="1314"/>
                </a:lnTo>
                <a:lnTo>
                  <a:pt x="3103" y="1377"/>
                </a:lnTo>
                <a:lnTo>
                  <a:pt x="3084" y="1435"/>
                </a:lnTo>
                <a:lnTo>
                  <a:pt x="3059" y="1491"/>
                </a:lnTo>
                <a:lnTo>
                  <a:pt x="3028" y="1545"/>
                </a:lnTo>
                <a:lnTo>
                  <a:pt x="2992" y="1591"/>
                </a:lnTo>
                <a:lnTo>
                  <a:pt x="2948" y="1635"/>
                </a:lnTo>
                <a:lnTo>
                  <a:pt x="2902" y="1674"/>
                </a:lnTo>
                <a:lnTo>
                  <a:pt x="2852" y="1707"/>
                </a:lnTo>
                <a:lnTo>
                  <a:pt x="2798" y="1733"/>
                </a:lnTo>
                <a:lnTo>
                  <a:pt x="2732" y="1756"/>
                </a:lnTo>
                <a:lnTo>
                  <a:pt x="2665" y="1770"/>
                </a:lnTo>
                <a:lnTo>
                  <a:pt x="2594" y="1775"/>
                </a:lnTo>
                <a:lnTo>
                  <a:pt x="2535" y="1771"/>
                </a:lnTo>
                <a:lnTo>
                  <a:pt x="2498" y="1764"/>
                </a:lnTo>
                <a:lnTo>
                  <a:pt x="2474" y="1792"/>
                </a:lnTo>
                <a:lnTo>
                  <a:pt x="2431" y="1832"/>
                </a:lnTo>
                <a:lnTo>
                  <a:pt x="2384" y="1867"/>
                </a:lnTo>
                <a:lnTo>
                  <a:pt x="2332" y="1896"/>
                </a:lnTo>
                <a:lnTo>
                  <a:pt x="2278" y="1919"/>
                </a:lnTo>
                <a:lnTo>
                  <a:pt x="2221" y="1936"/>
                </a:lnTo>
                <a:lnTo>
                  <a:pt x="2162" y="1946"/>
                </a:lnTo>
                <a:lnTo>
                  <a:pt x="2100" y="1950"/>
                </a:lnTo>
                <a:lnTo>
                  <a:pt x="2027" y="1945"/>
                </a:lnTo>
                <a:lnTo>
                  <a:pt x="1960" y="1931"/>
                </a:lnTo>
                <a:lnTo>
                  <a:pt x="1894" y="1908"/>
                </a:lnTo>
                <a:lnTo>
                  <a:pt x="1852" y="1887"/>
                </a:lnTo>
                <a:lnTo>
                  <a:pt x="1804" y="1922"/>
                </a:lnTo>
                <a:lnTo>
                  <a:pt x="1731" y="1962"/>
                </a:lnTo>
                <a:lnTo>
                  <a:pt x="1655" y="1997"/>
                </a:lnTo>
                <a:lnTo>
                  <a:pt x="1575" y="2024"/>
                </a:lnTo>
                <a:lnTo>
                  <a:pt x="1494" y="2043"/>
                </a:lnTo>
                <a:lnTo>
                  <a:pt x="1409" y="2055"/>
                </a:lnTo>
                <a:lnTo>
                  <a:pt x="1321" y="2061"/>
                </a:lnTo>
                <a:lnTo>
                  <a:pt x="1238" y="2055"/>
                </a:lnTo>
                <a:lnTo>
                  <a:pt x="1158" y="2045"/>
                </a:lnTo>
                <a:lnTo>
                  <a:pt x="1079" y="2028"/>
                </a:lnTo>
                <a:lnTo>
                  <a:pt x="1004" y="2003"/>
                </a:lnTo>
                <a:lnTo>
                  <a:pt x="931" y="1972"/>
                </a:lnTo>
                <a:lnTo>
                  <a:pt x="862" y="1936"/>
                </a:lnTo>
                <a:lnTo>
                  <a:pt x="796" y="1893"/>
                </a:lnTo>
                <a:lnTo>
                  <a:pt x="734" y="1846"/>
                </a:lnTo>
                <a:lnTo>
                  <a:pt x="677" y="1794"/>
                </a:lnTo>
                <a:lnTo>
                  <a:pt x="640" y="1754"/>
                </a:lnTo>
                <a:lnTo>
                  <a:pt x="608" y="1764"/>
                </a:lnTo>
                <a:lnTo>
                  <a:pt x="549" y="1775"/>
                </a:lnTo>
                <a:lnTo>
                  <a:pt x="488" y="1780"/>
                </a:lnTo>
                <a:lnTo>
                  <a:pt x="429" y="1775"/>
                </a:lnTo>
                <a:lnTo>
                  <a:pt x="370" y="1764"/>
                </a:lnTo>
                <a:lnTo>
                  <a:pt x="317" y="1747"/>
                </a:lnTo>
                <a:lnTo>
                  <a:pt x="265" y="1725"/>
                </a:lnTo>
                <a:lnTo>
                  <a:pt x="216" y="1695"/>
                </a:lnTo>
                <a:lnTo>
                  <a:pt x="171" y="1662"/>
                </a:lnTo>
                <a:lnTo>
                  <a:pt x="130" y="1622"/>
                </a:lnTo>
                <a:lnTo>
                  <a:pt x="95" y="1579"/>
                </a:lnTo>
                <a:lnTo>
                  <a:pt x="64" y="1532"/>
                </a:lnTo>
                <a:lnTo>
                  <a:pt x="40" y="1480"/>
                </a:lnTo>
                <a:lnTo>
                  <a:pt x="17" y="1422"/>
                </a:lnTo>
                <a:lnTo>
                  <a:pt x="5" y="1357"/>
                </a:lnTo>
                <a:lnTo>
                  <a:pt x="0" y="1292"/>
                </a:lnTo>
                <a:lnTo>
                  <a:pt x="5" y="1226"/>
                </a:lnTo>
                <a:lnTo>
                  <a:pt x="17" y="1164"/>
                </a:lnTo>
                <a:lnTo>
                  <a:pt x="38" y="1105"/>
                </a:lnTo>
                <a:lnTo>
                  <a:pt x="64" y="1049"/>
                </a:lnTo>
                <a:lnTo>
                  <a:pt x="99" y="999"/>
                </a:lnTo>
                <a:lnTo>
                  <a:pt x="137" y="952"/>
                </a:lnTo>
                <a:lnTo>
                  <a:pt x="182" y="911"/>
                </a:lnTo>
                <a:lnTo>
                  <a:pt x="232" y="876"/>
                </a:lnTo>
                <a:lnTo>
                  <a:pt x="287" y="847"/>
                </a:lnTo>
                <a:lnTo>
                  <a:pt x="344" y="826"/>
                </a:lnTo>
                <a:lnTo>
                  <a:pt x="407" y="810"/>
                </a:lnTo>
                <a:lnTo>
                  <a:pt x="440" y="807"/>
                </a:lnTo>
                <a:lnTo>
                  <a:pt x="443" y="767"/>
                </a:lnTo>
                <a:lnTo>
                  <a:pt x="460" y="698"/>
                </a:lnTo>
                <a:lnTo>
                  <a:pt x="488" y="635"/>
                </a:lnTo>
                <a:lnTo>
                  <a:pt x="523" y="576"/>
                </a:lnTo>
                <a:lnTo>
                  <a:pt x="564" y="523"/>
                </a:lnTo>
                <a:lnTo>
                  <a:pt x="615" y="476"/>
                </a:lnTo>
                <a:lnTo>
                  <a:pt x="670" y="438"/>
                </a:lnTo>
                <a:lnTo>
                  <a:pt x="732" y="407"/>
                </a:lnTo>
                <a:lnTo>
                  <a:pt x="789" y="386"/>
                </a:lnTo>
                <a:lnTo>
                  <a:pt x="852" y="374"/>
                </a:lnTo>
                <a:lnTo>
                  <a:pt x="916" y="370"/>
                </a:lnTo>
                <a:lnTo>
                  <a:pt x="975" y="374"/>
                </a:lnTo>
                <a:lnTo>
                  <a:pt x="1032" y="384"/>
                </a:lnTo>
                <a:lnTo>
                  <a:pt x="1085" y="401"/>
                </a:lnTo>
                <a:lnTo>
                  <a:pt x="1108" y="410"/>
                </a:lnTo>
                <a:lnTo>
                  <a:pt x="1137" y="362"/>
                </a:lnTo>
                <a:lnTo>
                  <a:pt x="1193" y="292"/>
                </a:lnTo>
                <a:lnTo>
                  <a:pt x="1255" y="228"/>
                </a:lnTo>
                <a:lnTo>
                  <a:pt x="1323" y="171"/>
                </a:lnTo>
                <a:lnTo>
                  <a:pt x="1397" y="121"/>
                </a:lnTo>
                <a:lnTo>
                  <a:pt x="1477" y="78"/>
                </a:lnTo>
                <a:lnTo>
                  <a:pt x="1560" y="45"/>
                </a:lnTo>
                <a:lnTo>
                  <a:pt x="1648" y="20"/>
                </a:lnTo>
                <a:lnTo>
                  <a:pt x="1740" y="5"/>
                </a:lnTo>
                <a:lnTo>
                  <a:pt x="1835" y="0"/>
                </a:lnTo>
                <a:close/>
              </a:path>
            </a:pathLst>
          </a:custGeom>
          <a:solidFill>
            <a:schemeClr val="bg1">
              <a:lumMod val="65000"/>
            </a:schemeClr>
          </a:solidFill>
          <a:ln w="0">
            <a:noFill/>
            <a:prstDash val="solid"/>
            <a:round/>
            <a:headEnd/>
            <a:tailEnd/>
          </a:ln>
        </p:spPr>
        <p:txBody>
          <a:bodyPr/>
          <a:lstStyle/>
          <a:p>
            <a:pPr defTabSz="684598"/>
            <a:endParaRPr lang="zh-CN" altLang="en-US"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Freeform 30"/>
          <p:cNvSpPr>
            <a:spLocks noEditPoints="1"/>
          </p:cNvSpPr>
          <p:nvPr/>
        </p:nvSpPr>
        <p:spPr bwMode="auto">
          <a:xfrm>
            <a:off x="2330129" y="4837663"/>
            <a:ext cx="241773" cy="232680"/>
          </a:xfrm>
          <a:custGeom>
            <a:avLst/>
            <a:gdLst>
              <a:gd name="T0" fmla="*/ 310 w 440"/>
              <a:gd name="T1" fmla="*/ 162 h 488"/>
              <a:gd name="T2" fmla="*/ 310 w 440"/>
              <a:gd name="T3" fmla="*/ 68 h 488"/>
              <a:gd name="T4" fmla="*/ 137 w 440"/>
              <a:gd name="T5" fmla="*/ 360 h 488"/>
              <a:gd name="T6" fmla="*/ 137 w 440"/>
              <a:gd name="T7" fmla="*/ 463 h 488"/>
              <a:gd name="T8" fmla="*/ 137 w 440"/>
              <a:gd name="T9" fmla="*/ 135 h 488"/>
              <a:gd name="T10" fmla="*/ 231 w 440"/>
              <a:gd name="T11" fmla="*/ 150 h 488"/>
              <a:gd name="T12" fmla="*/ 231 w 440"/>
              <a:gd name="T13" fmla="*/ 250 h 488"/>
              <a:gd name="T14" fmla="*/ 231 w 440"/>
              <a:gd name="T15" fmla="*/ 155 h 488"/>
              <a:gd name="T16" fmla="*/ 310 w 440"/>
              <a:gd name="T17" fmla="*/ 250 h 488"/>
              <a:gd name="T18" fmla="*/ 310 w 440"/>
              <a:gd name="T19" fmla="*/ 167 h 488"/>
              <a:gd name="T20" fmla="*/ 371 w 440"/>
              <a:gd name="T21" fmla="*/ 176 h 488"/>
              <a:gd name="T22" fmla="*/ 325 w 440"/>
              <a:gd name="T23" fmla="*/ 169 h 488"/>
              <a:gd name="T24" fmla="*/ 371 w 440"/>
              <a:gd name="T25" fmla="*/ 171 h 488"/>
              <a:gd name="T26" fmla="*/ 371 w 440"/>
              <a:gd name="T27" fmla="*/ 83 h 488"/>
              <a:gd name="T28" fmla="*/ 420 w 440"/>
              <a:gd name="T29" fmla="*/ 179 h 488"/>
              <a:gd name="T30" fmla="*/ 420 w 440"/>
              <a:gd name="T31" fmla="*/ 95 h 488"/>
              <a:gd name="T32" fmla="*/ 386 w 440"/>
              <a:gd name="T33" fmla="*/ 337 h 488"/>
              <a:gd name="T34" fmla="*/ 386 w 440"/>
              <a:gd name="T35" fmla="*/ 420 h 488"/>
              <a:gd name="T36" fmla="*/ 325 w 440"/>
              <a:gd name="T37" fmla="*/ 342 h 488"/>
              <a:gd name="T38" fmla="*/ 325 w 440"/>
              <a:gd name="T39" fmla="*/ 431 h 488"/>
              <a:gd name="T40" fmla="*/ 310 w 440"/>
              <a:gd name="T41" fmla="*/ 344 h 488"/>
              <a:gd name="T42" fmla="*/ 245 w 440"/>
              <a:gd name="T43" fmla="*/ 350 h 488"/>
              <a:gd name="T44" fmla="*/ 371 w 440"/>
              <a:gd name="T45" fmla="*/ 333 h 488"/>
              <a:gd name="T46" fmla="*/ 371 w 440"/>
              <a:gd name="T47" fmla="*/ 256 h 488"/>
              <a:gd name="T48" fmla="*/ 420 w 440"/>
              <a:gd name="T49" fmla="*/ 256 h 488"/>
              <a:gd name="T50" fmla="*/ 386 w 440"/>
              <a:gd name="T51" fmla="*/ 256 h 488"/>
              <a:gd name="T52" fmla="*/ 420 w 440"/>
              <a:gd name="T53" fmla="*/ 251 h 488"/>
              <a:gd name="T54" fmla="*/ 420 w 440"/>
              <a:gd name="T55" fmla="*/ 184 h 488"/>
              <a:gd name="T56" fmla="*/ 245 w 440"/>
              <a:gd name="T57" fmla="*/ 255 h 488"/>
              <a:gd name="T58" fmla="*/ 245 w 440"/>
              <a:gd name="T59" fmla="*/ 345 h 488"/>
              <a:gd name="T60" fmla="*/ 137 w 440"/>
              <a:gd name="T61" fmla="*/ 254 h 488"/>
              <a:gd name="T62" fmla="*/ 137 w 440"/>
              <a:gd name="T63" fmla="*/ 355 h 488"/>
              <a:gd name="T64" fmla="*/ 25 w 440"/>
              <a:gd name="T65" fmla="*/ 354 h 488"/>
              <a:gd name="T66" fmla="*/ 38 w 440"/>
              <a:gd name="T67" fmla="*/ 24 h 488"/>
              <a:gd name="T68" fmla="*/ 112 w 440"/>
              <a:gd name="T69" fmla="*/ 463 h 488"/>
              <a:gd name="T70" fmla="*/ 38 w 440"/>
              <a:gd name="T71" fmla="*/ 425 h 488"/>
              <a:gd name="T72" fmla="*/ 0 w 440"/>
              <a:gd name="T73" fmla="*/ 403 h 488"/>
              <a:gd name="T74" fmla="*/ 25 w 440"/>
              <a:gd name="T75" fmla="*/ 488 h 488"/>
              <a:gd name="T76" fmla="*/ 132 w 440"/>
              <a:gd name="T77" fmla="*/ 488 h 488"/>
              <a:gd name="T78" fmla="*/ 432 w 440"/>
              <a:gd name="T79" fmla="*/ 436 h 488"/>
              <a:gd name="T80" fmla="*/ 436 w 440"/>
              <a:gd name="T81" fmla="*/ 78 h 488"/>
              <a:gd name="T82" fmla="*/ 245 w 440"/>
              <a:gd name="T83" fmla="*/ 26 h 488"/>
              <a:gd name="T84" fmla="*/ 132 w 440"/>
              <a:gd name="T85" fmla="*/ 0 h 488"/>
              <a:gd name="T86" fmla="*/ 13 w 440"/>
              <a:gd name="T87" fmla="*/ 30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0" h="488">
                <a:moveTo>
                  <a:pt x="310" y="68"/>
                </a:moveTo>
                <a:lnTo>
                  <a:pt x="310" y="68"/>
                </a:lnTo>
                <a:lnTo>
                  <a:pt x="310" y="162"/>
                </a:lnTo>
                <a:lnTo>
                  <a:pt x="245" y="152"/>
                </a:lnTo>
                <a:lnTo>
                  <a:pt x="245" y="52"/>
                </a:lnTo>
                <a:lnTo>
                  <a:pt x="310" y="68"/>
                </a:lnTo>
                <a:close/>
                <a:moveTo>
                  <a:pt x="137" y="463"/>
                </a:moveTo>
                <a:lnTo>
                  <a:pt x="137" y="463"/>
                </a:lnTo>
                <a:lnTo>
                  <a:pt x="137" y="360"/>
                </a:lnTo>
                <a:lnTo>
                  <a:pt x="231" y="351"/>
                </a:lnTo>
                <a:lnTo>
                  <a:pt x="231" y="447"/>
                </a:lnTo>
                <a:lnTo>
                  <a:pt x="137" y="463"/>
                </a:lnTo>
                <a:lnTo>
                  <a:pt x="137" y="463"/>
                </a:lnTo>
                <a:close/>
                <a:moveTo>
                  <a:pt x="137" y="135"/>
                </a:moveTo>
                <a:lnTo>
                  <a:pt x="137" y="135"/>
                </a:lnTo>
                <a:lnTo>
                  <a:pt x="137" y="26"/>
                </a:lnTo>
                <a:lnTo>
                  <a:pt x="231" y="49"/>
                </a:lnTo>
                <a:lnTo>
                  <a:pt x="231" y="150"/>
                </a:lnTo>
                <a:lnTo>
                  <a:pt x="137" y="135"/>
                </a:lnTo>
                <a:close/>
                <a:moveTo>
                  <a:pt x="231" y="250"/>
                </a:moveTo>
                <a:lnTo>
                  <a:pt x="231" y="250"/>
                </a:lnTo>
                <a:lnTo>
                  <a:pt x="137" y="249"/>
                </a:lnTo>
                <a:lnTo>
                  <a:pt x="137" y="140"/>
                </a:lnTo>
                <a:lnTo>
                  <a:pt x="231" y="155"/>
                </a:lnTo>
                <a:lnTo>
                  <a:pt x="231" y="250"/>
                </a:lnTo>
                <a:close/>
                <a:moveTo>
                  <a:pt x="310" y="250"/>
                </a:moveTo>
                <a:lnTo>
                  <a:pt x="310" y="250"/>
                </a:lnTo>
                <a:lnTo>
                  <a:pt x="245" y="250"/>
                </a:lnTo>
                <a:lnTo>
                  <a:pt x="245" y="157"/>
                </a:lnTo>
                <a:lnTo>
                  <a:pt x="310" y="167"/>
                </a:lnTo>
                <a:lnTo>
                  <a:pt x="310" y="250"/>
                </a:lnTo>
                <a:close/>
                <a:moveTo>
                  <a:pt x="371" y="176"/>
                </a:moveTo>
                <a:lnTo>
                  <a:pt x="371" y="176"/>
                </a:lnTo>
                <a:lnTo>
                  <a:pt x="371" y="251"/>
                </a:lnTo>
                <a:lnTo>
                  <a:pt x="325" y="250"/>
                </a:lnTo>
                <a:lnTo>
                  <a:pt x="325" y="169"/>
                </a:lnTo>
                <a:lnTo>
                  <a:pt x="371" y="176"/>
                </a:lnTo>
                <a:close/>
                <a:moveTo>
                  <a:pt x="371" y="171"/>
                </a:moveTo>
                <a:lnTo>
                  <a:pt x="371" y="171"/>
                </a:lnTo>
                <a:lnTo>
                  <a:pt x="325" y="164"/>
                </a:lnTo>
                <a:lnTo>
                  <a:pt x="325" y="72"/>
                </a:lnTo>
                <a:lnTo>
                  <a:pt x="371" y="83"/>
                </a:lnTo>
                <a:lnTo>
                  <a:pt x="371" y="171"/>
                </a:lnTo>
                <a:close/>
                <a:moveTo>
                  <a:pt x="420" y="179"/>
                </a:moveTo>
                <a:lnTo>
                  <a:pt x="420" y="179"/>
                </a:lnTo>
                <a:lnTo>
                  <a:pt x="386" y="174"/>
                </a:lnTo>
                <a:lnTo>
                  <a:pt x="386" y="87"/>
                </a:lnTo>
                <a:lnTo>
                  <a:pt x="420" y="95"/>
                </a:lnTo>
                <a:lnTo>
                  <a:pt x="420" y="179"/>
                </a:lnTo>
                <a:close/>
                <a:moveTo>
                  <a:pt x="386" y="337"/>
                </a:moveTo>
                <a:lnTo>
                  <a:pt x="386" y="337"/>
                </a:lnTo>
                <a:lnTo>
                  <a:pt x="420" y="334"/>
                </a:lnTo>
                <a:lnTo>
                  <a:pt x="420" y="414"/>
                </a:lnTo>
                <a:lnTo>
                  <a:pt x="386" y="420"/>
                </a:lnTo>
                <a:lnTo>
                  <a:pt x="386" y="337"/>
                </a:lnTo>
                <a:close/>
                <a:moveTo>
                  <a:pt x="325" y="342"/>
                </a:moveTo>
                <a:lnTo>
                  <a:pt x="325" y="342"/>
                </a:lnTo>
                <a:lnTo>
                  <a:pt x="371" y="338"/>
                </a:lnTo>
                <a:lnTo>
                  <a:pt x="371" y="423"/>
                </a:lnTo>
                <a:lnTo>
                  <a:pt x="325" y="431"/>
                </a:lnTo>
                <a:lnTo>
                  <a:pt x="325" y="342"/>
                </a:lnTo>
                <a:close/>
                <a:moveTo>
                  <a:pt x="310" y="344"/>
                </a:moveTo>
                <a:lnTo>
                  <a:pt x="310" y="344"/>
                </a:lnTo>
                <a:lnTo>
                  <a:pt x="310" y="433"/>
                </a:lnTo>
                <a:lnTo>
                  <a:pt x="245" y="444"/>
                </a:lnTo>
                <a:lnTo>
                  <a:pt x="245" y="350"/>
                </a:lnTo>
                <a:lnTo>
                  <a:pt x="310" y="344"/>
                </a:lnTo>
                <a:close/>
                <a:moveTo>
                  <a:pt x="371" y="333"/>
                </a:moveTo>
                <a:lnTo>
                  <a:pt x="371" y="333"/>
                </a:lnTo>
                <a:lnTo>
                  <a:pt x="325" y="338"/>
                </a:lnTo>
                <a:lnTo>
                  <a:pt x="325" y="255"/>
                </a:lnTo>
                <a:lnTo>
                  <a:pt x="371" y="256"/>
                </a:lnTo>
                <a:lnTo>
                  <a:pt x="371" y="333"/>
                </a:lnTo>
                <a:close/>
                <a:moveTo>
                  <a:pt x="420" y="256"/>
                </a:moveTo>
                <a:lnTo>
                  <a:pt x="420" y="256"/>
                </a:lnTo>
                <a:lnTo>
                  <a:pt x="420" y="329"/>
                </a:lnTo>
                <a:lnTo>
                  <a:pt x="386" y="332"/>
                </a:lnTo>
                <a:lnTo>
                  <a:pt x="386" y="256"/>
                </a:lnTo>
                <a:lnTo>
                  <a:pt x="420" y="256"/>
                </a:lnTo>
                <a:close/>
                <a:moveTo>
                  <a:pt x="420" y="251"/>
                </a:moveTo>
                <a:lnTo>
                  <a:pt x="420" y="251"/>
                </a:lnTo>
                <a:lnTo>
                  <a:pt x="386" y="251"/>
                </a:lnTo>
                <a:lnTo>
                  <a:pt x="386" y="179"/>
                </a:lnTo>
                <a:lnTo>
                  <a:pt x="420" y="184"/>
                </a:lnTo>
                <a:lnTo>
                  <a:pt x="420" y="251"/>
                </a:lnTo>
                <a:close/>
                <a:moveTo>
                  <a:pt x="245" y="255"/>
                </a:moveTo>
                <a:lnTo>
                  <a:pt x="245" y="255"/>
                </a:lnTo>
                <a:lnTo>
                  <a:pt x="310" y="255"/>
                </a:lnTo>
                <a:lnTo>
                  <a:pt x="310" y="339"/>
                </a:lnTo>
                <a:lnTo>
                  <a:pt x="245" y="345"/>
                </a:lnTo>
                <a:lnTo>
                  <a:pt x="245" y="255"/>
                </a:lnTo>
                <a:close/>
                <a:moveTo>
                  <a:pt x="137" y="254"/>
                </a:moveTo>
                <a:lnTo>
                  <a:pt x="137" y="254"/>
                </a:lnTo>
                <a:lnTo>
                  <a:pt x="231" y="255"/>
                </a:lnTo>
                <a:lnTo>
                  <a:pt x="231" y="346"/>
                </a:lnTo>
                <a:lnTo>
                  <a:pt x="137" y="355"/>
                </a:lnTo>
                <a:lnTo>
                  <a:pt x="137" y="254"/>
                </a:lnTo>
                <a:close/>
                <a:moveTo>
                  <a:pt x="25" y="354"/>
                </a:moveTo>
                <a:lnTo>
                  <a:pt x="25" y="354"/>
                </a:lnTo>
                <a:cubicBezTo>
                  <a:pt x="39" y="354"/>
                  <a:pt x="51" y="343"/>
                  <a:pt x="51" y="329"/>
                </a:cubicBezTo>
                <a:cubicBezTo>
                  <a:pt x="51" y="319"/>
                  <a:pt x="46" y="311"/>
                  <a:pt x="38" y="306"/>
                </a:cubicBezTo>
                <a:lnTo>
                  <a:pt x="38" y="24"/>
                </a:lnTo>
                <a:lnTo>
                  <a:pt x="112" y="24"/>
                </a:lnTo>
                <a:cubicBezTo>
                  <a:pt x="112" y="24"/>
                  <a:pt x="112" y="25"/>
                  <a:pt x="112" y="25"/>
                </a:cubicBezTo>
                <a:lnTo>
                  <a:pt x="112" y="463"/>
                </a:lnTo>
                <a:cubicBezTo>
                  <a:pt x="112" y="463"/>
                  <a:pt x="112" y="463"/>
                  <a:pt x="112" y="464"/>
                </a:cubicBezTo>
                <a:lnTo>
                  <a:pt x="38" y="464"/>
                </a:lnTo>
                <a:lnTo>
                  <a:pt x="38" y="425"/>
                </a:lnTo>
                <a:cubicBezTo>
                  <a:pt x="46" y="421"/>
                  <a:pt x="51" y="413"/>
                  <a:pt x="51" y="403"/>
                </a:cubicBezTo>
                <a:cubicBezTo>
                  <a:pt x="51" y="389"/>
                  <a:pt x="40" y="377"/>
                  <a:pt x="26" y="377"/>
                </a:cubicBezTo>
                <a:cubicBezTo>
                  <a:pt x="11" y="377"/>
                  <a:pt x="0" y="389"/>
                  <a:pt x="0" y="403"/>
                </a:cubicBezTo>
                <a:cubicBezTo>
                  <a:pt x="0" y="412"/>
                  <a:pt x="5" y="421"/>
                  <a:pt x="13" y="425"/>
                </a:cubicBezTo>
                <a:lnTo>
                  <a:pt x="13" y="476"/>
                </a:lnTo>
                <a:cubicBezTo>
                  <a:pt x="13" y="483"/>
                  <a:pt x="19" y="488"/>
                  <a:pt x="25" y="488"/>
                </a:cubicBezTo>
                <a:lnTo>
                  <a:pt x="124" y="488"/>
                </a:lnTo>
                <a:cubicBezTo>
                  <a:pt x="126" y="488"/>
                  <a:pt x="127" y="488"/>
                  <a:pt x="128" y="488"/>
                </a:cubicBezTo>
                <a:cubicBezTo>
                  <a:pt x="129" y="488"/>
                  <a:pt x="131" y="488"/>
                  <a:pt x="132" y="488"/>
                </a:cubicBezTo>
                <a:lnTo>
                  <a:pt x="133" y="488"/>
                </a:lnTo>
                <a:lnTo>
                  <a:pt x="428" y="438"/>
                </a:lnTo>
                <a:cubicBezTo>
                  <a:pt x="429" y="438"/>
                  <a:pt x="431" y="437"/>
                  <a:pt x="432" y="436"/>
                </a:cubicBezTo>
                <a:cubicBezTo>
                  <a:pt x="437" y="435"/>
                  <a:pt x="440" y="431"/>
                  <a:pt x="440" y="427"/>
                </a:cubicBezTo>
                <a:lnTo>
                  <a:pt x="440" y="85"/>
                </a:lnTo>
                <a:cubicBezTo>
                  <a:pt x="440" y="82"/>
                  <a:pt x="438" y="79"/>
                  <a:pt x="436" y="78"/>
                </a:cubicBezTo>
                <a:cubicBezTo>
                  <a:pt x="435" y="75"/>
                  <a:pt x="432" y="73"/>
                  <a:pt x="429" y="72"/>
                </a:cubicBezTo>
                <a:lnTo>
                  <a:pt x="245" y="27"/>
                </a:lnTo>
                <a:lnTo>
                  <a:pt x="245" y="26"/>
                </a:lnTo>
                <a:lnTo>
                  <a:pt x="243" y="26"/>
                </a:lnTo>
                <a:lnTo>
                  <a:pt x="135" y="1"/>
                </a:lnTo>
                <a:lnTo>
                  <a:pt x="132" y="0"/>
                </a:lnTo>
                <a:lnTo>
                  <a:pt x="25" y="0"/>
                </a:lnTo>
                <a:cubicBezTo>
                  <a:pt x="19" y="0"/>
                  <a:pt x="13" y="5"/>
                  <a:pt x="13" y="12"/>
                </a:cubicBezTo>
                <a:lnTo>
                  <a:pt x="13" y="306"/>
                </a:lnTo>
                <a:cubicBezTo>
                  <a:pt x="5" y="311"/>
                  <a:pt x="0" y="319"/>
                  <a:pt x="0" y="329"/>
                </a:cubicBezTo>
                <a:cubicBezTo>
                  <a:pt x="0" y="343"/>
                  <a:pt x="11" y="354"/>
                  <a:pt x="25" y="354"/>
                </a:cubicBezTo>
                <a:close/>
              </a:path>
            </a:pathLst>
          </a:custGeom>
          <a:solidFill>
            <a:schemeClr val="bg1">
              <a:lumMod val="50000"/>
            </a:schemeClr>
          </a:solidFill>
          <a:ln w="0">
            <a:noFill/>
            <a:prstDash val="solid"/>
            <a:round/>
            <a:headEnd/>
            <a:tailEnd/>
          </a:ln>
        </p:spPr>
        <p:txBody>
          <a:body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Freeform 26"/>
          <p:cNvSpPr>
            <a:spLocks noEditPoints="1"/>
          </p:cNvSpPr>
          <p:nvPr/>
        </p:nvSpPr>
        <p:spPr bwMode="auto">
          <a:xfrm>
            <a:off x="2584972" y="4836424"/>
            <a:ext cx="98348" cy="209501"/>
          </a:xfrm>
          <a:custGeom>
            <a:avLst/>
            <a:gdLst>
              <a:gd name="T0" fmla="*/ 156 w 180"/>
              <a:gd name="T1" fmla="*/ 122 h 438"/>
              <a:gd name="T2" fmla="*/ 156 w 180"/>
              <a:gd name="T3" fmla="*/ 122 h 438"/>
              <a:gd name="T4" fmla="*/ 24 w 180"/>
              <a:gd name="T5" fmla="*/ 122 h 438"/>
              <a:gd name="T6" fmla="*/ 24 w 180"/>
              <a:gd name="T7" fmla="*/ 24 h 438"/>
              <a:gd name="T8" fmla="*/ 156 w 180"/>
              <a:gd name="T9" fmla="*/ 24 h 438"/>
              <a:gd name="T10" fmla="*/ 156 w 180"/>
              <a:gd name="T11" fmla="*/ 122 h 438"/>
              <a:gd name="T12" fmla="*/ 24 w 180"/>
              <a:gd name="T13" fmla="*/ 127 h 438"/>
              <a:gd name="T14" fmla="*/ 24 w 180"/>
              <a:gd name="T15" fmla="*/ 127 h 438"/>
              <a:gd name="T16" fmla="*/ 156 w 180"/>
              <a:gd name="T17" fmla="*/ 127 h 438"/>
              <a:gd name="T18" fmla="*/ 156 w 180"/>
              <a:gd name="T19" fmla="*/ 212 h 438"/>
              <a:gd name="T20" fmla="*/ 24 w 180"/>
              <a:gd name="T21" fmla="*/ 212 h 438"/>
              <a:gd name="T22" fmla="*/ 24 w 180"/>
              <a:gd name="T23" fmla="*/ 127 h 438"/>
              <a:gd name="T24" fmla="*/ 156 w 180"/>
              <a:gd name="T25" fmla="*/ 305 h 438"/>
              <a:gd name="T26" fmla="*/ 156 w 180"/>
              <a:gd name="T27" fmla="*/ 305 h 438"/>
              <a:gd name="T28" fmla="*/ 24 w 180"/>
              <a:gd name="T29" fmla="*/ 305 h 438"/>
              <a:gd name="T30" fmla="*/ 24 w 180"/>
              <a:gd name="T31" fmla="*/ 217 h 438"/>
              <a:gd name="T32" fmla="*/ 156 w 180"/>
              <a:gd name="T33" fmla="*/ 217 h 438"/>
              <a:gd name="T34" fmla="*/ 156 w 180"/>
              <a:gd name="T35" fmla="*/ 305 h 438"/>
              <a:gd name="T36" fmla="*/ 24 w 180"/>
              <a:gd name="T37" fmla="*/ 310 h 438"/>
              <a:gd name="T38" fmla="*/ 24 w 180"/>
              <a:gd name="T39" fmla="*/ 310 h 438"/>
              <a:gd name="T40" fmla="*/ 156 w 180"/>
              <a:gd name="T41" fmla="*/ 310 h 438"/>
              <a:gd name="T42" fmla="*/ 156 w 180"/>
              <a:gd name="T43" fmla="*/ 413 h 438"/>
              <a:gd name="T44" fmla="*/ 24 w 180"/>
              <a:gd name="T45" fmla="*/ 413 h 438"/>
              <a:gd name="T46" fmla="*/ 24 w 180"/>
              <a:gd name="T47" fmla="*/ 310 h 438"/>
              <a:gd name="T48" fmla="*/ 12 w 180"/>
              <a:gd name="T49" fmla="*/ 438 h 438"/>
              <a:gd name="T50" fmla="*/ 12 w 180"/>
              <a:gd name="T51" fmla="*/ 438 h 438"/>
              <a:gd name="T52" fmla="*/ 168 w 180"/>
              <a:gd name="T53" fmla="*/ 438 h 438"/>
              <a:gd name="T54" fmla="*/ 180 w 180"/>
              <a:gd name="T55" fmla="*/ 425 h 438"/>
              <a:gd name="T56" fmla="*/ 180 w 180"/>
              <a:gd name="T57" fmla="*/ 12 h 438"/>
              <a:gd name="T58" fmla="*/ 168 w 180"/>
              <a:gd name="T59" fmla="*/ 0 h 438"/>
              <a:gd name="T60" fmla="*/ 12 w 180"/>
              <a:gd name="T61" fmla="*/ 0 h 438"/>
              <a:gd name="T62" fmla="*/ 0 w 180"/>
              <a:gd name="T63" fmla="*/ 12 h 438"/>
              <a:gd name="T64" fmla="*/ 0 w 180"/>
              <a:gd name="T65" fmla="*/ 425 h 438"/>
              <a:gd name="T66" fmla="*/ 12 w 180"/>
              <a:gd name="T67"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0" h="438">
                <a:moveTo>
                  <a:pt x="156" y="122"/>
                </a:moveTo>
                <a:lnTo>
                  <a:pt x="156" y="122"/>
                </a:lnTo>
                <a:lnTo>
                  <a:pt x="24" y="122"/>
                </a:lnTo>
                <a:lnTo>
                  <a:pt x="24" y="24"/>
                </a:lnTo>
                <a:lnTo>
                  <a:pt x="156" y="24"/>
                </a:lnTo>
                <a:lnTo>
                  <a:pt x="156" y="122"/>
                </a:lnTo>
                <a:close/>
                <a:moveTo>
                  <a:pt x="24" y="127"/>
                </a:moveTo>
                <a:lnTo>
                  <a:pt x="24" y="127"/>
                </a:lnTo>
                <a:lnTo>
                  <a:pt x="156" y="127"/>
                </a:lnTo>
                <a:lnTo>
                  <a:pt x="156" y="212"/>
                </a:lnTo>
                <a:lnTo>
                  <a:pt x="24" y="212"/>
                </a:lnTo>
                <a:lnTo>
                  <a:pt x="24" y="127"/>
                </a:lnTo>
                <a:close/>
                <a:moveTo>
                  <a:pt x="156" y="305"/>
                </a:moveTo>
                <a:lnTo>
                  <a:pt x="156" y="305"/>
                </a:lnTo>
                <a:lnTo>
                  <a:pt x="24" y="305"/>
                </a:lnTo>
                <a:lnTo>
                  <a:pt x="24" y="217"/>
                </a:lnTo>
                <a:lnTo>
                  <a:pt x="156" y="217"/>
                </a:lnTo>
                <a:lnTo>
                  <a:pt x="156" y="305"/>
                </a:lnTo>
                <a:close/>
                <a:moveTo>
                  <a:pt x="24" y="310"/>
                </a:moveTo>
                <a:lnTo>
                  <a:pt x="24" y="310"/>
                </a:lnTo>
                <a:lnTo>
                  <a:pt x="156" y="310"/>
                </a:lnTo>
                <a:lnTo>
                  <a:pt x="156" y="413"/>
                </a:lnTo>
                <a:lnTo>
                  <a:pt x="24" y="413"/>
                </a:lnTo>
                <a:lnTo>
                  <a:pt x="24" y="310"/>
                </a:lnTo>
                <a:close/>
                <a:moveTo>
                  <a:pt x="12" y="438"/>
                </a:moveTo>
                <a:lnTo>
                  <a:pt x="12" y="438"/>
                </a:lnTo>
                <a:lnTo>
                  <a:pt x="168" y="438"/>
                </a:lnTo>
                <a:cubicBezTo>
                  <a:pt x="175" y="438"/>
                  <a:pt x="180" y="432"/>
                  <a:pt x="180" y="425"/>
                </a:cubicBezTo>
                <a:lnTo>
                  <a:pt x="180" y="12"/>
                </a:lnTo>
                <a:cubicBezTo>
                  <a:pt x="180" y="5"/>
                  <a:pt x="175" y="0"/>
                  <a:pt x="168" y="0"/>
                </a:cubicBezTo>
                <a:lnTo>
                  <a:pt x="12" y="0"/>
                </a:lnTo>
                <a:cubicBezTo>
                  <a:pt x="5" y="0"/>
                  <a:pt x="0" y="5"/>
                  <a:pt x="0" y="12"/>
                </a:cubicBezTo>
                <a:lnTo>
                  <a:pt x="0" y="425"/>
                </a:lnTo>
                <a:cubicBezTo>
                  <a:pt x="0" y="432"/>
                  <a:pt x="5" y="438"/>
                  <a:pt x="12" y="438"/>
                </a:cubicBezTo>
                <a:close/>
              </a:path>
            </a:pathLst>
          </a:custGeom>
          <a:solidFill>
            <a:schemeClr val="bg1">
              <a:lumMod val="50000"/>
            </a:schemeClr>
          </a:solidFill>
          <a:ln w="0">
            <a:noFill/>
            <a:prstDash val="solid"/>
            <a:round/>
            <a:headEnd/>
            <a:tailEnd/>
          </a:ln>
        </p:spPr>
        <p:txBody>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Freeform 27"/>
          <p:cNvSpPr>
            <a:spLocks noEditPoints="1"/>
          </p:cNvSpPr>
          <p:nvPr/>
        </p:nvSpPr>
        <p:spPr bwMode="auto">
          <a:xfrm>
            <a:off x="2613209" y="4867070"/>
            <a:ext cx="57370" cy="45713"/>
          </a:xfrm>
          <a:custGeom>
            <a:avLst/>
            <a:gdLst>
              <a:gd name="T0" fmla="*/ 9 w 104"/>
              <a:gd name="T1" fmla="*/ 13 h 55"/>
              <a:gd name="T2" fmla="*/ 9 w 104"/>
              <a:gd name="T3" fmla="*/ 13 h 55"/>
              <a:gd name="T4" fmla="*/ 10 w 104"/>
              <a:gd name="T5" fmla="*/ 10 h 55"/>
              <a:gd name="T6" fmla="*/ 93 w 104"/>
              <a:gd name="T7" fmla="*/ 10 h 55"/>
              <a:gd name="T8" fmla="*/ 94 w 104"/>
              <a:gd name="T9" fmla="*/ 13 h 55"/>
              <a:gd name="T10" fmla="*/ 94 w 104"/>
              <a:gd name="T11" fmla="*/ 42 h 55"/>
              <a:gd name="T12" fmla="*/ 93 w 104"/>
              <a:gd name="T13" fmla="*/ 45 h 55"/>
              <a:gd name="T14" fmla="*/ 11 w 104"/>
              <a:gd name="T15" fmla="*/ 45 h 55"/>
              <a:gd name="T16" fmla="*/ 9 w 104"/>
              <a:gd name="T17" fmla="*/ 42 h 55"/>
              <a:gd name="T18" fmla="*/ 9 w 104"/>
              <a:gd name="T19" fmla="*/ 13 h 55"/>
              <a:gd name="T20" fmla="*/ 10 w 104"/>
              <a:gd name="T21" fmla="*/ 55 h 55"/>
              <a:gd name="T22" fmla="*/ 10 w 104"/>
              <a:gd name="T23" fmla="*/ 55 h 55"/>
              <a:gd name="T24" fmla="*/ 93 w 104"/>
              <a:gd name="T25" fmla="*/ 55 h 55"/>
              <a:gd name="T26" fmla="*/ 104 w 104"/>
              <a:gd name="T27" fmla="*/ 42 h 55"/>
              <a:gd name="T28" fmla="*/ 104 w 104"/>
              <a:gd name="T29" fmla="*/ 13 h 55"/>
              <a:gd name="T30" fmla="*/ 93 w 104"/>
              <a:gd name="T31" fmla="*/ 0 h 55"/>
              <a:gd name="T32" fmla="*/ 10 w 104"/>
              <a:gd name="T33" fmla="*/ 0 h 55"/>
              <a:gd name="T34" fmla="*/ 0 w 104"/>
              <a:gd name="T35" fmla="*/ 13 h 55"/>
              <a:gd name="T36" fmla="*/ 0 w 104"/>
              <a:gd name="T37" fmla="*/ 42 h 55"/>
              <a:gd name="T38" fmla="*/ 10 w 104"/>
              <a:gd name="T3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 y="13"/>
                </a:moveTo>
                <a:lnTo>
                  <a:pt x="9" y="13"/>
                </a:lnTo>
                <a:cubicBezTo>
                  <a:pt x="9" y="11"/>
                  <a:pt x="10" y="10"/>
                  <a:pt x="10" y="10"/>
                </a:cubicBezTo>
                <a:lnTo>
                  <a:pt x="93" y="10"/>
                </a:lnTo>
                <a:cubicBezTo>
                  <a:pt x="94" y="10"/>
                  <a:pt x="94" y="11"/>
                  <a:pt x="94" y="13"/>
                </a:cubicBezTo>
                <a:lnTo>
                  <a:pt x="94" y="42"/>
                </a:lnTo>
                <a:cubicBezTo>
                  <a:pt x="94" y="44"/>
                  <a:pt x="94" y="45"/>
                  <a:pt x="93" y="45"/>
                </a:cubicBezTo>
                <a:lnTo>
                  <a:pt x="11" y="45"/>
                </a:lnTo>
                <a:cubicBezTo>
                  <a:pt x="10" y="45"/>
                  <a:pt x="9" y="44"/>
                  <a:pt x="9" y="42"/>
                </a:cubicBezTo>
                <a:lnTo>
                  <a:pt x="9" y="13"/>
                </a:lnTo>
                <a:close/>
                <a:moveTo>
                  <a:pt x="10" y="55"/>
                </a:moveTo>
                <a:lnTo>
                  <a:pt x="10" y="55"/>
                </a:lnTo>
                <a:lnTo>
                  <a:pt x="93" y="55"/>
                </a:lnTo>
                <a:cubicBezTo>
                  <a:pt x="100" y="55"/>
                  <a:pt x="104" y="49"/>
                  <a:pt x="104" y="42"/>
                </a:cubicBezTo>
                <a:lnTo>
                  <a:pt x="104" y="13"/>
                </a:lnTo>
                <a:cubicBezTo>
                  <a:pt x="104" y="6"/>
                  <a:pt x="100" y="0"/>
                  <a:pt x="93" y="0"/>
                </a:cubicBezTo>
                <a:lnTo>
                  <a:pt x="10" y="0"/>
                </a:lnTo>
                <a:cubicBezTo>
                  <a:pt x="4" y="0"/>
                  <a:pt x="0" y="6"/>
                  <a:pt x="0" y="13"/>
                </a:cubicBezTo>
                <a:lnTo>
                  <a:pt x="0" y="42"/>
                </a:lnTo>
                <a:cubicBezTo>
                  <a:pt x="0" y="49"/>
                  <a:pt x="4" y="55"/>
                  <a:pt x="10" y="55"/>
                </a:cubicBezTo>
                <a:close/>
              </a:path>
            </a:pathLst>
          </a:custGeom>
          <a:solidFill>
            <a:schemeClr val="bg1">
              <a:lumMod val="50000"/>
            </a:schemeClr>
          </a:solidFill>
          <a:ln w="0">
            <a:noFill/>
            <a:prstDash val="solid"/>
            <a:round/>
            <a:headEnd/>
            <a:tailEnd/>
          </a:ln>
        </p:spPr>
        <p:txBody>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Freeform 28"/>
          <p:cNvSpPr>
            <a:spLocks noEditPoints="1"/>
          </p:cNvSpPr>
          <p:nvPr/>
        </p:nvSpPr>
        <p:spPr bwMode="auto">
          <a:xfrm>
            <a:off x="2613209" y="4929592"/>
            <a:ext cx="57370" cy="45713"/>
          </a:xfrm>
          <a:custGeom>
            <a:avLst/>
            <a:gdLst>
              <a:gd name="T0" fmla="*/ 94 w 104"/>
              <a:gd name="T1" fmla="*/ 43 h 55"/>
              <a:gd name="T2" fmla="*/ 94 w 104"/>
              <a:gd name="T3" fmla="*/ 43 h 55"/>
              <a:gd name="T4" fmla="*/ 93 w 104"/>
              <a:gd name="T5" fmla="*/ 46 h 55"/>
              <a:gd name="T6" fmla="*/ 11 w 104"/>
              <a:gd name="T7" fmla="*/ 46 h 55"/>
              <a:gd name="T8" fmla="*/ 9 w 104"/>
              <a:gd name="T9" fmla="*/ 43 h 55"/>
              <a:gd name="T10" fmla="*/ 9 w 104"/>
              <a:gd name="T11" fmla="*/ 13 h 55"/>
              <a:gd name="T12" fmla="*/ 10 w 104"/>
              <a:gd name="T13" fmla="*/ 10 h 55"/>
              <a:gd name="T14" fmla="*/ 93 w 104"/>
              <a:gd name="T15" fmla="*/ 10 h 55"/>
              <a:gd name="T16" fmla="*/ 94 w 104"/>
              <a:gd name="T17" fmla="*/ 13 h 55"/>
              <a:gd name="T18" fmla="*/ 94 w 104"/>
              <a:gd name="T19" fmla="*/ 43 h 55"/>
              <a:gd name="T20" fmla="*/ 93 w 104"/>
              <a:gd name="T21" fmla="*/ 0 h 55"/>
              <a:gd name="T22" fmla="*/ 93 w 104"/>
              <a:gd name="T23" fmla="*/ 0 h 55"/>
              <a:gd name="T24" fmla="*/ 10 w 104"/>
              <a:gd name="T25" fmla="*/ 0 h 55"/>
              <a:gd name="T26" fmla="*/ 0 w 104"/>
              <a:gd name="T27" fmla="*/ 13 h 55"/>
              <a:gd name="T28" fmla="*/ 0 w 104"/>
              <a:gd name="T29" fmla="*/ 43 h 55"/>
              <a:gd name="T30" fmla="*/ 10 w 104"/>
              <a:gd name="T31" fmla="*/ 55 h 55"/>
              <a:gd name="T32" fmla="*/ 93 w 104"/>
              <a:gd name="T33" fmla="*/ 55 h 55"/>
              <a:gd name="T34" fmla="*/ 104 w 104"/>
              <a:gd name="T35" fmla="*/ 43 h 55"/>
              <a:gd name="T36" fmla="*/ 104 w 104"/>
              <a:gd name="T37" fmla="*/ 13 h 55"/>
              <a:gd name="T38" fmla="*/ 93 w 104"/>
              <a:gd name="T3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4" y="43"/>
                </a:moveTo>
                <a:lnTo>
                  <a:pt x="94" y="43"/>
                </a:lnTo>
                <a:cubicBezTo>
                  <a:pt x="94" y="44"/>
                  <a:pt x="94" y="45"/>
                  <a:pt x="93" y="46"/>
                </a:cubicBezTo>
                <a:lnTo>
                  <a:pt x="11" y="46"/>
                </a:lnTo>
                <a:cubicBezTo>
                  <a:pt x="10" y="46"/>
                  <a:pt x="9" y="44"/>
                  <a:pt x="9" y="43"/>
                </a:cubicBezTo>
                <a:lnTo>
                  <a:pt x="9" y="13"/>
                </a:lnTo>
                <a:cubicBezTo>
                  <a:pt x="9" y="12"/>
                  <a:pt x="10" y="10"/>
                  <a:pt x="10" y="10"/>
                </a:cubicBezTo>
                <a:lnTo>
                  <a:pt x="93" y="10"/>
                </a:lnTo>
                <a:cubicBezTo>
                  <a:pt x="94" y="10"/>
                  <a:pt x="94" y="12"/>
                  <a:pt x="94" y="13"/>
                </a:cubicBezTo>
                <a:lnTo>
                  <a:pt x="94" y="43"/>
                </a:lnTo>
                <a:close/>
                <a:moveTo>
                  <a:pt x="93" y="0"/>
                </a:moveTo>
                <a:lnTo>
                  <a:pt x="93" y="0"/>
                </a:lnTo>
                <a:lnTo>
                  <a:pt x="10" y="0"/>
                </a:lnTo>
                <a:cubicBezTo>
                  <a:pt x="4" y="0"/>
                  <a:pt x="0" y="6"/>
                  <a:pt x="0" y="13"/>
                </a:cubicBezTo>
                <a:lnTo>
                  <a:pt x="0" y="43"/>
                </a:lnTo>
                <a:cubicBezTo>
                  <a:pt x="0" y="50"/>
                  <a:pt x="4" y="55"/>
                  <a:pt x="10" y="55"/>
                </a:cubicBezTo>
                <a:lnTo>
                  <a:pt x="93" y="55"/>
                </a:lnTo>
                <a:cubicBezTo>
                  <a:pt x="100" y="55"/>
                  <a:pt x="104" y="50"/>
                  <a:pt x="104" y="43"/>
                </a:cubicBezTo>
                <a:lnTo>
                  <a:pt x="104" y="13"/>
                </a:lnTo>
                <a:cubicBezTo>
                  <a:pt x="104" y="6"/>
                  <a:pt x="100" y="0"/>
                  <a:pt x="93" y="0"/>
                </a:cubicBezTo>
                <a:close/>
              </a:path>
            </a:pathLst>
          </a:custGeom>
          <a:solidFill>
            <a:schemeClr val="bg1">
              <a:lumMod val="50000"/>
            </a:schemeClr>
          </a:solidFill>
          <a:ln w="0">
            <a:noFill/>
            <a:prstDash val="solid"/>
            <a:round/>
            <a:headEnd/>
            <a:tailEnd/>
          </a:ln>
        </p:spPr>
        <p:txBody>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Freeform 27"/>
          <p:cNvSpPr>
            <a:spLocks noEditPoints="1"/>
          </p:cNvSpPr>
          <p:nvPr/>
        </p:nvSpPr>
        <p:spPr bwMode="auto">
          <a:xfrm>
            <a:off x="2618129" y="4989958"/>
            <a:ext cx="57370" cy="45713"/>
          </a:xfrm>
          <a:custGeom>
            <a:avLst/>
            <a:gdLst>
              <a:gd name="T0" fmla="*/ 9 w 104"/>
              <a:gd name="T1" fmla="*/ 13 h 55"/>
              <a:gd name="T2" fmla="*/ 9 w 104"/>
              <a:gd name="T3" fmla="*/ 13 h 55"/>
              <a:gd name="T4" fmla="*/ 10 w 104"/>
              <a:gd name="T5" fmla="*/ 10 h 55"/>
              <a:gd name="T6" fmla="*/ 93 w 104"/>
              <a:gd name="T7" fmla="*/ 10 h 55"/>
              <a:gd name="T8" fmla="*/ 94 w 104"/>
              <a:gd name="T9" fmla="*/ 13 h 55"/>
              <a:gd name="T10" fmla="*/ 94 w 104"/>
              <a:gd name="T11" fmla="*/ 42 h 55"/>
              <a:gd name="T12" fmla="*/ 93 w 104"/>
              <a:gd name="T13" fmla="*/ 45 h 55"/>
              <a:gd name="T14" fmla="*/ 11 w 104"/>
              <a:gd name="T15" fmla="*/ 45 h 55"/>
              <a:gd name="T16" fmla="*/ 9 w 104"/>
              <a:gd name="T17" fmla="*/ 42 h 55"/>
              <a:gd name="T18" fmla="*/ 9 w 104"/>
              <a:gd name="T19" fmla="*/ 13 h 55"/>
              <a:gd name="T20" fmla="*/ 10 w 104"/>
              <a:gd name="T21" fmla="*/ 55 h 55"/>
              <a:gd name="T22" fmla="*/ 10 w 104"/>
              <a:gd name="T23" fmla="*/ 55 h 55"/>
              <a:gd name="T24" fmla="*/ 93 w 104"/>
              <a:gd name="T25" fmla="*/ 55 h 55"/>
              <a:gd name="T26" fmla="*/ 104 w 104"/>
              <a:gd name="T27" fmla="*/ 42 h 55"/>
              <a:gd name="T28" fmla="*/ 104 w 104"/>
              <a:gd name="T29" fmla="*/ 13 h 55"/>
              <a:gd name="T30" fmla="*/ 93 w 104"/>
              <a:gd name="T31" fmla="*/ 0 h 55"/>
              <a:gd name="T32" fmla="*/ 10 w 104"/>
              <a:gd name="T33" fmla="*/ 0 h 55"/>
              <a:gd name="T34" fmla="*/ 0 w 104"/>
              <a:gd name="T35" fmla="*/ 13 h 55"/>
              <a:gd name="T36" fmla="*/ 0 w 104"/>
              <a:gd name="T37" fmla="*/ 42 h 55"/>
              <a:gd name="T38" fmla="*/ 10 w 104"/>
              <a:gd name="T3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 y="13"/>
                </a:moveTo>
                <a:lnTo>
                  <a:pt x="9" y="13"/>
                </a:lnTo>
                <a:cubicBezTo>
                  <a:pt x="9" y="11"/>
                  <a:pt x="10" y="10"/>
                  <a:pt x="10" y="10"/>
                </a:cubicBezTo>
                <a:lnTo>
                  <a:pt x="93" y="10"/>
                </a:lnTo>
                <a:cubicBezTo>
                  <a:pt x="94" y="10"/>
                  <a:pt x="94" y="11"/>
                  <a:pt x="94" y="13"/>
                </a:cubicBezTo>
                <a:lnTo>
                  <a:pt x="94" y="42"/>
                </a:lnTo>
                <a:cubicBezTo>
                  <a:pt x="94" y="44"/>
                  <a:pt x="94" y="45"/>
                  <a:pt x="93" y="45"/>
                </a:cubicBezTo>
                <a:lnTo>
                  <a:pt x="11" y="45"/>
                </a:lnTo>
                <a:cubicBezTo>
                  <a:pt x="10" y="45"/>
                  <a:pt x="9" y="44"/>
                  <a:pt x="9" y="42"/>
                </a:cubicBezTo>
                <a:lnTo>
                  <a:pt x="9" y="13"/>
                </a:lnTo>
                <a:close/>
                <a:moveTo>
                  <a:pt x="10" y="55"/>
                </a:moveTo>
                <a:lnTo>
                  <a:pt x="10" y="55"/>
                </a:lnTo>
                <a:lnTo>
                  <a:pt x="93" y="55"/>
                </a:lnTo>
                <a:cubicBezTo>
                  <a:pt x="100" y="55"/>
                  <a:pt x="104" y="49"/>
                  <a:pt x="104" y="42"/>
                </a:cubicBezTo>
                <a:lnTo>
                  <a:pt x="104" y="13"/>
                </a:lnTo>
                <a:cubicBezTo>
                  <a:pt x="104" y="6"/>
                  <a:pt x="100" y="0"/>
                  <a:pt x="93" y="0"/>
                </a:cubicBezTo>
                <a:lnTo>
                  <a:pt x="10" y="0"/>
                </a:lnTo>
                <a:cubicBezTo>
                  <a:pt x="4" y="0"/>
                  <a:pt x="0" y="6"/>
                  <a:pt x="0" y="13"/>
                </a:cubicBezTo>
                <a:lnTo>
                  <a:pt x="0" y="42"/>
                </a:lnTo>
                <a:cubicBezTo>
                  <a:pt x="0" y="49"/>
                  <a:pt x="4" y="55"/>
                  <a:pt x="10" y="55"/>
                </a:cubicBezTo>
                <a:close/>
              </a:path>
            </a:pathLst>
          </a:custGeom>
          <a:solidFill>
            <a:schemeClr val="bg1">
              <a:lumMod val="50000"/>
            </a:schemeClr>
          </a:solidFill>
          <a:ln w="0">
            <a:noFill/>
            <a:prstDash val="solid"/>
            <a:round/>
            <a:headEnd/>
            <a:tailEnd/>
          </a:ln>
        </p:spPr>
        <p:txBody>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Freeform 31"/>
          <p:cNvSpPr>
            <a:spLocks noEditPoints="1"/>
          </p:cNvSpPr>
          <p:nvPr/>
        </p:nvSpPr>
        <p:spPr bwMode="auto">
          <a:xfrm>
            <a:off x="2446095" y="4951554"/>
            <a:ext cx="45713" cy="45713"/>
          </a:xfrm>
          <a:custGeom>
            <a:avLst/>
            <a:gdLst>
              <a:gd name="T0" fmla="*/ 49 w 59"/>
              <a:gd name="T1" fmla="*/ 54 h 67"/>
              <a:gd name="T2" fmla="*/ 49 w 59"/>
              <a:gd name="T3" fmla="*/ 54 h 67"/>
              <a:gd name="T4" fmla="*/ 48 w 59"/>
              <a:gd name="T5" fmla="*/ 57 h 67"/>
              <a:gd name="T6" fmla="*/ 11 w 59"/>
              <a:gd name="T7" fmla="*/ 53 h 67"/>
              <a:gd name="T8" fmla="*/ 10 w 59"/>
              <a:gd name="T9" fmla="*/ 48 h 67"/>
              <a:gd name="T10" fmla="*/ 10 w 59"/>
              <a:gd name="T11" fmla="*/ 14 h 67"/>
              <a:gd name="T12" fmla="*/ 10 w 59"/>
              <a:gd name="T13" fmla="*/ 10 h 67"/>
              <a:gd name="T14" fmla="*/ 47 w 59"/>
              <a:gd name="T15" fmla="*/ 20 h 67"/>
              <a:gd name="T16" fmla="*/ 49 w 59"/>
              <a:gd name="T17" fmla="*/ 23 h 67"/>
              <a:gd name="T18" fmla="*/ 49 w 59"/>
              <a:gd name="T19" fmla="*/ 54 h 67"/>
              <a:gd name="T20" fmla="*/ 50 w 59"/>
              <a:gd name="T21" fmla="*/ 10 h 67"/>
              <a:gd name="T22" fmla="*/ 50 w 59"/>
              <a:gd name="T23" fmla="*/ 10 h 67"/>
              <a:gd name="T24" fmla="*/ 11 w 59"/>
              <a:gd name="T25" fmla="*/ 0 h 67"/>
              <a:gd name="T26" fmla="*/ 10 w 59"/>
              <a:gd name="T27" fmla="*/ 0 h 67"/>
              <a:gd name="T28" fmla="*/ 0 w 59"/>
              <a:gd name="T29" fmla="*/ 14 h 67"/>
              <a:gd name="T30" fmla="*/ 0 w 59"/>
              <a:gd name="T31" fmla="*/ 48 h 67"/>
              <a:gd name="T32" fmla="*/ 2 w 59"/>
              <a:gd name="T33" fmla="*/ 57 h 67"/>
              <a:gd name="T34" fmla="*/ 9 w 59"/>
              <a:gd name="T35" fmla="*/ 63 h 67"/>
              <a:gd name="T36" fmla="*/ 9 w 59"/>
              <a:gd name="T37" fmla="*/ 63 h 67"/>
              <a:gd name="T38" fmla="*/ 48 w 59"/>
              <a:gd name="T39" fmla="*/ 67 h 67"/>
              <a:gd name="T40" fmla="*/ 49 w 59"/>
              <a:gd name="T41" fmla="*/ 67 h 67"/>
              <a:gd name="T42" fmla="*/ 59 w 59"/>
              <a:gd name="T43" fmla="*/ 54 h 67"/>
              <a:gd name="T44" fmla="*/ 59 w 59"/>
              <a:gd name="T45" fmla="*/ 23 h 67"/>
              <a:gd name="T46" fmla="*/ 50 w 59"/>
              <a:gd name="T4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67">
                <a:moveTo>
                  <a:pt x="49" y="54"/>
                </a:moveTo>
                <a:lnTo>
                  <a:pt x="49" y="54"/>
                </a:lnTo>
                <a:cubicBezTo>
                  <a:pt x="49" y="56"/>
                  <a:pt x="48" y="57"/>
                  <a:pt x="48" y="57"/>
                </a:cubicBezTo>
                <a:lnTo>
                  <a:pt x="11" y="53"/>
                </a:lnTo>
                <a:cubicBezTo>
                  <a:pt x="10" y="52"/>
                  <a:pt x="10" y="51"/>
                  <a:pt x="10" y="48"/>
                </a:cubicBezTo>
                <a:lnTo>
                  <a:pt x="10" y="14"/>
                </a:lnTo>
                <a:cubicBezTo>
                  <a:pt x="10" y="12"/>
                  <a:pt x="10" y="11"/>
                  <a:pt x="10" y="10"/>
                </a:cubicBezTo>
                <a:lnTo>
                  <a:pt x="47" y="20"/>
                </a:lnTo>
                <a:cubicBezTo>
                  <a:pt x="48" y="20"/>
                  <a:pt x="49" y="21"/>
                  <a:pt x="49" y="23"/>
                </a:cubicBezTo>
                <a:lnTo>
                  <a:pt x="49" y="54"/>
                </a:lnTo>
                <a:close/>
                <a:moveTo>
                  <a:pt x="50" y="10"/>
                </a:moveTo>
                <a:lnTo>
                  <a:pt x="50" y="10"/>
                </a:lnTo>
                <a:lnTo>
                  <a:pt x="11" y="0"/>
                </a:lnTo>
                <a:lnTo>
                  <a:pt x="10" y="0"/>
                </a:lnTo>
                <a:cubicBezTo>
                  <a:pt x="4" y="0"/>
                  <a:pt x="0" y="6"/>
                  <a:pt x="0" y="14"/>
                </a:cubicBezTo>
                <a:lnTo>
                  <a:pt x="0" y="48"/>
                </a:lnTo>
                <a:cubicBezTo>
                  <a:pt x="0" y="52"/>
                  <a:pt x="1" y="55"/>
                  <a:pt x="2" y="57"/>
                </a:cubicBezTo>
                <a:cubicBezTo>
                  <a:pt x="4" y="61"/>
                  <a:pt x="7" y="63"/>
                  <a:pt x="9" y="63"/>
                </a:cubicBezTo>
                <a:lnTo>
                  <a:pt x="9" y="63"/>
                </a:lnTo>
                <a:lnTo>
                  <a:pt x="48" y="67"/>
                </a:lnTo>
                <a:lnTo>
                  <a:pt x="49" y="67"/>
                </a:lnTo>
                <a:cubicBezTo>
                  <a:pt x="54" y="67"/>
                  <a:pt x="59" y="61"/>
                  <a:pt x="59" y="54"/>
                </a:cubicBezTo>
                <a:lnTo>
                  <a:pt x="59" y="23"/>
                </a:lnTo>
                <a:cubicBezTo>
                  <a:pt x="59" y="16"/>
                  <a:pt x="54" y="11"/>
                  <a:pt x="50" y="10"/>
                </a:cubicBezTo>
                <a:close/>
              </a:path>
            </a:pathLst>
          </a:custGeom>
          <a:solidFill>
            <a:schemeClr val="bg1">
              <a:lumMod val="50000"/>
            </a:schemeClr>
          </a:solidFill>
          <a:ln w="0">
            <a:noFill/>
            <a:prstDash val="solid"/>
            <a:round/>
            <a:headEnd/>
            <a:tailEnd/>
          </a:ln>
        </p:spPr>
        <p:txBody>
          <a:body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Freeform 30"/>
          <p:cNvSpPr>
            <a:spLocks noEditPoints="1"/>
          </p:cNvSpPr>
          <p:nvPr/>
        </p:nvSpPr>
        <p:spPr bwMode="auto">
          <a:xfrm>
            <a:off x="2632599" y="5057386"/>
            <a:ext cx="241773" cy="232680"/>
          </a:xfrm>
          <a:custGeom>
            <a:avLst/>
            <a:gdLst>
              <a:gd name="T0" fmla="*/ 310 w 440"/>
              <a:gd name="T1" fmla="*/ 162 h 488"/>
              <a:gd name="T2" fmla="*/ 310 w 440"/>
              <a:gd name="T3" fmla="*/ 68 h 488"/>
              <a:gd name="T4" fmla="*/ 137 w 440"/>
              <a:gd name="T5" fmla="*/ 360 h 488"/>
              <a:gd name="T6" fmla="*/ 137 w 440"/>
              <a:gd name="T7" fmla="*/ 463 h 488"/>
              <a:gd name="T8" fmla="*/ 137 w 440"/>
              <a:gd name="T9" fmla="*/ 135 h 488"/>
              <a:gd name="T10" fmla="*/ 231 w 440"/>
              <a:gd name="T11" fmla="*/ 150 h 488"/>
              <a:gd name="T12" fmla="*/ 231 w 440"/>
              <a:gd name="T13" fmla="*/ 250 h 488"/>
              <a:gd name="T14" fmla="*/ 231 w 440"/>
              <a:gd name="T15" fmla="*/ 155 h 488"/>
              <a:gd name="T16" fmla="*/ 310 w 440"/>
              <a:gd name="T17" fmla="*/ 250 h 488"/>
              <a:gd name="T18" fmla="*/ 310 w 440"/>
              <a:gd name="T19" fmla="*/ 167 h 488"/>
              <a:gd name="T20" fmla="*/ 371 w 440"/>
              <a:gd name="T21" fmla="*/ 176 h 488"/>
              <a:gd name="T22" fmla="*/ 325 w 440"/>
              <a:gd name="T23" fmla="*/ 169 h 488"/>
              <a:gd name="T24" fmla="*/ 371 w 440"/>
              <a:gd name="T25" fmla="*/ 171 h 488"/>
              <a:gd name="T26" fmla="*/ 371 w 440"/>
              <a:gd name="T27" fmla="*/ 83 h 488"/>
              <a:gd name="T28" fmla="*/ 420 w 440"/>
              <a:gd name="T29" fmla="*/ 179 h 488"/>
              <a:gd name="T30" fmla="*/ 420 w 440"/>
              <a:gd name="T31" fmla="*/ 95 h 488"/>
              <a:gd name="T32" fmla="*/ 386 w 440"/>
              <a:gd name="T33" fmla="*/ 337 h 488"/>
              <a:gd name="T34" fmla="*/ 386 w 440"/>
              <a:gd name="T35" fmla="*/ 420 h 488"/>
              <a:gd name="T36" fmla="*/ 325 w 440"/>
              <a:gd name="T37" fmla="*/ 342 h 488"/>
              <a:gd name="T38" fmla="*/ 325 w 440"/>
              <a:gd name="T39" fmla="*/ 431 h 488"/>
              <a:gd name="T40" fmla="*/ 310 w 440"/>
              <a:gd name="T41" fmla="*/ 344 h 488"/>
              <a:gd name="T42" fmla="*/ 245 w 440"/>
              <a:gd name="T43" fmla="*/ 350 h 488"/>
              <a:gd name="T44" fmla="*/ 371 w 440"/>
              <a:gd name="T45" fmla="*/ 333 h 488"/>
              <a:gd name="T46" fmla="*/ 371 w 440"/>
              <a:gd name="T47" fmla="*/ 256 h 488"/>
              <a:gd name="T48" fmla="*/ 420 w 440"/>
              <a:gd name="T49" fmla="*/ 256 h 488"/>
              <a:gd name="T50" fmla="*/ 386 w 440"/>
              <a:gd name="T51" fmla="*/ 256 h 488"/>
              <a:gd name="T52" fmla="*/ 420 w 440"/>
              <a:gd name="T53" fmla="*/ 251 h 488"/>
              <a:gd name="T54" fmla="*/ 420 w 440"/>
              <a:gd name="T55" fmla="*/ 184 h 488"/>
              <a:gd name="T56" fmla="*/ 245 w 440"/>
              <a:gd name="T57" fmla="*/ 255 h 488"/>
              <a:gd name="T58" fmla="*/ 245 w 440"/>
              <a:gd name="T59" fmla="*/ 345 h 488"/>
              <a:gd name="T60" fmla="*/ 137 w 440"/>
              <a:gd name="T61" fmla="*/ 254 h 488"/>
              <a:gd name="T62" fmla="*/ 137 w 440"/>
              <a:gd name="T63" fmla="*/ 355 h 488"/>
              <a:gd name="T64" fmla="*/ 25 w 440"/>
              <a:gd name="T65" fmla="*/ 354 h 488"/>
              <a:gd name="T66" fmla="*/ 38 w 440"/>
              <a:gd name="T67" fmla="*/ 24 h 488"/>
              <a:gd name="T68" fmla="*/ 112 w 440"/>
              <a:gd name="T69" fmla="*/ 463 h 488"/>
              <a:gd name="T70" fmla="*/ 38 w 440"/>
              <a:gd name="T71" fmla="*/ 425 h 488"/>
              <a:gd name="T72" fmla="*/ 0 w 440"/>
              <a:gd name="T73" fmla="*/ 403 h 488"/>
              <a:gd name="T74" fmla="*/ 25 w 440"/>
              <a:gd name="T75" fmla="*/ 488 h 488"/>
              <a:gd name="T76" fmla="*/ 132 w 440"/>
              <a:gd name="T77" fmla="*/ 488 h 488"/>
              <a:gd name="T78" fmla="*/ 432 w 440"/>
              <a:gd name="T79" fmla="*/ 436 h 488"/>
              <a:gd name="T80" fmla="*/ 436 w 440"/>
              <a:gd name="T81" fmla="*/ 78 h 488"/>
              <a:gd name="T82" fmla="*/ 245 w 440"/>
              <a:gd name="T83" fmla="*/ 26 h 488"/>
              <a:gd name="T84" fmla="*/ 132 w 440"/>
              <a:gd name="T85" fmla="*/ 0 h 488"/>
              <a:gd name="T86" fmla="*/ 13 w 440"/>
              <a:gd name="T87" fmla="*/ 30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0" h="488">
                <a:moveTo>
                  <a:pt x="310" y="68"/>
                </a:moveTo>
                <a:lnTo>
                  <a:pt x="310" y="68"/>
                </a:lnTo>
                <a:lnTo>
                  <a:pt x="310" y="162"/>
                </a:lnTo>
                <a:lnTo>
                  <a:pt x="245" y="152"/>
                </a:lnTo>
                <a:lnTo>
                  <a:pt x="245" y="52"/>
                </a:lnTo>
                <a:lnTo>
                  <a:pt x="310" y="68"/>
                </a:lnTo>
                <a:close/>
                <a:moveTo>
                  <a:pt x="137" y="463"/>
                </a:moveTo>
                <a:lnTo>
                  <a:pt x="137" y="463"/>
                </a:lnTo>
                <a:lnTo>
                  <a:pt x="137" y="360"/>
                </a:lnTo>
                <a:lnTo>
                  <a:pt x="231" y="351"/>
                </a:lnTo>
                <a:lnTo>
                  <a:pt x="231" y="447"/>
                </a:lnTo>
                <a:lnTo>
                  <a:pt x="137" y="463"/>
                </a:lnTo>
                <a:lnTo>
                  <a:pt x="137" y="463"/>
                </a:lnTo>
                <a:close/>
                <a:moveTo>
                  <a:pt x="137" y="135"/>
                </a:moveTo>
                <a:lnTo>
                  <a:pt x="137" y="135"/>
                </a:lnTo>
                <a:lnTo>
                  <a:pt x="137" y="26"/>
                </a:lnTo>
                <a:lnTo>
                  <a:pt x="231" y="49"/>
                </a:lnTo>
                <a:lnTo>
                  <a:pt x="231" y="150"/>
                </a:lnTo>
                <a:lnTo>
                  <a:pt x="137" y="135"/>
                </a:lnTo>
                <a:close/>
                <a:moveTo>
                  <a:pt x="231" y="250"/>
                </a:moveTo>
                <a:lnTo>
                  <a:pt x="231" y="250"/>
                </a:lnTo>
                <a:lnTo>
                  <a:pt x="137" y="249"/>
                </a:lnTo>
                <a:lnTo>
                  <a:pt x="137" y="140"/>
                </a:lnTo>
                <a:lnTo>
                  <a:pt x="231" y="155"/>
                </a:lnTo>
                <a:lnTo>
                  <a:pt x="231" y="250"/>
                </a:lnTo>
                <a:close/>
                <a:moveTo>
                  <a:pt x="310" y="250"/>
                </a:moveTo>
                <a:lnTo>
                  <a:pt x="310" y="250"/>
                </a:lnTo>
                <a:lnTo>
                  <a:pt x="245" y="250"/>
                </a:lnTo>
                <a:lnTo>
                  <a:pt x="245" y="157"/>
                </a:lnTo>
                <a:lnTo>
                  <a:pt x="310" y="167"/>
                </a:lnTo>
                <a:lnTo>
                  <a:pt x="310" y="250"/>
                </a:lnTo>
                <a:close/>
                <a:moveTo>
                  <a:pt x="371" y="176"/>
                </a:moveTo>
                <a:lnTo>
                  <a:pt x="371" y="176"/>
                </a:lnTo>
                <a:lnTo>
                  <a:pt x="371" y="251"/>
                </a:lnTo>
                <a:lnTo>
                  <a:pt x="325" y="250"/>
                </a:lnTo>
                <a:lnTo>
                  <a:pt x="325" y="169"/>
                </a:lnTo>
                <a:lnTo>
                  <a:pt x="371" y="176"/>
                </a:lnTo>
                <a:close/>
                <a:moveTo>
                  <a:pt x="371" y="171"/>
                </a:moveTo>
                <a:lnTo>
                  <a:pt x="371" y="171"/>
                </a:lnTo>
                <a:lnTo>
                  <a:pt x="325" y="164"/>
                </a:lnTo>
                <a:lnTo>
                  <a:pt x="325" y="72"/>
                </a:lnTo>
                <a:lnTo>
                  <a:pt x="371" y="83"/>
                </a:lnTo>
                <a:lnTo>
                  <a:pt x="371" y="171"/>
                </a:lnTo>
                <a:close/>
                <a:moveTo>
                  <a:pt x="420" y="179"/>
                </a:moveTo>
                <a:lnTo>
                  <a:pt x="420" y="179"/>
                </a:lnTo>
                <a:lnTo>
                  <a:pt x="386" y="174"/>
                </a:lnTo>
                <a:lnTo>
                  <a:pt x="386" y="87"/>
                </a:lnTo>
                <a:lnTo>
                  <a:pt x="420" y="95"/>
                </a:lnTo>
                <a:lnTo>
                  <a:pt x="420" y="179"/>
                </a:lnTo>
                <a:close/>
                <a:moveTo>
                  <a:pt x="386" y="337"/>
                </a:moveTo>
                <a:lnTo>
                  <a:pt x="386" y="337"/>
                </a:lnTo>
                <a:lnTo>
                  <a:pt x="420" y="334"/>
                </a:lnTo>
                <a:lnTo>
                  <a:pt x="420" y="414"/>
                </a:lnTo>
                <a:lnTo>
                  <a:pt x="386" y="420"/>
                </a:lnTo>
                <a:lnTo>
                  <a:pt x="386" y="337"/>
                </a:lnTo>
                <a:close/>
                <a:moveTo>
                  <a:pt x="325" y="342"/>
                </a:moveTo>
                <a:lnTo>
                  <a:pt x="325" y="342"/>
                </a:lnTo>
                <a:lnTo>
                  <a:pt x="371" y="338"/>
                </a:lnTo>
                <a:lnTo>
                  <a:pt x="371" y="423"/>
                </a:lnTo>
                <a:lnTo>
                  <a:pt x="325" y="431"/>
                </a:lnTo>
                <a:lnTo>
                  <a:pt x="325" y="342"/>
                </a:lnTo>
                <a:close/>
                <a:moveTo>
                  <a:pt x="310" y="344"/>
                </a:moveTo>
                <a:lnTo>
                  <a:pt x="310" y="344"/>
                </a:lnTo>
                <a:lnTo>
                  <a:pt x="310" y="433"/>
                </a:lnTo>
                <a:lnTo>
                  <a:pt x="245" y="444"/>
                </a:lnTo>
                <a:lnTo>
                  <a:pt x="245" y="350"/>
                </a:lnTo>
                <a:lnTo>
                  <a:pt x="310" y="344"/>
                </a:lnTo>
                <a:close/>
                <a:moveTo>
                  <a:pt x="371" y="333"/>
                </a:moveTo>
                <a:lnTo>
                  <a:pt x="371" y="333"/>
                </a:lnTo>
                <a:lnTo>
                  <a:pt x="325" y="338"/>
                </a:lnTo>
                <a:lnTo>
                  <a:pt x="325" y="255"/>
                </a:lnTo>
                <a:lnTo>
                  <a:pt x="371" y="256"/>
                </a:lnTo>
                <a:lnTo>
                  <a:pt x="371" y="333"/>
                </a:lnTo>
                <a:close/>
                <a:moveTo>
                  <a:pt x="420" y="256"/>
                </a:moveTo>
                <a:lnTo>
                  <a:pt x="420" y="256"/>
                </a:lnTo>
                <a:lnTo>
                  <a:pt x="420" y="329"/>
                </a:lnTo>
                <a:lnTo>
                  <a:pt x="386" y="332"/>
                </a:lnTo>
                <a:lnTo>
                  <a:pt x="386" y="256"/>
                </a:lnTo>
                <a:lnTo>
                  <a:pt x="420" y="256"/>
                </a:lnTo>
                <a:close/>
                <a:moveTo>
                  <a:pt x="420" y="251"/>
                </a:moveTo>
                <a:lnTo>
                  <a:pt x="420" y="251"/>
                </a:lnTo>
                <a:lnTo>
                  <a:pt x="386" y="251"/>
                </a:lnTo>
                <a:lnTo>
                  <a:pt x="386" y="179"/>
                </a:lnTo>
                <a:lnTo>
                  <a:pt x="420" y="184"/>
                </a:lnTo>
                <a:lnTo>
                  <a:pt x="420" y="251"/>
                </a:lnTo>
                <a:close/>
                <a:moveTo>
                  <a:pt x="245" y="255"/>
                </a:moveTo>
                <a:lnTo>
                  <a:pt x="245" y="255"/>
                </a:lnTo>
                <a:lnTo>
                  <a:pt x="310" y="255"/>
                </a:lnTo>
                <a:lnTo>
                  <a:pt x="310" y="339"/>
                </a:lnTo>
                <a:lnTo>
                  <a:pt x="245" y="345"/>
                </a:lnTo>
                <a:lnTo>
                  <a:pt x="245" y="255"/>
                </a:lnTo>
                <a:close/>
                <a:moveTo>
                  <a:pt x="137" y="254"/>
                </a:moveTo>
                <a:lnTo>
                  <a:pt x="137" y="254"/>
                </a:lnTo>
                <a:lnTo>
                  <a:pt x="231" y="255"/>
                </a:lnTo>
                <a:lnTo>
                  <a:pt x="231" y="346"/>
                </a:lnTo>
                <a:lnTo>
                  <a:pt x="137" y="355"/>
                </a:lnTo>
                <a:lnTo>
                  <a:pt x="137" y="254"/>
                </a:lnTo>
                <a:close/>
                <a:moveTo>
                  <a:pt x="25" y="354"/>
                </a:moveTo>
                <a:lnTo>
                  <a:pt x="25" y="354"/>
                </a:lnTo>
                <a:cubicBezTo>
                  <a:pt x="39" y="354"/>
                  <a:pt x="51" y="343"/>
                  <a:pt x="51" y="329"/>
                </a:cubicBezTo>
                <a:cubicBezTo>
                  <a:pt x="51" y="319"/>
                  <a:pt x="46" y="311"/>
                  <a:pt x="38" y="306"/>
                </a:cubicBezTo>
                <a:lnTo>
                  <a:pt x="38" y="24"/>
                </a:lnTo>
                <a:lnTo>
                  <a:pt x="112" y="24"/>
                </a:lnTo>
                <a:cubicBezTo>
                  <a:pt x="112" y="24"/>
                  <a:pt x="112" y="25"/>
                  <a:pt x="112" y="25"/>
                </a:cubicBezTo>
                <a:lnTo>
                  <a:pt x="112" y="463"/>
                </a:lnTo>
                <a:cubicBezTo>
                  <a:pt x="112" y="463"/>
                  <a:pt x="112" y="463"/>
                  <a:pt x="112" y="464"/>
                </a:cubicBezTo>
                <a:lnTo>
                  <a:pt x="38" y="464"/>
                </a:lnTo>
                <a:lnTo>
                  <a:pt x="38" y="425"/>
                </a:lnTo>
                <a:cubicBezTo>
                  <a:pt x="46" y="421"/>
                  <a:pt x="51" y="413"/>
                  <a:pt x="51" y="403"/>
                </a:cubicBezTo>
                <a:cubicBezTo>
                  <a:pt x="51" y="389"/>
                  <a:pt x="40" y="377"/>
                  <a:pt x="26" y="377"/>
                </a:cubicBezTo>
                <a:cubicBezTo>
                  <a:pt x="11" y="377"/>
                  <a:pt x="0" y="389"/>
                  <a:pt x="0" y="403"/>
                </a:cubicBezTo>
                <a:cubicBezTo>
                  <a:pt x="0" y="412"/>
                  <a:pt x="5" y="421"/>
                  <a:pt x="13" y="425"/>
                </a:cubicBezTo>
                <a:lnTo>
                  <a:pt x="13" y="476"/>
                </a:lnTo>
                <a:cubicBezTo>
                  <a:pt x="13" y="483"/>
                  <a:pt x="19" y="488"/>
                  <a:pt x="25" y="488"/>
                </a:cubicBezTo>
                <a:lnTo>
                  <a:pt x="124" y="488"/>
                </a:lnTo>
                <a:cubicBezTo>
                  <a:pt x="126" y="488"/>
                  <a:pt x="127" y="488"/>
                  <a:pt x="128" y="488"/>
                </a:cubicBezTo>
                <a:cubicBezTo>
                  <a:pt x="129" y="488"/>
                  <a:pt x="131" y="488"/>
                  <a:pt x="132" y="488"/>
                </a:cubicBezTo>
                <a:lnTo>
                  <a:pt x="133" y="488"/>
                </a:lnTo>
                <a:lnTo>
                  <a:pt x="428" y="438"/>
                </a:lnTo>
                <a:cubicBezTo>
                  <a:pt x="429" y="438"/>
                  <a:pt x="431" y="437"/>
                  <a:pt x="432" y="436"/>
                </a:cubicBezTo>
                <a:cubicBezTo>
                  <a:pt x="437" y="435"/>
                  <a:pt x="440" y="431"/>
                  <a:pt x="440" y="427"/>
                </a:cubicBezTo>
                <a:lnTo>
                  <a:pt x="440" y="85"/>
                </a:lnTo>
                <a:cubicBezTo>
                  <a:pt x="440" y="82"/>
                  <a:pt x="438" y="79"/>
                  <a:pt x="436" y="78"/>
                </a:cubicBezTo>
                <a:cubicBezTo>
                  <a:pt x="435" y="75"/>
                  <a:pt x="432" y="73"/>
                  <a:pt x="429" y="72"/>
                </a:cubicBezTo>
                <a:lnTo>
                  <a:pt x="245" y="27"/>
                </a:lnTo>
                <a:lnTo>
                  <a:pt x="245" y="26"/>
                </a:lnTo>
                <a:lnTo>
                  <a:pt x="243" y="26"/>
                </a:lnTo>
                <a:lnTo>
                  <a:pt x="135" y="1"/>
                </a:lnTo>
                <a:lnTo>
                  <a:pt x="132" y="0"/>
                </a:lnTo>
                <a:lnTo>
                  <a:pt x="25" y="0"/>
                </a:lnTo>
                <a:cubicBezTo>
                  <a:pt x="19" y="0"/>
                  <a:pt x="13" y="5"/>
                  <a:pt x="13" y="12"/>
                </a:cubicBezTo>
                <a:lnTo>
                  <a:pt x="13" y="306"/>
                </a:lnTo>
                <a:cubicBezTo>
                  <a:pt x="5" y="311"/>
                  <a:pt x="0" y="319"/>
                  <a:pt x="0" y="329"/>
                </a:cubicBezTo>
                <a:cubicBezTo>
                  <a:pt x="0" y="343"/>
                  <a:pt x="11" y="354"/>
                  <a:pt x="25" y="354"/>
                </a:cubicBezTo>
                <a:close/>
              </a:path>
            </a:pathLst>
          </a:custGeom>
          <a:solidFill>
            <a:schemeClr val="bg1">
              <a:lumMod val="50000"/>
            </a:schemeClr>
          </a:solidFill>
          <a:ln w="0">
            <a:noFill/>
            <a:prstDash val="solid"/>
            <a:round/>
            <a:headEnd/>
            <a:tailEnd/>
          </a:ln>
        </p:spPr>
        <p:txBody>
          <a:body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Freeform 26"/>
          <p:cNvSpPr>
            <a:spLocks noEditPoints="1"/>
          </p:cNvSpPr>
          <p:nvPr/>
        </p:nvSpPr>
        <p:spPr bwMode="auto">
          <a:xfrm>
            <a:off x="2887443" y="5056147"/>
            <a:ext cx="98348" cy="209501"/>
          </a:xfrm>
          <a:custGeom>
            <a:avLst/>
            <a:gdLst>
              <a:gd name="T0" fmla="*/ 156 w 180"/>
              <a:gd name="T1" fmla="*/ 122 h 438"/>
              <a:gd name="T2" fmla="*/ 156 w 180"/>
              <a:gd name="T3" fmla="*/ 122 h 438"/>
              <a:gd name="T4" fmla="*/ 24 w 180"/>
              <a:gd name="T5" fmla="*/ 122 h 438"/>
              <a:gd name="T6" fmla="*/ 24 w 180"/>
              <a:gd name="T7" fmla="*/ 24 h 438"/>
              <a:gd name="T8" fmla="*/ 156 w 180"/>
              <a:gd name="T9" fmla="*/ 24 h 438"/>
              <a:gd name="T10" fmla="*/ 156 w 180"/>
              <a:gd name="T11" fmla="*/ 122 h 438"/>
              <a:gd name="T12" fmla="*/ 24 w 180"/>
              <a:gd name="T13" fmla="*/ 127 h 438"/>
              <a:gd name="T14" fmla="*/ 24 w 180"/>
              <a:gd name="T15" fmla="*/ 127 h 438"/>
              <a:gd name="T16" fmla="*/ 156 w 180"/>
              <a:gd name="T17" fmla="*/ 127 h 438"/>
              <a:gd name="T18" fmla="*/ 156 w 180"/>
              <a:gd name="T19" fmla="*/ 212 h 438"/>
              <a:gd name="T20" fmla="*/ 24 w 180"/>
              <a:gd name="T21" fmla="*/ 212 h 438"/>
              <a:gd name="T22" fmla="*/ 24 w 180"/>
              <a:gd name="T23" fmla="*/ 127 h 438"/>
              <a:gd name="T24" fmla="*/ 156 w 180"/>
              <a:gd name="T25" fmla="*/ 305 h 438"/>
              <a:gd name="T26" fmla="*/ 156 w 180"/>
              <a:gd name="T27" fmla="*/ 305 h 438"/>
              <a:gd name="T28" fmla="*/ 24 w 180"/>
              <a:gd name="T29" fmla="*/ 305 h 438"/>
              <a:gd name="T30" fmla="*/ 24 w 180"/>
              <a:gd name="T31" fmla="*/ 217 h 438"/>
              <a:gd name="T32" fmla="*/ 156 w 180"/>
              <a:gd name="T33" fmla="*/ 217 h 438"/>
              <a:gd name="T34" fmla="*/ 156 w 180"/>
              <a:gd name="T35" fmla="*/ 305 h 438"/>
              <a:gd name="T36" fmla="*/ 24 w 180"/>
              <a:gd name="T37" fmla="*/ 310 h 438"/>
              <a:gd name="T38" fmla="*/ 24 w 180"/>
              <a:gd name="T39" fmla="*/ 310 h 438"/>
              <a:gd name="T40" fmla="*/ 156 w 180"/>
              <a:gd name="T41" fmla="*/ 310 h 438"/>
              <a:gd name="T42" fmla="*/ 156 w 180"/>
              <a:gd name="T43" fmla="*/ 413 h 438"/>
              <a:gd name="T44" fmla="*/ 24 w 180"/>
              <a:gd name="T45" fmla="*/ 413 h 438"/>
              <a:gd name="T46" fmla="*/ 24 w 180"/>
              <a:gd name="T47" fmla="*/ 310 h 438"/>
              <a:gd name="T48" fmla="*/ 12 w 180"/>
              <a:gd name="T49" fmla="*/ 438 h 438"/>
              <a:gd name="T50" fmla="*/ 12 w 180"/>
              <a:gd name="T51" fmla="*/ 438 h 438"/>
              <a:gd name="T52" fmla="*/ 168 w 180"/>
              <a:gd name="T53" fmla="*/ 438 h 438"/>
              <a:gd name="T54" fmla="*/ 180 w 180"/>
              <a:gd name="T55" fmla="*/ 425 h 438"/>
              <a:gd name="T56" fmla="*/ 180 w 180"/>
              <a:gd name="T57" fmla="*/ 12 h 438"/>
              <a:gd name="T58" fmla="*/ 168 w 180"/>
              <a:gd name="T59" fmla="*/ 0 h 438"/>
              <a:gd name="T60" fmla="*/ 12 w 180"/>
              <a:gd name="T61" fmla="*/ 0 h 438"/>
              <a:gd name="T62" fmla="*/ 0 w 180"/>
              <a:gd name="T63" fmla="*/ 12 h 438"/>
              <a:gd name="T64" fmla="*/ 0 w 180"/>
              <a:gd name="T65" fmla="*/ 425 h 438"/>
              <a:gd name="T66" fmla="*/ 12 w 180"/>
              <a:gd name="T67"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0" h="438">
                <a:moveTo>
                  <a:pt x="156" y="122"/>
                </a:moveTo>
                <a:lnTo>
                  <a:pt x="156" y="122"/>
                </a:lnTo>
                <a:lnTo>
                  <a:pt x="24" y="122"/>
                </a:lnTo>
                <a:lnTo>
                  <a:pt x="24" y="24"/>
                </a:lnTo>
                <a:lnTo>
                  <a:pt x="156" y="24"/>
                </a:lnTo>
                <a:lnTo>
                  <a:pt x="156" y="122"/>
                </a:lnTo>
                <a:close/>
                <a:moveTo>
                  <a:pt x="24" y="127"/>
                </a:moveTo>
                <a:lnTo>
                  <a:pt x="24" y="127"/>
                </a:lnTo>
                <a:lnTo>
                  <a:pt x="156" y="127"/>
                </a:lnTo>
                <a:lnTo>
                  <a:pt x="156" y="212"/>
                </a:lnTo>
                <a:lnTo>
                  <a:pt x="24" y="212"/>
                </a:lnTo>
                <a:lnTo>
                  <a:pt x="24" y="127"/>
                </a:lnTo>
                <a:close/>
                <a:moveTo>
                  <a:pt x="156" y="305"/>
                </a:moveTo>
                <a:lnTo>
                  <a:pt x="156" y="305"/>
                </a:lnTo>
                <a:lnTo>
                  <a:pt x="24" y="305"/>
                </a:lnTo>
                <a:lnTo>
                  <a:pt x="24" y="217"/>
                </a:lnTo>
                <a:lnTo>
                  <a:pt x="156" y="217"/>
                </a:lnTo>
                <a:lnTo>
                  <a:pt x="156" y="305"/>
                </a:lnTo>
                <a:close/>
                <a:moveTo>
                  <a:pt x="24" y="310"/>
                </a:moveTo>
                <a:lnTo>
                  <a:pt x="24" y="310"/>
                </a:lnTo>
                <a:lnTo>
                  <a:pt x="156" y="310"/>
                </a:lnTo>
                <a:lnTo>
                  <a:pt x="156" y="413"/>
                </a:lnTo>
                <a:lnTo>
                  <a:pt x="24" y="413"/>
                </a:lnTo>
                <a:lnTo>
                  <a:pt x="24" y="310"/>
                </a:lnTo>
                <a:close/>
                <a:moveTo>
                  <a:pt x="12" y="438"/>
                </a:moveTo>
                <a:lnTo>
                  <a:pt x="12" y="438"/>
                </a:lnTo>
                <a:lnTo>
                  <a:pt x="168" y="438"/>
                </a:lnTo>
                <a:cubicBezTo>
                  <a:pt x="175" y="438"/>
                  <a:pt x="180" y="432"/>
                  <a:pt x="180" y="425"/>
                </a:cubicBezTo>
                <a:lnTo>
                  <a:pt x="180" y="12"/>
                </a:lnTo>
                <a:cubicBezTo>
                  <a:pt x="180" y="5"/>
                  <a:pt x="175" y="0"/>
                  <a:pt x="168" y="0"/>
                </a:cubicBezTo>
                <a:lnTo>
                  <a:pt x="12" y="0"/>
                </a:lnTo>
                <a:cubicBezTo>
                  <a:pt x="5" y="0"/>
                  <a:pt x="0" y="5"/>
                  <a:pt x="0" y="12"/>
                </a:cubicBezTo>
                <a:lnTo>
                  <a:pt x="0" y="425"/>
                </a:lnTo>
                <a:cubicBezTo>
                  <a:pt x="0" y="432"/>
                  <a:pt x="5" y="438"/>
                  <a:pt x="12" y="438"/>
                </a:cubicBezTo>
                <a:close/>
              </a:path>
            </a:pathLst>
          </a:custGeom>
          <a:solidFill>
            <a:schemeClr val="bg1">
              <a:lumMod val="50000"/>
            </a:schemeClr>
          </a:solidFill>
          <a:ln w="0">
            <a:noFill/>
            <a:prstDash val="solid"/>
            <a:round/>
            <a:headEnd/>
            <a:tailEnd/>
          </a:ln>
        </p:spPr>
        <p:txBody>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Freeform 27"/>
          <p:cNvSpPr>
            <a:spLocks noEditPoints="1"/>
          </p:cNvSpPr>
          <p:nvPr/>
        </p:nvSpPr>
        <p:spPr bwMode="auto">
          <a:xfrm>
            <a:off x="2915680" y="5086794"/>
            <a:ext cx="57370" cy="45713"/>
          </a:xfrm>
          <a:custGeom>
            <a:avLst/>
            <a:gdLst>
              <a:gd name="T0" fmla="*/ 9 w 104"/>
              <a:gd name="T1" fmla="*/ 13 h 55"/>
              <a:gd name="T2" fmla="*/ 9 w 104"/>
              <a:gd name="T3" fmla="*/ 13 h 55"/>
              <a:gd name="T4" fmla="*/ 10 w 104"/>
              <a:gd name="T5" fmla="*/ 10 h 55"/>
              <a:gd name="T6" fmla="*/ 93 w 104"/>
              <a:gd name="T7" fmla="*/ 10 h 55"/>
              <a:gd name="T8" fmla="*/ 94 w 104"/>
              <a:gd name="T9" fmla="*/ 13 h 55"/>
              <a:gd name="T10" fmla="*/ 94 w 104"/>
              <a:gd name="T11" fmla="*/ 42 h 55"/>
              <a:gd name="T12" fmla="*/ 93 w 104"/>
              <a:gd name="T13" fmla="*/ 45 h 55"/>
              <a:gd name="T14" fmla="*/ 11 w 104"/>
              <a:gd name="T15" fmla="*/ 45 h 55"/>
              <a:gd name="T16" fmla="*/ 9 w 104"/>
              <a:gd name="T17" fmla="*/ 42 h 55"/>
              <a:gd name="T18" fmla="*/ 9 w 104"/>
              <a:gd name="T19" fmla="*/ 13 h 55"/>
              <a:gd name="T20" fmla="*/ 10 w 104"/>
              <a:gd name="T21" fmla="*/ 55 h 55"/>
              <a:gd name="T22" fmla="*/ 10 w 104"/>
              <a:gd name="T23" fmla="*/ 55 h 55"/>
              <a:gd name="T24" fmla="*/ 93 w 104"/>
              <a:gd name="T25" fmla="*/ 55 h 55"/>
              <a:gd name="T26" fmla="*/ 104 w 104"/>
              <a:gd name="T27" fmla="*/ 42 h 55"/>
              <a:gd name="T28" fmla="*/ 104 w 104"/>
              <a:gd name="T29" fmla="*/ 13 h 55"/>
              <a:gd name="T30" fmla="*/ 93 w 104"/>
              <a:gd name="T31" fmla="*/ 0 h 55"/>
              <a:gd name="T32" fmla="*/ 10 w 104"/>
              <a:gd name="T33" fmla="*/ 0 h 55"/>
              <a:gd name="T34" fmla="*/ 0 w 104"/>
              <a:gd name="T35" fmla="*/ 13 h 55"/>
              <a:gd name="T36" fmla="*/ 0 w 104"/>
              <a:gd name="T37" fmla="*/ 42 h 55"/>
              <a:gd name="T38" fmla="*/ 10 w 104"/>
              <a:gd name="T3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 y="13"/>
                </a:moveTo>
                <a:lnTo>
                  <a:pt x="9" y="13"/>
                </a:lnTo>
                <a:cubicBezTo>
                  <a:pt x="9" y="11"/>
                  <a:pt x="10" y="10"/>
                  <a:pt x="10" y="10"/>
                </a:cubicBezTo>
                <a:lnTo>
                  <a:pt x="93" y="10"/>
                </a:lnTo>
                <a:cubicBezTo>
                  <a:pt x="94" y="10"/>
                  <a:pt x="94" y="11"/>
                  <a:pt x="94" y="13"/>
                </a:cubicBezTo>
                <a:lnTo>
                  <a:pt x="94" y="42"/>
                </a:lnTo>
                <a:cubicBezTo>
                  <a:pt x="94" y="44"/>
                  <a:pt x="94" y="45"/>
                  <a:pt x="93" y="45"/>
                </a:cubicBezTo>
                <a:lnTo>
                  <a:pt x="11" y="45"/>
                </a:lnTo>
                <a:cubicBezTo>
                  <a:pt x="10" y="45"/>
                  <a:pt x="9" y="44"/>
                  <a:pt x="9" y="42"/>
                </a:cubicBezTo>
                <a:lnTo>
                  <a:pt x="9" y="13"/>
                </a:lnTo>
                <a:close/>
                <a:moveTo>
                  <a:pt x="10" y="55"/>
                </a:moveTo>
                <a:lnTo>
                  <a:pt x="10" y="55"/>
                </a:lnTo>
                <a:lnTo>
                  <a:pt x="93" y="55"/>
                </a:lnTo>
                <a:cubicBezTo>
                  <a:pt x="100" y="55"/>
                  <a:pt x="104" y="49"/>
                  <a:pt x="104" y="42"/>
                </a:cubicBezTo>
                <a:lnTo>
                  <a:pt x="104" y="13"/>
                </a:lnTo>
                <a:cubicBezTo>
                  <a:pt x="104" y="6"/>
                  <a:pt x="100" y="0"/>
                  <a:pt x="93" y="0"/>
                </a:cubicBezTo>
                <a:lnTo>
                  <a:pt x="10" y="0"/>
                </a:lnTo>
                <a:cubicBezTo>
                  <a:pt x="4" y="0"/>
                  <a:pt x="0" y="6"/>
                  <a:pt x="0" y="13"/>
                </a:cubicBezTo>
                <a:lnTo>
                  <a:pt x="0" y="42"/>
                </a:lnTo>
                <a:cubicBezTo>
                  <a:pt x="0" y="49"/>
                  <a:pt x="4" y="55"/>
                  <a:pt x="10" y="55"/>
                </a:cubicBezTo>
                <a:close/>
              </a:path>
            </a:pathLst>
          </a:custGeom>
          <a:solidFill>
            <a:schemeClr val="bg1">
              <a:lumMod val="50000"/>
            </a:schemeClr>
          </a:solidFill>
          <a:ln w="0">
            <a:noFill/>
            <a:prstDash val="solid"/>
            <a:round/>
            <a:headEnd/>
            <a:tailEnd/>
          </a:ln>
        </p:spPr>
        <p:txBody>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Freeform 28"/>
          <p:cNvSpPr>
            <a:spLocks noEditPoints="1"/>
          </p:cNvSpPr>
          <p:nvPr/>
        </p:nvSpPr>
        <p:spPr bwMode="auto">
          <a:xfrm>
            <a:off x="2915680" y="5149316"/>
            <a:ext cx="57370" cy="45713"/>
          </a:xfrm>
          <a:custGeom>
            <a:avLst/>
            <a:gdLst>
              <a:gd name="T0" fmla="*/ 94 w 104"/>
              <a:gd name="T1" fmla="*/ 43 h 55"/>
              <a:gd name="T2" fmla="*/ 94 w 104"/>
              <a:gd name="T3" fmla="*/ 43 h 55"/>
              <a:gd name="T4" fmla="*/ 93 w 104"/>
              <a:gd name="T5" fmla="*/ 46 h 55"/>
              <a:gd name="T6" fmla="*/ 11 w 104"/>
              <a:gd name="T7" fmla="*/ 46 h 55"/>
              <a:gd name="T8" fmla="*/ 9 w 104"/>
              <a:gd name="T9" fmla="*/ 43 h 55"/>
              <a:gd name="T10" fmla="*/ 9 w 104"/>
              <a:gd name="T11" fmla="*/ 13 h 55"/>
              <a:gd name="T12" fmla="*/ 10 w 104"/>
              <a:gd name="T13" fmla="*/ 10 h 55"/>
              <a:gd name="T14" fmla="*/ 93 w 104"/>
              <a:gd name="T15" fmla="*/ 10 h 55"/>
              <a:gd name="T16" fmla="*/ 94 w 104"/>
              <a:gd name="T17" fmla="*/ 13 h 55"/>
              <a:gd name="T18" fmla="*/ 94 w 104"/>
              <a:gd name="T19" fmla="*/ 43 h 55"/>
              <a:gd name="T20" fmla="*/ 93 w 104"/>
              <a:gd name="T21" fmla="*/ 0 h 55"/>
              <a:gd name="T22" fmla="*/ 93 w 104"/>
              <a:gd name="T23" fmla="*/ 0 h 55"/>
              <a:gd name="T24" fmla="*/ 10 w 104"/>
              <a:gd name="T25" fmla="*/ 0 h 55"/>
              <a:gd name="T26" fmla="*/ 0 w 104"/>
              <a:gd name="T27" fmla="*/ 13 h 55"/>
              <a:gd name="T28" fmla="*/ 0 w 104"/>
              <a:gd name="T29" fmla="*/ 43 h 55"/>
              <a:gd name="T30" fmla="*/ 10 w 104"/>
              <a:gd name="T31" fmla="*/ 55 h 55"/>
              <a:gd name="T32" fmla="*/ 93 w 104"/>
              <a:gd name="T33" fmla="*/ 55 h 55"/>
              <a:gd name="T34" fmla="*/ 104 w 104"/>
              <a:gd name="T35" fmla="*/ 43 h 55"/>
              <a:gd name="T36" fmla="*/ 104 w 104"/>
              <a:gd name="T37" fmla="*/ 13 h 55"/>
              <a:gd name="T38" fmla="*/ 93 w 104"/>
              <a:gd name="T3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4" y="43"/>
                </a:moveTo>
                <a:lnTo>
                  <a:pt x="94" y="43"/>
                </a:lnTo>
                <a:cubicBezTo>
                  <a:pt x="94" y="44"/>
                  <a:pt x="94" y="45"/>
                  <a:pt x="93" y="46"/>
                </a:cubicBezTo>
                <a:lnTo>
                  <a:pt x="11" y="46"/>
                </a:lnTo>
                <a:cubicBezTo>
                  <a:pt x="10" y="46"/>
                  <a:pt x="9" y="44"/>
                  <a:pt x="9" y="43"/>
                </a:cubicBezTo>
                <a:lnTo>
                  <a:pt x="9" y="13"/>
                </a:lnTo>
                <a:cubicBezTo>
                  <a:pt x="9" y="12"/>
                  <a:pt x="10" y="10"/>
                  <a:pt x="10" y="10"/>
                </a:cubicBezTo>
                <a:lnTo>
                  <a:pt x="93" y="10"/>
                </a:lnTo>
                <a:cubicBezTo>
                  <a:pt x="94" y="10"/>
                  <a:pt x="94" y="12"/>
                  <a:pt x="94" y="13"/>
                </a:cubicBezTo>
                <a:lnTo>
                  <a:pt x="94" y="43"/>
                </a:lnTo>
                <a:close/>
                <a:moveTo>
                  <a:pt x="93" y="0"/>
                </a:moveTo>
                <a:lnTo>
                  <a:pt x="93" y="0"/>
                </a:lnTo>
                <a:lnTo>
                  <a:pt x="10" y="0"/>
                </a:lnTo>
                <a:cubicBezTo>
                  <a:pt x="4" y="0"/>
                  <a:pt x="0" y="6"/>
                  <a:pt x="0" y="13"/>
                </a:cubicBezTo>
                <a:lnTo>
                  <a:pt x="0" y="43"/>
                </a:lnTo>
                <a:cubicBezTo>
                  <a:pt x="0" y="50"/>
                  <a:pt x="4" y="55"/>
                  <a:pt x="10" y="55"/>
                </a:cubicBezTo>
                <a:lnTo>
                  <a:pt x="93" y="55"/>
                </a:lnTo>
                <a:cubicBezTo>
                  <a:pt x="100" y="55"/>
                  <a:pt x="104" y="50"/>
                  <a:pt x="104" y="43"/>
                </a:cubicBezTo>
                <a:lnTo>
                  <a:pt x="104" y="13"/>
                </a:lnTo>
                <a:cubicBezTo>
                  <a:pt x="104" y="6"/>
                  <a:pt x="100" y="0"/>
                  <a:pt x="93" y="0"/>
                </a:cubicBezTo>
                <a:close/>
              </a:path>
            </a:pathLst>
          </a:custGeom>
          <a:solidFill>
            <a:schemeClr val="bg1">
              <a:lumMod val="50000"/>
            </a:schemeClr>
          </a:solidFill>
          <a:ln w="0">
            <a:noFill/>
            <a:prstDash val="solid"/>
            <a:round/>
            <a:headEnd/>
            <a:tailEnd/>
          </a:ln>
        </p:spPr>
        <p:txBody>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 name="Freeform 27"/>
          <p:cNvSpPr>
            <a:spLocks noEditPoints="1"/>
          </p:cNvSpPr>
          <p:nvPr/>
        </p:nvSpPr>
        <p:spPr bwMode="auto">
          <a:xfrm>
            <a:off x="2920599" y="5209682"/>
            <a:ext cx="57370" cy="45713"/>
          </a:xfrm>
          <a:custGeom>
            <a:avLst/>
            <a:gdLst>
              <a:gd name="T0" fmla="*/ 9 w 104"/>
              <a:gd name="T1" fmla="*/ 13 h 55"/>
              <a:gd name="T2" fmla="*/ 9 w 104"/>
              <a:gd name="T3" fmla="*/ 13 h 55"/>
              <a:gd name="T4" fmla="*/ 10 w 104"/>
              <a:gd name="T5" fmla="*/ 10 h 55"/>
              <a:gd name="T6" fmla="*/ 93 w 104"/>
              <a:gd name="T7" fmla="*/ 10 h 55"/>
              <a:gd name="T8" fmla="*/ 94 w 104"/>
              <a:gd name="T9" fmla="*/ 13 h 55"/>
              <a:gd name="T10" fmla="*/ 94 w 104"/>
              <a:gd name="T11" fmla="*/ 42 h 55"/>
              <a:gd name="T12" fmla="*/ 93 w 104"/>
              <a:gd name="T13" fmla="*/ 45 h 55"/>
              <a:gd name="T14" fmla="*/ 11 w 104"/>
              <a:gd name="T15" fmla="*/ 45 h 55"/>
              <a:gd name="T16" fmla="*/ 9 w 104"/>
              <a:gd name="T17" fmla="*/ 42 h 55"/>
              <a:gd name="T18" fmla="*/ 9 w 104"/>
              <a:gd name="T19" fmla="*/ 13 h 55"/>
              <a:gd name="T20" fmla="*/ 10 w 104"/>
              <a:gd name="T21" fmla="*/ 55 h 55"/>
              <a:gd name="T22" fmla="*/ 10 w 104"/>
              <a:gd name="T23" fmla="*/ 55 h 55"/>
              <a:gd name="T24" fmla="*/ 93 w 104"/>
              <a:gd name="T25" fmla="*/ 55 h 55"/>
              <a:gd name="T26" fmla="*/ 104 w 104"/>
              <a:gd name="T27" fmla="*/ 42 h 55"/>
              <a:gd name="T28" fmla="*/ 104 w 104"/>
              <a:gd name="T29" fmla="*/ 13 h 55"/>
              <a:gd name="T30" fmla="*/ 93 w 104"/>
              <a:gd name="T31" fmla="*/ 0 h 55"/>
              <a:gd name="T32" fmla="*/ 10 w 104"/>
              <a:gd name="T33" fmla="*/ 0 h 55"/>
              <a:gd name="T34" fmla="*/ 0 w 104"/>
              <a:gd name="T35" fmla="*/ 13 h 55"/>
              <a:gd name="T36" fmla="*/ 0 w 104"/>
              <a:gd name="T37" fmla="*/ 42 h 55"/>
              <a:gd name="T38" fmla="*/ 10 w 104"/>
              <a:gd name="T3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 y="13"/>
                </a:moveTo>
                <a:lnTo>
                  <a:pt x="9" y="13"/>
                </a:lnTo>
                <a:cubicBezTo>
                  <a:pt x="9" y="11"/>
                  <a:pt x="10" y="10"/>
                  <a:pt x="10" y="10"/>
                </a:cubicBezTo>
                <a:lnTo>
                  <a:pt x="93" y="10"/>
                </a:lnTo>
                <a:cubicBezTo>
                  <a:pt x="94" y="10"/>
                  <a:pt x="94" y="11"/>
                  <a:pt x="94" y="13"/>
                </a:cubicBezTo>
                <a:lnTo>
                  <a:pt x="94" y="42"/>
                </a:lnTo>
                <a:cubicBezTo>
                  <a:pt x="94" y="44"/>
                  <a:pt x="94" y="45"/>
                  <a:pt x="93" y="45"/>
                </a:cubicBezTo>
                <a:lnTo>
                  <a:pt x="11" y="45"/>
                </a:lnTo>
                <a:cubicBezTo>
                  <a:pt x="10" y="45"/>
                  <a:pt x="9" y="44"/>
                  <a:pt x="9" y="42"/>
                </a:cubicBezTo>
                <a:lnTo>
                  <a:pt x="9" y="13"/>
                </a:lnTo>
                <a:close/>
                <a:moveTo>
                  <a:pt x="10" y="55"/>
                </a:moveTo>
                <a:lnTo>
                  <a:pt x="10" y="55"/>
                </a:lnTo>
                <a:lnTo>
                  <a:pt x="93" y="55"/>
                </a:lnTo>
                <a:cubicBezTo>
                  <a:pt x="100" y="55"/>
                  <a:pt x="104" y="49"/>
                  <a:pt x="104" y="42"/>
                </a:cubicBezTo>
                <a:lnTo>
                  <a:pt x="104" y="13"/>
                </a:lnTo>
                <a:cubicBezTo>
                  <a:pt x="104" y="6"/>
                  <a:pt x="100" y="0"/>
                  <a:pt x="93" y="0"/>
                </a:cubicBezTo>
                <a:lnTo>
                  <a:pt x="10" y="0"/>
                </a:lnTo>
                <a:cubicBezTo>
                  <a:pt x="4" y="0"/>
                  <a:pt x="0" y="6"/>
                  <a:pt x="0" y="13"/>
                </a:cubicBezTo>
                <a:lnTo>
                  <a:pt x="0" y="42"/>
                </a:lnTo>
                <a:cubicBezTo>
                  <a:pt x="0" y="49"/>
                  <a:pt x="4" y="55"/>
                  <a:pt x="10" y="55"/>
                </a:cubicBezTo>
                <a:close/>
              </a:path>
            </a:pathLst>
          </a:custGeom>
          <a:solidFill>
            <a:schemeClr val="bg1">
              <a:lumMod val="50000"/>
            </a:schemeClr>
          </a:solidFill>
          <a:ln w="0">
            <a:noFill/>
            <a:prstDash val="solid"/>
            <a:round/>
            <a:headEnd/>
            <a:tailEnd/>
          </a:ln>
        </p:spPr>
        <p:txBody>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Freeform 31"/>
          <p:cNvSpPr>
            <a:spLocks noEditPoints="1"/>
          </p:cNvSpPr>
          <p:nvPr/>
        </p:nvSpPr>
        <p:spPr bwMode="auto">
          <a:xfrm>
            <a:off x="2748566" y="5171278"/>
            <a:ext cx="45713" cy="45713"/>
          </a:xfrm>
          <a:custGeom>
            <a:avLst/>
            <a:gdLst>
              <a:gd name="T0" fmla="*/ 49 w 59"/>
              <a:gd name="T1" fmla="*/ 54 h 67"/>
              <a:gd name="T2" fmla="*/ 49 w 59"/>
              <a:gd name="T3" fmla="*/ 54 h 67"/>
              <a:gd name="T4" fmla="*/ 48 w 59"/>
              <a:gd name="T5" fmla="*/ 57 h 67"/>
              <a:gd name="T6" fmla="*/ 11 w 59"/>
              <a:gd name="T7" fmla="*/ 53 h 67"/>
              <a:gd name="T8" fmla="*/ 10 w 59"/>
              <a:gd name="T9" fmla="*/ 48 h 67"/>
              <a:gd name="T10" fmla="*/ 10 w 59"/>
              <a:gd name="T11" fmla="*/ 14 h 67"/>
              <a:gd name="T12" fmla="*/ 10 w 59"/>
              <a:gd name="T13" fmla="*/ 10 h 67"/>
              <a:gd name="T14" fmla="*/ 47 w 59"/>
              <a:gd name="T15" fmla="*/ 20 h 67"/>
              <a:gd name="T16" fmla="*/ 49 w 59"/>
              <a:gd name="T17" fmla="*/ 23 h 67"/>
              <a:gd name="T18" fmla="*/ 49 w 59"/>
              <a:gd name="T19" fmla="*/ 54 h 67"/>
              <a:gd name="T20" fmla="*/ 50 w 59"/>
              <a:gd name="T21" fmla="*/ 10 h 67"/>
              <a:gd name="T22" fmla="*/ 50 w 59"/>
              <a:gd name="T23" fmla="*/ 10 h 67"/>
              <a:gd name="T24" fmla="*/ 11 w 59"/>
              <a:gd name="T25" fmla="*/ 0 h 67"/>
              <a:gd name="T26" fmla="*/ 10 w 59"/>
              <a:gd name="T27" fmla="*/ 0 h 67"/>
              <a:gd name="T28" fmla="*/ 0 w 59"/>
              <a:gd name="T29" fmla="*/ 14 h 67"/>
              <a:gd name="T30" fmla="*/ 0 w 59"/>
              <a:gd name="T31" fmla="*/ 48 h 67"/>
              <a:gd name="T32" fmla="*/ 2 w 59"/>
              <a:gd name="T33" fmla="*/ 57 h 67"/>
              <a:gd name="T34" fmla="*/ 9 w 59"/>
              <a:gd name="T35" fmla="*/ 63 h 67"/>
              <a:gd name="T36" fmla="*/ 9 w 59"/>
              <a:gd name="T37" fmla="*/ 63 h 67"/>
              <a:gd name="T38" fmla="*/ 48 w 59"/>
              <a:gd name="T39" fmla="*/ 67 h 67"/>
              <a:gd name="T40" fmla="*/ 49 w 59"/>
              <a:gd name="T41" fmla="*/ 67 h 67"/>
              <a:gd name="T42" fmla="*/ 59 w 59"/>
              <a:gd name="T43" fmla="*/ 54 h 67"/>
              <a:gd name="T44" fmla="*/ 59 w 59"/>
              <a:gd name="T45" fmla="*/ 23 h 67"/>
              <a:gd name="T46" fmla="*/ 50 w 59"/>
              <a:gd name="T4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67">
                <a:moveTo>
                  <a:pt x="49" y="54"/>
                </a:moveTo>
                <a:lnTo>
                  <a:pt x="49" y="54"/>
                </a:lnTo>
                <a:cubicBezTo>
                  <a:pt x="49" y="56"/>
                  <a:pt x="48" y="57"/>
                  <a:pt x="48" y="57"/>
                </a:cubicBezTo>
                <a:lnTo>
                  <a:pt x="11" y="53"/>
                </a:lnTo>
                <a:cubicBezTo>
                  <a:pt x="10" y="52"/>
                  <a:pt x="10" y="51"/>
                  <a:pt x="10" y="48"/>
                </a:cubicBezTo>
                <a:lnTo>
                  <a:pt x="10" y="14"/>
                </a:lnTo>
                <a:cubicBezTo>
                  <a:pt x="10" y="12"/>
                  <a:pt x="10" y="11"/>
                  <a:pt x="10" y="10"/>
                </a:cubicBezTo>
                <a:lnTo>
                  <a:pt x="47" y="20"/>
                </a:lnTo>
                <a:cubicBezTo>
                  <a:pt x="48" y="20"/>
                  <a:pt x="49" y="21"/>
                  <a:pt x="49" y="23"/>
                </a:cubicBezTo>
                <a:lnTo>
                  <a:pt x="49" y="54"/>
                </a:lnTo>
                <a:close/>
                <a:moveTo>
                  <a:pt x="50" y="10"/>
                </a:moveTo>
                <a:lnTo>
                  <a:pt x="50" y="10"/>
                </a:lnTo>
                <a:lnTo>
                  <a:pt x="11" y="0"/>
                </a:lnTo>
                <a:lnTo>
                  <a:pt x="10" y="0"/>
                </a:lnTo>
                <a:cubicBezTo>
                  <a:pt x="4" y="0"/>
                  <a:pt x="0" y="6"/>
                  <a:pt x="0" y="14"/>
                </a:cubicBezTo>
                <a:lnTo>
                  <a:pt x="0" y="48"/>
                </a:lnTo>
                <a:cubicBezTo>
                  <a:pt x="0" y="52"/>
                  <a:pt x="1" y="55"/>
                  <a:pt x="2" y="57"/>
                </a:cubicBezTo>
                <a:cubicBezTo>
                  <a:pt x="4" y="61"/>
                  <a:pt x="7" y="63"/>
                  <a:pt x="9" y="63"/>
                </a:cubicBezTo>
                <a:lnTo>
                  <a:pt x="9" y="63"/>
                </a:lnTo>
                <a:lnTo>
                  <a:pt x="48" y="67"/>
                </a:lnTo>
                <a:lnTo>
                  <a:pt x="49" y="67"/>
                </a:lnTo>
                <a:cubicBezTo>
                  <a:pt x="54" y="67"/>
                  <a:pt x="59" y="61"/>
                  <a:pt x="59" y="54"/>
                </a:cubicBezTo>
                <a:lnTo>
                  <a:pt x="59" y="23"/>
                </a:lnTo>
                <a:cubicBezTo>
                  <a:pt x="59" y="16"/>
                  <a:pt x="54" y="11"/>
                  <a:pt x="50" y="10"/>
                </a:cubicBezTo>
                <a:close/>
              </a:path>
            </a:pathLst>
          </a:custGeom>
          <a:solidFill>
            <a:schemeClr val="bg1">
              <a:lumMod val="50000"/>
            </a:schemeClr>
          </a:solidFill>
          <a:ln w="0">
            <a:noFill/>
            <a:prstDash val="solid"/>
            <a:round/>
            <a:headEnd/>
            <a:tailEnd/>
          </a:ln>
        </p:spPr>
        <p:txBody>
          <a:body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Freeform 30"/>
          <p:cNvSpPr>
            <a:spLocks noEditPoints="1"/>
          </p:cNvSpPr>
          <p:nvPr/>
        </p:nvSpPr>
        <p:spPr bwMode="auto">
          <a:xfrm>
            <a:off x="4039994" y="5025843"/>
            <a:ext cx="241773" cy="232680"/>
          </a:xfrm>
          <a:custGeom>
            <a:avLst/>
            <a:gdLst>
              <a:gd name="T0" fmla="*/ 310 w 440"/>
              <a:gd name="T1" fmla="*/ 162 h 488"/>
              <a:gd name="T2" fmla="*/ 310 w 440"/>
              <a:gd name="T3" fmla="*/ 68 h 488"/>
              <a:gd name="T4" fmla="*/ 137 w 440"/>
              <a:gd name="T5" fmla="*/ 360 h 488"/>
              <a:gd name="T6" fmla="*/ 137 w 440"/>
              <a:gd name="T7" fmla="*/ 463 h 488"/>
              <a:gd name="T8" fmla="*/ 137 w 440"/>
              <a:gd name="T9" fmla="*/ 135 h 488"/>
              <a:gd name="T10" fmla="*/ 231 w 440"/>
              <a:gd name="T11" fmla="*/ 150 h 488"/>
              <a:gd name="T12" fmla="*/ 231 w 440"/>
              <a:gd name="T13" fmla="*/ 250 h 488"/>
              <a:gd name="T14" fmla="*/ 231 w 440"/>
              <a:gd name="T15" fmla="*/ 155 h 488"/>
              <a:gd name="T16" fmla="*/ 310 w 440"/>
              <a:gd name="T17" fmla="*/ 250 h 488"/>
              <a:gd name="T18" fmla="*/ 310 w 440"/>
              <a:gd name="T19" fmla="*/ 167 h 488"/>
              <a:gd name="T20" fmla="*/ 371 w 440"/>
              <a:gd name="T21" fmla="*/ 176 h 488"/>
              <a:gd name="T22" fmla="*/ 325 w 440"/>
              <a:gd name="T23" fmla="*/ 169 h 488"/>
              <a:gd name="T24" fmla="*/ 371 w 440"/>
              <a:gd name="T25" fmla="*/ 171 h 488"/>
              <a:gd name="T26" fmla="*/ 371 w 440"/>
              <a:gd name="T27" fmla="*/ 83 h 488"/>
              <a:gd name="T28" fmla="*/ 420 w 440"/>
              <a:gd name="T29" fmla="*/ 179 h 488"/>
              <a:gd name="T30" fmla="*/ 420 w 440"/>
              <a:gd name="T31" fmla="*/ 95 h 488"/>
              <a:gd name="T32" fmla="*/ 386 w 440"/>
              <a:gd name="T33" fmla="*/ 337 h 488"/>
              <a:gd name="T34" fmla="*/ 386 w 440"/>
              <a:gd name="T35" fmla="*/ 420 h 488"/>
              <a:gd name="T36" fmla="*/ 325 w 440"/>
              <a:gd name="T37" fmla="*/ 342 h 488"/>
              <a:gd name="T38" fmla="*/ 325 w 440"/>
              <a:gd name="T39" fmla="*/ 431 h 488"/>
              <a:gd name="T40" fmla="*/ 310 w 440"/>
              <a:gd name="T41" fmla="*/ 344 h 488"/>
              <a:gd name="T42" fmla="*/ 245 w 440"/>
              <a:gd name="T43" fmla="*/ 350 h 488"/>
              <a:gd name="T44" fmla="*/ 371 w 440"/>
              <a:gd name="T45" fmla="*/ 333 h 488"/>
              <a:gd name="T46" fmla="*/ 371 w 440"/>
              <a:gd name="T47" fmla="*/ 256 h 488"/>
              <a:gd name="T48" fmla="*/ 420 w 440"/>
              <a:gd name="T49" fmla="*/ 256 h 488"/>
              <a:gd name="T50" fmla="*/ 386 w 440"/>
              <a:gd name="T51" fmla="*/ 256 h 488"/>
              <a:gd name="T52" fmla="*/ 420 w 440"/>
              <a:gd name="T53" fmla="*/ 251 h 488"/>
              <a:gd name="T54" fmla="*/ 420 w 440"/>
              <a:gd name="T55" fmla="*/ 184 h 488"/>
              <a:gd name="T56" fmla="*/ 245 w 440"/>
              <a:gd name="T57" fmla="*/ 255 h 488"/>
              <a:gd name="T58" fmla="*/ 245 w 440"/>
              <a:gd name="T59" fmla="*/ 345 h 488"/>
              <a:gd name="T60" fmla="*/ 137 w 440"/>
              <a:gd name="T61" fmla="*/ 254 h 488"/>
              <a:gd name="T62" fmla="*/ 137 w 440"/>
              <a:gd name="T63" fmla="*/ 355 h 488"/>
              <a:gd name="T64" fmla="*/ 25 w 440"/>
              <a:gd name="T65" fmla="*/ 354 h 488"/>
              <a:gd name="T66" fmla="*/ 38 w 440"/>
              <a:gd name="T67" fmla="*/ 24 h 488"/>
              <a:gd name="T68" fmla="*/ 112 w 440"/>
              <a:gd name="T69" fmla="*/ 463 h 488"/>
              <a:gd name="T70" fmla="*/ 38 w 440"/>
              <a:gd name="T71" fmla="*/ 425 h 488"/>
              <a:gd name="T72" fmla="*/ 0 w 440"/>
              <a:gd name="T73" fmla="*/ 403 h 488"/>
              <a:gd name="T74" fmla="*/ 25 w 440"/>
              <a:gd name="T75" fmla="*/ 488 h 488"/>
              <a:gd name="T76" fmla="*/ 132 w 440"/>
              <a:gd name="T77" fmla="*/ 488 h 488"/>
              <a:gd name="T78" fmla="*/ 432 w 440"/>
              <a:gd name="T79" fmla="*/ 436 h 488"/>
              <a:gd name="T80" fmla="*/ 436 w 440"/>
              <a:gd name="T81" fmla="*/ 78 h 488"/>
              <a:gd name="T82" fmla="*/ 245 w 440"/>
              <a:gd name="T83" fmla="*/ 26 h 488"/>
              <a:gd name="T84" fmla="*/ 132 w 440"/>
              <a:gd name="T85" fmla="*/ 0 h 488"/>
              <a:gd name="T86" fmla="*/ 13 w 440"/>
              <a:gd name="T87" fmla="*/ 30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0" h="488">
                <a:moveTo>
                  <a:pt x="310" y="68"/>
                </a:moveTo>
                <a:lnTo>
                  <a:pt x="310" y="68"/>
                </a:lnTo>
                <a:lnTo>
                  <a:pt x="310" y="162"/>
                </a:lnTo>
                <a:lnTo>
                  <a:pt x="245" y="152"/>
                </a:lnTo>
                <a:lnTo>
                  <a:pt x="245" y="52"/>
                </a:lnTo>
                <a:lnTo>
                  <a:pt x="310" y="68"/>
                </a:lnTo>
                <a:close/>
                <a:moveTo>
                  <a:pt x="137" y="463"/>
                </a:moveTo>
                <a:lnTo>
                  <a:pt x="137" y="463"/>
                </a:lnTo>
                <a:lnTo>
                  <a:pt x="137" y="360"/>
                </a:lnTo>
                <a:lnTo>
                  <a:pt x="231" y="351"/>
                </a:lnTo>
                <a:lnTo>
                  <a:pt x="231" y="447"/>
                </a:lnTo>
                <a:lnTo>
                  <a:pt x="137" y="463"/>
                </a:lnTo>
                <a:lnTo>
                  <a:pt x="137" y="463"/>
                </a:lnTo>
                <a:close/>
                <a:moveTo>
                  <a:pt x="137" y="135"/>
                </a:moveTo>
                <a:lnTo>
                  <a:pt x="137" y="135"/>
                </a:lnTo>
                <a:lnTo>
                  <a:pt x="137" y="26"/>
                </a:lnTo>
                <a:lnTo>
                  <a:pt x="231" y="49"/>
                </a:lnTo>
                <a:lnTo>
                  <a:pt x="231" y="150"/>
                </a:lnTo>
                <a:lnTo>
                  <a:pt x="137" y="135"/>
                </a:lnTo>
                <a:close/>
                <a:moveTo>
                  <a:pt x="231" y="250"/>
                </a:moveTo>
                <a:lnTo>
                  <a:pt x="231" y="250"/>
                </a:lnTo>
                <a:lnTo>
                  <a:pt x="137" y="249"/>
                </a:lnTo>
                <a:lnTo>
                  <a:pt x="137" y="140"/>
                </a:lnTo>
                <a:lnTo>
                  <a:pt x="231" y="155"/>
                </a:lnTo>
                <a:lnTo>
                  <a:pt x="231" y="250"/>
                </a:lnTo>
                <a:close/>
                <a:moveTo>
                  <a:pt x="310" y="250"/>
                </a:moveTo>
                <a:lnTo>
                  <a:pt x="310" y="250"/>
                </a:lnTo>
                <a:lnTo>
                  <a:pt x="245" y="250"/>
                </a:lnTo>
                <a:lnTo>
                  <a:pt x="245" y="157"/>
                </a:lnTo>
                <a:lnTo>
                  <a:pt x="310" y="167"/>
                </a:lnTo>
                <a:lnTo>
                  <a:pt x="310" y="250"/>
                </a:lnTo>
                <a:close/>
                <a:moveTo>
                  <a:pt x="371" y="176"/>
                </a:moveTo>
                <a:lnTo>
                  <a:pt x="371" y="176"/>
                </a:lnTo>
                <a:lnTo>
                  <a:pt x="371" y="251"/>
                </a:lnTo>
                <a:lnTo>
                  <a:pt x="325" y="250"/>
                </a:lnTo>
                <a:lnTo>
                  <a:pt x="325" y="169"/>
                </a:lnTo>
                <a:lnTo>
                  <a:pt x="371" y="176"/>
                </a:lnTo>
                <a:close/>
                <a:moveTo>
                  <a:pt x="371" y="171"/>
                </a:moveTo>
                <a:lnTo>
                  <a:pt x="371" y="171"/>
                </a:lnTo>
                <a:lnTo>
                  <a:pt x="325" y="164"/>
                </a:lnTo>
                <a:lnTo>
                  <a:pt x="325" y="72"/>
                </a:lnTo>
                <a:lnTo>
                  <a:pt x="371" y="83"/>
                </a:lnTo>
                <a:lnTo>
                  <a:pt x="371" y="171"/>
                </a:lnTo>
                <a:close/>
                <a:moveTo>
                  <a:pt x="420" y="179"/>
                </a:moveTo>
                <a:lnTo>
                  <a:pt x="420" y="179"/>
                </a:lnTo>
                <a:lnTo>
                  <a:pt x="386" y="174"/>
                </a:lnTo>
                <a:lnTo>
                  <a:pt x="386" y="87"/>
                </a:lnTo>
                <a:lnTo>
                  <a:pt x="420" y="95"/>
                </a:lnTo>
                <a:lnTo>
                  <a:pt x="420" y="179"/>
                </a:lnTo>
                <a:close/>
                <a:moveTo>
                  <a:pt x="386" y="337"/>
                </a:moveTo>
                <a:lnTo>
                  <a:pt x="386" y="337"/>
                </a:lnTo>
                <a:lnTo>
                  <a:pt x="420" y="334"/>
                </a:lnTo>
                <a:lnTo>
                  <a:pt x="420" y="414"/>
                </a:lnTo>
                <a:lnTo>
                  <a:pt x="386" y="420"/>
                </a:lnTo>
                <a:lnTo>
                  <a:pt x="386" y="337"/>
                </a:lnTo>
                <a:close/>
                <a:moveTo>
                  <a:pt x="325" y="342"/>
                </a:moveTo>
                <a:lnTo>
                  <a:pt x="325" y="342"/>
                </a:lnTo>
                <a:lnTo>
                  <a:pt x="371" y="338"/>
                </a:lnTo>
                <a:lnTo>
                  <a:pt x="371" y="423"/>
                </a:lnTo>
                <a:lnTo>
                  <a:pt x="325" y="431"/>
                </a:lnTo>
                <a:lnTo>
                  <a:pt x="325" y="342"/>
                </a:lnTo>
                <a:close/>
                <a:moveTo>
                  <a:pt x="310" y="344"/>
                </a:moveTo>
                <a:lnTo>
                  <a:pt x="310" y="344"/>
                </a:lnTo>
                <a:lnTo>
                  <a:pt x="310" y="433"/>
                </a:lnTo>
                <a:lnTo>
                  <a:pt x="245" y="444"/>
                </a:lnTo>
                <a:lnTo>
                  <a:pt x="245" y="350"/>
                </a:lnTo>
                <a:lnTo>
                  <a:pt x="310" y="344"/>
                </a:lnTo>
                <a:close/>
                <a:moveTo>
                  <a:pt x="371" y="333"/>
                </a:moveTo>
                <a:lnTo>
                  <a:pt x="371" y="333"/>
                </a:lnTo>
                <a:lnTo>
                  <a:pt x="325" y="338"/>
                </a:lnTo>
                <a:lnTo>
                  <a:pt x="325" y="255"/>
                </a:lnTo>
                <a:lnTo>
                  <a:pt x="371" y="256"/>
                </a:lnTo>
                <a:lnTo>
                  <a:pt x="371" y="333"/>
                </a:lnTo>
                <a:close/>
                <a:moveTo>
                  <a:pt x="420" y="256"/>
                </a:moveTo>
                <a:lnTo>
                  <a:pt x="420" y="256"/>
                </a:lnTo>
                <a:lnTo>
                  <a:pt x="420" y="329"/>
                </a:lnTo>
                <a:lnTo>
                  <a:pt x="386" y="332"/>
                </a:lnTo>
                <a:lnTo>
                  <a:pt x="386" y="256"/>
                </a:lnTo>
                <a:lnTo>
                  <a:pt x="420" y="256"/>
                </a:lnTo>
                <a:close/>
                <a:moveTo>
                  <a:pt x="420" y="251"/>
                </a:moveTo>
                <a:lnTo>
                  <a:pt x="420" y="251"/>
                </a:lnTo>
                <a:lnTo>
                  <a:pt x="386" y="251"/>
                </a:lnTo>
                <a:lnTo>
                  <a:pt x="386" y="179"/>
                </a:lnTo>
                <a:lnTo>
                  <a:pt x="420" y="184"/>
                </a:lnTo>
                <a:lnTo>
                  <a:pt x="420" y="251"/>
                </a:lnTo>
                <a:close/>
                <a:moveTo>
                  <a:pt x="245" y="255"/>
                </a:moveTo>
                <a:lnTo>
                  <a:pt x="245" y="255"/>
                </a:lnTo>
                <a:lnTo>
                  <a:pt x="310" y="255"/>
                </a:lnTo>
                <a:lnTo>
                  <a:pt x="310" y="339"/>
                </a:lnTo>
                <a:lnTo>
                  <a:pt x="245" y="345"/>
                </a:lnTo>
                <a:lnTo>
                  <a:pt x="245" y="255"/>
                </a:lnTo>
                <a:close/>
                <a:moveTo>
                  <a:pt x="137" y="254"/>
                </a:moveTo>
                <a:lnTo>
                  <a:pt x="137" y="254"/>
                </a:lnTo>
                <a:lnTo>
                  <a:pt x="231" y="255"/>
                </a:lnTo>
                <a:lnTo>
                  <a:pt x="231" y="346"/>
                </a:lnTo>
                <a:lnTo>
                  <a:pt x="137" y="355"/>
                </a:lnTo>
                <a:lnTo>
                  <a:pt x="137" y="254"/>
                </a:lnTo>
                <a:close/>
                <a:moveTo>
                  <a:pt x="25" y="354"/>
                </a:moveTo>
                <a:lnTo>
                  <a:pt x="25" y="354"/>
                </a:lnTo>
                <a:cubicBezTo>
                  <a:pt x="39" y="354"/>
                  <a:pt x="51" y="343"/>
                  <a:pt x="51" y="329"/>
                </a:cubicBezTo>
                <a:cubicBezTo>
                  <a:pt x="51" y="319"/>
                  <a:pt x="46" y="311"/>
                  <a:pt x="38" y="306"/>
                </a:cubicBezTo>
                <a:lnTo>
                  <a:pt x="38" y="24"/>
                </a:lnTo>
                <a:lnTo>
                  <a:pt x="112" y="24"/>
                </a:lnTo>
                <a:cubicBezTo>
                  <a:pt x="112" y="24"/>
                  <a:pt x="112" y="25"/>
                  <a:pt x="112" y="25"/>
                </a:cubicBezTo>
                <a:lnTo>
                  <a:pt x="112" y="463"/>
                </a:lnTo>
                <a:cubicBezTo>
                  <a:pt x="112" y="463"/>
                  <a:pt x="112" y="463"/>
                  <a:pt x="112" y="464"/>
                </a:cubicBezTo>
                <a:lnTo>
                  <a:pt x="38" y="464"/>
                </a:lnTo>
                <a:lnTo>
                  <a:pt x="38" y="425"/>
                </a:lnTo>
                <a:cubicBezTo>
                  <a:pt x="46" y="421"/>
                  <a:pt x="51" y="413"/>
                  <a:pt x="51" y="403"/>
                </a:cubicBezTo>
                <a:cubicBezTo>
                  <a:pt x="51" y="389"/>
                  <a:pt x="40" y="377"/>
                  <a:pt x="26" y="377"/>
                </a:cubicBezTo>
                <a:cubicBezTo>
                  <a:pt x="11" y="377"/>
                  <a:pt x="0" y="389"/>
                  <a:pt x="0" y="403"/>
                </a:cubicBezTo>
                <a:cubicBezTo>
                  <a:pt x="0" y="412"/>
                  <a:pt x="5" y="421"/>
                  <a:pt x="13" y="425"/>
                </a:cubicBezTo>
                <a:lnTo>
                  <a:pt x="13" y="476"/>
                </a:lnTo>
                <a:cubicBezTo>
                  <a:pt x="13" y="483"/>
                  <a:pt x="19" y="488"/>
                  <a:pt x="25" y="488"/>
                </a:cubicBezTo>
                <a:lnTo>
                  <a:pt x="124" y="488"/>
                </a:lnTo>
                <a:cubicBezTo>
                  <a:pt x="126" y="488"/>
                  <a:pt x="127" y="488"/>
                  <a:pt x="128" y="488"/>
                </a:cubicBezTo>
                <a:cubicBezTo>
                  <a:pt x="129" y="488"/>
                  <a:pt x="131" y="488"/>
                  <a:pt x="132" y="488"/>
                </a:cubicBezTo>
                <a:lnTo>
                  <a:pt x="133" y="488"/>
                </a:lnTo>
                <a:lnTo>
                  <a:pt x="428" y="438"/>
                </a:lnTo>
                <a:cubicBezTo>
                  <a:pt x="429" y="438"/>
                  <a:pt x="431" y="437"/>
                  <a:pt x="432" y="436"/>
                </a:cubicBezTo>
                <a:cubicBezTo>
                  <a:pt x="437" y="435"/>
                  <a:pt x="440" y="431"/>
                  <a:pt x="440" y="427"/>
                </a:cubicBezTo>
                <a:lnTo>
                  <a:pt x="440" y="85"/>
                </a:lnTo>
                <a:cubicBezTo>
                  <a:pt x="440" y="82"/>
                  <a:pt x="438" y="79"/>
                  <a:pt x="436" y="78"/>
                </a:cubicBezTo>
                <a:cubicBezTo>
                  <a:pt x="435" y="75"/>
                  <a:pt x="432" y="73"/>
                  <a:pt x="429" y="72"/>
                </a:cubicBezTo>
                <a:lnTo>
                  <a:pt x="245" y="27"/>
                </a:lnTo>
                <a:lnTo>
                  <a:pt x="245" y="26"/>
                </a:lnTo>
                <a:lnTo>
                  <a:pt x="243" y="26"/>
                </a:lnTo>
                <a:lnTo>
                  <a:pt x="135" y="1"/>
                </a:lnTo>
                <a:lnTo>
                  <a:pt x="132" y="0"/>
                </a:lnTo>
                <a:lnTo>
                  <a:pt x="25" y="0"/>
                </a:lnTo>
                <a:cubicBezTo>
                  <a:pt x="19" y="0"/>
                  <a:pt x="13" y="5"/>
                  <a:pt x="13" y="12"/>
                </a:cubicBezTo>
                <a:lnTo>
                  <a:pt x="13" y="306"/>
                </a:lnTo>
                <a:cubicBezTo>
                  <a:pt x="5" y="311"/>
                  <a:pt x="0" y="319"/>
                  <a:pt x="0" y="329"/>
                </a:cubicBezTo>
                <a:cubicBezTo>
                  <a:pt x="0" y="343"/>
                  <a:pt x="11" y="354"/>
                  <a:pt x="25" y="354"/>
                </a:cubicBezTo>
                <a:close/>
              </a:path>
            </a:pathLst>
          </a:custGeom>
          <a:solidFill>
            <a:schemeClr val="bg1">
              <a:lumMod val="50000"/>
            </a:schemeClr>
          </a:solidFill>
          <a:ln w="0">
            <a:noFill/>
            <a:prstDash val="solid"/>
            <a:round/>
            <a:headEnd/>
            <a:tailEnd/>
          </a:ln>
        </p:spPr>
        <p:txBody>
          <a:body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 name="Freeform 26"/>
          <p:cNvSpPr>
            <a:spLocks noEditPoints="1"/>
          </p:cNvSpPr>
          <p:nvPr/>
        </p:nvSpPr>
        <p:spPr bwMode="auto">
          <a:xfrm>
            <a:off x="4294838" y="5024604"/>
            <a:ext cx="98348" cy="209501"/>
          </a:xfrm>
          <a:custGeom>
            <a:avLst/>
            <a:gdLst>
              <a:gd name="T0" fmla="*/ 156 w 180"/>
              <a:gd name="T1" fmla="*/ 122 h 438"/>
              <a:gd name="T2" fmla="*/ 156 w 180"/>
              <a:gd name="T3" fmla="*/ 122 h 438"/>
              <a:gd name="T4" fmla="*/ 24 w 180"/>
              <a:gd name="T5" fmla="*/ 122 h 438"/>
              <a:gd name="T6" fmla="*/ 24 w 180"/>
              <a:gd name="T7" fmla="*/ 24 h 438"/>
              <a:gd name="T8" fmla="*/ 156 w 180"/>
              <a:gd name="T9" fmla="*/ 24 h 438"/>
              <a:gd name="T10" fmla="*/ 156 w 180"/>
              <a:gd name="T11" fmla="*/ 122 h 438"/>
              <a:gd name="T12" fmla="*/ 24 w 180"/>
              <a:gd name="T13" fmla="*/ 127 h 438"/>
              <a:gd name="T14" fmla="*/ 24 w 180"/>
              <a:gd name="T15" fmla="*/ 127 h 438"/>
              <a:gd name="T16" fmla="*/ 156 w 180"/>
              <a:gd name="T17" fmla="*/ 127 h 438"/>
              <a:gd name="T18" fmla="*/ 156 w 180"/>
              <a:gd name="T19" fmla="*/ 212 h 438"/>
              <a:gd name="T20" fmla="*/ 24 w 180"/>
              <a:gd name="T21" fmla="*/ 212 h 438"/>
              <a:gd name="T22" fmla="*/ 24 w 180"/>
              <a:gd name="T23" fmla="*/ 127 h 438"/>
              <a:gd name="T24" fmla="*/ 156 w 180"/>
              <a:gd name="T25" fmla="*/ 305 h 438"/>
              <a:gd name="T26" fmla="*/ 156 w 180"/>
              <a:gd name="T27" fmla="*/ 305 h 438"/>
              <a:gd name="T28" fmla="*/ 24 w 180"/>
              <a:gd name="T29" fmla="*/ 305 h 438"/>
              <a:gd name="T30" fmla="*/ 24 w 180"/>
              <a:gd name="T31" fmla="*/ 217 h 438"/>
              <a:gd name="T32" fmla="*/ 156 w 180"/>
              <a:gd name="T33" fmla="*/ 217 h 438"/>
              <a:gd name="T34" fmla="*/ 156 w 180"/>
              <a:gd name="T35" fmla="*/ 305 h 438"/>
              <a:gd name="T36" fmla="*/ 24 w 180"/>
              <a:gd name="T37" fmla="*/ 310 h 438"/>
              <a:gd name="T38" fmla="*/ 24 w 180"/>
              <a:gd name="T39" fmla="*/ 310 h 438"/>
              <a:gd name="T40" fmla="*/ 156 w 180"/>
              <a:gd name="T41" fmla="*/ 310 h 438"/>
              <a:gd name="T42" fmla="*/ 156 w 180"/>
              <a:gd name="T43" fmla="*/ 413 h 438"/>
              <a:gd name="T44" fmla="*/ 24 w 180"/>
              <a:gd name="T45" fmla="*/ 413 h 438"/>
              <a:gd name="T46" fmla="*/ 24 w 180"/>
              <a:gd name="T47" fmla="*/ 310 h 438"/>
              <a:gd name="T48" fmla="*/ 12 w 180"/>
              <a:gd name="T49" fmla="*/ 438 h 438"/>
              <a:gd name="T50" fmla="*/ 12 w 180"/>
              <a:gd name="T51" fmla="*/ 438 h 438"/>
              <a:gd name="T52" fmla="*/ 168 w 180"/>
              <a:gd name="T53" fmla="*/ 438 h 438"/>
              <a:gd name="T54" fmla="*/ 180 w 180"/>
              <a:gd name="T55" fmla="*/ 425 h 438"/>
              <a:gd name="T56" fmla="*/ 180 w 180"/>
              <a:gd name="T57" fmla="*/ 12 h 438"/>
              <a:gd name="T58" fmla="*/ 168 w 180"/>
              <a:gd name="T59" fmla="*/ 0 h 438"/>
              <a:gd name="T60" fmla="*/ 12 w 180"/>
              <a:gd name="T61" fmla="*/ 0 h 438"/>
              <a:gd name="T62" fmla="*/ 0 w 180"/>
              <a:gd name="T63" fmla="*/ 12 h 438"/>
              <a:gd name="T64" fmla="*/ 0 w 180"/>
              <a:gd name="T65" fmla="*/ 425 h 438"/>
              <a:gd name="T66" fmla="*/ 12 w 180"/>
              <a:gd name="T67"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0" h="438">
                <a:moveTo>
                  <a:pt x="156" y="122"/>
                </a:moveTo>
                <a:lnTo>
                  <a:pt x="156" y="122"/>
                </a:lnTo>
                <a:lnTo>
                  <a:pt x="24" y="122"/>
                </a:lnTo>
                <a:lnTo>
                  <a:pt x="24" y="24"/>
                </a:lnTo>
                <a:lnTo>
                  <a:pt x="156" y="24"/>
                </a:lnTo>
                <a:lnTo>
                  <a:pt x="156" y="122"/>
                </a:lnTo>
                <a:close/>
                <a:moveTo>
                  <a:pt x="24" y="127"/>
                </a:moveTo>
                <a:lnTo>
                  <a:pt x="24" y="127"/>
                </a:lnTo>
                <a:lnTo>
                  <a:pt x="156" y="127"/>
                </a:lnTo>
                <a:lnTo>
                  <a:pt x="156" y="212"/>
                </a:lnTo>
                <a:lnTo>
                  <a:pt x="24" y="212"/>
                </a:lnTo>
                <a:lnTo>
                  <a:pt x="24" y="127"/>
                </a:lnTo>
                <a:close/>
                <a:moveTo>
                  <a:pt x="156" y="305"/>
                </a:moveTo>
                <a:lnTo>
                  <a:pt x="156" y="305"/>
                </a:lnTo>
                <a:lnTo>
                  <a:pt x="24" y="305"/>
                </a:lnTo>
                <a:lnTo>
                  <a:pt x="24" y="217"/>
                </a:lnTo>
                <a:lnTo>
                  <a:pt x="156" y="217"/>
                </a:lnTo>
                <a:lnTo>
                  <a:pt x="156" y="305"/>
                </a:lnTo>
                <a:close/>
                <a:moveTo>
                  <a:pt x="24" y="310"/>
                </a:moveTo>
                <a:lnTo>
                  <a:pt x="24" y="310"/>
                </a:lnTo>
                <a:lnTo>
                  <a:pt x="156" y="310"/>
                </a:lnTo>
                <a:lnTo>
                  <a:pt x="156" y="413"/>
                </a:lnTo>
                <a:lnTo>
                  <a:pt x="24" y="413"/>
                </a:lnTo>
                <a:lnTo>
                  <a:pt x="24" y="310"/>
                </a:lnTo>
                <a:close/>
                <a:moveTo>
                  <a:pt x="12" y="438"/>
                </a:moveTo>
                <a:lnTo>
                  <a:pt x="12" y="438"/>
                </a:lnTo>
                <a:lnTo>
                  <a:pt x="168" y="438"/>
                </a:lnTo>
                <a:cubicBezTo>
                  <a:pt x="175" y="438"/>
                  <a:pt x="180" y="432"/>
                  <a:pt x="180" y="425"/>
                </a:cubicBezTo>
                <a:lnTo>
                  <a:pt x="180" y="12"/>
                </a:lnTo>
                <a:cubicBezTo>
                  <a:pt x="180" y="5"/>
                  <a:pt x="175" y="0"/>
                  <a:pt x="168" y="0"/>
                </a:cubicBezTo>
                <a:lnTo>
                  <a:pt x="12" y="0"/>
                </a:lnTo>
                <a:cubicBezTo>
                  <a:pt x="5" y="0"/>
                  <a:pt x="0" y="5"/>
                  <a:pt x="0" y="12"/>
                </a:cubicBezTo>
                <a:lnTo>
                  <a:pt x="0" y="425"/>
                </a:lnTo>
                <a:cubicBezTo>
                  <a:pt x="0" y="432"/>
                  <a:pt x="5" y="438"/>
                  <a:pt x="12" y="438"/>
                </a:cubicBezTo>
                <a:close/>
              </a:path>
            </a:pathLst>
          </a:custGeom>
          <a:solidFill>
            <a:schemeClr val="bg1">
              <a:lumMod val="50000"/>
            </a:schemeClr>
          </a:solidFill>
          <a:ln w="0">
            <a:noFill/>
            <a:prstDash val="solid"/>
            <a:round/>
            <a:headEnd/>
            <a:tailEnd/>
          </a:ln>
        </p:spPr>
        <p:txBody>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 name="Freeform 27"/>
          <p:cNvSpPr>
            <a:spLocks noEditPoints="1"/>
          </p:cNvSpPr>
          <p:nvPr/>
        </p:nvSpPr>
        <p:spPr bwMode="auto">
          <a:xfrm>
            <a:off x="4323075" y="5055251"/>
            <a:ext cx="57370" cy="45713"/>
          </a:xfrm>
          <a:custGeom>
            <a:avLst/>
            <a:gdLst>
              <a:gd name="T0" fmla="*/ 9 w 104"/>
              <a:gd name="T1" fmla="*/ 13 h 55"/>
              <a:gd name="T2" fmla="*/ 9 w 104"/>
              <a:gd name="T3" fmla="*/ 13 h 55"/>
              <a:gd name="T4" fmla="*/ 10 w 104"/>
              <a:gd name="T5" fmla="*/ 10 h 55"/>
              <a:gd name="T6" fmla="*/ 93 w 104"/>
              <a:gd name="T7" fmla="*/ 10 h 55"/>
              <a:gd name="T8" fmla="*/ 94 w 104"/>
              <a:gd name="T9" fmla="*/ 13 h 55"/>
              <a:gd name="T10" fmla="*/ 94 w 104"/>
              <a:gd name="T11" fmla="*/ 42 h 55"/>
              <a:gd name="T12" fmla="*/ 93 w 104"/>
              <a:gd name="T13" fmla="*/ 45 h 55"/>
              <a:gd name="T14" fmla="*/ 11 w 104"/>
              <a:gd name="T15" fmla="*/ 45 h 55"/>
              <a:gd name="T16" fmla="*/ 9 w 104"/>
              <a:gd name="T17" fmla="*/ 42 h 55"/>
              <a:gd name="T18" fmla="*/ 9 w 104"/>
              <a:gd name="T19" fmla="*/ 13 h 55"/>
              <a:gd name="T20" fmla="*/ 10 w 104"/>
              <a:gd name="T21" fmla="*/ 55 h 55"/>
              <a:gd name="T22" fmla="*/ 10 w 104"/>
              <a:gd name="T23" fmla="*/ 55 h 55"/>
              <a:gd name="T24" fmla="*/ 93 w 104"/>
              <a:gd name="T25" fmla="*/ 55 h 55"/>
              <a:gd name="T26" fmla="*/ 104 w 104"/>
              <a:gd name="T27" fmla="*/ 42 h 55"/>
              <a:gd name="T28" fmla="*/ 104 w 104"/>
              <a:gd name="T29" fmla="*/ 13 h 55"/>
              <a:gd name="T30" fmla="*/ 93 w 104"/>
              <a:gd name="T31" fmla="*/ 0 h 55"/>
              <a:gd name="T32" fmla="*/ 10 w 104"/>
              <a:gd name="T33" fmla="*/ 0 h 55"/>
              <a:gd name="T34" fmla="*/ 0 w 104"/>
              <a:gd name="T35" fmla="*/ 13 h 55"/>
              <a:gd name="T36" fmla="*/ 0 w 104"/>
              <a:gd name="T37" fmla="*/ 42 h 55"/>
              <a:gd name="T38" fmla="*/ 10 w 104"/>
              <a:gd name="T3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 y="13"/>
                </a:moveTo>
                <a:lnTo>
                  <a:pt x="9" y="13"/>
                </a:lnTo>
                <a:cubicBezTo>
                  <a:pt x="9" y="11"/>
                  <a:pt x="10" y="10"/>
                  <a:pt x="10" y="10"/>
                </a:cubicBezTo>
                <a:lnTo>
                  <a:pt x="93" y="10"/>
                </a:lnTo>
                <a:cubicBezTo>
                  <a:pt x="94" y="10"/>
                  <a:pt x="94" y="11"/>
                  <a:pt x="94" y="13"/>
                </a:cubicBezTo>
                <a:lnTo>
                  <a:pt x="94" y="42"/>
                </a:lnTo>
                <a:cubicBezTo>
                  <a:pt x="94" y="44"/>
                  <a:pt x="94" y="45"/>
                  <a:pt x="93" y="45"/>
                </a:cubicBezTo>
                <a:lnTo>
                  <a:pt x="11" y="45"/>
                </a:lnTo>
                <a:cubicBezTo>
                  <a:pt x="10" y="45"/>
                  <a:pt x="9" y="44"/>
                  <a:pt x="9" y="42"/>
                </a:cubicBezTo>
                <a:lnTo>
                  <a:pt x="9" y="13"/>
                </a:lnTo>
                <a:close/>
                <a:moveTo>
                  <a:pt x="10" y="55"/>
                </a:moveTo>
                <a:lnTo>
                  <a:pt x="10" y="55"/>
                </a:lnTo>
                <a:lnTo>
                  <a:pt x="93" y="55"/>
                </a:lnTo>
                <a:cubicBezTo>
                  <a:pt x="100" y="55"/>
                  <a:pt x="104" y="49"/>
                  <a:pt x="104" y="42"/>
                </a:cubicBezTo>
                <a:lnTo>
                  <a:pt x="104" y="13"/>
                </a:lnTo>
                <a:cubicBezTo>
                  <a:pt x="104" y="6"/>
                  <a:pt x="100" y="0"/>
                  <a:pt x="93" y="0"/>
                </a:cubicBezTo>
                <a:lnTo>
                  <a:pt x="10" y="0"/>
                </a:lnTo>
                <a:cubicBezTo>
                  <a:pt x="4" y="0"/>
                  <a:pt x="0" y="6"/>
                  <a:pt x="0" y="13"/>
                </a:cubicBezTo>
                <a:lnTo>
                  <a:pt x="0" y="42"/>
                </a:lnTo>
                <a:cubicBezTo>
                  <a:pt x="0" y="49"/>
                  <a:pt x="4" y="55"/>
                  <a:pt x="10" y="55"/>
                </a:cubicBezTo>
                <a:close/>
              </a:path>
            </a:pathLst>
          </a:custGeom>
          <a:solidFill>
            <a:schemeClr val="bg1">
              <a:lumMod val="50000"/>
            </a:schemeClr>
          </a:solidFill>
          <a:ln w="0">
            <a:noFill/>
            <a:prstDash val="solid"/>
            <a:round/>
            <a:headEnd/>
            <a:tailEnd/>
          </a:ln>
        </p:spPr>
        <p:txBody>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 name="Freeform 28"/>
          <p:cNvSpPr>
            <a:spLocks noEditPoints="1"/>
          </p:cNvSpPr>
          <p:nvPr/>
        </p:nvSpPr>
        <p:spPr bwMode="auto">
          <a:xfrm>
            <a:off x="4323075" y="5117773"/>
            <a:ext cx="57370" cy="45713"/>
          </a:xfrm>
          <a:custGeom>
            <a:avLst/>
            <a:gdLst>
              <a:gd name="T0" fmla="*/ 94 w 104"/>
              <a:gd name="T1" fmla="*/ 43 h 55"/>
              <a:gd name="T2" fmla="*/ 94 w 104"/>
              <a:gd name="T3" fmla="*/ 43 h 55"/>
              <a:gd name="T4" fmla="*/ 93 w 104"/>
              <a:gd name="T5" fmla="*/ 46 h 55"/>
              <a:gd name="T6" fmla="*/ 11 w 104"/>
              <a:gd name="T7" fmla="*/ 46 h 55"/>
              <a:gd name="T8" fmla="*/ 9 w 104"/>
              <a:gd name="T9" fmla="*/ 43 h 55"/>
              <a:gd name="T10" fmla="*/ 9 w 104"/>
              <a:gd name="T11" fmla="*/ 13 h 55"/>
              <a:gd name="T12" fmla="*/ 10 w 104"/>
              <a:gd name="T13" fmla="*/ 10 h 55"/>
              <a:gd name="T14" fmla="*/ 93 w 104"/>
              <a:gd name="T15" fmla="*/ 10 h 55"/>
              <a:gd name="T16" fmla="*/ 94 w 104"/>
              <a:gd name="T17" fmla="*/ 13 h 55"/>
              <a:gd name="T18" fmla="*/ 94 w 104"/>
              <a:gd name="T19" fmla="*/ 43 h 55"/>
              <a:gd name="T20" fmla="*/ 93 w 104"/>
              <a:gd name="T21" fmla="*/ 0 h 55"/>
              <a:gd name="T22" fmla="*/ 93 w 104"/>
              <a:gd name="T23" fmla="*/ 0 h 55"/>
              <a:gd name="T24" fmla="*/ 10 w 104"/>
              <a:gd name="T25" fmla="*/ 0 h 55"/>
              <a:gd name="T26" fmla="*/ 0 w 104"/>
              <a:gd name="T27" fmla="*/ 13 h 55"/>
              <a:gd name="T28" fmla="*/ 0 w 104"/>
              <a:gd name="T29" fmla="*/ 43 h 55"/>
              <a:gd name="T30" fmla="*/ 10 w 104"/>
              <a:gd name="T31" fmla="*/ 55 h 55"/>
              <a:gd name="T32" fmla="*/ 93 w 104"/>
              <a:gd name="T33" fmla="*/ 55 h 55"/>
              <a:gd name="T34" fmla="*/ 104 w 104"/>
              <a:gd name="T35" fmla="*/ 43 h 55"/>
              <a:gd name="T36" fmla="*/ 104 w 104"/>
              <a:gd name="T37" fmla="*/ 13 h 55"/>
              <a:gd name="T38" fmla="*/ 93 w 104"/>
              <a:gd name="T3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4" y="43"/>
                </a:moveTo>
                <a:lnTo>
                  <a:pt x="94" y="43"/>
                </a:lnTo>
                <a:cubicBezTo>
                  <a:pt x="94" y="44"/>
                  <a:pt x="94" y="45"/>
                  <a:pt x="93" y="46"/>
                </a:cubicBezTo>
                <a:lnTo>
                  <a:pt x="11" y="46"/>
                </a:lnTo>
                <a:cubicBezTo>
                  <a:pt x="10" y="46"/>
                  <a:pt x="9" y="44"/>
                  <a:pt x="9" y="43"/>
                </a:cubicBezTo>
                <a:lnTo>
                  <a:pt x="9" y="13"/>
                </a:lnTo>
                <a:cubicBezTo>
                  <a:pt x="9" y="12"/>
                  <a:pt x="10" y="10"/>
                  <a:pt x="10" y="10"/>
                </a:cubicBezTo>
                <a:lnTo>
                  <a:pt x="93" y="10"/>
                </a:lnTo>
                <a:cubicBezTo>
                  <a:pt x="94" y="10"/>
                  <a:pt x="94" y="12"/>
                  <a:pt x="94" y="13"/>
                </a:cubicBezTo>
                <a:lnTo>
                  <a:pt x="94" y="43"/>
                </a:lnTo>
                <a:close/>
                <a:moveTo>
                  <a:pt x="93" y="0"/>
                </a:moveTo>
                <a:lnTo>
                  <a:pt x="93" y="0"/>
                </a:lnTo>
                <a:lnTo>
                  <a:pt x="10" y="0"/>
                </a:lnTo>
                <a:cubicBezTo>
                  <a:pt x="4" y="0"/>
                  <a:pt x="0" y="6"/>
                  <a:pt x="0" y="13"/>
                </a:cubicBezTo>
                <a:lnTo>
                  <a:pt x="0" y="43"/>
                </a:lnTo>
                <a:cubicBezTo>
                  <a:pt x="0" y="50"/>
                  <a:pt x="4" y="55"/>
                  <a:pt x="10" y="55"/>
                </a:cubicBezTo>
                <a:lnTo>
                  <a:pt x="93" y="55"/>
                </a:lnTo>
                <a:cubicBezTo>
                  <a:pt x="100" y="55"/>
                  <a:pt x="104" y="50"/>
                  <a:pt x="104" y="43"/>
                </a:cubicBezTo>
                <a:lnTo>
                  <a:pt x="104" y="13"/>
                </a:lnTo>
                <a:cubicBezTo>
                  <a:pt x="104" y="6"/>
                  <a:pt x="100" y="0"/>
                  <a:pt x="93" y="0"/>
                </a:cubicBezTo>
                <a:close/>
              </a:path>
            </a:pathLst>
          </a:custGeom>
          <a:solidFill>
            <a:schemeClr val="bg1">
              <a:lumMod val="50000"/>
            </a:schemeClr>
          </a:solidFill>
          <a:ln w="0">
            <a:noFill/>
            <a:prstDash val="solid"/>
            <a:round/>
            <a:headEnd/>
            <a:tailEnd/>
          </a:ln>
        </p:spPr>
        <p:txBody>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 name="Freeform 27"/>
          <p:cNvSpPr>
            <a:spLocks noEditPoints="1"/>
          </p:cNvSpPr>
          <p:nvPr/>
        </p:nvSpPr>
        <p:spPr bwMode="auto">
          <a:xfrm>
            <a:off x="4327994" y="5178139"/>
            <a:ext cx="57370" cy="45713"/>
          </a:xfrm>
          <a:custGeom>
            <a:avLst/>
            <a:gdLst>
              <a:gd name="T0" fmla="*/ 9 w 104"/>
              <a:gd name="T1" fmla="*/ 13 h 55"/>
              <a:gd name="T2" fmla="*/ 9 w 104"/>
              <a:gd name="T3" fmla="*/ 13 h 55"/>
              <a:gd name="T4" fmla="*/ 10 w 104"/>
              <a:gd name="T5" fmla="*/ 10 h 55"/>
              <a:gd name="T6" fmla="*/ 93 w 104"/>
              <a:gd name="T7" fmla="*/ 10 h 55"/>
              <a:gd name="T8" fmla="*/ 94 w 104"/>
              <a:gd name="T9" fmla="*/ 13 h 55"/>
              <a:gd name="T10" fmla="*/ 94 w 104"/>
              <a:gd name="T11" fmla="*/ 42 h 55"/>
              <a:gd name="T12" fmla="*/ 93 w 104"/>
              <a:gd name="T13" fmla="*/ 45 h 55"/>
              <a:gd name="T14" fmla="*/ 11 w 104"/>
              <a:gd name="T15" fmla="*/ 45 h 55"/>
              <a:gd name="T16" fmla="*/ 9 w 104"/>
              <a:gd name="T17" fmla="*/ 42 h 55"/>
              <a:gd name="T18" fmla="*/ 9 w 104"/>
              <a:gd name="T19" fmla="*/ 13 h 55"/>
              <a:gd name="T20" fmla="*/ 10 w 104"/>
              <a:gd name="T21" fmla="*/ 55 h 55"/>
              <a:gd name="T22" fmla="*/ 10 w 104"/>
              <a:gd name="T23" fmla="*/ 55 h 55"/>
              <a:gd name="T24" fmla="*/ 93 w 104"/>
              <a:gd name="T25" fmla="*/ 55 h 55"/>
              <a:gd name="T26" fmla="*/ 104 w 104"/>
              <a:gd name="T27" fmla="*/ 42 h 55"/>
              <a:gd name="T28" fmla="*/ 104 w 104"/>
              <a:gd name="T29" fmla="*/ 13 h 55"/>
              <a:gd name="T30" fmla="*/ 93 w 104"/>
              <a:gd name="T31" fmla="*/ 0 h 55"/>
              <a:gd name="T32" fmla="*/ 10 w 104"/>
              <a:gd name="T33" fmla="*/ 0 h 55"/>
              <a:gd name="T34" fmla="*/ 0 w 104"/>
              <a:gd name="T35" fmla="*/ 13 h 55"/>
              <a:gd name="T36" fmla="*/ 0 w 104"/>
              <a:gd name="T37" fmla="*/ 42 h 55"/>
              <a:gd name="T38" fmla="*/ 10 w 104"/>
              <a:gd name="T3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 y="13"/>
                </a:moveTo>
                <a:lnTo>
                  <a:pt x="9" y="13"/>
                </a:lnTo>
                <a:cubicBezTo>
                  <a:pt x="9" y="11"/>
                  <a:pt x="10" y="10"/>
                  <a:pt x="10" y="10"/>
                </a:cubicBezTo>
                <a:lnTo>
                  <a:pt x="93" y="10"/>
                </a:lnTo>
                <a:cubicBezTo>
                  <a:pt x="94" y="10"/>
                  <a:pt x="94" y="11"/>
                  <a:pt x="94" y="13"/>
                </a:cubicBezTo>
                <a:lnTo>
                  <a:pt x="94" y="42"/>
                </a:lnTo>
                <a:cubicBezTo>
                  <a:pt x="94" y="44"/>
                  <a:pt x="94" y="45"/>
                  <a:pt x="93" y="45"/>
                </a:cubicBezTo>
                <a:lnTo>
                  <a:pt x="11" y="45"/>
                </a:lnTo>
                <a:cubicBezTo>
                  <a:pt x="10" y="45"/>
                  <a:pt x="9" y="44"/>
                  <a:pt x="9" y="42"/>
                </a:cubicBezTo>
                <a:lnTo>
                  <a:pt x="9" y="13"/>
                </a:lnTo>
                <a:close/>
                <a:moveTo>
                  <a:pt x="10" y="55"/>
                </a:moveTo>
                <a:lnTo>
                  <a:pt x="10" y="55"/>
                </a:lnTo>
                <a:lnTo>
                  <a:pt x="93" y="55"/>
                </a:lnTo>
                <a:cubicBezTo>
                  <a:pt x="100" y="55"/>
                  <a:pt x="104" y="49"/>
                  <a:pt x="104" y="42"/>
                </a:cubicBezTo>
                <a:lnTo>
                  <a:pt x="104" y="13"/>
                </a:lnTo>
                <a:cubicBezTo>
                  <a:pt x="104" y="6"/>
                  <a:pt x="100" y="0"/>
                  <a:pt x="93" y="0"/>
                </a:cubicBezTo>
                <a:lnTo>
                  <a:pt x="10" y="0"/>
                </a:lnTo>
                <a:cubicBezTo>
                  <a:pt x="4" y="0"/>
                  <a:pt x="0" y="6"/>
                  <a:pt x="0" y="13"/>
                </a:cubicBezTo>
                <a:lnTo>
                  <a:pt x="0" y="42"/>
                </a:lnTo>
                <a:cubicBezTo>
                  <a:pt x="0" y="49"/>
                  <a:pt x="4" y="55"/>
                  <a:pt x="10" y="55"/>
                </a:cubicBezTo>
                <a:close/>
              </a:path>
            </a:pathLst>
          </a:custGeom>
          <a:solidFill>
            <a:schemeClr val="bg1">
              <a:lumMod val="50000"/>
            </a:schemeClr>
          </a:solidFill>
          <a:ln w="0">
            <a:noFill/>
            <a:prstDash val="solid"/>
            <a:round/>
            <a:headEnd/>
            <a:tailEnd/>
          </a:ln>
        </p:spPr>
        <p:txBody>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Freeform 31"/>
          <p:cNvSpPr>
            <a:spLocks noEditPoints="1"/>
          </p:cNvSpPr>
          <p:nvPr/>
        </p:nvSpPr>
        <p:spPr bwMode="auto">
          <a:xfrm>
            <a:off x="4155961" y="5139735"/>
            <a:ext cx="45713" cy="45713"/>
          </a:xfrm>
          <a:custGeom>
            <a:avLst/>
            <a:gdLst>
              <a:gd name="T0" fmla="*/ 49 w 59"/>
              <a:gd name="T1" fmla="*/ 54 h 67"/>
              <a:gd name="T2" fmla="*/ 49 w 59"/>
              <a:gd name="T3" fmla="*/ 54 h 67"/>
              <a:gd name="T4" fmla="*/ 48 w 59"/>
              <a:gd name="T5" fmla="*/ 57 h 67"/>
              <a:gd name="T6" fmla="*/ 11 w 59"/>
              <a:gd name="T7" fmla="*/ 53 h 67"/>
              <a:gd name="T8" fmla="*/ 10 w 59"/>
              <a:gd name="T9" fmla="*/ 48 h 67"/>
              <a:gd name="T10" fmla="*/ 10 w 59"/>
              <a:gd name="T11" fmla="*/ 14 h 67"/>
              <a:gd name="T12" fmla="*/ 10 w 59"/>
              <a:gd name="T13" fmla="*/ 10 h 67"/>
              <a:gd name="T14" fmla="*/ 47 w 59"/>
              <a:gd name="T15" fmla="*/ 20 h 67"/>
              <a:gd name="T16" fmla="*/ 49 w 59"/>
              <a:gd name="T17" fmla="*/ 23 h 67"/>
              <a:gd name="T18" fmla="*/ 49 w 59"/>
              <a:gd name="T19" fmla="*/ 54 h 67"/>
              <a:gd name="T20" fmla="*/ 50 w 59"/>
              <a:gd name="T21" fmla="*/ 10 h 67"/>
              <a:gd name="T22" fmla="*/ 50 w 59"/>
              <a:gd name="T23" fmla="*/ 10 h 67"/>
              <a:gd name="T24" fmla="*/ 11 w 59"/>
              <a:gd name="T25" fmla="*/ 0 h 67"/>
              <a:gd name="T26" fmla="*/ 10 w 59"/>
              <a:gd name="T27" fmla="*/ 0 h 67"/>
              <a:gd name="T28" fmla="*/ 0 w 59"/>
              <a:gd name="T29" fmla="*/ 14 h 67"/>
              <a:gd name="T30" fmla="*/ 0 w 59"/>
              <a:gd name="T31" fmla="*/ 48 h 67"/>
              <a:gd name="T32" fmla="*/ 2 w 59"/>
              <a:gd name="T33" fmla="*/ 57 h 67"/>
              <a:gd name="T34" fmla="*/ 9 w 59"/>
              <a:gd name="T35" fmla="*/ 63 h 67"/>
              <a:gd name="T36" fmla="*/ 9 w 59"/>
              <a:gd name="T37" fmla="*/ 63 h 67"/>
              <a:gd name="T38" fmla="*/ 48 w 59"/>
              <a:gd name="T39" fmla="*/ 67 h 67"/>
              <a:gd name="T40" fmla="*/ 49 w 59"/>
              <a:gd name="T41" fmla="*/ 67 h 67"/>
              <a:gd name="T42" fmla="*/ 59 w 59"/>
              <a:gd name="T43" fmla="*/ 54 h 67"/>
              <a:gd name="T44" fmla="*/ 59 w 59"/>
              <a:gd name="T45" fmla="*/ 23 h 67"/>
              <a:gd name="T46" fmla="*/ 50 w 59"/>
              <a:gd name="T4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67">
                <a:moveTo>
                  <a:pt x="49" y="54"/>
                </a:moveTo>
                <a:lnTo>
                  <a:pt x="49" y="54"/>
                </a:lnTo>
                <a:cubicBezTo>
                  <a:pt x="49" y="56"/>
                  <a:pt x="48" y="57"/>
                  <a:pt x="48" y="57"/>
                </a:cubicBezTo>
                <a:lnTo>
                  <a:pt x="11" y="53"/>
                </a:lnTo>
                <a:cubicBezTo>
                  <a:pt x="10" y="52"/>
                  <a:pt x="10" y="51"/>
                  <a:pt x="10" y="48"/>
                </a:cubicBezTo>
                <a:lnTo>
                  <a:pt x="10" y="14"/>
                </a:lnTo>
                <a:cubicBezTo>
                  <a:pt x="10" y="12"/>
                  <a:pt x="10" y="11"/>
                  <a:pt x="10" y="10"/>
                </a:cubicBezTo>
                <a:lnTo>
                  <a:pt x="47" y="20"/>
                </a:lnTo>
                <a:cubicBezTo>
                  <a:pt x="48" y="20"/>
                  <a:pt x="49" y="21"/>
                  <a:pt x="49" y="23"/>
                </a:cubicBezTo>
                <a:lnTo>
                  <a:pt x="49" y="54"/>
                </a:lnTo>
                <a:close/>
                <a:moveTo>
                  <a:pt x="50" y="10"/>
                </a:moveTo>
                <a:lnTo>
                  <a:pt x="50" y="10"/>
                </a:lnTo>
                <a:lnTo>
                  <a:pt x="11" y="0"/>
                </a:lnTo>
                <a:lnTo>
                  <a:pt x="10" y="0"/>
                </a:lnTo>
                <a:cubicBezTo>
                  <a:pt x="4" y="0"/>
                  <a:pt x="0" y="6"/>
                  <a:pt x="0" y="14"/>
                </a:cubicBezTo>
                <a:lnTo>
                  <a:pt x="0" y="48"/>
                </a:lnTo>
                <a:cubicBezTo>
                  <a:pt x="0" y="52"/>
                  <a:pt x="1" y="55"/>
                  <a:pt x="2" y="57"/>
                </a:cubicBezTo>
                <a:cubicBezTo>
                  <a:pt x="4" y="61"/>
                  <a:pt x="7" y="63"/>
                  <a:pt x="9" y="63"/>
                </a:cubicBezTo>
                <a:lnTo>
                  <a:pt x="9" y="63"/>
                </a:lnTo>
                <a:lnTo>
                  <a:pt x="48" y="67"/>
                </a:lnTo>
                <a:lnTo>
                  <a:pt x="49" y="67"/>
                </a:lnTo>
                <a:cubicBezTo>
                  <a:pt x="54" y="67"/>
                  <a:pt x="59" y="61"/>
                  <a:pt x="59" y="54"/>
                </a:cubicBezTo>
                <a:lnTo>
                  <a:pt x="59" y="23"/>
                </a:lnTo>
                <a:cubicBezTo>
                  <a:pt x="59" y="16"/>
                  <a:pt x="54" y="11"/>
                  <a:pt x="50" y="10"/>
                </a:cubicBezTo>
                <a:close/>
              </a:path>
            </a:pathLst>
          </a:custGeom>
          <a:solidFill>
            <a:schemeClr val="bg1">
              <a:lumMod val="50000"/>
            </a:schemeClr>
          </a:solidFill>
          <a:ln w="0">
            <a:noFill/>
            <a:prstDash val="solid"/>
            <a:round/>
            <a:headEnd/>
            <a:tailEnd/>
          </a:ln>
        </p:spPr>
        <p:txBody>
          <a:body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Freeform 441"/>
          <p:cNvSpPr>
            <a:spLocks noEditPoints="1"/>
          </p:cNvSpPr>
          <p:nvPr/>
        </p:nvSpPr>
        <p:spPr bwMode="auto">
          <a:xfrm>
            <a:off x="3809623" y="4762892"/>
            <a:ext cx="1680443" cy="662636"/>
          </a:xfrm>
          <a:custGeom>
            <a:avLst/>
            <a:gdLst>
              <a:gd name="T0" fmla="*/ 1596200 w 3116"/>
              <a:gd name="T1" fmla="*/ 111996 h 2061"/>
              <a:gd name="T2" fmla="*/ 1313687 w 3116"/>
              <a:gd name="T3" fmla="*/ 281504 h 2061"/>
              <a:gd name="T4" fmla="*/ 1144179 w 3116"/>
              <a:gd name="T5" fmla="*/ 504488 h 2061"/>
              <a:gd name="T6" fmla="*/ 974671 w 3116"/>
              <a:gd name="T7" fmla="*/ 444958 h 2061"/>
              <a:gd name="T8" fmla="*/ 764804 w 3116"/>
              <a:gd name="T9" fmla="*/ 475227 h 2061"/>
              <a:gd name="T10" fmla="*/ 594287 w 3116"/>
              <a:gd name="T11" fmla="*/ 607403 h 2061"/>
              <a:gd name="T12" fmla="*/ 509533 w 3116"/>
              <a:gd name="T13" fmla="*/ 847539 h 2061"/>
              <a:gd name="T14" fmla="*/ 356169 w 3116"/>
              <a:gd name="T15" fmla="*/ 903033 h 2061"/>
              <a:gd name="T16" fmla="*/ 162445 w 3116"/>
              <a:gd name="T17" fmla="*/ 1039245 h 2061"/>
              <a:gd name="T18" fmla="*/ 73655 w 3116"/>
              <a:gd name="T19" fmla="*/ 1247094 h 2061"/>
              <a:gd name="T20" fmla="*/ 111996 w 3116"/>
              <a:gd name="T21" fmla="*/ 1487230 h 2061"/>
              <a:gd name="T22" fmla="*/ 274441 w 3116"/>
              <a:gd name="T23" fmla="*/ 1664810 h 2061"/>
              <a:gd name="T24" fmla="*/ 492380 w 3116"/>
              <a:gd name="T25" fmla="*/ 1726357 h 2061"/>
              <a:gd name="T26" fmla="*/ 666933 w 3116"/>
              <a:gd name="T27" fmla="*/ 1688016 h 2061"/>
              <a:gd name="T28" fmla="*/ 888908 w 3116"/>
              <a:gd name="T29" fmla="*/ 1883757 h 2061"/>
              <a:gd name="T30" fmla="*/ 1237005 w 3116"/>
              <a:gd name="T31" fmla="*/ 2001807 h 2061"/>
              <a:gd name="T32" fmla="*/ 1608308 w 3116"/>
              <a:gd name="T33" fmla="*/ 1962457 h 2061"/>
              <a:gd name="T34" fmla="*/ 1863578 w 3116"/>
              <a:gd name="T35" fmla="*/ 1820192 h 2061"/>
              <a:gd name="T36" fmla="*/ 2056293 w 3116"/>
              <a:gd name="T37" fmla="*/ 1893847 h 2061"/>
              <a:gd name="T38" fmla="*/ 2274232 w 3116"/>
              <a:gd name="T39" fmla="*/ 1871650 h 2061"/>
              <a:gd name="T40" fmla="*/ 2445758 w 3116"/>
              <a:gd name="T41" fmla="*/ 1759653 h 2061"/>
              <a:gd name="T42" fmla="*/ 2564817 w 3116"/>
              <a:gd name="T43" fmla="*/ 1717276 h 2061"/>
              <a:gd name="T44" fmla="*/ 2816052 w 3116"/>
              <a:gd name="T45" fmla="*/ 1675908 h 2061"/>
              <a:gd name="T46" fmla="*/ 3007757 w 3116"/>
              <a:gd name="T47" fmla="*/ 1499338 h 2061"/>
              <a:gd name="T48" fmla="*/ 3074350 w 3116"/>
              <a:gd name="T49" fmla="*/ 1261220 h 2061"/>
              <a:gd name="T50" fmla="*/ 2997668 w 3116"/>
              <a:gd name="T51" fmla="*/ 1005949 h 2061"/>
              <a:gd name="T52" fmla="*/ 2798899 w 3116"/>
              <a:gd name="T53" fmla="*/ 840477 h 2061"/>
              <a:gd name="T54" fmla="*/ 2637463 w 3116"/>
              <a:gd name="T55" fmla="*/ 775902 h 2061"/>
              <a:gd name="T56" fmla="*/ 2534548 w 3116"/>
              <a:gd name="T57" fmla="*/ 461102 h 2061"/>
              <a:gd name="T58" fmla="*/ 2319636 w 3116"/>
              <a:gd name="T59" fmla="*/ 221975 h 2061"/>
              <a:gd name="T60" fmla="*/ 2020979 w 3116"/>
              <a:gd name="T61" fmla="*/ 86772 h 2061"/>
              <a:gd name="T62" fmla="*/ 1946314 w 3116"/>
              <a:gd name="T63" fmla="*/ 5045 h 2061"/>
              <a:gd name="T64" fmla="*/ 2286340 w 3116"/>
              <a:gd name="T65" fmla="*/ 117041 h 2061"/>
              <a:gd name="T66" fmla="*/ 2546655 w 3116"/>
              <a:gd name="T67" fmla="*/ 353141 h 2061"/>
              <a:gd name="T68" fmla="*/ 2691948 w 3116"/>
              <a:gd name="T69" fmla="*/ 676014 h 2061"/>
              <a:gd name="T70" fmla="*/ 2861456 w 3116"/>
              <a:gd name="T71" fmla="*/ 793055 h 2061"/>
              <a:gd name="T72" fmla="*/ 3048116 w 3116"/>
              <a:gd name="T73" fmla="*/ 957518 h 2061"/>
              <a:gd name="T74" fmla="*/ 3140942 w 3116"/>
              <a:gd name="T75" fmla="*/ 1194627 h 2061"/>
              <a:gd name="T76" fmla="*/ 3111682 w 3116"/>
              <a:gd name="T77" fmla="*/ 1447880 h 2061"/>
              <a:gd name="T78" fmla="*/ 2974461 w 3116"/>
              <a:gd name="T79" fmla="*/ 1649675 h 2061"/>
              <a:gd name="T80" fmla="*/ 2756522 w 3116"/>
              <a:gd name="T81" fmla="*/ 1771761 h 2061"/>
              <a:gd name="T82" fmla="*/ 2520422 w 3116"/>
              <a:gd name="T83" fmla="*/ 1779833 h 2061"/>
              <a:gd name="T84" fmla="*/ 2352932 w 3116"/>
              <a:gd name="T85" fmla="*/ 1913018 h 2061"/>
              <a:gd name="T86" fmla="*/ 2118850 w 3116"/>
              <a:gd name="T87" fmla="*/ 1967502 h 2061"/>
              <a:gd name="T88" fmla="*/ 1868623 w 3116"/>
              <a:gd name="T89" fmla="*/ 1903937 h 2061"/>
              <a:gd name="T90" fmla="*/ 1589137 w 3116"/>
              <a:gd name="T91" fmla="*/ 2042166 h 2061"/>
              <a:gd name="T92" fmla="*/ 1249112 w 3116"/>
              <a:gd name="T93" fmla="*/ 2073445 h 2061"/>
              <a:gd name="T94" fmla="*/ 939357 w 3116"/>
              <a:gd name="T95" fmla="*/ 1989700 h 2061"/>
              <a:gd name="T96" fmla="*/ 683077 w 3116"/>
              <a:gd name="T97" fmla="*/ 1810102 h 2061"/>
              <a:gd name="T98" fmla="*/ 492380 w 3116"/>
              <a:gd name="T99" fmla="*/ 1795976 h 2061"/>
              <a:gd name="T100" fmla="*/ 267379 w 3116"/>
              <a:gd name="T101" fmla="*/ 1740483 h 2061"/>
              <a:gd name="T102" fmla="*/ 95853 w 3116"/>
              <a:gd name="T103" fmla="*/ 1593172 h 2061"/>
              <a:gd name="T104" fmla="*/ 5045 w 3116"/>
              <a:gd name="T105" fmla="*/ 1369180 h 2061"/>
              <a:gd name="T106" fmla="*/ 38341 w 3116"/>
              <a:gd name="T107" fmla="*/ 1114918 h 2061"/>
              <a:gd name="T108" fmla="*/ 183634 w 3116"/>
              <a:gd name="T109" fmla="*/ 919177 h 2061"/>
              <a:gd name="T110" fmla="*/ 410653 w 3116"/>
              <a:gd name="T111" fmla="*/ 817270 h 2061"/>
              <a:gd name="T112" fmla="*/ 492380 w 3116"/>
              <a:gd name="T113" fmla="*/ 640700 h 2061"/>
              <a:gd name="T114" fmla="*/ 676014 w 3116"/>
              <a:gd name="T115" fmla="*/ 441931 h 2061"/>
              <a:gd name="T116" fmla="*/ 924222 w 3116"/>
              <a:gd name="T117" fmla="*/ 373321 h 2061"/>
              <a:gd name="T118" fmla="*/ 1117945 w 3116"/>
              <a:gd name="T119" fmla="*/ 413680 h 2061"/>
              <a:gd name="T120" fmla="*/ 1334875 w 3116"/>
              <a:gd name="T121" fmla="*/ 172535 h 2061"/>
              <a:gd name="T122" fmla="*/ 1662792 w 3116"/>
              <a:gd name="T123" fmla="*/ 20180 h 206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116"/>
              <a:gd name="T187" fmla="*/ 0 h 2061"/>
              <a:gd name="T188" fmla="*/ 3116 w 3116"/>
              <a:gd name="T189" fmla="*/ 2061 h 206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116" h="2061">
                <a:moveTo>
                  <a:pt x="1835" y="69"/>
                </a:moveTo>
                <a:lnTo>
                  <a:pt x="1749" y="72"/>
                </a:lnTo>
                <a:lnTo>
                  <a:pt x="1664" y="86"/>
                </a:lnTo>
                <a:lnTo>
                  <a:pt x="1582" y="111"/>
                </a:lnTo>
                <a:lnTo>
                  <a:pt x="1506" y="142"/>
                </a:lnTo>
                <a:lnTo>
                  <a:pt x="1433" y="180"/>
                </a:lnTo>
                <a:lnTo>
                  <a:pt x="1364" y="227"/>
                </a:lnTo>
                <a:lnTo>
                  <a:pt x="1302" y="279"/>
                </a:lnTo>
                <a:lnTo>
                  <a:pt x="1245" y="337"/>
                </a:lnTo>
                <a:lnTo>
                  <a:pt x="1195" y="401"/>
                </a:lnTo>
                <a:lnTo>
                  <a:pt x="1151" y="471"/>
                </a:lnTo>
                <a:lnTo>
                  <a:pt x="1134" y="500"/>
                </a:lnTo>
                <a:lnTo>
                  <a:pt x="1104" y="485"/>
                </a:lnTo>
                <a:lnTo>
                  <a:pt x="1061" y="466"/>
                </a:lnTo>
                <a:lnTo>
                  <a:pt x="1014" y="452"/>
                </a:lnTo>
                <a:lnTo>
                  <a:pt x="966" y="441"/>
                </a:lnTo>
                <a:lnTo>
                  <a:pt x="916" y="440"/>
                </a:lnTo>
                <a:lnTo>
                  <a:pt x="860" y="443"/>
                </a:lnTo>
                <a:lnTo>
                  <a:pt x="808" y="453"/>
                </a:lnTo>
                <a:lnTo>
                  <a:pt x="758" y="471"/>
                </a:lnTo>
                <a:lnTo>
                  <a:pt x="711" y="493"/>
                </a:lnTo>
                <a:lnTo>
                  <a:pt x="668" y="523"/>
                </a:lnTo>
                <a:lnTo>
                  <a:pt x="628" y="556"/>
                </a:lnTo>
                <a:lnTo>
                  <a:pt x="589" y="602"/>
                </a:lnTo>
                <a:lnTo>
                  <a:pt x="554" y="654"/>
                </a:lnTo>
                <a:lnTo>
                  <a:pt x="530" y="713"/>
                </a:lnTo>
                <a:lnTo>
                  <a:pt x="512" y="774"/>
                </a:lnTo>
                <a:lnTo>
                  <a:pt x="505" y="840"/>
                </a:lnTo>
                <a:lnTo>
                  <a:pt x="505" y="873"/>
                </a:lnTo>
                <a:lnTo>
                  <a:pt x="473" y="873"/>
                </a:lnTo>
                <a:lnTo>
                  <a:pt x="412" y="879"/>
                </a:lnTo>
                <a:lnTo>
                  <a:pt x="353" y="895"/>
                </a:lnTo>
                <a:lnTo>
                  <a:pt x="298" y="919"/>
                </a:lnTo>
                <a:lnTo>
                  <a:pt x="247" y="949"/>
                </a:lnTo>
                <a:lnTo>
                  <a:pt x="201" y="987"/>
                </a:lnTo>
                <a:lnTo>
                  <a:pt x="161" y="1030"/>
                </a:lnTo>
                <a:lnTo>
                  <a:pt x="128" y="1079"/>
                </a:lnTo>
                <a:lnTo>
                  <a:pt x="100" y="1132"/>
                </a:lnTo>
                <a:lnTo>
                  <a:pt x="85" y="1183"/>
                </a:lnTo>
                <a:lnTo>
                  <a:pt x="73" y="1236"/>
                </a:lnTo>
                <a:lnTo>
                  <a:pt x="69" y="1292"/>
                </a:lnTo>
                <a:lnTo>
                  <a:pt x="74" y="1356"/>
                </a:lnTo>
                <a:lnTo>
                  <a:pt x="88" y="1416"/>
                </a:lnTo>
                <a:lnTo>
                  <a:pt x="111" y="1474"/>
                </a:lnTo>
                <a:lnTo>
                  <a:pt x="142" y="1525"/>
                </a:lnTo>
                <a:lnTo>
                  <a:pt x="178" y="1572"/>
                </a:lnTo>
                <a:lnTo>
                  <a:pt x="221" y="1614"/>
                </a:lnTo>
                <a:lnTo>
                  <a:pt x="272" y="1650"/>
                </a:lnTo>
                <a:lnTo>
                  <a:pt x="325" y="1678"/>
                </a:lnTo>
                <a:lnTo>
                  <a:pt x="377" y="1695"/>
                </a:lnTo>
                <a:lnTo>
                  <a:pt x="431" y="1706"/>
                </a:lnTo>
                <a:lnTo>
                  <a:pt x="488" y="1711"/>
                </a:lnTo>
                <a:lnTo>
                  <a:pt x="540" y="1707"/>
                </a:lnTo>
                <a:lnTo>
                  <a:pt x="590" y="1697"/>
                </a:lnTo>
                <a:lnTo>
                  <a:pt x="639" y="1681"/>
                </a:lnTo>
                <a:lnTo>
                  <a:pt x="661" y="1673"/>
                </a:lnTo>
                <a:lnTo>
                  <a:pt x="679" y="1692"/>
                </a:lnTo>
                <a:lnTo>
                  <a:pt x="739" y="1758"/>
                </a:lnTo>
                <a:lnTo>
                  <a:pt x="807" y="1815"/>
                </a:lnTo>
                <a:lnTo>
                  <a:pt x="881" y="1867"/>
                </a:lnTo>
                <a:lnTo>
                  <a:pt x="961" y="1910"/>
                </a:lnTo>
                <a:lnTo>
                  <a:pt x="1046" y="1945"/>
                </a:lnTo>
                <a:lnTo>
                  <a:pt x="1134" y="1969"/>
                </a:lnTo>
                <a:lnTo>
                  <a:pt x="1226" y="1984"/>
                </a:lnTo>
                <a:lnTo>
                  <a:pt x="1321" y="1991"/>
                </a:lnTo>
                <a:lnTo>
                  <a:pt x="1414" y="1986"/>
                </a:lnTo>
                <a:lnTo>
                  <a:pt x="1506" y="1971"/>
                </a:lnTo>
                <a:lnTo>
                  <a:pt x="1594" y="1945"/>
                </a:lnTo>
                <a:lnTo>
                  <a:pt x="1678" y="1912"/>
                </a:lnTo>
                <a:lnTo>
                  <a:pt x="1756" y="1870"/>
                </a:lnTo>
                <a:lnTo>
                  <a:pt x="1830" y="1820"/>
                </a:lnTo>
                <a:lnTo>
                  <a:pt x="1847" y="1804"/>
                </a:lnTo>
                <a:lnTo>
                  <a:pt x="1868" y="1816"/>
                </a:lnTo>
                <a:lnTo>
                  <a:pt x="1922" y="1842"/>
                </a:lnTo>
                <a:lnTo>
                  <a:pt x="1977" y="1865"/>
                </a:lnTo>
                <a:lnTo>
                  <a:pt x="2038" y="1877"/>
                </a:lnTo>
                <a:lnTo>
                  <a:pt x="2100" y="1881"/>
                </a:lnTo>
                <a:lnTo>
                  <a:pt x="2154" y="1877"/>
                </a:lnTo>
                <a:lnTo>
                  <a:pt x="2206" y="1868"/>
                </a:lnTo>
                <a:lnTo>
                  <a:pt x="2254" y="1855"/>
                </a:lnTo>
                <a:lnTo>
                  <a:pt x="2303" y="1834"/>
                </a:lnTo>
                <a:lnTo>
                  <a:pt x="2346" y="1808"/>
                </a:lnTo>
                <a:lnTo>
                  <a:pt x="2387" y="1778"/>
                </a:lnTo>
                <a:lnTo>
                  <a:pt x="2424" y="1744"/>
                </a:lnTo>
                <a:lnTo>
                  <a:pt x="2458" y="1707"/>
                </a:lnTo>
                <a:lnTo>
                  <a:pt x="2471" y="1690"/>
                </a:lnTo>
                <a:lnTo>
                  <a:pt x="2493" y="1693"/>
                </a:lnTo>
                <a:lnTo>
                  <a:pt x="2542" y="1702"/>
                </a:lnTo>
                <a:lnTo>
                  <a:pt x="2594" y="1706"/>
                </a:lnTo>
                <a:lnTo>
                  <a:pt x="2663" y="1700"/>
                </a:lnTo>
                <a:lnTo>
                  <a:pt x="2729" y="1685"/>
                </a:lnTo>
                <a:lnTo>
                  <a:pt x="2791" y="1661"/>
                </a:lnTo>
                <a:lnTo>
                  <a:pt x="2848" y="1628"/>
                </a:lnTo>
                <a:lnTo>
                  <a:pt x="2898" y="1588"/>
                </a:lnTo>
                <a:lnTo>
                  <a:pt x="2943" y="1539"/>
                </a:lnTo>
                <a:lnTo>
                  <a:pt x="2981" y="1486"/>
                </a:lnTo>
                <a:lnTo>
                  <a:pt x="3013" y="1428"/>
                </a:lnTo>
                <a:lnTo>
                  <a:pt x="3032" y="1371"/>
                </a:lnTo>
                <a:lnTo>
                  <a:pt x="3044" y="1312"/>
                </a:lnTo>
                <a:lnTo>
                  <a:pt x="3047" y="1250"/>
                </a:lnTo>
                <a:lnTo>
                  <a:pt x="3042" y="1183"/>
                </a:lnTo>
                <a:lnTo>
                  <a:pt x="3028" y="1117"/>
                </a:lnTo>
                <a:lnTo>
                  <a:pt x="3004" y="1054"/>
                </a:lnTo>
                <a:lnTo>
                  <a:pt x="2971" y="997"/>
                </a:lnTo>
                <a:lnTo>
                  <a:pt x="2931" y="947"/>
                </a:lnTo>
                <a:lnTo>
                  <a:pt x="2884" y="902"/>
                </a:lnTo>
                <a:lnTo>
                  <a:pt x="2832" y="864"/>
                </a:lnTo>
                <a:lnTo>
                  <a:pt x="2774" y="833"/>
                </a:lnTo>
                <a:lnTo>
                  <a:pt x="2711" y="812"/>
                </a:lnTo>
                <a:lnTo>
                  <a:pt x="2644" y="798"/>
                </a:lnTo>
                <a:lnTo>
                  <a:pt x="2616" y="795"/>
                </a:lnTo>
                <a:lnTo>
                  <a:pt x="2614" y="769"/>
                </a:lnTo>
                <a:lnTo>
                  <a:pt x="2600" y="686"/>
                </a:lnTo>
                <a:lnTo>
                  <a:pt x="2580" y="606"/>
                </a:lnTo>
                <a:lnTo>
                  <a:pt x="2549" y="530"/>
                </a:lnTo>
                <a:lnTo>
                  <a:pt x="2512" y="457"/>
                </a:lnTo>
                <a:lnTo>
                  <a:pt x="2467" y="389"/>
                </a:lnTo>
                <a:lnTo>
                  <a:pt x="2417" y="327"/>
                </a:lnTo>
                <a:lnTo>
                  <a:pt x="2360" y="270"/>
                </a:lnTo>
                <a:lnTo>
                  <a:pt x="2299" y="220"/>
                </a:lnTo>
                <a:lnTo>
                  <a:pt x="2232" y="176"/>
                </a:lnTo>
                <a:lnTo>
                  <a:pt x="2159" y="138"/>
                </a:lnTo>
                <a:lnTo>
                  <a:pt x="2083" y="109"/>
                </a:lnTo>
                <a:lnTo>
                  <a:pt x="2003" y="86"/>
                </a:lnTo>
                <a:lnTo>
                  <a:pt x="1922" y="72"/>
                </a:lnTo>
                <a:lnTo>
                  <a:pt x="1835" y="69"/>
                </a:lnTo>
                <a:close/>
                <a:moveTo>
                  <a:pt x="1835" y="0"/>
                </a:moveTo>
                <a:lnTo>
                  <a:pt x="1929" y="5"/>
                </a:lnTo>
                <a:lnTo>
                  <a:pt x="2019" y="19"/>
                </a:lnTo>
                <a:lnTo>
                  <a:pt x="2105" y="43"/>
                </a:lnTo>
                <a:lnTo>
                  <a:pt x="2188" y="76"/>
                </a:lnTo>
                <a:lnTo>
                  <a:pt x="2266" y="116"/>
                </a:lnTo>
                <a:lnTo>
                  <a:pt x="2339" y="164"/>
                </a:lnTo>
                <a:lnTo>
                  <a:pt x="2407" y="220"/>
                </a:lnTo>
                <a:lnTo>
                  <a:pt x="2469" y="282"/>
                </a:lnTo>
                <a:lnTo>
                  <a:pt x="2524" y="350"/>
                </a:lnTo>
                <a:lnTo>
                  <a:pt x="2571" y="422"/>
                </a:lnTo>
                <a:lnTo>
                  <a:pt x="2613" y="500"/>
                </a:lnTo>
                <a:lnTo>
                  <a:pt x="2644" y="583"/>
                </a:lnTo>
                <a:lnTo>
                  <a:pt x="2668" y="670"/>
                </a:lnTo>
                <a:lnTo>
                  <a:pt x="2678" y="734"/>
                </a:lnTo>
                <a:lnTo>
                  <a:pt x="2716" y="741"/>
                </a:lnTo>
                <a:lnTo>
                  <a:pt x="2777" y="760"/>
                </a:lnTo>
                <a:lnTo>
                  <a:pt x="2836" y="786"/>
                </a:lnTo>
                <a:lnTo>
                  <a:pt x="2890" y="819"/>
                </a:lnTo>
                <a:lnTo>
                  <a:pt x="2938" y="857"/>
                </a:lnTo>
                <a:lnTo>
                  <a:pt x="2983" y="900"/>
                </a:lnTo>
                <a:lnTo>
                  <a:pt x="3021" y="949"/>
                </a:lnTo>
                <a:lnTo>
                  <a:pt x="3054" y="1002"/>
                </a:lnTo>
                <a:lnTo>
                  <a:pt x="3082" y="1060"/>
                </a:lnTo>
                <a:lnTo>
                  <a:pt x="3101" y="1120"/>
                </a:lnTo>
                <a:lnTo>
                  <a:pt x="3113" y="1184"/>
                </a:lnTo>
                <a:lnTo>
                  <a:pt x="3116" y="1250"/>
                </a:lnTo>
                <a:lnTo>
                  <a:pt x="3113" y="1314"/>
                </a:lnTo>
                <a:lnTo>
                  <a:pt x="3103" y="1377"/>
                </a:lnTo>
                <a:lnTo>
                  <a:pt x="3084" y="1435"/>
                </a:lnTo>
                <a:lnTo>
                  <a:pt x="3059" y="1491"/>
                </a:lnTo>
                <a:lnTo>
                  <a:pt x="3028" y="1545"/>
                </a:lnTo>
                <a:lnTo>
                  <a:pt x="2992" y="1591"/>
                </a:lnTo>
                <a:lnTo>
                  <a:pt x="2948" y="1635"/>
                </a:lnTo>
                <a:lnTo>
                  <a:pt x="2902" y="1674"/>
                </a:lnTo>
                <a:lnTo>
                  <a:pt x="2852" y="1707"/>
                </a:lnTo>
                <a:lnTo>
                  <a:pt x="2798" y="1733"/>
                </a:lnTo>
                <a:lnTo>
                  <a:pt x="2732" y="1756"/>
                </a:lnTo>
                <a:lnTo>
                  <a:pt x="2665" y="1770"/>
                </a:lnTo>
                <a:lnTo>
                  <a:pt x="2594" y="1775"/>
                </a:lnTo>
                <a:lnTo>
                  <a:pt x="2535" y="1771"/>
                </a:lnTo>
                <a:lnTo>
                  <a:pt x="2498" y="1764"/>
                </a:lnTo>
                <a:lnTo>
                  <a:pt x="2474" y="1792"/>
                </a:lnTo>
                <a:lnTo>
                  <a:pt x="2431" y="1832"/>
                </a:lnTo>
                <a:lnTo>
                  <a:pt x="2384" y="1867"/>
                </a:lnTo>
                <a:lnTo>
                  <a:pt x="2332" y="1896"/>
                </a:lnTo>
                <a:lnTo>
                  <a:pt x="2278" y="1919"/>
                </a:lnTo>
                <a:lnTo>
                  <a:pt x="2221" y="1936"/>
                </a:lnTo>
                <a:lnTo>
                  <a:pt x="2162" y="1946"/>
                </a:lnTo>
                <a:lnTo>
                  <a:pt x="2100" y="1950"/>
                </a:lnTo>
                <a:lnTo>
                  <a:pt x="2027" y="1945"/>
                </a:lnTo>
                <a:lnTo>
                  <a:pt x="1960" y="1931"/>
                </a:lnTo>
                <a:lnTo>
                  <a:pt x="1894" y="1908"/>
                </a:lnTo>
                <a:lnTo>
                  <a:pt x="1852" y="1887"/>
                </a:lnTo>
                <a:lnTo>
                  <a:pt x="1804" y="1922"/>
                </a:lnTo>
                <a:lnTo>
                  <a:pt x="1731" y="1962"/>
                </a:lnTo>
                <a:lnTo>
                  <a:pt x="1655" y="1997"/>
                </a:lnTo>
                <a:lnTo>
                  <a:pt x="1575" y="2024"/>
                </a:lnTo>
                <a:lnTo>
                  <a:pt x="1494" y="2043"/>
                </a:lnTo>
                <a:lnTo>
                  <a:pt x="1409" y="2055"/>
                </a:lnTo>
                <a:lnTo>
                  <a:pt x="1321" y="2061"/>
                </a:lnTo>
                <a:lnTo>
                  <a:pt x="1238" y="2055"/>
                </a:lnTo>
                <a:lnTo>
                  <a:pt x="1158" y="2045"/>
                </a:lnTo>
                <a:lnTo>
                  <a:pt x="1079" y="2028"/>
                </a:lnTo>
                <a:lnTo>
                  <a:pt x="1004" y="2003"/>
                </a:lnTo>
                <a:lnTo>
                  <a:pt x="931" y="1972"/>
                </a:lnTo>
                <a:lnTo>
                  <a:pt x="862" y="1936"/>
                </a:lnTo>
                <a:lnTo>
                  <a:pt x="796" y="1893"/>
                </a:lnTo>
                <a:lnTo>
                  <a:pt x="734" y="1846"/>
                </a:lnTo>
                <a:lnTo>
                  <a:pt x="677" y="1794"/>
                </a:lnTo>
                <a:lnTo>
                  <a:pt x="640" y="1754"/>
                </a:lnTo>
                <a:lnTo>
                  <a:pt x="608" y="1764"/>
                </a:lnTo>
                <a:lnTo>
                  <a:pt x="549" y="1775"/>
                </a:lnTo>
                <a:lnTo>
                  <a:pt x="488" y="1780"/>
                </a:lnTo>
                <a:lnTo>
                  <a:pt x="429" y="1775"/>
                </a:lnTo>
                <a:lnTo>
                  <a:pt x="370" y="1764"/>
                </a:lnTo>
                <a:lnTo>
                  <a:pt x="317" y="1747"/>
                </a:lnTo>
                <a:lnTo>
                  <a:pt x="265" y="1725"/>
                </a:lnTo>
                <a:lnTo>
                  <a:pt x="216" y="1695"/>
                </a:lnTo>
                <a:lnTo>
                  <a:pt x="171" y="1662"/>
                </a:lnTo>
                <a:lnTo>
                  <a:pt x="130" y="1622"/>
                </a:lnTo>
                <a:lnTo>
                  <a:pt x="95" y="1579"/>
                </a:lnTo>
                <a:lnTo>
                  <a:pt x="64" y="1532"/>
                </a:lnTo>
                <a:lnTo>
                  <a:pt x="40" y="1480"/>
                </a:lnTo>
                <a:lnTo>
                  <a:pt x="17" y="1422"/>
                </a:lnTo>
                <a:lnTo>
                  <a:pt x="5" y="1357"/>
                </a:lnTo>
                <a:lnTo>
                  <a:pt x="0" y="1292"/>
                </a:lnTo>
                <a:lnTo>
                  <a:pt x="5" y="1226"/>
                </a:lnTo>
                <a:lnTo>
                  <a:pt x="17" y="1164"/>
                </a:lnTo>
                <a:lnTo>
                  <a:pt x="38" y="1105"/>
                </a:lnTo>
                <a:lnTo>
                  <a:pt x="64" y="1049"/>
                </a:lnTo>
                <a:lnTo>
                  <a:pt x="99" y="999"/>
                </a:lnTo>
                <a:lnTo>
                  <a:pt x="137" y="952"/>
                </a:lnTo>
                <a:lnTo>
                  <a:pt x="182" y="911"/>
                </a:lnTo>
                <a:lnTo>
                  <a:pt x="232" y="876"/>
                </a:lnTo>
                <a:lnTo>
                  <a:pt x="287" y="847"/>
                </a:lnTo>
                <a:lnTo>
                  <a:pt x="344" y="826"/>
                </a:lnTo>
                <a:lnTo>
                  <a:pt x="407" y="810"/>
                </a:lnTo>
                <a:lnTo>
                  <a:pt x="440" y="807"/>
                </a:lnTo>
                <a:lnTo>
                  <a:pt x="443" y="767"/>
                </a:lnTo>
                <a:lnTo>
                  <a:pt x="460" y="698"/>
                </a:lnTo>
                <a:lnTo>
                  <a:pt x="488" y="635"/>
                </a:lnTo>
                <a:lnTo>
                  <a:pt x="523" y="576"/>
                </a:lnTo>
                <a:lnTo>
                  <a:pt x="564" y="523"/>
                </a:lnTo>
                <a:lnTo>
                  <a:pt x="615" y="476"/>
                </a:lnTo>
                <a:lnTo>
                  <a:pt x="670" y="438"/>
                </a:lnTo>
                <a:lnTo>
                  <a:pt x="732" y="407"/>
                </a:lnTo>
                <a:lnTo>
                  <a:pt x="789" y="386"/>
                </a:lnTo>
                <a:lnTo>
                  <a:pt x="852" y="374"/>
                </a:lnTo>
                <a:lnTo>
                  <a:pt x="916" y="370"/>
                </a:lnTo>
                <a:lnTo>
                  <a:pt x="975" y="374"/>
                </a:lnTo>
                <a:lnTo>
                  <a:pt x="1032" y="384"/>
                </a:lnTo>
                <a:lnTo>
                  <a:pt x="1085" y="401"/>
                </a:lnTo>
                <a:lnTo>
                  <a:pt x="1108" y="410"/>
                </a:lnTo>
                <a:lnTo>
                  <a:pt x="1137" y="362"/>
                </a:lnTo>
                <a:lnTo>
                  <a:pt x="1193" y="292"/>
                </a:lnTo>
                <a:lnTo>
                  <a:pt x="1255" y="228"/>
                </a:lnTo>
                <a:lnTo>
                  <a:pt x="1323" y="171"/>
                </a:lnTo>
                <a:lnTo>
                  <a:pt x="1397" y="121"/>
                </a:lnTo>
                <a:lnTo>
                  <a:pt x="1477" y="78"/>
                </a:lnTo>
                <a:lnTo>
                  <a:pt x="1560" y="45"/>
                </a:lnTo>
                <a:lnTo>
                  <a:pt x="1648" y="20"/>
                </a:lnTo>
                <a:lnTo>
                  <a:pt x="1740" y="5"/>
                </a:lnTo>
                <a:lnTo>
                  <a:pt x="1835" y="0"/>
                </a:lnTo>
                <a:close/>
              </a:path>
            </a:pathLst>
          </a:custGeom>
          <a:solidFill>
            <a:schemeClr val="bg1">
              <a:lumMod val="65000"/>
            </a:schemeClr>
          </a:solidFill>
          <a:ln w="0">
            <a:noFill/>
            <a:prstDash val="solid"/>
            <a:round/>
            <a:headEnd/>
            <a:tailEnd/>
          </a:ln>
        </p:spPr>
        <p:txBody>
          <a:bodyPr/>
          <a:lstStyle/>
          <a:p>
            <a:pPr defTabSz="684598"/>
            <a:endParaRPr lang="zh-CN" altLang="en-US"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Freeform 30"/>
          <p:cNvSpPr>
            <a:spLocks noEditPoints="1"/>
          </p:cNvSpPr>
          <p:nvPr/>
        </p:nvSpPr>
        <p:spPr bwMode="auto">
          <a:xfrm>
            <a:off x="4521244" y="4821900"/>
            <a:ext cx="241773" cy="232680"/>
          </a:xfrm>
          <a:custGeom>
            <a:avLst/>
            <a:gdLst>
              <a:gd name="T0" fmla="*/ 310 w 440"/>
              <a:gd name="T1" fmla="*/ 162 h 488"/>
              <a:gd name="T2" fmla="*/ 310 w 440"/>
              <a:gd name="T3" fmla="*/ 68 h 488"/>
              <a:gd name="T4" fmla="*/ 137 w 440"/>
              <a:gd name="T5" fmla="*/ 360 h 488"/>
              <a:gd name="T6" fmla="*/ 137 w 440"/>
              <a:gd name="T7" fmla="*/ 463 h 488"/>
              <a:gd name="T8" fmla="*/ 137 w 440"/>
              <a:gd name="T9" fmla="*/ 135 h 488"/>
              <a:gd name="T10" fmla="*/ 231 w 440"/>
              <a:gd name="T11" fmla="*/ 150 h 488"/>
              <a:gd name="T12" fmla="*/ 231 w 440"/>
              <a:gd name="T13" fmla="*/ 250 h 488"/>
              <a:gd name="T14" fmla="*/ 231 w 440"/>
              <a:gd name="T15" fmla="*/ 155 h 488"/>
              <a:gd name="T16" fmla="*/ 310 w 440"/>
              <a:gd name="T17" fmla="*/ 250 h 488"/>
              <a:gd name="T18" fmla="*/ 310 w 440"/>
              <a:gd name="T19" fmla="*/ 167 h 488"/>
              <a:gd name="T20" fmla="*/ 371 w 440"/>
              <a:gd name="T21" fmla="*/ 176 h 488"/>
              <a:gd name="T22" fmla="*/ 325 w 440"/>
              <a:gd name="T23" fmla="*/ 169 h 488"/>
              <a:gd name="T24" fmla="*/ 371 w 440"/>
              <a:gd name="T25" fmla="*/ 171 h 488"/>
              <a:gd name="T26" fmla="*/ 371 w 440"/>
              <a:gd name="T27" fmla="*/ 83 h 488"/>
              <a:gd name="T28" fmla="*/ 420 w 440"/>
              <a:gd name="T29" fmla="*/ 179 h 488"/>
              <a:gd name="T30" fmla="*/ 420 w 440"/>
              <a:gd name="T31" fmla="*/ 95 h 488"/>
              <a:gd name="T32" fmla="*/ 386 w 440"/>
              <a:gd name="T33" fmla="*/ 337 h 488"/>
              <a:gd name="T34" fmla="*/ 386 w 440"/>
              <a:gd name="T35" fmla="*/ 420 h 488"/>
              <a:gd name="T36" fmla="*/ 325 w 440"/>
              <a:gd name="T37" fmla="*/ 342 h 488"/>
              <a:gd name="T38" fmla="*/ 325 w 440"/>
              <a:gd name="T39" fmla="*/ 431 h 488"/>
              <a:gd name="T40" fmla="*/ 310 w 440"/>
              <a:gd name="T41" fmla="*/ 344 h 488"/>
              <a:gd name="T42" fmla="*/ 245 w 440"/>
              <a:gd name="T43" fmla="*/ 350 h 488"/>
              <a:gd name="T44" fmla="*/ 371 w 440"/>
              <a:gd name="T45" fmla="*/ 333 h 488"/>
              <a:gd name="T46" fmla="*/ 371 w 440"/>
              <a:gd name="T47" fmla="*/ 256 h 488"/>
              <a:gd name="T48" fmla="*/ 420 w 440"/>
              <a:gd name="T49" fmla="*/ 256 h 488"/>
              <a:gd name="T50" fmla="*/ 386 w 440"/>
              <a:gd name="T51" fmla="*/ 256 h 488"/>
              <a:gd name="T52" fmla="*/ 420 w 440"/>
              <a:gd name="T53" fmla="*/ 251 h 488"/>
              <a:gd name="T54" fmla="*/ 420 w 440"/>
              <a:gd name="T55" fmla="*/ 184 h 488"/>
              <a:gd name="T56" fmla="*/ 245 w 440"/>
              <a:gd name="T57" fmla="*/ 255 h 488"/>
              <a:gd name="T58" fmla="*/ 245 w 440"/>
              <a:gd name="T59" fmla="*/ 345 h 488"/>
              <a:gd name="T60" fmla="*/ 137 w 440"/>
              <a:gd name="T61" fmla="*/ 254 h 488"/>
              <a:gd name="T62" fmla="*/ 137 w 440"/>
              <a:gd name="T63" fmla="*/ 355 h 488"/>
              <a:gd name="T64" fmla="*/ 25 w 440"/>
              <a:gd name="T65" fmla="*/ 354 h 488"/>
              <a:gd name="T66" fmla="*/ 38 w 440"/>
              <a:gd name="T67" fmla="*/ 24 h 488"/>
              <a:gd name="T68" fmla="*/ 112 w 440"/>
              <a:gd name="T69" fmla="*/ 463 h 488"/>
              <a:gd name="T70" fmla="*/ 38 w 440"/>
              <a:gd name="T71" fmla="*/ 425 h 488"/>
              <a:gd name="T72" fmla="*/ 0 w 440"/>
              <a:gd name="T73" fmla="*/ 403 h 488"/>
              <a:gd name="T74" fmla="*/ 25 w 440"/>
              <a:gd name="T75" fmla="*/ 488 h 488"/>
              <a:gd name="T76" fmla="*/ 132 w 440"/>
              <a:gd name="T77" fmla="*/ 488 h 488"/>
              <a:gd name="T78" fmla="*/ 432 w 440"/>
              <a:gd name="T79" fmla="*/ 436 h 488"/>
              <a:gd name="T80" fmla="*/ 436 w 440"/>
              <a:gd name="T81" fmla="*/ 78 h 488"/>
              <a:gd name="T82" fmla="*/ 245 w 440"/>
              <a:gd name="T83" fmla="*/ 26 h 488"/>
              <a:gd name="T84" fmla="*/ 132 w 440"/>
              <a:gd name="T85" fmla="*/ 0 h 488"/>
              <a:gd name="T86" fmla="*/ 13 w 440"/>
              <a:gd name="T87" fmla="*/ 30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0" h="488">
                <a:moveTo>
                  <a:pt x="310" y="68"/>
                </a:moveTo>
                <a:lnTo>
                  <a:pt x="310" y="68"/>
                </a:lnTo>
                <a:lnTo>
                  <a:pt x="310" y="162"/>
                </a:lnTo>
                <a:lnTo>
                  <a:pt x="245" y="152"/>
                </a:lnTo>
                <a:lnTo>
                  <a:pt x="245" y="52"/>
                </a:lnTo>
                <a:lnTo>
                  <a:pt x="310" y="68"/>
                </a:lnTo>
                <a:close/>
                <a:moveTo>
                  <a:pt x="137" y="463"/>
                </a:moveTo>
                <a:lnTo>
                  <a:pt x="137" y="463"/>
                </a:lnTo>
                <a:lnTo>
                  <a:pt x="137" y="360"/>
                </a:lnTo>
                <a:lnTo>
                  <a:pt x="231" y="351"/>
                </a:lnTo>
                <a:lnTo>
                  <a:pt x="231" y="447"/>
                </a:lnTo>
                <a:lnTo>
                  <a:pt x="137" y="463"/>
                </a:lnTo>
                <a:lnTo>
                  <a:pt x="137" y="463"/>
                </a:lnTo>
                <a:close/>
                <a:moveTo>
                  <a:pt x="137" y="135"/>
                </a:moveTo>
                <a:lnTo>
                  <a:pt x="137" y="135"/>
                </a:lnTo>
                <a:lnTo>
                  <a:pt x="137" y="26"/>
                </a:lnTo>
                <a:lnTo>
                  <a:pt x="231" y="49"/>
                </a:lnTo>
                <a:lnTo>
                  <a:pt x="231" y="150"/>
                </a:lnTo>
                <a:lnTo>
                  <a:pt x="137" y="135"/>
                </a:lnTo>
                <a:close/>
                <a:moveTo>
                  <a:pt x="231" y="250"/>
                </a:moveTo>
                <a:lnTo>
                  <a:pt x="231" y="250"/>
                </a:lnTo>
                <a:lnTo>
                  <a:pt x="137" y="249"/>
                </a:lnTo>
                <a:lnTo>
                  <a:pt x="137" y="140"/>
                </a:lnTo>
                <a:lnTo>
                  <a:pt x="231" y="155"/>
                </a:lnTo>
                <a:lnTo>
                  <a:pt x="231" y="250"/>
                </a:lnTo>
                <a:close/>
                <a:moveTo>
                  <a:pt x="310" y="250"/>
                </a:moveTo>
                <a:lnTo>
                  <a:pt x="310" y="250"/>
                </a:lnTo>
                <a:lnTo>
                  <a:pt x="245" y="250"/>
                </a:lnTo>
                <a:lnTo>
                  <a:pt x="245" y="157"/>
                </a:lnTo>
                <a:lnTo>
                  <a:pt x="310" y="167"/>
                </a:lnTo>
                <a:lnTo>
                  <a:pt x="310" y="250"/>
                </a:lnTo>
                <a:close/>
                <a:moveTo>
                  <a:pt x="371" y="176"/>
                </a:moveTo>
                <a:lnTo>
                  <a:pt x="371" y="176"/>
                </a:lnTo>
                <a:lnTo>
                  <a:pt x="371" y="251"/>
                </a:lnTo>
                <a:lnTo>
                  <a:pt x="325" y="250"/>
                </a:lnTo>
                <a:lnTo>
                  <a:pt x="325" y="169"/>
                </a:lnTo>
                <a:lnTo>
                  <a:pt x="371" y="176"/>
                </a:lnTo>
                <a:close/>
                <a:moveTo>
                  <a:pt x="371" y="171"/>
                </a:moveTo>
                <a:lnTo>
                  <a:pt x="371" y="171"/>
                </a:lnTo>
                <a:lnTo>
                  <a:pt x="325" y="164"/>
                </a:lnTo>
                <a:lnTo>
                  <a:pt x="325" y="72"/>
                </a:lnTo>
                <a:lnTo>
                  <a:pt x="371" y="83"/>
                </a:lnTo>
                <a:lnTo>
                  <a:pt x="371" y="171"/>
                </a:lnTo>
                <a:close/>
                <a:moveTo>
                  <a:pt x="420" y="179"/>
                </a:moveTo>
                <a:lnTo>
                  <a:pt x="420" y="179"/>
                </a:lnTo>
                <a:lnTo>
                  <a:pt x="386" y="174"/>
                </a:lnTo>
                <a:lnTo>
                  <a:pt x="386" y="87"/>
                </a:lnTo>
                <a:lnTo>
                  <a:pt x="420" y="95"/>
                </a:lnTo>
                <a:lnTo>
                  <a:pt x="420" y="179"/>
                </a:lnTo>
                <a:close/>
                <a:moveTo>
                  <a:pt x="386" y="337"/>
                </a:moveTo>
                <a:lnTo>
                  <a:pt x="386" y="337"/>
                </a:lnTo>
                <a:lnTo>
                  <a:pt x="420" y="334"/>
                </a:lnTo>
                <a:lnTo>
                  <a:pt x="420" y="414"/>
                </a:lnTo>
                <a:lnTo>
                  <a:pt x="386" y="420"/>
                </a:lnTo>
                <a:lnTo>
                  <a:pt x="386" y="337"/>
                </a:lnTo>
                <a:close/>
                <a:moveTo>
                  <a:pt x="325" y="342"/>
                </a:moveTo>
                <a:lnTo>
                  <a:pt x="325" y="342"/>
                </a:lnTo>
                <a:lnTo>
                  <a:pt x="371" y="338"/>
                </a:lnTo>
                <a:lnTo>
                  <a:pt x="371" y="423"/>
                </a:lnTo>
                <a:lnTo>
                  <a:pt x="325" y="431"/>
                </a:lnTo>
                <a:lnTo>
                  <a:pt x="325" y="342"/>
                </a:lnTo>
                <a:close/>
                <a:moveTo>
                  <a:pt x="310" y="344"/>
                </a:moveTo>
                <a:lnTo>
                  <a:pt x="310" y="344"/>
                </a:lnTo>
                <a:lnTo>
                  <a:pt x="310" y="433"/>
                </a:lnTo>
                <a:lnTo>
                  <a:pt x="245" y="444"/>
                </a:lnTo>
                <a:lnTo>
                  <a:pt x="245" y="350"/>
                </a:lnTo>
                <a:lnTo>
                  <a:pt x="310" y="344"/>
                </a:lnTo>
                <a:close/>
                <a:moveTo>
                  <a:pt x="371" y="333"/>
                </a:moveTo>
                <a:lnTo>
                  <a:pt x="371" y="333"/>
                </a:lnTo>
                <a:lnTo>
                  <a:pt x="325" y="338"/>
                </a:lnTo>
                <a:lnTo>
                  <a:pt x="325" y="255"/>
                </a:lnTo>
                <a:lnTo>
                  <a:pt x="371" y="256"/>
                </a:lnTo>
                <a:lnTo>
                  <a:pt x="371" y="333"/>
                </a:lnTo>
                <a:close/>
                <a:moveTo>
                  <a:pt x="420" y="256"/>
                </a:moveTo>
                <a:lnTo>
                  <a:pt x="420" y="256"/>
                </a:lnTo>
                <a:lnTo>
                  <a:pt x="420" y="329"/>
                </a:lnTo>
                <a:lnTo>
                  <a:pt x="386" y="332"/>
                </a:lnTo>
                <a:lnTo>
                  <a:pt x="386" y="256"/>
                </a:lnTo>
                <a:lnTo>
                  <a:pt x="420" y="256"/>
                </a:lnTo>
                <a:close/>
                <a:moveTo>
                  <a:pt x="420" y="251"/>
                </a:moveTo>
                <a:lnTo>
                  <a:pt x="420" y="251"/>
                </a:lnTo>
                <a:lnTo>
                  <a:pt x="386" y="251"/>
                </a:lnTo>
                <a:lnTo>
                  <a:pt x="386" y="179"/>
                </a:lnTo>
                <a:lnTo>
                  <a:pt x="420" y="184"/>
                </a:lnTo>
                <a:lnTo>
                  <a:pt x="420" y="251"/>
                </a:lnTo>
                <a:close/>
                <a:moveTo>
                  <a:pt x="245" y="255"/>
                </a:moveTo>
                <a:lnTo>
                  <a:pt x="245" y="255"/>
                </a:lnTo>
                <a:lnTo>
                  <a:pt x="310" y="255"/>
                </a:lnTo>
                <a:lnTo>
                  <a:pt x="310" y="339"/>
                </a:lnTo>
                <a:lnTo>
                  <a:pt x="245" y="345"/>
                </a:lnTo>
                <a:lnTo>
                  <a:pt x="245" y="255"/>
                </a:lnTo>
                <a:close/>
                <a:moveTo>
                  <a:pt x="137" y="254"/>
                </a:moveTo>
                <a:lnTo>
                  <a:pt x="137" y="254"/>
                </a:lnTo>
                <a:lnTo>
                  <a:pt x="231" y="255"/>
                </a:lnTo>
                <a:lnTo>
                  <a:pt x="231" y="346"/>
                </a:lnTo>
                <a:lnTo>
                  <a:pt x="137" y="355"/>
                </a:lnTo>
                <a:lnTo>
                  <a:pt x="137" y="254"/>
                </a:lnTo>
                <a:close/>
                <a:moveTo>
                  <a:pt x="25" y="354"/>
                </a:moveTo>
                <a:lnTo>
                  <a:pt x="25" y="354"/>
                </a:lnTo>
                <a:cubicBezTo>
                  <a:pt x="39" y="354"/>
                  <a:pt x="51" y="343"/>
                  <a:pt x="51" y="329"/>
                </a:cubicBezTo>
                <a:cubicBezTo>
                  <a:pt x="51" y="319"/>
                  <a:pt x="46" y="311"/>
                  <a:pt x="38" y="306"/>
                </a:cubicBezTo>
                <a:lnTo>
                  <a:pt x="38" y="24"/>
                </a:lnTo>
                <a:lnTo>
                  <a:pt x="112" y="24"/>
                </a:lnTo>
                <a:cubicBezTo>
                  <a:pt x="112" y="24"/>
                  <a:pt x="112" y="25"/>
                  <a:pt x="112" y="25"/>
                </a:cubicBezTo>
                <a:lnTo>
                  <a:pt x="112" y="463"/>
                </a:lnTo>
                <a:cubicBezTo>
                  <a:pt x="112" y="463"/>
                  <a:pt x="112" y="463"/>
                  <a:pt x="112" y="464"/>
                </a:cubicBezTo>
                <a:lnTo>
                  <a:pt x="38" y="464"/>
                </a:lnTo>
                <a:lnTo>
                  <a:pt x="38" y="425"/>
                </a:lnTo>
                <a:cubicBezTo>
                  <a:pt x="46" y="421"/>
                  <a:pt x="51" y="413"/>
                  <a:pt x="51" y="403"/>
                </a:cubicBezTo>
                <a:cubicBezTo>
                  <a:pt x="51" y="389"/>
                  <a:pt x="40" y="377"/>
                  <a:pt x="26" y="377"/>
                </a:cubicBezTo>
                <a:cubicBezTo>
                  <a:pt x="11" y="377"/>
                  <a:pt x="0" y="389"/>
                  <a:pt x="0" y="403"/>
                </a:cubicBezTo>
                <a:cubicBezTo>
                  <a:pt x="0" y="412"/>
                  <a:pt x="5" y="421"/>
                  <a:pt x="13" y="425"/>
                </a:cubicBezTo>
                <a:lnTo>
                  <a:pt x="13" y="476"/>
                </a:lnTo>
                <a:cubicBezTo>
                  <a:pt x="13" y="483"/>
                  <a:pt x="19" y="488"/>
                  <a:pt x="25" y="488"/>
                </a:cubicBezTo>
                <a:lnTo>
                  <a:pt x="124" y="488"/>
                </a:lnTo>
                <a:cubicBezTo>
                  <a:pt x="126" y="488"/>
                  <a:pt x="127" y="488"/>
                  <a:pt x="128" y="488"/>
                </a:cubicBezTo>
                <a:cubicBezTo>
                  <a:pt x="129" y="488"/>
                  <a:pt x="131" y="488"/>
                  <a:pt x="132" y="488"/>
                </a:cubicBezTo>
                <a:lnTo>
                  <a:pt x="133" y="488"/>
                </a:lnTo>
                <a:lnTo>
                  <a:pt x="428" y="438"/>
                </a:lnTo>
                <a:cubicBezTo>
                  <a:pt x="429" y="438"/>
                  <a:pt x="431" y="437"/>
                  <a:pt x="432" y="436"/>
                </a:cubicBezTo>
                <a:cubicBezTo>
                  <a:pt x="437" y="435"/>
                  <a:pt x="440" y="431"/>
                  <a:pt x="440" y="427"/>
                </a:cubicBezTo>
                <a:lnTo>
                  <a:pt x="440" y="85"/>
                </a:lnTo>
                <a:cubicBezTo>
                  <a:pt x="440" y="82"/>
                  <a:pt x="438" y="79"/>
                  <a:pt x="436" y="78"/>
                </a:cubicBezTo>
                <a:cubicBezTo>
                  <a:pt x="435" y="75"/>
                  <a:pt x="432" y="73"/>
                  <a:pt x="429" y="72"/>
                </a:cubicBezTo>
                <a:lnTo>
                  <a:pt x="245" y="27"/>
                </a:lnTo>
                <a:lnTo>
                  <a:pt x="245" y="26"/>
                </a:lnTo>
                <a:lnTo>
                  <a:pt x="243" y="26"/>
                </a:lnTo>
                <a:lnTo>
                  <a:pt x="135" y="1"/>
                </a:lnTo>
                <a:lnTo>
                  <a:pt x="132" y="0"/>
                </a:lnTo>
                <a:lnTo>
                  <a:pt x="25" y="0"/>
                </a:lnTo>
                <a:cubicBezTo>
                  <a:pt x="19" y="0"/>
                  <a:pt x="13" y="5"/>
                  <a:pt x="13" y="12"/>
                </a:cubicBezTo>
                <a:lnTo>
                  <a:pt x="13" y="306"/>
                </a:lnTo>
                <a:cubicBezTo>
                  <a:pt x="5" y="311"/>
                  <a:pt x="0" y="319"/>
                  <a:pt x="0" y="329"/>
                </a:cubicBezTo>
                <a:cubicBezTo>
                  <a:pt x="0" y="343"/>
                  <a:pt x="11" y="354"/>
                  <a:pt x="25" y="354"/>
                </a:cubicBezTo>
                <a:close/>
              </a:path>
            </a:pathLst>
          </a:custGeom>
          <a:solidFill>
            <a:schemeClr val="bg1">
              <a:lumMod val="50000"/>
            </a:schemeClr>
          </a:solidFill>
          <a:ln w="0">
            <a:noFill/>
            <a:prstDash val="solid"/>
            <a:round/>
            <a:headEnd/>
            <a:tailEnd/>
          </a:ln>
        </p:spPr>
        <p:txBody>
          <a:body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Freeform 26"/>
          <p:cNvSpPr>
            <a:spLocks noEditPoints="1"/>
          </p:cNvSpPr>
          <p:nvPr/>
        </p:nvSpPr>
        <p:spPr bwMode="auto">
          <a:xfrm>
            <a:off x="4776087" y="4820661"/>
            <a:ext cx="98348" cy="209501"/>
          </a:xfrm>
          <a:custGeom>
            <a:avLst/>
            <a:gdLst>
              <a:gd name="T0" fmla="*/ 156 w 180"/>
              <a:gd name="T1" fmla="*/ 122 h 438"/>
              <a:gd name="T2" fmla="*/ 156 w 180"/>
              <a:gd name="T3" fmla="*/ 122 h 438"/>
              <a:gd name="T4" fmla="*/ 24 w 180"/>
              <a:gd name="T5" fmla="*/ 122 h 438"/>
              <a:gd name="T6" fmla="*/ 24 w 180"/>
              <a:gd name="T7" fmla="*/ 24 h 438"/>
              <a:gd name="T8" fmla="*/ 156 w 180"/>
              <a:gd name="T9" fmla="*/ 24 h 438"/>
              <a:gd name="T10" fmla="*/ 156 w 180"/>
              <a:gd name="T11" fmla="*/ 122 h 438"/>
              <a:gd name="T12" fmla="*/ 24 w 180"/>
              <a:gd name="T13" fmla="*/ 127 h 438"/>
              <a:gd name="T14" fmla="*/ 24 w 180"/>
              <a:gd name="T15" fmla="*/ 127 h 438"/>
              <a:gd name="T16" fmla="*/ 156 w 180"/>
              <a:gd name="T17" fmla="*/ 127 h 438"/>
              <a:gd name="T18" fmla="*/ 156 w 180"/>
              <a:gd name="T19" fmla="*/ 212 h 438"/>
              <a:gd name="T20" fmla="*/ 24 w 180"/>
              <a:gd name="T21" fmla="*/ 212 h 438"/>
              <a:gd name="T22" fmla="*/ 24 w 180"/>
              <a:gd name="T23" fmla="*/ 127 h 438"/>
              <a:gd name="T24" fmla="*/ 156 w 180"/>
              <a:gd name="T25" fmla="*/ 305 h 438"/>
              <a:gd name="T26" fmla="*/ 156 w 180"/>
              <a:gd name="T27" fmla="*/ 305 h 438"/>
              <a:gd name="T28" fmla="*/ 24 w 180"/>
              <a:gd name="T29" fmla="*/ 305 h 438"/>
              <a:gd name="T30" fmla="*/ 24 w 180"/>
              <a:gd name="T31" fmla="*/ 217 h 438"/>
              <a:gd name="T32" fmla="*/ 156 w 180"/>
              <a:gd name="T33" fmla="*/ 217 h 438"/>
              <a:gd name="T34" fmla="*/ 156 w 180"/>
              <a:gd name="T35" fmla="*/ 305 h 438"/>
              <a:gd name="T36" fmla="*/ 24 w 180"/>
              <a:gd name="T37" fmla="*/ 310 h 438"/>
              <a:gd name="T38" fmla="*/ 24 w 180"/>
              <a:gd name="T39" fmla="*/ 310 h 438"/>
              <a:gd name="T40" fmla="*/ 156 w 180"/>
              <a:gd name="T41" fmla="*/ 310 h 438"/>
              <a:gd name="T42" fmla="*/ 156 w 180"/>
              <a:gd name="T43" fmla="*/ 413 h 438"/>
              <a:gd name="T44" fmla="*/ 24 w 180"/>
              <a:gd name="T45" fmla="*/ 413 h 438"/>
              <a:gd name="T46" fmla="*/ 24 w 180"/>
              <a:gd name="T47" fmla="*/ 310 h 438"/>
              <a:gd name="T48" fmla="*/ 12 w 180"/>
              <a:gd name="T49" fmla="*/ 438 h 438"/>
              <a:gd name="T50" fmla="*/ 12 w 180"/>
              <a:gd name="T51" fmla="*/ 438 h 438"/>
              <a:gd name="T52" fmla="*/ 168 w 180"/>
              <a:gd name="T53" fmla="*/ 438 h 438"/>
              <a:gd name="T54" fmla="*/ 180 w 180"/>
              <a:gd name="T55" fmla="*/ 425 h 438"/>
              <a:gd name="T56" fmla="*/ 180 w 180"/>
              <a:gd name="T57" fmla="*/ 12 h 438"/>
              <a:gd name="T58" fmla="*/ 168 w 180"/>
              <a:gd name="T59" fmla="*/ 0 h 438"/>
              <a:gd name="T60" fmla="*/ 12 w 180"/>
              <a:gd name="T61" fmla="*/ 0 h 438"/>
              <a:gd name="T62" fmla="*/ 0 w 180"/>
              <a:gd name="T63" fmla="*/ 12 h 438"/>
              <a:gd name="T64" fmla="*/ 0 w 180"/>
              <a:gd name="T65" fmla="*/ 425 h 438"/>
              <a:gd name="T66" fmla="*/ 12 w 180"/>
              <a:gd name="T67"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0" h="438">
                <a:moveTo>
                  <a:pt x="156" y="122"/>
                </a:moveTo>
                <a:lnTo>
                  <a:pt x="156" y="122"/>
                </a:lnTo>
                <a:lnTo>
                  <a:pt x="24" y="122"/>
                </a:lnTo>
                <a:lnTo>
                  <a:pt x="24" y="24"/>
                </a:lnTo>
                <a:lnTo>
                  <a:pt x="156" y="24"/>
                </a:lnTo>
                <a:lnTo>
                  <a:pt x="156" y="122"/>
                </a:lnTo>
                <a:close/>
                <a:moveTo>
                  <a:pt x="24" y="127"/>
                </a:moveTo>
                <a:lnTo>
                  <a:pt x="24" y="127"/>
                </a:lnTo>
                <a:lnTo>
                  <a:pt x="156" y="127"/>
                </a:lnTo>
                <a:lnTo>
                  <a:pt x="156" y="212"/>
                </a:lnTo>
                <a:lnTo>
                  <a:pt x="24" y="212"/>
                </a:lnTo>
                <a:lnTo>
                  <a:pt x="24" y="127"/>
                </a:lnTo>
                <a:close/>
                <a:moveTo>
                  <a:pt x="156" y="305"/>
                </a:moveTo>
                <a:lnTo>
                  <a:pt x="156" y="305"/>
                </a:lnTo>
                <a:lnTo>
                  <a:pt x="24" y="305"/>
                </a:lnTo>
                <a:lnTo>
                  <a:pt x="24" y="217"/>
                </a:lnTo>
                <a:lnTo>
                  <a:pt x="156" y="217"/>
                </a:lnTo>
                <a:lnTo>
                  <a:pt x="156" y="305"/>
                </a:lnTo>
                <a:close/>
                <a:moveTo>
                  <a:pt x="24" y="310"/>
                </a:moveTo>
                <a:lnTo>
                  <a:pt x="24" y="310"/>
                </a:lnTo>
                <a:lnTo>
                  <a:pt x="156" y="310"/>
                </a:lnTo>
                <a:lnTo>
                  <a:pt x="156" y="413"/>
                </a:lnTo>
                <a:lnTo>
                  <a:pt x="24" y="413"/>
                </a:lnTo>
                <a:lnTo>
                  <a:pt x="24" y="310"/>
                </a:lnTo>
                <a:close/>
                <a:moveTo>
                  <a:pt x="12" y="438"/>
                </a:moveTo>
                <a:lnTo>
                  <a:pt x="12" y="438"/>
                </a:lnTo>
                <a:lnTo>
                  <a:pt x="168" y="438"/>
                </a:lnTo>
                <a:cubicBezTo>
                  <a:pt x="175" y="438"/>
                  <a:pt x="180" y="432"/>
                  <a:pt x="180" y="425"/>
                </a:cubicBezTo>
                <a:lnTo>
                  <a:pt x="180" y="12"/>
                </a:lnTo>
                <a:cubicBezTo>
                  <a:pt x="180" y="5"/>
                  <a:pt x="175" y="0"/>
                  <a:pt x="168" y="0"/>
                </a:cubicBezTo>
                <a:lnTo>
                  <a:pt x="12" y="0"/>
                </a:lnTo>
                <a:cubicBezTo>
                  <a:pt x="5" y="0"/>
                  <a:pt x="0" y="5"/>
                  <a:pt x="0" y="12"/>
                </a:cubicBezTo>
                <a:lnTo>
                  <a:pt x="0" y="425"/>
                </a:lnTo>
                <a:cubicBezTo>
                  <a:pt x="0" y="432"/>
                  <a:pt x="5" y="438"/>
                  <a:pt x="12" y="438"/>
                </a:cubicBezTo>
                <a:close/>
              </a:path>
            </a:pathLst>
          </a:custGeom>
          <a:solidFill>
            <a:schemeClr val="bg1">
              <a:lumMod val="50000"/>
            </a:schemeClr>
          </a:solidFill>
          <a:ln w="0">
            <a:noFill/>
            <a:prstDash val="solid"/>
            <a:round/>
            <a:headEnd/>
            <a:tailEnd/>
          </a:ln>
        </p:spPr>
        <p:txBody>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Freeform 27"/>
          <p:cNvSpPr>
            <a:spLocks noEditPoints="1"/>
          </p:cNvSpPr>
          <p:nvPr/>
        </p:nvSpPr>
        <p:spPr bwMode="auto">
          <a:xfrm>
            <a:off x="4804324" y="4851307"/>
            <a:ext cx="57370" cy="45713"/>
          </a:xfrm>
          <a:custGeom>
            <a:avLst/>
            <a:gdLst>
              <a:gd name="T0" fmla="*/ 9 w 104"/>
              <a:gd name="T1" fmla="*/ 13 h 55"/>
              <a:gd name="T2" fmla="*/ 9 w 104"/>
              <a:gd name="T3" fmla="*/ 13 h 55"/>
              <a:gd name="T4" fmla="*/ 10 w 104"/>
              <a:gd name="T5" fmla="*/ 10 h 55"/>
              <a:gd name="T6" fmla="*/ 93 w 104"/>
              <a:gd name="T7" fmla="*/ 10 h 55"/>
              <a:gd name="T8" fmla="*/ 94 w 104"/>
              <a:gd name="T9" fmla="*/ 13 h 55"/>
              <a:gd name="T10" fmla="*/ 94 w 104"/>
              <a:gd name="T11" fmla="*/ 42 h 55"/>
              <a:gd name="T12" fmla="*/ 93 w 104"/>
              <a:gd name="T13" fmla="*/ 45 h 55"/>
              <a:gd name="T14" fmla="*/ 11 w 104"/>
              <a:gd name="T15" fmla="*/ 45 h 55"/>
              <a:gd name="T16" fmla="*/ 9 w 104"/>
              <a:gd name="T17" fmla="*/ 42 h 55"/>
              <a:gd name="T18" fmla="*/ 9 w 104"/>
              <a:gd name="T19" fmla="*/ 13 h 55"/>
              <a:gd name="T20" fmla="*/ 10 w 104"/>
              <a:gd name="T21" fmla="*/ 55 h 55"/>
              <a:gd name="T22" fmla="*/ 10 w 104"/>
              <a:gd name="T23" fmla="*/ 55 h 55"/>
              <a:gd name="T24" fmla="*/ 93 w 104"/>
              <a:gd name="T25" fmla="*/ 55 h 55"/>
              <a:gd name="T26" fmla="*/ 104 w 104"/>
              <a:gd name="T27" fmla="*/ 42 h 55"/>
              <a:gd name="T28" fmla="*/ 104 w 104"/>
              <a:gd name="T29" fmla="*/ 13 h 55"/>
              <a:gd name="T30" fmla="*/ 93 w 104"/>
              <a:gd name="T31" fmla="*/ 0 h 55"/>
              <a:gd name="T32" fmla="*/ 10 w 104"/>
              <a:gd name="T33" fmla="*/ 0 h 55"/>
              <a:gd name="T34" fmla="*/ 0 w 104"/>
              <a:gd name="T35" fmla="*/ 13 h 55"/>
              <a:gd name="T36" fmla="*/ 0 w 104"/>
              <a:gd name="T37" fmla="*/ 42 h 55"/>
              <a:gd name="T38" fmla="*/ 10 w 104"/>
              <a:gd name="T3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 y="13"/>
                </a:moveTo>
                <a:lnTo>
                  <a:pt x="9" y="13"/>
                </a:lnTo>
                <a:cubicBezTo>
                  <a:pt x="9" y="11"/>
                  <a:pt x="10" y="10"/>
                  <a:pt x="10" y="10"/>
                </a:cubicBezTo>
                <a:lnTo>
                  <a:pt x="93" y="10"/>
                </a:lnTo>
                <a:cubicBezTo>
                  <a:pt x="94" y="10"/>
                  <a:pt x="94" y="11"/>
                  <a:pt x="94" y="13"/>
                </a:cubicBezTo>
                <a:lnTo>
                  <a:pt x="94" y="42"/>
                </a:lnTo>
                <a:cubicBezTo>
                  <a:pt x="94" y="44"/>
                  <a:pt x="94" y="45"/>
                  <a:pt x="93" y="45"/>
                </a:cubicBezTo>
                <a:lnTo>
                  <a:pt x="11" y="45"/>
                </a:lnTo>
                <a:cubicBezTo>
                  <a:pt x="10" y="45"/>
                  <a:pt x="9" y="44"/>
                  <a:pt x="9" y="42"/>
                </a:cubicBezTo>
                <a:lnTo>
                  <a:pt x="9" y="13"/>
                </a:lnTo>
                <a:close/>
                <a:moveTo>
                  <a:pt x="10" y="55"/>
                </a:moveTo>
                <a:lnTo>
                  <a:pt x="10" y="55"/>
                </a:lnTo>
                <a:lnTo>
                  <a:pt x="93" y="55"/>
                </a:lnTo>
                <a:cubicBezTo>
                  <a:pt x="100" y="55"/>
                  <a:pt x="104" y="49"/>
                  <a:pt x="104" y="42"/>
                </a:cubicBezTo>
                <a:lnTo>
                  <a:pt x="104" y="13"/>
                </a:lnTo>
                <a:cubicBezTo>
                  <a:pt x="104" y="6"/>
                  <a:pt x="100" y="0"/>
                  <a:pt x="93" y="0"/>
                </a:cubicBezTo>
                <a:lnTo>
                  <a:pt x="10" y="0"/>
                </a:lnTo>
                <a:cubicBezTo>
                  <a:pt x="4" y="0"/>
                  <a:pt x="0" y="6"/>
                  <a:pt x="0" y="13"/>
                </a:cubicBezTo>
                <a:lnTo>
                  <a:pt x="0" y="42"/>
                </a:lnTo>
                <a:cubicBezTo>
                  <a:pt x="0" y="49"/>
                  <a:pt x="4" y="55"/>
                  <a:pt x="10" y="55"/>
                </a:cubicBezTo>
                <a:close/>
              </a:path>
            </a:pathLst>
          </a:custGeom>
          <a:solidFill>
            <a:schemeClr val="bg1">
              <a:lumMod val="50000"/>
            </a:schemeClr>
          </a:solidFill>
          <a:ln w="0">
            <a:noFill/>
            <a:prstDash val="solid"/>
            <a:round/>
            <a:headEnd/>
            <a:tailEnd/>
          </a:ln>
        </p:spPr>
        <p:txBody>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Freeform 28"/>
          <p:cNvSpPr>
            <a:spLocks noEditPoints="1"/>
          </p:cNvSpPr>
          <p:nvPr/>
        </p:nvSpPr>
        <p:spPr bwMode="auto">
          <a:xfrm>
            <a:off x="4804324" y="4913829"/>
            <a:ext cx="57370" cy="45713"/>
          </a:xfrm>
          <a:custGeom>
            <a:avLst/>
            <a:gdLst>
              <a:gd name="T0" fmla="*/ 94 w 104"/>
              <a:gd name="T1" fmla="*/ 43 h 55"/>
              <a:gd name="T2" fmla="*/ 94 w 104"/>
              <a:gd name="T3" fmla="*/ 43 h 55"/>
              <a:gd name="T4" fmla="*/ 93 w 104"/>
              <a:gd name="T5" fmla="*/ 46 h 55"/>
              <a:gd name="T6" fmla="*/ 11 w 104"/>
              <a:gd name="T7" fmla="*/ 46 h 55"/>
              <a:gd name="T8" fmla="*/ 9 w 104"/>
              <a:gd name="T9" fmla="*/ 43 h 55"/>
              <a:gd name="T10" fmla="*/ 9 w 104"/>
              <a:gd name="T11" fmla="*/ 13 h 55"/>
              <a:gd name="T12" fmla="*/ 10 w 104"/>
              <a:gd name="T13" fmla="*/ 10 h 55"/>
              <a:gd name="T14" fmla="*/ 93 w 104"/>
              <a:gd name="T15" fmla="*/ 10 h 55"/>
              <a:gd name="T16" fmla="*/ 94 w 104"/>
              <a:gd name="T17" fmla="*/ 13 h 55"/>
              <a:gd name="T18" fmla="*/ 94 w 104"/>
              <a:gd name="T19" fmla="*/ 43 h 55"/>
              <a:gd name="T20" fmla="*/ 93 w 104"/>
              <a:gd name="T21" fmla="*/ 0 h 55"/>
              <a:gd name="T22" fmla="*/ 93 w 104"/>
              <a:gd name="T23" fmla="*/ 0 h 55"/>
              <a:gd name="T24" fmla="*/ 10 w 104"/>
              <a:gd name="T25" fmla="*/ 0 h 55"/>
              <a:gd name="T26" fmla="*/ 0 w 104"/>
              <a:gd name="T27" fmla="*/ 13 h 55"/>
              <a:gd name="T28" fmla="*/ 0 w 104"/>
              <a:gd name="T29" fmla="*/ 43 h 55"/>
              <a:gd name="T30" fmla="*/ 10 w 104"/>
              <a:gd name="T31" fmla="*/ 55 h 55"/>
              <a:gd name="T32" fmla="*/ 93 w 104"/>
              <a:gd name="T33" fmla="*/ 55 h 55"/>
              <a:gd name="T34" fmla="*/ 104 w 104"/>
              <a:gd name="T35" fmla="*/ 43 h 55"/>
              <a:gd name="T36" fmla="*/ 104 w 104"/>
              <a:gd name="T37" fmla="*/ 13 h 55"/>
              <a:gd name="T38" fmla="*/ 93 w 104"/>
              <a:gd name="T3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4" y="43"/>
                </a:moveTo>
                <a:lnTo>
                  <a:pt x="94" y="43"/>
                </a:lnTo>
                <a:cubicBezTo>
                  <a:pt x="94" y="44"/>
                  <a:pt x="94" y="45"/>
                  <a:pt x="93" y="46"/>
                </a:cubicBezTo>
                <a:lnTo>
                  <a:pt x="11" y="46"/>
                </a:lnTo>
                <a:cubicBezTo>
                  <a:pt x="10" y="46"/>
                  <a:pt x="9" y="44"/>
                  <a:pt x="9" y="43"/>
                </a:cubicBezTo>
                <a:lnTo>
                  <a:pt x="9" y="13"/>
                </a:lnTo>
                <a:cubicBezTo>
                  <a:pt x="9" y="12"/>
                  <a:pt x="10" y="10"/>
                  <a:pt x="10" y="10"/>
                </a:cubicBezTo>
                <a:lnTo>
                  <a:pt x="93" y="10"/>
                </a:lnTo>
                <a:cubicBezTo>
                  <a:pt x="94" y="10"/>
                  <a:pt x="94" y="12"/>
                  <a:pt x="94" y="13"/>
                </a:cubicBezTo>
                <a:lnTo>
                  <a:pt x="94" y="43"/>
                </a:lnTo>
                <a:close/>
                <a:moveTo>
                  <a:pt x="93" y="0"/>
                </a:moveTo>
                <a:lnTo>
                  <a:pt x="93" y="0"/>
                </a:lnTo>
                <a:lnTo>
                  <a:pt x="10" y="0"/>
                </a:lnTo>
                <a:cubicBezTo>
                  <a:pt x="4" y="0"/>
                  <a:pt x="0" y="6"/>
                  <a:pt x="0" y="13"/>
                </a:cubicBezTo>
                <a:lnTo>
                  <a:pt x="0" y="43"/>
                </a:lnTo>
                <a:cubicBezTo>
                  <a:pt x="0" y="50"/>
                  <a:pt x="4" y="55"/>
                  <a:pt x="10" y="55"/>
                </a:cubicBezTo>
                <a:lnTo>
                  <a:pt x="93" y="55"/>
                </a:lnTo>
                <a:cubicBezTo>
                  <a:pt x="100" y="55"/>
                  <a:pt x="104" y="50"/>
                  <a:pt x="104" y="43"/>
                </a:cubicBezTo>
                <a:lnTo>
                  <a:pt x="104" y="13"/>
                </a:lnTo>
                <a:cubicBezTo>
                  <a:pt x="104" y="6"/>
                  <a:pt x="100" y="0"/>
                  <a:pt x="93" y="0"/>
                </a:cubicBezTo>
                <a:close/>
              </a:path>
            </a:pathLst>
          </a:custGeom>
          <a:solidFill>
            <a:schemeClr val="bg1">
              <a:lumMod val="50000"/>
            </a:schemeClr>
          </a:solidFill>
          <a:ln w="0">
            <a:noFill/>
            <a:prstDash val="solid"/>
            <a:round/>
            <a:headEnd/>
            <a:tailEnd/>
          </a:ln>
        </p:spPr>
        <p:txBody>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Freeform 27"/>
          <p:cNvSpPr>
            <a:spLocks noEditPoints="1"/>
          </p:cNvSpPr>
          <p:nvPr/>
        </p:nvSpPr>
        <p:spPr bwMode="auto">
          <a:xfrm>
            <a:off x="4809244" y="4974195"/>
            <a:ext cx="57370" cy="45713"/>
          </a:xfrm>
          <a:custGeom>
            <a:avLst/>
            <a:gdLst>
              <a:gd name="T0" fmla="*/ 9 w 104"/>
              <a:gd name="T1" fmla="*/ 13 h 55"/>
              <a:gd name="T2" fmla="*/ 9 w 104"/>
              <a:gd name="T3" fmla="*/ 13 h 55"/>
              <a:gd name="T4" fmla="*/ 10 w 104"/>
              <a:gd name="T5" fmla="*/ 10 h 55"/>
              <a:gd name="T6" fmla="*/ 93 w 104"/>
              <a:gd name="T7" fmla="*/ 10 h 55"/>
              <a:gd name="T8" fmla="*/ 94 w 104"/>
              <a:gd name="T9" fmla="*/ 13 h 55"/>
              <a:gd name="T10" fmla="*/ 94 w 104"/>
              <a:gd name="T11" fmla="*/ 42 h 55"/>
              <a:gd name="T12" fmla="*/ 93 w 104"/>
              <a:gd name="T13" fmla="*/ 45 h 55"/>
              <a:gd name="T14" fmla="*/ 11 w 104"/>
              <a:gd name="T15" fmla="*/ 45 h 55"/>
              <a:gd name="T16" fmla="*/ 9 w 104"/>
              <a:gd name="T17" fmla="*/ 42 h 55"/>
              <a:gd name="T18" fmla="*/ 9 w 104"/>
              <a:gd name="T19" fmla="*/ 13 h 55"/>
              <a:gd name="T20" fmla="*/ 10 w 104"/>
              <a:gd name="T21" fmla="*/ 55 h 55"/>
              <a:gd name="T22" fmla="*/ 10 w 104"/>
              <a:gd name="T23" fmla="*/ 55 h 55"/>
              <a:gd name="T24" fmla="*/ 93 w 104"/>
              <a:gd name="T25" fmla="*/ 55 h 55"/>
              <a:gd name="T26" fmla="*/ 104 w 104"/>
              <a:gd name="T27" fmla="*/ 42 h 55"/>
              <a:gd name="T28" fmla="*/ 104 w 104"/>
              <a:gd name="T29" fmla="*/ 13 h 55"/>
              <a:gd name="T30" fmla="*/ 93 w 104"/>
              <a:gd name="T31" fmla="*/ 0 h 55"/>
              <a:gd name="T32" fmla="*/ 10 w 104"/>
              <a:gd name="T33" fmla="*/ 0 h 55"/>
              <a:gd name="T34" fmla="*/ 0 w 104"/>
              <a:gd name="T35" fmla="*/ 13 h 55"/>
              <a:gd name="T36" fmla="*/ 0 w 104"/>
              <a:gd name="T37" fmla="*/ 42 h 55"/>
              <a:gd name="T38" fmla="*/ 10 w 104"/>
              <a:gd name="T3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 y="13"/>
                </a:moveTo>
                <a:lnTo>
                  <a:pt x="9" y="13"/>
                </a:lnTo>
                <a:cubicBezTo>
                  <a:pt x="9" y="11"/>
                  <a:pt x="10" y="10"/>
                  <a:pt x="10" y="10"/>
                </a:cubicBezTo>
                <a:lnTo>
                  <a:pt x="93" y="10"/>
                </a:lnTo>
                <a:cubicBezTo>
                  <a:pt x="94" y="10"/>
                  <a:pt x="94" y="11"/>
                  <a:pt x="94" y="13"/>
                </a:cubicBezTo>
                <a:lnTo>
                  <a:pt x="94" y="42"/>
                </a:lnTo>
                <a:cubicBezTo>
                  <a:pt x="94" y="44"/>
                  <a:pt x="94" y="45"/>
                  <a:pt x="93" y="45"/>
                </a:cubicBezTo>
                <a:lnTo>
                  <a:pt x="11" y="45"/>
                </a:lnTo>
                <a:cubicBezTo>
                  <a:pt x="10" y="45"/>
                  <a:pt x="9" y="44"/>
                  <a:pt x="9" y="42"/>
                </a:cubicBezTo>
                <a:lnTo>
                  <a:pt x="9" y="13"/>
                </a:lnTo>
                <a:close/>
                <a:moveTo>
                  <a:pt x="10" y="55"/>
                </a:moveTo>
                <a:lnTo>
                  <a:pt x="10" y="55"/>
                </a:lnTo>
                <a:lnTo>
                  <a:pt x="93" y="55"/>
                </a:lnTo>
                <a:cubicBezTo>
                  <a:pt x="100" y="55"/>
                  <a:pt x="104" y="49"/>
                  <a:pt x="104" y="42"/>
                </a:cubicBezTo>
                <a:lnTo>
                  <a:pt x="104" y="13"/>
                </a:lnTo>
                <a:cubicBezTo>
                  <a:pt x="104" y="6"/>
                  <a:pt x="100" y="0"/>
                  <a:pt x="93" y="0"/>
                </a:cubicBezTo>
                <a:lnTo>
                  <a:pt x="10" y="0"/>
                </a:lnTo>
                <a:cubicBezTo>
                  <a:pt x="4" y="0"/>
                  <a:pt x="0" y="6"/>
                  <a:pt x="0" y="13"/>
                </a:cubicBezTo>
                <a:lnTo>
                  <a:pt x="0" y="42"/>
                </a:lnTo>
                <a:cubicBezTo>
                  <a:pt x="0" y="49"/>
                  <a:pt x="4" y="55"/>
                  <a:pt x="10" y="55"/>
                </a:cubicBezTo>
                <a:close/>
              </a:path>
            </a:pathLst>
          </a:custGeom>
          <a:solidFill>
            <a:schemeClr val="bg1">
              <a:lumMod val="50000"/>
            </a:schemeClr>
          </a:solidFill>
          <a:ln w="0">
            <a:noFill/>
            <a:prstDash val="solid"/>
            <a:round/>
            <a:headEnd/>
            <a:tailEnd/>
          </a:ln>
        </p:spPr>
        <p:txBody>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Freeform 31"/>
          <p:cNvSpPr>
            <a:spLocks noEditPoints="1"/>
          </p:cNvSpPr>
          <p:nvPr/>
        </p:nvSpPr>
        <p:spPr bwMode="auto">
          <a:xfrm>
            <a:off x="4637210" y="4935791"/>
            <a:ext cx="45713" cy="45713"/>
          </a:xfrm>
          <a:custGeom>
            <a:avLst/>
            <a:gdLst>
              <a:gd name="T0" fmla="*/ 49 w 59"/>
              <a:gd name="T1" fmla="*/ 54 h 67"/>
              <a:gd name="T2" fmla="*/ 49 w 59"/>
              <a:gd name="T3" fmla="*/ 54 h 67"/>
              <a:gd name="T4" fmla="*/ 48 w 59"/>
              <a:gd name="T5" fmla="*/ 57 h 67"/>
              <a:gd name="T6" fmla="*/ 11 w 59"/>
              <a:gd name="T7" fmla="*/ 53 h 67"/>
              <a:gd name="T8" fmla="*/ 10 w 59"/>
              <a:gd name="T9" fmla="*/ 48 h 67"/>
              <a:gd name="T10" fmla="*/ 10 w 59"/>
              <a:gd name="T11" fmla="*/ 14 h 67"/>
              <a:gd name="T12" fmla="*/ 10 w 59"/>
              <a:gd name="T13" fmla="*/ 10 h 67"/>
              <a:gd name="T14" fmla="*/ 47 w 59"/>
              <a:gd name="T15" fmla="*/ 20 h 67"/>
              <a:gd name="T16" fmla="*/ 49 w 59"/>
              <a:gd name="T17" fmla="*/ 23 h 67"/>
              <a:gd name="T18" fmla="*/ 49 w 59"/>
              <a:gd name="T19" fmla="*/ 54 h 67"/>
              <a:gd name="T20" fmla="*/ 50 w 59"/>
              <a:gd name="T21" fmla="*/ 10 h 67"/>
              <a:gd name="T22" fmla="*/ 50 w 59"/>
              <a:gd name="T23" fmla="*/ 10 h 67"/>
              <a:gd name="T24" fmla="*/ 11 w 59"/>
              <a:gd name="T25" fmla="*/ 0 h 67"/>
              <a:gd name="T26" fmla="*/ 10 w 59"/>
              <a:gd name="T27" fmla="*/ 0 h 67"/>
              <a:gd name="T28" fmla="*/ 0 w 59"/>
              <a:gd name="T29" fmla="*/ 14 h 67"/>
              <a:gd name="T30" fmla="*/ 0 w 59"/>
              <a:gd name="T31" fmla="*/ 48 h 67"/>
              <a:gd name="T32" fmla="*/ 2 w 59"/>
              <a:gd name="T33" fmla="*/ 57 h 67"/>
              <a:gd name="T34" fmla="*/ 9 w 59"/>
              <a:gd name="T35" fmla="*/ 63 h 67"/>
              <a:gd name="T36" fmla="*/ 9 w 59"/>
              <a:gd name="T37" fmla="*/ 63 h 67"/>
              <a:gd name="T38" fmla="*/ 48 w 59"/>
              <a:gd name="T39" fmla="*/ 67 h 67"/>
              <a:gd name="T40" fmla="*/ 49 w 59"/>
              <a:gd name="T41" fmla="*/ 67 h 67"/>
              <a:gd name="T42" fmla="*/ 59 w 59"/>
              <a:gd name="T43" fmla="*/ 54 h 67"/>
              <a:gd name="T44" fmla="*/ 59 w 59"/>
              <a:gd name="T45" fmla="*/ 23 h 67"/>
              <a:gd name="T46" fmla="*/ 50 w 59"/>
              <a:gd name="T4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67">
                <a:moveTo>
                  <a:pt x="49" y="54"/>
                </a:moveTo>
                <a:lnTo>
                  <a:pt x="49" y="54"/>
                </a:lnTo>
                <a:cubicBezTo>
                  <a:pt x="49" y="56"/>
                  <a:pt x="48" y="57"/>
                  <a:pt x="48" y="57"/>
                </a:cubicBezTo>
                <a:lnTo>
                  <a:pt x="11" y="53"/>
                </a:lnTo>
                <a:cubicBezTo>
                  <a:pt x="10" y="52"/>
                  <a:pt x="10" y="51"/>
                  <a:pt x="10" y="48"/>
                </a:cubicBezTo>
                <a:lnTo>
                  <a:pt x="10" y="14"/>
                </a:lnTo>
                <a:cubicBezTo>
                  <a:pt x="10" y="12"/>
                  <a:pt x="10" y="11"/>
                  <a:pt x="10" y="10"/>
                </a:cubicBezTo>
                <a:lnTo>
                  <a:pt x="47" y="20"/>
                </a:lnTo>
                <a:cubicBezTo>
                  <a:pt x="48" y="20"/>
                  <a:pt x="49" y="21"/>
                  <a:pt x="49" y="23"/>
                </a:cubicBezTo>
                <a:lnTo>
                  <a:pt x="49" y="54"/>
                </a:lnTo>
                <a:close/>
                <a:moveTo>
                  <a:pt x="50" y="10"/>
                </a:moveTo>
                <a:lnTo>
                  <a:pt x="50" y="10"/>
                </a:lnTo>
                <a:lnTo>
                  <a:pt x="11" y="0"/>
                </a:lnTo>
                <a:lnTo>
                  <a:pt x="10" y="0"/>
                </a:lnTo>
                <a:cubicBezTo>
                  <a:pt x="4" y="0"/>
                  <a:pt x="0" y="6"/>
                  <a:pt x="0" y="14"/>
                </a:cubicBezTo>
                <a:lnTo>
                  <a:pt x="0" y="48"/>
                </a:lnTo>
                <a:cubicBezTo>
                  <a:pt x="0" y="52"/>
                  <a:pt x="1" y="55"/>
                  <a:pt x="2" y="57"/>
                </a:cubicBezTo>
                <a:cubicBezTo>
                  <a:pt x="4" y="61"/>
                  <a:pt x="7" y="63"/>
                  <a:pt x="9" y="63"/>
                </a:cubicBezTo>
                <a:lnTo>
                  <a:pt x="9" y="63"/>
                </a:lnTo>
                <a:lnTo>
                  <a:pt x="48" y="67"/>
                </a:lnTo>
                <a:lnTo>
                  <a:pt x="49" y="67"/>
                </a:lnTo>
                <a:cubicBezTo>
                  <a:pt x="54" y="67"/>
                  <a:pt x="59" y="61"/>
                  <a:pt x="59" y="54"/>
                </a:cubicBezTo>
                <a:lnTo>
                  <a:pt x="59" y="23"/>
                </a:lnTo>
                <a:cubicBezTo>
                  <a:pt x="59" y="16"/>
                  <a:pt x="54" y="11"/>
                  <a:pt x="50" y="10"/>
                </a:cubicBezTo>
                <a:close/>
              </a:path>
            </a:pathLst>
          </a:custGeom>
          <a:solidFill>
            <a:schemeClr val="bg1">
              <a:lumMod val="50000"/>
            </a:schemeClr>
          </a:solidFill>
          <a:ln w="0">
            <a:noFill/>
            <a:prstDash val="solid"/>
            <a:round/>
            <a:headEnd/>
            <a:tailEnd/>
          </a:ln>
        </p:spPr>
        <p:txBody>
          <a:body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Freeform 30"/>
          <p:cNvSpPr>
            <a:spLocks noEditPoints="1"/>
          </p:cNvSpPr>
          <p:nvPr/>
        </p:nvSpPr>
        <p:spPr bwMode="auto">
          <a:xfrm>
            <a:off x="4823714" y="5041623"/>
            <a:ext cx="241773" cy="232680"/>
          </a:xfrm>
          <a:custGeom>
            <a:avLst/>
            <a:gdLst>
              <a:gd name="T0" fmla="*/ 310 w 440"/>
              <a:gd name="T1" fmla="*/ 162 h 488"/>
              <a:gd name="T2" fmla="*/ 310 w 440"/>
              <a:gd name="T3" fmla="*/ 68 h 488"/>
              <a:gd name="T4" fmla="*/ 137 w 440"/>
              <a:gd name="T5" fmla="*/ 360 h 488"/>
              <a:gd name="T6" fmla="*/ 137 w 440"/>
              <a:gd name="T7" fmla="*/ 463 h 488"/>
              <a:gd name="T8" fmla="*/ 137 w 440"/>
              <a:gd name="T9" fmla="*/ 135 h 488"/>
              <a:gd name="T10" fmla="*/ 231 w 440"/>
              <a:gd name="T11" fmla="*/ 150 h 488"/>
              <a:gd name="T12" fmla="*/ 231 w 440"/>
              <a:gd name="T13" fmla="*/ 250 h 488"/>
              <a:gd name="T14" fmla="*/ 231 w 440"/>
              <a:gd name="T15" fmla="*/ 155 h 488"/>
              <a:gd name="T16" fmla="*/ 310 w 440"/>
              <a:gd name="T17" fmla="*/ 250 h 488"/>
              <a:gd name="T18" fmla="*/ 310 w 440"/>
              <a:gd name="T19" fmla="*/ 167 h 488"/>
              <a:gd name="T20" fmla="*/ 371 w 440"/>
              <a:gd name="T21" fmla="*/ 176 h 488"/>
              <a:gd name="T22" fmla="*/ 325 w 440"/>
              <a:gd name="T23" fmla="*/ 169 h 488"/>
              <a:gd name="T24" fmla="*/ 371 w 440"/>
              <a:gd name="T25" fmla="*/ 171 h 488"/>
              <a:gd name="T26" fmla="*/ 371 w 440"/>
              <a:gd name="T27" fmla="*/ 83 h 488"/>
              <a:gd name="T28" fmla="*/ 420 w 440"/>
              <a:gd name="T29" fmla="*/ 179 h 488"/>
              <a:gd name="T30" fmla="*/ 420 w 440"/>
              <a:gd name="T31" fmla="*/ 95 h 488"/>
              <a:gd name="T32" fmla="*/ 386 w 440"/>
              <a:gd name="T33" fmla="*/ 337 h 488"/>
              <a:gd name="T34" fmla="*/ 386 w 440"/>
              <a:gd name="T35" fmla="*/ 420 h 488"/>
              <a:gd name="T36" fmla="*/ 325 w 440"/>
              <a:gd name="T37" fmla="*/ 342 h 488"/>
              <a:gd name="T38" fmla="*/ 325 w 440"/>
              <a:gd name="T39" fmla="*/ 431 h 488"/>
              <a:gd name="T40" fmla="*/ 310 w 440"/>
              <a:gd name="T41" fmla="*/ 344 h 488"/>
              <a:gd name="T42" fmla="*/ 245 w 440"/>
              <a:gd name="T43" fmla="*/ 350 h 488"/>
              <a:gd name="T44" fmla="*/ 371 w 440"/>
              <a:gd name="T45" fmla="*/ 333 h 488"/>
              <a:gd name="T46" fmla="*/ 371 w 440"/>
              <a:gd name="T47" fmla="*/ 256 h 488"/>
              <a:gd name="T48" fmla="*/ 420 w 440"/>
              <a:gd name="T49" fmla="*/ 256 h 488"/>
              <a:gd name="T50" fmla="*/ 386 w 440"/>
              <a:gd name="T51" fmla="*/ 256 h 488"/>
              <a:gd name="T52" fmla="*/ 420 w 440"/>
              <a:gd name="T53" fmla="*/ 251 h 488"/>
              <a:gd name="T54" fmla="*/ 420 w 440"/>
              <a:gd name="T55" fmla="*/ 184 h 488"/>
              <a:gd name="T56" fmla="*/ 245 w 440"/>
              <a:gd name="T57" fmla="*/ 255 h 488"/>
              <a:gd name="T58" fmla="*/ 245 w 440"/>
              <a:gd name="T59" fmla="*/ 345 h 488"/>
              <a:gd name="T60" fmla="*/ 137 w 440"/>
              <a:gd name="T61" fmla="*/ 254 h 488"/>
              <a:gd name="T62" fmla="*/ 137 w 440"/>
              <a:gd name="T63" fmla="*/ 355 h 488"/>
              <a:gd name="T64" fmla="*/ 25 w 440"/>
              <a:gd name="T65" fmla="*/ 354 h 488"/>
              <a:gd name="T66" fmla="*/ 38 w 440"/>
              <a:gd name="T67" fmla="*/ 24 h 488"/>
              <a:gd name="T68" fmla="*/ 112 w 440"/>
              <a:gd name="T69" fmla="*/ 463 h 488"/>
              <a:gd name="T70" fmla="*/ 38 w 440"/>
              <a:gd name="T71" fmla="*/ 425 h 488"/>
              <a:gd name="T72" fmla="*/ 0 w 440"/>
              <a:gd name="T73" fmla="*/ 403 h 488"/>
              <a:gd name="T74" fmla="*/ 25 w 440"/>
              <a:gd name="T75" fmla="*/ 488 h 488"/>
              <a:gd name="T76" fmla="*/ 132 w 440"/>
              <a:gd name="T77" fmla="*/ 488 h 488"/>
              <a:gd name="T78" fmla="*/ 432 w 440"/>
              <a:gd name="T79" fmla="*/ 436 h 488"/>
              <a:gd name="T80" fmla="*/ 436 w 440"/>
              <a:gd name="T81" fmla="*/ 78 h 488"/>
              <a:gd name="T82" fmla="*/ 245 w 440"/>
              <a:gd name="T83" fmla="*/ 26 h 488"/>
              <a:gd name="T84" fmla="*/ 132 w 440"/>
              <a:gd name="T85" fmla="*/ 0 h 488"/>
              <a:gd name="T86" fmla="*/ 13 w 440"/>
              <a:gd name="T87" fmla="*/ 30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0" h="488">
                <a:moveTo>
                  <a:pt x="310" y="68"/>
                </a:moveTo>
                <a:lnTo>
                  <a:pt x="310" y="68"/>
                </a:lnTo>
                <a:lnTo>
                  <a:pt x="310" y="162"/>
                </a:lnTo>
                <a:lnTo>
                  <a:pt x="245" y="152"/>
                </a:lnTo>
                <a:lnTo>
                  <a:pt x="245" y="52"/>
                </a:lnTo>
                <a:lnTo>
                  <a:pt x="310" y="68"/>
                </a:lnTo>
                <a:close/>
                <a:moveTo>
                  <a:pt x="137" y="463"/>
                </a:moveTo>
                <a:lnTo>
                  <a:pt x="137" y="463"/>
                </a:lnTo>
                <a:lnTo>
                  <a:pt x="137" y="360"/>
                </a:lnTo>
                <a:lnTo>
                  <a:pt x="231" y="351"/>
                </a:lnTo>
                <a:lnTo>
                  <a:pt x="231" y="447"/>
                </a:lnTo>
                <a:lnTo>
                  <a:pt x="137" y="463"/>
                </a:lnTo>
                <a:lnTo>
                  <a:pt x="137" y="463"/>
                </a:lnTo>
                <a:close/>
                <a:moveTo>
                  <a:pt x="137" y="135"/>
                </a:moveTo>
                <a:lnTo>
                  <a:pt x="137" y="135"/>
                </a:lnTo>
                <a:lnTo>
                  <a:pt x="137" y="26"/>
                </a:lnTo>
                <a:lnTo>
                  <a:pt x="231" y="49"/>
                </a:lnTo>
                <a:lnTo>
                  <a:pt x="231" y="150"/>
                </a:lnTo>
                <a:lnTo>
                  <a:pt x="137" y="135"/>
                </a:lnTo>
                <a:close/>
                <a:moveTo>
                  <a:pt x="231" y="250"/>
                </a:moveTo>
                <a:lnTo>
                  <a:pt x="231" y="250"/>
                </a:lnTo>
                <a:lnTo>
                  <a:pt x="137" y="249"/>
                </a:lnTo>
                <a:lnTo>
                  <a:pt x="137" y="140"/>
                </a:lnTo>
                <a:lnTo>
                  <a:pt x="231" y="155"/>
                </a:lnTo>
                <a:lnTo>
                  <a:pt x="231" y="250"/>
                </a:lnTo>
                <a:close/>
                <a:moveTo>
                  <a:pt x="310" y="250"/>
                </a:moveTo>
                <a:lnTo>
                  <a:pt x="310" y="250"/>
                </a:lnTo>
                <a:lnTo>
                  <a:pt x="245" y="250"/>
                </a:lnTo>
                <a:lnTo>
                  <a:pt x="245" y="157"/>
                </a:lnTo>
                <a:lnTo>
                  <a:pt x="310" y="167"/>
                </a:lnTo>
                <a:lnTo>
                  <a:pt x="310" y="250"/>
                </a:lnTo>
                <a:close/>
                <a:moveTo>
                  <a:pt x="371" y="176"/>
                </a:moveTo>
                <a:lnTo>
                  <a:pt x="371" y="176"/>
                </a:lnTo>
                <a:lnTo>
                  <a:pt x="371" y="251"/>
                </a:lnTo>
                <a:lnTo>
                  <a:pt x="325" y="250"/>
                </a:lnTo>
                <a:lnTo>
                  <a:pt x="325" y="169"/>
                </a:lnTo>
                <a:lnTo>
                  <a:pt x="371" y="176"/>
                </a:lnTo>
                <a:close/>
                <a:moveTo>
                  <a:pt x="371" y="171"/>
                </a:moveTo>
                <a:lnTo>
                  <a:pt x="371" y="171"/>
                </a:lnTo>
                <a:lnTo>
                  <a:pt x="325" y="164"/>
                </a:lnTo>
                <a:lnTo>
                  <a:pt x="325" y="72"/>
                </a:lnTo>
                <a:lnTo>
                  <a:pt x="371" y="83"/>
                </a:lnTo>
                <a:lnTo>
                  <a:pt x="371" y="171"/>
                </a:lnTo>
                <a:close/>
                <a:moveTo>
                  <a:pt x="420" y="179"/>
                </a:moveTo>
                <a:lnTo>
                  <a:pt x="420" y="179"/>
                </a:lnTo>
                <a:lnTo>
                  <a:pt x="386" y="174"/>
                </a:lnTo>
                <a:lnTo>
                  <a:pt x="386" y="87"/>
                </a:lnTo>
                <a:lnTo>
                  <a:pt x="420" y="95"/>
                </a:lnTo>
                <a:lnTo>
                  <a:pt x="420" y="179"/>
                </a:lnTo>
                <a:close/>
                <a:moveTo>
                  <a:pt x="386" y="337"/>
                </a:moveTo>
                <a:lnTo>
                  <a:pt x="386" y="337"/>
                </a:lnTo>
                <a:lnTo>
                  <a:pt x="420" y="334"/>
                </a:lnTo>
                <a:lnTo>
                  <a:pt x="420" y="414"/>
                </a:lnTo>
                <a:lnTo>
                  <a:pt x="386" y="420"/>
                </a:lnTo>
                <a:lnTo>
                  <a:pt x="386" y="337"/>
                </a:lnTo>
                <a:close/>
                <a:moveTo>
                  <a:pt x="325" y="342"/>
                </a:moveTo>
                <a:lnTo>
                  <a:pt x="325" y="342"/>
                </a:lnTo>
                <a:lnTo>
                  <a:pt x="371" y="338"/>
                </a:lnTo>
                <a:lnTo>
                  <a:pt x="371" y="423"/>
                </a:lnTo>
                <a:lnTo>
                  <a:pt x="325" y="431"/>
                </a:lnTo>
                <a:lnTo>
                  <a:pt x="325" y="342"/>
                </a:lnTo>
                <a:close/>
                <a:moveTo>
                  <a:pt x="310" y="344"/>
                </a:moveTo>
                <a:lnTo>
                  <a:pt x="310" y="344"/>
                </a:lnTo>
                <a:lnTo>
                  <a:pt x="310" y="433"/>
                </a:lnTo>
                <a:lnTo>
                  <a:pt x="245" y="444"/>
                </a:lnTo>
                <a:lnTo>
                  <a:pt x="245" y="350"/>
                </a:lnTo>
                <a:lnTo>
                  <a:pt x="310" y="344"/>
                </a:lnTo>
                <a:close/>
                <a:moveTo>
                  <a:pt x="371" y="333"/>
                </a:moveTo>
                <a:lnTo>
                  <a:pt x="371" y="333"/>
                </a:lnTo>
                <a:lnTo>
                  <a:pt x="325" y="338"/>
                </a:lnTo>
                <a:lnTo>
                  <a:pt x="325" y="255"/>
                </a:lnTo>
                <a:lnTo>
                  <a:pt x="371" y="256"/>
                </a:lnTo>
                <a:lnTo>
                  <a:pt x="371" y="333"/>
                </a:lnTo>
                <a:close/>
                <a:moveTo>
                  <a:pt x="420" y="256"/>
                </a:moveTo>
                <a:lnTo>
                  <a:pt x="420" y="256"/>
                </a:lnTo>
                <a:lnTo>
                  <a:pt x="420" y="329"/>
                </a:lnTo>
                <a:lnTo>
                  <a:pt x="386" y="332"/>
                </a:lnTo>
                <a:lnTo>
                  <a:pt x="386" y="256"/>
                </a:lnTo>
                <a:lnTo>
                  <a:pt x="420" y="256"/>
                </a:lnTo>
                <a:close/>
                <a:moveTo>
                  <a:pt x="420" y="251"/>
                </a:moveTo>
                <a:lnTo>
                  <a:pt x="420" y="251"/>
                </a:lnTo>
                <a:lnTo>
                  <a:pt x="386" y="251"/>
                </a:lnTo>
                <a:lnTo>
                  <a:pt x="386" y="179"/>
                </a:lnTo>
                <a:lnTo>
                  <a:pt x="420" y="184"/>
                </a:lnTo>
                <a:lnTo>
                  <a:pt x="420" y="251"/>
                </a:lnTo>
                <a:close/>
                <a:moveTo>
                  <a:pt x="245" y="255"/>
                </a:moveTo>
                <a:lnTo>
                  <a:pt x="245" y="255"/>
                </a:lnTo>
                <a:lnTo>
                  <a:pt x="310" y="255"/>
                </a:lnTo>
                <a:lnTo>
                  <a:pt x="310" y="339"/>
                </a:lnTo>
                <a:lnTo>
                  <a:pt x="245" y="345"/>
                </a:lnTo>
                <a:lnTo>
                  <a:pt x="245" y="255"/>
                </a:lnTo>
                <a:close/>
                <a:moveTo>
                  <a:pt x="137" y="254"/>
                </a:moveTo>
                <a:lnTo>
                  <a:pt x="137" y="254"/>
                </a:lnTo>
                <a:lnTo>
                  <a:pt x="231" y="255"/>
                </a:lnTo>
                <a:lnTo>
                  <a:pt x="231" y="346"/>
                </a:lnTo>
                <a:lnTo>
                  <a:pt x="137" y="355"/>
                </a:lnTo>
                <a:lnTo>
                  <a:pt x="137" y="254"/>
                </a:lnTo>
                <a:close/>
                <a:moveTo>
                  <a:pt x="25" y="354"/>
                </a:moveTo>
                <a:lnTo>
                  <a:pt x="25" y="354"/>
                </a:lnTo>
                <a:cubicBezTo>
                  <a:pt x="39" y="354"/>
                  <a:pt x="51" y="343"/>
                  <a:pt x="51" y="329"/>
                </a:cubicBezTo>
                <a:cubicBezTo>
                  <a:pt x="51" y="319"/>
                  <a:pt x="46" y="311"/>
                  <a:pt x="38" y="306"/>
                </a:cubicBezTo>
                <a:lnTo>
                  <a:pt x="38" y="24"/>
                </a:lnTo>
                <a:lnTo>
                  <a:pt x="112" y="24"/>
                </a:lnTo>
                <a:cubicBezTo>
                  <a:pt x="112" y="24"/>
                  <a:pt x="112" y="25"/>
                  <a:pt x="112" y="25"/>
                </a:cubicBezTo>
                <a:lnTo>
                  <a:pt x="112" y="463"/>
                </a:lnTo>
                <a:cubicBezTo>
                  <a:pt x="112" y="463"/>
                  <a:pt x="112" y="463"/>
                  <a:pt x="112" y="464"/>
                </a:cubicBezTo>
                <a:lnTo>
                  <a:pt x="38" y="464"/>
                </a:lnTo>
                <a:lnTo>
                  <a:pt x="38" y="425"/>
                </a:lnTo>
                <a:cubicBezTo>
                  <a:pt x="46" y="421"/>
                  <a:pt x="51" y="413"/>
                  <a:pt x="51" y="403"/>
                </a:cubicBezTo>
                <a:cubicBezTo>
                  <a:pt x="51" y="389"/>
                  <a:pt x="40" y="377"/>
                  <a:pt x="26" y="377"/>
                </a:cubicBezTo>
                <a:cubicBezTo>
                  <a:pt x="11" y="377"/>
                  <a:pt x="0" y="389"/>
                  <a:pt x="0" y="403"/>
                </a:cubicBezTo>
                <a:cubicBezTo>
                  <a:pt x="0" y="412"/>
                  <a:pt x="5" y="421"/>
                  <a:pt x="13" y="425"/>
                </a:cubicBezTo>
                <a:lnTo>
                  <a:pt x="13" y="476"/>
                </a:lnTo>
                <a:cubicBezTo>
                  <a:pt x="13" y="483"/>
                  <a:pt x="19" y="488"/>
                  <a:pt x="25" y="488"/>
                </a:cubicBezTo>
                <a:lnTo>
                  <a:pt x="124" y="488"/>
                </a:lnTo>
                <a:cubicBezTo>
                  <a:pt x="126" y="488"/>
                  <a:pt x="127" y="488"/>
                  <a:pt x="128" y="488"/>
                </a:cubicBezTo>
                <a:cubicBezTo>
                  <a:pt x="129" y="488"/>
                  <a:pt x="131" y="488"/>
                  <a:pt x="132" y="488"/>
                </a:cubicBezTo>
                <a:lnTo>
                  <a:pt x="133" y="488"/>
                </a:lnTo>
                <a:lnTo>
                  <a:pt x="428" y="438"/>
                </a:lnTo>
                <a:cubicBezTo>
                  <a:pt x="429" y="438"/>
                  <a:pt x="431" y="437"/>
                  <a:pt x="432" y="436"/>
                </a:cubicBezTo>
                <a:cubicBezTo>
                  <a:pt x="437" y="435"/>
                  <a:pt x="440" y="431"/>
                  <a:pt x="440" y="427"/>
                </a:cubicBezTo>
                <a:lnTo>
                  <a:pt x="440" y="85"/>
                </a:lnTo>
                <a:cubicBezTo>
                  <a:pt x="440" y="82"/>
                  <a:pt x="438" y="79"/>
                  <a:pt x="436" y="78"/>
                </a:cubicBezTo>
                <a:cubicBezTo>
                  <a:pt x="435" y="75"/>
                  <a:pt x="432" y="73"/>
                  <a:pt x="429" y="72"/>
                </a:cubicBezTo>
                <a:lnTo>
                  <a:pt x="245" y="27"/>
                </a:lnTo>
                <a:lnTo>
                  <a:pt x="245" y="26"/>
                </a:lnTo>
                <a:lnTo>
                  <a:pt x="243" y="26"/>
                </a:lnTo>
                <a:lnTo>
                  <a:pt x="135" y="1"/>
                </a:lnTo>
                <a:lnTo>
                  <a:pt x="132" y="0"/>
                </a:lnTo>
                <a:lnTo>
                  <a:pt x="25" y="0"/>
                </a:lnTo>
                <a:cubicBezTo>
                  <a:pt x="19" y="0"/>
                  <a:pt x="13" y="5"/>
                  <a:pt x="13" y="12"/>
                </a:cubicBezTo>
                <a:lnTo>
                  <a:pt x="13" y="306"/>
                </a:lnTo>
                <a:cubicBezTo>
                  <a:pt x="5" y="311"/>
                  <a:pt x="0" y="319"/>
                  <a:pt x="0" y="329"/>
                </a:cubicBezTo>
                <a:cubicBezTo>
                  <a:pt x="0" y="343"/>
                  <a:pt x="11" y="354"/>
                  <a:pt x="25" y="354"/>
                </a:cubicBezTo>
                <a:close/>
              </a:path>
            </a:pathLst>
          </a:custGeom>
          <a:solidFill>
            <a:schemeClr val="bg1">
              <a:lumMod val="50000"/>
            </a:schemeClr>
          </a:solidFill>
          <a:ln w="0">
            <a:noFill/>
            <a:prstDash val="solid"/>
            <a:round/>
            <a:headEnd/>
            <a:tailEnd/>
          </a:ln>
        </p:spPr>
        <p:txBody>
          <a:body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Freeform 26"/>
          <p:cNvSpPr>
            <a:spLocks noEditPoints="1"/>
          </p:cNvSpPr>
          <p:nvPr/>
        </p:nvSpPr>
        <p:spPr bwMode="auto">
          <a:xfrm>
            <a:off x="5078558" y="5040384"/>
            <a:ext cx="98348" cy="209501"/>
          </a:xfrm>
          <a:custGeom>
            <a:avLst/>
            <a:gdLst>
              <a:gd name="T0" fmla="*/ 156 w 180"/>
              <a:gd name="T1" fmla="*/ 122 h 438"/>
              <a:gd name="T2" fmla="*/ 156 w 180"/>
              <a:gd name="T3" fmla="*/ 122 h 438"/>
              <a:gd name="T4" fmla="*/ 24 w 180"/>
              <a:gd name="T5" fmla="*/ 122 h 438"/>
              <a:gd name="T6" fmla="*/ 24 w 180"/>
              <a:gd name="T7" fmla="*/ 24 h 438"/>
              <a:gd name="T8" fmla="*/ 156 w 180"/>
              <a:gd name="T9" fmla="*/ 24 h 438"/>
              <a:gd name="T10" fmla="*/ 156 w 180"/>
              <a:gd name="T11" fmla="*/ 122 h 438"/>
              <a:gd name="T12" fmla="*/ 24 w 180"/>
              <a:gd name="T13" fmla="*/ 127 h 438"/>
              <a:gd name="T14" fmla="*/ 24 w 180"/>
              <a:gd name="T15" fmla="*/ 127 h 438"/>
              <a:gd name="T16" fmla="*/ 156 w 180"/>
              <a:gd name="T17" fmla="*/ 127 h 438"/>
              <a:gd name="T18" fmla="*/ 156 w 180"/>
              <a:gd name="T19" fmla="*/ 212 h 438"/>
              <a:gd name="T20" fmla="*/ 24 w 180"/>
              <a:gd name="T21" fmla="*/ 212 h 438"/>
              <a:gd name="T22" fmla="*/ 24 w 180"/>
              <a:gd name="T23" fmla="*/ 127 h 438"/>
              <a:gd name="T24" fmla="*/ 156 w 180"/>
              <a:gd name="T25" fmla="*/ 305 h 438"/>
              <a:gd name="T26" fmla="*/ 156 w 180"/>
              <a:gd name="T27" fmla="*/ 305 h 438"/>
              <a:gd name="T28" fmla="*/ 24 w 180"/>
              <a:gd name="T29" fmla="*/ 305 h 438"/>
              <a:gd name="T30" fmla="*/ 24 w 180"/>
              <a:gd name="T31" fmla="*/ 217 h 438"/>
              <a:gd name="T32" fmla="*/ 156 w 180"/>
              <a:gd name="T33" fmla="*/ 217 h 438"/>
              <a:gd name="T34" fmla="*/ 156 w 180"/>
              <a:gd name="T35" fmla="*/ 305 h 438"/>
              <a:gd name="T36" fmla="*/ 24 w 180"/>
              <a:gd name="T37" fmla="*/ 310 h 438"/>
              <a:gd name="T38" fmla="*/ 24 w 180"/>
              <a:gd name="T39" fmla="*/ 310 h 438"/>
              <a:gd name="T40" fmla="*/ 156 w 180"/>
              <a:gd name="T41" fmla="*/ 310 h 438"/>
              <a:gd name="T42" fmla="*/ 156 w 180"/>
              <a:gd name="T43" fmla="*/ 413 h 438"/>
              <a:gd name="T44" fmla="*/ 24 w 180"/>
              <a:gd name="T45" fmla="*/ 413 h 438"/>
              <a:gd name="T46" fmla="*/ 24 w 180"/>
              <a:gd name="T47" fmla="*/ 310 h 438"/>
              <a:gd name="T48" fmla="*/ 12 w 180"/>
              <a:gd name="T49" fmla="*/ 438 h 438"/>
              <a:gd name="T50" fmla="*/ 12 w 180"/>
              <a:gd name="T51" fmla="*/ 438 h 438"/>
              <a:gd name="T52" fmla="*/ 168 w 180"/>
              <a:gd name="T53" fmla="*/ 438 h 438"/>
              <a:gd name="T54" fmla="*/ 180 w 180"/>
              <a:gd name="T55" fmla="*/ 425 h 438"/>
              <a:gd name="T56" fmla="*/ 180 w 180"/>
              <a:gd name="T57" fmla="*/ 12 h 438"/>
              <a:gd name="T58" fmla="*/ 168 w 180"/>
              <a:gd name="T59" fmla="*/ 0 h 438"/>
              <a:gd name="T60" fmla="*/ 12 w 180"/>
              <a:gd name="T61" fmla="*/ 0 h 438"/>
              <a:gd name="T62" fmla="*/ 0 w 180"/>
              <a:gd name="T63" fmla="*/ 12 h 438"/>
              <a:gd name="T64" fmla="*/ 0 w 180"/>
              <a:gd name="T65" fmla="*/ 425 h 438"/>
              <a:gd name="T66" fmla="*/ 12 w 180"/>
              <a:gd name="T67"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0" h="438">
                <a:moveTo>
                  <a:pt x="156" y="122"/>
                </a:moveTo>
                <a:lnTo>
                  <a:pt x="156" y="122"/>
                </a:lnTo>
                <a:lnTo>
                  <a:pt x="24" y="122"/>
                </a:lnTo>
                <a:lnTo>
                  <a:pt x="24" y="24"/>
                </a:lnTo>
                <a:lnTo>
                  <a:pt x="156" y="24"/>
                </a:lnTo>
                <a:lnTo>
                  <a:pt x="156" y="122"/>
                </a:lnTo>
                <a:close/>
                <a:moveTo>
                  <a:pt x="24" y="127"/>
                </a:moveTo>
                <a:lnTo>
                  <a:pt x="24" y="127"/>
                </a:lnTo>
                <a:lnTo>
                  <a:pt x="156" y="127"/>
                </a:lnTo>
                <a:lnTo>
                  <a:pt x="156" y="212"/>
                </a:lnTo>
                <a:lnTo>
                  <a:pt x="24" y="212"/>
                </a:lnTo>
                <a:lnTo>
                  <a:pt x="24" y="127"/>
                </a:lnTo>
                <a:close/>
                <a:moveTo>
                  <a:pt x="156" y="305"/>
                </a:moveTo>
                <a:lnTo>
                  <a:pt x="156" y="305"/>
                </a:lnTo>
                <a:lnTo>
                  <a:pt x="24" y="305"/>
                </a:lnTo>
                <a:lnTo>
                  <a:pt x="24" y="217"/>
                </a:lnTo>
                <a:lnTo>
                  <a:pt x="156" y="217"/>
                </a:lnTo>
                <a:lnTo>
                  <a:pt x="156" y="305"/>
                </a:lnTo>
                <a:close/>
                <a:moveTo>
                  <a:pt x="24" y="310"/>
                </a:moveTo>
                <a:lnTo>
                  <a:pt x="24" y="310"/>
                </a:lnTo>
                <a:lnTo>
                  <a:pt x="156" y="310"/>
                </a:lnTo>
                <a:lnTo>
                  <a:pt x="156" y="413"/>
                </a:lnTo>
                <a:lnTo>
                  <a:pt x="24" y="413"/>
                </a:lnTo>
                <a:lnTo>
                  <a:pt x="24" y="310"/>
                </a:lnTo>
                <a:close/>
                <a:moveTo>
                  <a:pt x="12" y="438"/>
                </a:moveTo>
                <a:lnTo>
                  <a:pt x="12" y="438"/>
                </a:lnTo>
                <a:lnTo>
                  <a:pt x="168" y="438"/>
                </a:lnTo>
                <a:cubicBezTo>
                  <a:pt x="175" y="438"/>
                  <a:pt x="180" y="432"/>
                  <a:pt x="180" y="425"/>
                </a:cubicBezTo>
                <a:lnTo>
                  <a:pt x="180" y="12"/>
                </a:lnTo>
                <a:cubicBezTo>
                  <a:pt x="180" y="5"/>
                  <a:pt x="175" y="0"/>
                  <a:pt x="168" y="0"/>
                </a:cubicBezTo>
                <a:lnTo>
                  <a:pt x="12" y="0"/>
                </a:lnTo>
                <a:cubicBezTo>
                  <a:pt x="5" y="0"/>
                  <a:pt x="0" y="5"/>
                  <a:pt x="0" y="12"/>
                </a:cubicBezTo>
                <a:lnTo>
                  <a:pt x="0" y="425"/>
                </a:lnTo>
                <a:cubicBezTo>
                  <a:pt x="0" y="432"/>
                  <a:pt x="5" y="438"/>
                  <a:pt x="12" y="438"/>
                </a:cubicBezTo>
                <a:close/>
              </a:path>
            </a:pathLst>
          </a:custGeom>
          <a:solidFill>
            <a:schemeClr val="bg1">
              <a:lumMod val="50000"/>
            </a:schemeClr>
          </a:solidFill>
          <a:ln w="0">
            <a:noFill/>
            <a:prstDash val="solid"/>
            <a:round/>
            <a:headEnd/>
            <a:tailEnd/>
          </a:ln>
        </p:spPr>
        <p:txBody>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Freeform 27"/>
          <p:cNvSpPr>
            <a:spLocks noEditPoints="1"/>
          </p:cNvSpPr>
          <p:nvPr/>
        </p:nvSpPr>
        <p:spPr bwMode="auto">
          <a:xfrm>
            <a:off x="5106795" y="5071031"/>
            <a:ext cx="57370" cy="45713"/>
          </a:xfrm>
          <a:custGeom>
            <a:avLst/>
            <a:gdLst>
              <a:gd name="T0" fmla="*/ 9 w 104"/>
              <a:gd name="T1" fmla="*/ 13 h 55"/>
              <a:gd name="T2" fmla="*/ 9 w 104"/>
              <a:gd name="T3" fmla="*/ 13 h 55"/>
              <a:gd name="T4" fmla="*/ 10 w 104"/>
              <a:gd name="T5" fmla="*/ 10 h 55"/>
              <a:gd name="T6" fmla="*/ 93 w 104"/>
              <a:gd name="T7" fmla="*/ 10 h 55"/>
              <a:gd name="T8" fmla="*/ 94 w 104"/>
              <a:gd name="T9" fmla="*/ 13 h 55"/>
              <a:gd name="T10" fmla="*/ 94 w 104"/>
              <a:gd name="T11" fmla="*/ 42 h 55"/>
              <a:gd name="T12" fmla="*/ 93 w 104"/>
              <a:gd name="T13" fmla="*/ 45 h 55"/>
              <a:gd name="T14" fmla="*/ 11 w 104"/>
              <a:gd name="T15" fmla="*/ 45 h 55"/>
              <a:gd name="T16" fmla="*/ 9 w 104"/>
              <a:gd name="T17" fmla="*/ 42 h 55"/>
              <a:gd name="T18" fmla="*/ 9 w 104"/>
              <a:gd name="T19" fmla="*/ 13 h 55"/>
              <a:gd name="T20" fmla="*/ 10 w 104"/>
              <a:gd name="T21" fmla="*/ 55 h 55"/>
              <a:gd name="T22" fmla="*/ 10 w 104"/>
              <a:gd name="T23" fmla="*/ 55 h 55"/>
              <a:gd name="T24" fmla="*/ 93 w 104"/>
              <a:gd name="T25" fmla="*/ 55 h 55"/>
              <a:gd name="T26" fmla="*/ 104 w 104"/>
              <a:gd name="T27" fmla="*/ 42 h 55"/>
              <a:gd name="T28" fmla="*/ 104 w 104"/>
              <a:gd name="T29" fmla="*/ 13 h 55"/>
              <a:gd name="T30" fmla="*/ 93 w 104"/>
              <a:gd name="T31" fmla="*/ 0 h 55"/>
              <a:gd name="T32" fmla="*/ 10 w 104"/>
              <a:gd name="T33" fmla="*/ 0 h 55"/>
              <a:gd name="T34" fmla="*/ 0 w 104"/>
              <a:gd name="T35" fmla="*/ 13 h 55"/>
              <a:gd name="T36" fmla="*/ 0 w 104"/>
              <a:gd name="T37" fmla="*/ 42 h 55"/>
              <a:gd name="T38" fmla="*/ 10 w 104"/>
              <a:gd name="T3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 y="13"/>
                </a:moveTo>
                <a:lnTo>
                  <a:pt x="9" y="13"/>
                </a:lnTo>
                <a:cubicBezTo>
                  <a:pt x="9" y="11"/>
                  <a:pt x="10" y="10"/>
                  <a:pt x="10" y="10"/>
                </a:cubicBezTo>
                <a:lnTo>
                  <a:pt x="93" y="10"/>
                </a:lnTo>
                <a:cubicBezTo>
                  <a:pt x="94" y="10"/>
                  <a:pt x="94" y="11"/>
                  <a:pt x="94" y="13"/>
                </a:cubicBezTo>
                <a:lnTo>
                  <a:pt x="94" y="42"/>
                </a:lnTo>
                <a:cubicBezTo>
                  <a:pt x="94" y="44"/>
                  <a:pt x="94" y="45"/>
                  <a:pt x="93" y="45"/>
                </a:cubicBezTo>
                <a:lnTo>
                  <a:pt x="11" y="45"/>
                </a:lnTo>
                <a:cubicBezTo>
                  <a:pt x="10" y="45"/>
                  <a:pt x="9" y="44"/>
                  <a:pt x="9" y="42"/>
                </a:cubicBezTo>
                <a:lnTo>
                  <a:pt x="9" y="13"/>
                </a:lnTo>
                <a:close/>
                <a:moveTo>
                  <a:pt x="10" y="55"/>
                </a:moveTo>
                <a:lnTo>
                  <a:pt x="10" y="55"/>
                </a:lnTo>
                <a:lnTo>
                  <a:pt x="93" y="55"/>
                </a:lnTo>
                <a:cubicBezTo>
                  <a:pt x="100" y="55"/>
                  <a:pt x="104" y="49"/>
                  <a:pt x="104" y="42"/>
                </a:cubicBezTo>
                <a:lnTo>
                  <a:pt x="104" y="13"/>
                </a:lnTo>
                <a:cubicBezTo>
                  <a:pt x="104" y="6"/>
                  <a:pt x="100" y="0"/>
                  <a:pt x="93" y="0"/>
                </a:cubicBezTo>
                <a:lnTo>
                  <a:pt x="10" y="0"/>
                </a:lnTo>
                <a:cubicBezTo>
                  <a:pt x="4" y="0"/>
                  <a:pt x="0" y="6"/>
                  <a:pt x="0" y="13"/>
                </a:cubicBezTo>
                <a:lnTo>
                  <a:pt x="0" y="42"/>
                </a:lnTo>
                <a:cubicBezTo>
                  <a:pt x="0" y="49"/>
                  <a:pt x="4" y="55"/>
                  <a:pt x="10" y="55"/>
                </a:cubicBezTo>
                <a:close/>
              </a:path>
            </a:pathLst>
          </a:custGeom>
          <a:solidFill>
            <a:schemeClr val="bg1">
              <a:lumMod val="50000"/>
            </a:schemeClr>
          </a:solidFill>
          <a:ln w="0">
            <a:noFill/>
            <a:prstDash val="solid"/>
            <a:round/>
            <a:headEnd/>
            <a:tailEnd/>
          </a:ln>
        </p:spPr>
        <p:txBody>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Freeform 28"/>
          <p:cNvSpPr>
            <a:spLocks noEditPoints="1"/>
          </p:cNvSpPr>
          <p:nvPr/>
        </p:nvSpPr>
        <p:spPr bwMode="auto">
          <a:xfrm>
            <a:off x="5106795" y="5133553"/>
            <a:ext cx="57370" cy="45713"/>
          </a:xfrm>
          <a:custGeom>
            <a:avLst/>
            <a:gdLst>
              <a:gd name="T0" fmla="*/ 94 w 104"/>
              <a:gd name="T1" fmla="*/ 43 h 55"/>
              <a:gd name="T2" fmla="*/ 94 w 104"/>
              <a:gd name="T3" fmla="*/ 43 h 55"/>
              <a:gd name="T4" fmla="*/ 93 w 104"/>
              <a:gd name="T5" fmla="*/ 46 h 55"/>
              <a:gd name="T6" fmla="*/ 11 w 104"/>
              <a:gd name="T7" fmla="*/ 46 h 55"/>
              <a:gd name="T8" fmla="*/ 9 w 104"/>
              <a:gd name="T9" fmla="*/ 43 h 55"/>
              <a:gd name="T10" fmla="*/ 9 w 104"/>
              <a:gd name="T11" fmla="*/ 13 h 55"/>
              <a:gd name="T12" fmla="*/ 10 w 104"/>
              <a:gd name="T13" fmla="*/ 10 h 55"/>
              <a:gd name="T14" fmla="*/ 93 w 104"/>
              <a:gd name="T15" fmla="*/ 10 h 55"/>
              <a:gd name="T16" fmla="*/ 94 w 104"/>
              <a:gd name="T17" fmla="*/ 13 h 55"/>
              <a:gd name="T18" fmla="*/ 94 w 104"/>
              <a:gd name="T19" fmla="*/ 43 h 55"/>
              <a:gd name="T20" fmla="*/ 93 w 104"/>
              <a:gd name="T21" fmla="*/ 0 h 55"/>
              <a:gd name="T22" fmla="*/ 93 w 104"/>
              <a:gd name="T23" fmla="*/ 0 h 55"/>
              <a:gd name="T24" fmla="*/ 10 w 104"/>
              <a:gd name="T25" fmla="*/ 0 h 55"/>
              <a:gd name="T26" fmla="*/ 0 w 104"/>
              <a:gd name="T27" fmla="*/ 13 h 55"/>
              <a:gd name="T28" fmla="*/ 0 w 104"/>
              <a:gd name="T29" fmla="*/ 43 h 55"/>
              <a:gd name="T30" fmla="*/ 10 w 104"/>
              <a:gd name="T31" fmla="*/ 55 h 55"/>
              <a:gd name="T32" fmla="*/ 93 w 104"/>
              <a:gd name="T33" fmla="*/ 55 h 55"/>
              <a:gd name="T34" fmla="*/ 104 w 104"/>
              <a:gd name="T35" fmla="*/ 43 h 55"/>
              <a:gd name="T36" fmla="*/ 104 w 104"/>
              <a:gd name="T37" fmla="*/ 13 h 55"/>
              <a:gd name="T38" fmla="*/ 93 w 104"/>
              <a:gd name="T3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4" y="43"/>
                </a:moveTo>
                <a:lnTo>
                  <a:pt x="94" y="43"/>
                </a:lnTo>
                <a:cubicBezTo>
                  <a:pt x="94" y="44"/>
                  <a:pt x="94" y="45"/>
                  <a:pt x="93" y="46"/>
                </a:cubicBezTo>
                <a:lnTo>
                  <a:pt x="11" y="46"/>
                </a:lnTo>
                <a:cubicBezTo>
                  <a:pt x="10" y="46"/>
                  <a:pt x="9" y="44"/>
                  <a:pt x="9" y="43"/>
                </a:cubicBezTo>
                <a:lnTo>
                  <a:pt x="9" y="13"/>
                </a:lnTo>
                <a:cubicBezTo>
                  <a:pt x="9" y="12"/>
                  <a:pt x="10" y="10"/>
                  <a:pt x="10" y="10"/>
                </a:cubicBezTo>
                <a:lnTo>
                  <a:pt x="93" y="10"/>
                </a:lnTo>
                <a:cubicBezTo>
                  <a:pt x="94" y="10"/>
                  <a:pt x="94" y="12"/>
                  <a:pt x="94" y="13"/>
                </a:cubicBezTo>
                <a:lnTo>
                  <a:pt x="94" y="43"/>
                </a:lnTo>
                <a:close/>
                <a:moveTo>
                  <a:pt x="93" y="0"/>
                </a:moveTo>
                <a:lnTo>
                  <a:pt x="93" y="0"/>
                </a:lnTo>
                <a:lnTo>
                  <a:pt x="10" y="0"/>
                </a:lnTo>
                <a:cubicBezTo>
                  <a:pt x="4" y="0"/>
                  <a:pt x="0" y="6"/>
                  <a:pt x="0" y="13"/>
                </a:cubicBezTo>
                <a:lnTo>
                  <a:pt x="0" y="43"/>
                </a:lnTo>
                <a:cubicBezTo>
                  <a:pt x="0" y="50"/>
                  <a:pt x="4" y="55"/>
                  <a:pt x="10" y="55"/>
                </a:cubicBezTo>
                <a:lnTo>
                  <a:pt x="93" y="55"/>
                </a:lnTo>
                <a:cubicBezTo>
                  <a:pt x="100" y="55"/>
                  <a:pt x="104" y="50"/>
                  <a:pt x="104" y="43"/>
                </a:cubicBezTo>
                <a:lnTo>
                  <a:pt x="104" y="13"/>
                </a:lnTo>
                <a:cubicBezTo>
                  <a:pt x="104" y="6"/>
                  <a:pt x="100" y="0"/>
                  <a:pt x="93" y="0"/>
                </a:cubicBezTo>
                <a:close/>
              </a:path>
            </a:pathLst>
          </a:custGeom>
          <a:solidFill>
            <a:schemeClr val="bg1">
              <a:lumMod val="50000"/>
            </a:schemeClr>
          </a:solidFill>
          <a:ln w="0">
            <a:noFill/>
            <a:prstDash val="solid"/>
            <a:round/>
            <a:headEnd/>
            <a:tailEnd/>
          </a:ln>
        </p:spPr>
        <p:txBody>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 name="Freeform 27"/>
          <p:cNvSpPr>
            <a:spLocks noEditPoints="1"/>
          </p:cNvSpPr>
          <p:nvPr/>
        </p:nvSpPr>
        <p:spPr bwMode="auto">
          <a:xfrm>
            <a:off x="5111714" y="5193919"/>
            <a:ext cx="57370" cy="45713"/>
          </a:xfrm>
          <a:custGeom>
            <a:avLst/>
            <a:gdLst>
              <a:gd name="T0" fmla="*/ 9 w 104"/>
              <a:gd name="T1" fmla="*/ 13 h 55"/>
              <a:gd name="T2" fmla="*/ 9 w 104"/>
              <a:gd name="T3" fmla="*/ 13 h 55"/>
              <a:gd name="T4" fmla="*/ 10 w 104"/>
              <a:gd name="T5" fmla="*/ 10 h 55"/>
              <a:gd name="T6" fmla="*/ 93 w 104"/>
              <a:gd name="T7" fmla="*/ 10 h 55"/>
              <a:gd name="T8" fmla="*/ 94 w 104"/>
              <a:gd name="T9" fmla="*/ 13 h 55"/>
              <a:gd name="T10" fmla="*/ 94 w 104"/>
              <a:gd name="T11" fmla="*/ 42 h 55"/>
              <a:gd name="T12" fmla="*/ 93 w 104"/>
              <a:gd name="T13" fmla="*/ 45 h 55"/>
              <a:gd name="T14" fmla="*/ 11 w 104"/>
              <a:gd name="T15" fmla="*/ 45 h 55"/>
              <a:gd name="T16" fmla="*/ 9 w 104"/>
              <a:gd name="T17" fmla="*/ 42 h 55"/>
              <a:gd name="T18" fmla="*/ 9 w 104"/>
              <a:gd name="T19" fmla="*/ 13 h 55"/>
              <a:gd name="T20" fmla="*/ 10 w 104"/>
              <a:gd name="T21" fmla="*/ 55 h 55"/>
              <a:gd name="T22" fmla="*/ 10 w 104"/>
              <a:gd name="T23" fmla="*/ 55 h 55"/>
              <a:gd name="T24" fmla="*/ 93 w 104"/>
              <a:gd name="T25" fmla="*/ 55 h 55"/>
              <a:gd name="T26" fmla="*/ 104 w 104"/>
              <a:gd name="T27" fmla="*/ 42 h 55"/>
              <a:gd name="T28" fmla="*/ 104 w 104"/>
              <a:gd name="T29" fmla="*/ 13 h 55"/>
              <a:gd name="T30" fmla="*/ 93 w 104"/>
              <a:gd name="T31" fmla="*/ 0 h 55"/>
              <a:gd name="T32" fmla="*/ 10 w 104"/>
              <a:gd name="T33" fmla="*/ 0 h 55"/>
              <a:gd name="T34" fmla="*/ 0 w 104"/>
              <a:gd name="T35" fmla="*/ 13 h 55"/>
              <a:gd name="T36" fmla="*/ 0 w 104"/>
              <a:gd name="T37" fmla="*/ 42 h 55"/>
              <a:gd name="T38" fmla="*/ 10 w 104"/>
              <a:gd name="T3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 y="13"/>
                </a:moveTo>
                <a:lnTo>
                  <a:pt x="9" y="13"/>
                </a:lnTo>
                <a:cubicBezTo>
                  <a:pt x="9" y="11"/>
                  <a:pt x="10" y="10"/>
                  <a:pt x="10" y="10"/>
                </a:cubicBezTo>
                <a:lnTo>
                  <a:pt x="93" y="10"/>
                </a:lnTo>
                <a:cubicBezTo>
                  <a:pt x="94" y="10"/>
                  <a:pt x="94" y="11"/>
                  <a:pt x="94" y="13"/>
                </a:cubicBezTo>
                <a:lnTo>
                  <a:pt x="94" y="42"/>
                </a:lnTo>
                <a:cubicBezTo>
                  <a:pt x="94" y="44"/>
                  <a:pt x="94" y="45"/>
                  <a:pt x="93" y="45"/>
                </a:cubicBezTo>
                <a:lnTo>
                  <a:pt x="11" y="45"/>
                </a:lnTo>
                <a:cubicBezTo>
                  <a:pt x="10" y="45"/>
                  <a:pt x="9" y="44"/>
                  <a:pt x="9" y="42"/>
                </a:cubicBezTo>
                <a:lnTo>
                  <a:pt x="9" y="13"/>
                </a:lnTo>
                <a:close/>
                <a:moveTo>
                  <a:pt x="10" y="55"/>
                </a:moveTo>
                <a:lnTo>
                  <a:pt x="10" y="55"/>
                </a:lnTo>
                <a:lnTo>
                  <a:pt x="93" y="55"/>
                </a:lnTo>
                <a:cubicBezTo>
                  <a:pt x="100" y="55"/>
                  <a:pt x="104" y="49"/>
                  <a:pt x="104" y="42"/>
                </a:cubicBezTo>
                <a:lnTo>
                  <a:pt x="104" y="13"/>
                </a:lnTo>
                <a:cubicBezTo>
                  <a:pt x="104" y="6"/>
                  <a:pt x="100" y="0"/>
                  <a:pt x="93" y="0"/>
                </a:cubicBezTo>
                <a:lnTo>
                  <a:pt x="10" y="0"/>
                </a:lnTo>
                <a:cubicBezTo>
                  <a:pt x="4" y="0"/>
                  <a:pt x="0" y="6"/>
                  <a:pt x="0" y="13"/>
                </a:cubicBezTo>
                <a:lnTo>
                  <a:pt x="0" y="42"/>
                </a:lnTo>
                <a:cubicBezTo>
                  <a:pt x="0" y="49"/>
                  <a:pt x="4" y="55"/>
                  <a:pt x="10" y="55"/>
                </a:cubicBezTo>
                <a:close/>
              </a:path>
            </a:pathLst>
          </a:custGeom>
          <a:solidFill>
            <a:schemeClr val="bg1">
              <a:lumMod val="50000"/>
            </a:schemeClr>
          </a:solidFill>
          <a:ln w="0">
            <a:noFill/>
            <a:prstDash val="solid"/>
            <a:round/>
            <a:headEnd/>
            <a:tailEnd/>
          </a:ln>
        </p:spPr>
        <p:txBody>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 name="Freeform 31"/>
          <p:cNvSpPr>
            <a:spLocks noEditPoints="1"/>
          </p:cNvSpPr>
          <p:nvPr/>
        </p:nvSpPr>
        <p:spPr bwMode="auto">
          <a:xfrm>
            <a:off x="4939681" y="5155515"/>
            <a:ext cx="45713" cy="45713"/>
          </a:xfrm>
          <a:custGeom>
            <a:avLst/>
            <a:gdLst>
              <a:gd name="T0" fmla="*/ 49 w 59"/>
              <a:gd name="T1" fmla="*/ 54 h 67"/>
              <a:gd name="T2" fmla="*/ 49 w 59"/>
              <a:gd name="T3" fmla="*/ 54 h 67"/>
              <a:gd name="T4" fmla="*/ 48 w 59"/>
              <a:gd name="T5" fmla="*/ 57 h 67"/>
              <a:gd name="T6" fmla="*/ 11 w 59"/>
              <a:gd name="T7" fmla="*/ 53 h 67"/>
              <a:gd name="T8" fmla="*/ 10 w 59"/>
              <a:gd name="T9" fmla="*/ 48 h 67"/>
              <a:gd name="T10" fmla="*/ 10 w 59"/>
              <a:gd name="T11" fmla="*/ 14 h 67"/>
              <a:gd name="T12" fmla="*/ 10 w 59"/>
              <a:gd name="T13" fmla="*/ 10 h 67"/>
              <a:gd name="T14" fmla="*/ 47 w 59"/>
              <a:gd name="T15" fmla="*/ 20 h 67"/>
              <a:gd name="T16" fmla="*/ 49 w 59"/>
              <a:gd name="T17" fmla="*/ 23 h 67"/>
              <a:gd name="T18" fmla="*/ 49 w 59"/>
              <a:gd name="T19" fmla="*/ 54 h 67"/>
              <a:gd name="T20" fmla="*/ 50 w 59"/>
              <a:gd name="T21" fmla="*/ 10 h 67"/>
              <a:gd name="T22" fmla="*/ 50 w 59"/>
              <a:gd name="T23" fmla="*/ 10 h 67"/>
              <a:gd name="T24" fmla="*/ 11 w 59"/>
              <a:gd name="T25" fmla="*/ 0 h 67"/>
              <a:gd name="T26" fmla="*/ 10 w 59"/>
              <a:gd name="T27" fmla="*/ 0 h 67"/>
              <a:gd name="T28" fmla="*/ 0 w 59"/>
              <a:gd name="T29" fmla="*/ 14 h 67"/>
              <a:gd name="T30" fmla="*/ 0 w 59"/>
              <a:gd name="T31" fmla="*/ 48 h 67"/>
              <a:gd name="T32" fmla="*/ 2 w 59"/>
              <a:gd name="T33" fmla="*/ 57 h 67"/>
              <a:gd name="T34" fmla="*/ 9 w 59"/>
              <a:gd name="T35" fmla="*/ 63 h 67"/>
              <a:gd name="T36" fmla="*/ 9 w 59"/>
              <a:gd name="T37" fmla="*/ 63 h 67"/>
              <a:gd name="T38" fmla="*/ 48 w 59"/>
              <a:gd name="T39" fmla="*/ 67 h 67"/>
              <a:gd name="T40" fmla="*/ 49 w 59"/>
              <a:gd name="T41" fmla="*/ 67 h 67"/>
              <a:gd name="T42" fmla="*/ 59 w 59"/>
              <a:gd name="T43" fmla="*/ 54 h 67"/>
              <a:gd name="T44" fmla="*/ 59 w 59"/>
              <a:gd name="T45" fmla="*/ 23 h 67"/>
              <a:gd name="T46" fmla="*/ 50 w 59"/>
              <a:gd name="T4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67">
                <a:moveTo>
                  <a:pt x="49" y="54"/>
                </a:moveTo>
                <a:lnTo>
                  <a:pt x="49" y="54"/>
                </a:lnTo>
                <a:cubicBezTo>
                  <a:pt x="49" y="56"/>
                  <a:pt x="48" y="57"/>
                  <a:pt x="48" y="57"/>
                </a:cubicBezTo>
                <a:lnTo>
                  <a:pt x="11" y="53"/>
                </a:lnTo>
                <a:cubicBezTo>
                  <a:pt x="10" y="52"/>
                  <a:pt x="10" y="51"/>
                  <a:pt x="10" y="48"/>
                </a:cubicBezTo>
                <a:lnTo>
                  <a:pt x="10" y="14"/>
                </a:lnTo>
                <a:cubicBezTo>
                  <a:pt x="10" y="12"/>
                  <a:pt x="10" y="11"/>
                  <a:pt x="10" y="10"/>
                </a:cubicBezTo>
                <a:lnTo>
                  <a:pt x="47" y="20"/>
                </a:lnTo>
                <a:cubicBezTo>
                  <a:pt x="48" y="20"/>
                  <a:pt x="49" y="21"/>
                  <a:pt x="49" y="23"/>
                </a:cubicBezTo>
                <a:lnTo>
                  <a:pt x="49" y="54"/>
                </a:lnTo>
                <a:close/>
                <a:moveTo>
                  <a:pt x="50" y="10"/>
                </a:moveTo>
                <a:lnTo>
                  <a:pt x="50" y="10"/>
                </a:lnTo>
                <a:lnTo>
                  <a:pt x="11" y="0"/>
                </a:lnTo>
                <a:lnTo>
                  <a:pt x="10" y="0"/>
                </a:lnTo>
                <a:cubicBezTo>
                  <a:pt x="4" y="0"/>
                  <a:pt x="0" y="6"/>
                  <a:pt x="0" y="14"/>
                </a:cubicBezTo>
                <a:lnTo>
                  <a:pt x="0" y="48"/>
                </a:lnTo>
                <a:cubicBezTo>
                  <a:pt x="0" y="52"/>
                  <a:pt x="1" y="55"/>
                  <a:pt x="2" y="57"/>
                </a:cubicBezTo>
                <a:cubicBezTo>
                  <a:pt x="4" y="61"/>
                  <a:pt x="7" y="63"/>
                  <a:pt x="9" y="63"/>
                </a:cubicBezTo>
                <a:lnTo>
                  <a:pt x="9" y="63"/>
                </a:lnTo>
                <a:lnTo>
                  <a:pt x="48" y="67"/>
                </a:lnTo>
                <a:lnTo>
                  <a:pt x="49" y="67"/>
                </a:lnTo>
                <a:cubicBezTo>
                  <a:pt x="54" y="67"/>
                  <a:pt x="59" y="61"/>
                  <a:pt x="59" y="54"/>
                </a:cubicBezTo>
                <a:lnTo>
                  <a:pt x="59" y="23"/>
                </a:lnTo>
                <a:cubicBezTo>
                  <a:pt x="59" y="16"/>
                  <a:pt x="54" y="11"/>
                  <a:pt x="50" y="10"/>
                </a:cubicBezTo>
                <a:close/>
              </a:path>
            </a:pathLst>
          </a:custGeom>
          <a:solidFill>
            <a:schemeClr val="bg1">
              <a:lumMod val="50000"/>
            </a:schemeClr>
          </a:solidFill>
          <a:ln w="0">
            <a:noFill/>
            <a:prstDash val="solid"/>
            <a:round/>
            <a:headEnd/>
            <a:tailEnd/>
          </a:ln>
        </p:spPr>
        <p:txBody>
          <a:bodyPr/>
          <a:lstStyle/>
          <a:p>
            <a:pPr defTabSz="543472">
              <a:defRPr/>
            </a:pP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矩形 75"/>
          <p:cNvSpPr/>
          <p:nvPr/>
        </p:nvSpPr>
        <p:spPr>
          <a:xfrm>
            <a:off x="1469039" y="4505187"/>
            <a:ext cx="4536504" cy="1224136"/>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77" name="直接连接符 76"/>
          <p:cNvCxnSpPr/>
          <p:nvPr/>
        </p:nvCxnSpPr>
        <p:spPr>
          <a:xfrm>
            <a:off x="3287653" y="5116726"/>
            <a:ext cx="541078" cy="926"/>
          </a:xfrm>
          <a:prstGeom prst="line">
            <a:avLst/>
          </a:prstGeom>
          <a:ln w="349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8" name="TextBox 266"/>
          <p:cNvSpPr txBox="1"/>
          <p:nvPr/>
        </p:nvSpPr>
        <p:spPr>
          <a:xfrm>
            <a:off x="2027249" y="5185100"/>
            <a:ext cx="736084" cy="276999"/>
          </a:xfrm>
          <a:prstGeom prst="rect">
            <a:avLst/>
          </a:prstGeom>
          <a:noFill/>
        </p:spPr>
        <p:txBody>
          <a:bodyPr wrap="square" rtlCol="0">
            <a:spAutoFit/>
          </a:bodyPr>
          <a:lstStyle>
            <a:defPPr>
              <a:defRPr lang="zh-CN"/>
            </a:defPPr>
            <a:lvl1pPr indent="0" algn="ctr" defTabSz="914492">
              <a:defRPr sz="1000">
                <a:latin typeface="微软雅黑"/>
              </a:defRPr>
            </a:lvl1pPr>
            <a:lvl2pPr marL="457200" indent="0">
              <a:defRPr sz="1100"/>
            </a:lvl2pPr>
            <a:lvl3pPr marL="914400" indent="0">
              <a:defRPr sz="1100"/>
            </a:lvl3pPr>
            <a:lvl4pPr marL="1371600" indent="0">
              <a:defRPr sz="1100"/>
            </a:lvl4pPr>
            <a:lvl5pPr marL="1828800" indent="0">
              <a:defRPr sz="1100"/>
            </a:lvl5pPr>
            <a:lvl6pPr marL="2286000" indent="0">
              <a:defRPr sz="1100"/>
            </a:lvl6pPr>
            <a:lvl7pPr marL="2743200" indent="0">
              <a:defRPr sz="1100"/>
            </a:lvl7pPr>
            <a:lvl8pPr marL="3200400" indent="0">
              <a:defRPr sz="1100"/>
            </a:lvl8pPr>
            <a:lvl9pPr marL="3657600" indent="0">
              <a:defRPr sz="1100"/>
            </a:lvl9p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region1</a:t>
            </a:r>
          </a:p>
        </p:txBody>
      </p:sp>
      <p:sp>
        <p:nvSpPr>
          <p:cNvPr id="79" name="TextBox 266"/>
          <p:cNvSpPr txBox="1"/>
          <p:nvPr/>
        </p:nvSpPr>
        <p:spPr>
          <a:xfrm>
            <a:off x="4214744" y="5175544"/>
            <a:ext cx="736084" cy="276999"/>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4492"/>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region2</a:t>
            </a:r>
          </a:p>
        </p:txBody>
      </p:sp>
      <p:sp>
        <p:nvSpPr>
          <p:cNvPr id="80" name="TextBox 266"/>
          <p:cNvSpPr txBox="1"/>
          <p:nvPr/>
        </p:nvSpPr>
        <p:spPr>
          <a:xfrm>
            <a:off x="4737999" y="4778873"/>
            <a:ext cx="510778" cy="276999"/>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4492"/>
            <a:r>
              <a:rPr lang="en-US" altLang="zh-CN" sz="1200" dirty="0">
                <a:solidFill>
                  <a:prstClr val="black">
                    <a:lumMod val="50000"/>
                    <a:lumOff val="50000"/>
                  </a:prstClr>
                </a:solidFill>
                <a:latin typeface="Huawei Sans" panose="020C0503030203020204" pitchFamily="34" charset="0"/>
                <a:ea typeface="方正兰亭黑简体" panose="02000000000000000000" pitchFamily="2" charset="-122"/>
                <a:sym typeface="Huawei Sans" panose="020C0503030203020204" pitchFamily="34" charset="0"/>
              </a:rPr>
              <a:t>AZ2</a:t>
            </a:r>
          </a:p>
        </p:txBody>
      </p:sp>
      <p:sp>
        <p:nvSpPr>
          <p:cNvPr id="81" name="TextBox 266"/>
          <p:cNvSpPr txBox="1"/>
          <p:nvPr/>
        </p:nvSpPr>
        <p:spPr>
          <a:xfrm>
            <a:off x="3993342" y="4867788"/>
            <a:ext cx="510778" cy="276999"/>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4492"/>
            <a:r>
              <a:rPr lang="en-US" altLang="zh-CN" sz="1200" dirty="0">
                <a:solidFill>
                  <a:prstClr val="black">
                    <a:lumMod val="50000"/>
                    <a:lumOff val="50000"/>
                  </a:prstClr>
                </a:solidFill>
                <a:latin typeface="Huawei Sans" panose="020C0503030203020204" pitchFamily="34" charset="0"/>
                <a:ea typeface="方正兰亭黑简体" panose="02000000000000000000" pitchFamily="2" charset="-122"/>
                <a:sym typeface="Huawei Sans" panose="020C0503030203020204" pitchFamily="34" charset="0"/>
              </a:rPr>
              <a:t>AZ1</a:t>
            </a:r>
          </a:p>
        </p:txBody>
      </p:sp>
      <p:sp>
        <p:nvSpPr>
          <p:cNvPr id="82" name="TextBox 266"/>
          <p:cNvSpPr txBox="1"/>
          <p:nvPr/>
        </p:nvSpPr>
        <p:spPr>
          <a:xfrm>
            <a:off x="5080615" y="5010441"/>
            <a:ext cx="510778" cy="276999"/>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4492"/>
            <a:r>
              <a:rPr lang="en-US" altLang="zh-CN" sz="1200" dirty="0">
                <a:solidFill>
                  <a:prstClr val="black">
                    <a:lumMod val="50000"/>
                    <a:lumOff val="50000"/>
                  </a:prstClr>
                </a:solidFill>
                <a:latin typeface="Huawei Sans" panose="020C0503030203020204" pitchFamily="34" charset="0"/>
                <a:ea typeface="方正兰亭黑简体" panose="02000000000000000000" pitchFamily="2" charset="-122"/>
                <a:sym typeface="Huawei Sans" panose="020C0503030203020204" pitchFamily="34" charset="0"/>
              </a:rPr>
              <a:t>AZ3</a:t>
            </a:r>
          </a:p>
        </p:txBody>
      </p:sp>
      <p:cxnSp>
        <p:nvCxnSpPr>
          <p:cNvPr id="83" name="直接箭头连接符 82"/>
          <p:cNvCxnSpPr/>
          <p:nvPr/>
        </p:nvCxnSpPr>
        <p:spPr>
          <a:xfrm flipV="1">
            <a:off x="2217069" y="2065102"/>
            <a:ext cx="0" cy="18043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1216628" y="1416822"/>
            <a:ext cx="4931345" cy="76384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5" name="矩形 84"/>
          <p:cNvSpPr/>
          <p:nvPr/>
        </p:nvSpPr>
        <p:spPr>
          <a:xfrm>
            <a:off x="1211031" y="2280897"/>
            <a:ext cx="4936942" cy="3736458"/>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86" name="组合 22"/>
          <p:cNvGrpSpPr/>
          <p:nvPr/>
        </p:nvGrpSpPr>
        <p:grpSpPr>
          <a:xfrm>
            <a:off x="1372617" y="1514873"/>
            <a:ext cx="520375" cy="346799"/>
            <a:chOff x="6478597" y="3914764"/>
            <a:chExt cx="720726" cy="479424"/>
          </a:xfrm>
          <a:solidFill>
            <a:schemeClr val="tx1">
              <a:lumMod val="75000"/>
              <a:lumOff val="25000"/>
            </a:schemeClr>
          </a:solidFill>
        </p:grpSpPr>
        <p:sp>
          <p:nvSpPr>
            <p:cNvPr id="87" name="Freeform 20"/>
            <p:cNvSpPr>
              <a:spLocks noEditPoints="1"/>
            </p:cNvSpPr>
            <p:nvPr/>
          </p:nvSpPr>
          <p:spPr bwMode="auto">
            <a:xfrm>
              <a:off x="6478597" y="3914764"/>
              <a:ext cx="720726" cy="479424"/>
            </a:xfrm>
            <a:custGeom>
              <a:avLst/>
              <a:gdLst/>
              <a:ahLst/>
              <a:cxnLst>
                <a:cxn ang="0">
                  <a:pos x="94" y="8"/>
                </a:cxn>
                <a:cxn ang="0">
                  <a:pos x="134" y="41"/>
                </a:cxn>
                <a:cxn ang="0">
                  <a:pos x="142" y="47"/>
                </a:cxn>
                <a:cxn ang="0">
                  <a:pos x="143" y="47"/>
                </a:cxn>
                <a:cxn ang="0">
                  <a:pos x="148" y="46"/>
                </a:cxn>
                <a:cxn ang="0">
                  <a:pos x="184" y="83"/>
                </a:cxn>
                <a:cxn ang="0">
                  <a:pos x="148" y="120"/>
                </a:cxn>
                <a:cxn ang="0">
                  <a:pos x="147" y="120"/>
                </a:cxn>
                <a:cxn ang="0">
                  <a:pos x="41" y="120"/>
                </a:cxn>
                <a:cxn ang="0">
                  <a:pos x="40" y="120"/>
                </a:cxn>
                <a:cxn ang="0">
                  <a:pos x="40" y="120"/>
                </a:cxn>
                <a:cxn ang="0">
                  <a:pos x="40" y="120"/>
                </a:cxn>
                <a:cxn ang="0">
                  <a:pos x="8" y="89"/>
                </a:cxn>
                <a:cxn ang="0">
                  <a:pos x="40" y="57"/>
                </a:cxn>
                <a:cxn ang="0">
                  <a:pos x="43" y="57"/>
                </a:cxn>
                <a:cxn ang="0">
                  <a:pos x="44" y="57"/>
                </a:cxn>
                <a:cxn ang="0">
                  <a:pos x="49" y="55"/>
                </a:cxn>
                <a:cxn ang="0">
                  <a:pos x="52" y="50"/>
                </a:cxn>
                <a:cxn ang="0">
                  <a:pos x="94" y="8"/>
                </a:cxn>
                <a:cxn ang="0">
                  <a:pos x="94" y="0"/>
                </a:cxn>
                <a:cxn ang="0">
                  <a:pos x="44" y="49"/>
                </a:cxn>
                <a:cxn ang="0">
                  <a:pos x="40" y="49"/>
                </a:cxn>
                <a:cxn ang="0">
                  <a:pos x="0" y="89"/>
                </a:cxn>
                <a:cxn ang="0">
                  <a:pos x="40" y="128"/>
                </a:cxn>
                <a:cxn ang="0">
                  <a:pos x="41" y="128"/>
                </a:cxn>
                <a:cxn ang="0">
                  <a:pos x="148" y="128"/>
                </a:cxn>
                <a:cxn ang="0">
                  <a:pos x="148" y="128"/>
                </a:cxn>
                <a:cxn ang="0">
                  <a:pos x="148" y="128"/>
                </a:cxn>
                <a:cxn ang="0">
                  <a:pos x="192" y="83"/>
                </a:cxn>
                <a:cxn ang="0">
                  <a:pos x="148" y="38"/>
                </a:cxn>
                <a:cxn ang="0">
                  <a:pos x="142" y="39"/>
                </a:cxn>
                <a:cxn ang="0">
                  <a:pos x="94" y="0"/>
                </a:cxn>
              </a:cxnLst>
              <a:rect l="0" t="0" r="r" b="b"/>
              <a:pathLst>
                <a:path w="192" h="128">
                  <a:moveTo>
                    <a:pt x="94" y="8"/>
                  </a:moveTo>
                  <a:cubicBezTo>
                    <a:pt x="113" y="8"/>
                    <a:pt x="130" y="22"/>
                    <a:pt x="134" y="41"/>
                  </a:cubicBezTo>
                  <a:cubicBezTo>
                    <a:pt x="135" y="44"/>
                    <a:pt x="138" y="47"/>
                    <a:pt x="142" y="47"/>
                  </a:cubicBezTo>
                  <a:cubicBezTo>
                    <a:pt x="142" y="47"/>
                    <a:pt x="143" y="47"/>
                    <a:pt x="143" y="47"/>
                  </a:cubicBezTo>
                  <a:cubicBezTo>
                    <a:pt x="145" y="47"/>
                    <a:pt x="146" y="46"/>
                    <a:pt x="148" y="46"/>
                  </a:cubicBezTo>
                  <a:cubicBezTo>
                    <a:pt x="168" y="46"/>
                    <a:pt x="184" y="63"/>
                    <a:pt x="184" y="83"/>
                  </a:cubicBezTo>
                  <a:cubicBezTo>
                    <a:pt x="184" y="103"/>
                    <a:pt x="168" y="120"/>
                    <a:pt x="148" y="120"/>
                  </a:cubicBezTo>
                  <a:cubicBezTo>
                    <a:pt x="147" y="120"/>
                    <a:pt x="147" y="120"/>
                    <a:pt x="147" y="120"/>
                  </a:cubicBezTo>
                  <a:cubicBezTo>
                    <a:pt x="41" y="120"/>
                    <a:pt x="41" y="120"/>
                    <a:pt x="41" y="120"/>
                  </a:cubicBezTo>
                  <a:cubicBezTo>
                    <a:pt x="41" y="120"/>
                    <a:pt x="41" y="120"/>
                    <a:pt x="40" y="120"/>
                  </a:cubicBezTo>
                  <a:cubicBezTo>
                    <a:pt x="40" y="120"/>
                    <a:pt x="40" y="120"/>
                    <a:pt x="40" y="120"/>
                  </a:cubicBezTo>
                  <a:cubicBezTo>
                    <a:pt x="40" y="120"/>
                    <a:pt x="40" y="120"/>
                    <a:pt x="40" y="120"/>
                  </a:cubicBezTo>
                  <a:cubicBezTo>
                    <a:pt x="22" y="120"/>
                    <a:pt x="8" y="106"/>
                    <a:pt x="8" y="89"/>
                  </a:cubicBezTo>
                  <a:cubicBezTo>
                    <a:pt x="8" y="71"/>
                    <a:pt x="22" y="57"/>
                    <a:pt x="40" y="57"/>
                  </a:cubicBezTo>
                  <a:cubicBezTo>
                    <a:pt x="41" y="57"/>
                    <a:pt x="42" y="57"/>
                    <a:pt x="43" y="57"/>
                  </a:cubicBezTo>
                  <a:cubicBezTo>
                    <a:pt x="43" y="57"/>
                    <a:pt x="44" y="57"/>
                    <a:pt x="44" y="57"/>
                  </a:cubicBezTo>
                  <a:cubicBezTo>
                    <a:pt x="46" y="57"/>
                    <a:pt x="48" y="57"/>
                    <a:pt x="49" y="55"/>
                  </a:cubicBezTo>
                  <a:cubicBezTo>
                    <a:pt x="51" y="54"/>
                    <a:pt x="52" y="52"/>
                    <a:pt x="52" y="50"/>
                  </a:cubicBezTo>
                  <a:cubicBezTo>
                    <a:pt x="52" y="27"/>
                    <a:pt x="71" y="8"/>
                    <a:pt x="94" y="8"/>
                  </a:cubicBezTo>
                  <a:moveTo>
                    <a:pt x="94" y="0"/>
                  </a:moveTo>
                  <a:cubicBezTo>
                    <a:pt x="66" y="0"/>
                    <a:pt x="44" y="22"/>
                    <a:pt x="44" y="49"/>
                  </a:cubicBezTo>
                  <a:cubicBezTo>
                    <a:pt x="42" y="49"/>
                    <a:pt x="41" y="49"/>
                    <a:pt x="40" y="49"/>
                  </a:cubicBezTo>
                  <a:cubicBezTo>
                    <a:pt x="18" y="49"/>
                    <a:pt x="0" y="67"/>
                    <a:pt x="0" y="89"/>
                  </a:cubicBezTo>
                  <a:cubicBezTo>
                    <a:pt x="0" y="110"/>
                    <a:pt x="18" y="128"/>
                    <a:pt x="40" y="128"/>
                  </a:cubicBezTo>
                  <a:cubicBezTo>
                    <a:pt x="40" y="128"/>
                    <a:pt x="40" y="128"/>
                    <a:pt x="41" y="128"/>
                  </a:cubicBezTo>
                  <a:cubicBezTo>
                    <a:pt x="148" y="128"/>
                    <a:pt x="148" y="128"/>
                    <a:pt x="148" y="128"/>
                  </a:cubicBezTo>
                  <a:cubicBezTo>
                    <a:pt x="148" y="128"/>
                    <a:pt x="148" y="128"/>
                    <a:pt x="148" y="128"/>
                  </a:cubicBezTo>
                  <a:cubicBezTo>
                    <a:pt x="148" y="128"/>
                    <a:pt x="148" y="128"/>
                    <a:pt x="148" y="128"/>
                  </a:cubicBezTo>
                  <a:cubicBezTo>
                    <a:pt x="172" y="128"/>
                    <a:pt x="192" y="108"/>
                    <a:pt x="192" y="83"/>
                  </a:cubicBezTo>
                  <a:cubicBezTo>
                    <a:pt x="192" y="58"/>
                    <a:pt x="172" y="38"/>
                    <a:pt x="148" y="38"/>
                  </a:cubicBezTo>
                  <a:cubicBezTo>
                    <a:pt x="146" y="38"/>
                    <a:pt x="144" y="39"/>
                    <a:pt x="142" y="39"/>
                  </a:cubicBezTo>
                  <a:cubicBezTo>
                    <a:pt x="137" y="17"/>
                    <a:pt x="117" y="0"/>
                    <a:pt x="94" y="0"/>
                  </a:cubicBezTo>
                  <a:close/>
                </a:path>
              </a:pathLst>
            </a:custGeom>
            <a:grpFill/>
            <a:ln w="9525">
              <a:noFill/>
              <a:round/>
              <a:headEnd/>
              <a:tailEnd/>
            </a:ln>
          </p:spPr>
          <p:txBody>
            <a:bodyPr vert="horz" wrap="square" lIns="91428" tIns="45714" rIns="91428" bIns="45714" numCol="1" anchor="t" anchorCtr="0" compatLnSpc="1">
              <a:prstTxWarp prst="textNoShape">
                <a:avLst/>
              </a:prstTxWarp>
            </a:bodyPr>
            <a:lstStyle/>
            <a:p>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8" name="Freeform 21"/>
            <p:cNvSpPr>
              <a:spLocks noEditPoints="1"/>
            </p:cNvSpPr>
            <p:nvPr/>
          </p:nvSpPr>
          <p:spPr bwMode="auto">
            <a:xfrm>
              <a:off x="6629408" y="4165594"/>
              <a:ext cx="412751" cy="104774"/>
            </a:xfrm>
            <a:custGeom>
              <a:avLst/>
              <a:gdLst/>
              <a:ahLst/>
              <a:cxnLst>
                <a:cxn ang="0">
                  <a:pos x="98" y="28"/>
                </a:cxn>
                <a:cxn ang="0">
                  <a:pos x="12" y="28"/>
                </a:cxn>
                <a:cxn ang="0">
                  <a:pos x="0" y="16"/>
                </a:cxn>
                <a:cxn ang="0">
                  <a:pos x="0" y="12"/>
                </a:cxn>
                <a:cxn ang="0">
                  <a:pos x="12" y="0"/>
                </a:cxn>
                <a:cxn ang="0">
                  <a:pos x="98" y="0"/>
                </a:cxn>
                <a:cxn ang="0">
                  <a:pos x="110" y="12"/>
                </a:cxn>
                <a:cxn ang="0">
                  <a:pos x="110" y="16"/>
                </a:cxn>
                <a:cxn ang="0">
                  <a:pos x="98" y="28"/>
                </a:cxn>
                <a:cxn ang="0">
                  <a:pos x="12" y="4"/>
                </a:cxn>
                <a:cxn ang="0">
                  <a:pos x="4" y="12"/>
                </a:cxn>
                <a:cxn ang="0">
                  <a:pos x="4" y="16"/>
                </a:cxn>
                <a:cxn ang="0">
                  <a:pos x="12" y="24"/>
                </a:cxn>
                <a:cxn ang="0">
                  <a:pos x="98" y="24"/>
                </a:cxn>
                <a:cxn ang="0">
                  <a:pos x="106" y="16"/>
                </a:cxn>
                <a:cxn ang="0">
                  <a:pos x="106" y="12"/>
                </a:cxn>
                <a:cxn ang="0">
                  <a:pos x="98" y="4"/>
                </a:cxn>
                <a:cxn ang="0">
                  <a:pos x="12" y="4"/>
                </a:cxn>
              </a:cxnLst>
              <a:rect l="0" t="0" r="r" b="b"/>
              <a:pathLst>
                <a:path w="110" h="28">
                  <a:moveTo>
                    <a:pt x="98" y="28"/>
                  </a:moveTo>
                  <a:cubicBezTo>
                    <a:pt x="12" y="28"/>
                    <a:pt x="12" y="28"/>
                    <a:pt x="12" y="28"/>
                  </a:cubicBezTo>
                  <a:cubicBezTo>
                    <a:pt x="6" y="28"/>
                    <a:pt x="0" y="23"/>
                    <a:pt x="0" y="16"/>
                  </a:cubicBezTo>
                  <a:cubicBezTo>
                    <a:pt x="0" y="12"/>
                    <a:pt x="0" y="12"/>
                    <a:pt x="0" y="12"/>
                  </a:cubicBezTo>
                  <a:cubicBezTo>
                    <a:pt x="0" y="5"/>
                    <a:pt x="6" y="0"/>
                    <a:pt x="12" y="0"/>
                  </a:cubicBezTo>
                  <a:cubicBezTo>
                    <a:pt x="98" y="0"/>
                    <a:pt x="98" y="0"/>
                    <a:pt x="98" y="0"/>
                  </a:cubicBezTo>
                  <a:cubicBezTo>
                    <a:pt x="104" y="0"/>
                    <a:pt x="110" y="5"/>
                    <a:pt x="110" y="12"/>
                  </a:cubicBezTo>
                  <a:cubicBezTo>
                    <a:pt x="110" y="16"/>
                    <a:pt x="110" y="16"/>
                    <a:pt x="110" y="16"/>
                  </a:cubicBezTo>
                  <a:cubicBezTo>
                    <a:pt x="110" y="23"/>
                    <a:pt x="104" y="28"/>
                    <a:pt x="98" y="28"/>
                  </a:cubicBezTo>
                  <a:close/>
                  <a:moveTo>
                    <a:pt x="12" y="4"/>
                  </a:moveTo>
                  <a:cubicBezTo>
                    <a:pt x="8" y="4"/>
                    <a:pt x="4" y="7"/>
                    <a:pt x="4" y="12"/>
                  </a:cubicBezTo>
                  <a:cubicBezTo>
                    <a:pt x="4" y="16"/>
                    <a:pt x="4" y="16"/>
                    <a:pt x="4" y="16"/>
                  </a:cubicBezTo>
                  <a:cubicBezTo>
                    <a:pt x="4" y="21"/>
                    <a:pt x="8" y="24"/>
                    <a:pt x="12" y="24"/>
                  </a:cubicBezTo>
                  <a:cubicBezTo>
                    <a:pt x="98" y="24"/>
                    <a:pt x="98" y="24"/>
                    <a:pt x="98" y="24"/>
                  </a:cubicBezTo>
                  <a:cubicBezTo>
                    <a:pt x="102" y="24"/>
                    <a:pt x="106" y="21"/>
                    <a:pt x="106" y="16"/>
                  </a:cubicBezTo>
                  <a:cubicBezTo>
                    <a:pt x="106" y="12"/>
                    <a:pt x="106" y="12"/>
                    <a:pt x="106" y="12"/>
                  </a:cubicBezTo>
                  <a:cubicBezTo>
                    <a:pt x="106" y="7"/>
                    <a:pt x="102" y="4"/>
                    <a:pt x="98" y="4"/>
                  </a:cubicBezTo>
                  <a:lnTo>
                    <a:pt x="12" y="4"/>
                  </a:lnTo>
                  <a:close/>
                </a:path>
              </a:pathLst>
            </a:custGeom>
            <a:grpFill/>
            <a:ln w="9525">
              <a:noFill/>
              <a:round/>
              <a:headEnd/>
              <a:tailEnd/>
            </a:ln>
          </p:spPr>
          <p:txBody>
            <a:bodyPr vert="horz" wrap="square" lIns="91428" tIns="45714" rIns="91428" bIns="45714" numCol="1" anchor="t" anchorCtr="0" compatLnSpc="1">
              <a:prstTxWarp prst="textNoShape">
                <a:avLst/>
              </a:prstTxWarp>
            </a:bodyPr>
            <a:lstStyle/>
            <a:p>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Oval 22"/>
            <p:cNvSpPr>
              <a:spLocks noChangeArrowheads="1"/>
            </p:cNvSpPr>
            <p:nvPr/>
          </p:nvSpPr>
          <p:spPr bwMode="auto">
            <a:xfrm>
              <a:off x="6932620" y="4195767"/>
              <a:ext cx="44450" cy="44450"/>
            </a:xfrm>
            <a:prstGeom prst="ellipse">
              <a:avLst/>
            </a:prstGeom>
            <a:grpFill/>
            <a:ln w="9525">
              <a:noFill/>
              <a:round/>
              <a:headEnd/>
              <a:tailEnd/>
            </a:ln>
          </p:spPr>
          <p:txBody>
            <a:bodyPr vert="horz" wrap="square" lIns="91428" tIns="45714" rIns="91428" bIns="45714" numCol="1" anchor="t" anchorCtr="0" compatLnSpc="1">
              <a:prstTxWarp prst="textNoShape">
                <a:avLst/>
              </a:prstTxWarp>
            </a:bodyPr>
            <a:lstStyle/>
            <a:p>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0" name="Freeform 23"/>
            <p:cNvSpPr>
              <a:spLocks/>
            </p:cNvSpPr>
            <p:nvPr/>
          </p:nvSpPr>
          <p:spPr bwMode="auto">
            <a:xfrm>
              <a:off x="6629400" y="4311650"/>
              <a:ext cx="407988" cy="15875"/>
            </a:xfrm>
            <a:custGeom>
              <a:avLst/>
              <a:gdLst/>
              <a:ahLst/>
              <a:cxnLst>
                <a:cxn ang="0">
                  <a:pos x="107" y="4"/>
                </a:cxn>
                <a:cxn ang="0">
                  <a:pos x="2" y="4"/>
                </a:cxn>
                <a:cxn ang="0">
                  <a:pos x="0" y="2"/>
                </a:cxn>
                <a:cxn ang="0">
                  <a:pos x="2" y="0"/>
                </a:cxn>
                <a:cxn ang="0">
                  <a:pos x="107" y="0"/>
                </a:cxn>
                <a:cxn ang="0">
                  <a:pos x="109" y="2"/>
                </a:cxn>
                <a:cxn ang="0">
                  <a:pos x="107" y="4"/>
                </a:cxn>
              </a:cxnLst>
              <a:rect l="0" t="0" r="r" b="b"/>
              <a:pathLst>
                <a:path w="109" h="4">
                  <a:moveTo>
                    <a:pt x="107" y="4"/>
                  </a:moveTo>
                  <a:cubicBezTo>
                    <a:pt x="2" y="4"/>
                    <a:pt x="2" y="4"/>
                    <a:pt x="2" y="4"/>
                  </a:cubicBezTo>
                  <a:cubicBezTo>
                    <a:pt x="1" y="4"/>
                    <a:pt x="0" y="3"/>
                    <a:pt x="0" y="2"/>
                  </a:cubicBezTo>
                  <a:cubicBezTo>
                    <a:pt x="0" y="1"/>
                    <a:pt x="1" y="0"/>
                    <a:pt x="2" y="0"/>
                  </a:cubicBezTo>
                  <a:cubicBezTo>
                    <a:pt x="107" y="0"/>
                    <a:pt x="107" y="0"/>
                    <a:pt x="107" y="0"/>
                  </a:cubicBezTo>
                  <a:cubicBezTo>
                    <a:pt x="108" y="0"/>
                    <a:pt x="109" y="1"/>
                    <a:pt x="109" y="2"/>
                  </a:cubicBezTo>
                  <a:cubicBezTo>
                    <a:pt x="109" y="3"/>
                    <a:pt x="108" y="4"/>
                    <a:pt x="107" y="4"/>
                  </a:cubicBezTo>
                  <a:close/>
                </a:path>
              </a:pathLst>
            </a:custGeom>
            <a:grpFill/>
            <a:ln w="9525">
              <a:noFill/>
              <a:round/>
              <a:headEnd/>
              <a:tailEnd/>
            </a:ln>
          </p:spPr>
          <p:txBody>
            <a:bodyPr vert="horz" wrap="square" lIns="91428" tIns="45714" rIns="91428" bIns="45714" numCol="1" anchor="t" anchorCtr="0" compatLnSpc="1">
              <a:prstTxWarp prst="textNoShape">
                <a:avLst/>
              </a:prstTxWarp>
            </a:bodyPr>
            <a:lstStyle/>
            <a:p>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91" name="TextBox 1233"/>
          <p:cNvSpPr txBox="1"/>
          <p:nvPr/>
        </p:nvSpPr>
        <p:spPr>
          <a:xfrm>
            <a:off x="3020974" y="1888146"/>
            <a:ext cx="508473" cy="276999"/>
          </a:xfrm>
          <a:prstGeom prst="rect">
            <a:avLst/>
          </a:prstGeom>
          <a:noFill/>
        </p:spPr>
        <p:txBody>
          <a:bodyPr wrap="none" rtlCol="0">
            <a:spAutoFit/>
          </a:bodyPr>
          <a:lstStyle/>
          <a:p>
            <a:pPr>
              <a:buNone/>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CDN</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92" name="组合 91"/>
          <p:cNvGrpSpPr/>
          <p:nvPr/>
        </p:nvGrpSpPr>
        <p:grpSpPr>
          <a:xfrm>
            <a:off x="511766" y="3635396"/>
            <a:ext cx="401412" cy="411716"/>
            <a:chOff x="5969000" y="5349875"/>
            <a:chExt cx="346075" cy="404813"/>
          </a:xfrm>
          <a:solidFill>
            <a:schemeClr val="tx1"/>
          </a:solidFill>
        </p:grpSpPr>
        <p:sp>
          <p:nvSpPr>
            <p:cNvPr id="93" name="Freeform 98"/>
            <p:cNvSpPr>
              <a:spLocks noEditPoints="1"/>
            </p:cNvSpPr>
            <p:nvPr/>
          </p:nvSpPr>
          <p:spPr bwMode="auto">
            <a:xfrm>
              <a:off x="5969000" y="5349875"/>
              <a:ext cx="346075" cy="404813"/>
            </a:xfrm>
            <a:custGeom>
              <a:avLst/>
              <a:gdLst>
                <a:gd name="T0" fmla="*/ 91 w 92"/>
                <a:gd name="T1" fmla="*/ 25 h 105"/>
                <a:gd name="T2" fmla="*/ 48 w 92"/>
                <a:gd name="T3" fmla="*/ 0 h 105"/>
                <a:gd name="T4" fmla="*/ 45 w 92"/>
                <a:gd name="T5" fmla="*/ 0 h 105"/>
                <a:gd name="T6" fmla="*/ 2 w 92"/>
                <a:gd name="T7" fmla="*/ 25 h 105"/>
                <a:gd name="T8" fmla="*/ 0 w 92"/>
                <a:gd name="T9" fmla="*/ 27 h 105"/>
                <a:gd name="T10" fmla="*/ 0 w 92"/>
                <a:gd name="T11" fmla="*/ 78 h 105"/>
                <a:gd name="T12" fmla="*/ 2 w 92"/>
                <a:gd name="T13" fmla="*/ 80 h 105"/>
                <a:gd name="T14" fmla="*/ 45 w 92"/>
                <a:gd name="T15" fmla="*/ 105 h 105"/>
                <a:gd name="T16" fmla="*/ 46 w 92"/>
                <a:gd name="T17" fmla="*/ 105 h 105"/>
                <a:gd name="T18" fmla="*/ 48 w 92"/>
                <a:gd name="T19" fmla="*/ 105 h 105"/>
                <a:gd name="T20" fmla="*/ 91 w 92"/>
                <a:gd name="T21" fmla="*/ 80 h 105"/>
                <a:gd name="T22" fmla="*/ 92 w 92"/>
                <a:gd name="T23" fmla="*/ 78 h 105"/>
                <a:gd name="T24" fmla="*/ 92 w 92"/>
                <a:gd name="T25" fmla="*/ 27 h 105"/>
                <a:gd name="T26" fmla="*/ 91 w 92"/>
                <a:gd name="T27" fmla="*/ 25 h 105"/>
                <a:gd name="T28" fmla="*/ 88 w 92"/>
                <a:gd name="T29" fmla="*/ 76 h 105"/>
                <a:gd name="T30" fmla="*/ 46 w 92"/>
                <a:gd name="T31" fmla="*/ 100 h 105"/>
                <a:gd name="T32" fmla="*/ 5 w 92"/>
                <a:gd name="T33" fmla="*/ 76 h 105"/>
                <a:gd name="T34" fmla="*/ 5 w 92"/>
                <a:gd name="T35" fmla="*/ 29 h 105"/>
                <a:gd name="T36" fmla="*/ 46 w 92"/>
                <a:gd name="T37" fmla="*/ 5 h 105"/>
                <a:gd name="T38" fmla="*/ 88 w 92"/>
                <a:gd name="T39" fmla="*/ 29 h 105"/>
                <a:gd name="T40" fmla="*/ 88 w 92"/>
                <a:gd name="T41" fmla="*/ 7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105">
                  <a:moveTo>
                    <a:pt x="91" y="25"/>
                  </a:moveTo>
                  <a:cubicBezTo>
                    <a:pt x="48" y="0"/>
                    <a:pt x="48" y="0"/>
                    <a:pt x="48" y="0"/>
                  </a:cubicBezTo>
                  <a:cubicBezTo>
                    <a:pt x="47" y="0"/>
                    <a:pt x="46" y="0"/>
                    <a:pt x="45" y="0"/>
                  </a:cubicBezTo>
                  <a:cubicBezTo>
                    <a:pt x="2" y="25"/>
                    <a:pt x="2" y="25"/>
                    <a:pt x="2" y="25"/>
                  </a:cubicBezTo>
                  <a:cubicBezTo>
                    <a:pt x="1" y="26"/>
                    <a:pt x="0" y="26"/>
                    <a:pt x="0" y="27"/>
                  </a:cubicBezTo>
                  <a:cubicBezTo>
                    <a:pt x="0" y="78"/>
                    <a:pt x="0" y="78"/>
                    <a:pt x="0" y="78"/>
                  </a:cubicBezTo>
                  <a:cubicBezTo>
                    <a:pt x="0" y="79"/>
                    <a:pt x="1" y="79"/>
                    <a:pt x="2" y="80"/>
                  </a:cubicBezTo>
                  <a:cubicBezTo>
                    <a:pt x="45" y="105"/>
                    <a:pt x="45" y="105"/>
                    <a:pt x="45" y="105"/>
                  </a:cubicBezTo>
                  <a:cubicBezTo>
                    <a:pt x="46" y="105"/>
                    <a:pt x="46" y="105"/>
                    <a:pt x="46" y="105"/>
                  </a:cubicBezTo>
                  <a:cubicBezTo>
                    <a:pt x="47" y="105"/>
                    <a:pt x="47" y="105"/>
                    <a:pt x="48" y="105"/>
                  </a:cubicBezTo>
                  <a:cubicBezTo>
                    <a:pt x="91" y="80"/>
                    <a:pt x="91" y="80"/>
                    <a:pt x="91" y="80"/>
                  </a:cubicBezTo>
                  <a:cubicBezTo>
                    <a:pt x="92" y="79"/>
                    <a:pt x="92" y="79"/>
                    <a:pt x="92" y="78"/>
                  </a:cubicBezTo>
                  <a:cubicBezTo>
                    <a:pt x="92" y="27"/>
                    <a:pt x="92" y="27"/>
                    <a:pt x="92" y="27"/>
                  </a:cubicBezTo>
                  <a:cubicBezTo>
                    <a:pt x="92" y="26"/>
                    <a:pt x="92" y="26"/>
                    <a:pt x="91" y="25"/>
                  </a:cubicBezTo>
                  <a:close/>
                  <a:moveTo>
                    <a:pt x="88" y="76"/>
                  </a:moveTo>
                  <a:cubicBezTo>
                    <a:pt x="46" y="100"/>
                    <a:pt x="46" y="100"/>
                    <a:pt x="46" y="100"/>
                  </a:cubicBezTo>
                  <a:cubicBezTo>
                    <a:pt x="5" y="76"/>
                    <a:pt x="5" y="76"/>
                    <a:pt x="5" y="76"/>
                  </a:cubicBezTo>
                  <a:cubicBezTo>
                    <a:pt x="5" y="29"/>
                    <a:pt x="5" y="29"/>
                    <a:pt x="5" y="29"/>
                  </a:cubicBezTo>
                  <a:cubicBezTo>
                    <a:pt x="46" y="5"/>
                    <a:pt x="46" y="5"/>
                    <a:pt x="46" y="5"/>
                  </a:cubicBezTo>
                  <a:cubicBezTo>
                    <a:pt x="88" y="29"/>
                    <a:pt x="88" y="29"/>
                    <a:pt x="88" y="29"/>
                  </a:cubicBezTo>
                  <a:lnTo>
                    <a:pt x="8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4" name="Freeform 102"/>
            <p:cNvSpPr>
              <a:spLocks/>
            </p:cNvSpPr>
            <p:nvPr/>
          </p:nvSpPr>
          <p:spPr bwMode="auto">
            <a:xfrm>
              <a:off x="6100763" y="5461000"/>
              <a:ext cx="90488" cy="61913"/>
            </a:xfrm>
            <a:custGeom>
              <a:avLst/>
              <a:gdLst>
                <a:gd name="T0" fmla="*/ 3 w 57"/>
                <a:gd name="T1" fmla="*/ 0 h 39"/>
                <a:gd name="T2" fmla="*/ 0 w 57"/>
                <a:gd name="T3" fmla="*/ 8 h 39"/>
                <a:gd name="T4" fmla="*/ 26 w 57"/>
                <a:gd name="T5" fmla="*/ 39 h 39"/>
                <a:gd name="T6" fmla="*/ 57 w 57"/>
                <a:gd name="T7" fmla="*/ 8 h 39"/>
                <a:gd name="T8" fmla="*/ 52 w 57"/>
                <a:gd name="T9" fmla="*/ 0 h 39"/>
                <a:gd name="T10" fmla="*/ 26 w 57"/>
                <a:gd name="T11" fmla="*/ 25 h 39"/>
                <a:gd name="T12" fmla="*/ 3 w 57"/>
                <a:gd name="T13" fmla="*/ 0 h 39"/>
                <a:gd name="T14" fmla="*/ 3 w 57"/>
                <a:gd name="T15" fmla="*/ 0 h 39"/>
                <a:gd name="T16" fmla="*/ 3 w 57"/>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39">
                  <a:moveTo>
                    <a:pt x="3" y="0"/>
                  </a:moveTo>
                  <a:lnTo>
                    <a:pt x="0" y="8"/>
                  </a:lnTo>
                  <a:lnTo>
                    <a:pt x="26" y="39"/>
                  </a:lnTo>
                  <a:lnTo>
                    <a:pt x="57" y="8"/>
                  </a:lnTo>
                  <a:lnTo>
                    <a:pt x="52" y="0"/>
                  </a:lnTo>
                  <a:lnTo>
                    <a:pt x="26" y="25"/>
                  </a:lnTo>
                  <a:lnTo>
                    <a:pt x="3" y="0"/>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5" name="Freeform 103"/>
            <p:cNvSpPr>
              <a:spLocks/>
            </p:cNvSpPr>
            <p:nvPr/>
          </p:nvSpPr>
          <p:spPr bwMode="auto">
            <a:xfrm>
              <a:off x="6175375" y="5511800"/>
              <a:ext cx="57150" cy="92075"/>
            </a:xfrm>
            <a:custGeom>
              <a:avLst/>
              <a:gdLst>
                <a:gd name="T0" fmla="*/ 36 w 36"/>
                <a:gd name="T1" fmla="*/ 5 h 58"/>
                <a:gd name="T2" fmla="*/ 29 w 36"/>
                <a:gd name="T3" fmla="*/ 0 h 58"/>
                <a:gd name="T4" fmla="*/ 0 w 36"/>
                <a:gd name="T5" fmla="*/ 29 h 58"/>
                <a:gd name="T6" fmla="*/ 29 w 36"/>
                <a:gd name="T7" fmla="*/ 58 h 58"/>
                <a:gd name="T8" fmla="*/ 36 w 36"/>
                <a:gd name="T9" fmla="*/ 56 h 58"/>
                <a:gd name="T10" fmla="*/ 12 w 36"/>
                <a:gd name="T11" fmla="*/ 29 h 58"/>
                <a:gd name="T12" fmla="*/ 36 w 36"/>
                <a:gd name="T13" fmla="*/ 5 h 58"/>
                <a:gd name="T14" fmla="*/ 36 w 36"/>
                <a:gd name="T15" fmla="*/ 5 h 58"/>
                <a:gd name="T16" fmla="*/ 36 w 36"/>
                <a:gd name="T17"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58">
                  <a:moveTo>
                    <a:pt x="36" y="5"/>
                  </a:moveTo>
                  <a:lnTo>
                    <a:pt x="29" y="0"/>
                  </a:lnTo>
                  <a:lnTo>
                    <a:pt x="0" y="29"/>
                  </a:lnTo>
                  <a:lnTo>
                    <a:pt x="29" y="58"/>
                  </a:lnTo>
                  <a:lnTo>
                    <a:pt x="36" y="56"/>
                  </a:lnTo>
                  <a:lnTo>
                    <a:pt x="12" y="29"/>
                  </a:lnTo>
                  <a:lnTo>
                    <a:pt x="36" y="5"/>
                  </a:lnTo>
                  <a:lnTo>
                    <a:pt x="36" y="5"/>
                  </a:lnTo>
                  <a:lnTo>
                    <a:pt x="3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6" name="Freeform 104"/>
            <p:cNvSpPr>
              <a:spLocks/>
            </p:cNvSpPr>
            <p:nvPr/>
          </p:nvSpPr>
          <p:spPr bwMode="auto">
            <a:xfrm>
              <a:off x="6056313" y="5511800"/>
              <a:ext cx="55563" cy="92075"/>
            </a:xfrm>
            <a:custGeom>
              <a:avLst/>
              <a:gdLst>
                <a:gd name="T0" fmla="*/ 0 w 35"/>
                <a:gd name="T1" fmla="*/ 54 h 58"/>
                <a:gd name="T2" fmla="*/ 7 w 35"/>
                <a:gd name="T3" fmla="*/ 58 h 58"/>
                <a:gd name="T4" fmla="*/ 35 w 35"/>
                <a:gd name="T5" fmla="*/ 29 h 58"/>
                <a:gd name="T6" fmla="*/ 7 w 35"/>
                <a:gd name="T7" fmla="*/ 0 h 58"/>
                <a:gd name="T8" fmla="*/ 0 w 35"/>
                <a:gd name="T9" fmla="*/ 2 h 58"/>
                <a:gd name="T10" fmla="*/ 23 w 35"/>
                <a:gd name="T11" fmla="*/ 29 h 58"/>
                <a:gd name="T12" fmla="*/ 0 w 35"/>
                <a:gd name="T13" fmla="*/ 54 h 58"/>
                <a:gd name="T14" fmla="*/ 0 w 35"/>
                <a:gd name="T15" fmla="*/ 54 h 58"/>
                <a:gd name="T16" fmla="*/ 0 w 35"/>
                <a:gd name="T17" fmla="*/ 5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58">
                  <a:moveTo>
                    <a:pt x="0" y="54"/>
                  </a:moveTo>
                  <a:lnTo>
                    <a:pt x="7" y="58"/>
                  </a:lnTo>
                  <a:lnTo>
                    <a:pt x="35" y="29"/>
                  </a:lnTo>
                  <a:lnTo>
                    <a:pt x="7" y="0"/>
                  </a:lnTo>
                  <a:lnTo>
                    <a:pt x="0" y="2"/>
                  </a:lnTo>
                  <a:lnTo>
                    <a:pt x="23" y="29"/>
                  </a:lnTo>
                  <a:lnTo>
                    <a:pt x="0" y="54"/>
                  </a:lnTo>
                  <a:lnTo>
                    <a:pt x="0" y="54"/>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7" name="Freeform 105"/>
            <p:cNvSpPr>
              <a:spLocks/>
            </p:cNvSpPr>
            <p:nvPr/>
          </p:nvSpPr>
          <p:spPr bwMode="auto">
            <a:xfrm>
              <a:off x="6097588" y="5589588"/>
              <a:ext cx="90488" cy="57150"/>
            </a:xfrm>
            <a:custGeom>
              <a:avLst/>
              <a:gdLst>
                <a:gd name="T0" fmla="*/ 54 w 57"/>
                <a:gd name="T1" fmla="*/ 36 h 36"/>
                <a:gd name="T2" fmla="*/ 57 w 57"/>
                <a:gd name="T3" fmla="*/ 29 h 36"/>
                <a:gd name="T4" fmla="*/ 31 w 57"/>
                <a:gd name="T5" fmla="*/ 0 h 36"/>
                <a:gd name="T6" fmla="*/ 0 w 57"/>
                <a:gd name="T7" fmla="*/ 29 h 36"/>
                <a:gd name="T8" fmla="*/ 5 w 57"/>
                <a:gd name="T9" fmla="*/ 36 h 36"/>
                <a:gd name="T10" fmla="*/ 31 w 57"/>
                <a:gd name="T11" fmla="*/ 12 h 36"/>
                <a:gd name="T12" fmla="*/ 54 w 57"/>
                <a:gd name="T13" fmla="*/ 36 h 36"/>
                <a:gd name="T14" fmla="*/ 54 w 57"/>
                <a:gd name="T15" fmla="*/ 36 h 36"/>
                <a:gd name="T16" fmla="*/ 54 w 57"/>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36">
                  <a:moveTo>
                    <a:pt x="54" y="36"/>
                  </a:moveTo>
                  <a:lnTo>
                    <a:pt x="57" y="29"/>
                  </a:lnTo>
                  <a:lnTo>
                    <a:pt x="31" y="0"/>
                  </a:lnTo>
                  <a:lnTo>
                    <a:pt x="0" y="29"/>
                  </a:lnTo>
                  <a:lnTo>
                    <a:pt x="5" y="36"/>
                  </a:lnTo>
                  <a:lnTo>
                    <a:pt x="31" y="12"/>
                  </a:lnTo>
                  <a:lnTo>
                    <a:pt x="54" y="36"/>
                  </a:lnTo>
                  <a:lnTo>
                    <a:pt x="54" y="36"/>
                  </a:lnTo>
                  <a:lnTo>
                    <a:pt x="54"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98" name="组合 97"/>
          <p:cNvGrpSpPr/>
          <p:nvPr/>
        </p:nvGrpSpPr>
        <p:grpSpPr>
          <a:xfrm>
            <a:off x="3041246" y="1540420"/>
            <a:ext cx="411087" cy="359616"/>
            <a:chOff x="8420100" y="3833813"/>
            <a:chExt cx="2163763" cy="2163762"/>
          </a:xfrm>
          <a:solidFill>
            <a:srgbClr val="454545"/>
          </a:solidFill>
        </p:grpSpPr>
        <p:sp>
          <p:nvSpPr>
            <p:cNvPr id="99" name="Freeform 21"/>
            <p:cNvSpPr>
              <a:spLocks noEditPoints="1"/>
            </p:cNvSpPr>
            <p:nvPr/>
          </p:nvSpPr>
          <p:spPr bwMode="auto">
            <a:xfrm>
              <a:off x="8420100" y="3833813"/>
              <a:ext cx="2163763" cy="2163762"/>
            </a:xfrm>
            <a:custGeom>
              <a:avLst/>
              <a:gdLst>
                <a:gd name="T0" fmla="*/ 287 w 574"/>
                <a:gd name="T1" fmla="*/ 0 h 574"/>
                <a:gd name="T2" fmla="*/ 0 w 574"/>
                <a:gd name="T3" fmla="*/ 287 h 574"/>
                <a:gd name="T4" fmla="*/ 287 w 574"/>
                <a:gd name="T5" fmla="*/ 574 h 574"/>
                <a:gd name="T6" fmla="*/ 574 w 574"/>
                <a:gd name="T7" fmla="*/ 287 h 574"/>
                <a:gd name="T8" fmla="*/ 287 w 574"/>
                <a:gd name="T9" fmla="*/ 0 h 574"/>
                <a:gd name="T10" fmla="*/ 287 w 574"/>
                <a:gd name="T11" fmla="*/ 551 h 574"/>
                <a:gd name="T12" fmla="*/ 23 w 574"/>
                <a:gd name="T13" fmla="*/ 287 h 574"/>
                <a:gd name="T14" fmla="*/ 287 w 574"/>
                <a:gd name="T15" fmla="*/ 23 h 574"/>
                <a:gd name="T16" fmla="*/ 551 w 574"/>
                <a:gd name="T17" fmla="*/ 287 h 574"/>
                <a:gd name="T18" fmla="*/ 287 w 574"/>
                <a:gd name="T19" fmla="*/ 551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4" h="574">
                  <a:moveTo>
                    <a:pt x="287" y="0"/>
                  </a:moveTo>
                  <a:cubicBezTo>
                    <a:pt x="129" y="0"/>
                    <a:pt x="0" y="129"/>
                    <a:pt x="0" y="287"/>
                  </a:cubicBezTo>
                  <a:cubicBezTo>
                    <a:pt x="0" y="445"/>
                    <a:pt x="129" y="574"/>
                    <a:pt x="287" y="574"/>
                  </a:cubicBezTo>
                  <a:cubicBezTo>
                    <a:pt x="445" y="574"/>
                    <a:pt x="574" y="445"/>
                    <a:pt x="574" y="287"/>
                  </a:cubicBezTo>
                  <a:cubicBezTo>
                    <a:pt x="574" y="129"/>
                    <a:pt x="445" y="0"/>
                    <a:pt x="287" y="0"/>
                  </a:cubicBezTo>
                  <a:moveTo>
                    <a:pt x="287" y="551"/>
                  </a:moveTo>
                  <a:cubicBezTo>
                    <a:pt x="141" y="551"/>
                    <a:pt x="23" y="432"/>
                    <a:pt x="23" y="287"/>
                  </a:cubicBezTo>
                  <a:cubicBezTo>
                    <a:pt x="23" y="142"/>
                    <a:pt x="141" y="23"/>
                    <a:pt x="287" y="23"/>
                  </a:cubicBezTo>
                  <a:cubicBezTo>
                    <a:pt x="432" y="23"/>
                    <a:pt x="551" y="142"/>
                    <a:pt x="551" y="287"/>
                  </a:cubicBezTo>
                  <a:cubicBezTo>
                    <a:pt x="551" y="433"/>
                    <a:pt x="432" y="551"/>
                    <a:pt x="287" y="551"/>
                  </a:cubicBezTo>
                </a:path>
              </a:pathLst>
            </a:custGeom>
            <a:grpFill/>
            <a:ln>
              <a:noFill/>
            </a:ln>
          </p:spPr>
          <p:txBody>
            <a:bodyPr vert="horz" wrap="square" lIns="96769" tIns="48385" rIns="96769" bIns="48385" numCol="1" anchor="t" anchorCtr="0" compatLnSpc="1">
              <a:prstTxWarp prst="textNoShape">
                <a:avLst/>
              </a:prstTxWarp>
            </a:bodyPr>
            <a:lstStyle/>
            <a:p>
              <a:endParaRPr lang="zh-CN" altLang="en-US" sz="12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0" name="Freeform 22"/>
            <p:cNvSpPr>
              <a:spLocks noEditPoints="1"/>
            </p:cNvSpPr>
            <p:nvPr/>
          </p:nvSpPr>
          <p:spPr bwMode="auto">
            <a:xfrm>
              <a:off x="8845550" y="4283075"/>
              <a:ext cx="1309688" cy="1270000"/>
            </a:xfrm>
            <a:custGeom>
              <a:avLst/>
              <a:gdLst>
                <a:gd name="T0" fmla="*/ 259 w 347"/>
                <a:gd name="T1" fmla="*/ 245 h 337"/>
                <a:gd name="T2" fmla="*/ 239 w 347"/>
                <a:gd name="T3" fmla="*/ 112 h 337"/>
                <a:gd name="T4" fmla="*/ 291 w 347"/>
                <a:gd name="T5" fmla="*/ 103 h 337"/>
                <a:gd name="T6" fmla="*/ 327 w 347"/>
                <a:gd name="T7" fmla="*/ 15 h 337"/>
                <a:gd name="T8" fmla="*/ 254 w 347"/>
                <a:gd name="T9" fmla="*/ 15 h 337"/>
                <a:gd name="T10" fmla="*/ 231 w 347"/>
                <a:gd name="T11" fmla="*/ 104 h 337"/>
                <a:gd name="T12" fmla="*/ 117 w 347"/>
                <a:gd name="T13" fmla="*/ 103 h 337"/>
                <a:gd name="T14" fmla="*/ 93 w 347"/>
                <a:gd name="T15" fmla="*/ 15 h 337"/>
                <a:gd name="T16" fmla="*/ 20 w 347"/>
                <a:gd name="T17" fmla="*/ 15 h 337"/>
                <a:gd name="T18" fmla="*/ 57 w 347"/>
                <a:gd name="T19" fmla="*/ 103 h 337"/>
                <a:gd name="T20" fmla="*/ 109 w 347"/>
                <a:gd name="T21" fmla="*/ 112 h 337"/>
                <a:gd name="T22" fmla="*/ 89 w 347"/>
                <a:gd name="T23" fmla="*/ 245 h 337"/>
                <a:gd name="T24" fmla="*/ 20 w 347"/>
                <a:gd name="T25" fmla="*/ 248 h 337"/>
                <a:gd name="T26" fmla="*/ 57 w 347"/>
                <a:gd name="T27" fmla="*/ 337 h 337"/>
                <a:gd name="T28" fmla="*/ 97 w 347"/>
                <a:gd name="T29" fmla="*/ 253 h 337"/>
                <a:gd name="T30" fmla="*/ 174 w 347"/>
                <a:gd name="T31" fmla="*/ 254 h 337"/>
                <a:gd name="T32" fmla="*/ 251 w 347"/>
                <a:gd name="T33" fmla="*/ 253 h 337"/>
                <a:gd name="T34" fmla="*/ 291 w 347"/>
                <a:gd name="T35" fmla="*/ 337 h 337"/>
                <a:gd name="T36" fmla="*/ 327 w 347"/>
                <a:gd name="T37" fmla="*/ 248 h 337"/>
                <a:gd name="T38" fmla="*/ 266 w 347"/>
                <a:gd name="T39" fmla="*/ 26 h 337"/>
                <a:gd name="T40" fmla="*/ 316 w 347"/>
                <a:gd name="T41" fmla="*/ 26 h 337"/>
                <a:gd name="T42" fmla="*/ 316 w 347"/>
                <a:gd name="T43" fmla="*/ 76 h 337"/>
                <a:gd name="T44" fmla="*/ 266 w 347"/>
                <a:gd name="T45" fmla="*/ 76 h 337"/>
                <a:gd name="T46" fmla="*/ 57 w 347"/>
                <a:gd name="T47" fmla="*/ 86 h 337"/>
                <a:gd name="T48" fmla="*/ 22 w 347"/>
                <a:gd name="T49" fmla="*/ 51 h 337"/>
                <a:gd name="T50" fmla="*/ 57 w 347"/>
                <a:gd name="T51" fmla="*/ 16 h 337"/>
                <a:gd name="T52" fmla="*/ 82 w 347"/>
                <a:gd name="T53" fmla="*/ 76 h 337"/>
                <a:gd name="T54" fmla="*/ 82 w 347"/>
                <a:gd name="T55" fmla="*/ 310 h 337"/>
                <a:gd name="T56" fmla="*/ 32 w 347"/>
                <a:gd name="T57" fmla="*/ 310 h 337"/>
                <a:gd name="T58" fmla="*/ 32 w 347"/>
                <a:gd name="T59" fmla="*/ 260 h 337"/>
                <a:gd name="T60" fmla="*/ 82 w 347"/>
                <a:gd name="T61" fmla="*/ 260 h 337"/>
                <a:gd name="T62" fmla="*/ 174 w 347"/>
                <a:gd name="T63" fmla="*/ 235 h 337"/>
                <a:gd name="T64" fmla="*/ 126 w 347"/>
                <a:gd name="T65" fmla="*/ 121 h 337"/>
                <a:gd name="T66" fmla="*/ 221 w 347"/>
                <a:gd name="T67" fmla="*/ 121 h 337"/>
                <a:gd name="T68" fmla="*/ 174 w 347"/>
                <a:gd name="T69" fmla="*/ 235 h 337"/>
                <a:gd name="T70" fmla="*/ 291 w 347"/>
                <a:gd name="T71" fmla="*/ 320 h 337"/>
                <a:gd name="T72" fmla="*/ 266 w 347"/>
                <a:gd name="T73" fmla="*/ 260 h 337"/>
                <a:gd name="T74" fmla="*/ 316 w 347"/>
                <a:gd name="T75" fmla="*/ 260 h 337"/>
                <a:gd name="T76" fmla="*/ 316 w 347"/>
                <a:gd name="T77" fmla="*/ 31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7" h="337">
                  <a:moveTo>
                    <a:pt x="291" y="233"/>
                  </a:moveTo>
                  <a:cubicBezTo>
                    <a:pt x="279" y="233"/>
                    <a:pt x="268" y="237"/>
                    <a:pt x="259" y="245"/>
                  </a:cubicBezTo>
                  <a:cubicBezTo>
                    <a:pt x="239" y="225"/>
                    <a:pt x="239" y="225"/>
                    <a:pt x="239" y="225"/>
                  </a:cubicBezTo>
                  <a:cubicBezTo>
                    <a:pt x="267" y="192"/>
                    <a:pt x="267" y="144"/>
                    <a:pt x="239" y="112"/>
                  </a:cubicBezTo>
                  <a:cubicBezTo>
                    <a:pt x="259" y="92"/>
                    <a:pt x="259" y="92"/>
                    <a:pt x="259" y="92"/>
                  </a:cubicBezTo>
                  <a:cubicBezTo>
                    <a:pt x="268" y="99"/>
                    <a:pt x="279" y="103"/>
                    <a:pt x="291" y="103"/>
                  </a:cubicBezTo>
                  <a:cubicBezTo>
                    <a:pt x="304" y="103"/>
                    <a:pt x="317" y="98"/>
                    <a:pt x="327" y="88"/>
                  </a:cubicBezTo>
                  <a:cubicBezTo>
                    <a:pt x="347" y="68"/>
                    <a:pt x="347" y="35"/>
                    <a:pt x="327" y="15"/>
                  </a:cubicBezTo>
                  <a:cubicBezTo>
                    <a:pt x="317" y="5"/>
                    <a:pt x="304" y="0"/>
                    <a:pt x="291" y="0"/>
                  </a:cubicBezTo>
                  <a:cubicBezTo>
                    <a:pt x="278" y="0"/>
                    <a:pt x="264" y="5"/>
                    <a:pt x="254" y="15"/>
                  </a:cubicBezTo>
                  <a:cubicBezTo>
                    <a:pt x="235" y="34"/>
                    <a:pt x="234" y="63"/>
                    <a:pt x="251" y="83"/>
                  </a:cubicBezTo>
                  <a:cubicBezTo>
                    <a:pt x="231" y="104"/>
                    <a:pt x="231" y="104"/>
                    <a:pt x="231" y="104"/>
                  </a:cubicBezTo>
                  <a:cubicBezTo>
                    <a:pt x="214" y="89"/>
                    <a:pt x="194" y="82"/>
                    <a:pt x="174" y="82"/>
                  </a:cubicBezTo>
                  <a:cubicBezTo>
                    <a:pt x="154" y="82"/>
                    <a:pt x="133" y="89"/>
                    <a:pt x="117" y="103"/>
                  </a:cubicBezTo>
                  <a:cubicBezTo>
                    <a:pt x="97" y="83"/>
                    <a:pt x="97" y="83"/>
                    <a:pt x="97" y="83"/>
                  </a:cubicBezTo>
                  <a:cubicBezTo>
                    <a:pt x="113" y="63"/>
                    <a:pt x="112" y="33"/>
                    <a:pt x="93" y="15"/>
                  </a:cubicBezTo>
                  <a:cubicBezTo>
                    <a:pt x="83" y="5"/>
                    <a:pt x="70" y="0"/>
                    <a:pt x="57" y="0"/>
                  </a:cubicBezTo>
                  <a:cubicBezTo>
                    <a:pt x="44" y="0"/>
                    <a:pt x="31" y="5"/>
                    <a:pt x="20" y="15"/>
                  </a:cubicBezTo>
                  <a:cubicBezTo>
                    <a:pt x="0" y="35"/>
                    <a:pt x="0" y="68"/>
                    <a:pt x="20" y="88"/>
                  </a:cubicBezTo>
                  <a:cubicBezTo>
                    <a:pt x="31" y="98"/>
                    <a:pt x="44" y="103"/>
                    <a:pt x="57" y="103"/>
                  </a:cubicBezTo>
                  <a:cubicBezTo>
                    <a:pt x="68" y="103"/>
                    <a:pt x="80" y="99"/>
                    <a:pt x="89" y="91"/>
                  </a:cubicBezTo>
                  <a:cubicBezTo>
                    <a:pt x="109" y="112"/>
                    <a:pt x="109" y="112"/>
                    <a:pt x="109" y="112"/>
                  </a:cubicBezTo>
                  <a:cubicBezTo>
                    <a:pt x="81" y="144"/>
                    <a:pt x="81" y="193"/>
                    <a:pt x="109" y="225"/>
                  </a:cubicBezTo>
                  <a:cubicBezTo>
                    <a:pt x="89" y="245"/>
                    <a:pt x="89" y="245"/>
                    <a:pt x="89" y="245"/>
                  </a:cubicBezTo>
                  <a:cubicBezTo>
                    <a:pt x="80" y="237"/>
                    <a:pt x="68" y="233"/>
                    <a:pt x="57" y="233"/>
                  </a:cubicBezTo>
                  <a:cubicBezTo>
                    <a:pt x="44" y="233"/>
                    <a:pt x="31" y="238"/>
                    <a:pt x="20" y="248"/>
                  </a:cubicBezTo>
                  <a:cubicBezTo>
                    <a:pt x="0" y="269"/>
                    <a:pt x="0" y="301"/>
                    <a:pt x="20" y="321"/>
                  </a:cubicBezTo>
                  <a:cubicBezTo>
                    <a:pt x="31" y="332"/>
                    <a:pt x="44" y="337"/>
                    <a:pt x="57" y="337"/>
                  </a:cubicBezTo>
                  <a:cubicBezTo>
                    <a:pt x="70" y="337"/>
                    <a:pt x="83" y="332"/>
                    <a:pt x="93" y="321"/>
                  </a:cubicBezTo>
                  <a:cubicBezTo>
                    <a:pt x="112" y="303"/>
                    <a:pt x="113" y="273"/>
                    <a:pt x="97" y="253"/>
                  </a:cubicBezTo>
                  <a:cubicBezTo>
                    <a:pt x="118" y="233"/>
                    <a:pt x="118" y="233"/>
                    <a:pt x="118" y="233"/>
                  </a:cubicBezTo>
                  <a:cubicBezTo>
                    <a:pt x="134" y="247"/>
                    <a:pt x="154" y="254"/>
                    <a:pt x="174" y="254"/>
                  </a:cubicBezTo>
                  <a:cubicBezTo>
                    <a:pt x="194" y="254"/>
                    <a:pt x="214" y="247"/>
                    <a:pt x="230" y="233"/>
                  </a:cubicBezTo>
                  <a:cubicBezTo>
                    <a:pt x="251" y="253"/>
                    <a:pt x="251" y="253"/>
                    <a:pt x="251" y="253"/>
                  </a:cubicBezTo>
                  <a:cubicBezTo>
                    <a:pt x="234" y="273"/>
                    <a:pt x="236" y="303"/>
                    <a:pt x="254" y="321"/>
                  </a:cubicBezTo>
                  <a:cubicBezTo>
                    <a:pt x="264" y="332"/>
                    <a:pt x="278" y="337"/>
                    <a:pt x="291" y="337"/>
                  </a:cubicBezTo>
                  <a:cubicBezTo>
                    <a:pt x="304" y="337"/>
                    <a:pt x="317" y="332"/>
                    <a:pt x="327" y="321"/>
                  </a:cubicBezTo>
                  <a:cubicBezTo>
                    <a:pt x="347" y="301"/>
                    <a:pt x="347" y="269"/>
                    <a:pt x="327" y="248"/>
                  </a:cubicBezTo>
                  <a:cubicBezTo>
                    <a:pt x="317" y="238"/>
                    <a:pt x="304" y="233"/>
                    <a:pt x="291" y="233"/>
                  </a:cubicBezTo>
                  <a:moveTo>
                    <a:pt x="266" y="26"/>
                  </a:moveTo>
                  <a:cubicBezTo>
                    <a:pt x="273" y="20"/>
                    <a:pt x="281" y="16"/>
                    <a:pt x="291" y="16"/>
                  </a:cubicBezTo>
                  <a:cubicBezTo>
                    <a:pt x="300" y="16"/>
                    <a:pt x="309" y="20"/>
                    <a:pt x="316" y="26"/>
                  </a:cubicBezTo>
                  <a:cubicBezTo>
                    <a:pt x="322" y="33"/>
                    <a:pt x="326" y="42"/>
                    <a:pt x="326" y="51"/>
                  </a:cubicBezTo>
                  <a:cubicBezTo>
                    <a:pt x="326" y="61"/>
                    <a:pt x="322" y="69"/>
                    <a:pt x="316" y="76"/>
                  </a:cubicBezTo>
                  <a:cubicBezTo>
                    <a:pt x="309" y="83"/>
                    <a:pt x="300" y="86"/>
                    <a:pt x="291" y="86"/>
                  </a:cubicBezTo>
                  <a:cubicBezTo>
                    <a:pt x="281" y="86"/>
                    <a:pt x="273" y="83"/>
                    <a:pt x="266" y="76"/>
                  </a:cubicBezTo>
                  <a:cubicBezTo>
                    <a:pt x="252" y="62"/>
                    <a:pt x="252" y="40"/>
                    <a:pt x="266" y="26"/>
                  </a:cubicBezTo>
                  <a:moveTo>
                    <a:pt x="57" y="86"/>
                  </a:moveTo>
                  <a:cubicBezTo>
                    <a:pt x="48" y="86"/>
                    <a:pt x="39" y="83"/>
                    <a:pt x="32" y="76"/>
                  </a:cubicBezTo>
                  <a:cubicBezTo>
                    <a:pt x="25" y="69"/>
                    <a:pt x="22" y="61"/>
                    <a:pt x="22" y="51"/>
                  </a:cubicBezTo>
                  <a:cubicBezTo>
                    <a:pt x="22" y="42"/>
                    <a:pt x="25" y="33"/>
                    <a:pt x="32" y="26"/>
                  </a:cubicBezTo>
                  <a:cubicBezTo>
                    <a:pt x="39" y="20"/>
                    <a:pt x="48" y="16"/>
                    <a:pt x="57" y="16"/>
                  </a:cubicBezTo>
                  <a:cubicBezTo>
                    <a:pt x="66" y="16"/>
                    <a:pt x="75" y="20"/>
                    <a:pt x="82" y="26"/>
                  </a:cubicBezTo>
                  <a:cubicBezTo>
                    <a:pt x="96" y="40"/>
                    <a:pt x="96" y="62"/>
                    <a:pt x="82" y="76"/>
                  </a:cubicBezTo>
                  <a:cubicBezTo>
                    <a:pt x="75" y="83"/>
                    <a:pt x="66" y="86"/>
                    <a:pt x="57" y="86"/>
                  </a:cubicBezTo>
                  <a:moveTo>
                    <a:pt x="82" y="310"/>
                  </a:moveTo>
                  <a:cubicBezTo>
                    <a:pt x="75" y="316"/>
                    <a:pt x="66" y="320"/>
                    <a:pt x="57" y="320"/>
                  </a:cubicBezTo>
                  <a:cubicBezTo>
                    <a:pt x="48" y="320"/>
                    <a:pt x="39" y="316"/>
                    <a:pt x="32" y="310"/>
                  </a:cubicBezTo>
                  <a:cubicBezTo>
                    <a:pt x="25" y="303"/>
                    <a:pt x="22" y="294"/>
                    <a:pt x="22" y="285"/>
                  </a:cubicBezTo>
                  <a:cubicBezTo>
                    <a:pt x="22" y="276"/>
                    <a:pt x="25" y="267"/>
                    <a:pt x="32" y="260"/>
                  </a:cubicBezTo>
                  <a:cubicBezTo>
                    <a:pt x="39" y="253"/>
                    <a:pt x="48" y="250"/>
                    <a:pt x="57" y="250"/>
                  </a:cubicBezTo>
                  <a:cubicBezTo>
                    <a:pt x="66" y="250"/>
                    <a:pt x="75" y="253"/>
                    <a:pt x="82" y="260"/>
                  </a:cubicBezTo>
                  <a:cubicBezTo>
                    <a:pt x="96" y="274"/>
                    <a:pt x="96" y="296"/>
                    <a:pt x="82" y="310"/>
                  </a:cubicBezTo>
                  <a:moveTo>
                    <a:pt x="174" y="235"/>
                  </a:moveTo>
                  <a:cubicBezTo>
                    <a:pt x="156" y="235"/>
                    <a:pt x="139" y="228"/>
                    <a:pt x="126" y="215"/>
                  </a:cubicBezTo>
                  <a:cubicBezTo>
                    <a:pt x="100" y="189"/>
                    <a:pt x="100" y="147"/>
                    <a:pt x="126" y="121"/>
                  </a:cubicBezTo>
                  <a:cubicBezTo>
                    <a:pt x="139" y="108"/>
                    <a:pt x="156" y="101"/>
                    <a:pt x="174" y="101"/>
                  </a:cubicBezTo>
                  <a:cubicBezTo>
                    <a:pt x="192" y="101"/>
                    <a:pt x="209" y="108"/>
                    <a:pt x="221" y="121"/>
                  </a:cubicBezTo>
                  <a:cubicBezTo>
                    <a:pt x="247" y="147"/>
                    <a:pt x="247" y="189"/>
                    <a:pt x="221" y="215"/>
                  </a:cubicBezTo>
                  <a:cubicBezTo>
                    <a:pt x="209" y="228"/>
                    <a:pt x="192" y="235"/>
                    <a:pt x="174" y="235"/>
                  </a:cubicBezTo>
                  <a:moveTo>
                    <a:pt x="316" y="310"/>
                  </a:moveTo>
                  <a:cubicBezTo>
                    <a:pt x="309" y="316"/>
                    <a:pt x="300" y="320"/>
                    <a:pt x="291" y="320"/>
                  </a:cubicBezTo>
                  <a:cubicBezTo>
                    <a:pt x="281" y="320"/>
                    <a:pt x="273" y="316"/>
                    <a:pt x="266" y="310"/>
                  </a:cubicBezTo>
                  <a:cubicBezTo>
                    <a:pt x="252" y="296"/>
                    <a:pt x="252" y="274"/>
                    <a:pt x="266" y="260"/>
                  </a:cubicBezTo>
                  <a:cubicBezTo>
                    <a:pt x="273" y="253"/>
                    <a:pt x="281" y="250"/>
                    <a:pt x="291" y="250"/>
                  </a:cubicBezTo>
                  <a:cubicBezTo>
                    <a:pt x="300" y="250"/>
                    <a:pt x="309" y="253"/>
                    <a:pt x="316" y="260"/>
                  </a:cubicBezTo>
                  <a:cubicBezTo>
                    <a:pt x="322" y="267"/>
                    <a:pt x="326" y="276"/>
                    <a:pt x="326" y="285"/>
                  </a:cubicBezTo>
                  <a:cubicBezTo>
                    <a:pt x="326" y="294"/>
                    <a:pt x="322" y="303"/>
                    <a:pt x="316" y="310"/>
                  </a:cubicBezTo>
                </a:path>
              </a:pathLst>
            </a:custGeom>
            <a:grpFill/>
            <a:ln>
              <a:noFill/>
            </a:ln>
          </p:spPr>
          <p:txBody>
            <a:bodyPr vert="horz" wrap="square" lIns="96769" tIns="48385" rIns="96769" bIns="48385" numCol="1" anchor="t" anchorCtr="0" compatLnSpc="1">
              <a:prstTxWarp prst="textNoShape">
                <a:avLst/>
              </a:prstTxWarp>
            </a:bodyPr>
            <a:lstStyle/>
            <a:p>
              <a:endParaRPr lang="zh-CN" altLang="en-US" sz="12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01" name="Freeform 10"/>
          <p:cNvSpPr>
            <a:spLocks noEditPoints="1"/>
          </p:cNvSpPr>
          <p:nvPr/>
        </p:nvSpPr>
        <p:spPr bwMode="auto">
          <a:xfrm>
            <a:off x="3878045" y="1508949"/>
            <a:ext cx="458676" cy="391087"/>
          </a:xfrm>
          <a:custGeom>
            <a:avLst/>
            <a:gdLst/>
            <a:ahLst/>
            <a:cxnLst>
              <a:cxn ang="0">
                <a:pos x="150" y="43"/>
              </a:cxn>
              <a:cxn ang="0">
                <a:pos x="77" y="1"/>
              </a:cxn>
              <a:cxn ang="0">
                <a:pos x="74" y="1"/>
              </a:cxn>
              <a:cxn ang="0">
                <a:pos x="1" y="43"/>
              </a:cxn>
              <a:cxn ang="0">
                <a:pos x="0" y="47"/>
              </a:cxn>
              <a:cxn ang="0">
                <a:pos x="0" y="131"/>
              </a:cxn>
              <a:cxn ang="0">
                <a:pos x="1" y="135"/>
              </a:cxn>
              <a:cxn ang="0">
                <a:pos x="74" y="177"/>
              </a:cxn>
              <a:cxn ang="0">
                <a:pos x="76" y="178"/>
              </a:cxn>
              <a:cxn ang="0">
                <a:pos x="78" y="177"/>
              </a:cxn>
              <a:cxn ang="0">
                <a:pos x="151" y="135"/>
              </a:cxn>
              <a:cxn ang="0">
                <a:pos x="152" y="131"/>
              </a:cxn>
              <a:cxn ang="0">
                <a:pos x="152" y="47"/>
              </a:cxn>
              <a:cxn ang="0">
                <a:pos x="150" y="43"/>
              </a:cxn>
              <a:cxn ang="0">
                <a:pos x="144" y="129"/>
              </a:cxn>
              <a:cxn ang="0">
                <a:pos x="76" y="169"/>
              </a:cxn>
              <a:cxn ang="0">
                <a:pos x="8" y="129"/>
              </a:cxn>
              <a:cxn ang="0">
                <a:pos x="8" y="49"/>
              </a:cxn>
              <a:cxn ang="0">
                <a:pos x="76" y="9"/>
              </a:cxn>
              <a:cxn ang="0">
                <a:pos x="144" y="49"/>
              </a:cxn>
              <a:cxn ang="0">
                <a:pos x="144" y="129"/>
              </a:cxn>
            </a:cxnLst>
            <a:rect l="0" t="0" r="r" b="b"/>
            <a:pathLst>
              <a:path w="152" h="178">
                <a:moveTo>
                  <a:pt x="150" y="43"/>
                </a:moveTo>
                <a:cubicBezTo>
                  <a:pt x="77" y="1"/>
                  <a:pt x="77" y="1"/>
                  <a:pt x="77" y="1"/>
                </a:cubicBezTo>
                <a:cubicBezTo>
                  <a:pt x="76" y="0"/>
                  <a:pt x="75" y="0"/>
                  <a:pt x="74" y="1"/>
                </a:cubicBezTo>
                <a:cubicBezTo>
                  <a:pt x="1" y="43"/>
                  <a:pt x="1" y="43"/>
                  <a:pt x="1" y="43"/>
                </a:cubicBezTo>
                <a:cubicBezTo>
                  <a:pt x="0" y="44"/>
                  <a:pt x="0" y="45"/>
                  <a:pt x="0" y="47"/>
                </a:cubicBezTo>
                <a:cubicBezTo>
                  <a:pt x="0" y="131"/>
                  <a:pt x="0" y="131"/>
                  <a:pt x="0" y="131"/>
                </a:cubicBezTo>
                <a:cubicBezTo>
                  <a:pt x="0" y="133"/>
                  <a:pt x="0" y="134"/>
                  <a:pt x="1" y="135"/>
                </a:cubicBezTo>
                <a:cubicBezTo>
                  <a:pt x="74" y="177"/>
                  <a:pt x="74" y="177"/>
                  <a:pt x="74" y="177"/>
                </a:cubicBezTo>
                <a:cubicBezTo>
                  <a:pt x="75" y="177"/>
                  <a:pt x="75" y="178"/>
                  <a:pt x="76" y="178"/>
                </a:cubicBezTo>
                <a:cubicBezTo>
                  <a:pt x="77" y="178"/>
                  <a:pt x="77" y="177"/>
                  <a:pt x="78" y="177"/>
                </a:cubicBezTo>
                <a:cubicBezTo>
                  <a:pt x="151" y="135"/>
                  <a:pt x="151" y="135"/>
                  <a:pt x="151" y="135"/>
                </a:cubicBezTo>
                <a:cubicBezTo>
                  <a:pt x="152" y="134"/>
                  <a:pt x="152" y="133"/>
                  <a:pt x="152" y="131"/>
                </a:cubicBezTo>
                <a:cubicBezTo>
                  <a:pt x="152" y="47"/>
                  <a:pt x="152" y="47"/>
                  <a:pt x="152" y="47"/>
                </a:cubicBezTo>
                <a:cubicBezTo>
                  <a:pt x="152" y="45"/>
                  <a:pt x="152" y="44"/>
                  <a:pt x="150" y="43"/>
                </a:cubicBezTo>
                <a:close/>
                <a:moveTo>
                  <a:pt x="144" y="129"/>
                </a:moveTo>
                <a:cubicBezTo>
                  <a:pt x="76" y="169"/>
                  <a:pt x="76" y="169"/>
                  <a:pt x="76" y="169"/>
                </a:cubicBezTo>
                <a:cubicBezTo>
                  <a:pt x="8" y="129"/>
                  <a:pt x="8" y="129"/>
                  <a:pt x="8" y="129"/>
                </a:cubicBezTo>
                <a:cubicBezTo>
                  <a:pt x="8" y="49"/>
                  <a:pt x="8" y="49"/>
                  <a:pt x="8" y="49"/>
                </a:cubicBezTo>
                <a:cubicBezTo>
                  <a:pt x="76" y="9"/>
                  <a:pt x="76" y="9"/>
                  <a:pt x="76" y="9"/>
                </a:cubicBezTo>
                <a:cubicBezTo>
                  <a:pt x="144" y="49"/>
                  <a:pt x="144" y="49"/>
                  <a:pt x="144" y="49"/>
                </a:cubicBezTo>
                <a:lnTo>
                  <a:pt x="144" y="129"/>
                </a:lnTo>
                <a:close/>
              </a:path>
            </a:pathLst>
          </a:custGeom>
          <a:solidFill>
            <a:srgbClr val="404040"/>
          </a:solidFill>
          <a:ln w="9525">
            <a:noFill/>
            <a:round/>
            <a:headEnd/>
            <a:tailEnd/>
          </a:ln>
        </p:spPr>
        <p:txBody>
          <a:bodyPr vert="horz" wrap="square" lIns="91413" tIns="45707" rIns="91413" bIns="45707" numCol="1" anchor="t" anchorCtr="0" compatLnSpc="1">
            <a:prstTxWarp prst="textNoShape">
              <a:avLst/>
            </a:prstTxWarp>
          </a:bodyPr>
          <a:lstStyle/>
          <a:p>
            <a:endParaRPr lang="zh-CN" altLang="en-US" sz="12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2" name="Freeform 12"/>
          <p:cNvSpPr>
            <a:spLocks/>
          </p:cNvSpPr>
          <p:nvPr/>
        </p:nvSpPr>
        <p:spPr bwMode="auto">
          <a:xfrm>
            <a:off x="3949666" y="1597054"/>
            <a:ext cx="327856" cy="180230"/>
          </a:xfrm>
          <a:custGeom>
            <a:avLst/>
            <a:gdLst/>
            <a:ahLst/>
            <a:cxnLst>
              <a:cxn ang="0">
                <a:pos x="69" y="3"/>
              </a:cxn>
              <a:cxn ang="0">
                <a:pos x="54" y="0"/>
              </a:cxn>
              <a:cxn ang="0">
                <a:pos x="28" y="12"/>
              </a:cxn>
              <a:cxn ang="0">
                <a:pos x="15" y="20"/>
              </a:cxn>
              <a:cxn ang="0">
                <a:pos x="15" y="20"/>
              </a:cxn>
              <a:cxn ang="0">
                <a:pos x="14" y="21"/>
              </a:cxn>
              <a:cxn ang="0">
                <a:pos x="13" y="22"/>
              </a:cxn>
              <a:cxn ang="0">
                <a:pos x="13" y="22"/>
              </a:cxn>
              <a:cxn ang="0">
                <a:pos x="2" y="49"/>
              </a:cxn>
              <a:cxn ang="0">
                <a:pos x="16" y="62"/>
              </a:cxn>
              <a:cxn ang="0">
                <a:pos x="17" y="66"/>
              </a:cxn>
              <a:cxn ang="0">
                <a:pos x="19" y="74"/>
              </a:cxn>
              <a:cxn ang="0">
                <a:pos x="23" y="76"/>
              </a:cxn>
              <a:cxn ang="0">
                <a:pos x="24" y="76"/>
              </a:cxn>
              <a:cxn ang="0">
                <a:pos x="38" y="71"/>
              </a:cxn>
              <a:cxn ang="0">
                <a:pos x="43" y="38"/>
              </a:cxn>
              <a:cxn ang="0">
                <a:pos x="42" y="36"/>
              </a:cxn>
              <a:cxn ang="0">
                <a:pos x="41" y="36"/>
              </a:cxn>
              <a:cxn ang="0">
                <a:pos x="39" y="38"/>
              </a:cxn>
              <a:cxn ang="0">
                <a:pos x="35" y="68"/>
              </a:cxn>
              <a:cxn ang="0">
                <a:pos x="25" y="72"/>
              </a:cxn>
              <a:cxn ang="0">
                <a:pos x="23" y="72"/>
              </a:cxn>
              <a:cxn ang="0">
                <a:pos x="22" y="71"/>
              </a:cxn>
              <a:cxn ang="0">
                <a:pos x="21" y="66"/>
              </a:cxn>
              <a:cxn ang="0">
                <a:pos x="17" y="58"/>
              </a:cxn>
              <a:cxn ang="0">
                <a:pos x="6" y="48"/>
              </a:cxn>
              <a:cxn ang="0">
                <a:pos x="18" y="23"/>
              </a:cxn>
              <a:cxn ang="0">
                <a:pos x="18" y="23"/>
              </a:cxn>
              <a:cxn ang="0">
                <a:pos x="29" y="16"/>
              </a:cxn>
              <a:cxn ang="0">
                <a:pos x="30" y="15"/>
              </a:cxn>
              <a:cxn ang="0">
                <a:pos x="54" y="4"/>
              </a:cxn>
              <a:cxn ang="0">
                <a:pos x="65" y="5"/>
              </a:cxn>
              <a:cxn ang="0">
                <a:pos x="66" y="6"/>
              </a:cxn>
              <a:cxn ang="0">
                <a:pos x="67" y="6"/>
              </a:cxn>
              <a:cxn ang="0">
                <a:pos x="79" y="14"/>
              </a:cxn>
              <a:cxn ang="0">
                <a:pos x="81" y="17"/>
              </a:cxn>
              <a:cxn ang="0">
                <a:pos x="83" y="22"/>
              </a:cxn>
              <a:cxn ang="0">
                <a:pos x="84" y="33"/>
              </a:cxn>
              <a:cxn ang="0">
                <a:pos x="84" y="35"/>
              </a:cxn>
              <a:cxn ang="0">
                <a:pos x="87" y="24"/>
              </a:cxn>
              <a:cxn ang="0">
                <a:pos x="86" y="19"/>
              </a:cxn>
              <a:cxn ang="0">
                <a:pos x="86" y="19"/>
              </a:cxn>
              <a:cxn ang="0">
                <a:pos x="97" y="20"/>
              </a:cxn>
              <a:cxn ang="0">
                <a:pos x="97" y="21"/>
              </a:cxn>
              <a:cxn ang="0">
                <a:pos x="99" y="60"/>
              </a:cxn>
              <a:cxn ang="0">
                <a:pos x="78" y="70"/>
              </a:cxn>
              <a:cxn ang="0">
                <a:pos x="78" y="70"/>
              </a:cxn>
              <a:cxn ang="0">
                <a:pos x="78" y="68"/>
              </a:cxn>
              <a:cxn ang="0">
                <a:pos x="77" y="68"/>
              </a:cxn>
              <a:cxn ang="0">
                <a:pos x="71" y="77"/>
              </a:cxn>
              <a:cxn ang="0">
                <a:pos x="66" y="78"/>
              </a:cxn>
              <a:cxn ang="0">
                <a:pos x="56" y="72"/>
              </a:cxn>
              <a:cxn ang="0">
                <a:pos x="58" y="79"/>
              </a:cxn>
              <a:cxn ang="0">
                <a:pos x="66" y="82"/>
              </a:cxn>
              <a:cxn ang="0">
                <a:pos x="72" y="81"/>
              </a:cxn>
              <a:cxn ang="0">
                <a:pos x="80" y="72"/>
              </a:cxn>
              <a:cxn ang="0">
                <a:pos x="102" y="61"/>
              </a:cxn>
              <a:cxn ang="0">
                <a:pos x="101" y="20"/>
              </a:cxn>
              <a:cxn ang="0">
                <a:pos x="100" y="17"/>
              </a:cxn>
              <a:cxn ang="0">
                <a:pos x="98" y="16"/>
              </a:cxn>
              <a:cxn ang="0">
                <a:pos x="84" y="14"/>
              </a:cxn>
              <a:cxn ang="0">
                <a:pos x="84" y="14"/>
              </a:cxn>
              <a:cxn ang="0">
                <a:pos x="69" y="3"/>
              </a:cxn>
            </a:cxnLst>
            <a:rect l="0" t="0" r="r" b="b"/>
            <a:pathLst>
              <a:path w="109" h="82">
                <a:moveTo>
                  <a:pt x="69" y="3"/>
                </a:moveTo>
                <a:cubicBezTo>
                  <a:pt x="64" y="1"/>
                  <a:pt x="59" y="0"/>
                  <a:pt x="54" y="0"/>
                </a:cubicBezTo>
                <a:cubicBezTo>
                  <a:pt x="44" y="0"/>
                  <a:pt x="34" y="5"/>
                  <a:pt x="28" y="12"/>
                </a:cubicBezTo>
                <a:cubicBezTo>
                  <a:pt x="23" y="14"/>
                  <a:pt x="19" y="17"/>
                  <a:pt x="15" y="20"/>
                </a:cubicBezTo>
                <a:cubicBezTo>
                  <a:pt x="15" y="20"/>
                  <a:pt x="15" y="20"/>
                  <a:pt x="15" y="20"/>
                </a:cubicBezTo>
                <a:cubicBezTo>
                  <a:pt x="15" y="21"/>
                  <a:pt x="14" y="21"/>
                  <a:pt x="14" y="21"/>
                </a:cubicBezTo>
                <a:cubicBezTo>
                  <a:pt x="14" y="22"/>
                  <a:pt x="13" y="22"/>
                  <a:pt x="13" y="22"/>
                </a:cubicBezTo>
                <a:cubicBezTo>
                  <a:pt x="13" y="22"/>
                  <a:pt x="13" y="22"/>
                  <a:pt x="13" y="22"/>
                </a:cubicBezTo>
                <a:cubicBezTo>
                  <a:pt x="9" y="26"/>
                  <a:pt x="0" y="38"/>
                  <a:pt x="2" y="49"/>
                </a:cubicBezTo>
                <a:cubicBezTo>
                  <a:pt x="3" y="54"/>
                  <a:pt x="8" y="59"/>
                  <a:pt x="16" y="62"/>
                </a:cubicBezTo>
                <a:cubicBezTo>
                  <a:pt x="17" y="62"/>
                  <a:pt x="17" y="63"/>
                  <a:pt x="17" y="66"/>
                </a:cubicBezTo>
                <a:cubicBezTo>
                  <a:pt x="17" y="69"/>
                  <a:pt x="17" y="72"/>
                  <a:pt x="19" y="74"/>
                </a:cubicBezTo>
                <a:cubicBezTo>
                  <a:pt x="20" y="75"/>
                  <a:pt x="21" y="76"/>
                  <a:pt x="23" y="76"/>
                </a:cubicBezTo>
                <a:cubicBezTo>
                  <a:pt x="23" y="76"/>
                  <a:pt x="24" y="76"/>
                  <a:pt x="24" y="76"/>
                </a:cubicBezTo>
                <a:cubicBezTo>
                  <a:pt x="25" y="76"/>
                  <a:pt x="33" y="77"/>
                  <a:pt x="38" y="71"/>
                </a:cubicBezTo>
                <a:cubicBezTo>
                  <a:pt x="44" y="64"/>
                  <a:pt x="46" y="53"/>
                  <a:pt x="43" y="38"/>
                </a:cubicBezTo>
                <a:cubicBezTo>
                  <a:pt x="43" y="37"/>
                  <a:pt x="42" y="36"/>
                  <a:pt x="42" y="36"/>
                </a:cubicBezTo>
                <a:cubicBezTo>
                  <a:pt x="41" y="36"/>
                  <a:pt x="41" y="36"/>
                  <a:pt x="41" y="36"/>
                </a:cubicBezTo>
                <a:cubicBezTo>
                  <a:pt x="40" y="36"/>
                  <a:pt x="39" y="37"/>
                  <a:pt x="39" y="38"/>
                </a:cubicBezTo>
                <a:cubicBezTo>
                  <a:pt x="42" y="52"/>
                  <a:pt x="40" y="63"/>
                  <a:pt x="35" y="68"/>
                </a:cubicBezTo>
                <a:cubicBezTo>
                  <a:pt x="31" y="72"/>
                  <a:pt x="26" y="72"/>
                  <a:pt x="25" y="72"/>
                </a:cubicBezTo>
                <a:cubicBezTo>
                  <a:pt x="24" y="72"/>
                  <a:pt x="24" y="72"/>
                  <a:pt x="23" y="72"/>
                </a:cubicBezTo>
                <a:cubicBezTo>
                  <a:pt x="23" y="72"/>
                  <a:pt x="22" y="72"/>
                  <a:pt x="22" y="71"/>
                </a:cubicBezTo>
                <a:cubicBezTo>
                  <a:pt x="21" y="71"/>
                  <a:pt x="21" y="68"/>
                  <a:pt x="21" y="66"/>
                </a:cubicBezTo>
                <a:cubicBezTo>
                  <a:pt x="21" y="63"/>
                  <a:pt x="21" y="59"/>
                  <a:pt x="17" y="58"/>
                </a:cubicBezTo>
                <a:cubicBezTo>
                  <a:pt x="11" y="55"/>
                  <a:pt x="7" y="52"/>
                  <a:pt x="6" y="48"/>
                </a:cubicBezTo>
                <a:cubicBezTo>
                  <a:pt x="4" y="37"/>
                  <a:pt x="18" y="23"/>
                  <a:pt x="18" y="23"/>
                </a:cubicBezTo>
                <a:cubicBezTo>
                  <a:pt x="18" y="23"/>
                  <a:pt x="18" y="23"/>
                  <a:pt x="18" y="23"/>
                </a:cubicBezTo>
                <a:cubicBezTo>
                  <a:pt x="21" y="20"/>
                  <a:pt x="25" y="17"/>
                  <a:pt x="29" y="16"/>
                </a:cubicBezTo>
                <a:cubicBezTo>
                  <a:pt x="30" y="16"/>
                  <a:pt x="30" y="16"/>
                  <a:pt x="30" y="15"/>
                </a:cubicBezTo>
                <a:cubicBezTo>
                  <a:pt x="36" y="8"/>
                  <a:pt x="45" y="4"/>
                  <a:pt x="54" y="4"/>
                </a:cubicBezTo>
                <a:cubicBezTo>
                  <a:pt x="58" y="4"/>
                  <a:pt x="62" y="5"/>
                  <a:pt x="65" y="5"/>
                </a:cubicBezTo>
                <a:cubicBezTo>
                  <a:pt x="65" y="6"/>
                  <a:pt x="65" y="6"/>
                  <a:pt x="66" y="6"/>
                </a:cubicBezTo>
                <a:cubicBezTo>
                  <a:pt x="66" y="6"/>
                  <a:pt x="67" y="6"/>
                  <a:pt x="67" y="6"/>
                </a:cubicBezTo>
                <a:cubicBezTo>
                  <a:pt x="72" y="8"/>
                  <a:pt x="76" y="10"/>
                  <a:pt x="79" y="14"/>
                </a:cubicBezTo>
                <a:cubicBezTo>
                  <a:pt x="79" y="15"/>
                  <a:pt x="80" y="16"/>
                  <a:pt x="81" y="17"/>
                </a:cubicBezTo>
                <a:cubicBezTo>
                  <a:pt x="82" y="19"/>
                  <a:pt x="83" y="20"/>
                  <a:pt x="83" y="22"/>
                </a:cubicBezTo>
                <a:cubicBezTo>
                  <a:pt x="84" y="26"/>
                  <a:pt x="84" y="30"/>
                  <a:pt x="84" y="33"/>
                </a:cubicBezTo>
                <a:cubicBezTo>
                  <a:pt x="83" y="34"/>
                  <a:pt x="84" y="34"/>
                  <a:pt x="84" y="35"/>
                </a:cubicBezTo>
                <a:cubicBezTo>
                  <a:pt x="86" y="31"/>
                  <a:pt x="86" y="28"/>
                  <a:pt x="87" y="24"/>
                </a:cubicBezTo>
                <a:cubicBezTo>
                  <a:pt x="87" y="22"/>
                  <a:pt x="87" y="20"/>
                  <a:pt x="86" y="19"/>
                </a:cubicBezTo>
                <a:cubicBezTo>
                  <a:pt x="86" y="19"/>
                  <a:pt x="86" y="19"/>
                  <a:pt x="86" y="19"/>
                </a:cubicBezTo>
                <a:cubicBezTo>
                  <a:pt x="97" y="20"/>
                  <a:pt x="97" y="20"/>
                  <a:pt x="97" y="20"/>
                </a:cubicBezTo>
                <a:cubicBezTo>
                  <a:pt x="97" y="21"/>
                  <a:pt x="97" y="21"/>
                  <a:pt x="97" y="21"/>
                </a:cubicBezTo>
                <a:cubicBezTo>
                  <a:pt x="104" y="38"/>
                  <a:pt x="105" y="52"/>
                  <a:pt x="99" y="60"/>
                </a:cubicBezTo>
                <a:cubicBezTo>
                  <a:pt x="93" y="68"/>
                  <a:pt x="83" y="70"/>
                  <a:pt x="78" y="70"/>
                </a:cubicBezTo>
                <a:cubicBezTo>
                  <a:pt x="78" y="70"/>
                  <a:pt x="78" y="70"/>
                  <a:pt x="78" y="70"/>
                </a:cubicBezTo>
                <a:cubicBezTo>
                  <a:pt x="78" y="68"/>
                  <a:pt x="78" y="68"/>
                  <a:pt x="78" y="68"/>
                </a:cubicBezTo>
                <a:cubicBezTo>
                  <a:pt x="77" y="68"/>
                  <a:pt x="77" y="68"/>
                  <a:pt x="77" y="68"/>
                </a:cubicBezTo>
                <a:cubicBezTo>
                  <a:pt x="77" y="72"/>
                  <a:pt x="74" y="75"/>
                  <a:pt x="71" y="77"/>
                </a:cubicBezTo>
                <a:cubicBezTo>
                  <a:pt x="69" y="77"/>
                  <a:pt x="67" y="78"/>
                  <a:pt x="66" y="78"/>
                </a:cubicBezTo>
                <a:cubicBezTo>
                  <a:pt x="62" y="78"/>
                  <a:pt x="58" y="75"/>
                  <a:pt x="56" y="72"/>
                </a:cubicBezTo>
                <a:cubicBezTo>
                  <a:pt x="58" y="79"/>
                  <a:pt x="58" y="79"/>
                  <a:pt x="58" y="79"/>
                </a:cubicBezTo>
                <a:cubicBezTo>
                  <a:pt x="60" y="81"/>
                  <a:pt x="63" y="82"/>
                  <a:pt x="66" y="82"/>
                </a:cubicBezTo>
                <a:cubicBezTo>
                  <a:pt x="68" y="82"/>
                  <a:pt x="70" y="81"/>
                  <a:pt x="72" y="81"/>
                </a:cubicBezTo>
                <a:cubicBezTo>
                  <a:pt x="76" y="79"/>
                  <a:pt x="79" y="76"/>
                  <a:pt x="80" y="72"/>
                </a:cubicBezTo>
                <a:cubicBezTo>
                  <a:pt x="87" y="72"/>
                  <a:pt x="96" y="70"/>
                  <a:pt x="102" y="61"/>
                </a:cubicBezTo>
                <a:cubicBezTo>
                  <a:pt x="109" y="52"/>
                  <a:pt x="108" y="38"/>
                  <a:pt x="101" y="20"/>
                </a:cubicBezTo>
                <a:cubicBezTo>
                  <a:pt x="100" y="17"/>
                  <a:pt x="100" y="17"/>
                  <a:pt x="100" y="17"/>
                </a:cubicBezTo>
                <a:cubicBezTo>
                  <a:pt x="100" y="16"/>
                  <a:pt x="99" y="16"/>
                  <a:pt x="98" y="16"/>
                </a:cubicBezTo>
                <a:cubicBezTo>
                  <a:pt x="84" y="14"/>
                  <a:pt x="84" y="14"/>
                  <a:pt x="84" y="14"/>
                </a:cubicBezTo>
                <a:cubicBezTo>
                  <a:pt x="84" y="14"/>
                  <a:pt x="84" y="14"/>
                  <a:pt x="84" y="14"/>
                </a:cubicBezTo>
                <a:cubicBezTo>
                  <a:pt x="80" y="8"/>
                  <a:pt x="75" y="5"/>
                  <a:pt x="69" y="3"/>
                </a:cubicBezTo>
                <a:close/>
              </a:path>
            </a:pathLst>
          </a:custGeom>
          <a:solidFill>
            <a:srgbClr val="404040"/>
          </a:solidFill>
          <a:ln w="9525">
            <a:noFill/>
            <a:round/>
            <a:headEnd/>
            <a:tailEnd/>
          </a:ln>
        </p:spPr>
        <p:txBody>
          <a:bodyPr vert="horz" wrap="square" lIns="91413" tIns="45707" rIns="91413" bIns="45707" numCol="1" anchor="t" anchorCtr="0" compatLnSpc="1">
            <a:prstTxWarp prst="textNoShape">
              <a:avLst/>
            </a:prstTxWarp>
          </a:bodyPr>
          <a:lstStyle/>
          <a:p>
            <a:endParaRPr lang="zh-CN" altLang="en-US" sz="12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3" name="Freeform 50"/>
          <p:cNvSpPr>
            <a:spLocks noEditPoints="1"/>
          </p:cNvSpPr>
          <p:nvPr/>
        </p:nvSpPr>
        <p:spPr bwMode="auto">
          <a:xfrm>
            <a:off x="4709183" y="1528590"/>
            <a:ext cx="415478" cy="380637"/>
          </a:xfrm>
          <a:custGeom>
            <a:avLst/>
            <a:gdLst>
              <a:gd name="T0" fmla="*/ 85 w 152"/>
              <a:gd name="T1" fmla="*/ 3 h 173"/>
              <a:gd name="T2" fmla="*/ 9 w 152"/>
              <a:gd name="T3" fmla="*/ 36 h 173"/>
              <a:gd name="T4" fmla="*/ 0 w 152"/>
              <a:gd name="T5" fmla="*/ 122 h 173"/>
              <a:gd name="T6" fmla="*/ 67 w 152"/>
              <a:gd name="T7" fmla="*/ 171 h 173"/>
              <a:gd name="T8" fmla="*/ 85 w 152"/>
              <a:gd name="T9" fmla="*/ 171 h 173"/>
              <a:gd name="T10" fmla="*/ 151 w 152"/>
              <a:gd name="T11" fmla="*/ 122 h 173"/>
              <a:gd name="T12" fmla="*/ 143 w 152"/>
              <a:gd name="T13" fmla="*/ 36 h 173"/>
              <a:gd name="T14" fmla="*/ 139 w 152"/>
              <a:gd name="T15" fmla="*/ 131 h 173"/>
              <a:gd name="T16" fmla="*/ 71 w 152"/>
              <a:gd name="T17" fmla="*/ 164 h 173"/>
              <a:gd name="T18" fmla="*/ 8 w 152"/>
              <a:gd name="T19" fmla="*/ 122 h 173"/>
              <a:gd name="T20" fmla="*/ 13 w 152"/>
              <a:gd name="T21" fmla="*/ 43 h 173"/>
              <a:gd name="T22" fmla="*/ 75 w 152"/>
              <a:gd name="T23" fmla="*/ 9 h 173"/>
              <a:gd name="T24" fmla="*/ 138 w 152"/>
              <a:gd name="T25" fmla="*/ 43 h 173"/>
              <a:gd name="T26" fmla="*/ 143 w 152"/>
              <a:gd name="T27" fmla="*/ 122 h 173"/>
              <a:gd name="T28" fmla="*/ 87 w 152"/>
              <a:gd name="T29" fmla="*/ 84 h 173"/>
              <a:gd name="T30" fmla="*/ 75 w 152"/>
              <a:gd name="T31" fmla="*/ 59 h 173"/>
              <a:gd name="T32" fmla="*/ 75 w 152"/>
              <a:gd name="T33" fmla="*/ 90 h 173"/>
              <a:gd name="T34" fmla="*/ 91 w 152"/>
              <a:gd name="T35" fmla="*/ 92 h 173"/>
              <a:gd name="T36" fmla="*/ 93 w 152"/>
              <a:gd name="T37" fmla="*/ 92 h 173"/>
              <a:gd name="T38" fmla="*/ 87 w 152"/>
              <a:gd name="T39" fmla="*/ 84 h 173"/>
              <a:gd name="T40" fmla="*/ 64 w 152"/>
              <a:gd name="T41" fmla="*/ 74 h 173"/>
              <a:gd name="T42" fmla="*/ 87 w 152"/>
              <a:gd name="T43" fmla="*/ 74 h 173"/>
              <a:gd name="T44" fmla="*/ 103 w 152"/>
              <a:gd name="T45" fmla="*/ 61 h 173"/>
              <a:gd name="T46" fmla="*/ 49 w 152"/>
              <a:gd name="T47" fmla="*/ 61 h 173"/>
              <a:gd name="T48" fmla="*/ 53 w 152"/>
              <a:gd name="T49" fmla="*/ 119 h 173"/>
              <a:gd name="T50" fmla="*/ 101 w 152"/>
              <a:gd name="T51" fmla="*/ 119 h 173"/>
              <a:gd name="T52" fmla="*/ 103 w 152"/>
              <a:gd name="T53" fmla="*/ 119 h 173"/>
              <a:gd name="T54" fmla="*/ 103 w 152"/>
              <a:gd name="T55" fmla="*/ 61 h 173"/>
              <a:gd name="T56" fmla="*/ 104 w 152"/>
              <a:gd name="T57" fmla="*/ 97 h 173"/>
              <a:gd name="T58" fmla="*/ 100 w 152"/>
              <a:gd name="T59" fmla="*/ 97 h 173"/>
              <a:gd name="T60" fmla="*/ 99 w 152"/>
              <a:gd name="T61" fmla="*/ 115 h 173"/>
              <a:gd name="T62" fmla="*/ 88 w 152"/>
              <a:gd name="T63" fmla="*/ 105 h 173"/>
              <a:gd name="T64" fmla="*/ 84 w 152"/>
              <a:gd name="T65" fmla="*/ 105 h 173"/>
              <a:gd name="T66" fmla="*/ 72 w 152"/>
              <a:gd name="T67" fmla="*/ 115 h 173"/>
              <a:gd name="T68" fmla="*/ 70 w 152"/>
              <a:gd name="T69" fmla="*/ 97 h 173"/>
              <a:gd name="T70" fmla="*/ 68 w 152"/>
              <a:gd name="T71" fmla="*/ 115 h 173"/>
              <a:gd name="T72" fmla="*/ 56 w 152"/>
              <a:gd name="T73" fmla="*/ 104 h 173"/>
              <a:gd name="T74" fmla="*/ 52 w 152"/>
              <a:gd name="T75" fmla="*/ 104 h 173"/>
              <a:gd name="T76" fmla="*/ 28 w 152"/>
              <a:gd name="T77" fmla="*/ 90 h 173"/>
              <a:gd name="T78" fmla="*/ 52 w 152"/>
              <a:gd name="T79" fmla="*/ 64 h 173"/>
              <a:gd name="T80" fmla="*/ 100 w 152"/>
              <a:gd name="T81" fmla="*/ 64 h 173"/>
              <a:gd name="T82" fmla="*/ 124 w 152"/>
              <a:gd name="T83" fmla="*/ 9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2" h="173">
                <a:moveTo>
                  <a:pt x="143" y="36"/>
                </a:moveTo>
                <a:cubicBezTo>
                  <a:pt x="85" y="3"/>
                  <a:pt x="85" y="3"/>
                  <a:pt x="85" y="3"/>
                </a:cubicBezTo>
                <a:cubicBezTo>
                  <a:pt x="80" y="0"/>
                  <a:pt x="72" y="0"/>
                  <a:pt x="67" y="3"/>
                </a:cubicBezTo>
                <a:cubicBezTo>
                  <a:pt x="9" y="36"/>
                  <a:pt x="9" y="36"/>
                  <a:pt x="9" y="36"/>
                </a:cubicBezTo>
                <a:cubicBezTo>
                  <a:pt x="4" y="39"/>
                  <a:pt x="0" y="46"/>
                  <a:pt x="0" y="52"/>
                </a:cubicBezTo>
                <a:cubicBezTo>
                  <a:pt x="0" y="122"/>
                  <a:pt x="0" y="122"/>
                  <a:pt x="0" y="122"/>
                </a:cubicBezTo>
                <a:cubicBezTo>
                  <a:pt x="0" y="128"/>
                  <a:pt x="4" y="135"/>
                  <a:pt x="9" y="138"/>
                </a:cubicBezTo>
                <a:cubicBezTo>
                  <a:pt x="67" y="171"/>
                  <a:pt x="67" y="171"/>
                  <a:pt x="67" y="171"/>
                </a:cubicBezTo>
                <a:cubicBezTo>
                  <a:pt x="69" y="172"/>
                  <a:pt x="73" y="173"/>
                  <a:pt x="76" y="173"/>
                </a:cubicBezTo>
                <a:cubicBezTo>
                  <a:pt x="79" y="173"/>
                  <a:pt x="82" y="172"/>
                  <a:pt x="85" y="171"/>
                </a:cubicBezTo>
                <a:cubicBezTo>
                  <a:pt x="143" y="138"/>
                  <a:pt x="143" y="138"/>
                  <a:pt x="143" y="138"/>
                </a:cubicBezTo>
                <a:cubicBezTo>
                  <a:pt x="148" y="135"/>
                  <a:pt x="151" y="128"/>
                  <a:pt x="151" y="122"/>
                </a:cubicBezTo>
                <a:cubicBezTo>
                  <a:pt x="151" y="52"/>
                  <a:pt x="151" y="52"/>
                  <a:pt x="151" y="52"/>
                </a:cubicBezTo>
                <a:cubicBezTo>
                  <a:pt x="152" y="46"/>
                  <a:pt x="148" y="39"/>
                  <a:pt x="143" y="36"/>
                </a:cubicBezTo>
                <a:moveTo>
                  <a:pt x="144" y="122"/>
                </a:moveTo>
                <a:cubicBezTo>
                  <a:pt x="144" y="125"/>
                  <a:pt x="141" y="129"/>
                  <a:pt x="139" y="131"/>
                </a:cubicBezTo>
                <a:cubicBezTo>
                  <a:pt x="81" y="164"/>
                  <a:pt x="81" y="164"/>
                  <a:pt x="81" y="164"/>
                </a:cubicBezTo>
                <a:cubicBezTo>
                  <a:pt x="79" y="165"/>
                  <a:pt x="73" y="165"/>
                  <a:pt x="71" y="164"/>
                </a:cubicBezTo>
                <a:cubicBezTo>
                  <a:pt x="13" y="131"/>
                  <a:pt x="13" y="131"/>
                  <a:pt x="13" y="131"/>
                </a:cubicBezTo>
                <a:cubicBezTo>
                  <a:pt x="10" y="129"/>
                  <a:pt x="8" y="125"/>
                  <a:pt x="8" y="122"/>
                </a:cubicBezTo>
                <a:cubicBezTo>
                  <a:pt x="8" y="52"/>
                  <a:pt x="8" y="52"/>
                  <a:pt x="8" y="52"/>
                </a:cubicBezTo>
                <a:cubicBezTo>
                  <a:pt x="8" y="49"/>
                  <a:pt x="10" y="45"/>
                  <a:pt x="13" y="43"/>
                </a:cubicBezTo>
                <a:cubicBezTo>
                  <a:pt x="71" y="10"/>
                  <a:pt x="71" y="10"/>
                  <a:pt x="71" y="10"/>
                </a:cubicBezTo>
                <a:cubicBezTo>
                  <a:pt x="72" y="9"/>
                  <a:pt x="74" y="9"/>
                  <a:pt x="75" y="9"/>
                </a:cubicBezTo>
                <a:cubicBezTo>
                  <a:pt x="77" y="9"/>
                  <a:pt x="79" y="9"/>
                  <a:pt x="80" y="10"/>
                </a:cubicBezTo>
                <a:cubicBezTo>
                  <a:pt x="138" y="43"/>
                  <a:pt x="138" y="43"/>
                  <a:pt x="138" y="43"/>
                </a:cubicBezTo>
                <a:cubicBezTo>
                  <a:pt x="141" y="45"/>
                  <a:pt x="143" y="49"/>
                  <a:pt x="143" y="52"/>
                </a:cubicBezTo>
                <a:cubicBezTo>
                  <a:pt x="143" y="122"/>
                  <a:pt x="143" y="122"/>
                  <a:pt x="143" y="122"/>
                </a:cubicBezTo>
                <a:lnTo>
                  <a:pt x="144" y="122"/>
                </a:lnTo>
                <a:close/>
                <a:moveTo>
                  <a:pt x="87" y="84"/>
                </a:moveTo>
                <a:cubicBezTo>
                  <a:pt x="89" y="81"/>
                  <a:pt x="91" y="78"/>
                  <a:pt x="91" y="74"/>
                </a:cubicBezTo>
                <a:cubicBezTo>
                  <a:pt x="91" y="66"/>
                  <a:pt x="84" y="59"/>
                  <a:pt x="75" y="59"/>
                </a:cubicBezTo>
                <a:cubicBezTo>
                  <a:pt x="66" y="59"/>
                  <a:pt x="60" y="66"/>
                  <a:pt x="60" y="74"/>
                </a:cubicBezTo>
                <a:cubicBezTo>
                  <a:pt x="60" y="83"/>
                  <a:pt x="67" y="90"/>
                  <a:pt x="75" y="90"/>
                </a:cubicBezTo>
                <a:cubicBezTo>
                  <a:pt x="79" y="90"/>
                  <a:pt x="82" y="89"/>
                  <a:pt x="85" y="87"/>
                </a:cubicBezTo>
                <a:cubicBezTo>
                  <a:pt x="91" y="92"/>
                  <a:pt x="91" y="92"/>
                  <a:pt x="91" y="92"/>
                </a:cubicBezTo>
                <a:cubicBezTo>
                  <a:pt x="91" y="93"/>
                  <a:pt x="91" y="93"/>
                  <a:pt x="92" y="93"/>
                </a:cubicBezTo>
                <a:cubicBezTo>
                  <a:pt x="92" y="93"/>
                  <a:pt x="93" y="92"/>
                  <a:pt x="93" y="92"/>
                </a:cubicBezTo>
                <a:cubicBezTo>
                  <a:pt x="94" y="91"/>
                  <a:pt x="94" y="90"/>
                  <a:pt x="93" y="89"/>
                </a:cubicBezTo>
                <a:lnTo>
                  <a:pt x="87" y="84"/>
                </a:lnTo>
                <a:close/>
                <a:moveTo>
                  <a:pt x="75" y="86"/>
                </a:moveTo>
                <a:cubicBezTo>
                  <a:pt x="69" y="86"/>
                  <a:pt x="64" y="81"/>
                  <a:pt x="64" y="74"/>
                </a:cubicBezTo>
                <a:cubicBezTo>
                  <a:pt x="64" y="68"/>
                  <a:pt x="69" y="63"/>
                  <a:pt x="75" y="63"/>
                </a:cubicBezTo>
                <a:cubicBezTo>
                  <a:pt x="82" y="63"/>
                  <a:pt x="87" y="68"/>
                  <a:pt x="87" y="74"/>
                </a:cubicBezTo>
                <a:cubicBezTo>
                  <a:pt x="87" y="81"/>
                  <a:pt x="81" y="86"/>
                  <a:pt x="75" y="86"/>
                </a:cubicBezTo>
                <a:moveTo>
                  <a:pt x="103" y="61"/>
                </a:moveTo>
                <a:cubicBezTo>
                  <a:pt x="99" y="50"/>
                  <a:pt x="88" y="43"/>
                  <a:pt x="76" y="43"/>
                </a:cubicBezTo>
                <a:cubicBezTo>
                  <a:pt x="64" y="43"/>
                  <a:pt x="53" y="50"/>
                  <a:pt x="49" y="61"/>
                </a:cubicBezTo>
                <a:cubicBezTo>
                  <a:pt x="34" y="63"/>
                  <a:pt x="24" y="76"/>
                  <a:pt x="24" y="90"/>
                </a:cubicBezTo>
                <a:cubicBezTo>
                  <a:pt x="24" y="106"/>
                  <a:pt x="37" y="119"/>
                  <a:pt x="53" y="119"/>
                </a:cubicBezTo>
                <a:cubicBezTo>
                  <a:pt x="99" y="119"/>
                  <a:pt x="99" y="119"/>
                  <a:pt x="99" y="119"/>
                </a:cubicBezTo>
                <a:cubicBezTo>
                  <a:pt x="101" y="119"/>
                  <a:pt x="101" y="119"/>
                  <a:pt x="101" y="119"/>
                </a:cubicBezTo>
                <a:cubicBezTo>
                  <a:pt x="102" y="119"/>
                  <a:pt x="102" y="119"/>
                  <a:pt x="102" y="119"/>
                </a:cubicBezTo>
                <a:cubicBezTo>
                  <a:pt x="102" y="119"/>
                  <a:pt x="103" y="119"/>
                  <a:pt x="103" y="119"/>
                </a:cubicBezTo>
                <a:cubicBezTo>
                  <a:pt x="117" y="117"/>
                  <a:pt x="127" y="105"/>
                  <a:pt x="127" y="90"/>
                </a:cubicBezTo>
                <a:cubicBezTo>
                  <a:pt x="128" y="75"/>
                  <a:pt x="117" y="63"/>
                  <a:pt x="103" y="61"/>
                </a:cubicBezTo>
                <a:moveTo>
                  <a:pt x="104" y="115"/>
                </a:moveTo>
                <a:cubicBezTo>
                  <a:pt x="104" y="97"/>
                  <a:pt x="104" y="97"/>
                  <a:pt x="104" y="97"/>
                </a:cubicBezTo>
                <a:cubicBezTo>
                  <a:pt x="104" y="96"/>
                  <a:pt x="103" y="95"/>
                  <a:pt x="102" y="95"/>
                </a:cubicBezTo>
                <a:cubicBezTo>
                  <a:pt x="101" y="95"/>
                  <a:pt x="100" y="96"/>
                  <a:pt x="100" y="97"/>
                </a:cubicBezTo>
                <a:cubicBezTo>
                  <a:pt x="100" y="115"/>
                  <a:pt x="100" y="115"/>
                  <a:pt x="100" y="115"/>
                </a:cubicBezTo>
                <a:cubicBezTo>
                  <a:pt x="99" y="115"/>
                  <a:pt x="99" y="115"/>
                  <a:pt x="99" y="115"/>
                </a:cubicBezTo>
                <a:cubicBezTo>
                  <a:pt x="88" y="115"/>
                  <a:pt x="88" y="115"/>
                  <a:pt x="88" y="115"/>
                </a:cubicBezTo>
                <a:cubicBezTo>
                  <a:pt x="88" y="105"/>
                  <a:pt x="88" y="105"/>
                  <a:pt x="88" y="105"/>
                </a:cubicBezTo>
                <a:cubicBezTo>
                  <a:pt x="88" y="104"/>
                  <a:pt x="87" y="103"/>
                  <a:pt x="86" y="103"/>
                </a:cubicBezTo>
                <a:cubicBezTo>
                  <a:pt x="85" y="103"/>
                  <a:pt x="84" y="104"/>
                  <a:pt x="84" y="105"/>
                </a:cubicBezTo>
                <a:cubicBezTo>
                  <a:pt x="84" y="115"/>
                  <a:pt x="84" y="115"/>
                  <a:pt x="84" y="115"/>
                </a:cubicBezTo>
                <a:cubicBezTo>
                  <a:pt x="72" y="115"/>
                  <a:pt x="72" y="115"/>
                  <a:pt x="72" y="115"/>
                </a:cubicBezTo>
                <a:cubicBezTo>
                  <a:pt x="72" y="99"/>
                  <a:pt x="72" y="99"/>
                  <a:pt x="72" y="99"/>
                </a:cubicBezTo>
                <a:cubicBezTo>
                  <a:pt x="72" y="98"/>
                  <a:pt x="71" y="97"/>
                  <a:pt x="70" y="97"/>
                </a:cubicBezTo>
                <a:cubicBezTo>
                  <a:pt x="69" y="97"/>
                  <a:pt x="68" y="99"/>
                  <a:pt x="68" y="99"/>
                </a:cubicBezTo>
                <a:cubicBezTo>
                  <a:pt x="68" y="115"/>
                  <a:pt x="68" y="115"/>
                  <a:pt x="68" y="115"/>
                </a:cubicBezTo>
                <a:cubicBezTo>
                  <a:pt x="56" y="115"/>
                  <a:pt x="56" y="115"/>
                  <a:pt x="56" y="115"/>
                </a:cubicBezTo>
                <a:cubicBezTo>
                  <a:pt x="56" y="104"/>
                  <a:pt x="56" y="104"/>
                  <a:pt x="56" y="104"/>
                </a:cubicBezTo>
                <a:cubicBezTo>
                  <a:pt x="56" y="103"/>
                  <a:pt x="55" y="102"/>
                  <a:pt x="54" y="102"/>
                </a:cubicBezTo>
                <a:cubicBezTo>
                  <a:pt x="53" y="102"/>
                  <a:pt x="52" y="103"/>
                  <a:pt x="52" y="104"/>
                </a:cubicBezTo>
                <a:cubicBezTo>
                  <a:pt x="52" y="115"/>
                  <a:pt x="52" y="115"/>
                  <a:pt x="52" y="115"/>
                </a:cubicBezTo>
                <a:cubicBezTo>
                  <a:pt x="39" y="114"/>
                  <a:pt x="28" y="103"/>
                  <a:pt x="28" y="90"/>
                </a:cubicBezTo>
                <a:cubicBezTo>
                  <a:pt x="28" y="77"/>
                  <a:pt x="37" y="66"/>
                  <a:pt x="50" y="65"/>
                </a:cubicBezTo>
                <a:cubicBezTo>
                  <a:pt x="51" y="65"/>
                  <a:pt x="52" y="64"/>
                  <a:pt x="52" y="64"/>
                </a:cubicBezTo>
                <a:cubicBezTo>
                  <a:pt x="55" y="54"/>
                  <a:pt x="65" y="47"/>
                  <a:pt x="76" y="47"/>
                </a:cubicBezTo>
                <a:cubicBezTo>
                  <a:pt x="87" y="47"/>
                  <a:pt x="96" y="54"/>
                  <a:pt x="100" y="64"/>
                </a:cubicBezTo>
                <a:cubicBezTo>
                  <a:pt x="100" y="65"/>
                  <a:pt x="101" y="65"/>
                  <a:pt x="101" y="65"/>
                </a:cubicBezTo>
                <a:cubicBezTo>
                  <a:pt x="114" y="67"/>
                  <a:pt x="124" y="77"/>
                  <a:pt x="124" y="90"/>
                </a:cubicBezTo>
                <a:cubicBezTo>
                  <a:pt x="124" y="102"/>
                  <a:pt x="115" y="112"/>
                  <a:pt x="104" y="115"/>
                </a:cubicBezTo>
              </a:path>
            </a:pathLst>
          </a:custGeom>
          <a:solidFill>
            <a:srgbClr val="454545"/>
          </a:solidFill>
          <a:ln>
            <a:noFill/>
          </a:ln>
        </p:spPr>
        <p:txBody>
          <a:bodyPr vert="horz" wrap="square" lIns="91428" tIns="45714" rIns="91428" bIns="45714" numCol="1" anchor="t" anchorCtr="0" compatLnSpc="1">
            <a:prstTxWarp prst="textNoShape">
              <a:avLst/>
            </a:prstTxWarp>
          </a:bodyPr>
          <a:lstStyle/>
          <a:p>
            <a:endParaRPr lang="zh-CN" altLang="en-US" sz="12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4" name="TextBox 492"/>
          <p:cNvSpPr txBox="1"/>
          <p:nvPr/>
        </p:nvSpPr>
        <p:spPr>
          <a:xfrm>
            <a:off x="3665608" y="1894887"/>
            <a:ext cx="1080521" cy="276999"/>
          </a:xfrm>
          <a:prstGeom prst="rect">
            <a:avLst/>
          </a:prstGeom>
          <a:noFill/>
        </p:spPr>
        <p:txBody>
          <a:bodyPr wrap="square" rtlCol="0">
            <a:spAutoFit/>
          </a:bodyPr>
          <a:lstStyle/>
          <a:p>
            <a:pPr algn="ctr"/>
            <a:r>
              <a:rPr lang="en-US" altLang="zh-CN" sz="1200" dirty="0" err="1">
                <a:latin typeface="Huawei Sans" panose="020C0503030203020204" pitchFamily="34" charset="0"/>
                <a:ea typeface="方正兰亭黑简体" panose="02000000000000000000" pitchFamily="2" charset="-122"/>
                <a:sym typeface="Huawei Sans" panose="020C0503030203020204" pitchFamily="34" charset="0"/>
              </a:rPr>
              <a:t>MapReduce</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5" name="TextBox 492"/>
          <p:cNvSpPr txBox="1"/>
          <p:nvPr/>
        </p:nvSpPr>
        <p:spPr>
          <a:xfrm>
            <a:off x="4727449" y="1914475"/>
            <a:ext cx="418704" cy="276999"/>
          </a:xfrm>
          <a:prstGeom prst="rect">
            <a:avLst/>
          </a:prstGeom>
          <a:noFill/>
        </p:spPr>
        <p:txBody>
          <a:bodyPr wrap="none" rtlCol="0">
            <a:spAutoFit/>
          </a:bodyPr>
          <a:lstStyle/>
          <a:p>
            <a:pPr algn="ct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DLI</a:t>
            </a:r>
          </a:p>
        </p:txBody>
      </p:sp>
      <p:sp>
        <p:nvSpPr>
          <p:cNvPr id="106" name="Freeform 10"/>
          <p:cNvSpPr>
            <a:spLocks noEditPoints="1"/>
          </p:cNvSpPr>
          <p:nvPr/>
        </p:nvSpPr>
        <p:spPr bwMode="auto">
          <a:xfrm>
            <a:off x="5497124" y="1533103"/>
            <a:ext cx="389322" cy="376124"/>
          </a:xfrm>
          <a:custGeom>
            <a:avLst/>
            <a:gdLst/>
            <a:ahLst/>
            <a:cxnLst>
              <a:cxn ang="0">
                <a:pos x="150" y="43"/>
              </a:cxn>
              <a:cxn ang="0">
                <a:pos x="77" y="1"/>
              </a:cxn>
              <a:cxn ang="0">
                <a:pos x="74" y="1"/>
              </a:cxn>
              <a:cxn ang="0">
                <a:pos x="1" y="43"/>
              </a:cxn>
              <a:cxn ang="0">
                <a:pos x="0" y="47"/>
              </a:cxn>
              <a:cxn ang="0">
                <a:pos x="0" y="131"/>
              </a:cxn>
              <a:cxn ang="0">
                <a:pos x="1" y="135"/>
              </a:cxn>
              <a:cxn ang="0">
                <a:pos x="74" y="177"/>
              </a:cxn>
              <a:cxn ang="0">
                <a:pos x="76" y="178"/>
              </a:cxn>
              <a:cxn ang="0">
                <a:pos x="78" y="177"/>
              </a:cxn>
              <a:cxn ang="0">
                <a:pos x="151" y="135"/>
              </a:cxn>
              <a:cxn ang="0">
                <a:pos x="152" y="131"/>
              </a:cxn>
              <a:cxn ang="0">
                <a:pos x="152" y="47"/>
              </a:cxn>
              <a:cxn ang="0">
                <a:pos x="150" y="43"/>
              </a:cxn>
              <a:cxn ang="0">
                <a:pos x="144" y="129"/>
              </a:cxn>
              <a:cxn ang="0">
                <a:pos x="76" y="169"/>
              </a:cxn>
              <a:cxn ang="0">
                <a:pos x="8" y="129"/>
              </a:cxn>
              <a:cxn ang="0">
                <a:pos x="8" y="49"/>
              </a:cxn>
              <a:cxn ang="0">
                <a:pos x="76" y="9"/>
              </a:cxn>
              <a:cxn ang="0">
                <a:pos x="144" y="49"/>
              </a:cxn>
              <a:cxn ang="0">
                <a:pos x="144" y="129"/>
              </a:cxn>
            </a:cxnLst>
            <a:rect l="0" t="0" r="r" b="b"/>
            <a:pathLst>
              <a:path w="152" h="178">
                <a:moveTo>
                  <a:pt x="150" y="43"/>
                </a:moveTo>
                <a:cubicBezTo>
                  <a:pt x="77" y="1"/>
                  <a:pt x="77" y="1"/>
                  <a:pt x="77" y="1"/>
                </a:cubicBezTo>
                <a:cubicBezTo>
                  <a:pt x="76" y="0"/>
                  <a:pt x="75" y="0"/>
                  <a:pt x="74" y="1"/>
                </a:cubicBezTo>
                <a:cubicBezTo>
                  <a:pt x="1" y="43"/>
                  <a:pt x="1" y="43"/>
                  <a:pt x="1" y="43"/>
                </a:cubicBezTo>
                <a:cubicBezTo>
                  <a:pt x="0" y="44"/>
                  <a:pt x="0" y="45"/>
                  <a:pt x="0" y="47"/>
                </a:cubicBezTo>
                <a:cubicBezTo>
                  <a:pt x="0" y="131"/>
                  <a:pt x="0" y="131"/>
                  <a:pt x="0" y="131"/>
                </a:cubicBezTo>
                <a:cubicBezTo>
                  <a:pt x="0" y="133"/>
                  <a:pt x="0" y="134"/>
                  <a:pt x="1" y="135"/>
                </a:cubicBezTo>
                <a:cubicBezTo>
                  <a:pt x="74" y="177"/>
                  <a:pt x="74" y="177"/>
                  <a:pt x="74" y="177"/>
                </a:cubicBezTo>
                <a:cubicBezTo>
                  <a:pt x="75" y="177"/>
                  <a:pt x="75" y="178"/>
                  <a:pt x="76" y="178"/>
                </a:cubicBezTo>
                <a:cubicBezTo>
                  <a:pt x="77" y="178"/>
                  <a:pt x="77" y="177"/>
                  <a:pt x="78" y="177"/>
                </a:cubicBezTo>
                <a:cubicBezTo>
                  <a:pt x="151" y="135"/>
                  <a:pt x="151" y="135"/>
                  <a:pt x="151" y="135"/>
                </a:cubicBezTo>
                <a:cubicBezTo>
                  <a:pt x="152" y="134"/>
                  <a:pt x="152" y="133"/>
                  <a:pt x="152" y="131"/>
                </a:cubicBezTo>
                <a:cubicBezTo>
                  <a:pt x="152" y="47"/>
                  <a:pt x="152" y="47"/>
                  <a:pt x="152" y="47"/>
                </a:cubicBezTo>
                <a:cubicBezTo>
                  <a:pt x="152" y="45"/>
                  <a:pt x="152" y="44"/>
                  <a:pt x="150" y="43"/>
                </a:cubicBezTo>
                <a:close/>
                <a:moveTo>
                  <a:pt x="144" y="129"/>
                </a:moveTo>
                <a:cubicBezTo>
                  <a:pt x="76" y="169"/>
                  <a:pt x="76" y="169"/>
                  <a:pt x="76" y="169"/>
                </a:cubicBezTo>
                <a:cubicBezTo>
                  <a:pt x="8" y="129"/>
                  <a:pt x="8" y="129"/>
                  <a:pt x="8" y="129"/>
                </a:cubicBezTo>
                <a:cubicBezTo>
                  <a:pt x="8" y="49"/>
                  <a:pt x="8" y="49"/>
                  <a:pt x="8" y="49"/>
                </a:cubicBezTo>
                <a:cubicBezTo>
                  <a:pt x="76" y="9"/>
                  <a:pt x="76" y="9"/>
                  <a:pt x="76" y="9"/>
                </a:cubicBezTo>
                <a:cubicBezTo>
                  <a:pt x="144" y="49"/>
                  <a:pt x="144" y="49"/>
                  <a:pt x="144" y="49"/>
                </a:cubicBezTo>
                <a:lnTo>
                  <a:pt x="144" y="129"/>
                </a:lnTo>
                <a:close/>
              </a:path>
            </a:pathLst>
          </a:custGeom>
          <a:solidFill>
            <a:srgbClr val="404040"/>
          </a:solidFill>
          <a:ln w="9525">
            <a:noFill/>
            <a:round/>
            <a:headEnd/>
            <a:tailEnd/>
          </a:ln>
        </p:spPr>
        <p:txBody>
          <a:bodyPr vert="horz" wrap="square" lIns="91413" tIns="45707" rIns="91413" bIns="45707" numCol="1" anchor="t" anchorCtr="0" compatLnSpc="1">
            <a:prstTxWarp prst="textNoShape">
              <a:avLst/>
            </a:prstTxWarp>
          </a:bodyPr>
          <a:lstStyle/>
          <a:p>
            <a:endParaRPr lang="zh-CN" altLang="en-US" sz="12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7" name="Freeform 12"/>
          <p:cNvSpPr>
            <a:spLocks/>
          </p:cNvSpPr>
          <p:nvPr/>
        </p:nvSpPr>
        <p:spPr bwMode="auto">
          <a:xfrm>
            <a:off x="5555907" y="1602109"/>
            <a:ext cx="276453" cy="204654"/>
          </a:xfrm>
          <a:custGeom>
            <a:avLst/>
            <a:gdLst/>
            <a:ahLst/>
            <a:cxnLst>
              <a:cxn ang="0">
                <a:pos x="69" y="3"/>
              </a:cxn>
              <a:cxn ang="0">
                <a:pos x="54" y="0"/>
              </a:cxn>
              <a:cxn ang="0">
                <a:pos x="28" y="12"/>
              </a:cxn>
              <a:cxn ang="0">
                <a:pos x="15" y="20"/>
              </a:cxn>
              <a:cxn ang="0">
                <a:pos x="15" y="20"/>
              </a:cxn>
              <a:cxn ang="0">
                <a:pos x="14" y="21"/>
              </a:cxn>
              <a:cxn ang="0">
                <a:pos x="13" y="22"/>
              </a:cxn>
              <a:cxn ang="0">
                <a:pos x="13" y="22"/>
              </a:cxn>
              <a:cxn ang="0">
                <a:pos x="2" y="49"/>
              </a:cxn>
              <a:cxn ang="0">
                <a:pos x="16" y="62"/>
              </a:cxn>
              <a:cxn ang="0">
                <a:pos x="17" y="66"/>
              </a:cxn>
              <a:cxn ang="0">
                <a:pos x="19" y="74"/>
              </a:cxn>
              <a:cxn ang="0">
                <a:pos x="23" y="76"/>
              </a:cxn>
              <a:cxn ang="0">
                <a:pos x="24" y="76"/>
              </a:cxn>
              <a:cxn ang="0">
                <a:pos x="38" y="71"/>
              </a:cxn>
              <a:cxn ang="0">
                <a:pos x="43" y="38"/>
              </a:cxn>
              <a:cxn ang="0">
                <a:pos x="42" y="36"/>
              </a:cxn>
              <a:cxn ang="0">
                <a:pos x="41" y="36"/>
              </a:cxn>
              <a:cxn ang="0">
                <a:pos x="39" y="38"/>
              </a:cxn>
              <a:cxn ang="0">
                <a:pos x="35" y="68"/>
              </a:cxn>
              <a:cxn ang="0">
                <a:pos x="25" y="72"/>
              </a:cxn>
              <a:cxn ang="0">
                <a:pos x="23" y="72"/>
              </a:cxn>
              <a:cxn ang="0">
                <a:pos x="22" y="71"/>
              </a:cxn>
              <a:cxn ang="0">
                <a:pos x="21" y="66"/>
              </a:cxn>
              <a:cxn ang="0">
                <a:pos x="17" y="58"/>
              </a:cxn>
              <a:cxn ang="0">
                <a:pos x="6" y="48"/>
              </a:cxn>
              <a:cxn ang="0">
                <a:pos x="18" y="23"/>
              </a:cxn>
              <a:cxn ang="0">
                <a:pos x="18" y="23"/>
              </a:cxn>
              <a:cxn ang="0">
                <a:pos x="29" y="16"/>
              </a:cxn>
              <a:cxn ang="0">
                <a:pos x="30" y="15"/>
              </a:cxn>
              <a:cxn ang="0">
                <a:pos x="54" y="4"/>
              </a:cxn>
              <a:cxn ang="0">
                <a:pos x="65" y="5"/>
              </a:cxn>
              <a:cxn ang="0">
                <a:pos x="66" y="6"/>
              </a:cxn>
              <a:cxn ang="0">
                <a:pos x="67" y="6"/>
              </a:cxn>
              <a:cxn ang="0">
                <a:pos x="79" y="14"/>
              </a:cxn>
              <a:cxn ang="0">
                <a:pos x="81" y="17"/>
              </a:cxn>
              <a:cxn ang="0">
                <a:pos x="83" y="22"/>
              </a:cxn>
              <a:cxn ang="0">
                <a:pos x="84" y="33"/>
              </a:cxn>
              <a:cxn ang="0">
                <a:pos x="84" y="35"/>
              </a:cxn>
              <a:cxn ang="0">
                <a:pos x="87" y="24"/>
              </a:cxn>
              <a:cxn ang="0">
                <a:pos x="86" y="19"/>
              </a:cxn>
              <a:cxn ang="0">
                <a:pos x="86" y="19"/>
              </a:cxn>
              <a:cxn ang="0">
                <a:pos x="97" y="20"/>
              </a:cxn>
              <a:cxn ang="0">
                <a:pos x="97" y="21"/>
              </a:cxn>
              <a:cxn ang="0">
                <a:pos x="99" y="60"/>
              </a:cxn>
              <a:cxn ang="0">
                <a:pos x="78" y="70"/>
              </a:cxn>
              <a:cxn ang="0">
                <a:pos x="78" y="70"/>
              </a:cxn>
              <a:cxn ang="0">
                <a:pos x="78" y="68"/>
              </a:cxn>
              <a:cxn ang="0">
                <a:pos x="77" y="68"/>
              </a:cxn>
              <a:cxn ang="0">
                <a:pos x="71" y="77"/>
              </a:cxn>
              <a:cxn ang="0">
                <a:pos x="66" y="78"/>
              </a:cxn>
              <a:cxn ang="0">
                <a:pos x="56" y="72"/>
              </a:cxn>
              <a:cxn ang="0">
                <a:pos x="58" y="79"/>
              </a:cxn>
              <a:cxn ang="0">
                <a:pos x="66" y="82"/>
              </a:cxn>
              <a:cxn ang="0">
                <a:pos x="72" y="81"/>
              </a:cxn>
              <a:cxn ang="0">
                <a:pos x="80" y="72"/>
              </a:cxn>
              <a:cxn ang="0">
                <a:pos x="102" y="61"/>
              </a:cxn>
              <a:cxn ang="0">
                <a:pos x="101" y="20"/>
              </a:cxn>
              <a:cxn ang="0">
                <a:pos x="100" y="17"/>
              </a:cxn>
              <a:cxn ang="0">
                <a:pos x="98" y="16"/>
              </a:cxn>
              <a:cxn ang="0">
                <a:pos x="84" y="14"/>
              </a:cxn>
              <a:cxn ang="0">
                <a:pos x="84" y="14"/>
              </a:cxn>
              <a:cxn ang="0">
                <a:pos x="69" y="3"/>
              </a:cxn>
            </a:cxnLst>
            <a:rect l="0" t="0" r="r" b="b"/>
            <a:pathLst>
              <a:path w="109" h="82">
                <a:moveTo>
                  <a:pt x="69" y="3"/>
                </a:moveTo>
                <a:cubicBezTo>
                  <a:pt x="64" y="1"/>
                  <a:pt x="59" y="0"/>
                  <a:pt x="54" y="0"/>
                </a:cubicBezTo>
                <a:cubicBezTo>
                  <a:pt x="44" y="0"/>
                  <a:pt x="34" y="5"/>
                  <a:pt x="28" y="12"/>
                </a:cubicBezTo>
                <a:cubicBezTo>
                  <a:pt x="23" y="14"/>
                  <a:pt x="19" y="17"/>
                  <a:pt x="15" y="20"/>
                </a:cubicBezTo>
                <a:cubicBezTo>
                  <a:pt x="15" y="20"/>
                  <a:pt x="15" y="20"/>
                  <a:pt x="15" y="20"/>
                </a:cubicBezTo>
                <a:cubicBezTo>
                  <a:pt x="15" y="21"/>
                  <a:pt x="14" y="21"/>
                  <a:pt x="14" y="21"/>
                </a:cubicBezTo>
                <a:cubicBezTo>
                  <a:pt x="14" y="22"/>
                  <a:pt x="13" y="22"/>
                  <a:pt x="13" y="22"/>
                </a:cubicBezTo>
                <a:cubicBezTo>
                  <a:pt x="13" y="22"/>
                  <a:pt x="13" y="22"/>
                  <a:pt x="13" y="22"/>
                </a:cubicBezTo>
                <a:cubicBezTo>
                  <a:pt x="9" y="26"/>
                  <a:pt x="0" y="38"/>
                  <a:pt x="2" y="49"/>
                </a:cubicBezTo>
                <a:cubicBezTo>
                  <a:pt x="3" y="54"/>
                  <a:pt x="8" y="59"/>
                  <a:pt x="16" y="62"/>
                </a:cubicBezTo>
                <a:cubicBezTo>
                  <a:pt x="17" y="62"/>
                  <a:pt x="17" y="63"/>
                  <a:pt x="17" y="66"/>
                </a:cubicBezTo>
                <a:cubicBezTo>
                  <a:pt x="17" y="69"/>
                  <a:pt x="17" y="72"/>
                  <a:pt x="19" y="74"/>
                </a:cubicBezTo>
                <a:cubicBezTo>
                  <a:pt x="20" y="75"/>
                  <a:pt x="21" y="76"/>
                  <a:pt x="23" y="76"/>
                </a:cubicBezTo>
                <a:cubicBezTo>
                  <a:pt x="23" y="76"/>
                  <a:pt x="24" y="76"/>
                  <a:pt x="24" y="76"/>
                </a:cubicBezTo>
                <a:cubicBezTo>
                  <a:pt x="25" y="76"/>
                  <a:pt x="33" y="77"/>
                  <a:pt x="38" y="71"/>
                </a:cubicBezTo>
                <a:cubicBezTo>
                  <a:pt x="44" y="64"/>
                  <a:pt x="46" y="53"/>
                  <a:pt x="43" y="38"/>
                </a:cubicBezTo>
                <a:cubicBezTo>
                  <a:pt x="43" y="37"/>
                  <a:pt x="42" y="36"/>
                  <a:pt x="42" y="36"/>
                </a:cubicBezTo>
                <a:cubicBezTo>
                  <a:pt x="41" y="36"/>
                  <a:pt x="41" y="36"/>
                  <a:pt x="41" y="36"/>
                </a:cubicBezTo>
                <a:cubicBezTo>
                  <a:pt x="40" y="36"/>
                  <a:pt x="39" y="37"/>
                  <a:pt x="39" y="38"/>
                </a:cubicBezTo>
                <a:cubicBezTo>
                  <a:pt x="42" y="52"/>
                  <a:pt x="40" y="63"/>
                  <a:pt x="35" y="68"/>
                </a:cubicBezTo>
                <a:cubicBezTo>
                  <a:pt x="31" y="72"/>
                  <a:pt x="26" y="72"/>
                  <a:pt x="25" y="72"/>
                </a:cubicBezTo>
                <a:cubicBezTo>
                  <a:pt x="24" y="72"/>
                  <a:pt x="24" y="72"/>
                  <a:pt x="23" y="72"/>
                </a:cubicBezTo>
                <a:cubicBezTo>
                  <a:pt x="23" y="72"/>
                  <a:pt x="22" y="72"/>
                  <a:pt x="22" y="71"/>
                </a:cubicBezTo>
                <a:cubicBezTo>
                  <a:pt x="21" y="71"/>
                  <a:pt x="21" y="68"/>
                  <a:pt x="21" y="66"/>
                </a:cubicBezTo>
                <a:cubicBezTo>
                  <a:pt x="21" y="63"/>
                  <a:pt x="21" y="59"/>
                  <a:pt x="17" y="58"/>
                </a:cubicBezTo>
                <a:cubicBezTo>
                  <a:pt x="11" y="55"/>
                  <a:pt x="7" y="52"/>
                  <a:pt x="6" y="48"/>
                </a:cubicBezTo>
                <a:cubicBezTo>
                  <a:pt x="4" y="37"/>
                  <a:pt x="18" y="23"/>
                  <a:pt x="18" y="23"/>
                </a:cubicBezTo>
                <a:cubicBezTo>
                  <a:pt x="18" y="23"/>
                  <a:pt x="18" y="23"/>
                  <a:pt x="18" y="23"/>
                </a:cubicBezTo>
                <a:cubicBezTo>
                  <a:pt x="21" y="20"/>
                  <a:pt x="25" y="17"/>
                  <a:pt x="29" y="16"/>
                </a:cubicBezTo>
                <a:cubicBezTo>
                  <a:pt x="30" y="16"/>
                  <a:pt x="30" y="16"/>
                  <a:pt x="30" y="15"/>
                </a:cubicBezTo>
                <a:cubicBezTo>
                  <a:pt x="36" y="8"/>
                  <a:pt x="45" y="4"/>
                  <a:pt x="54" y="4"/>
                </a:cubicBezTo>
                <a:cubicBezTo>
                  <a:pt x="58" y="4"/>
                  <a:pt x="62" y="5"/>
                  <a:pt x="65" y="5"/>
                </a:cubicBezTo>
                <a:cubicBezTo>
                  <a:pt x="65" y="6"/>
                  <a:pt x="65" y="6"/>
                  <a:pt x="66" y="6"/>
                </a:cubicBezTo>
                <a:cubicBezTo>
                  <a:pt x="66" y="6"/>
                  <a:pt x="67" y="6"/>
                  <a:pt x="67" y="6"/>
                </a:cubicBezTo>
                <a:cubicBezTo>
                  <a:pt x="72" y="8"/>
                  <a:pt x="76" y="10"/>
                  <a:pt x="79" y="14"/>
                </a:cubicBezTo>
                <a:cubicBezTo>
                  <a:pt x="79" y="15"/>
                  <a:pt x="80" y="16"/>
                  <a:pt x="81" y="17"/>
                </a:cubicBezTo>
                <a:cubicBezTo>
                  <a:pt x="82" y="19"/>
                  <a:pt x="83" y="20"/>
                  <a:pt x="83" y="22"/>
                </a:cubicBezTo>
                <a:cubicBezTo>
                  <a:pt x="84" y="26"/>
                  <a:pt x="84" y="30"/>
                  <a:pt x="84" y="33"/>
                </a:cubicBezTo>
                <a:cubicBezTo>
                  <a:pt x="83" y="34"/>
                  <a:pt x="84" y="34"/>
                  <a:pt x="84" y="35"/>
                </a:cubicBezTo>
                <a:cubicBezTo>
                  <a:pt x="86" y="31"/>
                  <a:pt x="86" y="28"/>
                  <a:pt x="87" y="24"/>
                </a:cubicBezTo>
                <a:cubicBezTo>
                  <a:pt x="87" y="22"/>
                  <a:pt x="87" y="20"/>
                  <a:pt x="86" y="19"/>
                </a:cubicBezTo>
                <a:cubicBezTo>
                  <a:pt x="86" y="19"/>
                  <a:pt x="86" y="19"/>
                  <a:pt x="86" y="19"/>
                </a:cubicBezTo>
                <a:cubicBezTo>
                  <a:pt x="97" y="20"/>
                  <a:pt x="97" y="20"/>
                  <a:pt x="97" y="20"/>
                </a:cubicBezTo>
                <a:cubicBezTo>
                  <a:pt x="97" y="21"/>
                  <a:pt x="97" y="21"/>
                  <a:pt x="97" y="21"/>
                </a:cubicBezTo>
                <a:cubicBezTo>
                  <a:pt x="104" y="38"/>
                  <a:pt x="105" y="52"/>
                  <a:pt x="99" y="60"/>
                </a:cubicBezTo>
                <a:cubicBezTo>
                  <a:pt x="93" y="68"/>
                  <a:pt x="83" y="70"/>
                  <a:pt x="78" y="70"/>
                </a:cubicBezTo>
                <a:cubicBezTo>
                  <a:pt x="78" y="70"/>
                  <a:pt x="78" y="70"/>
                  <a:pt x="78" y="70"/>
                </a:cubicBezTo>
                <a:cubicBezTo>
                  <a:pt x="78" y="68"/>
                  <a:pt x="78" y="68"/>
                  <a:pt x="78" y="68"/>
                </a:cubicBezTo>
                <a:cubicBezTo>
                  <a:pt x="77" y="68"/>
                  <a:pt x="77" y="68"/>
                  <a:pt x="77" y="68"/>
                </a:cubicBezTo>
                <a:cubicBezTo>
                  <a:pt x="77" y="72"/>
                  <a:pt x="74" y="75"/>
                  <a:pt x="71" y="77"/>
                </a:cubicBezTo>
                <a:cubicBezTo>
                  <a:pt x="69" y="77"/>
                  <a:pt x="67" y="78"/>
                  <a:pt x="66" y="78"/>
                </a:cubicBezTo>
                <a:cubicBezTo>
                  <a:pt x="62" y="78"/>
                  <a:pt x="58" y="75"/>
                  <a:pt x="56" y="72"/>
                </a:cubicBezTo>
                <a:cubicBezTo>
                  <a:pt x="58" y="79"/>
                  <a:pt x="58" y="79"/>
                  <a:pt x="58" y="79"/>
                </a:cubicBezTo>
                <a:cubicBezTo>
                  <a:pt x="60" y="81"/>
                  <a:pt x="63" y="82"/>
                  <a:pt x="66" y="82"/>
                </a:cubicBezTo>
                <a:cubicBezTo>
                  <a:pt x="68" y="82"/>
                  <a:pt x="70" y="81"/>
                  <a:pt x="72" y="81"/>
                </a:cubicBezTo>
                <a:cubicBezTo>
                  <a:pt x="76" y="79"/>
                  <a:pt x="79" y="76"/>
                  <a:pt x="80" y="72"/>
                </a:cubicBezTo>
                <a:cubicBezTo>
                  <a:pt x="87" y="72"/>
                  <a:pt x="96" y="70"/>
                  <a:pt x="102" y="61"/>
                </a:cubicBezTo>
                <a:cubicBezTo>
                  <a:pt x="109" y="52"/>
                  <a:pt x="108" y="38"/>
                  <a:pt x="101" y="20"/>
                </a:cubicBezTo>
                <a:cubicBezTo>
                  <a:pt x="100" y="17"/>
                  <a:pt x="100" y="17"/>
                  <a:pt x="100" y="17"/>
                </a:cubicBezTo>
                <a:cubicBezTo>
                  <a:pt x="100" y="16"/>
                  <a:pt x="99" y="16"/>
                  <a:pt x="98" y="16"/>
                </a:cubicBezTo>
                <a:cubicBezTo>
                  <a:pt x="84" y="14"/>
                  <a:pt x="84" y="14"/>
                  <a:pt x="84" y="14"/>
                </a:cubicBezTo>
                <a:cubicBezTo>
                  <a:pt x="84" y="14"/>
                  <a:pt x="84" y="14"/>
                  <a:pt x="84" y="14"/>
                </a:cubicBezTo>
                <a:cubicBezTo>
                  <a:pt x="80" y="8"/>
                  <a:pt x="75" y="5"/>
                  <a:pt x="69" y="3"/>
                </a:cubicBezTo>
                <a:close/>
              </a:path>
            </a:pathLst>
          </a:custGeom>
          <a:solidFill>
            <a:srgbClr val="404040"/>
          </a:solidFill>
          <a:ln w="9525">
            <a:noFill/>
            <a:round/>
            <a:headEnd/>
            <a:tailEnd/>
          </a:ln>
        </p:spPr>
        <p:txBody>
          <a:bodyPr vert="horz" wrap="square" lIns="91413" tIns="45707" rIns="91413" bIns="45707" numCol="1" anchor="t" anchorCtr="0" compatLnSpc="1">
            <a:prstTxWarp prst="textNoShape">
              <a:avLst/>
            </a:prstTxWarp>
          </a:bodyPr>
          <a:lstStyle/>
          <a:p>
            <a:endParaRPr lang="zh-CN" altLang="en-US" sz="12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8" name="TextBox 492"/>
          <p:cNvSpPr txBox="1"/>
          <p:nvPr/>
        </p:nvSpPr>
        <p:spPr>
          <a:xfrm>
            <a:off x="5321013" y="1872852"/>
            <a:ext cx="774890" cy="276999"/>
          </a:xfrm>
          <a:prstGeom prst="rect">
            <a:avLst/>
          </a:prstGeom>
          <a:noFill/>
        </p:spPr>
        <p:txBody>
          <a:bodyPr wrap="square" rtlCol="0">
            <a:spAutoFit/>
          </a:bodyPr>
          <a:lstStyle/>
          <a:p>
            <a:pPr algn="ct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Spark</a:t>
            </a:r>
          </a:p>
        </p:txBody>
      </p:sp>
      <p:cxnSp>
        <p:nvCxnSpPr>
          <p:cNvPr id="109" name="直接箭头连接符 108"/>
          <p:cNvCxnSpPr/>
          <p:nvPr/>
        </p:nvCxnSpPr>
        <p:spPr>
          <a:xfrm flipV="1">
            <a:off x="3535944" y="2070360"/>
            <a:ext cx="0" cy="18043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flipV="1">
            <a:off x="4775998" y="2059852"/>
            <a:ext cx="0" cy="18043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1" name="Freeform 42"/>
          <p:cNvSpPr>
            <a:spLocks noEditPoints="1"/>
          </p:cNvSpPr>
          <p:nvPr/>
        </p:nvSpPr>
        <p:spPr bwMode="auto">
          <a:xfrm>
            <a:off x="504763" y="2949116"/>
            <a:ext cx="435342" cy="293068"/>
          </a:xfrm>
          <a:custGeom>
            <a:avLst/>
            <a:gdLst>
              <a:gd name="T0" fmla="*/ 176 w 176"/>
              <a:gd name="T1" fmla="*/ 80 h 128"/>
              <a:gd name="T2" fmla="*/ 133 w 176"/>
              <a:gd name="T3" fmla="*/ 32 h 128"/>
              <a:gd name="T4" fmla="*/ 88 w 176"/>
              <a:gd name="T5" fmla="*/ 0 h 128"/>
              <a:gd name="T6" fmla="*/ 42 w 176"/>
              <a:gd name="T7" fmla="*/ 32 h 128"/>
              <a:gd name="T8" fmla="*/ 0 w 176"/>
              <a:gd name="T9" fmla="*/ 80 h 128"/>
              <a:gd name="T10" fmla="*/ 48 w 176"/>
              <a:gd name="T11" fmla="*/ 128 h 128"/>
              <a:gd name="T12" fmla="*/ 102 w 176"/>
              <a:gd name="T13" fmla="*/ 128 h 128"/>
              <a:gd name="T14" fmla="*/ 102 w 176"/>
              <a:gd name="T15" fmla="*/ 128 h 128"/>
              <a:gd name="T16" fmla="*/ 128 w 176"/>
              <a:gd name="T17" fmla="*/ 128 h 128"/>
              <a:gd name="T18" fmla="*/ 128 w 176"/>
              <a:gd name="T19" fmla="*/ 128 h 128"/>
              <a:gd name="T20" fmla="*/ 176 w 176"/>
              <a:gd name="T21" fmla="*/ 80 h 128"/>
              <a:gd name="T22" fmla="*/ 128 w 176"/>
              <a:gd name="T23" fmla="*/ 120 h 128"/>
              <a:gd name="T24" fmla="*/ 48 w 176"/>
              <a:gd name="T25" fmla="*/ 120 h 128"/>
              <a:gd name="T26" fmla="*/ 12 w 176"/>
              <a:gd name="T27" fmla="*/ 98 h 128"/>
              <a:gd name="T28" fmla="*/ 80 w 176"/>
              <a:gd name="T29" fmla="*/ 98 h 128"/>
              <a:gd name="T30" fmla="*/ 81 w 176"/>
              <a:gd name="T31" fmla="*/ 98 h 128"/>
              <a:gd name="T32" fmla="*/ 81 w 176"/>
              <a:gd name="T33" fmla="*/ 98 h 128"/>
              <a:gd name="T34" fmla="*/ 81 w 176"/>
              <a:gd name="T35" fmla="*/ 98 h 128"/>
              <a:gd name="T36" fmla="*/ 81 w 176"/>
              <a:gd name="T37" fmla="*/ 98 h 128"/>
              <a:gd name="T38" fmla="*/ 81 w 176"/>
              <a:gd name="T39" fmla="*/ 98 h 128"/>
              <a:gd name="T40" fmla="*/ 117 w 176"/>
              <a:gd name="T41" fmla="*/ 63 h 128"/>
              <a:gd name="T42" fmla="*/ 117 w 176"/>
              <a:gd name="T43" fmla="*/ 84 h 128"/>
              <a:gd name="T44" fmla="*/ 119 w 176"/>
              <a:gd name="T45" fmla="*/ 86 h 128"/>
              <a:gd name="T46" fmla="*/ 121 w 176"/>
              <a:gd name="T47" fmla="*/ 84 h 128"/>
              <a:gd name="T48" fmla="*/ 121 w 176"/>
              <a:gd name="T49" fmla="*/ 59 h 128"/>
              <a:gd name="T50" fmla="*/ 121 w 176"/>
              <a:gd name="T51" fmla="*/ 58 h 128"/>
              <a:gd name="T52" fmla="*/ 120 w 176"/>
              <a:gd name="T53" fmla="*/ 58 h 128"/>
              <a:gd name="T54" fmla="*/ 120 w 176"/>
              <a:gd name="T55" fmla="*/ 57 h 128"/>
              <a:gd name="T56" fmla="*/ 120 w 176"/>
              <a:gd name="T57" fmla="*/ 57 h 128"/>
              <a:gd name="T58" fmla="*/ 120 w 176"/>
              <a:gd name="T59" fmla="*/ 57 h 128"/>
              <a:gd name="T60" fmla="*/ 119 w 176"/>
              <a:gd name="T61" fmla="*/ 57 h 128"/>
              <a:gd name="T62" fmla="*/ 119 w 176"/>
              <a:gd name="T63" fmla="*/ 57 h 128"/>
              <a:gd name="T64" fmla="*/ 119 w 176"/>
              <a:gd name="T65" fmla="*/ 57 h 128"/>
              <a:gd name="T66" fmla="*/ 95 w 176"/>
              <a:gd name="T67" fmla="*/ 57 h 128"/>
              <a:gd name="T68" fmla="*/ 93 w 176"/>
              <a:gd name="T69" fmla="*/ 59 h 128"/>
              <a:gd name="T70" fmla="*/ 95 w 176"/>
              <a:gd name="T71" fmla="*/ 61 h 128"/>
              <a:gd name="T72" fmla="*/ 114 w 176"/>
              <a:gd name="T73" fmla="*/ 61 h 128"/>
              <a:gd name="T74" fmla="*/ 79 w 176"/>
              <a:gd name="T75" fmla="*/ 94 h 128"/>
              <a:gd name="T76" fmla="*/ 10 w 176"/>
              <a:gd name="T77" fmla="*/ 94 h 128"/>
              <a:gd name="T78" fmla="*/ 8 w 176"/>
              <a:gd name="T79" fmla="*/ 80 h 128"/>
              <a:gd name="T80" fmla="*/ 9 w 176"/>
              <a:gd name="T81" fmla="*/ 70 h 128"/>
              <a:gd name="T82" fmla="*/ 69 w 176"/>
              <a:gd name="T83" fmla="*/ 70 h 128"/>
              <a:gd name="T84" fmla="*/ 71 w 176"/>
              <a:gd name="T85" fmla="*/ 68 h 128"/>
              <a:gd name="T86" fmla="*/ 69 w 176"/>
              <a:gd name="T87" fmla="*/ 66 h 128"/>
              <a:gd name="T88" fmla="*/ 10 w 176"/>
              <a:gd name="T89" fmla="*/ 66 h 128"/>
              <a:gd name="T90" fmla="*/ 43 w 176"/>
              <a:gd name="T91" fmla="*/ 40 h 128"/>
              <a:gd name="T92" fmla="*/ 50 w 176"/>
              <a:gd name="T93" fmla="*/ 35 h 128"/>
              <a:gd name="T94" fmla="*/ 88 w 176"/>
              <a:gd name="T95" fmla="*/ 8 h 128"/>
              <a:gd name="T96" fmla="*/ 125 w 176"/>
              <a:gd name="T97" fmla="*/ 35 h 128"/>
              <a:gd name="T98" fmla="*/ 132 w 176"/>
              <a:gd name="T99" fmla="*/ 40 h 128"/>
              <a:gd name="T100" fmla="*/ 168 w 176"/>
              <a:gd name="T101" fmla="*/ 80 h 128"/>
              <a:gd name="T102" fmla="*/ 128 w 176"/>
              <a:gd name="T10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28">
                <a:moveTo>
                  <a:pt x="176" y="80"/>
                </a:moveTo>
                <a:cubicBezTo>
                  <a:pt x="176" y="55"/>
                  <a:pt x="157" y="35"/>
                  <a:pt x="133" y="32"/>
                </a:cubicBezTo>
                <a:cubicBezTo>
                  <a:pt x="126" y="14"/>
                  <a:pt x="109" y="0"/>
                  <a:pt x="88" y="0"/>
                </a:cubicBezTo>
                <a:cubicBezTo>
                  <a:pt x="67" y="0"/>
                  <a:pt x="49" y="14"/>
                  <a:pt x="42" y="32"/>
                </a:cubicBezTo>
                <a:cubicBezTo>
                  <a:pt x="18" y="35"/>
                  <a:pt x="0" y="55"/>
                  <a:pt x="0" y="80"/>
                </a:cubicBezTo>
                <a:cubicBezTo>
                  <a:pt x="0" y="107"/>
                  <a:pt x="21" y="128"/>
                  <a:pt x="48" y="128"/>
                </a:cubicBezTo>
                <a:cubicBezTo>
                  <a:pt x="102" y="128"/>
                  <a:pt x="102" y="128"/>
                  <a:pt x="102" y="128"/>
                </a:cubicBezTo>
                <a:cubicBezTo>
                  <a:pt x="102" y="128"/>
                  <a:pt x="102" y="128"/>
                  <a:pt x="102" y="128"/>
                </a:cubicBezTo>
                <a:cubicBezTo>
                  <a:pt x="128" y="128"/>
                  <a:pt x="128" y="128"/>
                  <a:pt x="128" y="128"/>
                </a:cubicBezTo>
                <a:cubicBezTo>
                  <a:pt x="128" y="128"/>
                  <a:pt x="128" y="128"/>
                  <a:pt x="128" y="128"/>
                </a:cubicBezTo>
                <a:cubicBezTo>
                  <a:pt x="154" y="128"/>
                  <a:pt x="176" y="107"/>
                  <a:pt x="176" y="80"/>
                </a:cubicBezTo>
                <a:close/>
                <a:moveTo>
                  <a:pt x="128" y="120"/>
                </a:moveTo>
                <a:cubicBezTo>
                  <a:pt x="48" y="120"/>
                  <a:pt x="48" y="120"/>
                  <a:pt x="48" y="120"/>
                </a:cubicBezTo>
                <a:cubicBezTo>
                  <a:pt x="32" y="120"/>
                  <a:pt x="18" y="111"/>
                  <a:pt x="12" y="98"/>
                </a:cubicBezTo>
                <a:cubicBezTo>
                  <a:pt x="80" y="98"/>
                  <a:pt x="80" y="98"/>
                  <a:pt x="80" y="98"/>
                </a:cubicBezTo>
                <a:cubicBezTo>
                  <a:pt x="80" y="98"/>
                  <a:pt x="81" y="98"/>
                  <a:pt x="81" y="98"/>
                </a:cubicBezTo>
                <a:cubicBezTo>
                  <a:pt x="81" y="98"/>
                  <a:pt x="81" y="98"/>
                  <a:pt x="81" y="98"/>
                </a:cubicBezTo>
                <a:cubicBezTo>
                  <a:pt x="81" y="98"/>
                  <a:pt x="81" y="98"/>
                  <a:pt x="81" y="98"/>
                </a:cubicBezTo>
                <a:cubicBezTo>
                  <a:pt x="81" y="98"/>
                  <a:pt x="81" y="98"/>
                  <a:pt x="81" y="98"/>
                </a:cubicBezTo>
                <a:cubicBezTo>
                  <a:pt x="81" y="98"/>
                  <a:pt x="81" y="98"/>
                  <a:pt x="81" y="98"/>
                </a:cubicBezTo>
                <a:cubicBezTo>
                  <a:pt x="117" y="63"/>
                  <a:pt x="117" y="63"/>
                  <a:pt x="117" y="63"/>
                </a:cubicBezTo>
                <a:cubicBezTo>
                  <a:pt x="117" y="84"/>
                  <a:pt x="117" y="84"/>
                  <a:pt x="117" y="84"/>
                </a:cubicBezTo>
                <a:cubicBezTo>
                  <a:pt x="117" y="85"/>
                  <a:pt x="117" y="86"/>
                  <a:pt x="119" y="86"/>
                </a:cubicBezTo>
                <a:cubicBezTo>
                  <a:pt x="120" y="86"/>
                  <a:pt x="121" y="85"/>
                  <a:pt x="121" y="84"/>
                </a:cubicBezTo>
                <a:cubicBezTo>
                  <a:pt x="121" y="59"/>
                  <a:pt x="121" y="59"/>
                  <a:pt x="121" y="59"/>
                </a:cubicBezTo>
                <a:cubicBezTo>
                  <a:pt x="121" y="59"/>
                  <a:pt x="121" y="58"/>
                  <a:pt x="121" y="58"/>
                </a:cubicBezTo>
                <a:cubicBezTo>
                  <a:pt x="120" y="58"/>
                  <a:pt x="120" y="58"/>
                  <a:pt x="120" y="58"/>
                </a:cubicBezTo>
                <a:cubicBezTo>
                  <a:pt x="120" y="58"/>
                  <a:pt x="120" y="58"/>
                  <a:pt x="120" y="57"/>
                </a:cubicBezTo>
                <a:cubicBezTo>
                  <a:pt x="120" y="57"/>
                  <a:pt x="120" y="57"/>
                  <a:pt x="120" y="57"/>
                </a:cubicBezTo>
                <a:cubicBezTo>
                  <a:pt x="120" y="57"/>
                  <a:pt x="120" y="57"/>
                  <a:pt x="120" y="57"/>
                </a:cubicBezTo>
                <a:cubicBezTo>
                  <a:pt x="120" y="57"/>
                  <a:pt x="120" y="57"/>
                  <a:pt x="119" y="57"/>
                </a:cubicBezTo>
                <a:cubicBezTo>
                  <a:pt x="119" y="57"/>
                  <a:pt x="119" y="57"/>
                  <a:pt x="119" y="57"/>
                </a:cubicBezTo>
                <a:cubicBezTo>
                  <a:pt x="119" y="57"/>
                  <a:pt x="119" y="57"/>
                  <a:pt x="119" y="57"/>
                </a:cubicBezTo>
                <a:cubicBezTo>
                  <a:pt x="95" y="57"/>
                  <a:pt x="95" y="57"/>
                  <a:pt x="95" y="57"/>
                </a:cubicBezTo>
                <a:cubicBezTo>
                  <a:pt x="93" y="57"/>
                  <a:pt x="93" y="58"/>
                  <a:pt x="93" y="59"/>
                </a:cubicBezTo>
                <a:cubicBezTo>
                  <a:pt x="93" y="60"/>
                  <a:pt x="93" y="61"/>
                  <a:pt x="95" y="61"/>
                </a:cubicBezTo>
                <a:cubicBezTo>
                  <a:pt x="114" y="61"/>
                  <a:pt x="114" y="61"/>
                  <a:pt x="114" y="61"/>
                </a:cubicBezTo>
                <a:cubicBezTo>
                  <a:pt x="79" y="94"/>
                  <a:pt x="79" y="94"/>
                  <a:pt x="79" y="94"/>
                </a:cubicBezTo>
                <a:cubicBezTo>
                  <a:pt x="10" y="94"/>
                  <a:pt x="10" y="94"/>
                  <a:pt x="10" y="94"/>
                </a:cubicBezTo>
                <a:cubicBezTo>
                  <a:pt x="9" y="90"/>
                  <a:pt x="8" y="85"/>
                  <a:pt x="8" y="80"/>
                </a:cubicBezTo>
                <a:cubicBezTo>
                  <a:pt x="8" y="77"/>
                  <a:pt x="8" y="73"/>
                  <a:pt x="9" y="70"/>
                </a:cubicBezTo>
                <a:cubicBezTo>
                  <a:pt x="69" y="70"/>
                  <a:pt x="69" y="70"/>
                  <a:pt x="69" y="70"/>
                </a:cubicBezTo>
                <a:cubicBezTo>
                  <a:pt x="70" y="70"/>
                  <a:pt x="71" y="69"/>
                  <a:pt x="71" y="68"/>
                </a:cubicBezTo>
                <a:cubicBezTo>
                  <a:pt x="71" y="67"/>
                  <a:pt x="70" y="66"/>
                  <a:pt x="69" y="66"/>
                </a:cubicBezTo>
                <a:cubicBezTo>
                  <a:pt x="10" y="66"/>
                  <a:pt x="10" y="66"/>
                  <a:pt x="10" y="66"/>
                </a:cubicBezTo>
                <a:cubicBezTo>
                  <a:pt x="15" y="52"/>
                  <a:pt x="28" y="42"/>
                  <a:pt x="43" y="40"/>
                </a:cubicBezTo>
                <a:cubicBezTo>
                  <a:pt x="46" y="40"/>
                  <a:pt x="49" y="38"/>
                  <a:pt x="50" y="35"/>
                </a:cubicBezTo>
                <a:cubicBezTo>
                  <a:pt x="55" y="19"/>
                  <a:pt x="71" y="8"/>
                  <a:pt x="88" y="8"/>
                </a:cubicBezTo>
                <a:cubicBezTo>
                  <a:pt x="105" y="8"/>
                  <a:pt x="120" y="19"/>
                  <a:pt x="125" y="35"/>
                </a:cubicBezTo>
                <a:cubicBezTo>
                  <a:pt x="126" y="38"/>
                  <a:pt x="129" y="40"/>
                  <a:pt x="132" y="40"/>
                </a:cubicBezTo>
                <a:cubicBezTo>
                  <a:pt x="152" y="43"/>
                  <a:pt x="168" y="60"/>
                  <a:pt x="168" y="80"/>
                </a:cubicBezTo>
                <a:cubicBezTo>
                  <a:pt x="168" y="102"/>
                  <a:pt x="150" y="120"/>
                  <a:pt x="128" y="120"/>
                </a:cubicBezTo>
                <a:close/>
              </a:path>
            </a:pathLst>
          </a:custGeom>
          <a:solidFill>
            <a:schemeClr val="tx1"/>
          </a:solidFill>
          <a:ln>
            <a:noFill/>
          </a:ln>
        </p:spPr>
        <p:txBody>
          <a:bodyPr vert="horz" wrap="square" lIns="0" tIns="0" rIns="0" bIns="0" numCol="1" anchor="t" anchorCtr="0" compatLnSpc="1"/>
          <a:lstStyle/>
          <a:p>
            <a:pPr defTabSz="1218223"/>
            <a:endParaRPr lang="en-US" sz="120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2" name="TextBox 1233"/>
          <p:cNvSpPr txBox="1"/>
          <p:nvPr/>
        </p:nvSpPr>
        <p:spPr>
          <a:xfrm>
            <a:off x="504763" y="3295670"/>
            <a:ext cx="574717" cy="276999"/>
          </a:xfrm>
          <a:prstGeom prst="rect">
            <a:avLst/>
          </a:prstGeom>
          <a:noFill/>
        </p:spPr>
        <p:txBody>
          <a:bodyPr wrap="square" rtlCol="0">
            <a:spAutoFit/>
          </a:bodyPr>
          <a:lstStyle/>
          <a:p>
            <a:pPr>
              <a:buNone/>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DES</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3" name="TextBox 1233"/>
          <p:cNvSpPr txBox="1"/>
          <p:nvPr/>
        </p:nvSpPr>
        <p:spPr>
          <a:xfrm>
            <a:off x="495344" y="4072353"/>
            <a:ext cx="584136" cy="276999"/>
          </a:xfrm>
          <a:prstGeom prst="rect">
            <a:avLst/>
          </a:prstGeom>
          <a:noFill/>
        </p:spPr>
        <p:txBody>
          <a:bodyPr wrap="square" rtlCol="0">
            <a:spAutoFit/>
          </a:bodyPr>
          <a:lstStyle/>
          <a:p>
            <a:pPr>
              <a:buNone/>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DIS</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4" name="TextBox 1233"/>
          <p:cNvSpPr txBox="1"/>
          <p:nvPr/>
        </p:nvSpPr>
        <p:spPr>
          <a:xfrm>
            <a:off x="447137" y="4981086"/>
            <a:ext cx="708742" cy="276999"/>
          </a:xfrm>
          <a:prstGeom prst="rect">
            <a:avLst/>
          </a:prstGeom>
          <a:noFill/>
        </p:spPr>
        <p:txBody>
          <a:bodyPr wrap="square" rtlCol="0">
            <a:spAutoFit/>
          </a:bodyPr>
          <a:lstStyle/>
          <a:p>
            <a:pPr>
              <a:buNone/>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CDM</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15" name="组合 12"/>
          <p:cNvGrpSpPr/>
          <p:nvPr/>
        </p:nvGrpSpPr>
        <p:grpSpPr>
          <a:xfrm>
            <a:off x="511766" y="4476377"/>
            <a:ext cx="405742" cy="426862"/>
            <a:chOff x="5461000" y="2892425"/>
            <a:chExt cx="3265488" cy="3708400"/>
          </a:xfrm>
          <a:solidFill>
            <a:srgbClr val="454545"/>
          </a:solidFill>
        </p:grpSpPr>
        <p:sp>
          <p:nvSpPr>
            <p:cNvPr id="116" name="Freeform 9"/>
            <p:cNvSpPr>
              <a:spLocks noEditPoints="1"/>
            </p:cNvSpPr>
            <p:nvPr/>
          </p:nvSpPr>
          <p:spPr bwMode="auto">
            <a:xfrm>
              <a:off x="6186488" y="4059238"/>
              <a:ext cx="1814513" cy="1382713"/>
            </a:xfrm>
            <a:custGeom>
              <a:avLst/>
              <a:gdLst>
                <a:gd name="T0" fmla="*/ 469 w 482"/>
                <a:gd name="T1" fmla="*/ 254 h 368"/>
                <a:gd name="T2" fmla="*/ 12 w 482"/>
                <a:gd name="T3" fmla="*/ 254 h 368"/>
                <a:gd name="T4" fmla="*/ 1 w 482"/>
                <a:gd name="T5" fmla="*/ 265 h 368"/>
                <a:gd name="T6" fmla="*/ 12 w 482"/>
                <a:gd name="T7" fmla="*/ 277 h 368"/>
                <a:gd name="T8" fmla="*/ 437 w 482"/>
                <a:gd name="T9" fmla="*/ 277 h 368"/>
                <a:gd name="T10" fmla="*/ 348 w 482"/>
                <a:gd name="T11" fmla="*/ 348 h 368"/>
                <a:gd name="T12" fmla="*/ 346 w 482"/>
                <a:gd name="T13" fmla="*/ 364 h 368"/>
                <a:gd name="T14" fmla="*/ 355 w 482"/>
                <a:gd name="T15" fmla="*/ 368 h 368"/>
                <a:gd name="T16" fmla="*/ 362 w 482"/>
                <a:gd name="T17" fmla="*/ 366 h 368"/>
                <a:gd name="T18" fmla="*/ 476 w 482"/>
                <a:gd name="T19" fmla="*/ 274 h 368"/>
                <a:gd name="T20" fmla="*/ 480 w 482"/>
                <a:gd name="T21" fmla="*/ 261 h 368"/>
                <a:gd name="T22" fmla="*/ 469 w 482"/>
                <a:gd name="T23" fmla="*/ 254 h 368"/>
                <a:gd name="T24" fmla="*/ 12 w 482"/>
                <a:gd name="T25" fmla="*/ 116 h 368"/>
                <a:gd name="T26" fmla="*/ 469 w 482"/>
                <a:gd name="T27" fmla="*/ 116 h 368"/>
                <a:gd name="T28" fmla="*/ 481 w 482"/>
                <a:gd name="T29" fmla="*/ 105 h 368"/>
                <a:gd name="T30" fmla="*/ 469 w 482"/>
                <a:gd name="T31" fmla="*/ 93 h 368"/>
                <a:gd name="T32" fmla="*/ 45 w 482"/>
                <a:gd name="T33" fmla="*/ 93 h 368"/>
                <a:gd name="T34" fmla="*/ 134 w 482"/>
                <a:gd name="T35" fmla="*/ 22 h 368"/>
                <a:gd name="T36" fmla="*/ 136 w 482"/>
                <a:gd name="T37" fmla="*/ 6 h 368"/>
                <a:gd name="T38" fmla="*/ 120 w 482"/>
                <a:gd name="T39" fmla="*/ 4 h 368"/>
                <a:gd name="T40" fmla="*/ 5 w 482"/>
                <a:gd name="T41" fmla="*/ 96 h 368"/>
                <a:gd name="T42" fmla="*/ 2 w 482"/>
                <a:gd name="T43" fmla="*/ 108 h 368"/>
                <a:gd name="T44" fmla="*/ 12 w 482"/>
                <a:gd name="T45" fmla="*/ 116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2" h="368">
                  <a:moveTo>
                    <a:pt x="469" y="254"/>
                  </a:moveTo>
                  <a:cubicBezTo>
                    <a:pt x="12" y="254"/>
                    <a:pt x="12" y="254"/>
                    <a:pt x="12" y="254"/>
                  </a:cubicBezTo>
                  <a:cubicBezTo>
                    <a:pt x="6" y="254"/>
                    <a:pt x="1" y="259"/>
                    <a:pt x="1" y="265"/>
                  </a:cubicBezTo>
                  <a:cubicBezTo>
                    <a:pt x="1" y="271"/>
                    <a:pt x="6" y="277"/>
                    <a:pt x="12" y="277"/>
                  </a:cubicBezTo>
                  <a:cubicBezTo>
                    <a:pt x="437" y="277"/>
                    <a:pt x="437" y="277"/>
                    <a:pt x="437" y="277"/>
                  </a:cubicBezTo>
                  <a:cubicBezTo>
                    <a:pt x="348" y="348"/>
                    <a:pt x="348" y="348"/>
                    <a:pt x="348" y="348"/>
                  </a:cubicBezTo>
                  <a:cubicBezTo>
                    <a:pt x="343" y="352"/>
                    <a:pt x="342" y="359"/>
                    <a:pt x="346" y="364"/>
                  </a:cubicBezTo>
                  <a:cubicBezTo>
                    <a:pt x="348" y="367"/>
                    <a:pt x="352" y="368"/>
                    <a:pt x="355" y="368"/>
                  </a:cubicBezTo>
                  <a:cubicBezTo>
                    <a:pt x="357" y="368"/>
                    <a:pt x="360" y="367"/>
                    <a:pt x="362" y="366"/>
                  </a:cubicBezTo>
                  <a:cubicBezTo>
                    <a:pt x="476" y="274"/>
                    <a:pt x="476" y="274"/>
                    <a:pt x="476" y="274"/>
                  </a:cubicBezTo>
                  <a:cubicBezTo>
                    <a:pt x="480" y="271"/>
                    <a:pt x="482" y="266"/>
                    <a:pt x="480" y="261"/>
                  </a:cubicBezTo>
                  <a:cubicBezTo>
                    <a:pt x="478" y="257"/>
                    <a:pt x="474" y="254"/>
                    <a:pt x="469" y="254"/>
                  </a:cubicBezTo>
                  <a:close/>
                  <a:moveTo>
                    <a:pt x="12" y="116"/>
                  </a:moveTo>
                  <a:cubicBezTo>
                    <a:pt x="469" y="116"/>
                    <a:pt x="469" y="116"/>
                    <a:pt x="469" y="116"/>
                  </a:cubicBezTo>
                  <a:cubicBezTo>
                    <a:pt x="476" y="116"/>
                    <a:pt x="481" y="111"/>
                    <a:pt x="481" y="105"/>
                  </a:cubicBezTo>
                  <a:cubicBezTo>
                    <a:pt x="481" y="98"/>
                    <a:pt x="475" y="93"/>
                    <a:pt x="469" y="93"/>
                  </a:cubicBezTo>
                  <a:cubicBezTo>
                    <a:pt x="45" y="93"/>
                    <a:pt x="45" y="93"/>
                    <a:pt x="45" y="93"/>
                  </a:cubicBezTo>
                  <a:cubicBezTo>
                    <a:pt x="134" y="22"/>
                    <a:pt x="134" y="22"/>
                    <a:pt x="134" y="22"/>
                  </a:cubicBezTo>
                  <a:cubicBezTo>
                    <a:pt x="139" y="18"/>
                    <a:pt x="140" y="11"/>
                    <a:pt x="136" y="6"/>
                  </a:cubicBezTo>
                  <a:cubicBezTo>
                    <a:pt x="132" y="1"/>
                    <a:pt x="125" y="0"/>
                    <a:pt x="120" y="4"/>
                  </a:cubicBezTo>
                  <a:cubicBezTo>
                    <a:pt x="5" y="96"/>
                    <a:pt x="5" y="96"/>
                    <a:pt x="5" y="96"/>
                  </a:cubicBezTo>
                  <a:cubicBezTo>
                    <a:pt x="2" y="99"/>
                    <a:pt x="0" y="104"/>
                    <a:pt x="2" y="108"/>
                  </a:cubicBezTo>
                  <a:cubicBezTo>
                    <a:pt x="3" y="113"/>
                    <a:pt x="8" y="116"/>
                    <a:pt x="12" y="116"/>
                  </a:cubicBezTo>
                  <a:close/>
                </a:path>
              </a:pathLst>
            </a:custGeom>
            <a:grpFill/>
            <a:ln>
              <a:noFill/>
            </a:ln>
          </p:spPr>
          <p:txBody>
            <a:bodyPr vert="horz" wrap="square" lIns="91428" tIns="45714" rIns="91428" bIns="45714" numCol="1" anchor="t" anchorCtr="0" compatLnSpc="1"/>
            <a:lstStyle/>
            <a:p>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7" name="Freeform 10"/>
            <p:cNvSpPr>
              <a:spLocks noEditPoints="1"/>
            </p:cNvSpPr>
            <p:nvPr/>
          </p:nvSpPr>
          <p:spPr bwMode="auto">
            <a:xfrm>
              <a:off x="5461000" y="2892425"/>
              <a:ext cx="3265488" cy="3708400"/>
            </a:xfrm>
            <a:custGeom>
              <a:avLst/>
              <a:gdLst>
                <a:gd name="T0" fmla="*/ 817 w 868"/>
                <a:gd name="T1" fmla="*/ 206 h 986"/>
                <a:gd name="T2" fmla="*/ 485 w 868"/>
                <a:gd name="T3" fmla="*/ 16 h 986"/>
                <a:gd name="T4" fmla="*/ 383 w 868"/>
                <a:gd name="T5" fmla="*/ 16 h 986"/>
                <a:gd name="T6" fmla="*/ 51 w 868"/>
                <a:gd name="T7" fmla="*/ 206 h 986"/>
                <a:gd name="T8" fmla="*/ 0 w 868"/>
                <a:gd name="T9" fmla="*/ 294 h 986"/>
                <a:gd name="T10" fmla="*/ 0 w 868"/>
                <a:gd name="T11" fmla="*/ 695 h 986"/>
                <a:gd name="T12" fmla="*/ 51 w 868"/>
                <a:gd name="T13" fmla="*/ 784 h 986"/>
                <a:gd name="T14" fmla="*/ 383 w 868"/>
                <a:gd name="T15" fmla="*/ 974 h 986"/>
                <a:gd name="T16" fmla="*/ 434 w 868"/>
                <a:gd name="T17" fmla="*/ 986 h 986"/>
                <a:gd name="T18" fmla="*/ 485 w 868"/>
                <a:gd name="T19" fmla="*/ 974 h 986"/>
                <a:gd name="T20" fmla="*/ 817 w 868"/>
                <a:gd name="T21" fmla="*/ 784 h 986"/>
                <a:gd name="T22" fmla="*/ 868 w 868"/>
                <a:gd name="T23" fmla="*/ 695 h 986"/>
                <a:gd name="T24" fmla="*/ 868 w 868"/>
                <a:gd name="T25" fmla="*/ 294 h 986"/>
                <a:gd name="T26" fmla="*/ 817 w 868"/>
                <a:gd name="T27" fmla="*/ 206 h 986"/>
                <a:gd name="T28" fmla="*/ 822 w 868"/>
                <a:gd name="T29" fmla="*/ 695 h 986"/>
                <a:gd name="T30" fmla="*/ 794 w 868"/>
                <a:gd name="T31" fmla="*/ 744 h 986"/>
                <a:gd name="T32" fmla="*/ 462 w 868"/>
                <a:gd name="T33" fmla="*/ 934 h 986"/>
                <a:gd name="T34" fmla="*/ 406 w 868"/>
                <a:gd name="T35" fmla="*/ 934 h 986"/>
                <a:gd name="T36" fmla="*/ 74 w 868"/>
                <a:gd name="T37" fmla="*/ 744 h 986"/>
                <a:gd name="T38" fmla="*/ 46 w 868"/>
                <a:gd name="T39" fmla="*/ 695 h 986"/>
                <a:gd name="T40" fmla="*/ 46 w 868"/>
                <a:gd name="T41" fmla="*/ 294 h 986"/>
                <a:gd name="T42" fmla="*/ 74 w 868"/>
                <a:gd name="T43" fmla="*/ 246 h 986"/>
                <a:gd name="T44" fmla="*/ 406 w 868"/>
                <a:gd name="T45" fmla="*/ 56 h 986"/>
                <a:gd name="T46" fmla="*/ 434 w 868"/>
                <a:gd name="T47" fmla="*/ 49 h 986"/>
                <a:gd name="T48" fmla="*/ 462 w 868"/>
                <a:gd name="T49" fmla="*/ 56 h 986"/>
                <a:gd name="T50" fmla="*/ 794 w 868"/>
                <a:gd name="T51" fmla="*/ 246 h 986"/>
                <a:gd name="T52" fmla="*/ 822 w 868"/>
                <a:gd name="T53" fmla="*/ 294 h 986"/>
                <a:gd name="T54" fmla="*/ 822 w 868"/>
                <a:gd name="T55" fmla="*/ 695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8" h="986">
                  <a:moveTo>
                    <a:pt x="817" y="206"/>
                  </a:moveTo>
                  <a:cubicBezTo>
                    <a:pt x="485" y="16"/>
                    <a:pt x="485" y="16"/>
                    <a:pt x="485" y="16"/>
                  </a:cubicBezTo>
                  <a:cubicBezTo>
                    <a:pt x="457" y="0"/>
                    <a:pt x="411" y="0"/>
                    <a:pt x="383" y="16"/>
                  </a:cubicBezTo>
                  <a:cubicBezTo>
                    <a:pt x="51" y="206"/>
                    <a:pt x="51" y="206"/>
                    <a:pt x="51" y="206"/>
                  </a:cubicBezTo>
                  <a:cubicBezTo>
                    <a:pt x="22" y="222"/>
                    <a:pt x="0" y="261"/>
                    <a:pt x="0" y="294"/>
                  </a:cubicBezTo>
                  <a:cubicBezTo>
                    <a:pt x="0" y="695"/>
                    <a:pt x="0" y="695"/>
                    <a:pt x="0" y="695"/>
                  </a:cubicBezTo>
                  <a:cubicBezTo>
                    <a:pt x="0" y="729"/>
                    <a:pt x="22" y="767"/>
                    <a:pt x="51" y="784"/>
                  </a:cubicBezTo>
                  <a:cubicBezTo>
                    <a:pt x="383" y="974"/>
                    <a:pt x="383" y="974"/>
                    <a:pt x="383" y="974"/>
                  </a:cubicBezTo>
                  <a:cubicBezTo>
                    <a:pt x="397" y="982"/>
                    <a:pt x="415" y="986"/>
                    <a:pt x="434" y="986"/>
                  </a:cubicBezTo>
                  <a:cubicBezTo>
                    <a:pt x="453" y="986"/>
                    <a:pt x="471" y="982"/>
                    <a:pt x="485" y="974"/>
                  </a:cubicBezTo>
                  <a:cubicBezTo>
                    <a:pt x="817" y="784"/>
                    <a:pt x="817" y="784"/>
                    <a:pt x="817" y="784"/>
                  </a:cubicBezTo>
                  <a:cubicBezTo>
                    <a:pt x="845" y="767"/>
                    <a:pt x="868" y="729"/>
                    <a:pt x="868" y="695"/>
                  </a:cubicBezTo>
                  <a:cubicBezTo>
                    <a:pt x="868" y="294"/>
                    <a:pt x="868" y="294"/>
                    <a:pt x="868" y="294"/>
                  </a:cubicBezTo>
                  <a:cubicBezTo>
                    <a:pt x="868" y="261"/>
                    <a:pt x="845" y="222"/>
                    <a:pt x="817" y="206"/>
                  </a:cubicBezTo>
                  <a:close/>
                  <a:moveTo>
                    <a:pt x="822" y="695"/>
                  </a:moveTo>
                  <a:cubicBezTo>
                    <a:pt x="822" y="712"/>
                    <a:pt x="809" y="736"/>
                    <a:pt x="794" y="744"/>
                  </a:cubicBezTo>
                  <a:cubicBezTo>
                    <a:pt x="462" y="934"/>
                    <a:pt x="462" y="934"/>
                    <a:pt x="462" y="934"/>
                  </a:cubicBezTo>
                  <a:cubicBezTo>
                    <a:pt x="448" y="942"/>
                    <a:pt x="420" y="942"/>
                    <a:pt x="406" y="934"/>
                  </a:cubicBezTo>
                  <a:cubicBezTo>
                    <a:pt x="74" y="744"/>
                    <a:pt x="74" y="744"/>
                    <a:pt x="74" y="744"/>
                  </a:cubicBezTo>
                  <a:cubicBezTo>
                    <a:pt x="59" y="736"/>
                    <a:pt x="46" y="712"/>
                    <a:pt x="46" y="695"/>
                  </a:cubicBezTo>
                  <a:cubicBezTo>
                    <a:pt x="46" y="294"/>
                    <a:pt x="46" y="294"/>
                    <a:pt x="46" y="294"/>
                  </a:cubicBezTo>
                  <a:cubicBezTo>
                    <a:pt x="46" y="277"/>
                    <a:pt x="59" y="254"/>
                    <a:pt x="74" y="246"/>
                  </a:cubicBezTo>
                  <a:cubicBezTo>
                    <a:pt x="406" y="56"/>
                    <a:pt x="406" y="56"/>
                    <a:pt x="406" y="56"/>
                  </a:cubicBezTo>
                  <a:cubicBezTo>
                    <a:pt x="413" y="52"/>
                    <a:pt x="423" y="49"/>
                    <a:pt x="434" y="49"/>
                  </a:cubicBezTo>
                  <a:cubicBezTo>
                    <a:pt x="445" y="49"/>
                    <a:pt x="455" y="52"/>
                    <a:pt x="462" y="56"/>
                  </a:cubicBezTo>
                  <a:cubicBezTo>
                    <a:pt x="794" y="246"/>
                    <a:pt x="794" y="246"/>
                    <a:pt x="794" y="246"/>
                  </a:cubicBezTo>
                  <a:cubicBezTo>
                    <a:pt x="809" y="254"/>
                    <a:pt x="822" y="277"/>
                    <a:pt x="822" y="294"/>
                  </a:cubicBezTo>
                  <a:lnTo>
                    <a:pt x="822" y="695"/>
                  </a:lnTo>
                  <a:close/>
                </a:path>
              </a:pathLst>
            </a:custGeom>
            <a:grpFill/>
            <a:ln>
              <a:noFill/>
            </a:ln>
          </p:spPr>
          <p:txBody>
            <a:bodyPr vert="horz" wrap="square" lIns="91428" tIns="45714" rIns="91428" bIns="45714" numCol="1" anchor="t" anchorCtr="0" compatLnSpc="1"/>
            <a:lstStyle/>
            <a:p>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118" name="直接箭头连接符 117"/>
          <p:cNvCxnSpPr/>
          <p:nvPr/>
        </p:nvCxnSpPr>
        <p:spPr>
          <a:xfrm>
            <a:off x="944887" y="3104933"/>
            <a:ext cx="281397"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p:nvPr/>
        </p:nvCxnSpPr>
        <p:spPr>
          <a:xfrm>
            <a:off x="913178" y="3878411"/>
            <a:ext cx="281397"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a:off x="929633" y="4707818"/>
            <a:ext cx="281397"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组合 21"/>
          <p:cNvGrpSpPr/>
          <p:nvPr/>
        </p:nvGrpSpPr>
        <p:grpSpPr>
          <a:xfrm>
            <a:off x="2239867" y="1527776"/>
            <a:ext cx="526454" cy="336080"/>
            <a:chOff x="5129568" y="883716"/>
            <a:chExt cx="671512" cy="492124"/>
          </a:xfrm>
          <a:solidFill>
            <a:schemeClr val="tx1">
              <a:lumMod val="75000"/>
              <a:lumOff val="25000"/>
            </a:schemeClr>
          </a:solidFill>
        </p:grpSpPr>
        <p:sp>
          <p:nvSpPr>
            <p:cNvPr id="122" name="Freeform 12"/>
            <p:cNvSpPr>
              <a:spLocks noEditPoints="1"/>
            </p:cNvSpPr>
            <p:nvPr/>
          </p:nvSpPr>
          <p:spPr bwMode="auto">
            <a:xfrm>
              <a:off x="5129568" y="883716"/>
              <a:ext cx="671512" cy="492124"/>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3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3"/>
                    <a:pt x="109" y="0"/>
                    <a:pt x="88" y="0"/>
                  </a:cubicBezTo>
                  <a:cubicBezTo>
                    <a:pt x="67" y="0"/>
                    <a:pt x="49" y="13"/>
                    <a:pt x="43" y="32"/>
                  </a:cubicBezTo>
                  <a:cubicBezTo>
                    <a:pt x="19" y="35"/>
                    <a:pt x="0" y="55"/>
                    <a:pt x="0" y="80"/>
                  </a:cubicBezTo>
                  <a:cubicBezTo>
                    <a:pt x="0" y="106"/>
                    <a:pt x="22" y="128"/>
                    <a:pt x="48" y="128"/>
                  </a:cubicBezTo>
                  <a:cubicBezTo>
                    <a:pt x="128" y="128"/>
                    <a:pt x="128" y="128"/>
                    <a:pt x="128" y="128"/>
                  </a:cubicBezTo>
                  <a:cubicBezTo>
                    <a:pt x="155" y="128"/>
                    <a:pt x="176" y="106"/>
                    <a:pt x="176" y="80"/>
                  </a:cubicBezTo>
                  <a:cubicBezTo>
                    <a:pt x="176" y="55"/>
                    <a:pt x="157" y="35"/>
                    <a:pt x="133" y="32"/>
                  </a:cubicBezTo>
                  <a:close/>
                  <a:moveTo>
                    <a:pt x="128" y="120"/>
                  </a:moveTo>
                  <a:cubicBezTo>
                    <a:pt x="48" y="120"/>
                    <a:pt x="48" y="120"/>
                    <a:pt x="48" y="120"/>
                  </a:cubicBezTo>
                  <a:cubicBezTo>
                    <a:pt x="26" y="120"/>
                    <a:pt x="8" y="102"/>
                    <a:pt x="8" y="80"/>
                  </a:cubicBezTo>
                  <a:cubicBezTo>
                    <a:pt x="8" y="59"/>
                    <a:pt x="23" y="42"/>
                    <a:pt x="44" y="40"/>
                  </a:cubicBezTo>
                  <a:cubicBezTo>
                    <a:pt x="47" y="40"/>
                    <a:pt x="49" y="38"/>
                    <a:pt x="50" y="35"/>
                  </a:cubicBezTo>
                  <a:cubicBezTo>
                    <a:pt x="56" y="19"/>
                    <a:pt x="71" y="8"/>
                    <a:pt x="88" y="8"/>
                  </a:cubicBezTo>
                  <a:cubicBezTo>
                    <a:pt x="105" y="8"/>
                    <a:pt x="120" y="19"/>
                    <a:pt x="126" y="35"/>
                  </a:cubicBezTo>
                  <a:cubicBezTo>
                    <a:pt x="127" y="38"/>
                    <a:pt x="129" y="40"/>
                    <a:pt x="133" y="40"/>
                  </a:cubicBezTo>
                  <a:cubicBezTo>
                    <a:pt x="153" y="42"/>
                    <a:pt x="168" y="59"/>
                    <a:pt x="168" y="80"/>
                  </a:cubicBezTo>
                  <a:cubicBezTo>
                    <a:pt x="168" y="102"/>
                    <a:pt x="150" y="120"/>
                    <a:pt x="128"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3" name="Freeform 13"/>
            <p:cNvSpPr/>
            <p:nvPr/>
          </p:nvSpPr>
          <p:spPr bwMode="auto">
            <a:xfrm>
              <a:off x="5316893" y="1167878"/>
              <a:ext cx="195262" cy="15875"/>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4" name="Freeform 14"/>
            <p:cNvSpPr/>
            <p:nvPr/>
          </p:nvSpPr>
          <p:spPr bwMode="auto">
            <a:xfrm>
              <a:off x="5316893" y="1213915"/>
              <a:ext cx="195262" cy="15875"/>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5" name="Freeform 15"/>
            <p:cNvSpPr>
              <a:spLocks noEditPoints="1"/>
            </p:cNvSpPr>
            <p:nvPr/>
          </p:nvSpPr>
          <p:spPr bwMode="auto">
            <a:xfrm>
              <a:off x="5550255" y="1159940"/>
              <a:ext cx="76200" cy="77788"/>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5" y="0"/>
                    <a:pt x="0" y="4"/>
                    <a:pt x="0" y="10"/>
                  </a:cubicBezTo>
                  <a:cubicBezTo>
                    <a:pt x="0" y="15"/>
                    <a:pt x="5" y="20"/>
                    <a:pt x="10" y="20"/>
                  </a:cubicBezTo>
                  <a:cubicBezTo>
                    <a:pt x="16" y="20"/>
                    <a:pt x="20" y="15"/>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6" name="Freeform 16"/>
            <p:cNvSpPr>
              <a:spLocks noEditPoints="1"/>
            </p:cNvSpPr>
            <p:nvPr/>
          </p:nvSpPr>
          <p:spPr bwMode="auto">
            <a:xfrm>
              <a:off x="5243873" y="1098031"/>
              <a:ext cx="442912" cy="200024"/>
            </a:xfrm>
            <a:custGeom>
              <a:avLst/>
              <a:gdLst>
                <a:gd name="T0" fmla="*/ 90 w 116"/>
                <a:gd name="T1" fmla="*/ 0 h 52"/>
                <a:gd name="T2" fmla="*/ 26 w 116"/>
                <a:gd name="T3" fmla="*/ 0 h 52"/>
                <a:gd name="T4" fmla="*/ 0 w 116"/>
                <a:gd name="T5" fmla="*/ 26 h 52"/>
                <a:gd name="T6" fmla="*/ 26 w 116"/>
                <a:gd name="T7" fmla="*/ 52 h 52"/>
                <a:gd name="T8" fmla="*/ 90 w 116"/>
                <a:gd name="T9" fmla="*/ 52 h 52"/>
                <a:gd name="T10" fmla="*/ 116 w 116"/>
                <a:gd name="T11" fmla="*/ 26 h 52"/>
                <a:gd name="T12" fmla="*/ 90 w 116"/>
                <a:gd name="T13" fmla="*/ 0 h 52"/>
                <a:gd name="T14" fmla="*/ 90 w 116"/>
                <a:gd name="T15" fmla="*/ 48 h 52"/>
                <a:gd name="T16" fmla="*/ 26 w 116"/>
                <a:gd name="T17" fmla="*/ 48 h 52"/>
                <a:gd name="T18" fmla="*/ 4 w 116"/>
                <a:gd name="T19" fmla="*/ 26 h 52"/>
                <a:gd name="T20" fmla="*/ 26 w 116"/>
                <a:gd name="T21" fmla="*/ 4 h 52"/>
                <a:gd name="T22" fmla="*/ 90 w 116"/>
                <a:gd name="T23" fmla="*/ 4 h 52"/>
                <a:gd name="T24" fmla="*/ 112 w 116"/>
                <a:gd name="T25" fmla="*/ 26 h 52"/>
                <a:gd name="T26" fmla="*/ 90 w 116"/>
                <a:gd name="T2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52">
                  <a:moveTo>
                    <a:pt x="90" y="0"/>
                  </a:moveTo>
                  <a:cubicBezTo>
                    <a:pt x="26" y="0"/>
                    <a:pt x="26" y="0"/>
                    <a:pt x="26" y="0"/>
                  </a:cubicBezTo>
                  <a:cubicBezTo>
                    <a:pt x="12" y="0"/>
                    <a:pt x="0" y="11"/>
                    <a:pt x="0" y="26"/>
                  </a:cubicBezTo>
                  <a:cubicBezTo>
                    <a:pt x="0" y="40"/>
                    <a:pt x="12" y="52"/>
                    <a:pt x="26" y="52"/>
                  </a:cubicBezTo>
                  <a:cubicBezTo>
                    <a:pt x="90" y="52"/>
                    <a:pt x="90" y="52"/>
                    <a:pt x="90" y="52"/>
                  </a:cubicBezTo>
                  <a:cubicBezTo>
                    <a:pt x="104" y="52"/>
                    <a:pt x="116" y="40"/>
                    <a:pt x="116" y="26"/>
                  </a:cubicBezTo>
                  <a:cubicBezTo>
                    <a:pt x="116" y="11"/>
                    <a:pt x="104" y="0"/>
                    <a:pt x="90" y="0"/>
                  </a:cubicBezTo>
                  <a:close/>
                  <a:moveTo>
                    <a:pt x="90" y="48"/>
                  </a:moveTo>
                  <a:cubicBezTo>
                    <a:pt x="26" y="48"/>
                    <a:pt x="26" y="48"/>
                    <a:pt x="26" y="48"/>
                  </a:cubicBezTo>
                  <a:cubicBezTo>
                    <a:pt x="14" y="48"/>
                    <a:pt x="4" y="38"/>
                    <a:pt x="4" y="26"/>
                  </a:cubicBezTo>
                  <a:cubicBezTo>
                    <a:pt x="4" y="14"/>
                    <a:pt x="14" y="4"/>
                    <a:pt x="26" y="4"/>
                  </a:cubicBezTo>
                  <a:cubicBezTo>
                    <a:pt x="90" y="4"/>
                    <a:pt x="90" y="4"/>
                    <a:pt x="90" y="4"/>
                  </a:cubicBezTo>
                  <a:cubicBezTo>
                    <a:pt x="102" y="4"/>
                    <a:pt x="112" y="14"/>
                    <a:pt x="112" y="26"/>
                  </a:cubicBezTo>
                  <a:cubicBezTo>
                    <a:pt x="112" y="38"/>
                    <a:pt x="102" y="48"/>
                    <a:pt x="9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27" name="TextBox 62"/>
          <p:cNvSpPr txBox="1"/>
          <p:nvPr/>
        </p:nvSpPr>
        <p:spPr>
          <a:xfrm>
            <a:off x="2269585" y="1890454"/>
            <a:ext cx="502061" cy="276999"/>
          </a:xfrm>
          <a:prstGeom prst="rect">
            <a:avLst/>
          </a:prstGeom>
          <a:noFill/>
        </p:spPr>
        <p:txBody>
          <a:bodyPr wrap="none" rtlCol="0">
            <a:spAutoFit/>
          </a:bodyPr>
          <a:lstStyle>
            <a:defPPr>
              <a:defRPr lang="en-US"/>
            </a:defPPr>
            <a:lvl1pPr>
              <a:buNone/>
              <a:defRPr sz="1000" b="0">
                <a:latin typeface="+mn-ea"/>
              </a:defRPr>
            </a:lvl1p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BMS</a:t>
            </a:r>
          </a:p>
        </p:txBody>
      </p:sp>
      <p:sp>
        <p:nvSpPr>
          <p:cNvPr id="128" name="TextBox 62"/>
          <p:cNvSpPr txBox="1"/>
          <p:nvPr/>
        </p:nvSpPr>
        <p:spPr>
          <a:xfrm>
            <a:off x="1365423" y="1890454"/>
            <a:ext cx="445956" cy="276999"/>
          </a:xfrm>
          <a:prstGeom prst="rect">
            <a:avLst/>
          </a:prstGeom>
          <a:noFill/>
        </p:spPr>
        <p:txBody>
          <a:bodyPr wrap="none" rtlCol="0">
            <a:spAutoFit/>
          </a:bodyPr>
          <a:lstStyle>
            <a:defPPr>
              <a:defRPr lang="en-US"/>
            </a:defPPr>
            <a:lvl1pPr>
              <a:buNone/>
              <a:defRPr sz="1000" b="0">
                <a:latin typeface="+mn-ea"/>
              </a:defRPr>
            </a:lvl1pPr>
          </a:lstStyle>
          <a:p>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ECS</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9" name="TextBox 266"/>
          <p:cNvSpPr txBox="1"/>
          <p:nvPr/>
        </p:nvSpPr>
        <p:spPr>
          <a:xfrm>
            <a:off x="1879405" y="4877094"/>
            <a:ext cx="510778" cy="276999"/>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4492"/>
            <a:r>
              <a:rPr lang="en-US" altLang="zh-CN" sz="1200" dirty="0">
                <a:solidFill>
                  <a:prstClr val="black">
                    <a:lumMod val="50000"/>
                    <a:lumOff val="50000"/>
                  </a:prstClr>
                </a:solidFill>
                <a:latin typeface="Huawei Sans" panose="020C0503030203020204" pitchFamily="34" charset="0"/>
                <a:ea typeface="方正兰亭黑简体" panose="02000000000000000000" pitchFamily="2" charset="-122"/>
                <a:sym typeface="Huawei Sans" panose="020C0503030203020204" pitchFamily="34" charset="0"/>
              </a:rPr>
              <a:t>AZ1</a:t>
            </a:r>
          </a:p>
        </p:txBody>
      </p:sp>
      <p:sp>
        <p:nvSpPr>
          <p:cNvPr id="130" name="TextBox 266"/>
          <p:cNvSpPr txBox="1"/>
          <p:nvPr/>
        </p:nvSpPr>
        <p:spPr>
          <a:xfrm>
            <a:off x="2567790" y="4808178"/>
            <a:ext cx="510778" cy="276999"/>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4492"/>
            <a:r>
              <a:rPr lang="en-US" altLang="zh-CN" sz="1200" dirty="0">
                <a:solidFill>
                  <a:prstClr val="black">
                    <a:lumMod val="50000"/>
                    <a:lumOff val="50000"/>
                  </a:prstClr>
                </a:solidFill>
                <a:latin typeface="Huawei Sans" panose="020C0503030203020204" pitchFamily="34" charset="0"/>
                <a:ea typeface="方正兰亭黑简体" panose="02000000000000000000" pitchFamily="2" charset="-122"/>
                <a:sym typeface="Huawei Sans" panose="020C0503030203020204" pitchFamily="34" charset="0"/>
              </a:rPr>
              <a:t>AZ2</a:t>
            </a:r>
          </a:p>
        </p:txBody>
      </p:sp>
      <p:sp>
        <p:nvSpPr>
          <p:cNvPr id="131" name="TextBox 266"/>
          <p:cNvSpPr txBox="1"/>
          <p:nvPr/>
        </p:nvSpPr>
        <p:spPr>
          <a:xfrm>
            <a:off x="2871318" y="5068312"/>
            <a:ext cx="510778" cy="276999"/>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4492"/>
            <a:r>
              <a:rPr lang="en-US" altLang="zh-CN" sz="1200" dirty="0">
                <a:solidFill>
                  <a:prstClr val="black">
                    <a:lumMod val="50000"/>
                    <a:lumOff val="50000"/>
                  </a:prstClr>
                </a:solidFill>
                <a:latin typeface="Huawei Sans" panose="020C0503030203020204" pitchFamily="34" charset="0"/>
                <a:ea typeface="方正兰亭黑简体" panose="02000000000000000000" pitchFamily="2" charset="-122"/>
                <a:sym typeface="Huawei Sans" panose="020C0503030203020204" pitchFamily="34" charset="0"/>
              </a:rPr>
              <a:t>AZ3</a:t>
            </a:r>
          </a:p>
        </p:txBody>
      </p:sp>
      <p:sp>
        <p:nvSpPr>
          <p:cNvPr id="11" name="标题 10"/>
          <p:cNvSpPr>
            <a:spLocks noGrp="1"/>
          </p:cNvSpPr>
          <p:nvPr>
            <p:ph type="title"/>
          </p:nvPr>
        </p:nvSpPr>
        <p:spPr/>
        <p:txBody>
          <a:bodyPr/>
          <a:lstStyle/>
          <a:p>
            <a:r>
              <a:rPr lang="en-US" altLang="zh-CN" dirty="0">
                <a:sym typeface="Huawei Sans" panose="020C0503030203020204" pitchFamily="34" charset="0"/>
              </a:rPr>
              <a:t>IaaS</a:t>
            </a:r>
            <a:r>
              <a:rPr lang="zh-CN" altLang="en-US" dirty="0">
                <a:sym typeface="Huawei Sans" panose="020C0503030203020204" pitchFamily="34" charset="0"/>
              </a:rPr>
              <a:t>产品应用举例 </a:t>
            </a:r>
            <a:r>
              <a:rPr lang="en-US" altLang="zh-CN" dirty="0">
                <a:sym typeface="Huawei Sans" panose="020C0503030203020204" pitchFamily="34" charset="0"/>
              </a:rPr>
              <a:t>– </a:t>
            </a:r>
            <a:r>
              <a:rPr lang="en-US" altLang="zh-CN" dirty="0" smtClean="0">
                <a:sym typeface="Huawei Sans" panose="020C0503030203020204" pitchFamily="34" charset="0"/>
              </a:rPr>
              <a:t>OBS</a:t>
            </a:r>
            <a:r>
              <a:rPr lang="zh-CN" altLang="en-US" dirty="0">
                <a:sym typeface="Huawei Sans" panose="020C0503030203020204" pitchFamily="34" charset="0"/>
              </a:rPr>
              <a:t>对象存储服务</a:t>
            </a:r>
          </a:p>
        </p:txBody>
      </p:sp>
    </p:spTree>
    <p:extLst>
      <p:ext uri="{BB962C8B-B14F-4D97-AF65-F5344CB8AC3E}">
        <p14:creationId xmlns:p14="http://schemas.microsoft.com/office/powerpoint/2010/main" val="12347555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cs typeface="+mn-ea"/>
                <a:sym typeface="Huawei Sans" panose="020C0503030203020204" pitchFamily="34" charset="0"/>
              </a:rPr>
              <a:t>IaaS</a:t>
            </a:r>
            <a:r>
              <a:rPr lang="zh-CN" altLang="en-US" dirty="0" smtClean="0">
                <a:cs typeface="+mn-ea"/>
                <a:sym typeface="Huawei Sans" panose="020C0503030203020204" pitchFamily="34" charset="0"/>
              </a:rPr>
              <a:t>服务 </a:t>
            </a:r>
            <a:r>
              <a:rPr lang="en-US" altLang="zh-CN" dirty="0">
                <a:cs typeface="+mn-ea"/>
                <a:sym typeface="Huawei Sans" panose="020C0503030203020204" pitchFamily="34" charset="0"/>
              </a:rPr>
              <a:t>- </a:t>
            </a:r>
            <a:r>
              <a:rPr lang="zh-CN" altLang="en-US" dirty="0">
                <a:cs typeface="+mn-ea"/>
                <a:sym typeface="Huawei Sans" panose="020C0503030203020204" pitchFamily="34" charset="0"/>
              </a:rPr>
              <a:t>网络类</a:t>
            </a:r>
          </a:p>
        </p:txBody>
      </p:sp>
      <p:sp>
        <p:nvSpPr>
          <p:cNvPr id="26" name="圆角矩形 25">
            <a:extLst>
              <a:ext uri="{FF2B5EF4-FFF2-40B4-BE49-F238E27FC236}">
                <a16:creationId xmlns:a16="http://schemas.microsoft.com/office/drawing/2014/main" xmlns="" id="{025E7CEB-7B8D-CC4B-B897-840620A3A6A7}"/>
              </a:ext>
            </a:extLst>
          </p:cNvPr>
          <p:cNvSpPr/>
          <p:nvPr/>
        </p:nvSpPr>
        <p:spPr>
          <a:xfrm>
            <a:off x="1606940" y="1799772"/>
            <a:ext cx="1791468" cy="1032368"/>
          </a:xfrm>
          <a:prstGeom prst="roundRect">
            <a:avLst>
              <a:gd name="adj" fmla="val 10351"/>
            </a:avLst>
          </a:prstGeom>
          <a:noFill/>
          <a:ln w="22225">
            <a:solidFill>
              <a:srgbClr val="DDDDDD"/>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 name="圆角矩形 26">
            <a:extLst>
              <a:ext uri="{FF2B5EF4-FFF2-40B4-BE49-F238E27FC236}">
                <a16:creationId xmlns:a16="http://schemas.microsoft.com/office/drawing/2014/main" xmlns="" id="{15CB63EB-7FF4-E74B-BB5D-C9D7A211BAB1}"/>
              </a:ext>
            </a:extLst>
          </p:cNvPr>
          <p:cNvSpPr/>
          <p:nvPr/>
        </p:nvSpPr>
        <p:spPr>
          <a:xfrm>
            <a:off x="1690311" y="1554204"/>
            <a:ext cx="1618750" cy="447091"/>
          </a:xfrm>
          <a:prstGeom prst="roundRect">
            <a:avLst>
              <a:gd name="adj" fmla="val 50000"/>
            </a:avLst>
          </a:prstGeom>
          <a:solidFill>
            <a:srgbClr val="DDDDDD"/>
          </a:solidFill>
          <a:ln w="25400">
            <a:solidFill>
              <a:srgbClr val="F5F5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r>
              <a:rPr kumimoji="1" lang="zh-CN" altLang="en-US" sz="1200" b="1" dirty="0" smtClean="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云接入网络</a:t>
            </a:r>
            <a:endParaRPr kumimoji="1" lang="zh-CN" altLang="en-US" sz="12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 name="圆角矩形 27">
            <a:extLst>
              <a:ext uri="{FF2B5EF4-FFF2-40B4-BE49-F238E27FC236}">
                <a16:creationId xmlns:a16="http://schemas.microsoft.com/office/drawing/2014/main" xmlns="" id="{025E7CEB-7B8D-CC4B-B897-840620A3A6A7}"/>
              </a:ext>
            </a:extLst>
          </p:cNvPr>
          <p:cNvSpPr/>
          <p:nvPr/>
        </p:nvSpPr>
        <p:spPr>
          <a:xfrm>
            <a:off x="1606940" y="3305769"/>
            <a:ext cx="1791468" cy="1032368"/>
          </a:xfrm>
          <a:prstGeom prst="roundRect">
            <a:avLst>
              <a:gd name="adj" fmla="val 10351"/>
            </a:avLst>
          </a:prstGeom>
          <a:noFill/>
          <a:ln w="22225">
            <a:solidFill>
              <a:srgbClr val="DDDDDD"/>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 name="圆角矩形 28">
            <a:extLst>
              <a:ext uri="{FF2B5EF4-FFF2-40B4-BE49-F238E27FC236}">
                <a16:creationId xmlns:a16="http://schemas.microsoft.com/office/drawing/2014/main" xmlns="" id="{15CB63EB-7FF4-E74B-BB5D-C9D7A211BAB1}"/>
              </a:ext>
            </a:extLst>
          </p:cNvPr>
          <p:cNvSpPr/>
          <p:nvPr/>
        </p:nvSpPr>
        <p:spPr>
          <a:xfrm>
            <a:off x="1690311" y="3060201"/>
            <a:ext cx="1618750" cy="447091"/>
          </a:xfrm>
          <a:prstGeom prst="roundRect">
            <a:avLst>
              <a:gd name="adj" fmla="val 50000"/>
            </a:avLst>
          </a:prstGeom>
          <a:solidFill>
            <a:srgbClr val="DDDDDD"/>
          </a:solidFill>
          <a:ln w="25400">
            <a:solidFill>
              <a:srgbClr val="F5F5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r>
              <a:rPr kumimoji="1" lang="zh-CN" altLang="en-US" sz="1200" b="1" dirty="0" smtClean="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云上网络</a:t>
            </a:r>
            <a:endParaRPr kumimoji="1" lang="zh-CN" altLang="en-US" sz="12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 name="圆角矩形 29">
            <a:extLst>
              <a:ext uri="{FF2B5EF4-FFF2-40B4-BE49-F238E27FC236}">
                <a16:creationId xmlns:a16="http://schemas.microsoft.com/office/drawing/2014/main" xmlns="" id="{025E7CEB-7B8D-CC4B-B897-840620A3A6A7}"/>
              </a:ext>
            </a:extLst>
          </p:cNvPr>
          <p:cNvSpPr/>
          <p:nvPr/>
        </p:nvSpPr>
        <p:spPr>
          <a:xfrm>
            <a:off x="1606940" y="4867043"/>
            <a:ext cx="1791468" cy="1032368"/>
          </a:xfrm>
          <a:prstGeom prst="roundRect">
            <a:avLst>
              <a:gd name="adj" fmla="val 10351"/>
            </a:avLst>
          </a:prstGeom>
          <a:noFill/>
          <a:ln w="22225">
            <a:solidFill>
              <a:srgbClr val="DDDDDD"/>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 name="圆角矩形 30">
            <a:extLst>
              <a:ext uri="{FF2B5EF4-FFF2-40B4-BE49-F238E27FC236}">
                <a16:creationId xmlns:a16="http://schemas.microsoft.com/office/drawing/2014/main" xmlns="" id="{15CB63EB-7FF4-E74B-BB5D-C9D7A211BAB1}"/>
              </a:ext>
            </a:extLst>
          </p:cNvPr>
          <p:cNvSpPr/>
          <p:nvPr/>
        </p:nvSpPr>
        <p:spPr>
          <a:xfrm>
            <a:off x="1690311" y="4621475"/>
            <a:ext cx="1618750" cy="447091"/>
          </a:xfrm>
          <a:prstGeom prst="roundRect">
            <a:avLst>
              <a:gd name="adj" fmla="val 50000"/>
            </a:avLst>
          </a:prstGeom>
          <a:solidFill>
            <a:srgbClr val="DDDDDD"/>
          </a:solidFill>
          <a:ln w="25400">
            <a:solidFill>
              <a:srgbClr val="F5F5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r>
              <a:rPr kumimoji="1" lang="zh-CN" altLang="en-US" sz="1200" b="1" dirty="0" smtClean="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混合云网络</a:t>
            </a:r>
            <a:endParaRPr kumimoji="1" lang="zh-CN" altLang="en-US" sz="12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6463" y="3599847"/>
            <a:ext cx="738289" cy="738289"/>
          </a:xfrm>
          <a:prstGeom prst="rect">
            <a:avLst/>
          </a:prstGeom>
        </p:spPr>
      </p:pic>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3102" y="1968043"/>
            <a:ext cx="813167" cy="813167"/>
          </a:xfrm>
          <a:prstGeom prst="rect">
            <a:avLst/>
          </a:prstGeom>
        </p:spPr>
      </p:pic>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75814" y="5152179"/>
            <a:ext cx="589270" cy="589270"/>
          </a:xfrm>
          <a:prstGeom prst="rect">
            <a:avLst/>
          </a:prstGeom>
        </p:spPr>
      </p:pic>
      <p:grpSp>
        <p:nvGrpSpPr>
          <p:cNvPr id="4" name="组合 3"/>
          <p:cNvGrpSpPr/>
          <p:nvPr/>
        </p:nvGrpSpPr>
        <p:grpSpPr>
          <a:xfrm>
            <a:off x="3808584" y="2476384"/>
            <a:ext cx="7651579" cy="1937564"/>
            <a:chOff x="4341462" y="2970425"/>
            <a:chExt cx="6542401" cy="1517745"/>
          </a:xfrm>
        </p:grpSpPr>
        <p:sp>
          <p:nvSpPr>
            <p:cNvPr id="149" name="副标题 2"/>
            <p:cNvSpPr txBox="1">
              <a:spLocks/>
            </p:cNvSpPr>
            <p:nvPr/>
          </p:nvSpPr>
          <p:spPr>
            <a:xfrm>
              <a:off x="4341462" y="2970426"/>
              <a:ext cx="460745" cy="1517744"/>
            </a:xfrm>
            <a:prstGeom prst="rect">
              <a:avLst/>
            </a:prstGeom>
            <a:solidFill>
              <a:srgbClr val="0070C0"/>
            </a:solidFill>
          </p:spPr>
          <p:txBody>
            <a:bodyPr vert="horz" lIns="121944" tIns="60972" rIns="121944" bIns="60972" rtlCol="0" anchor="ctr">
              <a:normAutofit/>
            </a:bodyPr>
            <a:lstStyle>
              <a:lvl1pPr marL="0" marR="0" indent="0" algn="l" defTabSz="1219444" rtl="0" eaLnBrk="1" fontAlgn="auto" latinLnBrk="0" hangingPunct="1">
                <a:lnSpc>
                  <a:spcPct val="100000"/>
                </a:lnSpc>
                <a:spcBef>
                  <a:spcPct val="20000"/>
                </a:spcBef>
                <a:spcAft>
                  <a:spcPts val="0"/>
                </a:spcAft>
                <a:buClrTx/>
                <a:buSzTx/>
                <a:buFont typeface="Arial" pitchFamily="34" charset="0"/>
                <a:buNone/>
                <a:tabLst/>
                <a:defRPr sz="2400" kern="1200" baseline="0">
                  <a:solidFill>
                    <a:schemeClr val="tx1">
                      <a:lumMod val="65000"/>
                      <a:lumOff val="35000"/>
                    </a:schemeClr>
                  </a:solidFill>
                  <a:latin typeface="+mn-lt"/>
                  <a:ea typeface="+mn-ea"/>
                  <a:cs typeface="+mn-cs"/>
                </a:defRPr>
              </a:lvl1pPr>
              <a:lvl2pPr marL="609722" indent="0" algn="ctr" defTabSz="1219444" rtl="0" eaLnBrk="1" latinLnBrk="0" hangingPunct="1">
                <a:spcBef>
                  <a:spcPct val="20000"/>
                </a:spcBef>
                <a:buFont typeface="Arial" pitchFamily="34" charset="0"/>
                <a:buNone/>
                <a:defRPr sz="3700" kern="1200">
                  <a:solidFill>
                    <a:schemeClr val="tx1">
                      <a:tint val="75000"/>
                    </a:schemeClr>
                  </a:solidFill>
                  <a:latin typeface="+mn-lt"/>
                  <a:ea typeface="+mn-ea"/>
                  <a:cs typeface="+mn-cs"/>
                </a:defRPr>
              </a:lvl2pPr>
              <a:lvl3pPr marL="1219444" indent="0" algn="ctr" defTabSz="1219444"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3pPr>
              <a:lvl4pPr marL="1829166" indent="0" algn="ctr" defTabSz="1219444"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4pPr>
              <a:lvl5pPr marL="2438888" indent="0" algn="ctr" defTabSz="1219444"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5pPr>
              <a:lvl6pPr marL="3048610" indent="0" algn="ctr" defTabSz="1219444"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8332" indent="0" algn="ctr" defTabSz="1219444"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8053" indent="0" algn="ctr" defTabSz="1219444"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7775" indent="0" algn="ctr" defTabSz="1219444"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lgn="ctr"/>
              <a:r>
                <a:rPr lang="zh-CN" altLang="en-US" sz="120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网络服务</a:t>
              </a:r>
            </a:p>
          </p:txBody>
        </p:sp>
        <p:cxnSp>
          <p:nvCxnSpPr>
            <p:cNvPr id="150" name="直接连接符 149"/>
            <p:cNvCxnSpPr/>
            <p:nvPr/>
          </p:nvCxnSpPr>
          <p:spPr>
            <a:xfrm>
              <a:off x="4888643" y="2970425"/>
              <a:ext cx="0" cy="1517744"/>
            </a:xfrm>
            <a:prstGeom prst="line">
              <a:avLst/>
            </a:prstGeom>
            <a:ln w="28575">
              <a:solidFill>
                <a:srgbClr val="8FA1B4"/>
              </a:solidFill>
            </a:ln>
          </p:spPr>
          <p:style>
            <a:lnRef idx="1">
              <a:schemeClr val="accent1"/>
            </a:lnRef>
            <a:fillRef idx="0">
              <a:schemeClr val="accent1"/>
            </a:fillRef>
            <a:effectRef idx="0">
              <a:schemeClr val="accent1"/>
            </a:effectRef>
            <a:fontRef idx="minor">
              <a:schemeClr val="tx1"/>
            </a:fontRef>
          </p:style>
        </p:cxnSp>
        <p:sp>
          <p:nvSpPr>
            <p:cNvPr id="151" name="矩形 150"/>
            <p:cNvSpPr/>
            <p:nvPr/>
          </p:nvSpPr>
          <p:spPr>
            <a:xfrm>
              <a:off x="5058180" y="2970425"/>
              <a:ext cx="5825683" cy="151774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2" name="TextBox 102"/>
            <p:cNvSpPr txBox="1"/>
            <p:nvPr/>
          </p:nvSpPr>
          <p:spPr>
            <a:xfrm>
              <a:off x="5321386" y="3849570"/>
              <a:ext cx="733561" cy="325471"/>
            </a:xfrm>
            <a:prstGeom prst="rect">
              <a:avLst/>
            </a:prstGeom>
            <a:noFill/>
          </p:spPr>
          <p:txBody>
            <a:bodyPr wrap="none" rtlCol="0">
              <a:spAutoFit/>
            </a:bodyPr>
            <a:lstStyle/>
            <a:p>
              <a:pPr algn="ctr">
                <a:buNone/>
              </a:pPr>
              <a:r>
                <a:rPr lang="zh-CN" altLang="zh-CN" sz="1050" dirty="0" smtClean="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虚拟</a:t>
              </a:r>
              <a:r>
                <a:rPr lang="zh-CN" altLang="zh-CN" sz="1050" dirty="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私有</a:t>
              </a:r>
              <a:r>
                <a:rPr lang="zh-CN" altLang="zh-CN" sz="1050" dirty="0" smtClean="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云</a:t>
              </a:r>
              <a:endParaRPr lang="en-US" altLang="zh-CN" sz="1050" dirty="0" smtClean="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buNone/>
              </a:pPr>
              <a:r>
                <a:rPr lang="en-US" altLang="zh-CN" sz="1050" dirty="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VPC</a:t>
              </a:r>
            </a:p>
          </p:txBody>
        </p:sp>
        <p:sp>
          <p:nvSpPr>
            <p:cNvPr id="153" name="TextBox 266"/>
            <p:cNvSpPr txBox="1"/>
            <p:nvPr/>
          </p:nvSpPr>
          <p:spPr>
            <a:xfrm>
              <a:off x="6370095" y="3870811"/>
              <a:ext cx="848694" cy="325471"/>
            </a:xfrm>
            <a:prstGeom prst="rect">
              <a:avLst/>
            </a:prstGeom>
            <a:noFill/>
          </p:spPr>
          <p:txBody>
            <a:bodyPr wrap="none" rtlCol="0">
              <a:spAutoFit/>
            </a:bodyPr>
            <a:lstStyle/>
            <a:p>
              <a:pPr algn="ctr">
                <a:buNone/>
              </a:pPr>
              <a:r>
                <a:rPr lang="zh-CN" altLang="zh-CN" sz="1050" dirty="0" smtClean="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弹性</a:t>
              </a:r>
              <a:r>
                <a:rPr lang="zh-CN" altLang="zh-CN" sz="1050" dirty="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负载</a:t>
              </a:r>
              <a:r>
                <a:rPr lang="zh-CN" altLang="zh-CN" sz="1050" dirty="0" smtClean="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均衡</a:t>
              </a:r>
              <a:endParaRPr lang="en-US" altLang="zh-CN" sz="1050" dirty="0" smtClean="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fontAlgn="ctr">
                <a:spcAft>
                  <a:spcPts val="0"/>
                </a:spcAft>
              </a:pPr>
              <a:r>
                <a:rPr lang="en-US" altLang="zh-CN" sz="1050" dirty="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ELB</a:t>
              </a:r>
              <a:endParaRPr lang="zh-CN" altLang="zh-CN" sz="1050" dirty="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4" name="TextBox 102"/>
            <p:cNvSpPr txBox="1"/>
            <p:nvPr/>
          </p:nvSpPr>
          <p:spPr>
            <a:xfrm>
              <a:off x="8825774" y="3808766"/>
              <a:ext cx="892555" cy="325471"/>
            </a:xfrm>
            <a:prstGeom prst="rect">
              <a:avLst/>
            </a:prstGeom>
            <a:noFill/>
          </p:spPr>
          <p:txBody>
            <a:bodyPr wrap="none" rtlCol="0">
              <a:spAutoFit/>
            </a:bodyPr>
            <a:lstStyle/>
            <a:p>
              <a:pPr algn="ctr">
                <a:buNone/>
              </a:pPr>
              <a:r>
                <a:rPr lang="zh-CN" altLang="zh-CN" sz="1050" dirty="0" smtClean="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云专线</a:t>
              </a:r>
              <a:endParaRPr lang="en-US" altLang="zh-CN" sz="1050" dirty="0" smtClean="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r>
                <a:rPr lang="en-US" altLang="zh-CN" sz="1050" dirty="0" err="1" smtClean="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DirectConnect</a:t>
              </a:r>
              <a:endParaRPr lang="en-US" altLang="zh-CN" sz="1050" dirty="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5" name="TextBox 266"/>
            <p:cNvSpPr txBox="1"/>
            <p:nvPr/>
          </p:nvSpPr>
          <p:spPr>
            <a:xfrm>
              <a:off x="10015957" y="3790638"/>
              <a:ext cx="503296" cy="325471"/>
            </a:xfrm>
            <a:prstGeom prst="rect">
              <a:avLst/>
            </a:prstGeom>
            <a:noFill/>
          </p:spPr>
          <p:txBody>
            <a:bodyPr wrap="none" rtlCol="0">
              <a:spAutoFit/>
            </a:bodyPr>
            <a:lstStyle/>
            <a:p>
              <a:pPr algn="ctr">
                <a:buNone/>
              </a:pPr>
              <a:r>
                <a:rPr lang="zh-CN" altLang="zh-CN" sz="1050" dirty="0" smtClean="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云解析</a:t>
              </a:r>
              <a:endParaRPr lang="en-US" altLang="zh-CN" sz="1050" dirty="0" smtClean="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buNone/>
              </a:pPr>
              <a:r>
                <a:rPr lang="en-US" altLang="zh-CN" sz="1050" dirty="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DNS</a:t>
              </a:r>
            </a:p>
          </p:txBody>
        </p:sp>
        <p:sp>
          <p:nvSpPr>
            <p:cNvPr id="156" name="TextBox 102"/>
            <p:cNvSpPr txBox="1"/>
            <p:nvPr/>
          </p:nvSpPr>
          <p:spPr>
            <a:xfrm>
              <a:off x="7570315" y="3826008"/>
              <a:ext cx="848694" cy="325471"/>
            </a:xfrm>
            <a:prstGeom prst="rect">
              <a:avLst/>
            </a:prstGeom>
            <a:noFill/>
          </p:spPr>
          <p:txBody>
            <a:bodyPr wrap="none" rtlCol="0">
              <a:spAutoFit/>
            </a:bodyPr>
            <a:lstStyle/>
            <a:p>
              <a:pPr algn="ctr"/>
              <a:r>
                <a:rPr lang="zh-CN" altLang="en-US" sz="1050" dirty="0" smtClean="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虚拟</a:t>
              </a:r>
              <a:r>
                <a:rPr lang="zh-CN" altLang="en-US" sz="1050" dirty="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专有</a:t>
              </a:r>
              <a:r>
                <a:rPr lang="zh-CN" altLang="en-US" sz="1050" dirty="0" smtClean="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网络</a:t>
              </a:r>
              <a:endParaRPr lang="en-US" altLang="zh-CN" sz="1050" dirty="0" smtClean="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r>
                <a:rPr lang="en-US" altLang="zh-CN" sz="1050" dirty="0" smtClean="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VPN</a:t>
              </a:r>
              <a:endParaRPr lang="en-US" altLang="zh-CN" sz="1050" dirty="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7" name="Freeform 5"/>
            <p:cNvSpPr>
              <a:spLocks noEditPoints="1"/>
            </p:cNvSpPr>
            <p:nvPr/>
          </p:nvSpPr>
          <p:spPr bwMode="auto">
            <a:xfrm>
              <a:off x="5363647" y="3294327"/>
              <a:ext cx="649043" cy="435763"/>
            </a:xfrm>
            <a:custGeom>
              <a:avLst/>
              <a:gdLst>
                <a:gd name="T0" fmla="*/ 133 w 176"/>
                <a:gd name="T1" fmla="*/ 32 h 128"/>
                <a:gd name="T2" fmla="*/ 88 w 176"/>
                <a:gd name="T3" fmla="*/ 0 h 128"/>
                <a:gd name="T4" fmla="*/ 42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86 w 176"/>
                <a:gd name="T17" fmla="*/ 48 h 128"/>
                <a:gd name="T18" fmla="*/ 86 w 176"/>
                <a:gd name="T19" fmla="*/ 50 h 128"/>
                <a:gd name="T20" fmla="*/ 60 w 176"/>
                <a:gd name="T21" fmla="*/ 78 h 128"/>
                <a:gd name="T22" fmla="*/ 58 w 176"/>
                <a:gd name="T23" fmla="*/ 77 h 128"/>
                <a:gd name="T24" fmla="*/ 48 w 176"/>
                <a:gd name="T25" fmla="*/ 38 h 128"/>
                <a:gd name="T26" fmla="*/ 86 w 176"/>
                <a:gd name="T27" fmla="*/ 48 h 128"/>
                <a:gd name="T28" fmla="*/ 128 w 176"/>
                <a:gd name="T29" fmla="*/ 120 h 128"/>
                <a:gd name="T30" fmla="*/ 48 w 176"/>
                <a:gd name="T31" fmla="*/ 120 h 128"/>
                <a:gd name="T32" fmla="*/ 8 w 176"/>
                <a:gd name="T33" fmla="*/ 80 h 128"/>
                <a:gd name="T34" fmla="*/ 43 w 176"/>
                <a:gd name="T35" fmla="*/ 40 h 128"/>
                <a:gd name="T36" fmla="*/ 45 w 176"/>
                <a:gd name="T37" fmla="*/ 40 h 128"/>
                <a:gd name="T38" fmla="*/ 54 w 176"/>
                <a:gd name="T39" fmla="*/ 78 h 128"/>
                <a:gd name="T40" fmla="*/ 52 w 176"/>
                <a:gd name="T41" fmla="*/ 83 h 128"/>
                <a:gd name="T42" fmla="*/ 58 w 176"/>
                <a:gd name="T43" fmla="*/ 89 h 128"/>
                <a:gd name="T44" fmla="*/ 64 w 176"/>
                <a:gd name="T45" fmla="*/ 83 h 128"/>
                <a:gd name="T46" fmla="*/ 63 w 176"/>
                <a:gd name="T47" fmla="*/ 80 h 128"/>
                <a:gd name="T48" fmla="*/ 89 w 176"/>
                <a:gd name="T49" fmla="*/ 53 h 128"/>
                <a:gd name="T50" fmla="*/ 92 w 176"/>
                <a:gd name="T51" fmla="*/ 53 h 128"/>
                <a:gd name="T52" fmla="*/ 98 w 176"/>
                <a:gd name="T53" fmla="*/ 47 h 128"/>
                <a:gd name="T54" fmla="*/ 92 w 176"/>
                <a:gd name="T55" fmla="*/ 41 h 128"/>
                <a:gd name="T56" fmla="*/ 87 w 176"/>
                <a:gd name="T57" fmla="*/ 44 h 128"/>
                <a:gd name="T58" fmla="*/ 50 w 176"/>
                <a:gd name="T59" fmla="*/ 34 h 128"/>
                <a:gd name="T60" fmla="*/ 88 w 176"/>
                <a:gd name="T61" fmla="*/ 8 h 128"/>
                <a:gd name="T62" fmla="*/ 125 w 176"/>
                <a:gd name="T63" fmla="*/ 35 h 128"/>
                <a:gd name="T64" fmla="*/ 132 w 176"/>
                <a:gd name="T65" fmla="*/ 40 h 128"/>
                <a:gd name="T66" fmla="*/ 168 w 176"/>
                <a:gd name="T67" fmla="*/ 80 h 128"/>
                <a:gd name="T68" fmla="*/ 128 w 176"/>
                <a:gd name="T6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6" h="128">
                  <a:moveTo>
                    <a:pt x="133" y="32"/>
                  </a:moveTo>
                  <a:cubicBezTo>
                    <a:pt x="127" y="14"/>
                    <a:pt x="109" y="0"/>
                    <a:pt x="88" y="0"/>
                  </a:cubicBezTo>
                  <a:cubicBezTo>
                    <a:pt x="67" y="0"/>
                    <a:pt x="49" y="14"/>
                    <a:pt x="42" y="32"/>
                  </a:cubicBezTo>
                  <a:cubicBezTo>
                    <a:pt x="18" y="35"/>
                    <a:pt x="0" y="55"/>
                    <a:pt x="0" y="80"/>
                  </a:cubicBezTo>
                  <a:cubicBezTo>
                    <a:pt x="0" y="107"/>
                    <a:pt x="21" y="128"/>
                    <a:pt x="48" y="128"/>
                  </a:cubicBezTo>
                  <a:cubicBezTo>
                    <a:pt x="128" y="128"/>
                    <a:pt x="128" y="128"/>
                    <a:pt x="128" y="128"/>
                  </a:cubicBezTo>
                  <a:cubicBezTo>
                    <a:pt x="154" y="128"/>
                    <a:pt x="176" y="107"/>
                    <a:pt x="176" y="80"/>
                  </a:cubicBezTo>
                  <a:cubicBezTo>
                    <a:pt x="176" y="55"/>
                    <a:pt x="157" y="35"/>
                    <a:pt x="133" y="32"/>
                  </a:cubicBezTo>
                  <a:close/>
                  <a:moveTo>
                    <a:pt x="86" y="48"/>
                  </a:moveTo>
                  <a:cubicBezTo>
                    <a:pt x="86" y="48"/>
                    <a:pt x="86" y="49"/>
                    <a:pt x="86" y="50"/>
                  </a:cubicBezTo>
                  <a:cubicBezTo>
                    <a:pt x="60" y="78"/>
                    <a:pt x="60" y="78"/>
                    <a:pt x="60" y="78"/>
                  </a:cubicBezTo>
                  <a:cubicBezTo>
                    <a:pt x="60" y="77"/>
                    <a:pt x="59" y="77"/>
                    <a:pt x="58" y="77"/>
                  </a:cubicBezTo>
                  <a:cubicBezTo>
                    <a:pt x="48" y="38"/>
                    <a:pt x="48" y="38"/>
                    <a:pt x="48" y="38"/>
                  </a:cubicBezTo>
                  <a:lnTo>
                    <a:pt x="86" y="48"/>
                  </a:lnTo>
                  <a:close/>
                  <a:moveTo>
                    <a:pt x="128" y="120"/>
                  </a:moveTo>
                  <a:cubicBezTo>
                    <a:pt x="48" y="120"/>
                    <a:pt x="48" y="120"/>
                    <a:pt x="48" y="120"/>
                  </a:cubicBezTo>
                  <a:cubicBezTo>
                    <a:pt x="26" y="120"/>
                    <a:pt x="8" y="102"/>
                    <a:pt x="8" y="80"/>
                  </a:cubicBezTo>
                  <a:cubicBezTo>
                    <a:pt x="8" y="60"/>
                    <a:pt x="23" y="43"/>
                    <a:pt x="43" y="40"/>
                  </a:cubicBezTo>
                  <a:cubicBezTo>
                    <a:pt x="44" y="40"/>
                    <a:pt x="44" y="40"/>
                    <a:pt x="45" y="40"/>
                  </a:cubicBezTo>
                  <a:cubicBezTo>
                    <a:pt x="54" y="78"/>
                    <a:pt x="54" y="78"/>
                    <a:pt x="54" y="78"/>
                  </a:cubicBezTo>
                  <a:cubicBezTo>
                    <a:pt x="53" y="79"/>
                    <a:pt x="52" y="81"/>
                    <a:pt x="52" y="83"/>
                  </a:cubicBezTo>
                  <a:cubicBezTo>
                    <a:pt x="52" y="86"/>
                    <a:pt x="54" y="89"/>
                    <a:pt x="58" y="89"/>
                  </a:cubicBezTo>
                  <a:cubicBezTo>
                    <a:pt x="61" y="89"/>
                    <a:pt x="64" y="86"/>
                    <a:pt x="64" y="83"/>
                  </a:cubicBezTo>
                  <a:cubicBezTo>
                    <a:pt x="64" y="82"/>
                    <a:pt x="63" y="81"/>
                    <a:pt x="63" y="80"/>
                  </a:cubicBezTo>
                  <a:cubicBezTo>
                    <a:pt x="89" y="53"/>
                    <a:pt x="89" y="53"/>
                    <a:pt x="89" y="53"/>
                  </a:cubicBezTo>
                  <a:cubicBezTo>
                    <a:pt x="90" y="53"/>
                    <a:pt x="91" y="53"/>
                    <a:pt x="92" y="53"/>
                  </a:cubicBezTo>
                  <a:cubicBezTo>
                    <a:pt x="95" y="53"/>
                    <a:pt x="98" y="50"/>
                    <a:pt x="98" y="47"/>
                  </a:cubicBezTo>
                  <a:cubicBezTo>
                    <a:pt x="98" y="44"/>
                    <a:pt x="95" y="41"/>
                    <a:pt x="92" y="41"/>
                  </a:cubicBezTo>
                  <a:cubicBezTo>
                    <a:pt x="90" y="41"/>
                    <a:pt x="88" y="42"/>
                    <a:pt x="87" y="44"/>
                  </a:cubicBezTo>
                  <a:cubicBezTo>
                    <a:pt x="50" y="34"/>
                    <a:pt x="50" y="34"/>
                    <a:pt x="50" y="34"/>
                  </a:cubicBezTo>
                  <a:cubicBezTo>
                    <a:pt x="56" y="19"/>
                    <a:pt x="71" y="8"/>
                    <a:pt x="88" y="8"/>
                  </a:cubicBezTo>
                  <a:cubicBezTo>
                    <a:pt x="105" y="8"/>
                    <a:pt x="120" y="19"/>
                    <a:pt x="125" y="35"/>
                  </a:cubicBezTo>
                  <a:cubicBezTo>
                    <a:pt x="126" y="38"/>
                    <a:pt x="129" y="40"/>
                    <a:pt x="132" y="40"/>
                  </a:cubicBezTo>
                  <a:cubicBezTo>
                    <a:pt x="152" y="43"/>
                    <a:pt x="168" y="60"/>
                    <a:pt x="168" y="80"/>
                  </a:cubicBezTo>
                  <a:cubicBezTo>
                    <a:pt x="168" y="102"/>
                    <a:pt x="150" y="120"/>
                    <a:pt x="128" y="120"/>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8" name="Freeform 6"/>
            <p:cNvSpPr>
              <a:spLocks noEditPoints="1"/>
            </p:cNvSpPr>
            <p:nvPr/>
          </p:nvSpPr>
          <p:spPr bwMode="auto">
            <a:xfrm>
              <a:off x="6537182" y="3227785"/>
              <a:ext cx="649043" cy="598392"/>
            </a:xfrm>
            <a:custGeom>
              <a:avLst/>
              <a:gdLst>
                <a:gd name="T0" fmla="*/ 164 w 176"/>
                <a:gd name="T1" fmla="*/ 113 h 176"/>
                <a:gd name="T2" fmla="*/ 161 w 176"/>
                <a:gd name="T3" fmla="*/ 114 h 176"/>
                <a:gd name="T4" fmla="*/ 98 w 176"/>
                <a:gd name="T5" fmla="*/ 23 h 176"/>
                <a:gd name="T6" fmla="*/ 102 w 176"/>
                <a:gd name="T7" fmla="*/ 14 h 176"/>
                <a:gd name="T8" fmla="*/ 88 w 176"/>
                <a:gd name="T9" fmla="*/ 0 h 176"/>
                <a:gd name="T10" fmla="*/ 73 w 176"/>
                <a:gd name="T11" fmla="*/ 14 h 176"/>
                <a:gd name="T12" fmla="*/ 77 w 176"/>
                <a:gd name="T13" fmla="*/ 23 h 176"/>
                <a:gd name="T14" fmla="*/ 15 w 176"/>
                <a:gd name="T15" fmla="*/ 114 h 176"/>
                <a:gd name="T16" fmla="*/ 12 w 176"/>
                <a:gd name="T17" fmla="*/ 113 h 176"/>
                <a:gd name="T18" fmla="*/ 0 w 176"/>
                <a:gd name="T19" fmla="*/ 125 h 176"/>
                <a:gd name="T20" fmla="*/ 12 w 176"/>
                <a:gd name="T21" fmla="*/ 136 h 176"/>
                <a:gd name="T22" fmla="*/ 16 w 176"/>
                <a:gd name="T23" fmla="*/ 135 h 176"/>
                <a:gd name="T24" fmla="*/ 74 w 176"/>
                <a:gd name="T25" fmla="*/ 163 h 176"/>
                <a:gd name="T26" fmla="*/ 88 w 176"/>
                <a:gd name="T27" fmla="*/ 176 h 176"/>
                <a:gd name="T28" fmla="*/ 102 w 176"/>
                <a:gd name="T29" fmla="*/ 163 h 176"/>
                <a:gd name="T30" fmla="*/ 159 w 176"/>
                <a:gd name="T31" fmla="*/ 136 h 176"/>
                <a:gd name="T32" fmla="*/ 164 w 176"/>
                <a:gd name="T33" fmla="*/ 136 h 176"/>
                <a:gd name="T34" fmla="*/ 176 w 176"/>
                <a:gd name="T35" fmla="*/ 125 h 176"/>
                <a:gd name="T36" fmla="*/ 164 w 176"/>
                <a:gd name="T37" fmla="*/ 113 h 176"/>
                <a:gd name="T38" fmla="*/ 152 w 176"/>
                <a:gd name="T39" fmla="*/ 125 h 176"/>
                <a:gd name="T40" fmla="*/ 153 w 176"/>
                <a:gd name="T41" fmla="*/ 128 h 176"/>
                <a:gd name="T42" fmla="*/ 99 w 176"/>
                <a:gd name="T43" fmla="*/ 154 h 176"/>
                <a:gd name="T44" fmla="*/ 92 w 176"/>
                <a:gd name="T45" fmla="*/ 149 h 176"/>
                <a:gd name="T46" fmla="*/ 92 w 176"/>
                <a:gd name="T47" fmla="*/ 27 h 176"/>
                <a:gd name="T48" fmla="*/ 95 w 176"/>
                <a:gd name="T49" fmla="*/ 26 h 176"/>
                <a:gd name="T50" fmla="*/ 156 w 176"/>
                <a:gd name="T51" fmla="*/ 116 h 176"/>
                <a:gd name="T52" fmla="*/ 152 w 176"/>
                <a:gd name="T53" fmla="*/ 125 h 176"/>
                <a:gd name="T54" fmla="*/ 81 w 176"/>
                <a:gd name="T55" fmla="*/ 26 h 176"/>
                <a:gd name="T56" fmla="*/ 83 w 176"/>
                <a:gd name="T57" fmla="*/ 27 h 176"/>
                <a:gd name="T58" fmla="*/ 83 w 176"/>
                <a:gd name="T59" fmla="*/ 149 h 176"/>
                <a:gd name="T60" fmla="*/ 76 w 176"/>
                <a:gd name="T61" fmla="*/ 154 h 176"/>
                <a:gd name="T62" fmla="*/ 23 w 176"/>
                <a:gd name="T63" fmla="*/ 128 h 176"/>
                <a:gd name="T64" fmla="*/ 24 w 176"/>
                <a:gd name="T65" fmla="*/ 125 h 176"/>
                <a:gd name="T66" fmla="*/ 19 w 176"/>
                <a:gd name="T67" fmla="*/ 116 h 176"/>
                <a:gd name="T68" fmla="*/ 81 w 176"/>
                <a:gd name="T69" fmla="*/ 26 h 176"/>
                <a:gd name="T70" fmla="*/ 4 w 176"/>
                <a:gd name="T71" fmla="*/ 125 h 176"/>
                <a:gd name="T72" fmla="*/ 12 w 176"/>
                <a:gd name="T73" fmla="*/ 118 h 176"/>
                <a:gd name="T74" fmla="*/ 19 w 176"/>
                <a:gd name="T75" fmla="*/ 125 h 176"/>
                <a:gd name="T76" fmla="*/ 12 w 176"/>
                <a:gd name="T77" fmla="*/ 132 h 176"/>
                <a:gd name="T78" fmla="*/ 4 w 176"/>
                <a:gd name="T79" fmla="*/ 125 h 176"/>
                <a:gd name="T80" fmla="*/ 88 w 176"/>
                <a:gd name="T81" fmla="*/ 171 h 176"/>
                <a:gd name="T82" fmla="*/ 78 w 176"/>
                <a:gd name="T83" fmla="*/ 162 h 176"/>
                <a:gd name="T84" fmla="*/ 88 w 176"/>
                <a:gd name="T85" fmla="*/ 153 h 176"/>
                <a:gd name="T86" fmla="*/ 97 w 176"/>
                <a:gd name="T87" fmla="*/ 162 h 176"/>
                <a:gd name="T88" fmla="*/ 88 w 176"/>
                <a:gd name="T89" fmla="*/ 171 h 176"/>
                <a:gd name="T90" fmla="*/ 164 w 176"/>
                <a:gd name="T91" fmla="*/ 132 h 176"/>
                <a:gd name="T92" fmla="*/ 157 w 176"/>
                <a:gd name="T93" fmla="*/ 125 h 176"/>
                <a:gd name="T94" fmla="*/ 164 w 176"/>
                <a:gd name="T95" fmla="*/ 118 h 176"/>
                <a:gd name="T96" fmla="*/ 171 w 176"/>
                <a:gd name="T97" fmla="*/ 125 h 176"/>
                <a:gd name="T98" fmla="*/ 164 w 176"/>
                <a:gd name="T99"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76">
                  <a:moveTo>
                    <a:pt x="164" y="113"/>
                  </a:moveTo>
                  <a:cubicBezTo>
                    <a:pt x="163" y="113"/>
                    <a:pt x="162" y="113"/>
                    <a:pt x="161" y="114"/>
                  </a:cubicBezTo>
                  <a:cubicBezTo>
                    <a:pt x="98" y="23"/>
                    <a:pt x="98" y="23"/>
                    <a:pt x="98" y="23"/>
                  </a:cubicBezTo>
                  <a:cubicBezTo>
                    <a:pt x="101" y="20"/>
                    <a:pt x="102" y="17"/>
                    <a:pt x="102" y="14"/>
                  </a:cubicBezTo>
                  <a:cubicBezTo>
                    <a:pt x="102" y="6"/>
                    <a:pt x="96" y="0"/>
                    <a:pt x="88" y="0"/>
                  </a:cubicBezTo>
                  <a:cubicBezTo>
                    <a:pt x="80" y="0"/>
                    <a:pt x="73" y="6"/>
                    <a:pt x="73" y="14"/>
                  </a:cubicBezTo>
                  <a:cubicBezTo>
                    <a:pt x="73" y="17"/>
                    <a:pt x="75" y="21"/>
                    <a:pt x="77" y="23"/>
                  </a:cubicBezTo>
                  <a:cubicBezTo>
                    <a:pt x="15" y="114"/>
                    <a:pt x="15" y="114"/>
                    <a:pt x="15" y="114"/>
                  </a:cubicBezTo>
                  <a:cubicBezTo>
                    <a:pt x="14" y="114"/>
                    <a:pt x="13" y="113"/>
                    <a:pt x="12" y="113"/>
                  </a:cubicBezTo>
                  <a:cubicBezTo>
                    <a:pt x="5" y="113"/>
                    <a:pt x="0" y="118"/>
                    <a:pt x="0" y="125"/>
                  </a:cubicBezTo>
                  <a:cubicBezTo>
                    <a:pt x="0" y="131"/>
                    <a:pt x="5" y="136"/>
                    <a:pt x="12" y="136"/>
                  </a:cubicBezTo>
                  <a:cubicBezTo>
                    <a:pt x="13" y="136"/>
                    <a:pt x="15" y="136"/>
                    <a:pt x="16" y="135"/>
                  </a:cubicBezTo>
                  <a:cubicBezTo>
                    <a:pt x="74" y="163"/>
                    <a:pt x="74" y="163"/>
                    <a:pt x="74" y="163"/>
                  </a:cubicBezTo>
                  <a:cubicBezTo>
                    <a:pt x="74" y="170"/>
                    <a:pt x="80" y="176"/>
                    <a:pt x="88" y="176"/>
                  </a:cubicBezTo>
                  <a:cubicBezTo>
                    <a:pt x="95" y="176"/>
                    <a:pt x="102" y="170"/>
                    <a:pt x="102" y="163"/>
                  </a:cubicBezTo>
                  <a:cubicBezTo>
                    <a:pt x="159" y="136"/>
                    <a:pt x="159" y="136"/>
                    <a:pt x="159" y="136"/>
                  </a:cubicBezTo>
                  <a:cubicBezTo>
                    <a:pt x="161" y="136"/>
                    <a:pt x="162" y="136"/>
                    <a:pt x="164" y="136"/>
                  </a:cubicBezTo>
                  <a:cubicBezTo>
                    <a:pt x="170" y="136"/>
                    <a:pt x="176" y="131"/>
                    <a:pt x="176" y="125"/>
                  </a:cubicBezTo>
                  <a:cubicBezTo>
                    <a:pt x="176" y="118"/>
                    <a:pt x="170" y="113"/>
                    <a:pt x="164" y="113"/>
                  </a:cubicBezTo>
                  <a:close/>
                  <a:moveTo>
                    <a:pt x="152" y="125"/>
                  </a:moveTo>
                  <a:cubicBezTo>
                    <a:pt x="152" y="126"/>
                    <a:pt x="152" y="127"/>
                    <a:pt x="153" y="128"/>
                  </a:cubicBezTo>
                  <a:cubicBezTo>
                    <a:pt x="99" y="154"/>
                    <a:pt x="99" y="154"/>
                    <a:pt x="99" y="154"/>
                  </a:cubicBezTo>
                  <a:cubicBezTo>
                    <a:pt x="97" y="151"/>
                    <a:pt x="95" y="150"/>
                    <a:pt x="92" y="149"/>
                  </a:cubicBezTo>
                  <a:cubicBezTo>
                    <a:pt x="92" y="27"/>
                    <a:pt x="92" y="27"/>
                    <a:pt x="92" y="27"/>
                  </a:cubicBezTo>
                  <a:cubicBezTo>
                    <a:pt x="93" y="26"/>
                    <a:pt x="94" y="26"/>
                    <a:pt x="95" y="26"/>
                  </a:cubicBezTo>
                  <a:cubicBezTo>
                    <a:pt x="156" y="116"/>
                    <a:pt x="156" y="116"/>
                    <a:pt x="156" y="116"/>
                  </a:cubicBezTo>
                  <a:cubicBezTo>
                    <a:pt x="154" y="118"/>
                    <a:pt x="152" y="121"/>
                    <a:pt x="152" y="125"/>
                  </a:cubicBezTo>
                  <a:close/>
                  <a:moveTo>
                    <a:pt x="81" y="26"/>
                  </a:moveTo>
                  <a:cubicBezTo>
                    <a:pt x="82" y="26"/>
                    <a:pt x="82" y="27"/>
                    <a:pt x="83" y="27"/>
                  </a:cubicBezTo>
                  <a:cubicBezTo>
                    <a:pt x="83" y="149"/>
                    <a:pt x="83" y="149"/>
                    <a:pt x="83" y="149"/>
                  </a:cubicBezTo>
                  <a:cubicBezTo>
                    <a:pt x="80" y="150"/>
                    <a:pt x="78" y="151"/>
                    <a:pt x="76" y="154"/>
                  </a:cubicBezTo>
                  <a:cubicBezTo>
                    <a:pt x="23" y="128"/>
                    <a:pt x="23" y="128"/>
                    <a:pt x="23" y="128"/>
                  </a:cubicBezTo>
                  <a:cubicBezTo>
                    <a:pt x="23" y="127"/>
                    <a:pt x="24" y="126"/>
                    <a:pt x="24" y="125"/>
                  </a:cubicBezTo>
                  <a:cubicBezTo>
                    <a:pt x="24" y="121"/>
                    <a:pt x="22" y="118"/>
                    <a:pt x="19" y="116"/>
                  </a:cubicBezTo>
                  <a:lnTo>
                    <a:pt x="81" y="26"/>
                  </a:lnTo>
                  <a:close/>
                  <a:moveTo>
                    <a:pt x="4" y="125"/>
                  </a:moveTo>
                  <a:cubicBezTo>
                    <a:pt x="4" y="121"/>
                    <a:pt x="8" y="118"/>
                    <a:pt x="12" y="118"/>
                  </a:cubicBezTo>
                  <a:cubicBezTo>
                    <a:pt x="16" y="118"/>
                    <a:pt x="19" y="121"/>
                    <a:pt x="19" y="125"/>
                  </a:cubicBezTo>
                  <a:cubicBezTo>
                    <a:pt x="19" y="129"/>
                    <a:pt x="16" y="132"/>
                    <a:pt x="12" y="132"/>
                  </a:cubicBezTo>
                  <a:cubicBezTo>
                    <a:pt x="8" y="132"/>
                    <a:pt x="4" y="129"/>
                    <a:pt x="4" y="125"/>
                  </a:cubicBezTo>
                  <a:close/>
                  <a:moveTo>
                    <a:pt x="88" y="171"/>
                  </a:moveTo>
                  <a:cubicBezTo>
                    <a:pt x="82" y="171"/>
                    <a:pt x="78" y="167"/>
                    <a:pt x="78" y="162"/>
                  </a:cubicBezTo>
                  <a:cubicBezTo>
                    <a:pt x="78" y="157"/>
                    <a:pt x="82" y="153"/>
                    <a:pt x="88" y="153"/>
                  </a:cubicBezTo>
                  <a:cubicBezTo>
                    <a:pt x="93" y="153"/>
                    <a:pt x="97" y="157"/>
                    <a:pt x="97" y="162"/>
                  </a:cubicBezTo>
                  <a:cubicBezTo>
                    <a:pt x="97" y="167"/>
                    <a:pt x="93" y="171"/>
                    <a:pt x="88" y="171"/>
                  </a:cubicBezTo>
                  <a:close/>
                  <a:moveTo>
                    <a:pt x="164" y="132"/>
                  </a:moveTo>
                  <a:cubicBezTo>
                    <a:pt x="160" y="132"/>
                    <a:pt x="157" y="129"/>
                    <a:pt x="157" y="125"/>
                  </a:cubicBezTo>
                  <a:cubicBezTo>
                    <a:pt x="157" y="121"/>
                    <a:pt x="160" y="118"/>
                    <a:pt x="164" y="118"/>
                  </a:cubicBezTo>
                  <a:cubicBezTo>
                    <a:pt x="168" y="118"/>
                    <a:pt x="171" y="121"/>
                    <a:pt x="171" y="125"/>
                  </a:cubicBezTo>
                  <a:cubicBezTo>
                    <a:pt x="171" y="129"/>
                    <a:pt x="168" y="132"/>
                    <a:pt x="164" y="132"/>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159" name="组合 158"/>
            <p:cNvGrpSpPr/>
            <p:nvPr/>
          </p:nvGrpSpPr>
          <p:grpSpPr>
            <a:xfrm>
              <a:off x="7710717" y="3177473"/>
              <a:ext cx="649043" cy="598392"/>
              <a:chOff x="12422188" y="2451100"/>
              <a:chExt cx="465137" cy="455612"/>
            </a:xfrm>
            <a:solidFill>
              <a:srgbClr val="484848"/>
            </a:solidFill>
          </p:grpSpPr>
          <p:sp>
            <p:nvSpPr>
              <p:cNvPr id="160" name="Freeform 7"/>
              <p:cNvSpPr>
                <a:spLocks/>
              </p:cNvSpPr>
              <p:nvPr/>
            </p:nvSpPr>
            <p:spPr bwMode="auto">
              <a:xfrm>
                <a:off x="12715875" y="2617788"/>
                <a:ext cx="104775" cy="123825"/>
              </a:xfrm>
              <a:custGeom>
                <a:avLst/>
                <a:gdLst>
                  <a:gd name="T0" fmla="*/ 40 w 40"/>
                  <a:gd name="T1" fmla="*/ 0 h 48"/>
                  <a:gd name="T2" fmla="*/ 36 w 40"/>
                  <a:gd name="T3" fmla="*/ 0 h 48"/>
                  <a:gd name="T4" fmla="*/ 36 w 40"/>
                  <a:gd name="T5" fmla="*/ 44 h 48"/>
                  <a:gd name="T6" fmla="*/ 34 w 40"/>
                  <a:gd name="T7" fmla="*/ 44 h 48"/>
                  <a:gd name="T8" fmla="*/ 27 w 40"/>
                  <a:gd name="T9" fmla="*/ 39 h 48"/>
                  <a:gd name="T10" fmla="*/ 27 w 40"/>
                  <a:gd name="T11" fmla="*/ 39 h 48"/>
                  <a:gd name="T12" fmla="*/ 16 w 40"/>
                  <a:gd name="T13" fmla="*/ 9 h 48"/>
                  <a:gd name="T14" fmla="*/ 5 w 40"/>
                  <a:gd name="T15" fmla="*/ 0 h 48"/>
                  <a:gd name="T16" fmla="*/ 2 w 40"/>
                  <a:gd name="T17" fmla="*/ 0 h 48"/>
                  <a:gd name="T18" fmla="*/ 2 w 40"/>
                  <a:gd name="T19" fmla="*/ 0 h 48"/>
                  <a:gd name="T20" fmla="*/ 0 w 40"/>
                  <a:gd name="T21" fmla="*/ 0 h 48"/>
                  <a:gd name="T22" fmla="*/ 0 w 40"/>
                  <a:gd name="T23" fmla="*/ 48 h 48"/>
                  <a:gd name="T24" fmla="*/ 4 w 40"/>
                  <a:gd name="T25" fmla="*/ 48 h 48"/>
                  <a:gd name="T26" fmla="*/ 4 w 40"/>
                  <a:gd name="T27" fmla="*/ 4 h 48"/>
                  <a:gd name="T28" fmla="*/ 5 w 40"/>
                  <a:gd name="T29" fmla="*/ 4 h 48"/>
                  <a:gd name="T30" fmla="*/ 12 w 40"/>
                  <a:gd name="T31" fmla="*/ 10 h 48"/>
                  <a:gd name="T32" fmla="*/ 23 w 40"/>
                  <a:gd name="T33" fmla="*/ 41 h 48"/>
                  <a:gd name="T34" fmla="*/ 25 w 40"/>
                  <a:gd name="T35" fmla="*/ 40 h 48"/>
                  <a:gd name="T36" fmla="*/ 23 w 40"/>
                  <a:gd name="T37" fmla="*/ 41 h 48"/>
                  <a:gd name="T38" fmla="*/ 34 w 40"/>
                  <a:gd name="T39" fmla="*/ 48 h 48"/>
                  <a:gd name="T40" fmla="*/ 40 w 40"/>
                  <a:gd name="T41" fmla="*/ 48 h 48"/>
                  <a:gd name="T42" fmla="*/ 40 w 40"/>
                  <a:gd name="T43" fmla="*/ 44 h 48"/>
                  <a:gd name="T44" fmla="*/ 40 w 40"/>
                  <a:gd name="T45" fmla="*/ 44 h 48"/>
                  <a:gd name="T46" fmla="*/ 40 w 40"/>
                  <a:gd name="T4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8">
                    <a:moveTo>
                      <a:pt x="40" y="0"/>
                    </a:moveTo>
                    <a:cubicBezTo>
                      <a:pt x="36" y="0"/>
                      <a:pt x="36" y="0"/>
                      <a:pt x="36" y="0"/>
                    </a:cubicBezTo>
                    <a:cubicBezTo>
                      <a:pt x="36" y="44"/>
                      <a:pt x="36" y="44"/>
                      <a:pt x="36" y="44"/>
                    </a:cubicBezTo>
                    <a:cubicBezTo>
                      <a:pt x="34" y="44"/>
                      <a:pt x="34" y="44"/>
                      <a:pt x="34" y="44"/>
                    </a:cubicBezTo>
                    <a:cubicBezTo>
                      <a:pt x="30" y="44"/>
                      <a:pt x="28" y="43"/>
                      <a:pt x="27" y="39"/>
                    </a:cubicBezTo>
                    <a:cubicBezTo>
                      <a:pt x="27" y="39"/>
                      <a:pt x="27" y="39"/>
                      <a:pt x="27" y="39"/>
                    </a:cubicBezTo>
                    <a:cubicBezTo>
                      <a:pt x="16" y="9"/>
                      <a:pt x="16" y="9"/>
                      <a:pt x="16" y="9"/>
                    </a:cubicBezTo>
                    <a:cubicBezTo>
                      <a:pt x="15" y="7"/>
                      <a:pt x="13" y="0"/>
                      <a:pt x="5" y="0"/>
                    </a:cubicBezTo>
                    <a:cubicBezTo>
                      <a:pt x="2" y="0"/>
                      <a:pt x="2" y="0"/>
                      <a:pt x="2" y="0"/>
                    </a:cubicBezTo>
                    <a:cubicBezTo>
                      <a:pt x="2" y="0"/>
                      <a:pt x="2" y="0"/>
                      <a:pt x="2" y="0"/>
                    </a:cubicBezTo>
                    <a:cubicBezTo>
                      <a:pt x="0" y="0"/>
                      <a:pt x="0" y="0"/>
                      <a:pt x="0" y="0"/>
                    </a:cubicBezTo>
                    <a:cubicBezTo>
                      <a:pt x="0" y="48"/>
                      <a:pt x="0" y="48"/>
                      <a:pt x="0" y="48"/>
                    </a:cubicBezTo>
                    <a:cubicBezTo>
                      <a:pt x="4" y="48"/>
                      <a:pt x="4" y="48"/>
                      <a:pt x="4" y="48"/>
                    </a:cubicBezTo>
                    <a:cubicBezTo>
                      <a:pt x="4" y="4"/>
                      <a:pt x="4" y="4"/>
                      <a:pt x="4" y="4"/>
                    </a:cubicBezTo>
                    <a:cubicBezTo>
                      <a:pt x="5" y="4"/>
                      <a:pt x="5" y="4"/>
                      <a:pt x="5" y="4"/>
                    </a:cubicBezTo>
                    <a:cubicBezTo>
                      <a:pt x="8" y="4"/>
                      <a:pt x="11" y="6"/>
                      <a:pt x="12" y="10"/>
                    </a:cubicBezTo>
                    <a:cubicBezTo>
                      <a:pt x="23" y="41"/>
                      <a:pt x="23" y="41"/>
                      <a:pt x="23" y="41"/>
                    </a:cubicBezTo>
                    <a:cubicBezTo>
                      <a:pt x="25" y="40"/>
                      <a:pt x="25" y="40"/>
                      <a:pt x="25" y="40"/>
                    </a:cubicBezTo>
                    <a:cubicBezTo>
                      <a:pt x="23" y="41"/>
                      <a:pt x="23" y="41"/>
                      <a:pt x="23" y="41"/>
                    </a:cubicBezTo>
                    <a:cubicBezTo>
                      <a:pt x="25" y="46"/>
                      <a:pt x="28" y="48"/>
                      <a:pt x="34" y="48"/>
                    </a:cubicBezTo>
                    <a:cubicBezTo>
                      <a:pt x="40" y="48"/>
                      <a:pt x="40" y="48"/>
                      <a:pt x="40" y="48"/>
                    </a:cubicBezTo>
                    <a:cubicBezTo>
                      <a:pt x="40" y="44"/>
                      <a:pt x="40" y="44"/>
                      <a:pt x="40" y="44"/>
                    </a:cubicBezTo>
                    <a:cubicBezTo>
                      <a:pt x="40" y="44"/>
                      <a:pt x="40" y="44"/>
                      <a:pt x="40" y="44"/>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1" name="Freeform 8"/>
              <p:cNvSpPr>
                <a:spLocks noEditPoints="1"/>
              </p:cNvSpPr>
              <p:nvPr/>
            </p:nvSpPr>
            <p:spPr bwMode="auto">
              <a:xfrm>
                <a:off x="12422188" y="2451100"/>
                <a:ext cx="465137" cy="455612"/>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26 w 176"/>
                  <a:gd name="T11" fmla="*/ 127 h 176"/>
                  <a:gd name="T12" fmla="*/ 49 w 176"/>
                  <a:gd name="T13" fmla="*/ 152 h 176"/>
                  <a:gd name="T14" fmla="*/ 51 w 176"/>
                  <a:gd name="T15" fmla="*/ 148 h 176"/>
                  <a:gd name="T16" fmla="*/ 31 w 176"/>
                  <a:gd name="T17" fmla="*/ 128 h 176"/>
                  <a:gd name="T18" fmla="*/ 157 w 176"/>
                  <a:gd name="T19" fmla="*/ 128 h 176"/>
                  <a:gd name="T20" fmla="*/ 88 w 176"/>
                  <a:gd name="T21" fmla="*/ 168 h 176"/>
                  <a:gd name="T22" fmla="*/ 8 w 176"/>
                  <a:gd name="T23" fmla="*/ 88 h 176"/>
                  <a:gd name="T24" fmla="*/ 16 w 176"/>
                  <a:gd name="T25" fmla="*/ 52 h 176"/>
                  <a:gd name="T26" fmla="*/ 149 w 176"/>
                  <a:gd name="T27" fmla="*/ 52 h 176"/>
                  <a:gd name="T28" fmla="*/ 148 w 176"/>
                  <a:gd name="T29" fmla="*/ 49 h 176"/>
                  <a:gd name="T30" fmla="*/ 125 w 176"/>
                  <a:gd name="T31" fmla="*/ 24 h 176"/>
                  <a:gd name="T32" fmla="*/ 123 w 176"/>
                  <a:gd name="T33" fmla="*/ 28 h 176"/>
                  <a:gd name="T34" fmla="*/ 143 w 176"/>
                  <a:gd name="T35" fmla="*/ 48 h 176"/>
                  <a:gd name="T36" fmla="*/ 19 w 176"/>
                  <a:gd name="T37" fmla="*/ 48 h 176"/>
                  <a:gd name="T38" fmla="*/ 88 w 176"/>
                  <a:gd name="T39" fmla="*/ 8 h 176"/>
                  <a:gd name="T40" fmla="*/ 168 w 176"/>
                  <a:gd name="T41" fmla="*/ 88 h 176"/>
                  <a:gd name="T42" fmla="*/ 159 w 176"/>
                  <a:gd name="T43" fmla="*/ 124 h 176"/>
                  <a:gd name="T44" fmla="*/ 24 w 176"/>
                  <a:gd name="T45" fmla="*/ 124 h 176"/>
                  <a:gd name="T46" fmla="*/ 26 w 176"/>
                  <a:gd name="T47" fmla="*/ 1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6" h="176">
                    <a:moveTo>
                      <a:pt x="88" y="0"/>
                    </a:moveTo>
                    <a:cubicBezTo>
                      <a:pt x="39" y="0"/>
                      <a:pt x="0" y="40"/>
                      <a:pt x="0" y="88"/>
                    </a:cubicBezTo>
                    <a:cubicBezTo>
                      <a:pt x="0" y="137"/>
                      <a:pt x="39" y="176"/>
                      <a:pt x="88" y="176"/>
                    </a:cubicBezTo>
                    <a:cubicBezTo>
                      <a:pt x="136" y="176"/>
                      <a:pt x="176" y="137"/>
                      <a:pt x="176" y="88"/>
                    </a:cubicBezTo>
                    <a:cubicBezTo>
                      <a:pt x="176" y="40"/>
                      <a:pt x="136" y="0"/>
                      <a:pt x="88" y="0"/>
                    </a:cubicBezTo>
                    <a:close/>
                    <a:moveTo>
                      <a:pt x="26" y="127"/>
                    </a:moveTo>
                    <a:cubicBezTo>
                      <a:pt x="31" y="137"/>
                      <a:pt x="39" y="146"/>
                      <a:pt x="49" y="152"/>
                    </a:cubicBezTo>
                    <a:cubicBezTo>
                      <a:pt x="51" y="148"/>
                      <a:pt x="51" y="148"/>
                      <a:pt x="51" y="148"/>
                    </a:cubicBezTo>
                    <a:cubicBezTo>
                      <a:pt x="42" y="144"/>
                      <a:pt x="36" y="137"/>
                      <a:pt x="31" y="128"/>
                    </a:cubicBezTo>
                    <a:cubicBezTo>
                      <a:pt x="157" y="128"/>
                      <a:pt x="157" y="128"/>
                      <a:pt x="157" y="128"/>
                    </a:cubicBezTo>
                    <a:cubicBezTo>
                      <a:pt x="143" y="152"/>
                      <a:pt x="117" y="168"/>
                      <a:pt x="88" y="168"/>
                    </a:cubicBezTo>
                    <a:cubicBezTo>
                      <a:pt x="44" y="168"/>
                      <a:pt x="8" y="132"/>
                      <a:pt x="8" y="88"/>
                    </a:cubicBezTo>
                    <a:cubicBezTo>
                      <a:pt x="8" y="75"/>
                      <a:pt x="11" y="63"/>
                      <a:pt x="16" y="52"/>
                    </a:cubicBezTo>
                    <a:cubicBezTo>
                      <a:pt x="149" y="52"/>
                      <a:pt x="149" y="52"/>
                      <a:pt x="149" y="52"/>
                    </a:cubicBezTo>
                    <a:cubicBezTo>
                      <a:pt x="148" y="49"/>
                      <a:pt x="148" y="49"/>
                      <a:pt x="148" y="49"/>
                    </a:cubicBezTo>
                    <a:cubicBezTo>
                      <a:pt x="143" y="39"/>
                      <a:pt x="135" y="30"/>
                      <a:pt x="125" y="24"/>
                    </a:cubicBezTo>
                    <a:cubicBezTo>
                      <a:pt x="123" y="28"/>
                      <a:pt x="123" y="28"/>
                      <a:pt x="123" y="28"/>
                    </a:cubicBezTo>
                    <a:cubicBezTo>
                      <a:pt x="131" y="33"/>
                      <a:pt x="138" y="40"/>
                      <a:pt x="143" y="48"/>
                    </a:cubicBezTo>
                    <a:cubicBezTo>
                      <a:pt x="19" y="48"/>
                      <a:pt x="19" y="48"/>
                      <a:pt x="19" y="48"/>
                    </a:cubicBezTo>
                    <a:cubicBezTo>
                      <a:pt x="32" y="24"/>
                      <a:pt x="58" y="8"/>
                      <a:pt x="88" y="8"/>
                    </a:cubicBezTo>
                    <a:cubicBezTo>
                      <a:pt x="132" y="8"/>
                      <a:pt x="168" y="44"/>
                      <a:pt x="168" y="88"/>
                    </a:cubicBezTo>
                    <a:cubicBezTo>
                      <a:pt x="168" y="101"/>
                      <a:pt x="165" y="113"/>
                      <a:pt x="159" y="124"/>
                    </a:cubicBezTo>
                    <a:cubicBezTo>
                      <a:pt x="24" y="124"/>
                      <a:pt x="24" y="124"/>
                      <a:pt x="24" y="124"/>
                    </a:cubicBezTo>
                    <a:lnTo>
                      <a:pt x="26"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2" name="Freeform 9"/>
              <p:cNvSpPr>
                <a:spLocks noEditPoints="1"/>
              </p:cNvSpPr>
              <p:nvPr/>
            </p:nvSpPr>
            <p:spPr bwMode="auto">
              <a:xfrm>
                <a:off x="12599988" y="2617788"/>
                <a:ext cx="95250" cy="123825"/>
              </a:xfrm>
              <a:custGeom>
                <a:avLst/>
                <a:gdLst>
                  <a:gd name="T0" fmla="*/ 27 w 36"/>
                  <a:gd name="T1" fmla="*/ 0 h 48"/>
                  <a:gd name="T2" fmla="*/ 4 w 36"/>
                  <a:gd name="T3" fmla="*/ 0 h 48"/>
                  <a:gd name="T4" fmla="*/ 2 w 36"/>
                  <a:gd name="T5" fmla="*/ 0 h 48"/>
                  <a:gd name="T6" fmla="*/ 0 w 36"/>
                  <a:gd name="T7" fmla="*/ 0 h 48"/>
                  <a:gd name="T8" fmla="*/ 0 w 36"/>
                  <a:gd name="T9" fmla="*/ 48 h 48"/>
                  <a:gd name="T10" fmla="*/ 4 w 36"/>
                  <a:gd name="T11" fmla="*/ 48 h 48"/>
                  <a:gd name="T12" fmla="*/ 4 w 36"/>
                  <a:gd name="T13" fmla="*/ 24 h 48"/>
                  <a:gd name="T14" fmla="*/ 27 w 36"/>
                  <a:gd name="T15" fmla="*/ 24 h 48"/>
                  <a:gd name="T16" fmla="*/ 36 w 36"/>
                  <a:gd name="T17" fmla="*/ 15 h 48"/>
                  <a:gd name="T18" fmla="*/ 36 w 36"/>
                  <a:gd name="T19" fmla="*/ 10 h 48"/>
                  <a:gd name="T20" fmla="*/ 27 w 36"/>
                  <a:gd name="T21" fmla="*/ 0 h 48"/>
                  <a:gd name="T22" fmla="*/ 32 w 36"/>
                  <a:gd name="T23" fmla="*/ 15 h 48"/>
                  <a:gd name="T24" fmla="*/ 27 w 36"/>
                  <a:gd name="T25" fmla="*/ 20 h 48"/>
                  <a:gd name="T26" fmla="*/ 4 w 36"/>
                  <a:gd name="T27" fmla="*/ 20 h 48"/>
                  <a:gd name="T28" fmla="*/ 4 w 36"/>
                  <a:gd name="T29" fmla="*/ 4 h 48"/>
                  <a:gd name="T30" fmla="*/ 27 w 36"/>
                  <a:gd name="T31" fmla="*/ 4 h 48"/>
                  <a:gd name="T32" fmla="*/ 32 w 36"/>
                  <a:gd name="T33" fmla="*/ 10 h 48"/>
                  <a:gd name="T34" fmla="*/ 32 w 36"/>
                  <a:gd name="T35"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8">
                    <a:moveTo>
                      <a:pt x="27" y="0"/>
                    </a:moveTo>
                    <a:cubicBezTo>
                      <a:pt x="4" y="0"/>
                      <a:pt x="4" y="0"/>
                      <a:pt x="4" y="0"/>
                    </a:cubicBezTo>
                    <a:cubicBezTo>
                      <a:pt x="2" y="0"/>
                      <a:pt x="2" y="0"/>
                      <a:pt x="2" y="0"/>
                    </a:cubicBezTo>
                    <a:cubicBezTo>
                      <a:pt x="0" y="0"/>
                      <a:pt x="0" y="0"/>
                      <a:pt x="0" y="0"/>
                    </a:cubicBezTo>
                    <a:cubicBezTo>
                      <a:pt x="0" y="48"/>
                      <a:pt x="0" y="48"/>
                      <a:pt x="0" y="48"/>
                    </a:cubicBezTo>
                    <a:cubicBezTo>
                      <a:pt x="4" y="48"/>
                      <a:pt x="4" y="48"/>
                      <a:pt x="4" y="48"/>
                    </a:cubicBezTo>
                    <a:cubicBezTo>
                      <a:pt x="4" y="24"/>
                      <a:pt x="4" y="24"/>
                      <a:pt x="4" y="24"/>
                    </a:cubicBezTo>
                    <a:cubicBezTo>
                      <a:pt x="27" y="24"/>
                      <a:pt x="27" y="24"/>
                      <a:pt x="27" y="24"/>
                    </a:cubicBezTo>
                    <a:cubicBezTo>
                      <a:pt x="32" y="24"/>
                      <a:pt x="36" y="20"/>
                      <a:pt x="36" y="15"/>
                    </a:cubicBezTo>
                    <a:cubicBezTo>
                      <a:pt x="36" y="10"/>
                      <a:pt x="36" y="10"/>
                      <a:pt x="36" y="10"/>
                    </a:cubicBezTo>
                    <a:cubicBezTo>
                      <a:pt x="36" y="4"/>
                      <a:pt x="32" y="0"/>
                      <a:pt x="27" y="0"/>
                    </a:cubicBezTo>
                    <a:close/>
                    <a:moveTo>
                      <a:pt x="32" y="15"/>
                    </a:moveTo>
                    <a:cubicBezTo>
                      <a:pt x="32" y="18"/>
                      <a:pt x="29" y="20"/>
                      <a:pt x="27" y="20"/>
                    </a:cubicBezTo>
                    <a:cubicBezTo>
                      <a:pt x="4" y="20"/>
                      <a:pt x="4" y="20"/>
                      <a:pt x="4" y="20"/>
                    </a:cubicBezTo>
                    <a:cubicBezTo>
                      <a:pt x="4" y="4"/>
                      <a:pt x="4" y="4"/>
                      <a:pt x="4" y="4"/>
                    </a:cubicBezTo>
                    <a:cubicBezTo>
                      <a:pt x="27" y="4"/>
                      <a:pt x="27" y="4"/>
                      <a:pt x="27" y="4"/>
                    </a:cubicBezTo>
                    <a:cubicBezTo>
                      <a:pt x="29" y="4"/>
                      <a:pt x="32" y="7"/>
                      <a:pt x="32" y="10"/>
                    </a:cubicBezTo>
                    <a:lnTo>
                      <a:pt x="3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3" name="Freeform 10"/>
              <p:cNvSpPr>
                <a:spLocks/>
              </p:cNvSpPr>
              <p:nvPr/>
            </p:nvSpPr>
            <p:spPr bwMode="auto">
              <a:xfrm>
                <a:off x="12476163" y="2617788"/>
                <a:ext cx="104775" cy="119062"/>
              </a:xfrm>
              <a:custGeom>
                <a:avLst/>
                <a:gdLst>
                  <a:gd name="T0" fmla="*/ 28 w 40"/>
                  <a:gd name="T1" fmla="*/ 36 h 46"/>
                  <a:gd name="T2" fmla="*/ 21 w 40"/>
                  <a:gd name="T3" fmla="*/ 42 h 46"/>
                  <a:gd name="T4" fmla="*/ 19 w 40"/>
                  <a:gd name="T5" fmla="*/ 42 h 46"/>
                  <a:gd name="T6" fmla="*/ 12 w 40"/>
                  <a:gd name="T7" fmla="*/ 36 h 46"/>
                  <a:gd name="T8" fmla="*/ 4 w 40"/>
                  <a:gd name="T9" fmla="*/ 0 h 46"/>
                  <a:gd name="T10" fmla="*/ 0 w 40"/>
                  <a:gd name="T11" fmla="*/ 1 h 46"/>
                  <a:gd name="T12" fmla="*/ 8 w 40"/>
                  <a:gd name="T13" fmla="*/ 37 h 46"/>
                  <a:gd name="T14" fmla="*/ 18 w 40"/>
                  <a:gd name="T15" fmla="*/ 46 h 46"/>
                  <a:gd name="T16" fmla="*/ 18 w 40"/>
                  <a:gd name="T17" fmla="*/ 46 h 46"/>
                  <a:gd name="T18" fmla="*/ 19 w 40"/>
                  <a:gd name="T19" fmla="*/ 46 h 46"/>
                  <a:gd name="T20" fmla="*/ 21 w 40"/>
                  <a:gd name="T21" fmla="*/ 46 h 46"/>
                  <a:gd name="T22" fmla="*/ 22 w 40"/>
                  <a:gd name="T23" fmla="*/ 46 h 46"/>
                  <a:gd name="T24" fmla="*/ 22 w 40"/>
                  <a:gd name="T25" fmla="*/ 46 h 46"/>
                  <a:gd name="T26" fmla="*/ 32 w 40"/>
                  <a:gd name="T27" fmla="*/ 37 h 46"/>
                  <a:gd name="T28" fmla="*/ 40 w 40"/>
                  <a:gd name="T29" fmla="*/ 1 h 46"/>
                  <a:gd name="T30" fmla="*/ 36 w 40"/>
                  <a:gd name="T31" fmla="*/ 0 h 46"/>
                  <a:gd name="T32" fmla="*/ 28 w 40"/>
                  <a:gd name="T33"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6">
                    <a:moveTo>
                      <a:pt x="28" y="36"/>
                    </a:moveTo>
                    <a:cubicBezTo>
                      <a:pt x="26" y="40"/>
                      <a:pt x="24" y="42"/>
                      <a:pt x="21" y="42"/>
                    </a:cubicBezTo>
                    <a:cubicBezTo>
                      <a:pt x="19" y="42"/>
                      <a:pt x="19" y="42"/>
                      <a:pt x="19" y="42"/>
                    </a:cubicBezTo>
                    <a:cubicBezTo>
                      <a:pt x="15" y="42"/>
                      <a:pt x="13" y="40"/>
                      <a:pt x="12" y="36"/>
                    </a:cubicBezTo>
                    <a:cubicBezTo>
                      <a:pt x="4" y="0"/>
                      <a:pt x="4" y="0"/>
                      <a:pt x="4" y="0"/>
                    </a:cubicBezTo>
                    <a:cubicBezTo>
                      <a:pt x="0" y="1"/>
                      <a:pt x="0" y="1"/>
                      <a:pt x="0" y="1"/>
                    </a:cubicBezTo>
                    <a:cubicBezTo>
                      <a:pt x="8" y="37"/>
                      <a:pt x="8" y="37"/>
                      <a:pt x="8" y="37"/>
                    </a:cubicBezTo>
                    <a:cubicBezTo>
                      <a:pt x="9" y="39"/>
                      <a:pt x="11" y="45"/>
                      <a:pt x="18" y="46"/>
                    </a:cubicBezTo>
                    <a:cubicBezTo>
                      <a:pt x="18" y="46"/>
                      <a:pt x="18" y="46"/>
                      <a:pt x="18" y="46"/>
                    </a:cubicBezTo>
                    <a:cubicBezTo>
                      <a:pt x="19" y="46"/>
                      <a:pt x="19" y="46"/>
                      <a:pt x="19" y="46"/>
                    </a:cubicBezTo>
                    <a:cubicBezTo>
                      <a:pt x="21" y="46"/>
                      <a:pt x="21" y="46"/>
                      <a:pt x="21" y="46"/>
                    </a:cubicBezTo>
                    <a:cubicBezTo>
                      <a:pt x="22" y="46"/>
                      <a:pt x="22" y="46"/>
                      <a:pt x="22" y="46"/>
                    </a:cubicBezTo>
                    <a:cubicBezTo>
                      <a:pt x="22" y="46"/>
                      <a:pt x="22" y="46"/>
                      <a:pt x="22" y="46"/>
                    </a:cubicBezTo>
                    <a:cubicBezTo>
                      <a:pt x="29" y="45"/>
                      <a:pt x="31" y="39"/>
                      <a:pt x="32" y="37"/>
                    </a:cubicBezTo>
                    <a:cubicBezTo>
                      <a:pt x="40" y="1"/>
                      <a:pt x="40" y="1"/>
                      <a:pt x="40" y="1"/>
                    </a:cubicBezTo>
                    <a:cubicBezTo>
                      <a:pt x="36" y="0"/>
                      <a:pt x="36" y="0"/>
                      <a:pt x="36" y="0"/>
                    </a:cubicBezTo>
                    <a:lnTo>
                      <a:pt x="2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164" name="Freeform 11"/>
            <p:cNvSpPr>
              <a:spLocks noEditPoints="1"/>
            </p:cNvSpPr>
            <p:nvPr/>
          </p:nvSpPr>
          <p:spPr bwMode="auto">
            <a:xfrm>
              <a:off x="8884252" y="3195600"/>
              <a:ext cx="533854" cy="598392"/>
            </a:xfrm>
            <a:custGeom>
              <a:avLst/>
              <a:gdLst>
                <a:gd name="T0" fmla="*/ 144 w 145"/>
                <a:gd name="T1" fmla="*/ 87 h 176"/>
                <a:gd name="T2" fmla="*/ 140 w 145"/>
                <a:gd name="T3" fmla="*/ 83 h 176"/>
                <a:gd name="T4" fmla="*/ 17 w 145"/>
                <a:gd name="T5" fmla="*/ 83 h 176"/>
                <a:gd name="T6" fmla="*/ 67 w 145"/>
                <a:gd name="T7" fmla="*/ 36 h 176"/>
                <a:gd name="T8" fmla="*/ 75 w 145"/>
                <a:gd name="T9" fmla="*/ 38 h 176"/>
                <a:gd name="T10" fmla="*/ 94 w 145"/>
                <a:gd name="T11" fmla="*/ 19 h 176"/>
                <a:gd name="T12" fmla="*/ 75 w 145"/>
                <a:gd name="T13" fmla="*/ 0 h 176"/>
                <a:gd name="T14" fmla="*/ 56 w 145"/>
                <a:gd name="T15" fmla="*/ 19 h 176"/>
                <a:gd name="T16" fmla="*/ 59 w 145"/>
                <a:gd name="T17" fmla="*/ 30 h 176"/>
                <a:gd name="T18" fmla="*/ 2 w 145"/>
                <a:gd name="T19" fmla="*/ 85 h 176"/>
                <a:gd name="T20" fmla="*/ 1 w 145"/>
                <a:gd name="T21" fmla="*/ 90 h 176"/>
                <a:gd name="T22" fmla="*/ 6 w 145"/>
                <a:gd name="T23" fmla="*/ 93 h 176"/>
                <a:gd name="T24" fmla="*/ 127 w 145"/>
                <a:gd name="T25" fmla="*/ 93 h 176"/>
                <a:gd name="T26" fmla="*/ 70 w 145"/>
                <a:gd name="T27" fmla="*/ 140 h 176"/>
                <a:gd name="T28" fmla="*/ 62 w 145"/>
                <a:gd name="T29" fmla="*/ 138 h 176"/>
                <a:gd name="T30" fmla="*/ 43 w 145"/>
                <a:gd name="T31" fmla="*/ 157 h 176"/>
                <a:gd name="T32" fmla="*/ 62 w 145"/>
                <a:gd name="T33" fmla="*/ 176 h 176"/>
                <a:gd name="T34" fmla="*/ 81 w 145"/>
                <a:gd name="T35" fmla="*/ 157 h 176"/>
                <a:gd name="T36" fmla="*/ 77 w 145"/>
                <a:gd name="T37" fmla="*/ 146 h 176"/>
                <a:gd name="T38" fmla="*/ 143 w 145"/>
                <a:gd name="T39" fmla="*/ 92 h 176"/>
                <a:gd name="T40" fmla="*/ 144 w 145"/>
                <a:gd name="T41" fmla="*/ 87 h 176"/>
                <a:gd name="T42" fmla="*/ 75 w 145"/>
                <a:gd name="T43" fmla="*/ 10 h 176"/>
                <a:gd name="T44" fmla="*/ 85 w 145"/>
                <a:gd name="T45" fmla="*/ 19 h 176"/>
                <a:gd name="T46" fmla="*/ 75 w 145"/>
                <a:gd name="T47" fmla="*/ 29 h 176"/>
                <a:gd name="T48" fmla="*/ 66 w 145"/>
                <a:gd name="T49" fmla="*/ 19 h 176"/>
                <a:gd name="T50" fmla="*/ 75 w 145"/>
                <a:gd name="T51" fmla="*/ 10 h 176"/>
                <a:gd name="T52" fmla="*/ 62 w 145"/>
                <a:gd name="T53" fmla="*/ 167 h 176"/>
                <a:gd name="T54" fmla="*/ 52 w 145"/>
                <a:gd name="T55" fmla="*/ 157 h 176"/>
                <a:gd name="T56" fmla="*/ 62 w 145"/>
                <a:gd name="T57" fmla="*/ 148 h 176"/>
                <a:gd name="T58" fmla="*/ 72 w 145"/>
                <a:gd name="T59" fmla="*/ 157 h 176"/>
                <a:gd name="T60" fmla="*/ 62 w 145"/>
                <a:gd name="T61"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5" h="176">
                  <a:moveTo>
                    <a:pt x="144" y="87"/>
                  </a:moveTo>
                  <a:cubicBezTo>
                    <a:pt x="144" y="85"/>
                    <a:pt x="142" y="83"/>
                    <a:pt x="140" y="83"/>
                  </a:cubicBezTo>
                  <a:cubicBezTo>
                    <a:pt x="17" y="83"/>
                    <a:pt x="17" y="83"/>
                    <a:pt x="17" y="83"/>
                  </a:cubicBezTo>
                  <a:cubicBezTo>
                    <a:pt x="67" y="36"/>
                    <a:pt x="67" y="36"/>
                    <a:pt x="67" y="36"/>
                  </a:cubicBezTo>
                  <a:cubicBezTo>
                    <a:pt x="69" y="37"/>
                    <a:pt x="72" y="38"/>
                    <a:pt x="75" y="38"/>
                  </a:cubicBezTo>
                  <a:cubicBezTo>
                    <a:pt x="86" y="38"/>
                    <a:pt x="94" y="30"/>
                    <a:pt x="94" y="19"/>
                  </a:cubicBezTo>
                  <a:cubicBezTo>
                    <a:pt x="94" y="9"/>
                    <a:pt x="86" y="0"/>
                    <a:pt x="75" y="0"/>
                  </a:cubicBezTo>
                  <a:cubicBezTo>
                    <a:pt x="65" y="0"/>
                    <a:pt x="56" y="9"/>
                    <a:pt x="56" y="19"/>
                  </a:cubicBezTo>
                  <a:cubicBezTo>
                    <a:pt x="56" y="23"/>
                    <a:pt x="57" y="27"/>
                    <a:pt x="59" y="30"/>
                  </a:cubicBezTo>
                  <a:cubicBezTo>
                    <a:pt x="2" y="85"/>
                    <a:pt x="2" y="85"/>
                    <a:pt x="2" y="85"/>
                  </a:cubicBezTo>
                  <a:cubicBezTo>
                    <a:pt x="1" y="86"/>
                    <a:pt x="0" y="88"/>
                    <a:pt x="1" y="90"/>
                  </a:cubicBezTo>
                  <a:cubicBezTo>
                    <a:pt x="2" y="92"/>
                    <a:pt x="4" y="93"/>
                    <a:pt x="6" y="93"/>
                  </a:cubicBezTo>
                  <a:cubicBezTo>
                    <a:pt x="127" y="93"/>
                    <a:pt x="127" y="93"/>
                    <a:pt x="127" y="93"/>
                  </a:cubicBezTo>
                  <a:cubicBezTo>
                    <a:pt x="70" y="140"/>
                    <a:pt x="70" y="140"/>
                    <a:pt x="70" y="140"/>
                  </a:cubicBezTo>
                  <a:cubicBezTo>
                    <a:pt x="67" y="139"/>
                    <a:pt x="65" y="138"/>
                    <a:pt x="62" y="138"/>
                  </a:cubicBezTo>
                  <a:cubicBezTo>
                    <a:pt x="51" y="138"/>
                    <a:pt x="43" y="147"/>
                    <a:pt x="43" y="157"/>
                  </a:cubicBezTo>
                  <a:cubicBezTo>
                    <a:pt x="43" y="168"/>
                    <a:pt x="51" y="176"/>
                    <a:pt x="62" y="176"/>
                  </a:cubicBezTo>
                  <a:cubicBezTo>
                    <a:pt x="73" y="176"/>
                    <a:pt x="81" y="168"/>
                    <a:pt x="81" y="157"/>
                  </a:cubicBezTo>
                  <a:cubicBezTo>
                    <a:pt x="81" y="153"/>
                    <a:pt x="80" y="149"/>
                    <a:pt x="77" y="146"/>
                  </a:cubicBezTo>
                  <a:cubicBezTo>
                    <a:pt x="143" y="92"/>
                    <a:pt x="143" y="92"/>
                    <a:pt x="143" y="92"/>
                  </a:cubicBezTo>
                  <a:cubicBezTo>
                    <a:pt x="145" y="91"/>
                    <a:pt x="145" y="88"/>
                    <a:pt x="144" y="87"/>
                  </a:cubicBezTo>
                  <a:close/>
                  <a:moveTo>
                    <a:pt x="75" y="10"/>
                  </a:moveTo>
                  <a:cubicBezTo>
                    <a:pt x="80" y="10"/>
                    <a:pt x="85" y="14"/>
                    <a:pt x="85" y="19"/>
                  </a:cubicBezTo>
                  <a:cubicBezTo>
                    <a:pt x="85" y="24"/>
                    <a:pt x="80" y="29"/>
                    <a:pt x="75" y="29"/>
                  </a:cubicBezTo>
                  <a:cubicBezTo>
                    <a:pt x="70" y="29"/>
                    <a:pt x="66" y="24"/>
                    <a:pt x="66" y="19"/>
                  </a:cubicBezTo>
                  <a:cubicBezTo>
                    <a:pt x="66" y="14"/>
                    <a:pt x="70" y="10"/>
                    <a:pt x="75" y="10"/>
                  </a:cubicBezTo>
                  <a:close/>
                  <a:moveTo>
                    <a:pt x="62" y="167"/>
                  </a:moveTo>
                  <a:cubicBezTo>
                    <a:pt x="57" y="167"/>
                    <a:pt x="52" y="162"/>
                    <a:pt x="52" y="157"/>
                  </a:cubicBezTo>
                  <a:cubicBezTo>
                    <a:pt x="52" y="152"/>
                    <a:pt x="57" y="148"/>
                    <a:pt x="62" y="148"/>
                  </a:cubicBezTo>
                  <a:cubicBezTo>
                    <a:pt x="67" y="148"/>
                    <a:pt x="72" y="152"/>
                    <a:pt x="72" y="157"/>
                  </a:cubicBezTo>
                  <a:cubicBezTo>
                    <a:pt x="72" y="162"/>
                    <a:pt x="67" y="167"/>
                    <a:pt x="62" y="167"/>
                  </a:cubicBezTo>
                  <a:close/>
                </a:path>
              </a:pathLst>
            </a:custGeom>
            <a:solidFill>
              <a:srgbClr val="484848"/>
            </a:solidFill>
            <a:ln>
              <a:noFill/>
            </a:ln>
          </p:spPr>
          <p:txBody>
            <a:bodyPr vert="horz" wrap="square" lIns="91440" tIns="45720" rIns="91440" bIns="45720" numCol="1" anchor="t" anchorCtr="0" compatLnSpc="1">
              <a:prstTxWarp prst="textNoShape">
                <a:avLst/>
              </a:prstTxWarp>
            </a:bodyPr>
            <a:lstStyle/>
            <a:p>
              <a:endParaRPr 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165" name="组合 164"/>
            <p:cNvGrpSpPr/>
            <p:nvPr/>
          </p:nvGrpSpPr>
          <p:grpSpPr>
            <a:xfrm>
              <a:off x="9942599" y="3177473"/>
              <a:ext cx="649043" cy="598392"/>
              <a:chOff x="12422188" y="4684713"/>
              <a:chExt cx="465137" cy="455612"/>
            </a:xfrm>
            <a:solidFill>
              <a:srgbClr val="484848"/>
            </a:solidFill>
          </p:grpSpPr>
          <p:sp>
            <p:nvSpPr>
              <p:cNvPr id="166" name="Freeform 12"/>
              <p:cNvSpPr>
                <a:spLocks noEditPoints="1"/>
              </p:cNvSpPr>
              <p:nvPr/>
            </p:nvSpPr>
            <p:spPr bwMode="auto">
              <a:xfrm>
                <a:off x="12485688" y="4849813"/>
                <a:ext cx="95250" cy="125412"/>
              </a:xfrm>
              <a:custGeom>
                <a:avLst/>
                <a:gdLst>
                  <a:gd name="T0" fmla="*/ 4 w 36"/>
                  <a:gd name="T1" fmla="*/ 48 h 48"/>
                  <a:gd name="T2" fmla="*/ 27 w 36"/>
                  <a:gd name="T3" fmla="*/ 48 h 48"/>
                  <a:gd name="T4" fmla="*/ 36 w 36"/>
                  <a:gd name="T5" fmla="*/ 39 h 48"/>
                  <a:gd name="T6" fmla="*/ 36 w 36"/>
                  <a:gd name="T7" fmla="*/ 10 h 48"/>
                  <a:gd name="T8" fmla="*/ 27 w 36"/>
                  <a:gd name="T9" fmla="*/ 0 h 48"/>
                  <a:gd name="T10" fmla="*/ 4 w 36"/>
                  <a:gd name="T11" fmla="*/ 0 h 48"/>
                  <a:gd name="T12" fmla="*/ 0 w 36"/>
                  <a:gd name="T13" fmla="*/ 0 h 48"/>
                  <a:gd name="T14" fmla="*/ 0 w 36"/>
                  <a:gd name="T15" fmla="*/ 4 h 48"/>
                  <a:gd name="T16" fmla="*/ 0 w 36"/>
                  <a:gd name="T17" fmla="*/ 44 h 48"/>
                  <a:gd name="T18" fmla="*/ 0 w 36"/>
                  <a:gd name="T19" fmla="*/ 48 h 48"/>
                  <a:gd name="T20" fmla="*/ 4 w 36"/>
                  <a:gd name="T21" fmla="*/ 48 h 48"/>
                  <a:gd name="T22" fmla="*/ 4 w 36"/>
                  <a:gd name="T23" fmla="*/ 4 h 48"/>
                  <a:gd name="T24" fmla="*/ 27 w 36"/>
                  <a:gd name="T25" fmla="*/ 4 h 48"/>
                  <a:gd name="T26" fmla="*/ 32 w 36"/>
                  <a:gd name="T27" fmla="*/ 10 h 48"/>
                  <a:gd name="T28" fmla="*/ 32 w 36"/>
                  <a:gd name="T29" fmla="*/ 39 h 48"/>
                  <a:gd name="T30" fmla="*/ 27 w 36"/>
                  <a:gd name="T31" fmla="*/ 44 h 48"/>
                  <a:gd name="T32" fmla="*/ 4 w 36"/>
                  <a:gd name="T33" fmla="*/ 44 h 48"/>
                  <a:gd name="T34" fmla="*/ 4 w 36"/>
                  <a:gd name="T35"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8">
                    <a:moveTo>
                      <a:pt x="4" y="48"/>
                    </a:moveTo>
                    <a:cubicBezTo>
                      <a:pt x="27" y="48"/>
                      <a:pt x="27" y="48"/>
                      <a:pt x="27" y="48"/>
                    </a:cubicBezTo>
                    <a:cubicBezTo>
                      <a:pt x="32" y="48"/>
                      <a:pt x="36" y="44"/>
                      <a:pt x="36" y="39"/>
                    </a:cubicBezTo>
                    <a:cubicBezTo>
                      <a:pt x="36" y="10"/>
                      <a:pt x="36" y="10"/>
                      <a:pt x="36" y="10"/>
                    </a:cubicBezTo>
                    <a:cubicBezTo>
                      <a:pt x="36" y="5"/>
                      <a:pt x="32" y="0"/>
                      <a:pt x="27" y="0"/>
                    </a:cubicBezTo>
                    <a:cubicBezTo>
                      <a:pt x="4" y="0"/>
                      <a:pt x="4" y="0"/>
                      <a:pt x="4" y="0"/>
                    </a:cubicBezTo>
                    <a:cubicBezTo>
                      <a:pt x="0" y="0"/>
                      <a:pt x="0" y="0"/>
                      <a:pt x="0" y="0"/>
                    </a:cubicBezTo>
                    <a:cubicBezTo>
                      <a:pt x="0" y="4"/>
                      <a:pt x="0" y="4"/>
                      <a:pt x="0" y="4"/>
                    </a:cubicBezTo>
                    <a:cubicBezTo>
                      <a:pt x="0" y="44"/>
                      <a:pt x="0" y="44"/>
                      <a:pt x="0" y="44"/>
                    </a:cubicBezTo>
                    <a:cubicBezTo>
                      <a:pt x="0" y="48"/>
                      <a:pt x="0" y="48"/>
                      <a:pt x="0" y="48"/>
                    </a:cubicBezTo>
                    <a:lnTo>
                      <a:pt x="4" y="48"/>
                    </a:lnTo>
                    <a:close/>
                    <a:moveTo>
                      <a:pt x="4" y="4"/>
                    </a:moveTo>
                    <a:cubicBezTo>
                      <a:pt x="27" y="4"/>
                      <a:pt x="27" y="4"/>
                      <a:pt x="27" y="4"/>
                    </a:cubicBezTo>
                    <a:cubicBezTo>
                      <a:pt x="30" y="4"/>
                      <a:pt x="32" y="7"/>
                      <a:pt x="32" y="10"/>
                    </a:cubicBezTo>
                    <a:cubicBezTo>
                      <a:pt x="32" y="39"/>
                      <a:pt x="32" y="39"/>
                      <a:pt x="32" y="39"/>
                    </a:cubicBezTo>
                    <a:cubicBezTo>
                      <a:pt x="32" y="42"/>
                      <a:pt x="30" y="44"/>
                      <a:pt x="27" y="44"/>
                    </a:cubicBezTo>
                    <a:cubicBezTo>
                      <a:pt x="4" y="44"/>
                      <a:pt x="4" y="44"/>
                      <a:pt x="4" y="4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7" name="Freeform 13"/>
              <p:cNvSpPr>
                <a:spLocks noEditPoints="1"/>
              </p:cNvSpPr>
              <p:nvPr/>
            </p:nvSpPr>
            <p:spPr bwMode="auto">
              <a:xfrm>
                <a:off x="12422188" y="4684713"/>
                <a:ext cx="465137" cy="455612"/>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158 w 176"/>
                  <a:gd name="T11" fmla="*/ 50 h 176"/>
                  <a:gd name="T12" fmla="*/ 130 w 176"/>
                  <a:gd name="T13" fmla="*/ 50 h 176"/>
                  <a:gd name="T14" fmla="*/ 102 w 176"/>
                  <a:gd name="T15" fmla="*/ 10 h 176"/>
                  <a:gd name="T16" fmla="*/ 158 w 176"/>
                  <a:gd name="T17" fmla="*/ 50 h 176"/>
                  <a:gd name="T18" fmla="*/ 126 w 176"/>
                  <a:gd name="T19" fmla="*/ 50 h 176"/>
                  <a:gd name="T20" fmla="*/ 50 w 176"/>
                  <a:gd name="T21" fmla="*/ 50 h 176"/>
                  <a:gd name="T22" fmla="*/ 88 w 176"/>
                  <a:gd name="T23" fmla="*/ 10 h 176"/>
                  <a:gd name="T24" fmla="*/ 126 w 176"/>
                  <a:gd name="T25" fmla="*/ 50 h 176"/>
                  <a:gd name="T26" fmla="*/ 73 w 176"/>
                  <a:gd name="T27" fmla="*/ 10 h 176"/>
                  <a:gd name="T28" fmla="*/ 46 w 176"/>
                  <a:gd name="T29" fmla="*/ 50 h 176"/>
                  <a:gd name="T30" fmla="*/ 17 w 176"/>
                  <a:gd name="T31" fmla="*/ 50 h 176"/>
                  <a:gd name="T32" fmla="*/ 73 w 176"/>
                  <a:gd name="T33" fmla="*/ 10 h 176"/>
                  <a:gd name="T34" fmla="*/ 15 w 176"/>
                  <a:gd name="T35" fmla="*/ 54 h 176"/>
                  <a:gd name="T36" fmla="*/ 160 w 176"/>
                  <a:gd name="T37" fmla="*/ 54 h 176"/>
                  <a:gd name="T38" fmla="*/ 168 w 176"/>
                  <a:gd name="T39" fmla="*/ 88 h 176"/>
                  <a:gd name="T40" fmla="*/ 160 w 176"/>
                  <a:gd name="T41" fmla="*/ 122 h 176"/>
                  <a:gd name="T42" fmla="*/ 15 w 176"/>
                  <a:gd name="T43" fmla="*/ 122 h 176"/>
                  <a:gd name="T44" fmla="*/ 8 w 176"/>
                  <a:gd name="T45" fmla="*/ 88 h 176"/>
                  <a:gd name="T46" fmla="*/ 15 w 176"/>
                  <a:gd name="T47" fmla="*/ 54 h 176"/>
                  <a:gd name="T48" fmla="*/ 50 w 176"/>
                  <a:gd name="T49" fmla="*/ 126 h 176"/>
                  <a:gd name="T50" fmla="*/ 125 w 176"/>
                  <a:gd name="T51" fmla="*/ 126 h 176"/>
                  <a:gd name="T52" fmla="*/ 88 w 176"/>
                  <a:gd name="T53" fmla="*/ 166 h 176"/>
                  <a:gd name="T54" fmla="*/ 50 w 176"/>
                  <a:gd name="T55" fmla="*/ 126 h 176"/>
                  <a:gd name="T56" fmla="*/ 17 w 176"/>
                  <a:gd name="T57" fmla="*/ 126 h 176"/>
                  <a:gd name="T58" fmla="*/ 46 w 176"/>
                  <a:gd name="T59" fmla="*/ 126 h 176"/>
                  <a:gd name="T60" fmla="*/ 73 w 176"/>
                  <a:gd name="T61" fmla="*/ 167 h 176"/>
                  <a:gd name="T62" fmla="*/ 17 w 176"/>
                  <a:gd name="T63" fmla="*/ 126 h 176"/>
                  <a:gd name="T64" fmla="*/ 102 w 176"/>
                  <a:gd name="T65" fmla="*/ 167 h 176"/>
                  <a:gd name="T66" fmla="*/ 130 w 176"/>
                  <a:gd name="T67" fmla="*/ 126 h 176"/>
                  <a:gd name="T68" fmla="*/ 158 w 176"/>
                  <a:gd name="T69" fmla="*/ 126 h 176"/>
                  <a:gd name="T70" fmla="*/ 102 w 176"/>
                  <a:gd name="T71"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88" y="0"/>
                    </a:moveTo>
                    <a:cubicBezTo>
                      <a:pt x="39" y="0"/>
                      <a:pt x="0" y="40"/>
                      <a:pt x="0" y="88"/>
                    </a:cubicBezTo>
                    <a:cubicBezTo>
                      <a:pt x="0" y="137"/>
                      <a:pt x="39" y="176"/>
                      <a:pt x="88" y="176"/>
                    </a:cubicBezTo>
                    <a:cubicBezTo>
                      <a:pt x="136" y="176"/>
                      <a:pt x="176" y="137"/>
                      <a:pt x="176" y="88"/>
                    </a:cubicBezTo>
                    <a:cubicBezTo>
                      <a:pt x="176" y="40"/>
                      <a:pt x="136" y="0"/>
                      <a:pt x="88" y="0"/>
                    </a:cubicBezTo>
                    <a:close/>
                    <a:moveTo>
                      <a:pt x="158" y="50"/>
                    </a:moveTo>
                    <a:cubicBezTo>
                      <a:pt x="130" y="50"/>
                      <a:pt x="130" y="50"/>
                      <a:pt x="130" y="50"/>
                    </a:cubicBezTo>
                    <a:cubicBezTo>
                      <a:pt x="125" y="30"/>
                      <a:pt x="115" y="16"/>
                      <a:pt x="102" y="10"/>
                    </a:cubicBezTo>
                    <a:cubicBezTo>
                      <a:pt x="127" y="14"/>
                      <a:pt x="147" y="30"/>
                      <a:pt x="158" y="50"/>
                    </a:cubicBezTo>
                    <a:close/>
                    <a:moveTo>
                      <a:pt x="126" y="50"/>
                    </a:moveTo>
                    <a:cubicBezTo>
                      <a:pt x="50" y="50"/>
                      <a:pt x="50" y="50"/>
                      <a:pt x="50" y="50"/>
                    </a:cubicBezTo>
                    <a:cubicBezTo>
                      <a:pt x="57" y="25"/>
                      <a:pt x="71" y="10"/>
                      <a:pt x="88" y="10"/>
                    </a:cubicBezTo>
                    <a:cubicBezTo>
                      <a:pt x="105" y="10"/>
                      <a:pt x="119" y="25"/>
                      <a:pt x="126" y="50"/>
                    </a:cubicBezTo>
                    <a:close/>
                    <a:moveTo>
                      <a:pt x="73" y="10"/>
                    </a:moveTo>
                    <a:cubicBezTo>
                      <a:pt x="61" y="16"/>
                      <a:pt x="51" y="30"/>
                      <a:pt x="46" y="50"/>
                    </a:cubicBezTo>
                    <a:cubicBezTo>
                      <a:pt x="17" y="50"/>
                      <a:pt x="17" y="50"/>
                      <a:pt x="17" y="50"/>
                    </a:cubicBezTo>
                    <a:cubicBezTo>
                      <a:pt x="29" y="30"/>
                      <a:pt x="49" y="14"/>
                      <a:pt x="73" y="10"/>
                    </a:cubicBezTo>
                    <a:close/>
                    <a:moveTo>
                      <a:pt x="15" y="54"/>
                    </a:moveTo>
                    <a:cubicBezTo>
                      <a:pt x="160" y="54"/>
                      <a:pt x="160" y="54"/>
                      <a:pt x="160" y="54"/>
                    </a:cubicBezTo>
                    <a:cubicBezTo>
                      <a:pt x="165" y="65"/>
                      <a:pt x="168" y="76"/>
                      <a:pt x="168" y="88"/>
                    </a:cubicBezTo>
                    <a:cubicBezTo>
                      <a:pt x="168" y="101"/>
                      <a:pt x="165" y="112"/>
                      <a:pt x="160" y="122"/>
                    </a:cubicBezTo>
                    <a:cubicBezTo>
                      <a:pt x="15" y="122"/>
                      <a:pt x="15" y="122"/>
                      <a:pt x="15" y="122"/>
                    </a:cubicBezTo>
                    <a:cubicBezTo>
                      <a:pt x="11" y="112"/>
                      <a:pt x="8" y="101"/>
                      <a:pt x="8" y="88"/>
                    </a:cubicBezTo>
                    <a:cubicBezTo>
                      <a:pt x="8" y="76"/>
                      <a:pt x="11" y="65"/>
                      <a:pt x="15" y="54"/>
                    </a:cubicBezTo>
                    <a:close/>
                    <a:moveTo>
                      <a:pt x="50" y="126"/>
                    </a:moveTo>
                    <a:cubicBezTo>
                      <a:pt x="125" y="126"/>
                      <a:pt x="125" y="126"/>
                      <a:pt x="125" y="126"/>
                    </a:cubicBezTo>
                    <a:cubicBezTo>
                      <a:pt x="119" y="152"/>
                      <a:pt x="105" y="166"/>
                      <a:pt x="88" y="166"/>
                    </a:cubicBezTo>
                    <a:cubicBezTo>
                      <a:pt x="70" y="166"/>
                      <a:pt x="56" y="152"/>
                      <a:pt x="50" y="126"/>
                    </a:cubicBezTo>
                    <a:close/>
                    <a:moveTo>
                      <a:pt x="17" y="126"/>
                    </a:moveTo>
                    <a:cubicBezTo>
                      <a:pt x="46" y="126"/>
                      <a:pt x="46" y="126"/>
                      <a:pt x="46" y="126"/>
                    </a:cubicBezTo>
                    <a:cubicBezTo>
                      <a:pt x="51" y="147"/>
                      <a:pt x="60" y="161"/>
                      <a:pt x="73" y="167"/>
                    </a:cubicBezTo>
                    <a:cubicBezTo>
                      <a:pt x="49" y="163"/>
                      <a:pt x="29" y="147"/>
                      <a:pt x="17" y="126"/>
                    </a:cubicBezTo>
                    <a:close/>
                    <a:moveTo>
                      <a:pt x="102" y="167"/>
                    </a:moveTo>
                    <a:cubicBezTo>
                      <a:pt x="115" y="161"/>
                      <a:pt x="124" y="147"/>
                      <a:pt x="130" y="126"/>
                    </a:cubicBezTo>
                    <a:cubicBezTo>
                      <a:pt x="158" y="126"/>
                      <a:pt x="158" y="126"/>
                      <a:pt x="158" y="126"/>
                    </a:cubicBezTo>
                    <a:cubicBezTo>
                      <a:pt x="147" y="147"/>
                      <a:pt x="126" y="163"/>
                      <a:pt x="102"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8" name="Freeform 14"/>
              <p:cNvSpPr>
                <a:spLocks/>
              </p:cNvSpPr>
              <p:nvPr/>
            </p:nvSpPr>
            <p:spPr bwMode="auto">
              <a:xfrm>
                <a:off x="12601575" y="4849813"/>
                <a:ext cx="106362" cy="125412"/>
              </a:xfrm>
              <a:custGeom>
                <a:avLst/>
                <a:gdLst>
                  <a:gd name="T0" fmla="*/ 4 w 40"/>
                  <a:gd name="T1" fmla="*/ 4 h 48"/>
                  <a:gd name="T2" fmla="*/ 5 w 40"/>
                  <a:gd name="T3" fmla="*/ 4 h 48"/>
                  <a:gd name="T4" fmla="*/ 12 w 40"/>
                  <a:gd name="T5" fmla="*/ 10 h 48"/>
                  <a:gd name="T6" fmla="*/ 23 w 40"/>
                  <a:gd name="T7" fmla="*/ 41 h 48"/>
                  <a:gd name="T8" fmla="*/ 25 w 40"/>
                  <a:gd name="T9" fmla="*/ 40 h 48"/>
                  <a:gd name="T10" fmla="*/ 23 w 40"/>
                  <a:gd name="T11" fmla="*/ 41 h 48"/>
                  <a:gd name="T12" fmla="*/ 34 w 40"/>
                  <a:gd name="T13" fmla="*/ 48 h 48"/>
                  <a:gd name="T14" fmla="*/ 40 w 40"/>
                  <a:gd name="T15" fmla="*/ 48 h 48"/>
                  <a:gd name="T16" fmla="*/ 40 w 40"/>
                  <a:gd name="T17" fmla="*/ 44 h 48"/>
                  <a:gd name="T18" fmla="*/ 40 w 40"/>
                  <a:gd name="T19" fmla="*/ 44 h 48"/>
                  <a:gd name="T20" fmla="*/ 40 w 40"/>
                  <a:gd name="T21" fmla="*/ 0 h 48"/>
                  <a:gd name="T22" fmla="*/ 36 w 40"/>
                  <a:gd name="T23" fmla="*/ 0 h 48"/>
                  <a:gd name="T24" fmla="*/ 36 w 40"/>
                  <a:gd name="T25" fmla="*/ 44 h 48"/>
                  <a:gd name="T26" fmla="*/ 34 w 40"/>
                  <a:gd name="T27" fmla="*/ 44 h 48"/>
                  <a:gd name="T28" fmla="*/ 27 w 40"/>
                  <a:gd name="T29" fmla="*/ 40 h 48"/>
                  <a:gd name="T30" fmla="*/ 27 w 40"/>
                  <a:gd name="T31" fmla="*/ 40 h 48"/>
                  <a:gd name="T32" fmla="*/ 16 w 40"/>
                  <a:gd name="T33" fmla="*/ 9 h 48"/>
                  <a:gd name="T34" fmla="*/ 5 w 40"/>
                  <a:gd name="T35" fmla="*/ 0 h 48"/>
                  <a:gd name="T36" fmla="*/ 2 w 40"/>
                  <a:gd name="T37" fmla="*/ 0 h 48"/>
                  <a:gd name="T38" fmla="*/ 2 w 40"/>
                  <a:gd name="T39" fmla="*/ 0 h 48"/>
                  <a:gd name="T40" fmla="*/ 0 w 40"/>
                  <a:gd name="T41" fmla="*/ 0 h 48"/>
                  <a:gd name="T42" fmla="*/ 0 w 40"/>
                  <a:gd name="T43" fmla="*/ 48 h 48"/>
                  <a:gd name="T44" fmla="*/ 4 w 40"/>
                  <a:gd name="T45" fmla="*/ 48 h 48"/>
                  <a:gd name="T46" fmla="*/ 4 w 40"/>
                  <a:gd name="T4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8">
                    <a:moveTo>
                      <a:pt x="4" y="4"/>
                    </a:moveTo>
                    <a:cubicBezTo>
                      <a:pt x="5" y="4"/>
                      <a:pt x="5" y="4"/>
                      <a:pt x="5" y="4"/>
                    </a:cubicBezTo>
                    <a:cubicBezTo>
                      <a:pt x="8" y="4"/>
                      <a:pt x="11" y="6"/>
                      <a:pt x="12" y="10"/>
                    </a:cubicBezTo>
                    <a:cubicBezTo>
                      <a:pt x="23" y="41"/>
                      <a:pt x="23" y="41"/>
                      <a:pt x="23" y="41"/>
                    </a:cubicBezTo>
                    <a:cubicBezTo>
                      <a:pt x="25" y="40"/>
                      <a:pt x="25" y="40"/>
                      <a:pt x="25" y="40"/>
                    </a:cubicBezTo>
                    <a:cubicBezTo>
                      <a:pt x="23" y="41"/>
                      <a:pt x="23" y="41"/>
                      <a:pt x="23" y="41"/>
                    </a:cubicBezTo>
                    <a:cubicBezTo>
                      <a:pt x="25" y="46"/>
                      <a:pt x="28" y="48"/>
                      <a:pt x="34" y="48"/>
                    </a:cubicBezTo>
                    <a:cubicBezTo>
                      <a:pt x="40" y="48"/>
                      <a:pt x="40" y="48"/>
                      <a:pt x="40" y="48"/>
                    </a:cubicBezTo>
                    <a:cubicBezTo>
                      <a:pt x="40" y="44"/>
                      <a:pt x="40" y="44"/>
                      <a:pt x="40" y="44"/>
                    </a:cubicBezTo>
                    <a:cubicBezTo>
                      <a:pt x="40" y="44"/>
                      <a:pt x="40" y="44"/>
                      <a:pt x="40" y="44"/>
                    </a:cubicBezTo>
                    <a:cubicBezTo>
                      <a:pt x="40" y="0"/>
                      <a:pt x="40" y="0"/>
                      <a:pt x="40" y="0"/>
                    </a:cubicBezTo>
                    <a:cubicBezTo>
                      <a:pt x="36" y="0"/>
                      <a:pt x="36" y="0"/>
                      <a:pt x="36" y="0"/>
                    </a:cubicBezTo>
                    <a:cubicBezTo>
                      <a:pt x="36" y="44"/>
                      <a:pt x="36" y="44"/>
                      <a:pt x="36" y="44"/>
                    </a:cubicBezTo>
                    <a:cubicBezTo>
                      <a:pt x="34" y="44"/>
                      <a:pt x="34" y="44"/>
                      <a:pt x="34" y="44"/>
                    </a:cubicBezTo>
                    <a:cubicBezTo>
                      <a:pt x="30" y="44"/>
                      <a:pt x="28" y="43"/>
                      <a:pt x="27" y="40"/>
                    </a:cubicBezTo>
                    <a:cubicBezTo>
                      <a:pt x="27" y="40"/>
                      <a:pt x="27" y="40"/>
                      <a:pt x="27" y="40"/>
                    </a:cubicBezTo>
                    <a:cubicBezTo>
                      <a:pt x="16" y="9"/>
                      <a:pt x="16" y="9"/>
                      <a:pt x="16" y="9"/>
                    </a:cubicBezTo>
                    <a:cubicBezTo>
                      <a:pt x="15" y="7"/>
                      <a:pt x="13" y="0"/>
                      <a:pt x="5" y="0"/>
                    </a:cubicBezTo>
                    <a:cubicBezTo>
                      <a:pt x="2" y="0"/>
                      <a:pt x="2" y="0"/>
                      <a:pt x="2" y="0"/>
                    </a:cubicBezTo>
                    <a:cubicBezTo>
                      <a:pt x="2" y="0"/>
                      <a:pt x="2" y="0"/>
                      <a:pt x="2" y="0"/>
                    </a:cubicBezTo>
                    <a:cubicBezTo>
                      <a:pt x="0" y="0"/>
                      <a:pt x="0" y="0"/>
                      <a:pt x="0" y="0"/>
                    </a:cubicBezTo>
                    <a:cubicBezTo>
                      <a:pt x="0" y="48"/>
                      <a:pt x="0" y="48"/>
                      <a:pt x="0" y="48"/>
                    </a:cubicBezTo>
                    <a:cubicBezTo>
                      <a:pt x="4" y="48"/>
                      <a:pt x="4" y="48"/>
                      <a:pt x="4" y="48"/>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9" name="Freeform 15"/>
              <p:cNvSpPr>
                <a:spLocks/>
              </p:cNvSpPr>
              <p:nvPr/>
            </p:nvSpPr>
            <p:spPr bwMode="auto">
              <a:xfrm>
                <a:off x="12728575" y="4849813"/>
                <a:ext cx="95250" cy="125412"/>
              </a:xfrm>
              <a:custGeom>
                <a:avLst/>
                <a:gdLst>
                  <a:gd name="T0" fmla="*/ 8 w 36"/>
                  <a:gd name="T1" fmla="*/ 24 h 48"/>
                  <a:gd name="T2" fmla="*/ 12 w 36"/>
                  <a:gd name="T3" fmla="*/ 24 h 48"/>
                  <a:gd name="T4" fmla="*/ 12 w 36"/>
                  <a:gd name="T5" fmla="*/ 24 h 48"/>
                  <a:gd name="T6" fmla="*/ 27 w 36"/>
                  <a:gd name="T7" fmla="*/ 24 h 48"/>
                  <a:gd name="T8" fmla="*/ 32 w 36"/>
                  <a:gd name="T9" fmla="*/ 30 h 48"/>
                  <a:gd name="T10" fmla="*/ 32 w 36"/>
                  <a:gd name="T11" fmla="*/ 39 h 48"/>
                  <a:gd name="T12" fmla="*/ 27 w 36"/>
                  <a:gd name="T13" fmla="*/ 44 h 48"/>
                  <a:gd name="T14" fmla="*/ 0 w 36"/>
                  <a:gd name="T15" fmla="*/ 44 h 48"/>
                  <a:gd name="T16" fmla="*/ 0 w 36"/>
                  <a:gd name="T17" fmla="*/ 48 h 48"/>
                  <a:gd name="T18" fmla="*/ 27 w 36"/>
                  <a:gd name="T19" fmla="*/ 48 h 48"/>
                  <a:gd name="T20" fmla="*/ 36 w 36"/>
                  <a:gd name="T21" fmla="*/ 39 h 48"/>
                  <a:gd name="T22" fmla="*/ 36 w 36"/>
                  <a:gd name="T23" fmla="*/ 30 h 48"/>
                  <a:gd name="T24" fmla="*/ 27 w 36"/>
                  <a:gd name="T25" fmla="*/ 20 h 48"/>
                  <a:gd name="T26" fmla="*/ 23 w 36"/>
                  <a:gd name="T27" fmla="*/ 20 h 48"/>
                  <a:gd name="T28" fmla="*/ 23 w 36"/>
                  <a:gd name="T29" fmla="*/ 20 h 48"/>
                  <a:gd name="T30" fmla="*/ 8 w 36"/>
                  <a:gd name="T31" fmla="*/ 20 h 48"/>
                  <a:gd name="T32" fmla="*/ 4 w 36"/>
                  <a:gd name="T33" fmla="*/ 15 h 48"/>
                  <a:gd name="T34" fmla="*/ 4 w 36"/>
                  <a:gd name="T35" fmla="*/ 10 h 48"/>
                  <a:gd name="T36" fmla="*/ 8 w 36"/>
                  <a:gd name="T37" fmla="*/ 4 h 48"/>
                  <a:gd name="T38" fmla="*/ 36 w 36"/>
                  <a:gd name="T39" fmla="*/ 4 h 48"/>
                  <a:gd name="T40" fmla="*/ 36 w 36"/>
                  <a:gd name="T41" fmla="*/ 0 h 48"/>
                  <a:gd name="T42" fmla="*/ 8 w 36"/>
                  <a:gd name="T43" fmla="*/ 0 h 48"/>
                  <a:gd name="T44" fmla="*/ 0 w 36"/>
                  <a:gd name="T45" fmla="*/ 10 h 48"/>
                  <a:gd name="T46" fmla="*/ 0 w 36"/>
                  <a:gd name="T47" fmla="*/ 15 h 48"/>
                  <a:gd name="T48" fmla="*/ 8 w 36"/>
                  <a:gd name="T4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48">
                    <a:moveTo>
                      <a:pt x="8" y="24"/>
                    </a:moveTo>
                    <a:cubicBezTo>
                      <a:pt x="12" y="24"/>
                      <a:pt x="12" y="24"/>
                      <a:pt x="12" y="24"/>
                    </a:cubicBezTo>
                    <a:cubicBezTo>
                      <a:pt x="12" y="24"/>
                      <a:pt x="12" y="24"/>
                      <a:pt x="12" y="24"/>
                    </a:cubicBezTo>
                    <a:cubicBezTo>
                      <a:pt x="27" y="24"/>
                      <a:pt x="27" y="24"/>
                      <a:pt x="27" y="24"/>
                    </a:cubicBezTo>
                    <a:cubicBezTo>
                      <a:pt x="30" y="24"/>
                      <a:pt x="32" y="27"/>
                      <a:pt x="32" y="30"/>
                    </a:cubicBezTo>
                    <a:cubicBezTo>
                      <a:pt x="32" y="39"/>
                      <a:pt x="32" y="39"/>
                      <a:pt x="32" y="39"/>
                    </a:cubicBezTo>
                    <a:cubicBezTo>
                      <a:pt x="32" y="42"/>
                      <a:pt x="30" y="44"/>
                      <a:pt x="27" y="44"/>
                    </a:cubicBezTo>
                    <a:cubicBezTo>
                      <a:pt x="0" y="44"/>
                      <a:pt x="0" y="44"/>
                      <a:pt x="0" y="44"/>
                    </a:cubicBezTo>
                    <a:cubicBezTo>
                      <a:pt x="0" y="48"/>
                      <a:pt x="0" y="48"/>
                      <a:pt x="0" y="48"/>
                    </a:cubicBezTo>
                    <a:cubicBezTo>
                      <a:pt x="27" y="48"/>
                      <a:pt x="27" y="48"/>
                      <a:pt x="27" y="48"/>
                    </a:cubicBezTo>
                    <a:cubicBezTo>
                      <a:pt x="32" y="48"/>
                      <a:pt x="36" y="44"/>
                      <a:pt x="36" y="39"/>
                    </a:cubicBezTo>
                    <a:cubicBezTo>
                      <a:pt x="36" y="30"/>
                      <a:pt x="36" y="30"/>
                      <a:pt x="36" y="30"/>
                    </a:cubicBezTo>
                    <a:cubicBezTo>
                      <a:pt x="36" y="25"/>
                      <a:pt x="32" y="20"/>
                      <a:pt x="27" y="20"/>
                    </a:cubicBezTo>
                    <a:cubicBezTo>
                      <a:pt x="23" y="20"/>
                      <a:pt x="23" y="20"/>
                      <a:pt x="23" y="20"/>
                    </a:cubicBezTo>
                    <a:cubicBezTo>
                      <a:pt x="23" y="20"/>
                      <a:pt x="23" y="20"/>
                      <a:pt x="23" y="20"/>
                    </a:cubicBezTo>
                    <a:cubicBezTo>
                      <a:pt x="8" y="20"/>
                      <a:pt x="8" y="20"/>
                      <a:pt x="8" y="20"/>
                    </a:cubicBezTo>
                    <a:cubicBezTo>
                      <a:pt x="6" y="20"/>
                      <a:pt x="4" y="18"/>
                      <a:pt x="4" y="15"/>
                    </a:cubicBezTo>
                    <a:cubicBezTo>
                      <a:pt x="4" y="10"/>
                      <a:pt x="4" y="10"/>
                      <a:pt x="4" y="10"/>
                    </a:cubicBezTo>
                    <a:cubicBezTo>
                      <a:pt x="4" y="7"/>
                      <a:pt x="6" y="4"/>
                      <a:pt x="8" y="4"/>
                    </a:cubicBezTo>
                    <a:cubicBezTo>
                      <a:pt x="36" y="4"/>
                      <a:pt x="36" y="4"/>
                      <a:pt x="36" y="4"/>
                    </a:cubicBezTo>
                    <a:cubicBezTo>
                      <a:pt x="36" y="0"/>
                      <a:pt x="36" y="0"/>
                      <a:pt x="36" y="0"/>
                    </a:cubicBezTo>
                    <a:cubicBezTo>
                      <a:pt x="8" y="0"/>
                      <a:pt x="8" y="0"/>
                      <a:pt x="8" y="0"/>
                    </a:cubicBezTo>
                    <a:cubicBezTo>
                      <a:pt x="4" y="0"/>
                      <a:pt x="0" y="5"/>
                      <a:pt x="0" y="10"/>
                    </a:cubicBezTo>
                    <a:cubicBezTo>
                      <a:pt x="0" y="15"/>
                      <a:pt x="0" y="15"/>
                      <a:pt x="0" y="15"/>
                    </a:cubicBezTo>
                    <a:cubicBezTo>
                      <a:pt x="0" y="20"/>
                      <a:pt x="4" y="24"/>
                      <a:pt x="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spTree>
    <p:extLst>
      <p:ext uri="{BB962C8B-B14F-4D97-AF65-F5344CB8AC3E}">
        <p14:creationId xmlns:p14="http://schemas.microsoft.com/office/powerpoint/2010/main" val="31755452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mtClean="0">
                <a:sym typeface="Huawei Sans" panose="020C0503030203020204" pitchFamily="34" charset="0"/>
              </a:rPr>
              <a:t>IaaS</a:t>
            </a:r>
            <a:r>
              <a:rPr lang="zh-CN" altLang="en-US" smtClean="0">
                <a:sym typeface="Huawei Sans" panose="020C0503030203020204" pitchFamily="34" charset="0"/>
              </a:rPr>
              <a:t>产品应用举例 </a:t>
            </a:r>
            <a:r>
              <a:rPr lang="en-US" altLang="zh-CN" smtClean="0">
                <a:sym typeface="Huawei Sans" panose="020C0503030203020204" pitchFamily="34" charset="0"/>
              </a:rPr>
              <a:t>– VPC</a:t>
            </a:r>
            <a:r>
              <a:rPr lang="zh-CN" altLang="en-US" smtClean="0">
                <a:sym typeface="Huawei Sans" panose="020C0503030203020204" pitchFamily="34" charset="0"/>
              </a:rPr>
              <a:t>虚拟私有云</a:t>
            </a:r>
            <a:endParaRPr lang="zh-CN" altLang="en-US" dirty="0">
              <a:sym typeface="Huawei Sans" panose="020C0503030203020204" pitchFamily="34" charset="0"/>
            </a:endParaRPr>
          </a:p>
        </p:txBody>
      </p:sp>
      <p:sp>
        <p:nvSpPr>
          <p:cNvPr id="4" name="文本占位符 3"/>
          <p:cNvSpPr>
            <a:spLocks noGrp="1"/>
          </p:cNvSpPr>
          <p:nvPr>
            <p:ph type="body" sz="quarter" idx="10"/>
          </p:nvPr>
        </p:nvSpPr>
        <p:spPr/>
        <p:txBody>
          <a:bodyPr/>
          <a:lstStyle/>
          <a:p>
            <a:r>
              <a:rPr lang="en-US" altLang="zh-CN" dirty="0" smtClean="0">
                <a:sym typeface="Huawei Sans" panose="020C0503030203020204" pitchFamily="34" charset="0"/>
              </a:rPr>
              <a:t>VPC</a:t>
            </a:r>
            <a:r>
              <a:rPr lang="zh-CN" altLang="en-US" dirty="0">
                <a:sym typeface="Huawei Sans" panose="020C0503030203020204" pitchFamily="34" charset="0"/>
              </a:rPr>
              <a:t>：虚拟私有云（</a:t>
            </a:r>
            <a:r>
              <a:rPr lang="en-US" altLang="zh-CN" dirty="0">
                <a:sym typeface="Huawei Sans" panose="020C0503030203020204" pitchFamily="34" charset="0"/>
              </a:rPr>
              <a:t>Virtual Private Cloud</a:t>
            </a:r>
            <a:r>
              <a:rPr lang="zh-CN" altLang="en-US" dirty="0" smtClean="0">
                <a:sym typeface="Huawei Sans" panose="020C0503030203020204" pitchFamily="34" charset="0"/>
              </a:rPr>
              <a:t>）为</a:t>
            </a:r>
            <a:r>
              <a:rPr lang="zh-CN" altLang="en-US" dirty="0">
                <a:sym typeface="Huawei Sans" panose="020C0503030203020204" pitchFamily="34" charset="0"/>
              </a:rPr>
              <a:t>云服务器、云容器、云数据库等资源构建隔离的、用户自主配置和管理的虚拟网络环境，提升用户云上资源的安全性，简化用户的网络部署</a:t>
            </a:r>
            <a:r>
              <a:rPr lang="zh-CN" altLang="en-US" dirty="0" smtClean="0">
                <a:sym typeface="Huawei Sans" panose="020C0503030203020204" pitchFamily="34" charset="0"/>
              </a:rPr>
              <a:t>。</a:t>
            </a:r>
            <a:endParaRPr lang="en-US" altLang="zh-CN" dirty="0" smtClean="0">
              <a:sym typeface="Huawei Sans" panose="020C0503030203020204" pitchFamily="34" charset="0"/>
            </a:endParaRPr>
          </a:p>
          <a:p>
            <a:r>
              <a:rPr lang="zh-CN" altLang="en-US" dirty="0">
                <a:sym typeface="Huawei Sans" panose="020C0503030203020204" pitchFamily="34" charset="0"/>
              </a:rPr>
              <a:t>每个虚拟私有云</a:t>
            </a:r>
            <a:r>
              <a:rPr lang="en-US" altLang="zh-CN" dirty="0">
                <a:sym typeface="Huawei Sans" panose="020C0503030203020204" pitchFamily="34" charset="0"/>
              </a:rPr>
              <a:t>VPC</a:t>
            </a:r>
            <a:r>
              <a:rPr lang="zh-CN" altLang="en-US" dirty="0">
                <a:sym typeface="Huawei Sans" panose="020C0503030203020204" pitchFamily="34" charset="0"/>
              </a:rPr>
              <a:t>由一个私网网段、路由表和至少一个子网组成。</a:t>
            </a:r>
            <a:endParaRPr lang="en-US" altLang="zh-CN" dirty="0" smtClean="0">
              <a:sym typeface="Huawei Sans" panose="020C0503030203020204" pitchFamily="34" charset="0"/>
            </a:endParaRPr>
          </a:p>
        </p:txBody>
      </p:sp>
    </p:spTree>
    <p:extLst>
      <p:ext uri="{BB962C8B-B14F-4D97-AF65-F5344CB8AC3E}">
        <p14:creationId xmlns:p14="http://schemas.microsoft.com/office/powerpoint/2010/main" val="40939816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mtClean="0">
                <a:sym typeface="Huawei Sans" panose="020C0503030203020204" pitchFamily="34" charset="0"/>
              </a:rPr>
              <a:t>IaaS</a:t>
            </a:r>
            <a:r>
              <a:rPr lang="zh-CN" altLang="en-US" smtClean="0">
                <a:sym typeface="Huawei Sans" panose="020C0503030203020204" pitchFamily="34" charset="0"/>
              </a:rPr>
              <a:t>产品应用举例 </a:t>
            </a:r>
            <a:r>
              <a:rPr lang="en-US" altLang="zh-CN" smtClean="0">
                <a:sym typeface="Huawei Sans" panose="020C0503030203020204" pitchFamily="34" charset="0"/>
              </a:rPr>
              <a:t>– EIP</a:t>
            </a:r>
            <a:r>
              <a:rPr lang="zh-CN" altLang="en-US" smtClean="0">
                <a:sym typeface="Huawei Sans" panose="020C0503030203020204" pitchFamily="34" charset="0"/>
              </a:rPr>
              <a:t>弹性公网</a:t>
            </a:r>
            <a:r>
              <a:rPr lang="en-US" altLang="zh-CN" smtClean="0">
                <a:sym typeface="Huawei Sans" panose="020C0503030203020204" pitchFamily="34" charset="0"/>
              </a:rPr>
              <a:t>IP</a:t>
            </a:r>
            <a:endParaRPr lang="zh-CN" altLang="en-US" dirty="0">
              <a:sym typeface="Huawei Sans" panose="020C0503030203020204" pitchFamily="34" charset="0"/>
            </a:endParaRPr>
          </a:p>
        </p:txBody>
      </p:sp>
      <p:sp>
        <p:nvSpPr>
          <p:cNvPr id="6" name="文本占位符 5"/>
          <p:cNvSpPr>
            <a:spLocks noGrp="1"/>
          </p:cNvSpPr>
          <p:nvPr>
            <p:ph type="body" sz="quarter" idx="10"/>
          </p:nvPr>
        </p:nvSpPr>
        <p:spPr/>
        <p:txBody>
          <a:bodyPr/>
          <a:lstStyle/>
          <a:p>
            <a:r>
              <a:rPr lang="zh-CN" altLang="en-US" dirty="0" smtClean="0">
                <a:sym typeface="Huawei Sans" panose="020C0503030203020204" pitchFamily="34" charset="0"/>
              </a:rPr>
              <a:t>华为云提供的统一的公网接入方案是弹性</a:t>
            </a:r>
            <a:r>
              <a:rPr lang="en-US" altLang="zh-CN" dirty="0" smtClean="0">
                <a:sym typeface="Huawei Sans" panose="020C0503030203020204" pitchFamily="34" charset="0"/>
              </a:rPr>
              <a:t>IP</a:t>
            </a:r>
            <a:r>
              <a:rPr lang="zh-CN" altLang="en-US" dirty="0" smtClean="0">
                <a:sym typeface="Huawei Sans" panose="020C0503030203020204" pitchFamily="34" charset="0"/>
              </a:rPr>
              <a:t>（</a:t>
            </a:r>
            <a:r>
              <a:rPr lang="en-US" altLang="zh-CN" dirty="0" smtClean="0">
                <a:sym typeface="Huawei Sans" panose="020C0503030203020204" pitchFamily="34" charset="0"/>
              </a:rPr>
              <a:t>EIP</a:t>
            </a:r>
            <a:r>
              <a:rPr lang="zh-CN" altLang="en-US" dirty="0" smtClean="0">
                <a:sym typeface="Huawei Sans" panose="020C0503030203020204" pitchFamily="34" charset="0"/>
              </a:rPr>
              <a:t>）服务</a:t>
            </a:r>
            <a:endParaRPr lang="en-US" altLang="zh-CN" dirty="0" smtClean="0">
              <a:sym typeface="Huawei Sans" panose="020C0503030203020204" pitchFamily="34" charset="0"/>
            </a:endParaRPr>
          </a:p>
          <a:p>
            <a:r>
              <a:rPr lang="en-US" altLang="zh-CN" dirty="0" smtClean="0">
                <a:sym typeface="Huawei Sans" panose="020C0503030203020204" pitchFamily="34" charset="0"/>
              </a:rPr>
              <a:t>ECS1</a:t>
            </a:r>
            <a:r>
              <a:rPr lang="zh-CN" altLang="en-US" dirty="0" smtClean="0">
                <a:sym typeface="Huawei Sans" panose="020C0503030203020204" pitchFamily="34" charset="0"/>
              </a:rPr>
              <a:t>要访问公网，通过</a:t>
            </a:r>
            <a:r>
              <a:rPr lang="en-US" altLang="zh-CN" dirty="0" smtClean="0">
                <a:sym typeface="Huawei Sans" panose="020C0503030203020204" pitchFamily="34" charset="0"/>
              </a:rPr>
              <a:t>EIP</a:t>
            </a:r>
            <a:r>
              <a:rPr lang="zh-CN" altLang="en-US" dirty="0" smtClean="0">
                <a:sym typeface="Huawei Sans" panose="020C0503030203020204" pitchFamily="34" charset="0"/>
              </a:rPr>
              <a:t>服务申请公网</a:t>
            </a:r>
            <a:r>
              <a:rPr lang="en-US" altLang="zh-CN" dirty="0" smtClean="0">
                <a:sym typeface="Huawei Sans" panose="020C0503030203020204" pitchFamily="34" charset="0"/>
              </a:rPr>
              <a:t>IP</a:t>
            </a:r>
            <a:r>
              <a:rPr lang="zh-CN" altLang="en-US" dirty="0" smtClean="0">
                <a:sym typeface="Huawei Sans" panose="020C0503030203020204" pitchFamily="34" charset="0"/>
              </a:rPr>
              <a:t>：</a:t>
            </a:r>
            <a:r>
              <a:rPr lang="en-US" altLang="zh-CN" dirty="0" smtClean="0">
                <a:sym typeface="Huawei Sans" panose="020C0503030203020204" pitchFamily="34" charset="0"/>
              </a:rPr>
              <a:t>129.100.111.30</a:t>
            </a:r>
            <a:r>
              <a:rPr lang="zh-CN" altLang="en-US" dirty="0" smtClean="0">
                <a:sym typeface="Huawei Sans" panose="020C0503030203020204" pitchFamily="34" charset="0"/>
              </a:rPr>
              <a:t>，使用绑定功能将其与</a:t>
            </a:r>
            <a:r>
              <a:rPr lang="en-US" altLang="zh-CN" dirty="0" smtClean="0">
                <a:sym typeface="Huawei Sans" panose="020C0503030203020204" pitchFamily="34" charset="0"/>
              </a:rPr>
              <a:t>ECS</a:t>
            </a:r>
            <a:r>
              <a:rPr lang="zh-CN" altLang="en-US" dirty="0" smtClean="0">
                <a:sym typeface="Huawei Sans" panose="020C0503030203020204" pitchFamily="34" charset="0"/>
              </a:rPr>
              <a:t>网卡的私有</a:t>
            </a:r>
            <a:r>
              <a:rPr lang="en-US" altLang="zh-CN" dirty="0" smtClean="0">
                <a:sym typeface="Huawei Sans" panose="020C0503030203020204" pitchFamily="34" charset="0"/>
              </a:rPr>
              <a:t>IP</a:t>
            </a:r>
            <a:r>
              <a:rPr lang="zh-CN" altLang="en-US" dirty="0" smtClean="0">
                <a:sym typeface="Huawei Sans" panose="020C0503030203020204" pitchFamily="34" charset="0"/>
              </a:rPr>
              <a:t>：</a:t>
            </a:r>
            <a:r>
              <a:rPr lang="en-US" altLang="zh-CN" dirty="0" smtClean="0">
                <a:sym typeface="Huawei Sans" panose="020C0503030203020204" pitchFamily="34" charset="0"/>
              </a:rPr>
              <a:t>192.168.2.10</a:t>
            </a:r>
            <a:r>
              <a:rPr lang="zh-CN" altLang="en-US" dirty="0" smtClean="0">
                <a:sym typeface="Huawei Sans" panose="020C0503030203020204" pitchFamily="34" charset="0"/>
              </a:rPr>
              <a:t>绑定。</a:t>
            </a:r>
          </a:p>
          <a:p>
            <a:endParaRPr lang="en-US" altLang="zh-CN" dirty="0">
              <a:sym typeface="Huawei Sans" panose="020C0503030203020204" pitchFamily="34" charset="0"/>
            </a:endParaRPr>
          </a:p>
        </p:txBody>
      </p:sp>
      <p:grpSp>
        <p:nvGrpSpPr>
          <p:cNvPr id="4" name="组合 3"/>
          <p:cNvGrpSpPr/>
          <p:nvPr/>
        </p:nvGrpSpPr>
        <p:grpSpPr>
          <a:xfrm>
            <a:off x="2057894" y="3385784"/>
            <a:ext cx="7471082" cy="2124236"/>
            <a:chOff x="3143672" y="3933056"/>
            <a:chExt cx="7471082" cy="2124236"/>
          </a:xfrm>
        </p:grpSpPr>
        <p:grpSp>
          <p:nvGrpSpPr>
            <p:cNvPr id="5" name="组合 4"/>
            <p:cNvGrpSpPr/>
            <p:nvPr/>
          </p:nvGrpSpPr>
          <p:grpSpPr>
            <a:xfrm>
              <a:off x="3143672" y="3933056"/>
              <a:ext cx="7471082" cy="2124236"/>
              <a:chOff x="3287688" y="4329100"/>
              <a:chExt cx="7471082" cy="2124236"/>
            </a:xfrm>
          </p:grpSpPr>
          <p:grpSp>
            <p:nvGrpSpPr>
              <p:cNvPr id="8" name="组合 7"/>
              <p:cNvGrpSpPr/>
              <p:nvPr/>
            </p:nvGrpSpPr>
            <p:grpSpPr>
              <a:xfrm>
                <a:off x="7730802" y="4951958"/>
                <a:ext cx="1320095" cy="878520"/>
                <a:chOff x="5585969" y="1261321"/>
                <a:chExt cx="1320095" cy="878520"/>
              </a:xfrm>
            </p:grpSpPr>
            <p:sp>
              <p:nvSpPr>
                <p:cNvPr id="25" name="Freeform 78"/>
                <p:cNvSpPr>
                  <a:spLocks/>
                </p:cNvSpPr>
                <p:nvPr/>
              </p:nvSpPr>
              <p:spPr bwMode="auto">
                <a:xfrm>
                  <a:off x="5585969" y="1261321"/>
                  <a:ext cx="1320095" cy="878520"/>
                </a:xfrm>
                <a:custGeom>
                  <a:avLst/>
                  <a:gdLst/>
                  <a:ahLst/>
                  <a:cxnLst>
                    <a:cxn ang="0">
                      <a:pos x="468" y="0"/>
                    </a:cxn>
                    <a:cxn ang="0">
                      <a:pos x="219" y="248"/>
                    </a:cxn>
                    <a:cxn ang="0">
                      <a:pos x="197" y="247"/>
                    </a:cxn>
                    <a:cxn ang="0">
                      <a:pos x="0" y="444"/>
                    </a:cxn>
                    <a:cxn ang="0">
                      <a:pos x="197" y="641"/>
                    </a:cxn>
                    <a:cxn ang="0">
                      <a:pos x="203" y="641"/>
                    </a:cxn>
                    <a:cxn ang="0">
                      <a:pos x="738" y="641"/>
                    </a:cxn>
                    <a:cxn ang="0">
                      <a:pos x="738" y="641"/>
                    </a:cxn>
                    <a:cxn ang="0">
                      <a:pos x="738" y="641"/>
                    </a:cxn>
                    <a:cxn ang="0">
                      <a:pos x="962" y="417"/>
                    </a:cxn>
                    <a:cxn ang="0">
                      <a:pos x="738" y="193"/>
                    </a:cxn>
                    <a:cxn ang="0">
                      <a:pos x="711" y="195"/>
                    </a:cxn>
                    <a:cxn ang="0">
                      <a:pos x="468" y="0"/>
                    </a:cxn>
                  </a:cxnLst>
                  <a:rect l="0" t="0" r="r" b="b"/>
                  <a:pathLst>
                    <a:path w="962" h="641">
                      <a:moveTo>
                        <a:pt x="468" y="0"/>
                      </a:moveTo>
                      <a:cubicBezTo>
                        <a:pt x="330" y="0"/>
                        <a:pt x="219" y="111"/>
                        <a:pt x="219" y="248"/>
                      </a:cubicBezTo>
                      <a:cubicBezTo>
                        <a:pt x="212" y="247"/>
                        <a:pt x="204" y="247"/>
                        <a:pt x="197" y="247"/>
                      </a:cubicBezTo>
                      <a:cubicBezTo>
                        <a:pt x="88" y="247"/>
                        <a:pt x="0" y="335"/>
                        <a:pt x="0" y="444"/>
                      </a:cubicBezTo>
                      <a:cubicBezTo>
                        <a:pt x="0" y="553"/>
                        <a:pt x="88" y="641"/>
                        <a:pt x="197" y="641"/>
                      </a:cubicBezTo>
                      <a:cubicBezTo>
                        <a:pt x="199" y="641"/>
                        <a:pt x="201" y="641"/>
                        <a:pt x="203" y="641"/>
                      </a:cubicBezTo>
                      <a:cubicBezTo>
                        <a:pt x="738" y="641"/>
                        <a:pt x="738" y="641"/>
                        <a:pt x="738" y="641"/>
                      </a:cubicBezTo>
                      <a:cubicBezTo>
                        <a:pt x="738" y="641"/>
                        <a:pt x="738" y="641"/>
                        <a:pt x="738" y="641"/>
                      </a:cubicBezTo>
                      <a:cubicBezTo>
                        <a:pt x="738" y="641"/>
                        <a:pt x="738" y="641"/>
                        <a:pt x="738" y="641"/>
                      </a:cubicBezTo>
                      <a:cubicBezTo>
                        <a:pt x="862" y="641"/>
                        <a:pt x="962" y="541"/>
                        <a:pt x="962" y="417"/>
                      </a:cubicBezTo>
                      <a:cubicBezTo>
                        <a:pt x="962" y="293"/>
                        <a:pt x="862" y="193"/>
                        <a:pt x="738" y="193"/>
                      </a:cubicBezTo>
                      <a:cubicBezTo>
                        <a:pt x="729" y="193"/>
                        <a:pt x="720" y="194"/>
                        <a:pt x="711" y="195"/>
                      </a:cubicBezTo>
                      <a:cubicBezTo>
                        <a:pt x="686" y="83"/>
                        <a:pt x="587" y="0"/>
                        <a:pt x="468" y="0"/>
                      </a:cubicBezTo>
                      <a:close/>
                    </a:path>
                  </a:pathLst>
                </a:custGeom>
                <a:solidFill>
                  <a:srgbClr val="3298FF"/>
                </a:solidFill>
                <a:ln w="127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defTabSz="914400" fontAlgn="base">
                    <a:spcBef>
                      <a:spcPct val="0"/>
                    </a:spcBef>
                    <a:spcAft>
                      <a:spcPct val="0"/>
                    </a:spcAft>
                    <a:buClr>
                      <a:srgbClr val="CC9900"/>
                    </a:buClr>
                  </a:pPr>
                  <a:endParaRPr lang="zh-CN" altLang="en-US" sz="1200">
                    <a:solidFill>
                      <a:schemeClr val="tx2"/>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Freeform 79"/>
                <p:cNvSpPr>
                  <a:spLocks/>
                </p:cNvSpPr>
                <p:nvPr/>
              </p:nvSpPr>
              <p:spPr bwMode="auto">
                <a:xfrm>
                  <a:off x="5618392" y="1293744"/>
                  <a:ext cx="1253704" cy="813673"/>
                </a:xfrm>
                <a:custGeom>
                  <a:avLst/>
                  <a:gdLst/>
                  <a:ahLst/>
                  <a:cxnLst>
                    <a:cxn ang="0">
                      <a:pos x="173" y="593"/>
                    </a:cxn>
                    <a:cxn ang="0">
                      <a:pos x="0" y="420"/>
                    </a:cxn>
                    <a:cxn ang="0">
                      <a:pos x="173" y="247"/>
                    </a:cxn>
                    <a:cxn ang="0">
                      <a:pos x="192" y="248"/>
                    </a:cxn>
                    <a:cxn ang="0">
                      <a:pos x="219" y="251"/>
                    </a:cxn>
                    <a:cxn ang="0">
                      <a:pos x="219" y="224"/>
                    </a:cxn>
                    <a:cxn ang="0">
                      <a:pos x="444" y="0"/>
                    </a:cxn>
                    <a:cxn ang="0">
                      <a:pos x="663" y="176"/>
                    </a:cxn>
                    <a:cxn ang="0">
                      <a:pos x="668" y="197"/>
                    </a:cxn>
                    <a:cxn ang="0">
                      <a:pos x="690" y="195"/>
                    </a:cxn>
                    <a:cxn ang="0">
                      <a:pos x="714" y="193"/>
                    </a:cxn>
                    <a:cxn ang="0">
                      <a:pos x="914" y="393"/>
                    </a:cxn>
                    <a:cxn ang="0">
                      <a:pos x="714" y="593"/>
                    </a:cxn>
                    <a:cxn ang="0">
                      <a:pos x="690" y="593"/>
                    </a:cxn>
                    <a:cxn ang="0">
                      <a:pos x="690" y="593"/>
                    </a:cxn>
                    <a:cxn ang="0">
                      <a:pos x="178" y="593"/>
                    </a:cxn>
                    <a:cxn ang="0">
                      <a:pos x="175" y="593"/>
                    </a:cxn>
                    <a:cxn ang="0">
                      <a:pos x="173" y="593"/>
                    </a:cxn>
                  </a:cxnLst>
                  <a:rect l="0" t="0" r="r" b="b"/>
                  <a:pathLst>
                    <a:path w="914" h="593">
                      <a:moveTo>
                        <a:pt x="173" y="593"/>
                      </a:moveTo>
                      <a:cubicBezTo>
                        <a:pt x="78" y="593"/>
                        <a:pt x="0" y="516"/>
                        <a:pt x="0" y="420"/>
                      </a:cubicBezTo>
                      <a:cubicBezTo>
                        <a:pt x="0" y="325"/>
                        <a:pt x="78" y="247"/>
                        <a:pt x="173" y="247"/>
                      </a:cubicBezTo>
                      <a:cubicBezTo>
                        <a:pt x="179" y="247"/>
                        <a:pt x="185" y="247"/>
                        <a:pt x="192" y="248"/>
                      </a:cubicBezTo>
                      <a:cubicBezTo>
                        <a:pt x="219" y="251"/>
                        <a:pt x="219" y="251"/>
                        <a:pt x="219" y="251"/>
                      </a:cubicBezTo>
                      <a:cubicBezTo>
                        <a:pt x="219" y="224"/>
                        <a:pt x="219" y="224"/>
                        <a:pt x="219" y="224"/>
                      </a:cubicBezTo>
                      <a:cubicBezTo>
                        <a:pt x="219" y="101"/>
                        <a:pt x="320" y="0"/>
                        <a:pt x="444" y="0"/>
                      </a:cubicBezTo>
                      <a:cubicBezTo>
                        <a:pt x="548" y="0"/>
                        <a:pt x="641" y="74"/>
                        <a:pt x="663" y="176"/>
                      </a:cubicBezTo>
                      <a:cubicBezTo>
                        <a:pt x="668" y="197"/>
                        <a:pt x="668" y="197"/>
                        <a:pt x="668" y="197"/>
                      </a:cubicBezTo>
                      <a:cubicBezTo>
                        <a:pt x="690" y="195"/>
                        <a:pt x="690" y="195"/>
                        <a:pt x="690" y="195"/>
                      </a:cubicBezTo>
                      <a:cubicBezTo>
                        <a:pt x="699" y="194"/>
                        <a:pt x="707" y="193"/>
                        <a:pt x="714" y="193"/>
                      </a:cubicBezTo>
                      <a:cubicBezTo>
                        <a:pt x="824" y="193"/>
                        <a:pt x="914" y="283"/>
                        <a:pt x="914" y="393"/>
                      </a:cubicBezTo>
                      <a:cubicBezTo>
                        <a:pt x="914" y="503"/>
                        <a:pt x="824" y="593"/>
                        <a:pt x="714" y="593"/>
                      </a:cubicBezTo>
                      <a:cubicBezTo>
                        <a:pt x="690" y="593"/>
                        <a:pt x="690" y="593"/>
                        <a:pt x="690" y="593"/>
                      </a:cubicBezTo>
                      <a:cubicBezTo>
                        <a:pt x="690" y="593"/>
                        <a:pt x="690" y="593"/>
                        <a:pt x="690" y="593"/>
                      </a:cubicBezTo>
                      <a:cubicBezTo>
                        <a:pt x="178" y="593"/>
                        <a:pt x="178" y="593"/>
                        <a:pt x="178" y="593"/>
                      </a:cubicBezTo>
                      <a:cubicBezTo>
                        <a:pt x="177" y="593"/>
                        <a:pt x="176" y="593"/>
                        <a:pt x="175" y="593"/>
                      </a:cubicBezTo>
                      <a:cubicBezTo>
                        <a:pt x="174" y="593"/>
                        <a:pt x="174" y="593"/>
                        <a:pt x="173" y="593"/>
                      </a:cubicBezTo>
                      <a:close/>
                    </a:path>
                  </a:pathLst>
                </a:custGeom>
                <a:solidFill>
                  <a:srgbClr val="0070C0"/>
                </a:solidFill>
                <a:ln w="9525">
                  <a:solidFill>
                    <a:srgbClr val="0070C0"/>
                  </a:solid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200" b="1">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Freeform 80"/>
                <p:cNvSpPr>
                  <a:spLocks/>
                </p:cNvSpPr>
                <p:nvPr/>
              </p:nvSpPr>
              <p:spPr bwMode="auto">
                <a:xfrm>
                  <a:off x="5652359" y="1327711"/>
                  <a:ext cx="1187313" cy="747282"/>
                </a:xfrm>
                <a:custGeom>
                  <a:avLst/>
                  <a:gdLst/>
                  <a:ahLst/>
                  <a:cxnLst>
                    <a:cxn ang="0">
                      <a:pos x="149" y="545"/>
                    </a:cxn>
                    <a:cxn ang="0">
                      <a:pos x="0" y="396"/>
                    </a:cxn>
                    <a:cxn ang="0">
                      <a:pos x="149" y="247"/>
                    </a:cxn>
                    <a:cxn ang="0">
                      <a:pos x="165" y="248"/>
                    </a:cxn>
                    <a:cxn ang="0">
                      <a:pos x="219" y="254"/>
                    </a:cxn>
                    <a:cxn ang="0">
                      <a:pos x="219" y="200"/>
                    </a:cxn>
                    <a:cxn ang="0">
                      <a:pos x="420" y="0"/>
                    </a:cxn>
                    <a:cxn ang="0">
                      <a:pos x="616" y="157"/>
                    </a:cxn>
                    <a:cxn ang="0">
                      <a:pos x="625" y="200"/>
                    </a:cxn>
                    <a:cxn ang="0">
                      <a:pos x="668" y="195"/>
                    </a:cxn>
                    <a:cxn ang="0">
                      <a:pos x="690" y="193"/>
                    </a:cxn>
                    <a:cxn ang="0">
                      <a:pos x="866" y="369"/>
                    </a:cxn>
                    <a:cxn ang="0">
                      <a:pos x="690" y="545"/>
                    </a:cxn>
                    <a:cxn ang="0">
                      <a:pos x="642" y="545"/>
                    </a:cxn>
                    <a:cxn ang="0">
                      <a:pos x="642" y="545"/>
                    </a:cxn>
                    <a:cxn ang="0">
                      <a:pos x="154" y="545"/>
                    </a:cxn>
                    <a:cxn ang="0">
                      <a:pos x="149" y="545"/>
                    </a:cxn>
                    <a:cxn ang="0">
                      <a:pos x="149" y="545"/>
                    </a:cxn>
                    <a:cxn ang="0">
                      <a:pos x="149" y="545"/>
                    </a:cxn>
                  </a:cxnLst>
                  <a:rect l="0" t="0" r="r" b="b"/>
                  <a:pathLst>
                    <a:path w="866" h="545">
                      <a:moveTo>
                        <a:pt x="149" y="545"/>
                      </a:moveTo>
                      <a:cubicBezTo>
                        <a:pt x="67" y="545"/>
                        <a:pt x="0" y="478"/>
                        <a:pt x="0" y="396"/>
                      </a:cubicBezTo>
                      <a:cubicBezTo>
                        <a:pt x="0" y="314"/>
                        <a:pt x="67" y="247"/>
                        <a:pt x="149" y="247"/>
                      </a:cubicBezTo>
                      <a:cubicBezTo>
                        <a:pt x="154" y="247"/>
                        <a:pt x="160" y="247"/>
                        <a:pt x="165" y="248"/>
                      </a:cubicBezTo>
                      <a:cubicBezTo>
                        <a:pt x="219" y="254"/>
                        <a:pt x="219" y="254"/>
                        <a:pt x="219" y="254"/>
                      </a:cubicBezTo>
                      <a:cubicBezTo>
                        <a:pt x="219" y="200"/>
                        <a:pt x="219" y="200"/>
                        <a:pt x="219" y="200"/>
                      </a:cubicBezTo>
                      <a:cubicBezTo>
                        <a:pt x="219" y="90"/>
                        <a:pt x="309" y="0"/>
                        <a:pt x="420" y="0"/>
                      </a:cubicBezTo>
                      <a:cubicBezTo>
                        <a:pt x="513" y="0"/>
                        <a:pt x="596" y="66"/>
                        <a:pt x="616" y="157"/>
                      </a:cubicBezTo>
                      <a:cubicBezTo>
                        <a:pt x="625" y="200"/>
                        <a:pt x="625" y="200"/>
                        <a:pt x="625" y="200"/>
                      </a:cubicBezTo>
                      <a:cubicBezTo>
                        <a:pt x="668" y="195"/>
                        <a:pt x="668" y="195"/>
                        <a:pt x="668" y="195"/>
                      </a:cubicBezTo>
                      <a:cubicBezTo>
                        <a:pt x="677" y="194"/>
                        <a:pt x="684" y="193"/>
                        <a:pt x="690" y="193"/>
                      </a:cubicBezTo>
                      <a:cubicBezTo>
                        <a:pt x="787" y="193"/>
                        <a:pt x="866" y="272"/>
                        <a:pt x="866" y="369"/>
                      </a:cubicBezTo>
                      <a:cubicBezTo>
                        <a:pt x="866" y="466"/>
                        <a:pt x="787" y="545"/>
                        <a:pt x="690" y="545"/>
                      </a:cubicBezTo>
                      <a:cubicBezTo>
                        <a:pt x="642" y="545"/>
                        <a:pt x="642" y="545"/>
                        <a:pt x="642" y="545"/>
                      </a:cubicBezTo>
                      <a:cubicBezTo>
                        <a:pt x="642" y="545"/>
                        <a:pt x="642" y="545"/>
                        <a:pt x="642" y="545"/>
                      </a:cubicBezTo>
                      <a:cubicBezTo>
                        <a:pt x="154" y="545"/>
                        <a:pt x="154" y="545"/>
                        <a:pt x="154" y="545"/>
                      </a:cubicBezTo>
                      <a:cubicBezTo>
                        <a:pt x="152" y="545"/>
                        <a:pt x="151" y="545"/>
                        <a:pt x="149" y="545"/>
                      </a:cubicBezTo>
                      <a:cubicBezTo>
                        <a:pt x="149" y="545"/>
                        <a:pt x="149" y="545"/>
                        <a:pt x="149" y="545"/>
                      </a:cubicBezTo>
                      <a:cubicBezTo>
                        <a:pt x="149" y="545"/>
                        <a:pt x="149" y="545"/>
                        <a:pt x="149" y="54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200" b="1">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Freeform 81"/>
                <p:cNvSpPr>
                  <a:spLocks/>
                </p:cNvSpPr>
                <p:nvPr/>
              </p:nvSpPr>
              <p:spPr bwMode="auto">
                <a:xfrm>
                  <a:off x="5674270" y="1362740"/>
                  <a:ext cx="1141948" cy="675681"/>
                </a:xfrm>
                <a:custGeom>
                  <a:avLst/>
                  <a:gdLst/>
                  <a:ahLst/>
                  <a:cxnLst>
                    <a:cxn ang="0">
                      <a:pos x="107" y="465"/>
                    </a:cxn>
                    <a:cxn ang="0">
                      <a:pos x="0" y="356"/>
                    </a:cxn>
                    <a:cxn ang="0">
                      <a:pos x="109" y="247"/>
                    </a:cxn>
                    <a:cxn ang="0">
                      <a:pos x="121" y="248"/>
                    </a:cxn>
                    <a:cxn ang="0">
                      <a:pos x="219" y="259"/>
                    </a:cxn>
                    <a:cxn ang="0">
                      <a:pos x="219" y="160"/>
                    </a:cxn>
                    <a:cxn ang="0">
                      <a:pos x="380" y="0"/>
                    </a:cxn>
                    <a:cxn ang="0">
                      <a:pos x="537" y="126"/>
                    </a:cxn>
                    <a:cxn ang="0">
                      <a:pos x="554" y="204"/>
                    </a:cxn>
                    <a:cxn ang="0">
                      <a:pos x="633" y="194"/>
                    </a:cxn>
                    <a:cxn ang="0">
                      <a:pos x="650" y="193"/>
                    </a:cxn>
                    <a:cxn ang="0">
                      <a:pos x="786" y="329"/>
                    </a:cxn>
                    <a:cxn ang="0">
                      <a:pos x="650" y="465"/>
                    </a:cxn>
                    <a:cxn ang="0">
                      <a:pos x="562" y="465"/>
                    </a:cxn>
                    <a:cxn ang="0">
                      <a:pos x="562" y="465"/>
                    </a:cxn>
                    <a:cxn ang="0">
                      <a:pos x="113" y="465"/>
                    </a:cxn>
                    <a:cxn ang="0">
                      <a:pos x="113" y="465"/>
                    </a:cxn>
                    <a:cxn ang="0">
                      <a:pos x="107" y="465"/>
                    </a:cxn>
                  </a:cxnLst>
                  <a:rect l="0" t="0" r="r" b="b"/>
                  <a:pathLst>
                    <a:path w="786" h="465">
                      <a:moveTo>
                        <a:pt x="107" y="465"/>
                      </a:moveTo>
                      <a:cubicBezTo>
                        <a:pt x="48" y="464"/>
                        <a:pt x="0" y="416"/>
                        <a:pt x="0" y="356"/>
                      </a:cubicBezTo>
                      <a:cubicBezTo>
                        <a:pt x="0" y="296"/>
                        <a:pt x="49" y="247"/>
                        <a:pt x="109" y="247"/>
                      </a:cubicBezTo>
                      <a:cubicBezTo>
                        <a:pt x="113" y="247"/>
                        <a:pt x="117" y="247"/>
                        <a:pt x="121" y="248"/>
                      </a:cubicBezTo>
                      <a:cubicBezTo>
                        <a:pt x="219" y="259"/>
                        <a:pt x="219" y="259"/>
                        <a:pt x="219" y="259"/>
                      </a:cubicBezTo>
                      <a:cubicBezTo>
                        <a:pt x="219" y="160"/>
                        <a:pt x="219" y="160"/>
                        <a:pt x="219" y="160"/>
                      </a:cubicBezTo>
                      <a:cubicBezTo>
                        <a:pt x="219" y="72"/>
                        <a:pt x="291" y="0"/>
                        <a:pt x="380" y="0"/>
                      </a:cubicBezTo>
                      <a:cubicBezTo>
                        <a:pt x="454" y="0"/>
                        <a:pt x="521" y="53"/>
                        <a:pt x="537" y="126"/>
                      </a:cubicBezTo>
                      <a:cubicBezTo>
                        <a:pt x="554" y="204"/>
                        <a:pt x="554" y="204"/>
                        <a:pt x="554" y="204"/>
                      </a:cubicBezTo>
                      <a:cubicBezTo>
                        <a:pt x="633" y="194"/>
                        <a:pt x="633" y="194"/>
                        <a:pt x="633" y="194"/>
                      </a:cubicBezTo>
                      <a:cubicBezTo>
                        <a:pt x="640" y="193"/>
                        <a:pt x="645" y="193"/>
                        <a:pt x="650" y="193"/>
                      </a:cubicBezTo>
                      <a:cubicBezTo>
                        <a:pt x="725" y="193"/>
                        <a:pt x="786" y="254"/>
                        <a:pt x="786" y="329"/>
                      </a:cubicBezTo>
                      <a:cubicBezTo>
                        <a:pt x="786" y="404"/>
                        <a:pt x="725" y="465"/>
                        <a:pt x="650" y="465"/>
                      </a:cubicBezTo>
                      <a:cubicBezTo>
                        <a:pt x="562" y="465"/>
                        <a:pt x="562" y="465"/>
                        <a:pt x="562" y="465"/>
                      </a:cubicBezTo>
                      <a:cubicBezTo>
                        <a:pt x="562" y="465"/>
                        <a:pt x="562" y="465"/>
                        <a:pt x="562" y="465"/>
                      </a:cubicBezTo>
                      <a:cubicBezTo>
                        <a:pt x="113" y="465"/>
                        <a:pt x="113" y="465"/>
                        <a:pt x="113" y="465"/>
                      </a:cubicBezTo>
                      <a:cubicBezTo>
                        <a:pt x="113" y="465"/>
                        <a:pt x="113" y="465"/>
                        <a:pt x="113" y="465"/>
                      </a:cubicBezTo>
                      <a:cubicBezTo>
                        <a:pt x="111" y="465"/>
                        <a:pt x="109" y="465"/>
                        <a:pt x="107" y="465"/>
                      </a:cubicBezTo>
                      <a:close/>
                    </a:path>
                  </a:pathLst>
                </a:custGeom>
                <a:solidFill>
                  <a:srgbClr val="0070C0"/>
                </a:solidFill>
                <a:ln w="127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defTabSz="914400" fontAlgn="base">
                    <a:spcBef>
                      <a:spcPct val="0"/>
                    </a:spcBef>
                    <a:spcAft>
                      <a:spcPct val="0"/>
                    </a:spcAft>
                    <a:buClr>
                      <a:srgbClr val="CC9900"/>
                    </a:buClr>
                  </a:pPr>
                  <a:endParaRPr lang="en-US" altLang="zh-CN" sz="1200" dirty="0" smtClean="0">
                    <a:solidFill>
                      <a:schemeClr val="bg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defTabSz="914400" fontAlgn="base">
                    <a:spcBef>
                      <a:spcPct val="0"/>
                    </a:spcBef>
                    <a:spcAft>
                      <a:spcPct val="0"/>
                    </a:spcAft>
                    <a:buClr>
                      <a:srgbClr val="CC9900"/>
                    </a:buClr>
                  </a:pPr>
                  <a:endParaRPr lang="en-US" altLang="zh-CN" sz="1200" dirty="0">
                    <a:solidFill>
                      <a:schemeClr val="bg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defTabSz="914400" fontAlgn="base">
                    <a:spcBef>
                      <a:spcPct val="0"/>
                    </a:spcBef>
                    <a:spcAft>
                      <a:spcPct val="0"/>
                    </a:spcAft>
                    <a:buClr>
                      <a:srgbClr val="CC9900"/>
                    </a:buClr>
                  </a:pPr>
                  <a:endParaRPr lang="en-US" altLang="zh-CN" sz="1200" dirty="0" smtClean="0">
                    <a:solidFill>
                      <a:schemeClr val="bg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defTabSz="914400" fontAlgn="base">
                    <a:spcBef>
                      <a:spcPct val="0"/>
                    </a:spcBef>
                    <a:spcAft>
                      <a:spcPct val="0"/>
                    </a:spcAft>
                    <a:buClr>
                      <a:srgbClr val="CC9900"/>
                    </a:buClr>
                  </a:pPr>
                  <a:r>
                    <a:rPr lang="en-US" altLang="zh-CN" sz="1200" dirty="0" smtClean="0">
                      <a:solidFill>
                        <a:schemeClr val="bg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Internet</a:t>
                  </a:r>
                  <a:endParaRPr lang="zh-CN" altLang="en-US" sz="1200" dirty="0">
                    <a:solidFill>
                      <a:schemeClr val="bg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defTabSz="914400" fontAlgn="base">
                    <a:spcBef>
                      <a:spcPct val="0"/>
                    </a:spcBef>
                    <a:spcAft>
                      <a:spcPct val="0"/>
                    </a:spcAft>
                    <a:buClr>
                      <a:srgbClr val="CC9900"/>
                    </a:buClr>
                  </a:pPr>
                  <a:endParaRPr lang="zh-CN" altLang="en-US" sz="1200" dirty="0">
                    <a:solidFill>
                      <a:schemeClr val="tx2"/>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9" name="矩形 8"/>
              <p:cNvSpPr/>
              <p:nvPr/>
            </p:nvSpPr>
            <p:spPr bwMode="auto">
              <a:xfrm>
                <a:off x="3287688" y="4329100"/>
                <a:ext cx="4023766" cy="2124236"/>
              </a:xfrm>
              <a:prstGeom prst="rect">
                <a:avLst/>
              </a:prstGeom>
              <a:noFill/>
              <a:ln w="19050" cap="flat" cmpd="sng" algn="ctr">
                <a:solidFill>
                  <a:srgbClr val="3298FF"/>
                </a:solidFill>
                <a:prstDash val="sysDash"/>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defTabSz="685526">
                  <a:buClr>
                    <a:srgbClr val="CC9900"/>
                  </a:buClr>
                </a:pPr>
                <a:endParaRPr lang="zh-CN" altLang="en-US" sz="12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TextBox 53"/>
              <p:cNvSpPr txBox="1"/>
              <p:nvPr/>
            </p:nvSpPr>
            <p:spPr>
              <a:xfrm>
                <a:off x="3396243" y="4437112"/>
                <a:ext cx="280526" cy="184666"/>
              </a:xfrm>
              <a:prstGeom prst="rect">
                <a:avLst/>
              </a:prstGeom>
              <a:noFill/>
            </p:spPr>
            <p:txBody>
              <a:bodyPr wrap="none" lIns="0" tIns="0" rIns="0" bIns="0" rtlCol="0">
                <a:spAutoFit/>
              </a:bodyPr>
              <a:lstStyle/>
              <a:p>
                <a:pPr defTabSz="685526">
                  <a:buClr>
                    <a:srgbClr val="CC9900"/>
                  </a:buClr>
                </a:pPr>
                <a:r>
                  <a:rPr lang="en-US" altLang="zh-CN" sz="1200" dirty="0">
                    <a:solidFill>
                      <a:srgbClr val="000000">
                        <a:lumMod val="75000"/>
                        <a:lumOff val="25000"/>
                      </a:srgbClr>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VPC</a:t>
                </a:r>
                <a:endParaRPr lang="zh-CN" altLang="en-US" sz="1200" dirty="0" err="1">
                  <a:solidFill>
                    <a:srgbClr val="000000">
                      <a:lumMod val="75000"/>
                      <a:lumOff val="25000"/>
                    </a:srgbClr>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7602" y="5260335"/>
                <a:ext cx="362520" cy="362520"/>
              </a:xfrm>
              <a:prstGeom prst="rect">
                <a:avLst/>
              </a:prstGeom>
            </p:spPr>
          </p:pic>
          <p:cxnSp>
            <p:nvCxnSpPr>
              <p:cNvPr id="12" name="直接连接符 11"/>
              <p:cNvCxnSpPr>
                <a:stCxn id="16" idx="3"/>
                <a:endCxn id="11" idx="1"/>
              </p:cNvCxnSpPr>
              <p:nvPr/>
            </p:nvCxnSpPr>
            <p:spPr bwMode="auto">
              <a:xfrm flipV="1">
                <a:off x="5922316" y="5441595"/>
                <a:ext cx="305286" cy="1"/>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3" name="TextBox 320"/>
              <p:cNvSpPr txBox="1"/>
              <p:nvPr/>
            </p:nvSpPr>
            <p:spPr>
              <a:xfrm>
                <a:off x="6180594" y="5788876"/>
                <a:ext cx="4578176" cy="369332"/>
              </a:xfrm>
              <a:prstGeom prst="rect">
                <a:avLst/>
              </a:prstGeom>
              <a:noFill/>
            </p:spPr>
            <p:txBody>
              <a:bodyPr wrap="none" lIns="0" tIns="0" rIns="0" bIns="0" rtlCol="0">
                <a:spAutoFit/>
              </a:bodyPr>
              <a:lstStyle/>
              <a:p>
                <a:pPr defTabSz="914400" fontAlgn="base">
                  <a:spcBef>
                    <a:spcPct val="0"/>
                  </a:spcBef>
                  <a:spcAft>
                    <a:spcPct val="0"/>
                  </a:spcAft>
                  <a:buClr>
                    <a:srgbClr val="CC9900"/>
                  </a:buClr>
                </a:pPr>
                <a:r>
                  <a:rPr lang="zh-CN" altLang="en-US" sz="12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路由器</a:t>
                </a:r>
                <a:endParaRPr lang="en-US" altLang="zh-CN" sz="12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defTabSz="914400" fontAlgn="base">
                  <a:spcBef>
                    <a:spcPct val="0"/>
                  </a:spcBef>
                  <a:spcAft>
                    <a:spcPct val="0"/>
                  </a:spcAft>
                  <a:buClr>
                    <a:srgbClr val="CC9900"/>
                  </a:buClr>
                </a:pPr>
                <a:r>
                  <a:rPr lang="zh-CN" altLang="en-US" sz="12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路由表：源</a:t>
                </a:r>
                <a:r>
                  <a:rPr lang="en-US" altLang="zh-CN" sz="12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IP</a:t>
                </a:r>
                <a:r>
                  <a:rPr lang="zh-CN" altLang="en-US" sz="12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a:t>
                </a:r>
                <a:r>
                  <a:rPr lang="en-US" altLang="zh-CN" sz="12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192.168.2.10 </a:t>
                </a:r>
                <a:r>
                  <a:rPr lang="zh-CN" altLang="en-US" sz="12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，目的</a:t>
                </a:r>
                <a:r>
                  <a:rPr lang="en-US" altLang="zh-CN" sz="12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IP</a:t>
                </a:r>
                <a:r>
                  <a:rPr lang="zh-CN" altLang="en-US" sz="12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a:t>
                </a:r>
                <a:r>
                  <a:rPr lang="en-US" altLang="zh-CN" sz="12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0.0.0.0  next hop</a:t>
                </a:r>
                <a:r>
                  <a:rPr lang="zh-CN" altLang="en-US" sz="12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a:t>
                </a:r>
                <a:r>
                  <a:rPr lang="en-US" altLang="zh-CN" sz="12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EIP</a:t>
                </a:r>
                <a:r>
                  <a:rPr lang="zh-CN" altLang="en-US" sz="12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服务</a:t>
                </a:r>
                <a:endPar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4" name="矩形 13"/>
              <p:cNvSpPr/>
              <p:nvPr/>
            </p:nvSpPr>
            <p:spPr bwMode="auto">
              <a:xfrm>
                <a:off x="3448367" y="4678592"/>
                <a:ext cx="2332671" cy="1615730"/>
              </a:xfrm>
              <a:prstGeom prst="rect">
                <a:avLst/>
              </a:prstGeom>
              <a:noFill/>
              <a:ln w="19050" cap="flat" cmpd="sng" algn="ctr">
                <a:solidFill>
                  <a:srgbClr val="3298FF"/>
                </a:solidFill>
                <a:prstDash val="sysDash"/>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defTabSz="685526">
                  <a:buClr>
                    <a:srgbClr val="CC9900"/>
                  </a:buClr>
                </a:pPr>
                <a:endParaRPr lang="zh-CN" altLang="en-US" sz="12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TextBox 53"/>
              <p:cNvSpPr txBox="1"/>
              <p:nvPr/>
            </p:nvSpPr>
            <p:spPr>
              <a:xfrm>
                <a:off x="3536350" y="4810953"/>
                <a:ext cx="1373774" cy="184666"/>
              </a:xfrm>
              <a:prstGeom prst="rect">
                <a:avLst/>
              </a:prstGeom>
              <a:noFill/>
            </p:spPr>
            <p:txBody>
              <a:bodyPr wrap="none" lIns="0" tIns="0" rIns="0" bIns="0" rtlCol="0">
                <a:spAutoFit/>
              </a:bodyPr>
              <a:lstStyle/>
              <a:p>
                <a:pPr defTabSz="685526">
                  <a:buClr>
                    <a:srgbClr val="CC9900"/>
                  </a:buClr>
                </a:pPr>
                <a:r>
                  <a:rPr lang="zh-CN" altLang="en-US" sz="1200" dirty="0" smtClean="0">
                    <a:solidFill>
                      <a:srgbClr val="000000">
                        <a:lumMod val="75000"/>
                        <a:lumOff val="25000"/>
                      </a:srgbClr>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子网</a:t>
                </a:r>
                <a:r>
                  <a:rPr lang="en-US" altLang="zh-CN" sz="1200" dirty="0" smtClean="0">
                    <a:solidFill>
                      <a:srgbClr val="000000">
                        <a:lumMod val="75000"/>
                        <a:lumOff val="25000"/>
                      </a:srgbClr>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:192.168.2.0/24</a:t>
                </a:r>
                <a:endParaRPr lang="zh-CN" altLang="en-US" sz="1200" dirty="0" err="1">
                  <a:solidFill>
                    <a:srgbClr val="000000">
                      <a:lumMod val="75000"/>
                      <a:lumOff val="25000"/>
                    </a:srgbClr>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9471" y="5285088"/>
                <a:ext cx="282845" cy="313015"/>
              </a:xfrm>
              <a:prstGeom prst="rect">
                <a:avLst/>
              </a:prstGeom>
              <a:solidFill>
                <a:schemeClr val="bg1"/>
              </a:solidFill>
            </p:spPr>
          </p:pic>
          <p:sp>
            <p:nvSpPr>
              <p:cNvPr id="17" name="圆角矩形 16"/>
              <p:cNvSpPr/>
              <p:nvPr/>
            </p:nvSpPr>
            <p:spPr bwMode="auto">
              <a:xfrm>
                <a:off x="4856644" y="5186191"/>
                <a:ext cx="519283" cy="519283"/>
              </a:xfrm>
              <a:prstGeom prst="roundRect">
                <a:avLst/>
              </a:prstGeom>
              <a:solidFill>
                <a:srgbClr val="0070C0"/>
              </a:solidFill>
              <a:ln w="127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defTabSz="914400" fontAlgn="base">
                  <a:spcBef>
                    <a:spcPct val="0"/>
                  </a:spcBef>
                  <a:spcAft>
                    <a:spcPct val="0"/>
                  </a:spcAft>
                  <a:buClr>
                    <a:srgbClr val="CC9900"/>
                  </a:buClr>
                </a:pPr>
                <a:r>
                  <a:rPr lang="en-US" altLang="zh-CN" sz="120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ECS1</a:t>
                </a:r>
                <a:endParaRPr lang="zh-CN" alt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TextBox 38"/>
              <p:cNvSpPr txBox="1"/>
              <p:nvPr/>
            </p:nvSpPr>
            <p:spPr>
              <a:xfrm>
                <a:off x="4573398" y="5765630"/>
                <a:ext cx="1069525" cy="276999"/>
              </a:xfrm>
              <a:prstGeom prst="rect">
                <a:avLst/>
              </a:prstGeom>
              <a:noFill/>
            </p:spPr>
            <p:txBody>
              <a:bodyPr wrap="none" rtlCol="0">
                <a:spAutoFit/>
              </a:bodyPr>
              <a:lstStyle/>
              <a:p>
                <a:pPr algn="ctr" defTabSz="914400" fontAlgn="base">
                  <a:spcBef>
                    <a:spcPct val="0"/>
                  </a:spcBef>
                  <a:spcAft>
                    <a:spcPct val="0"/>
                  </a:spcAft>
                  <a:buClr>
                    <a:srgbClr val="CC9900"/>
                  </a:buClr>
                </a:pPr>
                <a:r>
                  <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192.168.2.10</a:t>
                </a:r>
              </a:p>
            </p:txBody>
          </p:sp>
          <p:sp>
            <p:nvSpPr>
              <p:cNvPr id="20" name="圆角矩形 19"/>
              <p:cNvSpPr/>
              <p:nvPr/>
            </p:nvSpPr>
            <p:spPr bwMode="auto">
              <a:xfrm>
                <a:off x="3825488" y="5190862"/>
                <a:ext cx="519283" cy="519283"/>
              </a:xfrm>
              <a:prstGeom prst="roundRect">
                <a:avLst/>
              </a:prstGeom>
              <a:solidFill>
                <a:srgbClr val="0070C0"/>
              </a:solidFill>
              <a:ln w="1270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defTabSz="914400" fontAlgn="base">
                  <a:spcBef>
                    <a:spcPct val="0"/>
                  </a:spcBef>
                  <a:spcAft>
                    <a:spcPct val="0"/>
                  </a:spcAft>
                  <a:buClr>
                    <a:srgbClr val="CC9900"/>
                  </a:buClr>
                </a:pPr>
                <a:r>
                  <a:rPr lang="en-US" altLang="zh-CN" sz="120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ECS2</a:t>
                </a:r>
                <a:endParaRPr lang="zh-CN" alt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TextBox 38"/>
              <p:cNvSpPr txBox="1"/>
              <p:nvPr/>
            </p:nvSpPr>
            <p:spPr>
              <a:xfrm>
                <a:off x="3591243" y="5770262"/>
                <a:ext cx="1069524" cy="276999"/>
              </a:xfrm>
              <a:prstGeom prst="rect">
                <a:avLst/>
              </a:prstGeom>
              <a:noFill/>
            </p:spPr>
            <p:txBody>
              <a:bodyPr wrap="none" rtlCol="0">
                <a:spAutoFit/>
              </a:bodyPr>
              <a:lstStyle/>
              <a:p>
                <a:pPr defTabSz="914400" fontAlgn="base">
                  <a:spcBef>
                    <a:spcPct val="0"/>
                  </a:spcBef>
                  <a:spcAft>
                    <a:spcPct val="0"/>
                  </a:spcAft>
                  <a:buClr>
                    <a:srgbClr val="CC9900"/>
                  </a:buClr>
                </a:pPr>
                <a:r>
                  <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192.168.2.20</a:t>
                </a:r>
                <a:endPar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23" name="图片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3114" y="4801349"/>
                <a:ext cx="392234" cy="387876"/>
              </a:xfrm>
              <a:prstGeom prst="rect">
                <a:avLst/>
              </a:prstGeom>
              <a:solidFill>
                <a:schemeClr val="bg1"/>
              </a:solidFill>
            </p:spPr>
          </p:pic>
          <p:sp>
            <p:nvSpPr>
              <p:cNvPr id="24" name="任意多边形 23"/>
              <p:cNvSpPr/>
              <p:nvPr/>
            </p:nvSpPr>
            <p:spPr bwMode="auto">
              <a:xfrm>
                <a:off x="5221705" y="5028631"/>
                <a:ext cx="2610853" cy="782622"/>
              </a:xfrm>
              <a:custGeom>
                <a:avLst/>
                <a:gdLst>
                  <a:gd name="connsiteX0" fmla="*/ 0 w 2610853"/>
                  <a:gd name="connsiteY0" fmla="*/ 782622 h 782622"/>
                  <a:gd name="connsiteX1" fmla="*/ 529390 w 2610853"/>
                  <a:gd name="connsiteY1" fmla="*/ 457769 h 782622"/>
                  <a:gd name="connsiteX2" fmla="*/ 1215190 w 2610853"/>
                  <a:gd name="connsiteY2" fmla="*/ 421674 h 782622"/>
                  <a:gd name="connsiteX3" fmla="*/ 2105527 w 2610853"/>
                  <a:gd name="connsiteY3" fmla="*/ 569 h 782622"/>
                  <a:gd name="connsiteX4" fmla="*/ 2610853 w 2610853"/>
                  <a:gd name="connsiteY4" fmla="*/ 349485 h 7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0853" h="782622">
                    <a:moveTo>
                      <a:pt x="0" y="782622"/>
                    </a:moveTo>
                    <a:cubicBezTo>
                      <a:pt x="163429" y="650274"/>
                      <a:pt x="326858" y="517927"/>
                      <a:pt x="529390" y="457769"/>
                    </a:cubicBezTo>
                    <a:cubicBezTo>
                      <a:pt x="731922" y="397611"/>
                      <a:pt x="952501" y="497874"/>
                      <a:pt x="1215190" y="421674"/>
                    </a:cubicBezTo>
                    <a:cubicBezTo>
                      <a:pt x="1477880" y="345474"/>
                      <a:pt x="1872917" y="12600"/>
                      <a:pt x="2105527" y="569"/>
                    </a:cubicBezTo>
                    <a:cubicBezTo>
                      <a:pt x="2338137" y="-11462"/>
                      <a:pt x="2474495" y="169011"/>
                      <a:pt x="2610853" y="349485"/>
                    </a:cubicBezTo>
                  </a:path>
                </a:pathLst>
              </a:custGeom>
              <a:noFill/>
              <a:ln w="19050" cap="flat" cmpd="sng" algn="ctr">
                <a:solidFill>
                  <a:srgbClr val="FF0000"/>
                </a:solidFill>
                <a:prstDash val="solid"/>
                <a:round/>
                <a:headEnd type="arrow"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7" name="矩形 6"/>
            <p:cNvSpPr/>
            <p:nvPr/>
          </p:nvSpPr>
          <p:spPr>
            <a:xfrm>
              <a:off x="7328117" y="5741050"/>
              <a:ext cx="2419252" cy="276999"/>
            </a:xfrm>
            <a:prstGeom prst="rect">
              <a:avLst/>
            </a:prstGeom>
          </p:spPr>
          <p:txBody>
            <a:bodyPr wrap="none">
              <a:spAutoFit/>
            </a:bodyPr>
            <a:lstStyle/>
            <a:p>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*一个私网</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只能绑定一个公网</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IP</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0" name="TextBox 320"/>
          <p:cNvSpPr txBox="1"/>
          <p:nvPr/>
        </p:nvSpPr>
        <p:spPr>
          <a:xfrm>
            <a:off x="5031693" y="3484814"/>
            <a:ext cx="2276264" cy="369332"/>
          </a:xfrm>
          <a:prstGeom prst="rect">
            <a:avLst/>
          </a:prstGeom>
          <a:solidFill>
            <a:schemeClr val="bg1"/>
          </a:solidFill>
        </p:spPr>
        <p:txBody>
          <a:bodyPr wrap="none" lIns="0" tIns="0" rIns="0" bIns="0" rtlCol="0">
            <a:spAutoFit/>
          </a:bodyPr>
          <a:lstStyle/>
          <a:p>
            <a:pPr defTabSz="914400" fontAlgn="base">
              <a:spcBef>
                <a:spcPct val="0"/>
              </a:spcBef>
              <a:spcAft>
                <a:spcPct val="0"/>
              </a:spcAft>
              <a:buClr>
                <a:srgbClr val="CC9900"/>
              </a:buClr>
            </a:pPr>
            <a:r>
              <a:rPr lang="en-US" altLang="zh-CN" sz="12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IP</a:t>
            </a:r>
            <a:r>
              <a:rPr lang="zh-CN" altLang="en-US" sz="12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映射关系</a:t>
            </a:r>
            <a:endParaRPr lang="en-US" altLang="zh-CN" sz="12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defTabSz="914400" fontAlgn="base">
              <a:spcBef>
                <a:spcPct val="0"/>
              </a:spcBef>
              <a:spcAft>
                <a:spcPct val="0"/>
              </a:spcAft>
              <a:buClr>
                <a:srgbClr val="CC9900"/>
              </a:buClr>
            </a:pPr>
            <a:r>
              <a:rPr lang="en-US" altLang="zh-CN" sz="12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129.100.111.30 &lt;-&gt; 192.168.2.10</a:t>
            </a:r>
            <a:endPar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Tree>
    <p:extLst>
      <p:ext uri="{BB962C8B-B14F-4D97-AF65-F5344CB8AC3E}">
        <p14:creationId xmlns:p14="http://schemas.microsoft.com/office/powerpoint/2010/main" val="13762123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ym typeface="Huawei Sans" panose="020C0503030203020204" pitchFamily="34" charset="0"/>
              </a:rPr>
              <a:t>平台即服务</a:t>
            </a:r>
            <a:endParaRPr lang="zh-CN" altLang="en-US" dirty="0">
              <a:sym typeface="Huawei Sans" panose="020C0503030203020204" pitchFamily="34" charset="0"/>
            </a:endParaRPr>
          </a:p>
        </p:txBody>
      </p:sp>
      <p:sp>
        <p:nvSpPr>
          <p:cNvPr id="4" name="文本占位符 3"/>
          <p:cNvSpPr>
            <a:spLocks noGrp="1"/>
          </p:cNvSpPr>
          <p:nvPr>
            <p:ph type="body" sz="quarter" idx="10"/>
          </p:nvPr>
        </p:nvSpPr>
        <p:spPr/>
        <p:txBody>
          <a:bodyPr/>
          <a:lstStyle/>
          <a:p>
            <a:pPr>
              <a:defRPr/>
            </a:pPr>
            <a:r>
              <a:rPr lang="en-US" altLang="zh-CN" b="1" kern="0" dirty="0" err="1">
                <a:sym typeface="Huawei Sans" panose="020C0503030203020204" pitchFamily="34" charset="0"/>
              </a:rPr>
              <a:t>PaaS</a:t>
            </a:r>
            <a:r>
              <a:rPr lang="en-US" altLang="zh-CN" b="1" kern="0" dirty="0">
                <a:sym typeface="Huawei Sans" panose="020C0503030203020204" pitchFamily="34" charset="0"/>
              </a:rPr>
              <a:t> —— Platform as a </a:t>
            </a:r>
            <a:r>
              <a:rPr lang="en-US" altLang="zh-CN" b="1" kern="0" dirty="0" smtClean="0">
                <a:sym typeface="Huawei Sans" panose="020C0503030203020204" pitchFamily="34" charset="0"/>
              </a:rPr>
              <a:t>Service</a:t>
            </a:r>
          </a:p>
          <a:p>
            <a:pPr lvl="1">
              <a:defRPr/>
            </a:pPr>
            <a:r>
              <a:rPr lang="en-US" altLang="zh-CN" sz="2000" kern="0" dirty="0" err="1" smtClean="0">
                <a:sym typeface="Huawei Sans" panose="020C0503030203020204" pitchFamily="34" charset="0"/>
              </a:rPr>
              <a:t>PaaS</a:t>
            </a:r>
            <a:r>
              <a:rPr lang="zh-CN" altLang="en-US" sz="2000" kern="0" dirty="0">
                <a:sym typeface="Huawei Sans" panose="020C0503030203020204" pitchFamily="34" charset="0"/>
              </a:rPr>
              <a:t>位于云计算</a:t>
            </a:r>
            <a:r>
              <a:rPr lang="en-US" altLang="zh-CN" sz="2000" kern="0" dirty="0">
                <a:sym typeface="Huawei Sans" panose="020C0503030203020204" pitchFamily="34" charset="0"/>
              </a:rPr>
              <a:t>3</a:t>
            </a:r>
            <a:r>
              <a:rPr lang="zh-CN" altLang="en-US" sz="2000" kern="0" dirty="0">
                <a:sym typeface="Huawei Sans" panose="020C0503030203020204" pitchFamily="34" charset="0"/>
              </a:rPr>
              <a:t>层服务的</a:t>
            </a:r>
            <a:r>
              <a:rPr lang="zh-CN" altLang="en-US" sz="2000" kern="0" dirty="0">
                <a:solidFill>
                  <a:srgbClr val="FF0000"/>
                </a:solidFill>
                <a:sym typeface="Huawei Sans" panose="020C0503030203020204" pitchFamily="34" charset="0"/>
              </a:rPr>
              <a:t>最中间</a:t>
            </a:r>
            <a:r>
              <a:rPr lang="zh-CN" altLang="en-US" sz="2000" kern="0" dirty="0">
                <a:sym typeface="Huawei Sans" panose="020C0503030203020204" pitchFamily="34" charset="0"/>
              </a:rPr>
              <a:t>。通常也称为</a:t>
            </a:r>
            <a:r>
              <a:rPr lang="en-US" altLang="zh-CN" sz="2000" kern="0" dirty="0">
                <a:sym typeface="Huawei Sans" panose="020C0503030203020204" pitchFamily="34" charset="0"/>
              </a:rPr>
              <a:t>"</a:t>
            </a:r>
            <a:r>
              <a:rPr lang="zh-CN" altLang="en-US" sz="2000" kern="0" dirty="0">
                <a:sym typeface="Huawei Sans" panose="020C0503030203020204" pitchFamily="34" charset="0"/>
              </a:rPr>
              <a:t>云计算操作系统</a:t>
            </a:r>
            <a:r>
              <a:rPr lang="en-US" altLang="zh-CN" sz="2000" kern="0" dirty="0">
                <a:sym typeface="Huawei Sans" panose="020C0503030203020204" pitchFamily="34" charset="0"/>
              </a:rPr>
              <a:t>"</a:t>
            </a:r>
            <a:r>
              <a:rPr lang="zh-CN" altLang="en-US" sz="2000" kern="0" dirty="0">
                <a:sym typeface="Huawei Sans" panose="020C0503030203020204" pitchFamily="34" charset="0"/>
              </a:rPr>
              <a:t>。它提供给终端用户</a:t>
            </a:r>
            <a:r>
              <a:rPr lang="zh-CN" altLang="en-US" sz="2000" kern="0" dirty="0">
                <a:solidFill>
                  <a:srgbClr val="FF0000"/>
                </a:solidFill>
                <a:sym typeface="Huawei Sans" panose="020C0503030203020204" pitchFamily="34" charset="0"/>
              </a:rPr>
              <a:t>基于互联网的应用开发环境</a:t>
            </a:r>
            <a:r>
              <a:rPr lang="zh-CN" altLang="en-US" sz="2000" kern="0" dirty="0">
                <a:sym typeface="Huawei Sans" panose="020C0503030203020204" pitchFamily="34" charset="0"/>
              </a:rPr>
              <a:t>，包括</a:t>
            </a:r>
            <a:r>
              <a:rPr lang="zh-CN" altLang="en-US" sz="2000" kern="0" dirty="0">
                <a:solidFill>
                  <a:srgbClr val="FF0000"/>
                </a:solidFill>
                <a:sym typeface="Huawei Sans" panose="020C0503030203020204" pitchFamily="34" charset="0"/>
              </a:rPr>
              <a:t>应用编程接口和运行平台等，并且支持应用从创建到运行整个生命周期所需的各种软硬件资源和工具</a:t>
            </a:r>
            <a:r>
              <a:rPr lang="zh-CN" altLang="en-US" sz="2000" kern="0" dirty="0">
                <a:sym typeface="Huawei Sans" panose="020C0503030203020204" pitchFamily="34" charset="0"/>
              </a:rPr>
              <a:t>。通常按照用户或登录情况计费。在</a:t>
            </a:r>
            <a:r>
              <a:rPr lang="en-US" altLang="zh-CN" sz="2000" kern="0" dirty="0" err="1">
                <a:sym typeface="Huawei Sans" panose="020C0503030203020204" pitchFamily="34" charset="0"/>
              </a:rPr>
              <a:t>PaaS</a:t>
            </a:r>
            <a:r>
              <a:rPr lang="zh-CN" altLang="en-US" sz="2000" kern="0" dirty="0">
                <a:sym typeface="Huawei Sans" panose="020C0503030203020204" pitchFamily="34" charset="0"/>
              </a:rPr>
              <a:t>层面，服务提供商提供的是经过封装的</a:t>
            </a:r>
            <a:r>
              <a:rPr lang="en-US" altLang="zh-CN" sz="2000" kern="0" dirty="0">
                <a:sym typeface="Huawei Sans" panose="020C0503030203020204" pitchFamily="34" charset="0"/>
              </a:rPr>
              <a:t>IT</a:t>
            </a:r>
            <a:r>
              <a:rPr lang="zh-CN" altLang="en-US" sz="2000" kern="0" dirty="0">
                <a:sym typeface="Huawei Sans" panose="020C0503030203020204" pitchFamily="34" charset="0"/>
              </a:rPr>
              <a:t>能力，或者说是一些逻辑的资源，比如数据库、文件系统和应用运行环境等。</a:t>
            </a:r>
          </a:p>
          <a:p>
            <a:pPr>
              <a:buClr>
                <a:srgbClr val="9999FF"/>
              </a:buClr>
              <a:buNone/>
              <a:defRPr/>
            </a:pPr>
            <a:endParaRPr lang="en-US" altLang="zh-CN" sz="2000" kern="0" dirty="0">
              <a:solidFill>
                <a:srgbClr val="3366CC"/>
              </a:solidFill>
              <a:sym typeface="Huawei Sans" panose="020C0503030203020204" pitchFamily="34" charset="0"/>
            </a:endParaRPr>
          </a:p>
          <a:p>
            <a:pPr>
              <a:buClr>
                <a:srgbClr val="9999FF"/>
              </a:buClr>
              <a:buNone/>
              <a:defRPr/>
            </a:pPr>
            <a:endParaRPr lang="en-US" altLang="zh-CN" kern="0" dirty="0">
              <a:solidFill>
                <a:srgbClr val="3366CC"/>
              </a:solidFill>
              <a:sym typeface="Huawei Sans" panose="020C0503030203020204" pitchFamily="34" charset="0"/>
            </a:endParaRP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36830799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smtClean="0">
                <a:sym typeface="Huawei Sans" panose="020C0503030203020204" pitchFamily="34" charset="0"/>
              </a:rPr>
              <a:t>PaaS</a:t>
            </a:r>
            <a:r>
              <a:rPr lang="zh-CN" altLang="en-US" dirty="0" smtClean="0">
                <a:sym typeface="Huawei Sans" panose="020C0503030203020204" pitchFamily="34" charset="0"/>
              </a:rPr>
              <a:t>产品应用举例 </a:t>
            </a:r>
            <a:r>
              <a:rPr lang="en-US" altLang="zh-CN" dirty="0" smtClean="0">
                <a:sym typeface="Huawei Sans" panose="020C0503030203020204" pitchFamily="34" charset="0"/>
              </a:rPr>
              <a:t>- RDS</a:t>
            </a:r>
            <a:r>
              <a:rPr lang="zh-CN" altLang="en-US" dirty="0" smtClean="0">
                <a:sym typeface="Huawei Sans" panose="020C0503030203020204" pitchFamily="34" charset="0"/>
              </a:rPr>
              <a:t>关系型数据库</a:t>
            </a:r>
            <a:endParaRPr lang="zh-CN" altLang="en-US" dirty="0">
              <a:sym typeface="Huawei Sans" panose="020C0503030203020204" pitchFamily="34" charset="0"/>
            </a:endParaRPr>
          </a:p>
        </p:txBody>
      </p:sp>
      <p:sp>
        <p:nvSpPr>
          <p:cNvPr id="6" name="文本框 5"/>
          <p:cNvSpPr txBox="1"/>
          <p:nvPr/>
        </p:nvSpPr>
        <p:spPr>
          <a:xfrm>
            <a:off x="7259014" y="5104124"/>
            <a:ext cx="3276859" cy="400110"/>
          </a:xfrm>
          <a:prstGeom prst="rect">
            <a:avLst/>
          </a:prstGeom>
          <a:noFill/>
        </p:spPr>
        <p:txBody>
          <a:bodyPr wrap="none" rtlCol="0">
            <a:spAutoFit/>
          </a:bodyPr>
          <a:lstStyle/>
          <a:p>
            <a:pPr lvl="0" fontAlgn="base">
              <a:spcBef>
                <a:spcPct val="0"/>
              </a:spcBef>
              <a:spcAft>
                <a:spcPct val="0"/>
              </a:spcAft>
            </a:pPr>
            <a:r>
              <a:rPr lang="zh-CN" altLang="en-US" sz="2000" dirty="0">
                <a:solidFill>
                  <a:schemeClr val="bg2">
                    <a:lumMod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面向传统 </a:t>
            </a:r>
            <a:r>
              <a:rPr lang="en-US" altLang="zh-CN" sz="2000" dirty="0">
                <a:solidFill>
                  <a:schemeClr val="bg2">
                    <a:lumMod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OLTP</a:t>
            </a:r>
            <a:r>
              <a:rPr lang="zh-CN" altLang="en-US" sz="2000" dirty="0">
                <a:solidFill>
                  <a:schemeClr val="bg2">
                    <a:lumMod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 数据库业务</a:t>
            </a:r>
          </a:p>
        </p:txBody>
      </p:sp>
      <p:sp>
        <p:nvSpPr>
          <p:cNvPr id="21" name="矩形 20"/>
          <p:cNvSpPr/>
          <p:nvPr/>
        </p:nvSpPr>
        <p:spPr>
          <a:xfrm>
            <a:off x="6048977" y="3026905"/>
            <a:ext cx="5696935" cy="1323439"/>
          </a:xfrm>
          <a:prstGeom prst="rect">
            <a:avLst/>
          </a:prstGeom>
        </p:spPr>
        <p:txBody>
          <a:bodyPr wrap="square">
            <a:spAutoFit/>
          </a:bodyPr>
          <a:lstStyle/>
          <a:p>
            <a:r>
              <a:rPr lang="zh-CN" altLang="en-US" sz="20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关系型</a:t>
            </a:r>
            <a:r>
              <a:rPr lang="zh-CN" altLang="en-US" sz="2000" dirty="0">
                <a:latin typeface="Huawei Sans" panose="020C0503030203020204" pitchFamily="34" charset="0"/>
                <a:ea typeface="方正兰亭黑简体" panose="02000000000000000000" pitchFamily="2" charset="-122"/>
                <a:cs typeface="+mn-ea"/>
                <a:sym typeface="Huawei Sans" panose="020C0503030203020204" pitchFamily="34" charset="0"/>
              </a:rPr>
              <a:t>数据库（</a:t>
            </a:r>
            <a:r>
              <a:rPr lang="en-US" altLang="zh-CN" sz="2000" dirty="0">
                <a:latin typeface="Huawei Sans" panose="020C0503030203020204" pitchFamily="34" charset="0"/>
                <a:ea typeface="方正兰亭黑简体" panose="02000000000000000000" pitchFamily="2" charset="-122"/>
                <a:cs typeface="+mn-ea"/>
                <a:sym typeface="Huawei Sans" panose="020C0503030203020204" pitchFamily="34" charset="0"/>
              </a:rPr>
              <a:t>Relational Database Service</a:t>
            </a:r>
            <a:r>
              <a:rPr lang="zh-CN" altLang="en-US" sz="2000" dirty="0">
                <a:latin typeface="Huawei Sans" panose="020C0503030203020204" pitchFamily="34" charset="0"/>
                <a:ea typeface="方正兰亭黑简体" panose="02000000000000000000" pitchFamily="2" charset="-122"/>
                <a:cs typeface="+mn-ea"/>
                <a:sym typeface="Huawei Sans" panose="020C0503030203020204" pitchFamily="34" charset="0"/>
              </a:rPr>
              <a:t>，简称</a:t>
            </a:r>
            <a:r>
              <a:rPr lang="en-US" altLang="zh-CN" sz="2000" dirty="0">
                <a:latin typeface="Huawei Sans" panose="020C0503030203020204" pitchFamily="34" charset="0"/>
                <a:ea typeface="方正兰亭黑简体" panose="02000000000000000000" pitchFamily="2" charset="-122"/>
                <a:cs typeface="+mn-ea"/>
                <a:sym typeface="Huawei Sans" panose="020C0503030203020204" pitchFamily="34" charset="0"/>
              </a:rPr>
              <a:t>RDS</a:t>
            </a:r>
            <a:r>
              <a:rPr lang="zh-CN" altLang="en-US" sz="2000" dirty="0">
                <a:latin typeface="Huawei Sans" panose="020C0503030203020204" pitchFamily="34" charset="0"/>
                <a:ea typeface="方正兰亭黑简体" panose="02000000000000000000" pitchFamily="2" charset="-122"/>
                <a:cs typeface="+mn-ea"/>
                <a:sym typeface="Huawei Sans" panose="020C0503030203020204" pitchFamily="34" charset="0"/>
              </a:rPr>
              <a:t>）是一种基于云计算平台的即开即用、稳定可靠、弹性伸缩、便捷管理的在线关系型数据库服务。</a:t>
            </a:r>
          </a:p>
        </p:txBody>
      </p:sp>
      <p:grpSp>
        <p:nvGrpSpPr>
          <p:cNvPr id="2" name="组合 1"/>
          <p:cNvGrpSpPr/>
          <p:nvPr/>
        </p:nvGrpSpPr>
        <p:grpSpPr>
          <a:xfrm>
            <a:off x="731838" y="2359742"/>
            <a:ext cx="5364162" cy="3138151"/>
            <a:chOff x="442913" y="2190404"/>
            <a:chExt cx="5606065" cy="3308609"/>
          </a:xfrm>
        </p:grpSpPr>
        <p:sp>
          <p:nvSpPr>
            <p:cNvPr id="7" name="矩形 6"/>
            <p:cNvSpPr/>
            <p:nvPr/>
          </p:nvSpPr>
          <p:spPr bwMode="auto">
            <a:xfrm>
              <a:off x="442913" y="4314225"/>
              <a:ext cx="1482394" cy="503986"/>
            </a:xfrm>
            <a:prstGeom prst="rect">
              <a:avLst/>
            </a:prstGeom>
            <a:solidFill>
              <a:srgbClr val="0070C0"/>
            </a:solidFill>
            <a:ln w="9525">
              <a:solidFill>
                <a:srgbClr val="0070C0"/>
              </a:solidFill>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37" tIns="45719" rIns="91437" bIns="45719" numCol="1" rtlCol="0" anchor="ctr" anchorCtr="1" compatLnSpc="1">
              <a:prstTxWarp prst="textNoShape">
                <a:avLst/>
              </a:prstTxWarp>
            </a:bodyPr>
            <a:lstStyle/>
            <a:p>
              <a:pPr indent="-179946" algn="ctr" eaLnBrk="0" fontAlgn="base" hangingPunct="0">
                <a:lnSpc>
                  <a:spcPct val="90000"/>
                </a:lnSpc>
                <a:spcBef>
                  <a:spcPct val="20000"/>
                </a:spcBef>
                <a:spcAft>
                  <a:spcPct val="0"/>
                </a:spcAft>
                <a:buClr>
                  <a:srgbClr val="CC9900"/>
                </a:buClr>
              </a:pPr>
              <a:r>
                <a:rPr lang="en-US" altLang="zh-CN" sz="1799"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MySQL</a:t>
              </a:r>
              <a:endParaRPr lang="zh-CN" altLang="en-US" sz="1799"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 name="TextBox 102"/>
            <p:cNvSpPr txBox="1"/>
            <p:nvPr/>
          </p:nvSpPr>
          <p:spPr>
            <a:xfrm>
              <a:off x="1864070" y="5077170"/>
              <a:ext cx="2838280" cy="421843"/>
            </a:xfrm>
            <a:prstGeom prst="rect">
              <a:avLst/>
            </a:prstGeom>
            <a:noFill/>
          </p:spPr>
          <p:txBody>
            <a:bodyPr wrap="none" rtlCol="0">
              <a:spAutoFit/>
            </a:bodyPr>
            <a:lstStyle/>
            <a:p>
              <a:pPr algn="ctr">
                <a:buNone/>
              </a:pPr>
              <a:r>
                <a:rPr lang="zh-CN" altLang="zh-CN" sz="2000" dirty="0">
                  <a:solidFill>
                    <a:schemeClr val="bg2">
                      <a:lumMod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关系型数据库</a:t>
              </a:r>
              <a:r>
                <a:rPr lang="zh-CN" altLang="en-US" sz="2000" dirty="0">
                  <a:solidFill>
                    <a:schemeClr val="bg2">
                      <a:lumMod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服务</a:t>
              </a:r>
              <a:r>
                <a:rPr lang="en-US" altLang="zh-CN" sz="2000" dirty="0">
                  <a:solidFill>
                    <a:schemeClr val="bg2">
                      <a:lumMod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RDS</a:t>
              </a:r>
              <a:endParaRPr lang="zh-CN" altLang="en-US" sz="2000" dirty="0">
                <a:solidFill>
                  <a:schemeClr val="bg2">
                    <a:lumMod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矩形 8"/>
            <p:cNvSpPr/>
            <p:nvPr/>
          </p:nvSpPr>
          <p:spPr bwMode="auto">
            <a:xfrm>
              <a:off x="2464919" y="4316764"/>
              <a:ext cx="1425458" cy="503986"/>
            </a:xfrm>
            <a:prstGeom prst="rect">
              <a:avLst/>
            </a:prstGeom>
            <a:solidFill>
              <a:srgbClr val="0070C0"/>
            </a:solidFill>
            <a:ln w="9525">
              <a:solidFill>
                <a:srgbClr val="0070C0"/>
              </a:solidFill>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37" tIns="45719" rIns="91437" bIns="45719" numCol="1" rtlCol="0" anchor="ctr" anchorCtr="1" compatLnSpc="1">
              <a:prstTxWarp prst="textNoShape">
                <a:avLst/>
              </a:prstTxWarp>
            </a:bodyPr>
            <a:lstStyle/>
            <a:p>
              <a:pPr indent="-179946" algn="ctr" eaLnBrk="0" fontAlgn="base" hangingPunct="0">
                <a:lnSpc>
                  <a:spcPct val="90000"/>
                </a:lnSpc>
                <a:spcBef>
                  <a:spcPct val="20000"/>
                </a:spcBef>
                <a:spcAft>
                  <a:spcPct val="0"/>
                </a:spcAft>
                <a:buClr>
                  <a:srgbClr val="CC9900"/>
                </a:buClr>
              </a:pPr>
              <a:r>
                <a:rPr lang="en-US" altLang="zh-CN" sz="1799"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PostgreSQL</a:t>
              </a:r>
            </a:p>
          </p:txBody>
        </p:sp>
        <p:sp>
          <p:nvSpPr>
            <p:cNvPr id="10" name="矩形 9"/>
            <p:cNvSpPr/>
            <p:nvPr/>
          </p:nvSpPr>
          <p:spPr bwMode="auto">
            <a:xfrm>
              <a:off x="4551401" y="4316764"/>
              <a:ext cx="1497577" cy="503986"/>
            </a:xfrm>
            <a:prstGeom prst="rect">
              <a:avLst/>
            </a:prstGeom>
            <a:solidFill>
              <a:srgbClr val="0070C0"/>
            </a:solidFill>
            <a:ln w="9525">
              <a:solidFill>
                <a:srgbClr val="0070C0"/>
              </a:solidFill>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7" tIns="45719" rIns="91437" bIns="45719" numCol="1" rtlCol="0" anchor="ctr" anchorCtr="1" compatLnSpc="1">
              <a:prstTxWarp prst="textNoShape">
                <a:avLst/>
              </a:prstTxWarp>
              <a:noAutofit/>
            </a:bodyPr>
            <a:lstStyle/>
            <a:p>
              <a:pPr algn="ctr" defTabSz="1218559">
                <a:spcBef>
                  <a:spcPct val="0"/>
                </a:spcBef>
              </a:pPr>
              <a:r>
                <a:rPr lang="en-US" altLang="zh-CN" sz="1799" dirty="0" smtClean="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SQL </a:t>
              </a:r>
              <a:r>
                <a:rPr lang="en-US" altLang="zh-CN" sz="1799"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Server </a:t>
              </a:r>
            </a:p>
          </p:txBody>
        </p:sp>
        <p:grpSp>
          <p:nvGrpSpPr>
            <p:cNvPr id="11" name="组合 78"/>
            <p:cNvGrpSpPr/>
            <p:nvPr/>
          </p:nvGrpSpPr>
          <p:grpSpPr>
            <a:xfrm>
              <a:off x="2512414" y="2190404"/>
              <a:ext cx="1334104" cy="1323919"/>
              <a:chOff x="5807075" y="3136900"/>
              <a:chExt cx="582613" cy="582613"/>
            </a:xfrm>
            <a:solidFill>
              <a:srgbClr val="0070C0"/>
            </a:solidFill>
          </p:grpSpPr>
          <p:sp>
            <p:nvSpPr>
              <p:cNvPr id="12" name="Freeform 40"/>
              <p:cNvSpPr>
                <a:spLocks/>
              </p:cNvSpPr>
              <p:nvPr/>
            </p:nvSpPr>
            <p:spPr bwMode="auto">
              <a:xfrm>
                <a:off x="5945188" y="3136900"/>
                <a:ext cx="306388" cy="252413"/>
              </a:xfrm>
              <a:custGeom>
                <a:avLst/>
                <a:gdLst>
                  <a:gd name="T0" fmla="*/ 80 w 80"/>
                  <a:gd name="T1" fmla="*/ 66 h 66"/>
                  <a:gd name="T2" fmla="*/ 72 w 80"/>
                  <a:gd name="T3" fmla="*/ 66 h 66"/>
                  <a:gd name="T4" fmla="*/ 72 w 80"/>
                  <a:gd name="T5" fmla="*/ 31 h 66"/>
                  <a:gd name="T6" fmla="*/ 67 w 80"/>
                  <a:gd name="T7" fmla="*/ 22 h 66"/>
                  <a:gd name="T8" fmla="*/ 45 w 80"/>
                  <a:gd name="T9" fmla="*/ 9 h 66"/>
                  <a:gd name="T10" fmla="*/ 35 w 80"/>
                  <a:gd name="T11" fmla="*/ 9 h 66"/>
                  <a:gd name="T12" fmla="*/ 13 w 80"/>
                  <a:gd name="T13" fmla="*/ 22 h 66"/>
                  <a:gd name="T14" fmla="*/ 8 w 80"/>
                  <a:gd name="T15" fmla="*/ 31 h 66"/>
                  <a:gd name="T16" fmla="*/ 8 w 80"/>
                  <a:gd name="T17" fmla="*/ 66 h 66"/>
                  <a:gd name="T18" fmla="*/ 0 w 80"/>
                  <a:gd name="T19" fmla="*/ 66 h 66"/>
                  <a:gd name="T20" fmla="*/ 0 w 80"/>
                  <a:gd name="T21" fmla="*/ 31 h 66"/>
                  <a:gd name="T22" fmla="*/ 9 w 80"/>
                  <a:gd name="T23" fmla="*/ 15 h 66"/>
                  <a:gd name="T24" fmla="*/ 31 w 80"/>
                  <a:gd name="T25" fmla="*/ 2 h 66"/>
                  <a:gd name="T26" fmla="*/ 49 w 80"/>
                  <a:gd name="T27" fmla="*/ 2 h 66"/>
                  <a:gd name="T28" fmla="*/ 71 w 80"/>
                  <a:gd name="T29" fmla="*/ 15 h 66"/>
                  <a:gd name="T30" fmla="*/ 80 w 80"/>
                  <a:gd name="T31" fmla="*/ 31 h 66"/>
                  <a:gd name="T32" fmla="*/ 80 w 80"/>
                  <a:gd name="T3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66">
                    <a:moveTo>
                      <a:pt x="80" y="66"/>
                    </a:moveTo>
                    <a:cubicBezTo>
                      <a:pt x="72" y="66"/>
                      <a:pt x="72" y="66"/>
                      <a:pt x="72" y="66"/>
                    </a:cubicBezTo>
                    <a:cubicBezTo>
                      <a:pt x="72" y="31"/>
                      <a:pt x="72" y="31"/>
                      <a:pt x="72" y="31"/>
                    </a:cubicBezTo>
                    <a:cubicBezTo>
                      <a:pt x="72" y="28"/>
                      <a:pt x="70" y="24"/>
                      <a:pt x="67" y="22"/>
                    </a:cubicBezTo>
                    <a:cubicBezTo>
                      <a:pt x="45" y="9"/>
                      <a:pt x="45" y="9"/>
                      <a:pt x="45" y="9"/>
                    </a:cubicBezTo>
                    <a:cubicBezTo>
                      <a:pt x="42" y="8"/>
                      <a:pt x="38" y="8"/>
                      <a:pt x="35" y="9"/>
                    </a:cubicBezTo>
                    <a:cubicBezTo>
                      <a:pt x="13" y="22"/>
                      <a:pt x="13" y="22"/>
                      <a:pt x="13" y="22"/>
                    </a:cubicBezTo>
                    <a:cubicBezTo>
                      <a:pt x="10" y="24"/>
                      <a:pt x="8" y="28"/>
                      <a:pt x="8" y="31"/>
                    </a:cubicBezTo>
                    <a:cubicBezTo>
                      <a:pt x="8" y="66"/>
                      <a:pt x="8" y="66"/>
                      <a:pt x="8" y="66"/>
                    </a:cubicBezTo>
                    <a:cubicBezTo>
                      <a:pt x="0" y="66"/>
                      <a:pt x="0" y="66"/>
                      <a:pt x="0" y="66"/>
                    </a:cubicBezTo>
                    <a:cubicBezTo>
                      <a:pt x="0" y="31"/>
                      <a:pt x="0" y="31"/>
                      <a:pt x="0" y="31"/>
                    </a:cubicBezTo>
                    <a:cubicBezTo>
                      <a:pt x="0" y="25"/>
                      <a:pt x="4" y="18"/>
                      <a:pt x="9" y="15"/>
                    </a:cubicBezTo>
                    <a:cubicBezTo>
                      <a:pt x="31" y="2"/>
                      <a:pt x="31" y="2"/>
                      <a:pt x="31" y="2"/>
                    </a:cubicBezTo>
                    <a:cubicBezTo>
                      <a:pt x="36" y="0"/>
                      <a:pt x="44" y="0"/>
                      <a:pt x="49" y="2"/>
                    </a:cubicBezTo>
                    <a:cubicBezTo>
                      <a:pt x="71" y="15"/>
                      <a:pt x="71" y="15"/>
                      <a:pt x="71" y="15"/>
                    </a:cubicBezTo>
                    <a:cubicBezTo>
                      <a:pt x="76" y="18"/>
                      <a:pt x="80" y="25"/>
                      <a:pt x="80" y="31"/>
                    </a:cubicBezTo>
                    <a:lnTo>
                      <a:pt x="80" y="66"/>
                    </a:lnTo>
                    <a:close/>
                  </a:path>
                </a:pathLst>
              </a:custGeom>
              <a:grpFill/>
              <a:ln>
                <a:solidFill>
                  <a:srgbClr val="0070C0"/>
                </a:solidFill>
              </a:ln>
            </p:spPr>
            <p:txBody>
              <a:bodyPr vert="horz" wrap="square" lIns="91437" tIns="45719" rIns="91437" bIns="45719" numCol="1" anchor="t" anchorCtr="0" compatLnSpc="1">
                <a:prstTxWarp prst="textNoShape">
                  <a:avLst/>
                </a:prstTxWarp>
              </a:bodyPr>
              <a:lstStyle/>
              <a:p>
                <a:pPr defTabSz="1219150"/>
                <a:endParaRPr lang="en-US" sz="1799">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 name="Freeform 41"/>
              <p:cNvSpPr>
                <a:spLocks/>
              </p:cNvSpPr>
              <p:nvPr/>
            </p:nvSpPr>
            <p:spPr bwMode="auto">
              <a:xfrm>
                <a:off x="5807075" y="3375025"/>
                <a:ext cx="298450" cy="344488"/>
              </a:xfrm>
              <a:custGeom>
                <a:avLst/>
                <a:gdLst>
                  <a:gd name="T0" fmla="*/ 40 w 78"/>
                  <a:gd name="T1" fmla="*/ 90 h 90"/>
                  <a:gd name="T2" fmla="*/ 31 w 78"/>
                  <a:gd name="T3" fmla="*/ 87 h 90"/>
                  <a:gd name="T4" fmla="*/ 9 w 78"/>
                  <a:gd name="T5" fmla="*/ 75 h 90"/>
                  <a:gd name="T6" fmla="*/ 0 w 78"/>
                  <a:gd name="T7" fmla="*/ 59 h 90"/>
                  <a:gd name="T8" fmla="*/ 0 w 78"/>
                  <a:gd name="T9" fmla="*/ 32 h 90"/>
                  <a:gd name="T10" fmla="*/ 9 w 78"/>
                  <a:gd name="T11" fmla="*/ 17 h 90"/>
                  <a:gd name="T12" fmla="*/ 38 w 78"/>
                  <a:gd name="T13" fmla="*/ 0 h 90"/>
                  <a:gd name="T14" fmla="*/ 42 w 78"/>
                  <a:gd name="T15" fmla="*/ 7 h 90"/>
                  <a:gd name="T16" fmla="*/ 13 w 78"/>
                  <a:gd name="T17" fmla="*/ 24 h 90"/>
                  <a:gd name="T18" fmla="*/ 8 w 78"/>
                  <a:gd name="T19" fmla="*/ 32 h 90"/>
                  <a:gd name="T20" fmla="*/ 8 w 78"/>
                  <a:gd name="T21" fmla="*/ 59 h 90"/>
                  <a:gd name="T22" fmla="*/ 13 w 78"/>
                  <a:gd name="T23" fmla="*/ 68 h 90"/>
                  <a:gd name="T24" fmla="*/ 35 w 78"/>
                  <a:gd name="T25" fmla="*/ 80 h 90"/>
                  <a:gd name="T26" fmla="*/ 45 w 78"/>
                  <a:gd name="T27" fmla="*/ 80 h 90"/>
                  <a:gd name="T28" fmla="*/ 74 w 78"/>
                  <a:gd name="T29" fmla="*/ 64 h 90"/>
                  <a:gd name="T30" fmla="*/ 78 w 78"/>
                  <a:gd name="T31" fmla="*/ 71 h 90"/>
                  <a:gd name="T32" fmla="*/ 49 w 78"/>
                  <a:gd name="T33" fmla="*/ 87 h 90"/>
                  <a:gd name="T34" fmla="*/ 40 w 78"/>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90">
                    <a:moveTo>
                      <a:pt x="40" y="90"/>
                    </a:moveTo>
                    <a:cubicBezTo>
                      <a:pt x="37" y="90"/>
                      <a:pt x="34" y="89"/>
                      <a:pt x="31" y="87"/>
                    </a:cubicBezTo>
                    <a:cubicBezTo>
                      <a:pt x="9" y="75"/>
                      <a:pt x="9" y="75"/>
                      <a:pt x="9" y="75"/>
                    </a:cubicBezTo>
                    <a:cubicBezTo>
                      <a:pt x="4" y="72"/>
                      <a:pt x="0" y="65"/>
                      <a:pt x="0" y="59"/>
                    </a:cubicBezTo>
                    <a:cubicBezTo>
                      <a:pt x="0" y="32"/>
                      <a:pt x="0" y="32"/>
                      <a:pt x="0" y="32"/>
                    </a:cubicBezTo>
                    <a:cubicBezTo>
                      <a:pt x="0" y="26"/>
                      <a:pt x="4" y="20"/>
                      <a:pt x="9" y="17"/>
                    </a:cubicBezTo>
                    <a:cubicBezTo>
                      <a:pt x="38" y="0"/>
                      <a:pt x="38" y="0"/>
                      <a:pt x="38" y="0"/>
                    </a:cubicBezTo>
                    <a:cubicBezTo>
                      <a:pt x="42" y="7"/>
                      <a:pt x="42" y="7"/>
                      <a:pt x="42" y="7"/>
                    </a:cubicBezTo>
                    <a:cubicBezTo>
                      <a:pt x="13" y="24"/>
                      <a:pt x="13" y="24"/>
                      <a:pt x="13" y="24"/>
                    </a:cubicBezTo>
                    <a:cubicBezTo>
                      <a:pt x="10" y="25"/>
                      <a:pt x="8" y="29"/>
                      <a:pt x="8" y="32"/>
                    </a:cubicBezTo>
                    <a:cubicBezTo>
                      <a:pt x="8" y="59"/>
                      <a:pt x="8" y="59"/>
                      <a:pt x="8" y="59"/>
                    </a:cubicBezTo>
                    <a:cubicBezTo>
                      <a:pt x="8" y="62"/>
                      <a:pt x="10" y="66"/>
                      <a:pt x="13" y="68"/>
                    </a:cubicBezTo>
                    <a:cubicBezTo>
                      <a:pt x="35" y="80"/>
                      <a:pt x="35" y="80"/>
                      <a:pt x="35" y="80"/>
                    </a:cubicBezTo>
                    <a:cubicBezTo>
                      <a:pt x="38" y="82"/>
                      <a:pt x="42" y="82"/>
                      <a:pt x="45" y="80"/>
                    </a:cubicBezTo>
                    <a:cubicBezTo>
                      <a:pt x="74" y="64"/>
                      <a:pt x="74" y="64"/>
                      <a:pt x="74" y="64"/>
                    </a:cubicBezTo>
                    <a:cubicBezTo>
                      <a:pt x="78" y="71"/>
                      <a:pt x="78" y="71"/>
                      <a:pt x="78" y="71"/>
                    </a:cubicBezTo>
                    <a:cubicBezTo>
                      <a:pt x="49" y="87"/>
                      <a:pt x="49" y="87"/>
                      <a:pt x="49" y="87"/>
                    </a:cubicBezTo>
                    <a:cubicBezTo>
                      <a:pt x="46" y="89"/>
                      <a:pt x="43" y="90"/>
                      <a:pt x="40" y="90"/>
                    </a:cubicBezTo>
                    <a:close/>
                  </a:path>
                </a:pathLst>
              </a:custGeom>
              <a:grpFill/>
              <a:ln>
                <a:solidFill>
                  <a:srgbClr val="0070C0"/>
                </a:solidFill>
              </a:ln>
            </p:spPr>
            <p:txBody>
              <a:bodyPr vert="horz" wrap="square" lIns="91437" tIns="45719" rIns="91437" bIns="45719" numCol="1" anchor="t" anchorCtr="0" compatLnSpc="1">
                <a:prstTxWarp prst="textNoShape">
                  <a:avLst/>
                </a:prstTxWarp>
              </a:bodyPr>
              <a:lstStyle/>
              <a:p>
                <a:pPr defTabSz="1219150"/>
                <a:endParaRPr lang="en-US" sz="1799">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 name="Freeform 42"/>
              <p:cNvSpPr>
                <a:spLocks/>
              </p:cNvSpPr>
              <p:nvPr/>
            </p:nvSpPr>
            <p:spPr bwMode="auto">
              <a:xfrm>
                <a:off x="6089650" y="3375025"/>
                <a:ext cx="300038" cy="344488"/>
              </a:xfrm>
              <a:custGeom>
                <a:avLst/>
                <a:gdLst>
                  <a:gd name="T0" fmla="*/ 38 w 78"/>
                  <a:gd name="T1" fmla="*/ 90 h 90"/>
                  <a:gd name="T2" fmla="*/ 29 w 78"/>
                  <a:gd name="T3" fmla="*/ 88 h 90"/>
                  <a:gd name="T4" fmla="*/ 0 w 78"/>
                  <a:gd name="T5" fmla="*/ 71 h 90"/>
                  <a:gd name="T6" fmla="*/ 4 w 78"/>
                  <a:gd name="T7" fmla="*/ 64 h 90"/>
                  <a:gd name="T8" fmla="*/ 33 w 78"/>
                  <a:gd name="T9" fmla="*/ 81 h 90"/>
                  <a:gd name="T10" fmla="*/ 43 w 78"/>
                  <a:gd name="T11" fmla="*/ 81 h 90"/>
                  <a:gd name="T12" fmla="*/ 65 w 78"/>
                  <a:gd name="T13" fmla="*/ 68 h 90"/>
                  <a:gd name="T14" fmla="*/ 70 w 78"/>
                  <a:gd name="T15" fmla="*/ 59 h 90"/>
                  <a:gd name="T16" fmla="*/ 70 w 78"/>
                  <a:gd name="T17" fmla="*/ 32 h 90"/>
                  <a:gd name="T18" fmla="*/ 65 w 78"/>
                  <a:gd name="T19" fmla="*/ 24 h 90"/>
                  <a:gd name="T20" fmla="*/ 36 w 78"/>
                  <a:gd name="T21" fmla="*/ 7 h 90"/>
                  <a:gd name="T22" fmla="*/ 40 w 78"/>
                  <a:gd name="T23" fmla="*/ 0 h 90"/>
                  <a:gd name="T24" fmla="*/ 69 w 78"/>
                  <a:gd name="T25" fmla="*/ 17 h 90"/>
                  <a:gd name="T26" fmla="*/ 78 w 78"/>
                  <a:gd name="T27" fmla="*/ 32 h 90"/>
                  <a:gd name="T28" fmla="*/ 78 w 78"/>
                  <a:gd name="T29" fmla="*/ 59 h 90"/>
                  <a:gd name="T30" fmla="*/ 69 w 78"/>
                  <a:gd name="T31" fmla="*/ 75 h 90"/>
                  <a:gd name="T32" fmla="*/ 47 w 78"/>
                  <a:gd name="T33" fmla="*/ 88 h 90"/>
                  <a:gd name="T34" fmla="*/ 38 w 78"/>
                  <a:gd name="T3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90">
                    <a:moveTo>
                      <a:pt x="38" y="90"/>
                    </a:moveTo>
                    <a:cubicBezTo>
                      <a:pt x="35" y="90"/>
                      <a:pt x="32" y="89"/>
                      <a:pt x="29" y="88"/>
                    </a:cubicBezTo>
                    <a:cubicBezTo>
                      <a:pt x="0" y="71"/>
                      <a:pt x="0" y="71"/>
                      <a:pt x="0" y="71"/>
                    </a:cubicBezTo>
                    <a:cubicBezTo>
                      <a:pt x="4" y="64"/>
                      <a:pt x="4" y="64"/>
                      <a:pt x="4" y="64"/>
                    </a:cubicBezTo>
                    <a:cubicBezTo>
                      <a:pt x="33" y="81"/>
                      <a:pt x="33" y="81"/>
                      <a:pt x="33" y="81"/>
                    </a:cubicBezTo>
                    <a:cubicBezTo>
                      <a:pt x="36" y="82"/>
                      <a:pt x="40" y="82"/>
                      <a:pt x="43" y="81"/>
                    </a:cubicBezTo>
                    <a:cubicBezTo>
                      <a:pt x="65" y="68"/>
                      <a:pt x="65" y="68"/>
                      <a:pt x="65" y="68"/>
                    </a:cubicBezTo>
                    <a:cubicBezTo>
                      <a:pt x="68" y="66"/>
                      <a:pt x="70" y="62"/>
                      <a:pt x="70" y="59"/>
                    </a:cubicBezTo>
                    <a:cubicBezTo>
                      <a:pt x="70" y="32"/>
                      <a:pt x="70" y="32"/>
                      <a:pt x="70" y="32"/>
                    </a:cubicBezTo>
                    <a:cubicBezTo>
                      <a:pt x="70" y="29"/>
                      <a:pt x="68" y="25"/>
                      <a:pt x="65" y="24"/>
                    </a:cubicBezTo>
                    <a:cubicBezTo>
                      <a:pt x="36" y="7"/>
                      <a:pt x="36" y="7"/>
                      <a:pt x="36" y="7"/>
                    </a:cubicBezTo>
                    <a:cubicBezTo>
                      <a:pt x="40" y="0"/>
                      <a:pt x="40" y="0"/>
                      <a:pt x="40" y="0"/>
                    </a:cubicBezTo>
                    <a:cubicBezTo>
                      <a:pt x="69" y="17"/>
                      <a:pt x="69" y="17"/>
                      <a:pt x="69" y="17"/>
                    </a:cubicBezTo>
                    <a:cubicBezTo>
                      <a:pt x="74" y="20"/>
                      <a:pt x="78" y="27"/>
                      <a:pt x="78" y="32"/>
                    </a:cubicBezTo>
                    <a:cubicBezTo>
                      <a:pt x="78" y="59"/>
                      <a:pt x="78" y="59"/>
                      <a:pt x="78" y="59"/>
                    </a:cubicBezTo>
                    <a:cubicBezTo>
                      <a:pt x="78" y="65"/>
                      <a:pt x="74" y="72"/>
                      <a:pt x="69" y="75"/>
                    </a:cubicBezTo>
                    <a:cubicBezTo>
                      <a:pt x="47" y="88"/>
                      <a:pt x="47" y="88"/>
                      <a:pt x="47" y="88"/>
                    </a:cubicBezTo>
                    <a:cubicBezTo>
                      <a:pt x="44" y="89"/>
                      <a:pt x="41" y="90"/>
                      <a:pt x="38" y="90"/>
                    </a:cubicBezTo>
                    <a:close/>
                  </a:path>
                </a:pathLst>
              </a:custGeom>
              <a:grpFill/>
              <a:ln>
                <a:solidFill>
                  <a:srgbClr val="0070C0"/>
                </a:solidFill>
              </a:ln>
            </p:spPr>
            <p:txBody>
              <a:bodyPr vert="horz" wrap="square" lIns="91437" tIns="45719" rIns="91437" bIns="45719" numCol="1" anchor="t" anchorCtr="0" compatLnSpc="1">
                <a:prstTxWarp prst="textNoShape">
                  <a:avLst/>
                </a:prstTxWarp>
              </a:bodyPr>
              <a:lstStyle/>
              <a:p>
                <a:pPr defTabSz="1219150"/>
                <a:endParaRPr lang="en-US" sz="1799">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Freeform 43"/>
              <p:cNvSpPr>
                <a:spLocks/>
              </p:cNvSpPr>
              <p:nvPr/>
            </p:nvSpPr>
            <p:spPr bwMode="auto">
              <a:xfrm>
                <a:off x="5956300" y="3381375"/>
                <a:ext cx="282575" cy="84138"/>
              </a:xfrm>
              <a:custGeom>
                <a:avLst/>
                <a:gdLst>
                  <a:gd name="T0" fmla="*/ 37 w 74"/>
                  <a:gd name="T1" fmla="*/ 22 h 22"/>
                  <a:gd name="T2" fmla="*/ 29 w 74"/>
                  <a:gd name="T3" fmla="*/ 20 h 22"/>
                  <a:gd name="T4" fmla="*/ 0 w 74"/>
                  <a:gd name="T5" fmla="*/ 3 h 22"/>
                  <a:gd name="T6" fmla="*/ 2 w 74"/>
                  <a:gd name="T7" fmla="*/ 0 h 22"/>
                  <a:gd name="T8" fmla="*/ 31 w 74"/>
                  <a:gd name="T9" fmla="*/ 16 h 22"/>
                  <a:gd name="T10" fmla="*/ 43 w 74"/>
                  <a:gd name="T11" fmla="*/ 16 h 22"/>
                  <a:gd name="T12" fmla="*/ 72 w 74"/>
                  <a:gd name="T13" fmla="*/ 0 h 22"/>
                  <a:gd name="T14" fmla="*/ 74 w 74"/>
                  <a:gd name="T15" fmla="*/ 3 h 22"/>
                  <a:gd name="T16" fmla="*/ 45 w 74"/>
                  <a:gd name="T17" fmla="*/ 20 h 22"/>
                  <a:gd name="T18" fmla="*/ 37 w 74"/>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22">
                    <a:moveTo>
                      <a:pt x="37" y="22"/>
                    </a:moveTo>
                    <a:cubicBezTo>
                      <a:pt x="34" y="22"/>
                      <a:pt x="31" y="21"/>
                      <a:pt x="29" y="20"/>
                    </a:cubicBezTo>
                    <a:cubicBezTo>
                      <a:pt x="0" y="3"/>
                      <a:pt x="0" y="3"/>
                      <a:pt x="0" y="3"/>
                    </a:cubicBezTo>
                    <a:cubicBezTo>
                      <a:pt x="2" y="0"/>
                      <a:pt x="2" y="0"/>
                      <a:pt x="2" y="0"/>
                    </a:cubicBezTo>
                    <a:cubicBezTo>
                      <a:pt x="31" y="16"/>
                      <a:pt x="31" y="16"/>
                      <a:pt x="31" y="16"/>
                    </a:cubicBezTo>
                    <a:cubicBezTo>
                      <a:pt x="34" y="18"/>
                      <a:pt x="40" y="18"/>
                      <a:pt x="43" y="16"/>
                    </a:cubicBezTo>
                    <a:cubicBezTo>
                      <a:pt x="72" y="0"/>
                      <a:pt x="72" y="0"/>
                      <a:pt x="72" y="0"/>
                    </a:cubicBezTo>
                    <a:cubicBezTo>
                      <a:pt x="74" y="3"/>
                      <a:pt x="74" y="3"/>
                      <a:pt x="74" y="3"/>
                    </a:cubicBezTo>
                    <a:cubicBezTo>
                      <a:pt x="45" y="20"/>
                      <a:pt x="45" y="20"/>
                      <a:pt x="45" y="20"/>
                    </a:cubicBezTo>
                    <a:cubicBezTo>
                      <a:pt x="43" y="21"/>
                      <a:pt x="40" y="22"/>
                      <a:pt x="37" y="22"/>
                    </a:cubicBezTo>
                    <a:close/>
                  </a:path>
                </a:pathLst>
              </a:custGeom>
              <a:grpFill/>
              <a:ln>
                <a:solidFill>
                  <a:srgbClr val="0070C0"/>
                </a:solidFill>
              </a:ln>
            </p:spPr>
            <p:txBody>
              <a:bodyPr vert="horz" wrap="square" lIns="91437" tIns="45719" rIns="91437" bIns="45719" numCol="1" anchor="t" anchorCtr="0" compatLnSpc="1">
                <a:prstTxWarp prst="textNoShape">
                  <a:avLst/>
                </a:prstTxWarp>
              </a:bodyPr>
              <a:lstStyle/>
              <a:p>
                <a:pPr defTabSz="1219150"/>
                <a:endParaRPr lang="en-US" sz="1799">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Freeform 44"/>
              <p:cNvSpPr>
                <a:spLocks/>
              </p:cNvSpPr>
              <p:nvPr/>
            </p:nvSpPr>
            <p:spPr bwMode="auto">
              <a:xfrm>
                <a:off x="5956300" y="3381375"/>
                <a:ext cx="149225" cy="249238"/>
              </a:xfrm>
              <a:custGeom>
                <a:avLst/>
                <a:gdLst>
                  <a:gd name="T0" fmla="*/ 39 w 39"/>
                  <a:gd name="T1" fmla="*/ 65 h 65"/>
                  <a:gd name="T2" fmla="*/ 35 w 39"/>
                  <a:gd name="T3" fmla="*/ 65 h 65"/>
                  <a:gd name="T4" fmla="*/ 35 w 39"/>
                  <a:gd name="T5" fmla="*/ 30 h 65"/>
                  <a:gd name="T6" fmla="*/ 29 w 39"/>
                  <a:gd name="T7" fmla="*/ 20 h 65"/>
                  <a:gd name="T8" fmla="*/ 0 w 39"/>
                  <a:gd name="T9" fmla="*/ 3 h 65"/>
                  <a:gd name="T10" fmla="*/ 2 w 39"/>
                  <a:gd name="T11" fmla="*/ 0 h 65"/>
                  <a:gd name="T12" fmla="*/ 31 w 39"/>
                  <a:gd name="T13" fmla="*/ 16 h 65"/>
                  <a:gd name="T14" fmla="*/ 39 w 39"/>
                  <a:gd name="T15" fmla="*/ 30 h 65"/>
                  <a:gd name="T16" fmla="*/ 39 w 39"/>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65">
                    <a:moveTo>
                      <a:pt x="39" y="65"/>
                    </a:moveTo>
                    <a:cubicBezTo>
                      <a:pt x="35" y="65"/>
                      <a:pt x="35" y="65"/>
                      <a:pt x="35" y="65"/>
                    </a:cubicBezTo>
                    <a:cubicBezTo>
                      <a:pt x="35" y="30"/>
                      <a:pt x="35" y="30"/>
                      <a:pt x="35" y="30"/>
                    </a:cubicBezTo>
                    <a:cubicBezTo>
                      <a:pt x="35" y="26"/>
                      <a:pt x="32" y="22"/>
                      <a:pt x="29" y="20"/>
                    </a:cubicBezTo>
                    <a:cubicBezTo>
                      <a:pt x="0" y="3"/>
                      <a:pt x="0" y="3"/>
                      <a:pt x="0" y="3"/>
                    </a:cubicBezTo>
                    <a:cubicBezTo>
                      <a:pt x="2" y="0"/>
                      <a:pt x="2" y="0"/>
                      <a:pt x="2" y="0"/>
                    </a:cubicBezTo>
                    <a:cubicBezTo>
                      <a:pt x="31" y="16"/>
                      <a:pt x="31" y="16"/>
                      <a:pt x="31" y="16"/>
                    </a:cubicBezTo>
                    <a:cubicBezTo>
                      <a:pt x="35" y="19"/>
                      <a:pt x="39" y="25"/>
                      <a:pt x="39" y="30"/>
                    </a:cubicBezTo>
                    <a:lnTo>
                      <a:pt x="39" y="65"/>
                    </a:lnTo>
                    <a:close/>
                  </a:path>
                </a:pathLst>
              </a:custGeom>
              <a:grpFill/>
              <a:ln>
                <a:solidFill>
                  <a:srgbClr val="0070C0"/>
                </a:solidFill>
              </a:ln>
            </p:spPr>
            <p:txBody>
              <a:bodyPr vert="horz" wrap="square" lIns="91437" tIns="45719" rIns="91437" bIns="45719" numCol="1" anchor="t" anchorCtr="0" compatLnSpc="1">
                <a:prstTxWarp prst="textNoShape">
                  <a:avLst/>
                </a:prstTxWarp>
              </a:bodyPr>
              <a:lstStyle/>
              <a:p>
                <a:pPr defTabSz="1219150"/>
                <a:endParaRPr lang="en-US" sz="1799">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 name="Freeform 45"/>
              <p:cNvSpPr>
                <a:spLocks/>
              </p:cNvSpPr>
              <p:nvPr/>
            </p:nvSpPr>
            <p:spPr bwMode="auto">
              <a:xfrm>
                <a:off x="6089650" y="3381375"/>
                <a:ext cx="149225" cy="249238"/>
              </a:xfrm>
              <a:custGeom>
                <a:avLst/>
                <a:gdLst>
                  <a:gd name="T0" fmla="*/ 4 w 39"/>
                  <a:gd name="T1" fmla="*/ 65 h 65"/>
                  <a:gd name="T2" fmla="*/ 0 w 39"/>
                  <a:gd name="T3" fmla="*/ 65 h 65"/>
                  <a:gd name="T4" fmla="*/ 0 w 39"/>
                  <a:gd name="T5" fmla="*/ 30 h 65"/>
                  <a:gd name="T6" fmla="*/ 8 w 39"/>
                  <a:gd name="T7" fmla="*/ 16 h 65"/>
                  <a:gd name="T8" fmla="*/ 37 w 39"/>
                  <a:gd name="T9" fmla="*/ 0 h 65"/>
                  <a:gd name="T10" fmla="*/ 39 w 39"/>
                  <a:gd name="T11" fmla="*/ 3 h 65"/>
                  <a:gd name="T12" fmla="*/ 10 w 39"/>
                  <a:gd name="T13" fmla="*/ 20 h 65"/>
                  <a:gd name="T14" fmla="*/ 4 w 39"/>
                  <a:gd name="T15" fmla="*/ 30 h 65"/>
                  <a:gd name="T16" fmla="*/ 4 w 39"/>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65">
                    <a:moveTo>
                      <a:pt x="4" y="65"/>
                    </a:moveTo>
                    <a:cubicBezTo>
                      <a:pt x="0" y="65"/>
                      <a:pt x="0" y="65"/>
                      <a:pt x="0" y="65"/>
                    </a:cubicBezTo>
                    <a:cubicBezTo>
                      <a:pt x="0" y="30"/>
                      <a:pt x="0" y="30"/>
                      <a:pt x="0" y="30"/>
                    </a:cubicBezTo>
                    <a:cubicBezTo>
                      <a:pt x="0" y="25"/>
                      <a:pt x="3" y="19"/>
                      <a:pt x="8" y="16"/>
                    </a:cubicBezTo>
                    <a:cubicBezTo>
                      <a:pt x="37" y="0"/>
                      <a:pt x="37" y="0"/>
                      <a:pt x="37" y="0"/>
                    </a:cubicBezTo>
                    <a:cubicBezTo>
                      <a:pt x="39" y="3"/>
                      <a:pt x="39" y="3"/>
                      <a:pt x="39" y="3"/>
                    </a:cubicBezTo>
                    <a:cubicBezTo>
                      <a:pt x="10" y="20"/>
                      <a:pt x="10" y="20"/>
                      <a:pt x="10" y="20"/>
                    </a:cubicBezTo>
                    <a:cubicBezTo>
                      <a:pt x="7" y="22"/>
                      <a:pt x="4" y="26"/>
                      <a:pt x="4" y="30"/>
                    </a:cubicBezTo>
                    <a:lnTo>
                      <a:pt x="4" y="65"/>
                    </a:lnTo>
                    <a:close/>
                  </a:path>
                </a:pathLst>
              </a:custGeom>
              <a:grpFill/>
              <a:ln>
                <a:solidFill>
                  <a:srgbClr val="0070C0"/>
                </a:solidFill>
              </a:ln>
            </p:spPr>
            <p:txBody>
              <a:bodyPr vert="horz" wrap="square" lIns="91437" tIns="45719" rIns="91437" bIns="45719" numCol="1" anchor="t" anchorCtr="0" compatLnSpc="1">
                <a:prstTxWarp prst="textNoShape">
                  <a:avLst/>
                </a:prstTxWarp>
              </a:bodyPr>
              <a:lstStyle/>
              <a:p>
                <a:pPr defTabSz="1219150"/>
                <a:endParaRPr lang="en-US" sz="1799">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 name="Oval 46"/>
              <p:cNvSpPr>
                <a:spLocks noChangeArrowheads="1"/>
              </p:cNvSpPr>
              <p:nvPr/>
            </p:nvSpPr>
            <p:spPr bwMode="auto">
              <a:xfrm>
                <a:off x="6067425" y="3435350"/>
                <a:ext cx="60325" cy="61913"/>
              </a:xfrm>
              <a:prstGeom prst="ellipse">
                <a:avLst/>
              </a:prstGeom>
              <a:grpFill/>
              <a:ln>
                <a:solidFill>
                  <a:srgbClr val="0070C0"/>
                </a:solidFill>
              </a:ln>
            </p:spPr>
            <p:txBody>
              <a:bodyPr vert="horz" wrap="square" lIns="91437" tIns="45719" rIns="91437" bIns="45719" numCol="1" anchor="t" anchorCtr="0" compatLnSpc="1">
                <a:prstTxWarp prst="textNoShape">
                  <a:avLst/>
                </a:prstTxWarp>
              </a:bodyPr>
              <a:lstStyle/>
              <a:p>
                <a:pPr defTabSz="1219150"/>
                <a:endParaRPr lang="en-US" sz="1799">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cxnSp>
          <p:nvCxnSpPr>
            <p:cNvPr id="23" name="肘形连接符 22"/>
            <p:cNvCxnSpPr>
              <a:endCxn id="7" idx="0"/>
            </p:cNvCxnSpPr>
            <p:nvPr/>
          </p:nvCxnSpPr>
          <p:spPr>
            <a:xfrm rot="5400000">
              <a:off x="1181390" y="3125639"/>
              <a:ext cx="1191306" cy="1185866"/>
            </a:xfrm>
            <a:prstGeom prst="bentConnector3">
              <a:avLst>
                <a:gd name="adj1" fmla="val 1440"/>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连接符 25"/>
            <p:cNvCxnSpPr/>
            <p:nvPr/>
          </p:nvCxnSpPr>
          <p:spPr>
            <a:xfrm>
              <a:off x="3824565" y="3122919"/>
              <a:ext cx="1453672" cy="1306917"/>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4" idx="3"/>
              <a:endCxn id="9" idx="0"/>
            </p:cNvCxnSpPr>
            <p:nvPr/>
          </p:nvCxnSpPr>
          <p:spPr>
            <a:xfrm flipH="1">
              <a:off x="3177648" y="3288178"/>
              <a:ext cx="17057" cy="102858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953131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6"/>
          <p:cNvGrpSpPr/>
          <p:nvPr/>
        </p:nvGrpSpPr>
        <p:grpSpPr>
          <a:xfrm>
            <a:off x="7437721" y="1248578"/>
            <a:ext cx="4045953" cy="4635446"/>
            <a:chOff x="7570709" y="1640627"/>
            <a:chExt cx="4045016" cy="3989775"/>
          </a:xfrm>
        </p:grpSpPr>
        <p:grpSp>
          <p:nvGrpSpPr>
            <p:cNvPr id="83" name="组合 5"/>
            <p:cNvGrpSpPr/>
            <p:nvPr/>
          </p:nvGrpSpPr>
          <p:grpSpPr>
            <a:xfrm>
              <a:off x="7583239" y="1640627"/>
              <a:ext cx="3517778" cy="1315095"/>
              <a:chOff x="7583239" y="1640627"/>
              <a:chExt cx="3517778" cy="1315095"/>
            </a:xfrm>
          </p:grpSpPr>
          <p:sp>
            <p:nvSpPr>
              <p:cNvPr id="90" name="文本框 19"/>
              <p:cNvSpPr txBox="1"/>
              <p:nvPr/>
            </p:nvSpPr>
            <p:spPr>
              <a:xfrm>
                <a:off x="7583239" y="1640627"/>
                <a:ext cx="2307789" cy="238416"/>
              </a:xfrm>
              <a:prstGeom prst="rect">
                <a:avLst/>
              </a:prstGeom>
              <a:noFill/>
            </p:spPr>
            <p:txBody>
              <a:bodyPr wrap="none" lIns="0" tIns="0" rIns="0" bIns="0" rtlCol="0">
                <a:spAutoFit/>
              </a:bodyPr>
              <a:lstStyle/>
              <a:p>
                <a:pPr defTabSz="914134" fontAlgn="auto">
                  <a:spcBef>
                    <a:spcPts val="0"/>
                  </a:spcBef>
                  <a:spcAft>
                    <a:spcPts val="0"/>
                  </a:spcAft>
                  <a:buClr>
                    <a:prstClr val="white"/>
                  </a:buClr>
                </a:pPr>
                <a:r>
                  <a:rPr lang="zh-CN" altLang="en-US" sz="1800" b="1" dirty="0">
                    <a:latin typeface="Huawei Sans" panose="020C0503030203020204" pitchFamily="34" charset="0"/>
                    <a:ea typeface="方正兰亭黑简体" panose="02000000000000000000" pitchFamily="2" charset="-122"/>
                    <a:sym typeface="Huawei Sans" panose="020C0503030203020204" pitchFamily="34" charset="0"/>
                  </a:rPr>
                  <a:t>开源、开放、全面生态</a:t>
                </a:r>
                <a:endParaRPr lang="en-US" altLang="zh-CN" sz="18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1" name="矩形 90"/>
              <p:cNvSpPr/>
              <p:nvPr/>
            </p:nvSpPr>
            <p:spPr>
              <a:xfrm>
                <a:off x="7583239" y="1922587"/>
                <a:ext cx="3517778" cy="1033135"/>
              </a:xfrm>
              <a:prstGeom prst="rect">
                <a:avLst/>
              </a:prstGeom>
            </p:spPr>
            <p:txBody>
              <a:bodyPr wrap="none" lIns="0" tIns="0" rIns="0" bIns="0">
                <a:spAutoFit/>
              </a:bodyPr>
              <a:lstStyle/>
              <a:p>
                <a:pPr marL="171399" indent="-171399" defTabSz="914134" fontAlgn="auto">
                  <a:lnSpc>
                    <a:spcPct val="130000"/>
                  </a:lnSpc>
                  <a:spcBef>
                    <a:spcPts val="0"/>
                  </a:spcBef>
                  <a:spcAft>
                    <a:spcPts val="0"/>
                  </a:spcAft>
                  <a:buClr>
                    <a:prstClr val="white"/>
                  </a:buClr>
                  <a:buFont typeface="Arial" pitchFamily="34" charset="0"/>
                  <a:buChar char="•"/>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原生支持</a:t>
                </a:r>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Kubernetes</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与</a:t>
                </a:r>
                <a:r>
                  <a:rPr lang="en-US" altLang="zh-CN" sz="1200" dirty="0" err="1">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docker</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生态</a:t>
                </a:r>
                <a:endPar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171399" indent="-171399" defTabSz="914134" fontAlgn="auto">
                  <a:lnSpc>
                    <a:spcPct val="130000"/>
                  </a:lnSpc>
                  <a:spcBef>
                    <a:spcPts val="0"/>
                  </a:spcBef>
                  <a:spcAft>
                    <a:spcPts val="0"/>
                  </a:spcAft>
                  <a:buClr>
                    <a:prstClr val="white"/>
                  </a:buClr>
                  <a:buFont typeface="Arial" pitchFamily="34" charset="0"/>
                  <a:buChar char="•"/>
                </a:pP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提供</a:t>
                </a:r>
                <a:r>
                  <a:rPr lang="en-US" altLang="zh-CN" sz="12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K8S</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插件管理，提供多样化的插件扩展能力 </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a:p>
                <a:pPr marL="171399" indent="-171399" defTabSz="914134" fontAlgn="auto">
                  <a:lnSpc>
                    <a:spcPct val="130000"/>
                  </a:lnSpc>
                  <a:spcBef>
                    <a:spcPts val="0"/>
                  </a:spcBef>
                  <a:spcAft>
                    <a:spcPts val="0"/>
                  </a:spcAft>
                  <a:buClr>
                    <a:prstClr val="white"/>
                  </a:buClr>
                  <a:buFont typeface="Arial" pitchFamily="34" charset="0"/>
                  <a:buChar char="•"/>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提供</a:t>
                </a:r>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K8S</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生态工具</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ISTIO</a:t>
                </a:r>
                <a:r>
                  <a:rPr lang="zh-CN" altLang="en-US" sz="12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t>
                </a:r>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Helm</a:t>
                </a:r>
                <a:r>
                  <a:rPr lang="zh-CN" altLang="en-US" sz="12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t>
                </a:r>
                <a:r>
                  <a:rPr lang="en-US" altLang="zh-CN" sz="1200" dirty="0" err="1"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KubeFlow</a:t>
                </a:r>
                <a:endParaRPr lang="en-US" altLang="zh-CN" sz="12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a:p>
                <a:pPr marL="171399" indent="-171399" defTabSz="914134" fontAlgn="auto">
                  <a:lnSpc>
                    <a:spcPct val="130000"/>
                  </a:lnSpc>
                  <a:spcBef>
                    <a:spcPts val="0"/>
                  </a:spcBef>
                  <a:spcAft>
                    <a:spcPts val="0"/>
                  </a:spcAft>
                  <a:buClr>
                    <a:prstClr val="white"/>
                  </a:buClr>
                  <a:buFont typeface="Arial" pitchFamily="34" charset="0"/>
                  <a:buChar char="•"/>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提供原生</a:t>
                </a:r>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API</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，支持原生命令</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行工具</a:t>
                </a:r>
                <a:endPar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171399" indent="-171399" defTabSz="914134" fontAlgn="auto">
                  <a:lnSpc>
                    <a:spcPct val="130000"/>
                  </a:lnSpc>
                  <a:spcBef>
                    <a:spcPts val="0"/>
                  </a:spcBef>
                  <a:spcAft>
                    <a:spcPts val="0"/>
                  </a:spcAft>
                  <a:buClr>
                    <a:prstClr val="white"/>
                  </a:buClr>
                  <a:buFont typeface="Arial" pitchFamily="34" charset="0"/>
                  <a:buChar char="•"/>
                </a:pP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提供</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图形化控制台，端到端完整用户体验</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84" name="组合 4"/>
            <p:cNvGrpSpPr/>
            <p:nvPr/>
          </p:nvGrpSpPr>
          <p:grpSpPr>
            <a:xfrm>
              <a:off x="7575371" y="3163419"/>
              <a:ext cx="4040354" cy="1115272"/>
              <a:chOff x="7575371" y="3146103"/>
              <a:chExt cx="4040354" cy="1115272"/>
            </a:xfrm>
          </p:grpSpPr>
          <p:sp>
            <p:nvSpPr>
              <p:cNvPr id="88" name="文本框 29"/>
              <p:cNvSpPr txBox="1"/>
              <p:nvPr/>
            </p:nvSpPr>
            <p:spPr>
              <a:xfrm>
                <a:off x="7596605" y="3146103"/>
                <a:ext cx="1846231" cy="238416"/>
              </a:xfrm>
              <a:prstGeom prst="rect">
                <a:avLst/>
              </a:prstGeom>
              <a:noFill/>
            </p:spPr>
            <p:txBody>
              <a:bodyPr wrap="none" lIns="0" tIns="0" rIns="0" bIns="0" rtlCol="0">
                <a:spAutoFit/>
              </a:bodyPr>
              <a:lstStyle>
                <a:defPPr>
                  <a:defRPr lang="zh-CN"/>
                </a:defPPr>
                <a:lvl1pPr defTabSz="914400" fontAlgn="base">
                  <a:spcBef>
                    <a:spcPct val="0"/>
                  </a:spcBef>
                  <a:buClr>
                    <a:schemeClr val="bg1"/>
                  </a:buClr>
                  <a:defRPr sz="1800" b="1">
                    <a:solidFill>
                      <a:srgbClr val="F5AA00"/>
                    </a:solidFill>
                    <a:latin typeface="+mn-ea"/>
                  </a:defRPr>
                </a:lvl1pPr>
              </a:lstStyle>
              <a:p>
                <a:pPr>
                  <a:spcAft>
                    <a:spcPts val="0"/>
                  </a:spcAft>
                  <a:buClr>
                    <a:prstClr val="white"/>
                  </a:buClr>
                </a:pPr>
                <a:r>
                  <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增强的商用化特性</a:t>
                </a:r>
              </a:p>
            </p:txBody>
          </p:sp>
          <p:sp>
            <p:nvSpPr>
              <p:cNvPr id="89" name="矩形 88"/>
              <p:cNvSpPr/>
              <p:nvPr/>
            </p:nvSpPr>
            <p:spPr>
              <a:xfrm>
                <a:off x="7575371" y="3434867"/>
                <a:ext cx="4040354" cy="826508"/>
              </a:xfrm>
              <a:prstGeom prst="rect">
                <a:avLst/>
              </a:prstGeom>
            </p:spPr>
            <p:txBody>
              <a:bodyPr wrap="square" lIns="0" tIns="0" rIns="0" bIns="0">
                <a:spAutoFit/>
              </a:bodyPr>
              <a:lstStyle/>
              <a:p>
                <a:pPr marL="171399" indent="-171399" defTabSz="914134" fontAlgn="auto">
                  <a:lnSpc>
                    <a:spcPct val="130000"/>
                  </a:lnSpc>
                  <a:spcBef>
                    <a:spcPts val="0"/>
                  </a:spcBef>
                  <a:spcAft>
                    <a:spcPts val="0"/>
                  </a:spcAft>
                  <a:buClr>
                    <a:prstClr val="white"/>
                  </a:buClr>
                  <a:buFont typeface="Arial" pitchFamily="34" charset="0"/>
                  <a:buChar char="•"/>
                </a:pP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通过</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自动化配置、构建、部署提升业务上线</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效率</a:t>
                </a:r>
                <a:endPar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171399" indent="-171399" defTabSz="914134" fontAlgn="auto">
                  <a:lnSpc>
                    <a:spcPct val="130000"/>
                  </a:lnSpc>
                  <a:spcBef>
                    <a:spcPts val="0"/>
                  </a:spcBef>
                  <a:spcAft>
                    <a:spcPts val="0"/>
                  </a:spcAft>
                  <a:buClr>
                    <a:prstClr val="white"/>
                  </a:buClr>
                  <a:buFont typeface="Arial" pitchFamily="34" charset="0"/>
                  <a:buChar char="•"/>
                </a:pP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支持</a:t>
                </a:r>
                <a:r>
                  <a:rPr lang="en-US" altLang="zh-CN" sz="12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AI</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类等</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高性能</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计算业务，提供</a:t>
                </a:r>
                <a:r>
                  <a:rPr lang="en-US" altLang="zh-CN" sz="12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GPU</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的统一调度管理，支持</a:t>
                </a:r>
                <a:r>
                  <a:rPr lang="en-US" altLang="zh-CN" sz="12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GPU</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共享，</a:t>
                </a:r>
                <a:r>
                  <a:rPr lang="en-US" altLang="zh-CN" sz="12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InfiniBand 100G RDMA</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高速训练网络。</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a:p>
                <a:pPr marL="171399" indent="-171399" defTabSz="914134" fontAlgn="auto">
                  <a:lnSpc>
                    <a:spcPct val="130000"/>
                  </a:lnSpc>
                  <a:spcBef>
                    <a:spcPts val="0"/>
                  </a:spcBef>
                  <a:spcAft>
                    <a:spcPts val="0"/>
                  </a:spcAft>
                  <a:buClr>
                    <a:prstClr val="white"/>
                  </a:buClr>
                  <a:buFont typeface="Arial" pitchFamily="34" charset="0"/>
                  <a:buChar char="•"/>
                </a:pP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通过</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跨可用区高可用和控制面</a:t>
                </a:r>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HA</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提升业务</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可靠性</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85" name="组合 2"/>
            <p:cNvGrpSpPr/>
            <p:nvPr/>
          </p:nvGrpSpPr>
          <p:grpSpPr>
            <a:xfrm>
              <a:off x="7570709" y="4512604"/>
              <a:ext cx="3826939" cy="1117798"/>
              <a:chOff x="7570709" y="4460657"/>
              <a:chExt cx="3826939" cy="1117798"/>
            </a:xfrm>
          </p:grpSpPr>
          <p:sp>
            <p:nvSpPr>
              <p:cNvPr id="86" name="文本框 21"/>
              <p:cNvSpPr txBox="1"/>
              <p:nvPr/>
            </p:nvSpPr>
            <p:spPr>
              <a:xfrm>
                <a:off x="7570709" y="4460657"/>
                <a:ext cx="2307790" cy="238416"/>
              </a:xfrm>
              <a:prstGeom prst="rect">
                <a:avLst/>
              </a:prstGeom>
              <a:noFill/>
            </p:spPr>
            <p:txBody>
              <a:bodyPr wrap="none" lIns="0" tIns="0" rIns="0" bIns="0" rtlCol="0">
                <a:spAutoFit/>
              </a:bodyPr>
              <a:lstStyle>
                <a:defPPr>
                  <a:defRPr lang="zh-CN"/>
                </a:defPPr>
                <a:lvl1pPr defTabSz="914400" fontAlgn="base">
                  <a:spcBef>
                    <a:spcPct val="0"/>
                  </a:spcBef>
                  <a:buClr>
                    <a:schemeClr val="bg1"/>
                  </a:buClr>
                  <a:defRPr sz="1800" b="1">
                    <a:solidFill>
                      <a:srgbClr val="F5AA00"/>
                    </a:solidFill>
                    <a:latin typeface="+mn-ea"/>
                  </a:defRPr>
                </a:lvl1pPr>
              </a:lstStyle>
              <a:p>
                <a:pPr>
                  <a:spcAft>
                    <a:spcPts val="0"/>
                  </a:spcAft>
                  <a:buClr>
                    <a:prstClr val="white"/>
                  </a:buClr>
                </a:pPr>
                <a:r>
                  <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高性能、异构基础设施</a:t>
                </a:r>
              </a:p>
            </p:txBody>
          </p:sp>
          <p:sp>
            <p:nvSpPr>
              <p:cNvPr id="87" name="矩形 86"/>
              <p:cNvSpPr/>
              <p:nvPr/>
            </p:nvSpPr>
            <p:spPr>
              <a:xfrm>
                <a:off x="7575371" y="4751947"/>
                <a:ext cx="3822277" cy="826508"/>
              </a:xfrm>
              <a:prstGeom prst="rect">
                <a:avLst/>
              </a:prstGeom>
            </p:spPr>
            <p:txBody>
              <a:bodyPr wrap="none" lIns="0" tIns="0" rIns="0" bIns="0">
                <a:spAutoFit/>
              </a:bodyPr>
              <a:lstStyle/>
              <a:p>
                <a:pPr marL="171399" indent="-171399" defTabSz="914134" fontAlgn="auto">
                  <a:lnSpc>
                    <a:spcPct val="130000"/>
                  </a:lnSpc>
                  <a:spcBef>
                    <a:spcPts val="0"/>
                  </a:spcBef>
                  <a:spcAft>
                    <a:spcPts val="0"/>
                  </a:spcAft>
                  <a:buClr>
                    <a:prstClr val="white"/>
                  </a:buClr>
                  <a:buFont typeface="Arial" pitchFamily="34" charset="0"/>
                  <a:buChar char="•"/>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主流</a:t>
                </a:r>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OS</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支持</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EulerOS</a:t>
                </a:r>
                <a:r>
                  <a:rPr lang="zh-CN" altLang="en-US" sz="12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t>
                </a:r>
                <a:r>
                  <a:rPr lang="en-US" altLang="zh-CN" sz="1200" dirty="0" err="1"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CentOS</a:t>
                </a:r>
                <a:endParaRPr lang="en-US" altLang="zh-CN" sz="12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a:p>
                <a:pPr marL="171399" indent="-171399" defTabSz="914134" fontAlgn="auto">
                  <a:lnSpc>
                    <a:spcPct val="130000"/>
                  </a:lnSpc>
                  <a:spcBef>
                    <a:spcPts val="0"/>
                  </a:spcBef>
                  <a:spcAft>
                    <a:spcPts val="0"/>
                  </a:spcAft>
                  <a:buClr>
                    <a:prstClr val="white"/>
                  </a:buClr>
                  <a:buFont typeface="Arial" pitchFamily="34" charset="0"/>
                  <a:buChar char="•"/>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异构机型：虚拟机、物理机</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ARM/GPU</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服务器</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p>
                <a:pPr marL="171399" indent="-171399" defTabSz="914134" fontAlgn="auto">
                  <a:lnSpc>
                    <a:spcPct val="130000"/>
                  </a:lnSpc>
                  <a:spcBef>
                    <a:spcPts val="0"/>
                  </a:spcBef>
                  <a:spcAft>
                    <a:spcPts val="0"/>
                  </a:spcAft>
                  <a:buClr>
                    <a:prstClr val="white"/>
                  </a:buClr>
                  <a:buFont typeface="Arial" pitchFamily="34" charset="0"/>
                  <a:buChar char="•"/>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容器</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存储</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：云硬盘、对象存储、文件存储</a:t>
                </a:r>
              </a:p>
              <a:p>
                <a:pPr marL="171399" indent="-171399" defTabSz="914134" fontAlgn="auto">
                  <a:lnSpc>
                    <a:spcPct val="130000"/>
                  </a:lnSpc>
                  <a:spcBef>
                    <a:spcPts val="0"/>
                  </a:spcBef>
                  <a:spcAft>
                    <a:spcPts val="0"/>
                  </a:spcAft>
                  <a:buClr>
                    <a:prstClr val="white"/>
                  </a:buClr>
                  <a:buFont typeface="Arial" pitchFamily="34" charset="0"/>
                  <a:buChar char="•"/>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容器</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网络</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VPC</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私网、</a:t>
                </a:r>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EIP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公网、</a:t>
                </a:r>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L4/L7 ELB</a:t>
                </a:r>
                <a:r>
                  <a:rPr lang="zh-CN" altLang="en-US" sz="12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t>
                </a:r>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NAT</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网关</a:t>
                </a:r>
              </a:p>
            </p:txBody>
          </p:sp>
        </p:grpSp>
      </p:grpSp>
      <p:grpSp>
        <p:nvGrpSpPr>
          <p:cNvPr id="93" name="组合 92"/>
          <p:cNvGrpSpPr/>
          <p:nvPr/>
        </p:nvGrpSpPr>
        <p:grpSpPr>
          <a:xfrm>
            <a:off x="724366" y="1148753"/>
            <a:ext cx="6321947" cy="5051022"/>
            <a:chOff x="690449" y="1300809"/>
            <a:chExt cx="6321947" cy="5051022"/>
          </a:xfrm>
        </p:grpSpPr>
        <p:sp>
          <p:nvSpPr>
            <p:cNvPr id="94" name="矩形 93"/>
            <p:cNvSpPr/>
            <p:nvPr/>
          </p:nvSpPr>
          <p:spPr>
            <a:xfrm>
              <a:off x="690450" y="5110784"/>
              <a:ext cx="4349712" cy="912194"/>
            </a:xfrm>
            <a:prstGeom prst="rect">
              <a:avLst/>
            </a:prstGeom>
            <a:solidFill>
              <a:srgbClr val="4F81BD">
                <a:lumMod val="20000"/>
                <a:lumOff val="80000"/>
              </a:srgbClr>
            </a:solidFill>
            <a:ln w="25400" cap="flat" cmpd="sng" algn="ctr">
              <a:noFill/>
              <a:prstDash val="solid"/>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95" name="组合 94"/>
            <p:cNvGrpSpPr/>
            <p:nvPr/>
          </p:nvGrpSpPr>
          <p:grpSpPr>
            <a:xfrm>
              <a:off x="696540" y="1300809"/>
              <a:ext cx="6315856" cy="727484"/>
              <a:chOff x="683007" y="1349461"/>
              <a:chExt cx="6315856" cy="727484"/>
            </a:xfrm>
          </p:grpSpPr>
          <p:sp>
            <p:nvSpPr>
              <p:cNvPr id="156" name="矩形 155"/>
              <p:cNvSpPr/>
              <p:nvPr/>
            </p:nvSpPr>
            <p:spPr>
              <a:xfrm>
                <a:off x="683007" y="1349461"/>
                <a:ext cx="6315856" cy="727484"/>
              </a:xfrm>
              <a:prstGeom prst="rect">
                <a:avLst/>
              </a:prstGeom>
              <a:solidFill>
                <a:srgbClr val="4F81BD">
                  <a:lumMod val="20000"/>
                  <a:lumOff val="80000"/>
                </a:srgbClr>
              </a:solidFill>
              <a:ln w="25400" cap="flat" cmpd="sng" algn="ctr">
                <a:noFill/>
                <a:prstDash val="solid"/>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7" name="文本框 156"/>
              <p:cNvSpPr txBox="1"/>
              <p:nvPr/>
            </p:nvSpPr>
            <p:spPr>
              <a:xfrm>
                <a:off x="744353" y="1574721"/>
                <a:ext cx="713078" cy="461665"/>
              </a:xfrm>
              <a:prstGeom prst="rect">
                <a:avLst/>
              </a:prstGeom>
              <a:noFill/>
            </p:spPr>
            <p:txBody>
              <a:bodyPr wrap="square" rtlCol="0">
                <a:spAutoFit/>
              </a:bodyPr>
              <a:lstStyle/>
              <a:p>
                <a:pPr marL="0" marR="0" lvl="0" indent="0" defTabSz="1219272"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图形化控制台</a:t>
                </a:r>
              </a:p>
            </p:txBody>
          </p:sp>
          <p:sp>
            <p:nvSpPr>
              <p:cNvPr id="158" name="矩形 157"/>
              <p:cNvSpPr/>
              <p:nvPr/>
            </p:nvSpPr>
            <p:spPr>
              <a:xfrm>
                <a:off x="5179698" y="1456282"/>
                <a:ext cx="1370890" cy="214053"/>
              </a:xfrm>
              <a:prstGeom prst="rect">
                <a:avLst/>
              </a:prstGeom>
              <a:solidFill>
                <a:srgbClr val="0070C0"/>
              </a:solidFill>
              <a:ln w="25400" cap="flat" cmpd="sng" algn="ctr">
                <a:noFill/>
                <a:prstDash val="solid"/>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K8S Native API</a:t>
                </a:r>
                <a:endParaRPr kumimoji="0" lang="zh-CN" altLang="en-US"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pic>
            <p:nvPicPr>
              <p:cNvPr id="159" name="图片 158"/>
              <p:cNvPicPr>
                <a:picLocks noChangeAspect="1"/>
              </p:cNvPicPr>
              <p:nvPr/>
            </p:nvPicPr>
            <p:blipFill>
              <a:blip r:embed="rId3"/>
              <a:stretch>
                <a:fillRect/>
              </a:stretch>
            </p:blipFill>
            <p:spPr>
              <a:xfrm>
                <a:off x="1861372" y="1379574"/>
                <a:ext cx="2667195" cy="641706"/>
              </a:xfrm>
              <a:prstGeom prst="rect">
                <a:avLst/>
              </a:prstGeom>
            </p:spPr>
          </p:pic>
          <p:sp>
            <p:nvSpPr>
              <p:cNvPr id="160" name="矩形 159"/>
              <p:cNvSpPr/>
              <p:nvPr/>
            </p:nvSpPr>
            <p:spPr>
              <a:xfrm>
                <a:off x="5179698" y="1759599"/>
                <a:ext cx="1370890" cy="214053"/>
              </a:xfrm>
              <a:prstGeom prst="rect">
                <a:avLst/>
              </a:prstGeom>
              <a:solidFill>
                <a:srgbClr val="0070C0"/>
              </a:solidFill>
              <a:ln w="25400" cap="flat" cmpd="sng" algn="ctr">
                <a:noFill/>
                <a:prstDash val="solid"/>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K8S Native CLI</a:t>
                </a:r>
                <a:endParaRPr kumimoji="0" lang="zh-CN" altLang="en-US"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sp>
          <p:nvSpPr>
            <p:cNvPr id="96" name="矩形 95"/>
            <p:cNvSpPr/>
            <p:nvPr/>
          </p:nvSpPr>
          <p:spPr>
            <a:xfrm>
              <a:off x="690451" y="2840046"/>
              <a:ext cx="1808088" cy="1845326"/>
            </a:xfrm>
            <a:prstGeom prst="rect">
              <a:avLst/>
            </a:prstGeom>
            <a:solidFill>
              <a:srgbClr val="4F81BD">
                <a:lumMod val="20000"/>
                <a:lumOff val="80000"/>
              </a:srgbClr>
            </a:solidFill>
            <a:ln w="25400" cap="flat" cmpd="sng" algn="ctr">
              <a:noFill/>
              <a:prstDash val="solid"/>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7" name="矩形 96"/>
            <p:cNvSpPr/>
            <p:nvPr/>
          </p:nvSpPr>
          <p:spPr>
            <a:xfrm>
              <a:off x="842317" y="3423685"/>
              <a:ext cx="1528163" cy="251639"/>
            </a:xfrm>
            <a:prstGeom prst="rect">
              <a:avLst/>
            </a:prstGeom>
            <a:solidFill>
              <a:srgbClr val="0070C0"/>
            </a:solidFill>
            <a:ln w="25400" cap="flat" cmpd="sng" algn="ctr">
              <a:noFill/>
              <a:prstDash val="solid"/>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Monitoring</a:t>
              </a:r>
              <a:endParaRPr kumimoji="0" lang="zh-CN" altLang="en-US"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8" name="矩形 97"/>
            <p:cNvSpPr/>
            <p:nvPr/>
          </p:nvSpPr>
          <p:spPr>
            <a:xfrm>
              <a:off x="838049" y="3728916"/>
              <a:ext cx="1528163" cy="251639"/>
            </a:xfrm>
            <a:prstGeom prst="rect">
              <a:avLst/>
            </a:prstGeom>
            <a:solidFill>
              <a:srgbClr val="0070C0"/>
            </a:solidFill>
            <a:ln w="25400" cap="flat" cmpd="sng" algn="ctr">
              <a:noFill/>
              <a:prstDash val="solid"/>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Logging</a:t>
              </a:r>
              <a:endParaRPr kumimoji="0" lang="zh-CN" altLang="en-US"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9" name="矩形 98"/>
            <p:cNvSpPr/>
            <p:nvPr/>
          </p:nvSpPr>
          <p:spPr>
            <a:xfrm>
              <a:off x="838049" y="4330500"/>
              <a:ext cx="1528163" cy="251639"/>
            </a:xfrm>
            <a:prstGeom prst="rect">
              <a:avLst/>
            </a:prstGeom>
            <a:solidFill>
              <a:srgbClr val="0070C0"/>
            </a:solidFill>
            <a:ln w="25400" cap="flat" cmpd="sng" algn="ctr">
              <a:noFill/>
              <a:prstDash val="solid"/>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Auto-Scaling</a:t>
              </a:r>
              <a:endParaRPr kumimoji="0" lang="zh-CN" altLang="en-US"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00" name="矩形 99"/>
            <p:cNvSpPr/>
            <p:nvPr/>
          </p:nvSpPr>
          <p:spPr>
            <a:xfrm>
              <a:off x="842317" y="4021221"/>
              <a:ext cx="1528163" cy="251639"/>
            </a:xfrm>
            <a:prstGeom prst="rect">
              <a:avLst/>
            </a:prstGeom>
            <a:solidFill>
              <a:srgbClr val="0070C0"/>
            </a:solidFill>
            <a:ln w="25400" cap="flat" cmpd="sng" algn="ctr">
              <a:noFill/>
              <a:prstDash val="solid"/>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Events</a:t>
              </a:r>
              <a:endParaRPr kumimoji="0" lang="zh-CN" altLang="en-US"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01" name="文本框 100"/>
            <p:cNvSpPr txBox="1"/>
            <p:nvPr/>
          </p:nvSpPr>
          <p:spPr>
            <a:xfrm>
              <a:off x="761013" y="2941885"/>
              <a:ext cx="1529954" cy="392262"/>
            </a:xfrm>
            <a:prstGeom prst="rect">
              <a:avLst/>
            </a:prstGeom>
            <a:noFill/>
          </p:spPr>
          <p:txBody>
            <a:bodyPr wrap="square" lIns="0" rIns="0" rtlCol="0" anchor="ctr">
              <a:noAutofit/>
            </a:bodyP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rPr>
                <a:t>容器运维管理</a:t>
              </a:r>
            </a:p>
          </p:txBody>
        </p:sp>
        <p:sp>
          <p:nvSpPr>
            <p:cNvPr id="102" name="矩形 101"/>
            <p:cNvSpPr/>
            <p:nvPr/>
          </p:nvSpPr>
          <p:spPr>
            <a:xfrm>
              <a:off x="2623509" y="3482372"/>
              <a:ext cx="4382796" cy="589970"/>
            </a:xfrm>
            <a:prstGeom prst="rect">
              <a:avLst/>
            </a:prstGeom>
            <a:solidFill>
              <a:srgbClr val="4F81BD">
                <a:lumMod val="20000"/>
                <a:lumOff val="80000"/>
              </a:srgbClr>
            </a:solidFill>
            <a:ln w="25400" cap="flat" cmpd="sng" algn="ctr">
              <a:noFill/>
              <a:prstDash val="solid"/>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3" name="文本框 102"/>
            <p:cNvSpPr txBox="1"/>
            <p:nvPr/>
          </p:nvSpPr>
          <p:spPr>
            <a:xfrm>
              <a:off x="2798633" y="3653735"/>
              <a:ext cx="993464" cy="258585"/>
            </a:xfrm>
            <a:prstGeom prst="rect">
              <a:avLst/>
            </a:prstGeom>
            <a:noFill/>
          </p:spPr>
          <p:txBody>
            <a:bodyPr wrap="square" lIns="0" rIns="0" rtlCol="0" anchor="ctr">
              <a:noAutofit/>
            </a:bodyPr>
            <a:lstStyle/>
            <a:p>
              <a:pPr marL="0" marR="0" lvl="0" indent="0" defTabSz="1219272"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rPr>
                <a:t>应用管理</a:t>
              </a:r>
            </a:p>
          </p:txBody>
        </p:sp>
        <p:sp>
          <p:nvSpPr>
            <p:cNvPr id="104" name="矩形 103"/>
            <p:cNvSpPr/>
            <p:nvPr/>
          </p:nvSpPr>
          <p:spPr>
            <a:xfrm>
              <a:off x="2621008" y="4139407"/>
              <a:ext cx="4385297" cy="561622"/>
            </a:xfrm>
            <a:prstGeom prst="rect">
              <a:avLst/>
            </a:prstGeom>
            <a:solidFill>
              <a:srgbClr val="4F81BD">
                <a:lumMod val="20000"/>
                <a:lumOff val="80000"/>
              </a:srgbClr>
            </a:solidFill>
            <a:ln w="25400" cap="flat" cmpd="sng" algn="ctr">
              <a:noFill/>
              <a:prstDash val="solid"/>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5" name="文本框 104"/>
            <p:cNvSpPr txBox="1"/>
            <p:nvPr/>
          </p:nvSpPr>
          <p:spPr>
            <a:xfrm>
              <a:off x="2798633" y="4256267"/>
              <a:ext cx="1182530" cy="324354"/>
            </a:xfrm>
            <a:prstGeom prst="rect">
              <a:avLst/>
            </a:prstGeom>
            <a:noFill/>
          </p:spPr>
          <p:txBody>
            <a:bodyPr wrap="square" lIns="0" rIns="0" rtlCol="0" anchor="ctr">
              <a:noAutofit/>
            </a:bodyPr>
            <a:lstStyle/>
            <a:p>
              <a:pPr marL="0" marR="0" lvl="0" indent="0" defTabSz="1219272"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rPr>
                <a:t>容器编排</a:t>
              </a:r>
            </a:p>
          </p:txBody>
        </p:sp>
        <p:sp>
          <p:nvSpPr>
            <p:cNvPr id="106" name="矩形 105"/>
            <p:cNvSpPr/>
            <p:nvPr/>
          </p:nvSpPr>
          <p:spPr>
            <a:xfrm>
              <a:off x="4010282" y="4216217"/>
              <a:ext cx="1266814" cy="418397"/>
            </a:xfrm>
            <a:prstGeom prst="rect">
              <a:avLst/>
            </a:prstGeom>
            <a:solidFill>
              <a:srgbClr val="0070C0"/>
            </a:solidFill>
            <a:ln w="25400" cap="flat" cmpd="sng" algn="ctr">
              <a:noFill/>
              <a:prstDash val="solid"/>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K8S Cluster Management</a:t>
              </a:r>
              <a:endParaRPr kumimoji="0" lang="zh-CN" altLang="en-US"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07" name="矩形 106"/>
            <p:cNvSpPr/>
            <p:nvPr/>
          </p:nvSpPr>
          <p:spPr>
            <a:xfrm>
              <a:off x="5501716" y="4216217"/>
              <a:ext cx="1266814" cy="418397"/>
            </a:xfrm>
            <a:prstGeom prst="rect">
              <a:avLst/>
            </a:prstGeom>
            <a:solidFill>
              <a:srgbClr val="0070C0"/>
            </a:solidFill>
            <a:ln w="25400" cap="flat" cmpd="sng" algn="ctr">
              <a:noFill/>
              <a:prstDash val="solid"/>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K8S Container Orchestration</a:t>
              </a:r>
              <a:endParaRPr kumimoji="0" lang="zh-CN" altLang="en-US"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08" name="矩形 107"/>
            <p:cNvSpPr/>
            <p:nvPr/>
          </p:nvSpPr>
          <p:spPr>
            <a:xfrm>
              <a:off x="4010282" y="3573829"/>
              <a:ext cx="1266814" cy="418397"/>
            </a:xfrm>
            <a:prstGeom prst="rect">
              <a:avLst/>
            </a:prstGeom>
            <a:solidFill>
              <a:srgbClr val="0070C0"/>
            </a:solidFill>
            <a:ln w="25400" cap="flat" cmpd="sng" algn="ctr">
              <a:noFill/>
              <a:prstDash val="solid"/>
            </a:ln>
            <a:effectLst/>
          </p:spPr>
          <p:txBody>
            <a:bodyPr lIns="0" rIns="0"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Helm Package Management</a:t>
              </a:r>
              <a:endParaRPr kumimoji="0" lang="zh-CN" altLang="en-US"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09" name="矩形 108"/>
            <p:cNvSpPr/>
            <p:nvPr/>
          </p:nvSpPr>
          <p:spPr>
            <a:xfrm>
              <a:off x="5501716" y="3573829"/>
              <a:ext cx="1266814" cy="418397"/>
            </a:xfrm>
            <a:prstGeom prst="rect">
              <a:avLst/>
            </a:prstGeom>
            <a:solidFill>
              <a:srgbClr val="0070C0"/>
            </a:solidFill>
            <a:ln w="25400" cap="flat" cmpd="sng" algn="ctr">
              <a:noFill/>
              <a:prstDash val="solid"/>
            </a:ln>
            <a:effectLst/>
          </p:spPr>
          <p:txBody>
            <a:bodyPr lIns="0" rIns="0"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Helm Application Catalog</a:t>
              </a:r>
              <a:endParaRPr kumimoji="0" lang="zh-CN" altLang="en-US"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10" name="矩形 109"/>
            <p:cNvSpPr/>
            <p:nvPr/>
          </p:nvSpPr>
          <p:spPr>
            <a:xfrm>
              <a:off x="690451" y="4752790"/>
              <a:ext cx="4349712" cy="1270190"/>
            </a:xfrm>
            <a:prstGeom prst="rect">
              <a:avLst/>
            </a:prstGeom>
            <a:solidFill>
              <a:srgbClr val="4F81BD">
                <a:lumMod val="20000"/>
                <a:lumOff val="80000"/>
              </a:srgbClr>
            </a:solidFill>
            <a:ln w="25400" cap="flat" cmpd="sng" algn="ctr">
              <a:noFill/>
              <a:prstDash val="solid"/>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1" name="文本框 110"/>
            <p:cNvSpPr txBox="1"/>
            <p:nvPr/>
          </p:nvSpPr>
          <p:spPr>
            <a:xfrm>
              <a:off x="1284763" y="4788165"/>
              <a:ext cx="3003152" cy="197822"/>
            </a:xfrm>
            <a:prstGeom prst="rect">
              <a:avLst/>
            </a:prstGeom>
            <a:noFill/>
          </p:spPr>
          <p:txBody>
            <a:bodyPr wrap="square" lIns="0" rIns="0" rtlCol="0" anchor="ctr">
              <a:noAutofit/>
            </a:bodyP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rPr>
                <a:t>K8S </a:t>
              </a:r>
              <a:r>
                <a:rPr kumimoji="0" lang="zh-CN" altLang="en-US" sz="12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rPr>
                <a:t>集群</a:t>
              </a:r>
              <a:r>
                <a:rPr kumimoji="0" lang="en-US" altLang="zh-CN" sz="12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rPr>
                <a:t>1</a:t>
              </a:r>
              <a:endParaRPr kumimoji="0" lang="zh-CN" altLang="en-US" sz="12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endParaRPr>
            </a:p>
          </p:txBody>
        </p:sp>
        <p:sp>
          <p:nvSpPr>
            <p:cNvPr id="112" name="矩形 111"/>
            <p:cNvSpPr/>
            <p:nvPr/>
          </p:nvSpPr>
          <p:spPr>
            <a:xfrm>
              <a:off x="690449" y="6078947"/>
              <a:ext cx="6315856" cy="272884"/>
            </a:xfrm>
            <a:prstGeom prst="rect">
              <a:avLst/>
            </a:prstGeom>
            <a:solidFill>
              <a:sysClr val="window" lastClr="FFFFFF">
                <a:lumMod val="75000"/>
              </a:sysClr>
            </a:solidFill>
            <a:ln w="25400" cap="flat" cmpd="sng" algn="ctr">
              <a:noFill/>
              <a:prstDash val="solid"/>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华为云计算</a:t>
              </a:r>
              <a:r>
                <a:rPr kumimoji="0" lang="en-US" altLang="zh-CN" sz="12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2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网络</a:t>
              </a:r>
              <a:r>
                <a:rPr kumimoji="0" lang="en-US" altLang="zh-CN" sz="12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2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存储服务</a:t>
              </a:r>
              <a:r>
                <a:rPr kumimoji="0" lang="en-US" altLang="zh-CN" sz="12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(ECS, EVS, OBS, SFS, VPC, ELB, NAT, BMS, …)</a:t>
              </a:r>
              <a:endPar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13" name="文本框 112"/>
            <p:cNvSpPr txBox="1"/>
            <p:nvPr/>
          </p:nvSpPr>
          <p:spPr>
            <a:xfrm>
              <a:off x="5104857" y="5263185"/>
              <a:ext cx="270724" cy="277063"/>
            </a:xfrm>
            <a:prstGeom prst="rect">
              <a:avLst/>
            </a:prstGeom>
            <a:noFill/>
          </p:spPr>
          <p:txBody>
            <a:bodyPr wrap="square" rtlCol="0">
              <a:spAutoFit/>
            </a:bodyPr>
            <a:lstStyle/>
            <a:p>
              <a:pPr marL="0" marR="0" lvl="0" indent="0"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4" name="矩形 113"/>
            <p:cNvSpPr/>
            <p:nvPr/>
          </p:nvSpPr>
          <p:spPr>
            <a:xfrm>
              <a:off x="809621" y="5060929"/>
              <a:ext cx="2415553" cy="910476"/>
            </a:xfrm>
            <a:prstGeom prst="rect">
              <a:avLst/>
            </a:prstGeom>
            <a:solidFill>
              <a:srgbClr val="0070C0"/>
            </a:solidFill>
            <a:ln w="25400" cap="flat" cmpd="sng" algn="ctr">
              <a:noFill/>
              <a:prstDash val="solid"/>
            </a:ln>
            <a:effectLst/>
          </p:spPr>
          <p:txBody>
            <a:bodyPr tIns="18004" rtlCol="0" anchor="t"/>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Node 1</a:t>
              </a:r>
              <a:endParaRPr kumimoji="0" lang="zh-CN" altLang="en-US"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15" name="矩形 114"/>
            <p:cNvSpPr/>
            <p:nvPr/>
          </p:nvSpPr>
          <p:spPr>
            <a:xfrm>
              <a:off x="5466007" y="4743946"/>
              <a:ext cx="1540299" cy="1270190"/>
            </a:xfrm>
            <a:prstGeom prst="rect">
              <a:avLst/>
            </a:prstGeom>
            <a:solidFill>
              <a:srgbClr val="4F81BD">
                <a:lumMod val="20000"/>
                <a:lumOff val="80000"/>
              </a:srgbClr>
            </a:solidFill>
            <a:ln w="25400" cap="flat" cmpd="sng" algn="ctr">
              <a:noFill/>
              <a:prstDash val="solid"/>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6" name="文本框 115"/>
            <p:cNvSpPr txBox="1"/>
            <p:nvPr/>
          </p:nvSpPr>
          <p:spPr>
            <a:xfrm>
              <a:off x="5527428" y="4786692"/>
              <a:ext cx="1373347" cy="199854"/>
            </a:xfrm>
            <a:prstGeom prst="rect">
              <a:avLst/>
            </a:prstGeom>
            <a:noFill/>
          </p:spPr>
          <p:txBody>
            <a:bodyPr wrap="square" lIns="0" rIns="0" rtlCol="0" anchor="ctr">
              <a:noAutofit/>
            </a:bodyP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rPr>
                <a:t>K8S </a:t>
              </a:r>
              <a:r>
                <a:rPr kumimoji="0" lang="zh-CN" altLang="en-US" sz="12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rPr>
                <a:t>集群</a:t>
              </a:r>
              <a:r>
                <a:rPr kumimoji="0" lang="en-US" altLang="zh-CN" sz="12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rPr>
                <a:t>N</a:t>
              </a:r>
              <a:endParaRPr kumimoji="0" lang="zh-CN" altLang="en-US" sz="12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endParaRPr>
            </a:p>
          </p:txBody>
        </p:sp>
        <p:sp>
          <p:nvSpPr>
            <p:cNvPr id="117" name="矩形 116"/>
            <p:cNvSpPr/>
            <p:nvPr/>
          </p:nvSpPr>
          <p:spPr>
            <a:xfrm>
              <a:off x="895123" y="5384124"/>
              <a:ext cx="1097328" cy="530548"/>
            </a:xfrm>
            <a:prstGeom prst="rect">
              <a:avLst/>
            </a:prstGeom>
            <a:solidFill>
              <a:srgbClr val="92D050"/>
            </a:solidFill>
            <a:ln w="25400" cap="flat" cmpd="sng" algn="ctr">
              <a:noFill/>
              <a:prstDash val="solid"/>
            </a:ln>
            <a:effectLst/>
          </p:spPr>
          <p:txBody>
            <a:bodyPr tIns="18004" rtlCol="0" anchor="t"/>
            <a:lstStyle/>
            <a:p>
              <a:pPr marL="0" marR="0" lvl="0" indent="0"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Pod 1</a:t>
              </a:r>
              <a:endPar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18" name="组合 117"/>
            <p:cNvGrpSpPr/>
            <p:nvPr/>
          </p:nvGrpSpPr>
          <p:grpSpPr>
            <a:xfrm>
              <a:off x="865906" y="5572584"/>
              <a:ext cx="1030160" cy="297910"/>
              <a:chOff x="3121116" y="8040736"/>
              <a:chExt cx="1608863" cy="444117"/>
            </a:xfrm>
          </p:grpSpPr>
          <p:sp>
            <p:nvSpPr>
              <p:cNvPr id="153" name="矩形 152"/>
              <p:cNvSpPr/>
              <p:nvPr/>
            </p:nvSpPr>
            <p:spPr>
              <a:xfrm>
                <a:off x="3519098" y="8132511"/>
                <a:ext cx="1210881" cy="352342"/>
              </a:xfrm>
              <a:prstGeom prst="rect">
                <a:avLst/>
              </a:prstGeom>
              <a:solidFill>
                <a:sysClr val="window" lastClr="FFFFFF"/>
              </a:solidFill>
              <a:ln w="25400" cap="flat" cmpd="sng" algn="ctr">
                <a:solidFill>
                  <a:sysClr val="window" lastClr="FFFFFF">
                    <a:lumMod val="50000"/>
                  </a:sysClr>
                </a:solidFill>
                <a:prstDash val="solid"/>
              </a:ln>
              <a:effectLst/>
            </p:spPr>
            <p:txBody>
              <a:bodyPr rtlCol="0" anchor="t"/>
              <a:lstStyle/>
              <a:p>
                <a:pPr marL="0" marR="0" lvl="0" indent="0"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Contain</a:t>
                </a:r>
                <a:endPar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4" name="矩形 153"/>
              <p:cNvSpPr/>
              <p:nvPr/>
            </p:nvSpPr>
            <p:spPr>
              <a:xfrm>
                <a:off x="3441640" y="8087596"/>
                <a:ext cx="1210881" cy="352342"/>
              </a:xfrm>
              <a:prstGeom prst="rect">
                <a:avLst/>
              </a:prstGeom>
              <a:solidFill>
                <a:sysClr val="window" lastClr="FFFFFF"/>
              </a:solidFill>
              <a:ln w="25400" cap="flat" cmpd="sng" algn="ctr">
                <a:solidFill>
                  <a:sysClr val="window" lastClr="FFFFFF">
                    <a:lumMod val="50000"/>
                  </a:sysClr>
                </a:solidFill>
                <a:prstDash val="solid"/>
              </a:ln>
              <a:effectLst/>
            </p:spPr>
            <p:txBody>
              <a:bodyPr rtlCol="0" anchor="t"/>
              <a:lstStyle/>
              <a:p>
                <a:pPr marL="0" marR="0" lvl="0" indent="0"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Contain</a:t>
                </a:r>
                <a:endPar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5" name="矩形 154"/>
              <p:cNvSpPr/>
              <p:nvPr/>
            </p:nvSpPr>
            <p:spPr>
              <a:xfrm>
                <a:off x="3121116" y="8040736"/>
                <a:ext cx="1423858" cy="374079"/>
              </a:xfrm>
              <a:prstGeom prst="rect">
                <a:avLst/>
              </a:prstGeom>
              <a:solidFill>
                <a:sysClr val="window" lastClr="FFFFFF"/>
              </a:solidFill>
              <a:ln w="25400" cap="flat" cmpd="sng" algn="ctr">
                <a:solidFill>
                  <a:sysClr val="window" lastClr="FFFFFF">
                    <a:lumMod val="50000"/>
                  </a:sysClr>
                </a:solidFill>
                <a:prstDash val="solid"/>
              </a:ln>
              <a:effectLst/>
            </p:spPr>
            <p:txBody>
              <a:bodyPr rtlCol="0" anchor="t"/>
              <a:lstStyle/>
              <a:p>
                <a:pPr marL="0" marR="0" lvl="0" indent="0"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Container</a:t>
                </a:r>
                <a:endPar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sp>
          <p:nvSpPr>
            <p:cNvPr id="119" name="矩形 118"/>
            <p:cNvSpPr/>
            <p:nvPr/>
          </p:nvSpPr>
          <p:spPr>
            <a:xfrm>
              <a:off x="2045968" y="5380608"/>
              <a:ext cx="1115897" cy="530548"/>
            </a:xfrm>
            <a:prstGeom prst="rect">
              <a:avLst/>
            </a:prstGeom>
            <a:solidFill>
              <a:srgbClr val="92D050"/>
            </a:solidFill>
            <a:ln w="25400" cap="flat" cmpd="sng" algn="ctr">
              <a:noFill/>
              <a:prstDash val="solid"/>
            </a:ln>
            <a:effectLst/>
          </p:spPr>
          <p:txBody>
            <a:bodyPr tIns="18004" rtlCol="0" anchor="t"/>
            <a:lstStyle/>
            <a:p>
              <a:pPr marL="0" marR="0" lvl="0" indent="0"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Pod N</a:t>
              </a:r>
              <a:endPar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20" name="组合 119"/>
            <p:cNvGrpSpPr/>
            <p:nvPr/>
          </p:nvGrpSpPr>
          <p:grpSpPr>
            <a:xfrm>
              <a:off x="2083929" y="5569062"/>
              <a:ext cx="962983" cy="297909"/>
              <a:chOff x="3226032" y="8040737"/>
              <a:chExt cx="1503947" cy="444116"/>
            </a:xfrm>
          </p:grpSpPr>
          <p:sp>
            <p:nvSpPr>
              <p:cNvPr id="150" name="矩形 149"/>
              <p:cNvSpPr/>
              <p:nvPr/>
            </p:nvSpPr>
            <p:spPr>
              <a:xfrm>
                <a:off x="3519098" y="8132511"/>
                <a:ext cx="1210881" cy="352342"/>
              </a:xfrm>
              <a:prstGeom prst="rect">
                <a:avLst/>
              </a:prstGeom>
              <a:solidFill>
                <a:sysClr val="window" lastClr="FFFFFF"/>
              </a:solidFill>
              <a:ln w="25400" cap="flat" cmpd="sng" algn="ctr">
                <a:solidFill>
                  <a:sysClr val="window" lastClr="FFFFFF">
                    <a:lumMod val="50000"/>
                  </a:sysClr>
                </a:solidFill>
                <a:prstDash val="solid"/>
              </a:ln>
              <a:effectLst/>
            </p:spPr>
            <p:txBody>
              <a:bodyPr rtlCol="0" anchor="t"/>
              <a:lstStyle/>
              <a:p>
                <a:pPr marL="0" marR="0" lvl="0" indent="0"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Contain</a:t>
                </a:r>
                <a:endPar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1" name="矩形 150"/>
              <p:cNvSpPr/>
              <p:nvPr/>
            </p:nvSpPr>
            <p:spPr>
              <a:xfrm>
                <a:off x="3441640" y="8087596"/>
                <a:ext cx="1210881" cy="352342"/>
              </a:xfrm>
              <a:prstGeom prst="rect">
                <a:avLst/>
              </a:prstGeom>
              <a:solidFill>
                <a:sysClr val="window" lastClr="FFFFFF"/>
              </a:solidFill>
              <a:ln w="25400" cap="flat" cmpd="sng" algn="ctr">
                <a:solidFill>
                  <a:sysClr val="window" lastClr="FFFFFF">
                    <a:lumMod val="50000"/>
                  </a:sysClr>
                </a:solidFill>
                <a:prstDash val="solid"/>
              </a:ln>
              <a:effectLst/>
            </p:spPr>
            <p:txBody>
              <a:bodyPr rtlCol="0" anchor="t"/>
              <a:lstStyle/>
              <a:p>
                <a:pPr marL="0" marR="0" lvl="0" indent="0"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Contain</a:t>
                </a:r>
                <a:endPar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2" name="矩形 151"/>
              <p:cNvSpPr/>
              <p:nvPr/>
            </p:nvSpPr>
            <p:spPr>
              <a:xfrm>
                <a:off x="3226032" y="8040737"/>
                <a:ext cx="1377176" cy="345868"/>
              </a:xfrm>
              <a:prstGeom prst="rect">
                <a:avLst/>
              </a:prstGeom>
              <a:solidFill>
                <a:sysClr val="window" lastClr="FFFFFF"/>
              </a:solidFill>
              <a:ln w="25400" cap="flat" cmpd="sng" algn="ctr">
                <a:solidFill>
                  <a:sysClr val="window" lastClr="FFFFFF">
                    <a:lumMod val="50000"/>
                  </a:sysClr>
                </a:solidFill>
                <a:prstDash val="solid"/>
              </a:ln>
              <a:effectLst/>
            </p:spPr>
            <p:txBody>
              <a:bodyPr rtlCol="0" anchor="t"/>
              <a:lstStyle/>
              <a:p>
                <a:pPr marL="0" marR="0" lvl="0" indent="0"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Container</a:t>
                </a:r>
                <a:endPar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sp>
          <p:nvSpPr>
            <p:cNvPr id="121" name="文本框 120"/>
            <p:cNvSpPr txBox="1"/>
            <p:nvPr/>
          </p:nvSpPr>
          <p:spPr>
            <a:xfrm>
              <a:off x="1883907" y="5491040"/>
              <a:ext cx="270724" cy="276999"/>
            </a:xfrm>
            <a:prstGeom prst="rect">
              <a:avLst/>
            </a:prstGeom>
            <a:noFill/>
          </p:spPr>
          <p:txBody>
            <a:bodyPr wrap="square" rtlCol="0">
              <a:spAutoFit/>
            </a:bodyPr>
            <a:lstStyle/>
            <a:p>
              <a:pPr marL="0" marR="0" lvl="0" indent="0"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2" name="矩形 121"/>
            <p:cNvSpPr/>
            <p:nvPr/>
          </p:nvSpPr>
          <p:spPr>
            <a:xfrm>
              <a:off x="3592950" y="5060929"/>
              <a:ext cx="1302839" cy="910476"/>
            </a:xfrm>
            <a:prstGeom prst="rect">
              <a:avLst/>
            </a:prstGeom>
            <a:solidFill>
              <a:srgbClr val="0070C0"/>
            </a:solidFill>
            <a:ln w="25400" cap="flat" cmpd="sng" algn="ctr">
              <a:noFill/>
              <a:prstDash val="solid"/>
            </a:ln>
            <a:effectLst/>
          </p:spPr>
          <p:txBody>
            <a:bodyPr tIns="18004" rtlCol="0" anchor="t"/>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Node N</a:t>
              </a:r>
              <a:endParaRPr kumimoji="0" lang="zh-CN" altLang="en-US"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23" name="矩形 122"/>
            <p:cNvSpPr/>
            <p:nvPr/>
          </p:nvSpPr>
          <p:spPr>
            <a:xfrm>
              <a:off x="3678451" y="5384124"/>
              <a:ext cx="1097328" cy="530548"/>
            </a:xfrm>
            <a:prstGeom prst="rect">
              <a:avLst/>
            </a:prstGeom>
            <a:solidFill>
              <a:srgbClr val="92D050"/>
            </a:solidFill>
            <a:ln w="25400" cap="flat" cmpd="sng" algn="ctr">
              <a:noFill/>
              <a:prstDash val="solid"/>
            </a:ln>
            <a:effectLst/>
          </p:spPr>
          <p:txBody>
            <a:bodyPr tIns="18004" rtlCol="0" anchor="t"/>
            <a:lstStyle/>
            <a:p>
              <a:pPr marL="0" marR="0" lvl="0" indent="0"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Pod 1…N</a:t>
              </a:r>
              <a:endPar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24" name="组合 123"/>
            <p:cNvGrpSpPr/>
            <p:nvPr/>
          </p:nvGrpSpPr>
          <p:grpSpPr>
            <a:xfrm>
              <a:off x="3721824" y="5572584"/>
              <a:ext cx="957572" cy="297910"/>
              <a:chOff x="3234482" y="8040736"/>
              <a:chExt cx="1495497" cy="444117"/>
            </a:xfrm>
          </p:grpSpPr>
          <p:sp>
            <p:nvSpPr>
              <p:cNvPr id="147" name="矩形 146"/>
              <p:cNvSpPr/>
              <p:nvPr/>
            </p:nvSpPr>
            <p:spPr>
              <a:xfrm>
                <a:off x="3519098" y="8132511"/>
                <a:ext cx="1210881" cy="352342"/>
              </a:xfrm>
              <a:prstGeom prst="rect">
                <a:avLst/>
              </a:prstGeom>
              <a:solidFill>
                <a:sysClr val="window" lastClr="FFFFFF"/>
              </a:solidFill>
              <a:ln w="25400" cap="flat" cmpd="sng" algn="ctr">
                <a:solidFill>
                  <a:sysClr val="window" lastClr="FFFFFF">
                    <a:lumMod val="50000"/>
                  </a:sysClr>
                </a:solidFill>
                <a:prstDash val="solid"/>
              </a:ln>
              <a:effectLst/>
            </p:spPr>
            <p:txBody>
              <a:bodyPr rtlCol="0" anchor="t"/>
              <a:lstStyle/>
              <a:p>
                <a:pPr marL="0" marR="0" lvl="0" indent="0"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Contain</a:t>
                </a:r>
                <a:endPar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8" name="矩形 147"/>
              <p:cNvSpPr/>
              <p:nvPr/>
            </p:nvSpPr>
            <p:spPr>
              <a:xfrm>
                <a:off x="3441640" y="8087596"/>
                <a:ext cx="1210881" cy="352342"/>
              </a:xfrm>
              <a:prstGeom prst="rect">
                <a:avLst/>
              </a:prstGeom>
              <a:solidFill>
                <a:sysClr val="window" lastClr="FFFFFF"/>
              </a:solidFill>
              <a:ln w="25400" cap="flat" cmpd="sng" algn="ctr">
                <a:solidFill>
                  <a:sysClr val="window" lastClr="FFFFFF">
                    <a:lumMod val="50000"/>
                  </a:sysClr>
                </a:solidFill>
                <a:prstDash val="solid"/>
              </a:ln>
              <a:effectLst/>
            </p:spPr>
            <p:txBody>
              <a:bodyPr rtlCol="0" anchor="t"/>
              <a:lstStyle/>
              <a:p>
                <a:pPr marL="0" marR="0" lvl="0" indent="0"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Contain</a:t>
                </a:r>
                <a:endPar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9" name="矩形 148"/>
              <p:cNvSpPr/>
              <p:nvPr/>
            </p:nvSpPr>
            <p:spPr>
              <a:xfrm>
                <a:off x="3234482" y="8040736"/>
                <a:ext cx="1361411" cy="387476"/>
              </a:xfrm>
              <a:prstGeom prst="rect">
                <a:avLst/>
              </a:prstGeom>
              <a:solidFill>
                <a:sysClr val="window" lastClr="FFFFFF"/>
              </a:solidFill>
              <a:ln w="25400" cap="flat" cmpd="sng" algn="ctr">
                <a:solidFill>
                  <a:sysClr val="window" lastClr="FFFFFF">
                    <a:lumMod val="50000"/>
                  </a:sysClr>
                </a:solidFill>
                <a:prstDash val="solid"/>
              </a:ln>
              <a:effectLst/>
            </p:spPr>
            <p:txBody>
              <a:bodyPr rtlCol="0" anchor="t"/>
              <a:lstStyle/>
              <a:p>
                <a:pPr marL="0" marR="0" lvl="0" indent="0"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Container</a:t>
                </a:r>
                <a:endPar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sp>
          <p:nvSpPr>
            <p:cNvPr id="125" name="文本框 124"/>
            <p:cNvSpPr txBox="1"/>
            <p:nvPr/>
          </p:nvSpPr>
          <p:spPr>
            <a:xfrm>
              <a:off x="3286306" y="5368570"/>
              <a:ext cx="270724" cy="277063"/>
            </a:xfrm>
            <a:prstGeom prst="rect">
              <a:avLst/>
            </a:prstGeom>
            <a:noFill/>
          </p:spPr>
          <p:txBody>
            <a:bodyPr wrap="square" rtlCol="0">
              <a:spAutoFit/>
            </a:bodyPr>
            <a:lstStyle/>
            <a:p>
              <a:pPr marL="0" marR="0" lvl="0" indent="0"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6" name="矩形 125"/>
            <p:cNvSpPr/>
            <p:nvPr/>
          </p:nvSpPr>
          <p:spPr>
            <a:xfrm>
              <a:off x="5576908" y="5053069"/>
              <a:ext cx="1302839" cy="910476"/>
            </a:xfrm>
            <a:prstGeom prst="rect">
              <a:avLst/>
            </a:prstGeom>
            <a:solidFill>
              <a:srgbClr val="0070C0"/>
            </a:solidFill>
            <a:ln w="25400" cap="flat" cmpd="sng" algn="ctr">
              <a:noFill/>
              <a:prstDash val="solid"/>
            </a:ln>
            <a:effectLst/>
          </p:spPr>
          <p:txBody>
            <a:bodyPr tIns="18004" rtlCol="0" anchor="t"/>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Node 1…N</a:t>
              </a:r>
              <a:endParaRPr kumimoji="0" lang="zh-CN" altLang="en-US"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27" name="矩形 126"/>
            <p:cNvSpPr/>
            <p:nvPr/>
          </p:nvSpPr>
          <p:spPr>
            <a:xfrm>
              <a:off x="5662409" y="5376265"/>
              <a:ext cx="1097328" cy="530548"/>
            </a:xfrm>
            <a:prstGeom prst="rect">
              <a:avLst/>
            </a:prstGeom>
            <a:solidFill>
              <a:srgbClr val="92D050"/>
            </a:solidFill>
            <a:ln w="25400" cap="flat" cmpd="sng" algn="ctr">
              <a:noFill/>
              <a:prstDash val="solid"/>
            </a:ln>
            <a:effectLst/>
          </p:spPr>
          <p:txBody>
            <a:bodyPr tIns="18004" rtlCol="0" anchor="t"/>
            <a:lstStyle/>
            <a:p>
              <a:pPr marL="0" marR="0" lvl="0" indent="0"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Pod 1…N</a:t>
              </a:r>
              <a:endPar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28" name="组合 127"/>
            <p:cNvGrpSpPr/>
            <p:nvPr/>
          </p:nvGrpSpPr>
          <p:grpSpPr>
            <a:xfrm>
              <a:off x="5662410" y="5564719"/>
              <a:ext cx="1000944" cy="297909"/>
              <a:chOff x="3166746" y="8040737"/>
              <a:chExt cx="1563233" cy="444116"/>
            </a:xfrm>
          </p:grpSpPr>
          <p:sp>
            <p:nvSpPr>
              <p:cNvPr id="144" name="矩形 143"/>
              <p:cNvSpPr/>
              <p:nvPr/>
            </p:nvSpPr>
            <p:spPr>
              <a:xfrm>
                <a:off x="3519098" y="8132511"/>
                <a:ext cx="1210881" cy="352342"/>
              </a:xfrm>
              <a:prstGeom prst="rect">
                <a:avLst/>
              </a:prstGeom>
              <a:solidFill>
                <a:sysClr val="window" lastClr="FFFFFF"/>
              </a:solidFill>
              <a:ln w="25400" cap="flat" cmpd="sng" algn="ctr">
                <a:solidFill>
                  <a:sysClr val="window" lastClr="FFFFFF">
                    <a:lumMod val="50000"/>
                  </a:sysClr>
                </a:solidFill>
                <a:prstDash val="solid"/>
              </a:ln>
              <a:effectLst/>
            </p:spPr>
            <p:txBody>
              <a:bodyPr rtlCol="0" anchor="t"/>
              <a:lstStyle/>
              <a:p>
                <a:pPr marL="0" marR="0" lvl="0" indent="0"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Contain</a:t>
                </a:r>
                <a:endPar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5" name="矩形 144"/>
              <p:cNvSpPr/>
              <p:nvPr/>
            </p:nvSpPr>
            <p:spPr>
              <a:xfrm>
                <a:off x="3441641" y="8087596"/>
                <a:ext cx="1210881" cy="352342"/>
              </a:xfrm>
              <a:prstGeom prst="rect">
                <a:avLst/>
              </a:prstGeom>
              <a:solidFill>
                <a:sysClr val="window" lastClr="FFFFFF"/>
              </a:solidFill>
              <a:ln w="25400" cap="flat" cmpd="sng" algn="ctr">
                <a:solidFill>
                  <a:sysClr val="window" lastClr="FFFFFF">
                    <a:lumMod val="50000"/>
                  </a:sysClr>
                </a:solidFill>
                <a:prstDash val="solid"/>
              </a:ln>
              <a:effectLst/>
            </p:spPr>
            <p:txBody>
              <a:bodyPr rtlCol="0" anchor="t"/>
              <a:lstStyle/>
              <a:p>
                <a:pPr marL="0" marR="0" lvl="0" indent="0"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Contain</a:t>
                </a:r>
                <a:endPar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6" name="矩形 145"/>
              <p:cNvSpPr/>
              <p:nvPr/>
            </p:nvSpPr>
            <p:spPr>
              <a:xfrm>
                <a:off x="3166746" y="8040737"/>
                <a:ext cx="1396935" cy="352342"/>
              </a:xfrm>
              <a:prstGeom prst="rect">
                <a:avLst/>
              </a:prstGeom>
              <a:solidFill>
                <a:sysClr val="window" lastClr="FFFFFF"/>
              </a:solidFill>
              <a:ln w="25400" cap="flat" cmpd="sng" algn="ctr">
                <a:solidFill>
                  <a:sysClr val="window" lastClr="FFFFFF">
                    <a:lumMod val="50000"/>
                  </a:sysClr>
                </a:solidFill>
                <a:prstDash val="solid"/>
              </a:ln>
              <a:effectLst/>
            </p:spPr>
            <p:txBody>
              <a:bodyPr rtlCol="0" anchor="t"/>
              <a:lstStyle/>
              <a:p>
                <a:pPr marL="0" marR="0" lvl="0" indent="0"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Container</a:t>
                </a:r>
              </a:p>
              <a:p>
                <a:pPr marL="0" marR="0" lvl="0" indent="0" defTabSz="1219272"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pic>
          <p:nvPicPr>
            <p:cNvPr id="129" name="图片 128"/>
            <p:cNvPicPr>
              <a:picLocks noChangeAspect="1"/>
            </p:cNvPicPr>
            <p:nvPr/>
          </p:nvPicPr>
          <p:blipFill>
            <a:blip r:embed="rId4"/>
            <a:stretch>
              <a:fillRect/>
            </a:stretch>
          </p:blipFill>
          <p:spPr>
            <a:xfrm>
              <a:off x="3581988" y="3652231"/>
              <a:ext cx="272672" cy="261593"/>
            </a:xfrm>
            <a:prstGeom prst="rect">
              <a:avLst/>
            </a:prstGeom>
          </p:spPr>
        </p:pic>
        <p:pic>
          <p:nvPicPr>
            <p:cNvPr id="130" name="图片 129"/>
            <p:cNvPicPr>
              <a:picLocks noChangeAspect="1"/>
            </p:cNvPicPr>
            <p:nvPr/>
          </p:nvPicPr>
          <p:blipFill>
            <a:blip r:embed="rId5"/>
            <a:stretch>
              <a:fillRect/>
            </a:stretch>
          </p:blipFill>
          <p:spPr>
            <a:xfrm>
              <a:off x="3559433" y="4273190"/>
              <a:ext cx="302476" cy="280273"/>
            </a:xfrm>
            <a:prstGeom prst="rect">
              <a:avLst/>
            </a:prstGeom>
          </p:spPr>
        </p:pic>
        <p:pic>
          <p:nvPicPr>
            <p:cNvPr id="131" name="Picture 2" descr="æ¥çæºå¾å"/>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12550" y="2835658"/>
              <a:ext cx="610496" cy="589383"/>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4" descr="æ¥çæºå¾å"/>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94206" y="4695568"/>
              <a:ext cx="464876" cy="442067"/>
            </a:xfrm>
            <a:prstGeom prst="rect">
              <a:avLst/>
            </a:prstGeom>
            <a:noFill/>
            <a:extLst>
              <a:ext uri="{909E8E84-426E-40DD-AFC4-6F175D3DCCD1}">
                <a14:hiddenFill xmlns:a14="http://schemas.microsoft.com/office/drawing/2010/main">
                  <a:solidFill>
                    <a:srgbClr val="FFFFFF"/>
                  </a:solidFill>
                </a14:hiddenFill>
              </a:ext>
            </a:extLst>
          </p:spPr>
        </p:pic>
        <p:sp>
          <p:nvSpPr>
            <p:cNvPr id="133" name="矩形 132"/>
            <p:cNvSpPr/>
            <p:nvPr/>
          </p:nvSpPr>
          <p:spPr>
            <a:xfrm>
              <a:off x="2623509" y="2840122"/>
              <a:ext cx="4382796" cy="589970"/>
            </a:xfrm>
            <a:prstGeom prst="rect">
              <a:avLst/>
            </a:prstGeom>
            <a:solidFill>
              <a:srgbClr val="4F81BD">
                <a:lumMod val="20000"/>
                <a:lumOff val="80000"/>
              </a:srgbClr>
            </a:solidFill>
            <a:ln w="25400" cap="flat" cmpd="sng" algn="ctr">
              <a:noFill/>
              <a:prstDash val="solid"/>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4" name="文本框 133"/>
            <p:cNvSpPr txBox="1"/>
            <p:nvPr/>
          </p:nvSpPr>
          <p:spPr>
            <a:xfrm>
              <a:off x="2798633" y="3014185"/>
              <a:ext cx="993464" cy="258585"/>
            </a:xfrm>
            <a:prstGeom prst="rect">
              <a:avLst/>
            </a:prstGeom>
            <a:noFill/>
          </p:spPr>
          <p:txBody>
            <a:bodyPr wrap="square" lIns="0" rIns="0" rtlCol="0" anchor="ctr">
              <a:noAutofit/>
            </a:bodyPr>
            <a:lstStyle/>
            <a:p>
              <a:pPr marL="0" marR="0" lvl="0" indent="0" defTabSz="1219272"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rPr>
                <a:t>服务治理</a:t>
              </a:r>
            </a:p>
          </p:txBody>
        </p:sp>
        <p:sp>
          <p:nvSpPr>
            <p:cNvPr id="135" name="矩形 134"/>
            <p:cNvSpPr/>
            <p:nvPr/>
          </p:nvSpPr>
          <p:spPr>
            <a:xfrm>
              <a:off x="4010282" y="2934279"/>
              <a:ext cx="1266814" cy="418397"/>
            </a:xfrm>
            <a:prstGeom prst="rect">
              <a:avLst/>
            </a:prstGeom>
            <a:solidFill>
              <a:srgbClr val="0070C0"/>
            </a:solidFill>
            <a:ln w="25400" cap="flat" cmpd="sng" algn="ctr">
              <a:noFill/>
              <a:prstDash val="solid"/>
            </a:ln>
            <a:effectLst/>
          </p:spPr>
          <p:txBody>
            <a:bodyPr lIns="0" rIns="0"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Istio Service Mesh</a:t>
              </a:r>
              <a:endParaRPr kumimoji="0" lang="zh-CN" altLang="en-US"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36" name="矩形 135"/>
            <p:cNvSpPr/>
            <p:nvPr/>
          </p:nvSpPr>
          <p:spPr>
            <a:xfrm>
              <a:off x="5501716" y="2934279"/>
              <a:ext cx="1266814" cy="418397"/>
            </a:xfrm>
            <a:prstGeom prst="rect">
              <a:avLst/>
            </a:prstGeom>
            <a:solidFill>
              <a:srgbClr val="0070C0"/>
            </a:solidFill>
            <a:ln w="25400" cap="flat" cmpd="sng" algn="ctr">
              <a:noFill/>
              <a:prstDash val="solid"/>
            </a:ln>
            <a:effectLst/>
          </p:spPr>
          <p:txBody>
            <a:bodyPr lIns="0" rIns="0"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Service Release Management</a:t>
              </a:r>
              <a:endParaRPr kumimoji="0" lang="zh-CN" altLang="en-US"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pic>
          <p:nvPicPr>
            <p:cNvPr id="137" name="Picture 6" descr="æ¥çæºå¾å"/>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47062" y="2992672"/>
              <a:ext cx="312415" cy="301611"/>
            </a:xfrm>
            <a:prstGeom prst="rect">
              <a:avLst/>
            </a:prstGeom>
            <a:noFill/>
            <a:extLst>
              <a:ext uri="{909E8E84-426E-40DD-AFC4-6F175D3DCCD1}">
                <a14:hiddenFill xmlns:a14="http://schemas.microsoft.com/office/drawing/2010/main">
                  <a:solidFill>
                    <a:srgbClr val="FFFFFF"/>
                  </a:solidFill>
                </a14:hiddenFill>
              </a:ext>
            </a:extLst>
          </p:spPr>
        </p:pic>
        <p:sp>
          <p:nvSpPr>
            <p:cNvPr id="138" name="矩形 137"/>
            <p:cNvSpPr/>
            <p:nvPr/>
          </p:nvSpPr>
          <p:spPr>
            <a:xfrm>
              <a:off x="696540" y="2066698"/>
              <a:ext cx="6315856" cy="727484"/>
            </a:xfrm>
            <a:prstGeom prst="rect">
              <a:avLst/>
            </a:prstGeom>
            <a:solidFill>
              <a:srgbClr val="4F81BD">
                <a:lumMod val="20000"/>
                <a:lumOff val="80000"/>
              </a:srgbClr>
            </a:solidFill>
            <a:ln w="25400" cap="flat" cmpd="sng" algn="ctr">
              <a:noFill/>
              <a:prstDash val="solid"/>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9" name="文本框 138"/>
            <p:cNvSpPr txBox="1"/>
            <p:nvPr/>
          </p:nvSpPr>
          <p:spPr>
            <a:xfrm>
              <a:off x="757886" y="2339574"/>
              <a:ext cx="713078" cy="461665"/>
            </a:xfrm>
            <a:prstGeom prst="rect">
              <a:avLst/>
            </a:prstGeom>
            <a:noFill/>
          </p:spPr>
          <p:txBody>
            <a:bodyPr wrap="square" rtlCol="0">
              <a:spAutoFit/>
            </a:bodyPr>
            <a:lstStyle/>
            <a:p>
              <a:pPr marL="0" marR="0" lvl="0" indent="0" defTabSz="1219272"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扩展插件市场</a:t>
              </a:r>
            </a:p>
          </p:txBody>
        </p:sp>
        <p:sp>
          <p:nvSpPr>
            <p:cNvPr id="140" name="矩形 139"/>
            <p:cNvSpPr/>
            <p:nvPr/>
          </p:nvSpPr>
          <p:spPr>
            <a:xfrm>
              <a:off x="1874905" y="2240371"/>
              <a:ext cx="1018536" cy="418397"/>
            </a:xfrm>
            <a:prstGeom prst="rect">
              <a:avLst/>
            </a:prstGeom>
            <a:solidFill>
              <a:srgbClr val="0070C0"/>
            </a:solidFill>
            <a:ln w="25400" cap="flat" cmpd="sng" algn="ctr">
              <a:noFill/>
              <a:prstDash val="solid"/>
            </a:ln>
            <a:effectLst/>
          </p:spPr>
          <p:txBody>
            <a:bodyPr lIns="0" rIns="0"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集群节点</a:t>
              </a:r>
              <a:endParaRPr kumimoji="0" lang="en-US" altLang="zh-CN"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自动扩缩容</a:t>
              </a:r>
            </a:p>
          </p:txBody>
        </p:sp>
        <p:sp>
          <p:nvSpPr>
            <p:cNvPr id="141" name="矩形 140"/>
            <p:cNvSpPr/>
            <p:nvPr/>
          </p:nvSpPr>
          <p:spPr>
            <a:xfrm>
              <a:off x="3163670" y="2240371"/>
              <a:ext cx="1018536" cy="418397"/>
            </a:xfrm>
            <a:prstGeom prst="rect">
              <a:avLst/>
            </a:prstGeom>
            <a:solidFill>
              <a:srgbClr val="0070C0"/>
            </a:solidFill>
            <a:ln w="25400" cap="flat" cmpd="sng" algn="ctr">
              <a:noFill/>
              <a:prstDash val="solid"/>
            </a:ln>
            <a:effectLst/>
          </p:spPr>
          <p:txBody>
            <a:bodyPr lIns="0" rIns="0"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容器镜像</a:t>
              </a:r>
              <a:endParaRPr kumimoji="0" lang="en-US" altLang="zh-CN"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P2P</a:t>
              </a:r>
              <a:r>
                <a:rPr kumimoji="0" lang="zh-CN" altLang="en-US"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下载</a:t>
              </a:r>
            </a:p>
          </p:txBody>
        </p:sp>
        <p:sp>
          <p:nvSpPr>
            <p:cNvPr id="142" name="矩形 141"/>
            <p:cNvSpPr/>
            <p:nvPr/>
          </p:nvSpPr>
          <p:spPr>
            <a:xfrm>
              <a:off x="4452435" y="2240371"/>
              <a:ext cx="1018536" cy="418397"/>
            </a:xfrm>
            <a:prstGeom prst="rect">
              <a:avLst/>
            </a:prstGeom>
            <a:solidFill>
              <a:srgbClr val="0070C0"/>
            </a:solidFill>
            <a:ln w="25400" cap="flat" cmpd="sng" algn="ctr">
              <a:noFill/>
              <a:prstDash val="solid"/>
            </a:ln>
            <a:effectLst/>
          </p:spPr>
          <p:txBody>
            <a:bodyPr lIns="0" rIns="0"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a:t>
              </a:r>
              <a:r>
                <a:rPr kumimoji="0" lang="zh-CN" altLang="en-US"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计算</a:t>
              </a:r>
              <a:endParaRPr kumimoji="0" lang="en-US" altLang="zh-CN"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KubeFlow</a:t>
              </a:r>
              <a:endParaRPr kumimoji="0" lang="zh-CN" altLang="en-US"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43" name="矩形 142"/>
            <p:cNvSpPr/>
            <p:nvPr/>
          </p:nvSpPr>
          <p:spPr>
            <a:xfrm>
              <a:off x="5741201" y="2240370"/>
              <a:ext cx="1018536" cy="418397"/>
            </a:xfrm>
            <a:prstGeom prst="rect">
              <a:avLst/>
            </a:prstGeom>
            <a:solidFill>
              <a:srgbClr val="0070C0"/>
            </a:solidFill>
            <a:ln w="25400" cap="flat" cmpd="sng" algn="ctr">
              <a:noFill/>
              <a:prstDash val="solid"/>
            </a:ln>
            <a:effectLst/>
          </p:spPr>
          <p:txBody>
            <a:bodyPr lIns="0" rIns="0"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历史任务</a:t>
              </a:r>
              <a:endParaRPr kumimoji="0" lang="en-US" altLang="zh-CN"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垃圾自动回收</a:t>
              </a:r>
            </a:p>
          </p:txBody>
        </p:sp>
      </p:grpSp>
      <p:sp>
        <p:nvSpPr>
          <p:cNvPr id="2" name="标题 1"/>
          <p:cNvSpPr>
            <a:spLocks noGrp="1"/>
          </p:cNvSpPr>
          <p:nvPr>
            <p:ph type="title"/>
          </p:nvPr>
        </p:nvSpPr>
        <p:spPr/>
        <p:txBody>
          <a:bodyPr/>
          <a:lstStyle/>
          <a:p>
            <a:r>
              <a:rPr lang="en-US" altLang="zh-CN" smtClean="0">
                <a:sym typeface="Huawei Sans" panose="020C0503030203020204" pitchFamily="34" charset="0"/>
              </a:rPr>
              <a:t>PaaS</a:t>
            </a:r>
            <a:r>
              <a:rPr lang="zh-CN" altLang="en-US" smtClean="0">
                <a:sym typeface="Huawei Sans" panose="020C0503030203020204" pitchFamily="34" charset="0"/>
              </a:rPr>
              <a:t>产品应用举例 </a:t>
            </a:r>
            <a:r>
              <a:rPr lang="en-US" altLang="zh-CN" smtClean="0">
                <a:sym typeface="Huawei Sans" panose="020C0503030203020204" pitchFamily="34" charset="0"/>
              </a:rPr>
              <a:t>- CCE</a:t>
            </a:r>
            <a:r>
              <a:rPr lang="zh-CN" altLang="en-US" smtClean="0">
                <a:sym typeface="Huawei Sans" panose="020C0503030203020204" pitchFamily="34" charset="0"/>
              </a:rPr>
              <a:t>云容器引擎</a:t>
            </a:r>
            <a:endParaRPr lang="zh-CN" altLang="en-US" dirty="0">
              <a:sym typeface="Huawei Sans" panose="020C0503030203020204" pitchFamily="34" charset="0"/>
            </a:endParaRPr>
          </a:p>
        </p:txBody>
      </p:sp>
    </p:spTree>
    <p:extLst>
      <p:ext uri="{BB962C8B-B14F-4D97-AF65-F5344CB8AC3E}">
        <p14:creationId xmlns:p14="http://schemas.microsoft.com/office/powerpoint/2010/main" val="20915601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软件即服务</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pPr>
              <a:defRPr/>
            </a:pPr>
            <a:r>
              <a:rPr lang="en-US" altLang="zh-CN" b="1" kern="0" dirty="0">
                <a:sym typeface="Huawei Sans" panose="020C0503030203020204" pitchFamily="34" charset="0"/>
              </a:rPr>
              <a:t>SaaS —— Software as a </a:t>
            </a:r>
            <a:r>
              <a:rPr lang="en-US" altLang="zh-CN" b="1" kern="0" dirty="0" smtClean="0">
                <a:sym typeface="Huawei Sans" panose="020C0503030203020204" pitchFamily="34" charset="0"/>
              </a:rPr>
              <a:t>Service</a:t>
            </a:r>
          </a:p>
          <a:p>
            <a:pPr lvl="1">
              <a:defRPr/>
            </a:pPr>
            <a:r>
              <a:rPr lang="zh-CN" altLang="en-US" sz="1800" kern="0" dirty="0" smtClean="0">
                <a:sym typeface="Huawei Sans" panose="020C0503030203020204" pitchFamily="34" charset="0"/>
              </a:rPr>
              <a:t>这</a:t>
            </a:r>
            <a:r>
              <a:rPr lang="zh-CN" altLang="en-US" sz="1800" kern="0" dirty="0">
                <a:sym typeface="Huawei Sans" panose="020C0503030203020204" pitchFamily="34" charset="0"/>
              </a:rPr>
              <a:t>是最常见的云计算服务，位于云计算</a:t>
            </a:r>
            <a:r>
              <a:rPr lang="en-US" altLang="zh-CN" sz="1800" kern="0" dirty="0">
                <a:sym typeface="Huawei Sans" panose="020C0503030203020204" pitchFamily="34" charset="0"/>
              </a:rPr>
              <a:t>3</a:t>
            </a:r>
            <a:r>
              <a:rPr lang="zh-CN" altLang="en-US" sz="1800" kern="0" dirty="0">
                <a:sym typeface="Huawei Sans" panose="020C0503030203020204" pitchFamily="34" charset="0"/>
              </a:rPr>
              <a:t>层服务的顶端。用户通过标准的</a:t>
            </a:r>
            <a:r>
              <a:rPr lang="en-US" altLang="zh-CN" sz="1800" kern="0" dirty="0">
                <a:sym typeface="Huawei Sans" panose="020C0503030203020204" pitchFamily="34" charset="0"/>
              </a:rPr>
              <a:t>Web</a:t>
            </a:r>
            <a:r>
              <a:rPr lang="zh-CN" altLang="en-US" sz="1800" kern="0" dirty="0">
                <a:sym typeface="Huawei Sans" panose="020C0503030203020204" pitchFamily="34" charset="0"/>
              </a:rPr>
              <a:t>浏览器来使用</a:t>
            </a:r>
            <a:r>
              <a:rPr lang="en-US" altLang="zh-CN" sz="1800" kern="0" dirty="0">
                <a:sym typeface="Huawei Sans" panose="020C0503030203020204" pitchFamily="34" charset="0"/>
              </a:rPr>
              <a:t>Internet</a:t>
            </a:r>
            <a:r>
              <a:rPr lang="zh-CN" altLang="en-US" sz="1800" kern="0" dirty="0">
                <a:sym typeface="Huawei Sans" panose="020C0503030203020204" pitchFamily="34" charset="0"/>
              </a:rPr>
              <a:t>上的软件。服务供应商负责维护和管理软硬件设施，并以免费（提供商可以从网络广告之类的项目中生成收入）或按需租用方式向最终用户提供服务。这类服务既有面向</a:t>
            </a:r>
            <a:r>
              <a:rPr lang="zh-CN" altLang="en-US" sz="1800" kern="0" dirty="0">
                <a:solidFill>
                  <a:srgbClr val="FF0000"/>
                </a:solidFill>
                <a:sym typeface="Huawei Sans" panose="020C0503030203020204" pitchFamily="34" charset="0"/>
              </a:rPr>
              <a:t>普通用户</a:t>
            </a:r>
            <a:r>
              <a:rPr lang="zh-CN" altLang="en-US" sz="1800" kern="0" dirty="0">
                <a:sym typeface="Huawei Sans" panose="020C0503030203020204" pitchFamily="34" charset="0"/>
              </a:rPr>
              <a:t>的，诸如</a:t>
            </a:r>
            <a:r>
              <a:rPr lang="en-US" altLang="zh-CN" sz="1800" kern="0" dirty="0">
                <a:sym typeface="Huawei Sans" panose="020C0503030203020204" pitchFamily="34" charset="0"/>
              </a:rPr>
              <a:t>Google Calendar</a:t>
            </a:r>
            <a:r>
              <a:rPr lang="zh-CN" altLang="en-US" sz="1800" kern="0" dirty="0">
                <a:sym typeface="Huawei Sans" panose="020C0503030203020204" pitchFamily="34" charset="0"/>
              </a:rPr>
              <a:t>和</a:t>
            </a:r>
            <a:r>
              <a:rPr lang="en-US" altLang="zh-CN" sz="1800" kern="0" dirty="0">
                <a:sym typeface="Huawei Sans" panose="020C0503030203020204" pitchFamily="34" charset="0"/>
              </a:rPr>
              <a:t>Gmail</a:t>
            </a:r>
            <a:r>
              <a:rPr lang="zh-CN" altLang="en-US" sz="1800" kern="0" dirty="0">
                <a:sym typeface="Huawei Sans" panose="020C0503030203020204" pitchFamily="34" charset="0"/>
              </a:rPr>
              <a:t>；也有直接面向</a:t>
            </a:r>
            <a:r>
              <a:rPr lang="zh-CN" altLang="en-US" sz="1800" kern="0" dirty="0">
                <a:solidFill>
                  <a:srgbClr val="FF0000"/>
                </a:solidFill>
                <a:sym typeface="Huawei Sans" panose="020C0503030203020204" pitchFamily="34" charset="0"/>
              </a:rPr>
              <a:t>企业团体</a:t>
            </a:r>
            <a:r>
              <a:rPr lang="zh-CN" altLang="en-US" sz="1800" kern="0" dirty="0">
                <a:sym typeface="Huawei Sans" panose="020C0503030203020204" pitchFamily="34" charset="0"/>
              </a:rPr>
              <a:t>的，用以帮助处理工资单流程、人力资源管理、协作、客户关系管理和业务合作伙伴关系管理等。这些</a:t>
            </a:r>
            <a:r>
              <a:rPr lang="en-US" altLang="zh-CN" sz="1800" kern="0" dirty="0">
                <a:sym typeface="Huawei Sans" panose="020C0503030203020204" pitchFamily="34" charset="0"/>
              </a:rPr>
              <a:t>SaaS</a:t>
            </a:r>
            <a:r>
              <a:rPr lang="zh-CN" altLang="en-US" sz="1800" kern="0" dirty="0">
                <a:sym typeface="Huawei Sans" panose="020C0503030203020204" pitchFamily="34" charset="0"/>
              </a:rPr>
              <a:t>提供的应用程序</a:t>
            </a:r>
            <a:r>
              <a:rPr lang="zh-CN" altLang="en-US" sz="1800" kern="0" dirty="0">
                <a:solidFill>
                  <a:srgbClr val="FF0000"/>
                </a:solidFill>
                <a:sym typeface="Huawei Sans" panose="020C0503030203020204" pitchFamily="34" charset="0"/>
              </a:rPr>
              <a:t>减少了客户安装和维护软件的时间和技能等代价</a:t>
            </a:r>
            <a:r>
              <a:rPr lang="zh-CN" altLang="en-US" sz="1800" kern="0" dirty="0">
                <a:sym typeface="Huawei Sans" panose="020C0503030203020204" pitchFamily="34" charset="0"/>
              </a:rPr>
              <a:t>，并且可以</a:t>
            </a:r>
            <a:r>
              <a:rPr lang="zh-CN" altLang="en-US" sz="1800" kern="0" dirty="0">
                <a:solidFill>
                  <a:srgbClr val="FF0000"/>
                </a:solidFill>
                <a:sym typeface="Huawei Sans" panose="020C0503030203020204" pitchFamily="34" charset="0"/>
              </a:rPr>
              <a:t>通过按使用付费的方式来减少软件许可证费用的支出</a:t>
            </a:r>
            <a:r>
              <a:rPr lang="zh-CN" altLang="en-US" sz="1800" kern="0" dirty="0" smtClean="0">
                <a:solidFill>
                  <a:srgbClr val="3366CC"/>
                </a:solidFill>
                <a:sym typeface="Huawei Sans" panose="020C0503030203020204" pitchFamily="34" charset="0"/>
              </a:rPr>
              <a:t>。</a:t>
            </a:r>
            <a:endParaRPr lang="zh-CN" altLang="en-US" sz="1800" kern="0" dirty="0">
              <a:solidFill>
                <a:srgbClr val="3366CC"/>
              </a:solidFill>
              <a:sym typeface="Huawei Sans" panose="020C0503030203020204" pitchFamily="34" charset="0"/>
            </a:endParaRPr>
          </a:p>
        </p:txBody>
      </p:sp>
    </p:spTree>
    <p:extLst>
      <p:ext uri="{BB962C8B-B14F-4D97-AF65-F5344CB8AC3E}">
        <p14:creationId xmlns:p14="http://schemas.microsoft.com/office/powerpoint/2010/main" val="8434995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a:extLst>
              <a:ext uri="{FF2B5EF4-FFF2-40B4-BE49-F238E27FC236}">
                <a16:creationId xmlns:a16="http://schemas.microsoft.com/office/drawing/2014/main" xmlns="" id="{C924EE6D-6501-4D4A-A15D-C5CDFCCF28E0}"/>
              </a:ext>
            </a:extLst>
          </p:cNvPr>
          <p:cNvSpPr/>
          <p:nvPr/>
        </p:nvSpPr>
        <p:spPr>
          <a:xfrm>
            <a:off x="10359642" y="2776880"/>
            <a:ext cx="1096271" cy="433110"/>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 name="圆角矩形 7">
            <a:extLst>
              <a:ext uri="{FF2B5EF4-FFF2-40B4-BE49-F238E27FC236}">
                <a16:creationId xmlns:a16="http://schemas.microsoft.com/office/drawing/2014/main" xmlns="" id="{ACB36BF2-9A7D-3A4E-AF6F-8EA16889F258}"/>
              </a:ext>
            </a:extLst>
          </p:cNvPr>
          <p:cNvSpPr/>
          <p:nvPr/>
        </p:nvSpPr>
        <p:spPr>
          <a:xfrm>
            <a:off x="9058625" y="2777215"/>
            <a:ext cx="1111849" cy="433110"/>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 name="圆角矩形 8">
            <a:extLst>
              <a:ext uri="{FF2B5EF4-FFF2-40B4-BE49-F238E27FC236}">
                <a16:creationId xmlns:a16="http://schemas.microsoft.com/office/drawing/2014/main" xmlns="" id="{3FE4C9CD-34C1-524A-9180-F76ABD4733A7}"/>
              </a:ext>
            </a:extLst>
          </p:cNvPr>
          <p:cNvSpPr/>
          <p:nvPr/>
        </p:nvSpPr>
        <p:spPr>
          <a:xfrm>
            <a:off x="7735704" y="2781037"/>
            <a:ext cx="1150065" cy="433110"/>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0" name="圆角矩形 9">
            <a:extLst>
              <a:ext uri="{FF2B5EF4-FFF2-40B4-BE49-F238E27FC236}">
                <a16:creationId xmlns:a16="http://schemas.microsoft.com/office/drawing/2014/main" xmlns="" id="{C81EAAEF-681D-CA49-A289-2DCD7B531979}"/>
              </a:ext>
            </a:extLst>
          </p:cNvPr>
          <p:cNvSpPr/>
          <p:nvPr/>
        </p:nvSpPr>
        <p:spPr>
          <a:xfrm>
            <a:off x="5442271" y="2784882"/>
            <a:ext cx="2111881" cy="422914"/>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1" name="圆角矩形 10">
            <a:extLst>
              <a:ext uri="{FF2B5EF4-FFF2-40B4-BE49-F238E27FC236}">
                <a16:creationId xmlns:a16="http://schemas.microsoft.com/office/drawing/2014/main" xmlns="" id="{C0C0C847-8B21-4940-B0C1-5F9AE0E8BC2C}"/>
              </a:ext>
            </a:extLst>
          </p:cNvPr>
          <p:cNvSpPr/>
          <p:nvPr/>
        </p:nvSpPr>
        <p:spPr>
          <a:xfrm>
            <a:off x="2231695" y="2777214"/>
            <a:ext cx="3049887" cy="439789"/>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2" name="圆角矩形 11">
            <a:extLst>
              <a:ext uri="{FF2B5EF4-FFF2-40B4-BE49-F238E27FC236}">
                <a16:creationId xmlns:a16="http://schemas.microsoft.com/office/drawing/2014/main" xmlns="" id="{EF240632-4B62-5744-89FA-51ADE94AECE2}"/>
              </a:ext>
            </a:extLst>
          </p:cNvPr>
          <p:cNvSpPr/>
          <p:nvPr/>
        </p:nvSpPr>
        <p:spPr>
          <a:xfrm>
            <a:off x="735982" y="2789569"/>
            <a:ext cx="1339425" cy="433110"/>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9" dirty="0">
              <a:solidFill>
                <a:srgbClr val="44546A">
                  <a:lumMod val="95000"/>
                </a:srgb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3" name="任意形状 12">
            <a:extLst>
              <a:ext uri="{FF2B5EF4-FFF2-40B4-BE49-F238E27FC236}">
                <a16:creationId xmlns:a16="http://schemas.microsoft.com/office/drawing/2014/main" xmlns="" id="{487DFE34-2752-3143-8BF1-94C824900DF8}"/>
              </a:ext>
            </a:extLst>
          </p:cNvPr>
          <p:cNvSpPr/>
          <p:nvPr/>
        </p:nvSpPr>
        <p:spPr>
          <a:xfrm>
            <a:off x="9053526" y="2768552"/>
            <a:ext cx="1119991" cy="3455882"/>
          </a:xfrm>
          <a:custGeom>
            <a:avLst/>
            <a:gdLst>
              <a:gd name="connsiteX0" fmla="*/ 724377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7 w 781050"/>
              <a:gd name="connsiteY5" fmla="*/ 7144 h 2895600"/>
              <a:gd name="connsiteX6" fmla="*/ 778669 w 781050"/>
              <a:gd name="connsiteY6" fmla="*/ 61436 h 2895600"/>
              <a:gd name="connsiteX7" fmla="*/ 778669 w 781050"/>
              <a:gd name="connsiteY7" fmla="*/ 2835116 h 2895600"/>
              <a:gd name="connsiteX8" fmla="*/ 724377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7" y="2888456"/>
                </a:moveTo>
                <a:lnTo>
                  <a:pt x="61436" y="2888456"/>
                </a:lnTo>
                <a:cubicBezTo>
                  <a:pt x="31909" y="2888456"/>
                  <a:pt x="7144" y="2863691"/>
                  <a:pt x="7144" y="2834164"/>
                </a:cubicBezTo>
                <a:lnTo>
                  <a:pt x="7144" y="61436"/>
                </a:lnTo>
                <a:cubicBezTo>
                  <a:pt x="7144" y="31909"/>
                  <a:pt x="31909" y="7144"/>
                  <a:pt x="61436" y="7144"/>
                </a:cubicBezTo>
                <a:lnTo>
                  <a:pt x="724377" y="7144"/>
                </a:lnTo>
                <a:cubicBezTo>
                  <a:pt x="753904" y="7144"/>
                  <a:pt x="778669" y="31909"/>
                  <a:pt x="778669" y="61436"/>
                </a:cubicBezTo>
                <a:lnTo>
                  <a:pt x="778669" y="2835116"/>
                </a:lnTo>
                <a:cubicBezTo>
                  <a:pt x="778669" y="2864644"/>
                  <a:pt x="754856" y="2888456"/>
                  <a:pt x="724377" y="2888456"/>
                </a:cubicBezTo>
                <a:close/>
              </a:path>
            </a:pathLst>
          </a:custGeom>
          <a:noFill/>
          <a:ln w="9525" cap="flat">
            <a:solidFill>
              <a:srgbClr val="0070C0"/>
            </a:solidFill>
            <a:prstDash val="sysDash"/>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4" name="任意形状 13">
            <a:extLst>
              <a:ext uri="{FF2B5EF4-FFF2-40B4-BE49-F238E27FC236}">
                <a16:creationId xmlns:a16="http://schemas.microsoft.com/office/drawing/2014/main" xmlns="" id="{B41853AF-ADD5-564B-BD92-3285A88F3D6A}"/>
              </a:ext>
            </a:extLst>
          </p:cNvPr>
          <p:cNvSpPr/>
          <p:nvPr/>
        </p:nvSpPr>
        <p:spPr>
          <a:xfrm>
            <a:off x="10341275" y="2768552"/>
            <a:ext cx="1119991" cy="3455882"/>
          </a:xfrm>
          <a:custGeom>
            <a:avLst/>
            <a:gdLst>
              <a:gd name="connsiteX0" fmla="*/ 724377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7 w 781050"/>
              <a:gd name="connsiteY5" fmla="*/ 7144 h 2895600"/>
              <a:gd name="connsiteX6" fmla="*/ 778669 w 781050"/>
              <a:gd name="connsiteY6" fmla="*/ 61436 h 2895600"/>
              <a:gd name="connsiteX7" fmla="*/ 778669 w 781050"/>
              <a:gd name="connsiteY7" fmla="*/ 2835116 h 2895600"/>
              <a:gd name="connsiteX8" fmla="*/ 724377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7" y="2888456"/>
                </a:moveTo>
                <a:lnTo>
                  <a:pt x="61436" y="2888456"/>
                </a:lnTo>
                <a:cubicBezTo>
                  <a:pt x="31909" y="2888456"/>
                  <a:pt x="7144" y="2863691"/>
                  <a:pt x="7144" y="2834164"/>
                </a:cubicBezTo>
                <a:lnTo>
                  <a:pt x="7144" y="61436"/>
                </a:lnTo>
                <a:cubicBezTo>
                  <a:pt x="7144" y="31909"/>
                  <a:pt x="31909" y="7144"/>
                  <a:pt x="61436" y="7144"/>
                </a:cubicBezTo>
                <a:lnTo>
                  <a:pt x="724377" y="7144"/>
                </a:lnTo>
                <a:cubicBezTo>
                  <a:pt x="753904" y="7144"/>
                  <a:pt x="778669" y="31909"/>
                  <a:pt x="778669" y="61436"/>
                </a:cubicBezTo>
                <a:lnTo>
                  <a:pt x="778669" y="2835116"/>
                </a:lnTo>
                <a:cubicBezTo>
                  <a:pt x="778669" y="2864644"/>
                  <a:pt x="753904" y="2888456"/>
                  <a:pt x="724377" y="2888456"/>
                </a:cubicBezTo>
                <a:close/>
              </a:path>
            </a:pathLst>
          </a:custGeom>
          <a:noFill/>
          <a:ln w="9525" cap="flat">
            <a:solidFill>
              <a:srgbClr val="0070C0"/>
            </a:solidFill>
            <a:prstDash val="sysDash"/>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5" name="任意形状 14">
            <a:extLst>
              <a:ext uri="{FF2B5EF4-FFF2-40B4-BE49-F238E27FC236}">
                <a16:creationId xmlns:a16="http://schemas.microsoft.com/office/drawing/2014/main" xmlns="" id="{26324DD3-6C7E-C449-B422-2B0C2C73BC4A}"/>
              </a:ext>
            </a:extLst>
          </p:cNvPr>
          <p:cNvSpPr/>
          <p:nvPr/>
        </p:nvSpPr>
        <p:spPr>
          <a:xfrm>
            <a:off x="7730773" y="2768552"/>
            <a:ext cx="1158228" cy="3455882"/>
          </a:xfrm>
          <a:custGeom>
            <a:avLst/>
            <a:gdLst>
              <a:gd name="connsiteX0" fmla="*/ 724376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6 w 781050"/>
              <a:gd name="connsiteY5" fmla="*/ 7144 h 2895600"/>
              <a:gd name="connsiteX6" fmla="*/ 778669 w 781050"/>
              <a:gd name="connsiteY6" fmla="*/ 61436 h 2895600"/>
              <a:gd name="connsiteX7" fmla="*/ 778669 w 781050"/>
              <a:gd name="connsiteY7" fmla="*/ 2835116 h 2895600"/>
              <a:gd name="connsiteX8" fmla="*/ 724376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6" y="2888456"/>
                </a:moveTo>
                <a:lnTo>
                  <a:pt x="61436" y="2888456"/>
                </a:lnTo>
                <a:cubicBezTo>
                  <a:pt x="31909" y="2888456"/>
                  <a:pt x="7144" y="2863691"/>
                  <a:pt x="7144" y="2834164"/>
                </a:cubicBezTo>
                <a:lnTo>
                  <a:pt x="7144" y="61436"/>
                </a:lnTo>
                <a:cubicBezTo>
                  <a:pt x="7144" y="31909"/>
                  <a:pt x="31909" y="7144"/>
                  <a:pt x="61436" y="7144"/>
                </a:cubicBezTo>
                <a:lnTo>
                  <a:pt x="724376" y="7144"/>
                </a:lnTo>
                <a:cubicBezTo>
                  <a:pt x="753904" y="7144"/>
                  <a:pt x="778669" y="31909"/>
                  <a:pt x="778669" y="61436"/>
                </a:cubicBezTo>
                <a:lnTo>
                  <a:pt x="778669" y="2835116"/>
                </a:lnTo>
                <a:cubicBezTo>
                  <a:pt x="777717" y="2864644"/>
                  <a:pt x="753904" y="2888456"/>
                  <a:pt x="724376" y="2888456"/>
                </a:cubicBezTo>
                <a:close/>
              </a:path>
            </a:pathLst>
          </a:custGeom>
          <a:noFill/>
          <a:ln w="9525" cap="flat">
            <a:solidFill>
              <a:srgbClr val="0070C0"/>
            </a:solidFill>
            <a:prstDash val="sysDash"/>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6" name="任意形状 15">
            <a:extLst>
              <a:ext uri="{FF2B5EF4-FFF2-40B4-BE49-F238E27FC236}">
                <a16:creationId xmlns:a16="http://schemas.microsoft.com/office/drawing/2014/main" xmlns="" id="{ABA663A9-9F15-D440-B57E-7E3923CB8C5E}"/>
              </a:ext>
            </a:extLst>
          </p:cNvPr>
          <p:cNvSpPr/>
          <p:nvPr/>
        </p:nvSpPr>
        <p:spPr>
          <a:xfrm>
            <a:off x="5432177" y="2768552"/>
            <a:ext cx="2130256" cy="3455882"/>
          </a:xfrm>
          <a:custGeom>
            <a:avLst/>
            <a:gdLst>
              <a:gd name="connsiteX0" fmla="*/ 1482566 w 1543050"/>
              <a:gd name="connsiteY0" fmla="*/ 2888456 h 2895600"/>
              <a:gd name="connsiteX1" fmla="*/ 61436 w 1543050"/>
              <a:gd name="connsiteY1" fmla="*/ 2888456 h 2895600"/>
              <a:gd name="connsiteX2" fmla="*/ 7144 w 1543050"/>
              <a:gd name="connsiteY2" fmla="*/ 2834164 h 2895600"/>
              <a:gd name="connsiteX3" fmla="*/ 7144 w 1543050"/>
              <a:gd name="connsiteY3" fmla="*/ 61436 h 2895600"/>
              <a:gd name="connsiteX4" fmla="*/ 61436 w 1543050"/>
              <a:gd name="connsiteY4" fmla="*/ 7144 h 2895600"/>
              <a:gd name="connsiteX5" fmla="*/ 1482566 w 1543050"/>
              <a:gd name="connsiteY5" fmla="*/ 7144 h 2895600"/>
              <a:gd name="connsiteX6" fmla="*/ 1536859 w 1543050"/>
              <a:gd name="connsiteY6" fmla="*/ 61436 h 2895600"/>
              <a:gd name="connsiteX7" fmla="*/ 1536859 w 1543050"/>
              <a:gd name="connsiteY7" fmla="*/ 2835116 h 2895600"/>
              <a:gd name="connsiteX8" fmla="*/ 1482566 w 1543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3050" h="2895600">
                <a:moveTo>
                  <a:pt x="1482566" y="2888456"/>
                </a:moveTo>
                <a:lnTo>
                  <a:pt x="61436" y="2888456"/>
                </a:lnTo>
                <a:cubicBezTo>
                  <a:pt x="31909" y="2888456"/>
                  <a:pt x="7144" y="2863691"/>
                  <a:pt x="7144" y="2834164"/>
                </a:cubicBezTo>
                <a:lnTo>
                  <a:pt x="7144" y="61436"/>
                </a:lnTo>
                <a:cubicBezTo>
                  <a:pt x="7144" y="31909"/>
                  <a:pt x="31909" y="7144"/>
                  <a:pt x="61436" y="7144"/>
                </a:cubicBezTo>
                <a:lnTo>
                  <a:pt x="1482566" y="7144"/>
                </a:lnTo>
                <a:cubicBezTo>
                  <a:pt x="1512094" y="7144"/>
                  <a:pt x="1536859" y="31909"/>
                  <a:pt x="1536859" y="61436"/>
                </a:cubicBezTo>
                <a:lnTo>
                  <a:pt x="1536859" y="2835116"/>
                </a:lnTo>
                <a:cubicBezTo>
                  <a:pt x="1536859" y="2864644"/>
                  <a:pt x="1512094" y="2888456"/>
                  <a:pt x="1482566" y="2888456"/>
                </a:cubicBezTo>
                <a:close/>
              </a:path>
            </a:pathLst>
          </a:custGeom>
          <a:noFill/>
          <a:ln w="9525" cap="flat">
            <a:solidFill>
              <a:srgbClr val="0070C0"/>
            </a:solidFill>
            <a:prstDash val="sysDash"/>
            <a:miter/>
          </a:ln>
        </p:spPr>
        <p:txBody>
          <a:bodyPr rtlCol="0" anchor="ctr"/>
          <a:lstStyle/>
          <a:p>
            <a:r>
              <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a:t>
            </a:r>
          </a:p>
        </p:txBody>
      </p:sp>
      <p:sp>
        <p:nvSpPr>
          <p:cNvPr id="17" name="任意形状 16">
            <a:extLst>
              <a:ext uri="{FF2B5EF4-FFF2-40B4-BE49-F238E27FC236}">
                <a16:creationId xmlns:a16="http://schemas.microsoft.com/office/drawing/2014/main" xmlns="" id="{957D8CC2-444D-E54C-8B44-F717B55E0379}"/>
              </a:ext>
            </a:extLst>
          </p:cNvPr>
          <p:cNvSpPr/>
          <p:nvPr/>
        </p:nvSpPr>
        <p:spPr>
          <a:xfrm>
            <a:off x="2226003" y="2771685"/>
            <a:ext cx="3053423" cy="3452749"/>
          </a:xfrm>
          <a:custGeom>
            <a:avLst/>
            <a:gdLst>
              <a:gd name="connsiteX0" fmla="*/ 2247424 w 2305050"/>
              <a:gd name="connsiteY0" fmla="*/ 2888456 h 2895600"/>
              <a:gd name="connsiteX1" fmla="*/ 61436 w 2305050"/>
              <a:gd name="connsiteY1" fmla="*/ 2888456 h 2895600"/>
              <a:gd name="connsiteX2" fmla="*/ 7144 w 2305050"/>
              <a:gd name="connsiteY2" fmla="*/ 2834164 h 2895600"/>
              <a:gd name="connsiteX3" fmla="*/ 7144 w 2305050"/>
              <a:gd name="connsiteY3" fmla="*/ 61436 h 2895600"/>
              <a:gd name="connsiteX4" fmla="*/ 61436 w 2305050"/>
              <a:gd name="connsiteY4" fmla="*/ 7144 h 2895600"/>
              <a:gd name="connsiteX5" fmla="*/ 2247424 w 2305050"/>
              <a:gd name="connsiteY5" fmla="*/ 7144 h 2895600"/>
              <a:gd name="connsiteX6" fmla="*/ 2301716 w 2305050"/>
              <a:gd name="connsiteY6" fmla="*/ 61436 h 2895600"/>
              <a:gd name="connsiteX7" fmla="*/ 2301716 w 2305050"/>
              <a:gd name="connsiteY7" fmla="*/ 2835116 h 2895600"/>
              <a:gd name="connsiteX8" fmla="*/ 2247424 w 2305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5050" h="2895600">
                <a:moveTo>
                  <a:pt x="2247424" y="2888456"/>
                </a:moveTo>
                <a:lnTo>
                  <a:pt x="61436" y="2888456"/>
                </a:lnTo>
                <a:cubicBezTo>
                  <a:pt x="31909" y="2888456"/>
                  <a:pt x="7144" y="2863691"/>
                  <a:pt x="7144" y="2834164"/>
                </a:cubicBezTo>
                <a:lnTo>
                  <a:pt x="7144" y="61436"/>
                </a:lnTo>
                <a:cubicBezTo>
                  <a:pt x="7144" y="31909"/>
                  <a:pt x="31909" y="7144"/>
                  <a:pt x="61436" y="7144"/>
                </a:cubicBezTo>
                <a:lnTo>
                  <a:pt x="2247424" y="7144"/>
                </a:lnTo>
                <a:cubicBezTo>
                  <a:pt x="2276951" y="7144"/>
                  <a:pt x="2301716" y="31909"/>
                  <a:pt x="2301716" y="61436"/>
                </a:cubicBezTo>
                <a:lnTo>
                  <a:pt x="2301716" y="2835116"/>
                </a:lnTo>
                <a:cubicBezTo>
                  <a:pt x="2300764" y="2864644"/>
                  <a:pt x="2276951" y="2888456"/>
                  <a:pt x="2247424" y="2888456"/>
                </a:cubicBezTo>
                <a:close/>
              </a:path>
            </a:pathLst>
          </a:custGeom>
          <a:noFill/>
          <a:ln w="9525" cap="flat">
            <a:solidFill>
              <a:srgbClr val="0070C0"/>
            </a:solidFill>
            <a:prstDash val="sysDash"/>
            <a:miter/>
          </a:ln>
        </p:spPr>
        <p:txBody>
          <a:bodyPr rtlCol="0" anchor="ctr"/>
          <a:lstStyle/>
          <a:p>
            <a:r>
              <a:rPr lang="zh-CN" altLang="en-US" sz="1799" dirty="0">
                <a:solidFill>
                  <a:srgbClr val="5C7ADB"/>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a:t>
            </a:r>
          </a:p>
        </p:txBody>
      </p:sp>
      <p:sp>
        <p:nvSpPr>
          <p:cNvPr id="18" name="任意形状 17">
            <a:extLst>
              <a:ext uri="{FF2B5EF4-FFF2-40B4-BE49-F238E27FC236}">
                <a16:creationId xmlns:a16="http://schemas.microsoft.com/office/drawing/2014/main" xmlns="" id="{2044DE35-1650-F94D-B0FC-DE735A4792C6}"/>
              </a:ext>
            </a:extLst>
          </p:cNvPr>
          <p:cNvSpPr/>
          <p:nvPr/>
        </p:nvSpPr>
        <p:spPr>
          <a:xfrm>
            <a:off x="732056" y="2776881"/>
            <a:ext cx="1343351" cy="3447553"/>
          </a:xfrm>
          <a:custGeom>
            <a:avLst/>
            <a:gdLst>
              <a:gd name="connsiteX0" fmla="*/ 724376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6 w 781050"/>
              <a:gd name="connsiteY5" fmla="*/ 7144 h 2895600"/>
              <a:gd name="connsiteX6" fmla="*/ 778669 w 781050"/>
              <a:gd name="connsiteY6" fmla="*/ 61436 h 2895600"/>
              <a:gd name="connsiteX7" fmla="*/ 778669 w 781050"/>
              <a:gd name="connsiteY7" fmla="*/ 2835116 h 2895600"/>
              <a:gd name="connsiteX8" fmla="*/ 724376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6" y="2888456"/>
                </a:moveTo>
                <a:lnTo>
                  <a:pt x="61436" y="2888456"/>
                </a:lnTo>
                <a:cubicBezTo>
                  <a:pt x="31909" y="2888456"/>
                  <a:pt x="7144" y="2863691"/>
                  <a:pt x="7144" y="2834164"/>
                </a:cubicBezTo>
                <a:lnTo>
                  <a:pt x="7144" y="61436"/>
                </a:lnTo>
                <a:cubicBezTo>
                  <a:pt x="7144" y="31909"/>
                  <a:pt x="31909" y="7144"/>
                  <a:pt x="61436" y="7144"/>
                </a:cubicBezTo>
                <a:lnTo>
                  <a:pt x="724376" y="7144"/>
                </a:lnTo>
                <a:cubicBezTo>
                  <a:pt x="753904" y="7144"/>
                  <a:pt x="778669" y="31909"/>
                  <a:pt x="778669" y="61436"/>
                </a:cubicBezTo>
                <a:lnTo>
                  <a:pt x="778669" y="2835116"/>
                </a:lnTo>
                <a:cubicBezTo>
                  <a:pt x="777716" y="2864644"/>
                  <a:pt x="753904" y="2888456"/>
                  <a:pt x="724376" y="2888456"/>
                </a:cubicBezTo>
                <a:close/>
              </a:path>
            </a:pathLst>
          </a:custGeom>
          <a:noFill/>
          <a:ln w="9525" cap="flat">
            <a:solidFill>
              <a:srgbClr val="0070C0"/>
            </a:solidFill>
            <a:prstDash val="sysDash"/>
            <a:miter/>
          </a:ln>
        </p:spPr>
        <p:txBody>
          <a:bodyPr rtlCol="0" anchor="ctr"/>
          <a:lstStyle/>
          <a:p>
            <a:endParaRPr kumimoji="1" lang="zh-CN" altLang="en-US" sz="1200" dirty="0">
              <a:solidFill>
                <a:srgbClr val="70AD47">
                  <a:lumMod val="75000"/>
                </a:srgb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9" name="文本框 18">
            <a:extLst>
              <a:ext uri="{FF2B5EF4-FFF2-40B4-BE49-F238E27FC236}">
                <a16:creationId xmlns:a16="http://schemas.microsoft.com/office/drawing/2014/main" xmlns="" id="{7FA73A92-0706-2B47-AFAC-DF49DCF64380}"/>
              </a:ext>
            </a:extLst>
          </p:cNvPr>
          <p:cNvSpPr txBox="1"/>
          <p:nvPr/>
        </p:nvSpPr>
        <p:spPr>
          <a:xfrm>
            <a:off x="880532" y="4373099"/>
            <a:ext cx="1090757" cy="184666"/>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敏捷项目管理</a:t>
            </a:r>
          </a:p>
        </p:txBody>
      </p:sp>
      <p:sp>
        <p:nvSpPr>
          <p:cNvPr id="20" name="文本框 19">
            <a:extLst>
              <a:ext uri="{FF2B5EF4-FFF2-40B4-BE49-F238E27FC236}">
                <a16:creationId xmlns:a16="http://schemas.microsoft.com/office/drawing/2014/main" xmlns="" id="{505C3113-8CF0-BC43-8828-BAC2DA54E4B7}"/>
              </a:ext>
            </a:extLst>
          </p:cNvPr>
          <p:cNvSpPr txBox="1"/>
          <p:nvPr/>
        </p:nvSpPr>
        <p:spPr>
          <a:xfrm>
            <a:off x="3383550" y="4373099"/>
            <a:ext cx="723989" cy="184666"/>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代码托管</a:t>
            </a:r>
          </a:p>
        </p:txBody>
      </p:sp>
      <p:sp>
        <p:nvSpPr>
          <p:cNvPr id="21" name="文本框 20">
            <a:extLst>
              <a:ext uri="{FF2B5EF4-FFF2-40B4-BE49-F238E27FC236}">
                <a16:creationId xmlns:a16="http://schemas.microsoft.com/office/drawing/2014/main" xmlns="" id="{7899FDDE-5490-324C-A3BB-26070D16F4E4}"/>
              </a:ext>
            </a:extLst>
          </p:cNvPr>
          <p:cNvSpPr txBox="1"/>
          <p:nvPr/>
        </p:nvSpPr>
        <p:spPr>
          <a:xfrm>
            <a:off x="4300725" y="4373099"/>
            <a:ext cx="723987" cy="184666"/>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代码检查</a:t>
            </a:r>
          </a:p>
        </p:txBody>
      </p:sp>
      <p:sp>
        <p:nvSpPr>
          <p:cNvPr id="22" name="文本框 21">
            <a:extLst>
              <a:ext uri="{FF2B5EF4-FFF2-40B4-BE49-F238E27FC236}">
                <a16:creationId xmlns:a16="http://schemas.microsoft.com/office/drawing/2014/main" xmlns="" id="{8507BEAA-A6D4-4542-B818-8E5E43A8C67C}"/>
              </a:ext>
            </a:extLst>
          </p:cNvPr>
          <p:cNvSpPr txBox="1"/>
          <p:nvPr/>
        </p:nvSpPr>
        <p:spPr>
          <a:xfrm>
            <a:off x="5636803" y="4373099"/>
            <a:ext cx="723989" cy="184666"/>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测试管理</a:t>
            </a:r>
          </a:p>
        </p:txBody>
      </p:sp>
      <p:sp>
        <p:nvSpPr>
          <p:cNvPr id="23" name="文本框 22">
            <a:extLst>
              <a:ext uri="{FF2B5EF4-FFF2-40B4-BE49-F238E27FC236}">
                <a16:creationId xmlns:a16="http://schemas.microsoft.com/office/drawing/2014/main" xmlns="" id="{F1460C52-902C-194C-BFC8-2B160351303F}"/>
              </a:ext>
            </a:extLst>
          </p:cNvPr>
          <p:cNvSpPr txBox="1"/>
          <p:nvPr/>
        </p:nvSpPr>
        <p:spPr>
          <a:xfrm>
            <a:off x="6450244" y="4373099"/>
            <a:ext cx="1079668" cy="184666"/>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移动应用测试</a:t>
            </a:r>
          </a:p>
        </p:txBody>
      </p:sp>
      <p:sp>
        <p:nvSpPr>
          <p:cNvPr id="24" name="文本框 23">
            <a:extLst>
              <a:ext uri="{FF2B5EF4-FFF2-40B4-BE49-F238E27FC236}">
                <a16:creationId xmlns:a16="http://schemas.microsoft.com/office/drawing/2014/main" xmlns="" id="{EBEA2730-E5E0-B54C-9369-EF9E2788112A}"/>
              </a:ext>
            </a:extLst>
          </p:cNvPr>
          <p:cNvSpPr txBox="1"/>
          <p:nvPr/>
        </p:nvSpPr>
        <p:spPr>
          <a:xfrm>
            <a:off x="7975117" y="5724852"/>
            <a:ext cx="803215" cy="184666"/>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应用托管</a:t>
            </a:r>
          </a:p>
        </p:txBody>
      </p:sp>
      <p:sp>
        <p:nvSpPr>
          <p:cNvPr id="25" name="文本框 24">
            <a:extLst>
              <a:ext uri="{FF2B5EF4-FFF2-40B4-BE49-F238E27FC236}">
                <a16:creationId xmlns:a16="http://schemas.microsoft.com/office/drawing/2014/main" xmlns="" id="{89C29AFA-7D9C-BF4C-BC2B-4C0DB0268BDD}"/>
              </a:ext>
            </a:extLst>
          </p:cNvPr>
          <p:cNvSpPr txBox="1"/>
          <p:nvPr/>
        </p:nvSpPr>
        <p:spPr>
          <a:xfrm>
            <a:off x="9244425" y="4373099"/>
            <a:ext cx="782052" cy="184666"/>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监控告警</a:t>
            </a:r>
          </a:p>
        </p:txBody>
      </p:sp>
      <p:sp>
        <p:nvSpPr>
          <p:cNvPr id="26" name="文本框 25">
            <a:extLst>
              <a:ext uri="{FF2B5EF4-FFF2-40B4-BE49-F238E27FC236}">
                <a16:creationId xmlns:a16="http://schemas.microsoft.com/office/drawing/2014/main" xmlns="" id="{48799723-C694-9242-8440-BA0AA454B6B4}"/>
              </a:ext>
            </a:extLst>
          </p:cNvPr>
          <p:cNvSpPr txBox="1"/>
          <p:nvPr/>
        </p:nvSpPr>
        <p:spPr>
          <a:xfrm>
            <a:off x="10536565" y="4373099"/>
            <a:ext cx="723633" cy="184666"/>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数据分析</a:t>
            </a:r>
          </a:p>
        </p:txBody>
      </p:sp>
      <p:sp>
        <p:nvSpPr>
          <p:cNvPr id="27" name="矩形 26">
            <a:extLst>
              <a:ext uri="{FF2B5EF4-FFF2-40B4-BE49-F238E27FC236}">
                <a16:creationId xmlns:a16="http://schemas.microsoft.com/office/drawing/2014/main" xmlns="" id="{9D57F629-ECDA-E247-88CA-6012485D7EB9}"/>
              </a:ext>
            </a:extLst>
          </p:cNvPr>
          <p:cNvSpPr/>
          <p:nvPr/>
        </p:nvSpPr>
        <p:spPr>
          <a:xfrm>
            <a:off x="2327462" y="5679829"/>
            <a:ext cx="994633" cy="276999"/>
          </a:xfrm>
          <a:prstGeom prst="rect">
            <a:avLst/>
          </a:prstGeom>
        </p:spPr>
        <p:txBody>
          <a:bodyPr wrap="square">
            <a:spAutoFit/>
          </a:bodyPr>
          <a:lstStyle/>
          <a:p>
            <a:r>
              <a:rPr kumimoji="1" lang="en-US" altLang="zh-CN" sz="1200" dirty="0" err="1">
                <a:solidFill>
                  <a:prstClr val="black">
                    <a:lumMod val="65000"/>
                    <a:lumOff val="35000"/>
                  </a:prst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CloudIDE</a:t>
            </a:r>
            <a:endParaRPr kumimoji="1" lang="zh-CN" altLang="en-US" sz="1200" dirty="0">
              <a:solidFill>
                <a:prstClr val="black">
                  <a:lumMod val="65000"/>
                  <a:lumOff val="35000"/>
                </a:prst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8" name="文本框 27">
            <a:extLst>
              <a:ext uri="{FF2B5EF4-FFF2-40B4-BE49-F238E27FC236}">
                <a16:creationId xmlns:a16="http://schemas.microsoft.com/office/drawing/2014/main" xmlns="" id="{F53D7A27-F63F-954F-B52C-10A1073AF322}"/>
              </a:ext>
            </a:extLst>
          </p:cNvPr>
          <p:cNvSpPr txBox="1"/>
          <p:nvPr/>
        </p:nvSpPr>
        <p:spPr>
          <a:xfrm>
            <a:off x="924441" y="5727065"/>
            <a:ext cx="1079021" cy="184666"/>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极致看板协作</a:t>
            </a:r>
          </a:p>
        </p:txBody>
      </p:sp>
      <p:sp>
        <p:nvSpPr>
          <p:cNvPr id="29" name="文本框 28">
            <a:extLst>
              <a:ext uri="{FF2B5EF4-FFF2-40B4-BE49-F238E27FC236}">
                <a16:creationId xmlns:a16="http://schemas.microsoft.com/office/drawing/2014/main" xmlns="" id="{D83AA0FC-A440-F746-966A-BFFC69EA437D}"/>
              </a:ext>
            </a:extLst>
          </p:cNvPr>
          <p:cNvSpPr txBox="1"/>
          <p:nvPr/>
        </p:nvSpPr>
        <p:spPr>
          <a:xfrm>
            <a:off x="2469563" y="4371686"/>
            <a:ext cx="723989" cy="184666"/>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编译构建</a:t>
            </a:r>
          </a:p>
        </p:txBody>
      </p:sp>
      <p:sp>
        <p:nvSpPr>
          <p:cNvPr id="30" name="文本框 29">
            <a:extLst>
              <a:ext uri="{FF2B5EF4-FFF2-40B4-BE49-F238E27FC236}">
                <a16:creationId xmlns:a16="http://schemas.microsoft.com/office/drawing/2014/main" xmlns="" id="{57D04B5F-4780-B849-B48F-14A147302CD1}"/>
              </a:ext>
            </a:extLst>
          </p:cNvPr>
          <p:cNvSpPr txBox="1"/>
          <p:nvPr/>
        </p:nvSpPr>
        <p:spPr>
          <a:xfrm>
            <a:off x="3407715" y="5727065"/>
            <a:ext cx="709070" cy="369332"/>
          </a:xfrm>
          <a:prstGeom prst="rect">
            <a:avLst/>
          </a:prstGeom>
          <a:noFill/>
        </p:spPr>
        <p:txBody>
          <a:bodyPr wrap="square" lIns="0" tIns="0" rIns="0" bIns="0" rtlCol="0">
            <a:spAutoFit/>
          </a:bodyPr>
          <a:lstStyle/>
          <a:p>
            <a:pPr algn="ctr"/>
            <a:r>
              <a:rPr kumimoji="1" lang="zh-CN" altLang="en-US" sz="1200" dirty="0">
                <a:solidFill>
                  <a:prstClr val="black">
                    <a:lumMod val="65000"/>
                    <a:lumOff val="35000"/>
                  </a:prst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华为开源</a:t>
            </a:r>
          </a:p>
          <a:p>
            <a:pPr algn="ctr"/>
            <a:r>
              <a:rPr kumimoji="1" lang="zh-CN" altLang="en-US" sz="1200" dirty="0">
                <a:solidFill>
                  <a:prstClr val="black">
                    <a:lumMod val="65000"/>
                    <a:lumOff val="35000"/>
                  </a:prst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镜像站</a:t>
            </a:r>
          </a:p>
        </p:txBody>
      </p:sp>
      <p:sp>
        <p:nvSpPr>
          <p:cNvPr id="31" name="文本框 30">
            <a:extLst>
              <a:ext uri="{FF2B5EF4-FFF2-40B4-BE49-F238E27FC236}">
                <a16:creationId xmlns:a16="http://schemas.microsoft.com/office/drawing/2014/main" xmlns="" id="{3DB962C2-F9FB-AE4A-8F91-4B56FC604B70}"/>
              </a:ext>
            </a:extLst>
          </p:cNvPr>
          <p:cNvSpPr txBox="1"/>
          <p:nvPr/>
        </p:nvSpPr>
        <p:spPr>
          <a:xfrm>
            <a:off x="4258910" y="5727065"/>
            <a:ext cx="910943" cy="184666"/>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私有依赖库</a:t>
            </a:r>
          </a:p>
        </p:txBody>
      </p:sp>
      <p:sp>
        <p:nvSpPr>
          <p:cNvPr id="32" name="文本框 31">
            <a:extLst>
              <a:ext uri="{FF2B5EF4-FFF2-40B4-BE49-F238E27FC236}">
                <a16:creationId xmlns:a16="http://schemas.microsoft.com/office/drawing/2014/main" xmlns="" id="{721318BE-AD82-C148-BDE6-1DBFB114E078}"/>
              </a:ext>
            </a:extLst>
          </p:cNvPr>
          <p:cNvSpPr txBox="1"/>
          <p:nvPr/>
        </p:nvSpPr>
        <p:spPr>
          <a:xfrm>
            <a:off x="5682272" y="5727065"/>
            <a:ext cx="723989" cy="184666"/>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接口测试</a:t>
            </a:r>
          </a:p>
        </p:txBody>
      </p:sp>
      <p:sp>
        <p:nvSpPr>
          <p:cNvPr id="33" name="文本框 32">
            <a:extLst>
              <a:ext uri="{FF2B5EF4-FFF2-40B4-BE49-F238E27FC236}">
                <a16:creationId xmlns:a16="http://schemas.microsoft.com/office/drawing/2014/main" xmlns="" id="{88C855DC-9F37-5248-AEB9-F1E1757A34A4}"/>
              </a:ext>
            </a:extLst>
          </p:cNvPr>
          <p:cNvSpPr txBox="1"/>
          <p:nvPr/>
        </p:nvSpPr>
        <p:spPr>
          <a:xfrm>
            <a:off x="6600470" y="5727065"/>
            <a:ext cx="756114" cy="184666"/>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性能测试</a:t>
            </a:r>
          </a:p>
        </p:txBody>
      </p:sp>
      <p:sp>
        <p:nvSpPr>
          <p:cNvPr id="34" name="文本框 33">
            <a:extLst>
              <a:ext uri="{FF2B5EF4-FFF2-40B4-BE49-F238E27FC236}">
                <a16:creationId xmlns:a16="http://schemas.microsoft.com/office/drawing/2014/main" xmlns="" id="{027EC5F2-7FA4-5540-B618-FF956784894A}"/>
              </a:ext>
            </a:extLst>
          </p:cNvPr>
          <p:cNvSpPr txBox="1"/>
          <p:nvPr/>
        </p:nvSpPr>
        <p:spPr>
          <a:xfrm>
            <a:off x="7936992" y="4371686"/>
            <a:ext cx="841340" cy="184666"/>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部署</a:t>
            </a:r>
            <a:r>
              <a:rPr kumimoji="1" lang="en-US" altLang="zh-CN" sz="1200" dirty="0">
                <a:solidFill>
                  <a:prstClr val="black">
                    <a:lumMod val="65000"/>
                    <a:lumOff val="35000"/>
                  </a:prst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t>
            </a:r>
            <a:r>
              <a:rPr kumimoji="1" lang="zh-CN" altLang="en-US" sz="1200" dirty="0">
                <a:solidFill>
                  <a:prstClr val="black">
                    <a:lumMod val="65000"/>
                    <a:lumOff val="35000"/>
                  </a:prst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发布</a:t>
            </a:r>
          </a:p>
        </p:txBody>
      </p:sp>
      <p:sp>
        <p:nvSpPr>
          <p:cNvPr id="35" name="文本框 34">
            <a:extLst>
              <a:ext uri="{FF2B5EF4-FFF2-40B4-BE49-F238E27FC236}">
                <a16:creationId xmlns:a16="http://schemas.microsoft.com/office/drawing/2014/main" xmlns="" id="{0B33630D-6DDD-394E-A53F-B59D5980CF14}"/>
              </a:ext>
            </a:extLst>
          </p:cNvPr>
          <p:cNvSpPr txBox="1"/>
          <p:nvPr/>
        </p:nvSpPr>
        <p:spPr>
          <a:xfrm>
            <a:off x="9280283" y="5727065"/>
            <a:ext cx="721293" cy="184666"/>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智能运维</a:t>
            </a:r>
          </a:p>
        </p:txBody>
      </p:sp>
      <p:sp>
        <p:nvSpPr>
          <p:cNvPr id="36" name="文本框 35">
            <a:extLst>
              <a:ext uri="{FF2B5EF4-FFF2-40B4-BE49-F238E27FC236}">
                <a16:creationId xmlns:a16="http://schemas.microsoft.com/office/drawing/2014/main" xmlns="" id="{5FE81648-A87E-4041-9AF6-F9180AFA50FF}"/>
              </a:ext>
            </a:extLst>
          </p:cNvPr>
          <p:cNvSpPr txBox="1"/>
          <p:nvPr/>
        </p:nvSpPr>
        <p:spPr>
          <a:xfrm>
            <a:off x="10588861" y="5727065"/>
            <a:ext cx="722134" cy="184666"/>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专业服务</a:t>
            </a:r>
          </a:p>
        </p:txBody>
      </p:sp>
      <p:sp>
        <p:nvSpPr>
          <p:cNvPr id="40" name="文本框 39">
            <a:extLst>
              <a:ext uri="{FF2B5EF4-FFF2-40B4-BE49-F238E27FC236}">
                <a16:creationId xmlns:a16="http://schemas.microsoft.com/office/drawing/2014/main" xmlns="" id="{02CE1CA0-DD41-CF4F-87FC-1BF4F7B7F8BB}"/>
              </a:ext>
            </a:extLst>
          </p:cNvPr>
          <p:cNvSpPr txBox="1"/>
          <p:nvPr/>
        </p:nvSpPr>
        <p:spPr>
          <a:xfrm>
            <a:off x="5024323" y="2157470"/>
            <a:ext cx="669629" cy="184666"/>
          </a:xfrm>
          <a:prstGeom prst="rect">
            <a:avLst/>
          </a:prstGeom>
          <a:noFill/>
        </p:spPr>
        <p:txBody>
          <a:bodyPr wrap="square" lIns="0" tIns="0" rIns="0" bIns="0" rtlCol="0">
            <a:spAutoFit/>
          </a:bodyPr>
          <a:lstStyle/>
          <a:p>
            <a:r>
              <a:rPr kumimoji="1" lang="zh-CN" altLang="en-US" sz="1200" dirty="0">
                <a:solidFill>
                  <a:srgbClr val="231815"/>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流水线</a:t>
            </a:r>
          </a:p>
        </p:txBody>
      </p:sp>
      <p:sp>
        <p:nvSpPr>
          <p:cNvPr id="41" name="圆角矩形 40">
            <a:extLst>
              <a:ext uri="{FF2B5EF4-FFF2-40B4-BE49-F238E27FC236}">
                <a16:creationId xmlns:a16="http://schemas.microsoft.com/office/drawing/2014/main" xmlns="" id="{1DCC3EF9-5317-EF42-BA11-431390760757}"/>
              </a:ext>
            </a:extLst>
          </p:cNvPr>
          <p:cNvSpPr/>
          <p:nvPr/>
        </p:nvSpPr>
        <p:spPr>
          <a:xfrm>
            <a:off x="8472244" y="1686680"/>
            <a:ext cx="639110" cy="307751"/>
          </a:xfrm>
          <a:prstGeom prst="roundRect">
            <a:avLst/>
          </a:prstGeom>
          <a:solidFill>
            <a:schemeClr val="accent1">
              <a:lumMod val="20000"/>
              <a:lumOff val="80000"/>
            </a:schemeClr>
          </a:solidFill>
          <a:ln w="9525" cap="flat">
            <a:noFill/>
            <a:prstDash val="solid"/>
            <a:miter/>
          </a:ln>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endParaRPr kumimoji="1"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2" name="文本框 41">
            <a:extLst>
              <a:ext uri="{FF2B5EF4-FFF2-40B4-BE49-F238E27FC236}">
                <a16:creationId xmlns:a16="http://schemas.microsoft.com/office/drawing/2014/main" xmlns="" id="{FB2A45EC-B82F-9F4C-9C3E-31895724866C}"/>
              </a:ext>
            </a:extLst>
          </p:cNvPr>
          <p:cNvSpPr txBox="1"/>
          <p:nvPr/>
        </p:nvSpPr>
        <p:spPr>
          <a:xfrm>
            <a:off x="8628574" y="1740504"/>
            <a:ext cx="448063" cy="184666"/>
          </a:xfrm>
          <a:prstGeom prst="rect">
            <a:avLst/>
          </a:prstGeom>
          <a:noFill/>
        </p:spPr>
        <p:txBody>
          <a:bodyPr wrap="square" lIns="0" tIns="0" rIns="0" bIns="0" rtlCol="0">
            <a:spAutoFit/>
          </a:bodyPr>
          <a:lstStyle/>
          <a:p>
            <a:r>
              <a:rPr kumimoji="1" lang="zh-CN" altLang="en-US" sz="1200" dirty="0">
                <a:solidFill>
                  <a:srgbClr val="231815"/>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反馈</a:t>
            </a:r>
          </a:p>
        </p:txBody>
      </p:sp>
      <p:sp>
        <p:nvSpPr>
          <p:cNvPr id="44" name="文本框 43">
            <a:extLst>
              <a:ext uri="{FF2B5EF4-FFF2-40B4-BE49-F238E27FC236}">
                <a16:creationId xmlns:a16="http://schemas.microsoft.com/office/drawing/2014/main" xmlns="" id="{D95ED884-EE6E-0944-A4AA-201B9B2908B6}"/>
              </a:ext>
            </a:extLst>
          </p:cNvPr>
          <p:cNvSpPr txBox="1"/>
          <p:nvPr/>
        </p:nvSpPr>
        <p:spPr>
          <a:xfrm>
            <a:off x="6261769" y="2872179"/>
            <a:ext cx="547016" cy="246221"/>
          </a:xfrm>
          <a:prstGeom prst="rect">
            <a:avLst/>
          </a:prstGeom>
          <a:noFill/>
        </p:spPr>
        <p:txBody>
          <a:bodyPr wrap="square" lIns="0" tIns="0" rIns="0" bIns="0" rtlCol="0">
            <a:spAutoFit/>
          </a:bodyPr>
          <a:lstStyle/>
          <a:p>
            <a:r>
              <a:rPr kumimoji="1" lang="zh-CN" altLang="en-US" sz="1600" dirty="0">
                <a:solidFill>
                  <a:srgbClr val="231815"/>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测试</a:t>
            </a:r>
          </a:p>
        </p:txBody>
      </p:sp>
      <p:sp>
        <p:nvSpPr>
          <p:cNvPr id="45" name="文本框 44">
            <a:extLst>
              <a:ext uri="{FF2B5EF4-FFF2-40B4-BE49-F238E27FC236}">
                <a16:creationId xmlns:a16="http://schemas.microsoft.com/office/drawing/2014/main" xmlns="" id="{81688C5E-FCA0-874E-99EC-20FBE1BDFA3E}"/>
              </a:ext>
            </a:extLst>
          </p:cNvPr>
          <p:cNvSpPr txBox="1"/>
          <p:nvPr/>
        </p:nvSpPr>
        <p:spPr>
          <a:xfrm>
            <a:off x="3541499" y="2872179"/>
            <a:ext cx="571681" cy="246221"/>
          </a:xfrm>
          <a:prstGeom prst="rect">
            <a:avLst/>
          </a:prstGeom>
          <a:noFill/>
        </p:spPr>
        <p:txBody>
          <a:bodyPr wrap="square" lIns="0" tIns="0" rIns="0" bIns="0" rtlCol="0">
            <a:spAutoFit/>
          </a:bodyPr>
          <a:lstStyle/>
          <a:p>
            <a:r>
              <a:rPr kumimoji="1" lang="zh-CN" altLang="en-US" sz="1600" dirty="0">
                <a:solidFill>
                  <a:srgbClr val="231815"/>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开发</a:t>
            </a:r>
          </a:p>
        </p:txBody>
      </p:sp>
      <p:sp>
        <p:nvSpPr>
          <p:cNvPr id="46" name="文本框 45">
            <a:extLst>
              <a:ext uri="{FF2B5EF4-FFF2-40B4-BE49-F238E27FC236}">
                <a16:creationId xmlns:a16="http://schemas.microsoft.com/office/drawing/2014/main" xmlns="" id="{8582E362-1A00-4F44-A20E-04EFB8ED21C7}"/>
              </a:ext>
            </a:extLst>
          </p:cNvPr>
          <p:cNvSpPr txBox="1"/>
          <p:nvPr/>
        </p:nvSpPr>
        <p:spPr>
          <a:xfrm>
            <a:off x="907425" y="2898168"/>
            <a:ext cx="1113056" cy="246221"/>
          </a:xfrm>
          <a:prstGeom prst="rect">
            <a:avLst/>
          </a:prstGeom>
          <a:noFill/>
        </p:spPr>
        <p:txBody>
          <a:bodyPr wrap="square" lIns="0" tIns="0" rIns="0" bIns="0" rtlCol="0">
            <a:spAutoFit/>
          </a:bodyPr>
          <a:lstStyle/>
          <a:p>
            <a:r>
              <a:rPr kumimoji="1" lang="zh-CN" altLang="en-US" sz="1600" dirty="0">
                <a:solidFill>
                  <a:srgbClr val="231815"/>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需求</a:t>
            </a:r>
            <a:r>
              <a:rPr kumimoji="1" lang="en-US" altLang="zh-CN" sz="1600" dirty="0">
                <a:solidFill>
                  <a:srgbClr val="231815"/>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t>
            </a:r>
            <a:r>
              <a:rPr kumimoji="1" lang="zh-CN" altLang="en-US" sz="1600" dirty="0">
                <a:solidFill>
                  <a:srgbClr val="231815"/>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规划</a:t>
            </a:r>
          </a:p>
        </p:txBody>
      </p:sp>
      <p:sp>
        <p:nvSpPr>
          <p:cNvPr id="47" name="文本框 46">
            <a:extLst>
              <a:ext uri="{FF2B5EF4-FFF2-40B4-BE49-F238E27FC236}">
                <a16:creationId xmlns:a16="http://schemas.microsoft.com/office/drawing/2014/main" xmlns="" id="{03593181-F477-5B47-AA48-B627E075EF3B}"/>
              </a:ext>
            </a:extLst>
          </p:cNvPr>
          <p:cNvSpPr txBox="1"/>
          <p:nvPr/>
        </p:nvSpPr>
        <p:spPr>
          <a:xfrm>
            <a:off x="8079658" y="2872179"/>
            <a:ext cx="561886" cy="246221"/>
          </a:xfrm>
          <a:prstGeom prst="rect">
            <a:avLst/>
          </a:prstGeom>
          <a:noFill/>
        </p:spPr>
        <p:txBody>
          <a:bodyPr wrap="square" lIns="0" tIns="0" rIns="0" bIns="0" rtlCol="0">
            <a:spAutoFit/>
          </a:bodyPr>
          <a:lstStyle/>
          <a:p>
            <a:r>
              <a:rPr kumimoji="1" lang="zh-CN" altLang="en-US" sz="1600" dirty="0">
                <a:solidFill>
                  <a:srgbClr val="231815"/>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发布</a:t>
            </a:r>
          </a:p>
        </p:txBody>
      </p:sp>
      <p:sp>
        <p:nvSpPr>
          <p:cNvPr id="48" name="文本框 47">
            <a:extLst>
              <a:ext uri="{FF2B5EF4-FFF2-40B4-BE49-F238E27FC236}">
                <a16:creationId xmlns:a16="http://schemas.microsoft.com/office/drawing/2014/main" xmlns="" id="{F3DACFB0-2500-F645-84A0-D4FD5B3893FB}"/>
              </a:ext>
            </a:extLst>
          </p:cNvPr>
          <p:cNvSpPr txBox="1"/>
          <p:nvPr/>
        </p:nvSpPr>
        <p:spPr>
          <a:xfrm>
            <a:off x="9392255" y="2872179"/>
            <a:ext cx="586656" cy="246221"/>
          </a:xfrm>
          <a:prstGeom prst="rect">
            <a:avLst/>
          </a:prstGeom>
          <a:noFill/>
        </p:spPr>
        <p:txBody>
          <a:bodyPr wrap="square" lIns="0" tIns="0" rIns="0" bIns="0" rtlCol="0">
            <a:spAutoFit/>
          </a:bodyPr>
          <a:lstStyle/>
          <a:p>
            <a:r>
              <a:rPr kumimoji="1" lang="zh-CN" altLang="en-US" sz="1600" dirty="0">
                <a:solidFill>
                  <a:srgbClr val="231815"/>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运维</a:t>
            </a:r>
          </a:p>
        </p:txBody>
      </p:sp>
      <p:sp>
        <p:nvSpPr>
          <p:cNvPr id="49" name="文本框 48">
            <a:extLst>
              <a:ext uri="{FF2B5EF4-FFF2-40B4-BE49-F238E27FC236}">
                <a16:creationId xmlns:a16="http://schemas.microsoft.com/office/drawing/2014/main" xmlns="" id="{7DE937C3-C880-7842-812B-A1948AF06926}"/>
              </a:ext>
            </a:extLst>
          </p:cNvPr>
          <p:cNvSpPr txBox="1"/>
          <p:nvPr/>
        </p:nvSpPr>
        <p:spPr>
          <a:xfrm>
            <a:off x="10652200" y="2872179"/>
            <a:ext cx="525666" cy="246221"/>
          </a:xfrm>
          <a:prstGeom prst="rect">
            <a:avLst/>
          </a:prstGeom>
          <a:noFill/>
        </p:spPr>
        <p:txBody>
          <a:bodyPr wrap="square" lIns="0" tIns="0" rIns="0" bIns="0" rtlCol="0">
            <a:spAutoFit/>
          </a:bodyPr>
          <a:lstStyle/>
          <a:p>
            <a:r>
              <a:rPr kumimoji="1" lang="zh-CN" altLang="en-US" sz="1600" dirty="0">
                <a:solidFill>
                  <a:srgbClr val="231815"/>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运营</a:t>
            </a:r>
          </a:p>
        </p:txBody>
      </p:sp>
      <p:grpSp>
        <p:nvGrpSpPr>
          <p:cNvPr id="51" name="图形 36">
            <a:extLst>
              <a:ext uri="{FF2B5EF4-FFF2-40B4-BE49-F238E27FC236}">
                <a16:creationId xmlns:a16="http://schemas.microsoft.com/office/drawing/2014/main" xmlns="" id="{763E4268-3C94-9E4F-8CFA-F59AAC5BE0F7}"/>
              </a:ext>
            </a:extLst>
          </p:cNvPr>
          <p:cNvGrpSpPr/>
          <p:nvPr/>
        </p:nvGrpSpPr>
        <p:grpSpPr>
          <a:xfrm>
            <a:off x="1354716" y="4202989"/>
            <a:ext cx="43317" cy="116947"/>
            <a:chOff x="1992922" y="3913774"/>
            <a:chExt cx="38100" cy="114300"/>
          </a:xfrm>
          <a:solidFill>
            <a:srgbClr val="898989"/>
          </a:solidFill>
        </p:grpSpPr>
        <p:sp>
          <p:nvSpPr>
            <p:cNvPr id="52" name="任意形状 51">
              <a:extLst>
                <a:ext uri="{FF2B5EF4-FFF2-40B4-BE49-F238E27FC236}">
                  <a16:creationId xmlns:a16="http://schemas.microsoft.com/office/drawing/2014/main" xmlns="" id="{AF1DAF56-FF2B-7148-B5F2-8698D946E9B2}"/>
                </a:ext>
              </a:extLst>
            </p:cNvPr>
            <p:cNvSpPr/>
            <p:nvPr/>
          </p:nvSpPr>
          <p:spPr>
            <a:xfrm>
              <a:off x="1985778" y="3907180"/>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3" name="任意形状 52">
              <a:extLst>
                <a:ext uri="{FF2B5EF4-FFF2-40B4-BE49-F238E27FC236}">
                  <a16:creationId xmlns:a16="http://schemas.microsoft.com/office/drawing/2014/main" xmlns="" id="{D152E817-8D42-924C-B03D-205CEB90D11A}"/>
                </a:ext>
              </a:extLst>
            </p:cNvPr>
            <p:cNvSpPr/>
            <p:nvPr/>
          </p:nvSpPr>
          <p:spPr>
            <a:xfrm>
              <a:off x="1985778" y="399598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4" name="任意形状 53">
              <a:extLst>
                <a:ext uri="{FF2B5EF4-FFF2-40B4-BE49-F238E27FC236}">
                  <a16:creationId xmlns:a16="http://schemas.microsoft.com/office/drawing/2014/main" xmlns="" id="{AACB2F95-20FA-6247-B3EB-30EDDC6A37AE}"/>
                </a:ext>
              </a:extLst>
            </p:cNvPr>
            <p:cNvSpPr/>
            <p:nvPr/>
          </p:nvSpPr>
          <p:spPr>
            <a:xfrm>
              <a:off x="1985778" y="395202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57" name="图形 4">
            <a:extLst>
              <a:ext uri="{FF2B5EF4-FFF2-40B4-BE49-F238E27FC236}">
                <a16:creationId xmlns:a16="http://schemas.microsoft.com/office/drawing/2014/main" xmlns="" id="{0A906AB8-BDE3-3B4C-9927-0ABCD0079842}"/>
              </a:ext>
            </a:extLst>
          </p:cNvPr>
          <p:cNvGrpSpPr/>
          <p:nvPr/>
        </p:nvGrpSpPr>
        <p:grpSpPr>
          <a:xfrm>
            <a:off x="1010451" y="3517455"/>
            <a:ext cx="731900" cy="658669"/>
            <a:chOff x="1577952" y="3366643"/>
            <a:chExt cx="643758" cy="643758"/>
          </a:xfrm>
        </p:grpSpPr>
        <p:sp>
          <p:nvSpPr>
            <p:cNvPr id="58" name="任意形状 57">
              <a:extLst>
                <a:ext uri="{FF2B5EF4-FFF2-40B4-BE49-F238E27FC236}">
                  <a16:creationId xmlns:a16="http://schemas.microsoft.com/office/drawing/2014/main" xmlns="" id="{A01E9A82-CCEB-2E4A-95E3-12F0BF5DDD0D}"/>
                </a:ext>
              </a:extLst>
            </p:cNvPr>
            <p:cNvSpPr/>
            <p:nvPr/>
          </p:nvSpPr>
          <p:spPr>
            <a:xfrm>
              <a:off x="1569330"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9">
                <a:solidFill>
                  <a:srgbClr val="FAD3BB"/>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9" name="任意形状 58">
              <a:extLst>
                <a:ext uri="{FF2B5EF4-FFF2-40B4-BE49-F238E27FC236}">
                  <a16:creationId xmlns:a16="http://schemas.microsoft.com/office/drawing/2014/main" xmlns="" id="{196AEFB8-58B9-984F-9C90-1CF4AD4E6BC7}"/>
                </a:ext>
              </a:extLst>
            </p:cNvPr>
            <p:cNvSpPr/>
            <p:nvPr/>
          </p:nvSpPr>
          <p:spPr>
            <a:xfrm>
              <a:off x="1647501" y="3436192"/>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0" name="任意形状 59">
              <a:extLst>
                <a:ext uri="{FF2B5EF4-FFF2-40B4-BE49-F238E27FC236}">
                  <a16:creationId xmlns:a16="http://schemas.microsoft.com/office/drawing/2014/main" xmlns="" id="{4A5A1801-AB1F-FF46-B289-E4BCD8EFB85D}"/>
                </a:ext>
              </a:extLst>
            </p:cNvPr>
            <p:cNvSpPr/>
            <p:nvPr/>
          </p:nvSpPr>
          <p:spPr>
            <a:xfrm>
              <a:off x="1725671" y="3549999"/>
              <a:ext cx="344870" cy="344870"/>
            </a:xfrm>
            <a:custGeom>
              <a:avLst/>
              <a:gdLst>
                <a:gd name="connsiteX0" fmla="*/ 31440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4407 w 344870"/>
                <a:gd name="connsiteY11" fmla="*/ 8622 h 344870"/>
                <a:gd name="connsiteX12" fmla="*/ 322454 w 344870"/>
                <a:gd name="connsiteY12" fmla="*/ 229339 h 344870"/>
                <a:gd name="connsiteX13" fmla="*/ 310958 w 344870"/>
                <a:gd name="connsiteY13" fmla="*/ 247732 h 344870"/>
                <a:gd name="connsiteX14" fmla="*/ 184506 w 344870"/>
                <a:gd name="connsiteY14" fmla="*/ 320155 h 344870"/>
                <a:gd name="connsiteX15" fmla="*/ 162664 w 344870"/>
                <a:gd name="connsiteY15" fmla="*/ 320155 h 344870"/>
                <a:gd name="connsiteX16" fmla="*/ 36211 w 344870"/>
                <a:gd name="connsiteY16" fmla="*/ 247732 h 344870"/>
                <a:gd name="connsiteX17" fmla="*/ 24716 w 344870"/>
                <a:gd name="connsiteY17" fmla="*/ 229339 h 344870"/>
                <a:gd name="connsiteX18" fmla="*/ 24716 w 344870"/>
                <a:gd name="connsiteY18" fmla="*/ 35062 h 344870"/>
                <a:gd name="connsiteX19" fmla="*/ 33912 w 344870"/>
                <a:gd name="connsiteY19" fmla="*/ 25865 h 344870"/>
                <a:gd name="connsiteX20" fmla="*/ 313257 w 344870"/>
                <a:gd name="connsiteY20" fmla="*/ 25865 h 344870"/>
                <a:gd name="connsiteX21" fmla="*/ 322454 w 344870"/>
                <a:gd name="connsiteY21" fmla="*/ 35062 h 344870"/>
                <a:gd name="connsiteX22" fmla="*/ 322454 w 344870"/>
                <a:gd name="connsiteY22" fmla="*/ 229339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440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1057" y="340847"/>
                    <a:pt x="189104" y="338548"/>
                    <a:pt x="193702" y="336249"/>
                  </a:cubicBezTo>
                  <a:lnTo>
                    <a:pt x="320155" y="263826"/>
                  </a:lnTo>
                  <a:cubicBezTo>
                    <a:pt x="331650" y="256928"/>
                    <a:pt x="339697" y="243134"/>
                    <a:pt x="339697" y="230488"/>
                  </a:cubicBezTo>
                  <a:lnTo>
                    <a:pt x="339697" y="35062"/>
                  </a:lnTo>
                  <a:cubicBezTo>
                    <a:pt x="340847" y="20117"/>
                    <a:pt x="328202" y="8622"/>
                    <a:pt x="314407" y="8622"/>
                  </a:cubicBezTo>
                  <a:close/>
                  <a:moveTo>
                    <a:pt x="322454" y="229339"/>
                  </a:moveTo>
                  <a:cubicBezTo>
                    <a:pt x="322454" y="236236"/>
                    <a:pt x="316706" y="244283"/>
                    <a:pt x="310958" y="247732"/>
                  </a:cubicBezTo>
                  <a:lnTo>
                    <a:pt x="184506" y="320155"/>
                  </a:lnTo>
                  <a:cubicBezTo>
                    <a:pt x="178758" y="323603"/>
                    <a:pt x="168412" y="323603"/>
                    <a:pt x="162664" y="320155"/>
                  </a:cubicBezTo>
                  <a:lnTo>
                    <a:pt x="36211" y="247732"/>
                  </a:lnTo>
                  <a:cubicBezTo>
                    <a:pt x="30464" y="244283"/>
                    <a:pt x="24716" y="235087"/>
                    <a:pt x="24716" y="229339"/>
                  </a:cubicBezTo>
                  <a:lnTo>
                    <a:pt x="24716" y="35062"/>
                  </a:lnTo>
                  <a:cubicBezTo>
                    <a:pt x="24716" y="30464"/>
                    <a:pt x="29314" y="25865"/>
                    <a:pt x="33912" y="25865"/>
                  </a:cubicBezTo>
                  <a:lnTo>
                    <a:pt x="313257" y="25865"/>
                  </a:lnTo>
                  <a:cubicBezTo>
                    <a:pt x="317856" y="25865"/>
                    <a:pt x="322454" y="30464"/>
                    <a:pt x="322454" y="35062"/>
                  </a:cubicBezTo>
                  <a:lnTo>
                    <a:pt x="322454" y="229339"/>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1" name="任意形状 60">
              <a:extLst>
                <a:ext uri="{FF2B5EF4-FFF2-40B4-BE49-F238E27FC236}">
                  <a16:creationId xmlns:a16="http://schemas.microsoft.com/office/drawing/2014/main" xmlns="" id="{AE3C02D7-AFDA-4442-934A-5C6CD7F4373D}"/>
                </a:ext>
              </a:extLst>
            </p:cNvPr>
            <p:cNvSpPr/>
            <p:nvPr/>
          </p:nvSpPr>
          <p:spPr>
            <a:xfrm>
              <a:off x="1859021" y="3632768"/>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2" name="任意形状 61">
              <a:extLst>
                <a:ext uri="{FF2B5EF4-FFF2-40B4-BE49-F238E27FC236}">
                  <a16:creationId xmlns:a16="http://schemas.microsoft.com/office/drawing/2014/main" xmlns="" id="{86D084BA-FCA8-E449-99E7-4D6B27748D1B}"/>
                </a:ext>
              </a:extLst>
            </p:cNvPr>
            <p:cNvSpPr/>
            <p:nvPr/>
          </p:nvSpPr>
          <p:spPr>
            <a:xfrm>
              <a:off x="1859021" y="3659208"/>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3" name="任意形状 62">
              <a:extLst>
                <a:ext uri="{FF2B5EF4-FFF2-40B4-BE49-F238E27FC236}">
                  <a16:creationId xmlns:a16="http://schemas.microsoft.com/office/drawing/2014/main" xmlns="" id="{1DACE98A-4004-F644-9D07-E9073E4B1EDF}"/>
                </a:ext>
              </a:extLst>
            </p:cNvPr>
            <p:cNvSpPr/>
            <p:nvPr/>
          </p:nvSpPr>
          <p:spPr>
            <a:xfrm>
              <a:off x="1793496" y="3623571"/>
              <a:ext cx="68974" cy="68974"/>
            </a:xfrm>
            <a:custGeom>
              <a:avLst/>
              <a:gdLst>
                <a:gd name="connsiteX0" fmla="*/ 41959 w 68974"/>
                <a:gd name="connsiteY0" fmla="*/ 8622 h 68974"/>
                <a:gd name="connsiteX1" fmla="*/ 27015 w 68974"/>
                <a:gd name="connsiteY1" fmla="*/ 8622 h 68974"/>
                <a:gd name="connsiteX2" fmla="*/ 8622 w 68974"/>
                <a:gd name="connsiteY2" fmla="*/ 27015 h 68974"/>
                <a:gd name="connsiteX3" fmla="*/ 8622 w 68974"/>
                <a:gd name="connsiteY3" fmla="*/ 41959 h 68974"/>
                <a:gd name="connsiteX4" fmla="*/ 27015 w 68974"/>
                <a:gd name="connsiteY4" fmla="*/ 60352 h 68974"/>
                <a:gd name="connsiteX5" fmla="*/ 41959 w 68974"/>
                <a:gd name="connsiteY5" fmla="*/ 60352 h 68974"/>
                <a:gd name="connsiteX6" fmla="*/ 60352 w 68974"/>
                <a:gd name="connsiteY6" fmla="*/ 41959 h 68974"/>
                <a:gd name="connsiteX7" fmla="*/ 60352 w 68974"/>
                <a:gd name="connsiteY7" fmla="*/ 27015 h 68974"/>
                <a:gd name="connsiteX8" fmla="*/ 41959 w 68974"/>
                <a:gd name="connsiteY8" fmla="*/ 8622 h 68974"/>
                <a:gd name="connsiteX9" fmla="*/ 52305 w 68974"/>
                <a:gd name="connsiteY9" fmla="*/ 43109 h 68974"/>
                <a:gd name="connsiteX10" fmla="*/ 41959 w 68974"/>
                <a:gd name="connsiteY10" fmla="*/ 53455 h 68974"/>
                <a:gd name="connsiteX11" fmla="*/ 27015 w 68974"/>
                <a:gd name="connsiteY11" fmla="*/ 53455 h 68974"/>
                <a:gd name="connsiteX12" fmla="*/ 16669 w 68974"/>
                <a:gd name="connsiteY12" fmla="*/ 43109 h 68974"/>
                <a:gd name="connsiteX13" fmla="*/ 16669 w 68974"/>
                <a:gd name="connsiteY13" fmla="*/ 28164 h 68974"/>
                <a:gd name="connsiteX14" fmla="*/ 27015 w 68974"/>
                <a:gd name="connsiteY14" fmla="*/ 17818 h 68974"/>
                <a:gd name="connsiteX15" fmla="*/ 41959 w 68974"/>
                <a:gd name="connsiteY15" fmla="*/ 17818 h 68974"/>
                <a:gd name="connsiteX16" fmla="*/ 52305 w 68974"/>
                <a:gd name="connsiteY16" fmla="*/ 28164 h 68974"/>
                <a:gd name="connsiteX17" fmla="*/ 52305 w 68974"/>
                <a:gd name="connsiteY17" fmla="*/ 43109 h 6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74" h="68974">
                  <a:moveTo>
                    <a:pt x="41959" y="8622"/>
                  </a:moveTo>
                  <a:lnTo>
                    <a:pt x="27015" y="8622"/>
                  </a:lnTo>
                  <a:cubicBezTo>
                    <a:pt x="16669" y="8622"/>
                    <a:pt x="8622" y="17818"/>
                    <a:pt x="8622" y="27015"/>
                  </a:cubicBezTo>
                  <a:lnTo>
                    <a:pt x="8622" y="41959"/>
                  </a:lnTo>
                  <a:cubicBezTo>
                    <a:pt x="8622" y="52305"/>
                    <a:pt x="17818" y="60352"/>
                    <a:pt x="27015" y="60352"/>
                  </a:cubicBezTo>
                  <a:lnTo>
                    <a:pt x="41959" y="60352"/>
                  </a:lnTo>
                  <a:cubicBezTo>
                    <a:pt x="52305" y="60352"/>
                    <a:pt x="60352" y="51156"/>
                    <a:pt x="60352" y="41959"/>
                  </a:cubicBezTo>
                  <a:lnTo>
                    <a:pt x="60352" y="27015"/>
                  </a:lnTo>
                  <a:cubicBezTo>
                    <a:pt x="61502" y="17818"/>
                    <a:pt x="52305" y="8622"/>
                    <a:pt x="41959" y="8622"/>
                  </a:cubicBezTo>
                  <a:close/>
                  <a:moveTo>
                    <a:pt x="52305" y="43109"/>
                  </a:moveTo>
                  <a:cubicBezTo>
                    <a:pt x="52305" y="48857"/>
                    <a:pt x="47707" y="53455"/>
                    <a:pt x="41959" y="53455"/>
                  </a:cubicBezTo>
                  <a:lnTo>
                    <a:pt x="27015" y="53455"/>
                  </a:lnTo>
                  <a:cubicBezTo>
                    <a:pt x="21267" y="53455"/>
                    <a:pt x="16669" y="48857"/>
                    <a:pt x="16669" y="43109"/>
                  </a:cubicBezTo>
                  <a:lnTo>
                    <a:pt x="16669" y="28164"/>
                  </a:lnTo>
                  <a:cubicBezTo>
                    <a:pt x="16669" y="22417"/>
                    <a:pt x="21267" y="17818"/>
                    <a:pt x="27015" y="17818"/>
                  </a:cubicBezTo>
                  <a:lnTo>
                    <a:pt x="41959" y="17818"/>
                  </a:lnTo>
                  <a:cubicBezTo>
                    <a:pt x="47707" y="17818"/>
                    <a:pt x="52305" y="22417"/>
                    <a:pt x="52305" y="28164"/>
                  </a:cubicBezTo>
                  <a:lnTo>
                    <a:pt x="52305" y="43109"/>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4" name="任意形状 63">
              <a:extLst>
                <a:ext uri="{FF2B5EF4-FFF2-40B4-BE49-F238E27FC236}">
                  <a16:creationId xmlns:a16="http://schemas.microsoft.com/office/drawing/2014/main" xmlns="" id="{6565A9D4-9604-664B-A8DF-9FFE0F9229BD}"/>
                </a:ext>
              </a:extLst>
            </p:cNvPr>
            <p:cNvSpPr/>
            <p:nvPr/>
          </p:nvSpPr>
          <p:spPr>
            <a:xfrm>
              <a:off x="1859021" y="3710939"/>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5" name="任意形状 64">
              <a:extLst>
                <a:ext uri="{FF2B5EF4-FFF2-40B4-BE49-F238E27FC236}">
                  <a16:creationId xmlns:a16="http://schemas.microsoft.com/office/drawing/2014/main" xmlns="" id="{C8143E88-0778-AE43-A865-811FC8B52EEC}"/>
                </a:ext>
              </a:extLst>
            </p:cNvPr>
            <p:cNvSpPr/>
            <p:nvPr/>
          </p:nvSpPr>
          <p:spPr>
            <a:xfrm>
              <a:off x="1859021" y="3737379"/>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6" name="任意形状 65">
              <a:extLst>
                <a:ext uri="{FF2B5EF4-FFF2-40B4-BE49-F238E27FC236}">
                  <a16:creationId xmlns:a16="http://schemas.microsoft.com/office/drawing/2014/main" xmlns="" id="{FC16E82D-88AD-FC4E-A11C-0C0432588137}"/>
                </a:ext>
              </a:extLst>
            </p:cNvPr>
            <p:cNvSpPr/>
            <p:nvPr/>
          </p:nvSpPr>
          <p:spPr>
            <a:xfrm>
              <a:off x="1793496" y="3702892"/>
              <a:ext cx="68974" cy="68974"/>
            </a:xfrm>
            <a:custGeom>
              <a:avLst/>
              <a:gdLst>
                <a:gd name="connsiteX0" fmla="*/ 41959 w 68974"/>
                <a:gd name="connsiteY0" fmla="*/ 8622 h 68974"/>
                <a:gd name="connsiteX1" fmla="*/ 27015 w 68974"/>
                <a:gd name="connsiteY1" fmla="*/ 8622 h 68974"/>
                <a:gd name="connsiteX2" fmla="*/ 8622 w 68974"/>
                <a:gd name="connsiteY2" fmla="*/ 27015 h 68974"/>
                <a:gd name="connsiteX3" fmla="*/ 8622 w 68974"/>
                <a:gd name="connsiteY3" fmla="*/ 41959 h 68974"/>
                <a:gd name="connsiteX4" fmla="*/ 27015 w 68974"/>
                <a:gd name="connsiteY4" fmla="*/ 60352 h 68974"/>
                <a:gd name="connsiteX5" fmla="*/ 41959 w 68974"/>
                <a:gd name="connsiteY5" fmla="*/ 60352 h 68974"/>
                <a:gd name="connsiteX6" fmla="*/ 60352 w 68974"/>
                <a:gd name="connsiteY6" fmla="*/ 41959 h 68974"/>
                <a:gd name="connsiteX7" fmla="*/ 60352 w 68974"/>
                <a:gd name="connsiteY7" fmla="*/ 27015 h 68974"/>
                <a:gd name="connsiteX8" fmla="*/ 41959 w 68974"/>
                <a:gd name="connsiteY8" fmla="*/ 8622 h 68974"/>
                <a:gd name="connsiteX9" fmla="*/ 52305 w 68974"/>
                <a:gd name="connsiteY9" fmla="*/ 41959 h 68974"/>
                <a:gd name="connsiteX10" fmla="*/ 41959 w 68974"/>
                <a:gd name="connsiteY10" fmla="*/ 52305 h 68974"/>
                <a:gd name="connsiteX11" fmla="*/ 27015 w 68974"/>
                <a:gd name="connsiteY11" fmla="*/ 52305 h 68974"/>
                <a:gd name="connsiteX12" fmla="*/ 16669 w 68974"/>
                <a:gd name="connsiteY12" fmla="*/ 41959 h 68974"/>
                <a:gd name="connsiteX13" fmla="*/ 16669 w 68974"/>
                <a:gd name="connsiteY13" fmla="*/ 27015 h 68974"/>
                <a:gd name="connsiteX14" fmla="*/ 27015 w 68974"/>
                <a:gd name="connsiteY14" fmla="*/ 16669 h 68974"/>
                <a:gd name="connsiteX15" fmla="*/ 41959 w 68974"/>
                <a:gd name="connsiteY15" fmla="*/ 16669 h 68974"/>
                <a:gd name="connsiteX16" fmla="*/ 52305 w 68974"/>
                <a:gd name="connsiteY16" fmla="*/ 27015 h 68974"/>
                <a:gd name="connsiteX17" fmla="*/ 52305 w 68974"/>
                <a:gd name="connsiteY17" fmla="*/ 41959 h 6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74" h="68974">
                  <a:moveTo>
                    <a:pt x="41959" y="8622"/>
                  </a:moveTo>
                  <a:lnTo>
                    <a:pt x="27015" y="8622"/>
                  </a:lnTo>
                  <a:cubicBezTo>
                    <a:pt x="16669" y="8622"/>
                    <a:pt x="8622" y="17818"/>
                    <a:pt x="8622" y="27015"/>
                  </a:cubicBezTo>
                  <a:lnTo>
                    <a:pt x="8622" y="41959"/>
                  </a:lnTo>
                  <a:cubicBezTo>
                    <a:pt x="8622" y="52305"/>
                    <a:pt x="17818" y="60352"/>
                    <a:pt x="27015" y="60352"/>
                  </a:cubicBezTo>
                  <a:lnTo>
                    <a:pt x="41959" y="60352"/>
                  </a:lnTo>
                  <a:cubicBezTo>
                    <a:pt x="52305" y="60352"/>
                    <a:pt x="60352" y="51156"/>
                    <a:pt x="60352" y="41959"/>
                  </a:cubicBezTo>
                  <a:lnTo>
                    <a:pt x="60352" y="27015"/>
                  </a:lnTo>
                  <a:cubicBezTo>
                    <a:pt x="61502" y="16669"/>
                    <a:pt x="52305" y="8622"/>
                    <a:pt x="41959" y="8622"/>
                  </a:cubicBezTo>
                  <a:close/>
                  <a:moveTo>
                    <a:pt x="52305" y="41959"/>
                  </a:moveTo>
                  <a:cubicBezTo>
                    <a:pt x="52305" y="47707"/>
                    <a:pt x="47707" y="52305"/>
                    <a:pt x="41959" y="52305"/>
                  </a:cubicBezTo>
                  <a:lnTo>
                    <a:pt x="27015" y="52305"/>
                  </a:lnTo>
                  <a:cubicBezTo>
                    <a:pt x="21267" y="52305"/>
                    <a:pt x="16669" y="47707"/>
                    <a:pt x="16669" y="41959"/>
                  </a:cubicBezTo>
                  <a:lnTo>
                    <a:pt x="16669" y="27015"/>
                  </a:lnTo>
                  <a:cubicBezTo>
                    <a:pt x="16669" y="21267"/>
                    <a:pt x="21267" y="16669"/>
                    <a:pt x="27015" y="16669"/>
                  </a:cubicBezTo>
                  <a:lnTo>
                    <a:pt x="41959" y="16669"/>
                  </a:lnTo>
                  <a:cubicBezTo>
                    <a:pt x="47707" y="16669"/>
                    <a:pt x="52305" y="21267"/>
                    <a:pt x="52305" y="27015"/>
                  </a:cubicBezTo>
                  <a:lnTo>
                    <a:pt x="52305" y="41959"/>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67" name="图形 6">
            <a:extLst>
              <a:ext uri="{FF2B5EF4-FFF2-40B4-BE49-F238E27FC236}">
                <a16:creationId xmlns:a16="http://schemas.microsoft.com/office/drawing/2014/main" xmlns="" id="{EA90A32A-A782-9E41-B36F-47E1C83EA2E8}"/>
              </a:ext>
            </a:extLst>
          </p:cNvPr>
          <p:cNvGrpSpPr/>
          <p:nvPr/>
        </p:nvGrpSpPr>
        <p:grpSpPr>
          <a:xfrm>
            <a:off x="2504952" y="4874609"/>
            <a:ext cx="1093253" cy="670431"/>
            <a:chOff x="2851696" y="3358021"/>
            <a:chExt cx="961593" cy="655254"/>
          </a:xfrm>
        </p:grpSpPr>
        <p:sp>
          <p:nvSpPr>
            <p:cNvPr id="68" name="任意形状 67">
              <a:extLst>
                <a:ext uri="{FF2B5EF4-FFF2-40B4-BE49-F238E27FC236}">
                  <a16:creationId xmlns:a16="http://schemas.microsoft.com/office/drawing/2014/main" xmlns="" id="{0BE54B1B-302E-4546-A50F-A1DAC8090E31}"/>
                </a:ext>
              </a:extLst>
            </p:cNvPr>
            <p:cNvSpPr/>
            <p:nvPr/>
          </p:nvSpPr>
          <p:spPr>
            <a:xfrm>
              <a:off x="3353462" y="3460887"/>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9" name="任意形状 68">
              <a:extLst>
                <a:ext uri="{FF2B5EF4-FFF2-40B4-BE49-F238E27FC236}">
                  <a16:creationId xmlns:a16="http://schemas.microsoft.com/office/drawing/2014/main" xmlns="" id="{212152E0-6909-4B4D-B0C3-39626D98A48E}"/>
                </a:ext>
              </a:extLst>
            </p:cNvPr>
            <p:cNvSpPr/>
            <p:nvPr/>
          </p:nvSpPr>
          <p:spPr>
            <a:xfrm>
              <a:off x="2851696"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0" name="任意形状 69">
              <a:extLst>
                <a:ext uri="{FF2B5EF4-FFF2-40B4-BE49-F238E27FC236}">
                  <a16:creationId xmlns:a16="http://schemas.microsoft.com/office/drawing/2014/main" xmlns="" id="{C4EB941A-7F6B-6345-A532-F1FF0BE42397}"/>
                </a:ext>
              </a:extLst>
            </p:cNvPr>
            <p:cNvSpPr/>
            <p:nvPr/>
          </p:nvSpPr>
          <p:spPr>
            <a:xfrm>
              <a:off x="2929867" y="3436192"/>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1" name="任意形状 70">
              <a:extLst>
                <a:ext uri="{FF2B5EF4-FFF2-40B4-BE49-F238E27FC236}">
                  <a16:creationId xmlns:a16="http://schemas.microsoft.com/office/drawing/2014/main" xmlns="" id="{A79D4038-C83B-4141-B2C5-4D532FA8D547}"/>
                </a:ext>
              </a:extLst>
            </p:cNvPr>
            <p:cNvSpPr/>
            <p:nvPr/>
          </p:nvSpPr>
          <p:spPr>
            <a:xfrm>
              <a:off x="2994243" y="3547700"/>
              <a:ext cx="379357" cy="275896"/>
            </a:xfrm>
            <a:custGeom>
              <a:avLst/>
              <a:gdLst>
                <a:gd name="connsiteX0" fmla="*/ 270723 w 379357"/>
                <a:gd name="connsiteY0" fmla="*/ 198300 h 275896"/>
                <a:gd name="connsiteX1" fmla="*/ 266125 w 379357"/>
                <a:gd name="connsiteY1" fmla="*/ 202899 h 275896"/>
                <a:gd name="connsiteX2" fmla="*/ 266125 w 379357"/>
                <a:gd name="connsiteY2" fmla="*/ 210946 h 275896"/>
                <a:gd name="connsiteX3" fmla="*/ 261527 w 379357"/>
                <a:gd name="connsiteY3" fmla="*/ 215544 h 275896"/>
                <a:gd name="connsiteX4" fmla="*/ 114382 w 379357"/>
                <a:gd name="connsiteY4" fmla="*/ 215544 h 275896"/>
                <a:gd name="connsiteX5" fmla="*/ 109784 w 379357"/>
                <a:gd name="connsiteY5" fmla="*/ 210946 h 275896"/>
                <a:gd name="connsiteX6" fmla="*/ 109784 w 379357"/>
                <a:gd name="connsiteY6" fmla="*/ 202899 h 275896"/>
                <a:gd name="connsiteX7" fmla="*/ 105185 w 379357"/>
                <a:gd name="connsiteY7" fmla="*/ 198300 h 275896"/>
                <a:gd name="connsiteX8" fmla="*/ 100587 w 379357"/>
                <a:gd name="connsiteY8" fmla="*/ 202899 h 275896"/>
                <a:gd name="connsiteX9" fmla="*/ 100587 w 379357"/>
                <a:gd name="connsiteY9" fmla="*/ 210946 h 275896"/>
                <a:gd name="connsiteX10" fmla="*/ 113232 w 379357"/>
                <a:gd name="connsiteY10" fmla="*/ 223591 h 275896"/>
                <a:gd name="connsiteX11" fmla="*/ 261527 w 379357"/>
                <a:gd name="connsiteY11" fmla="*/ 223591 h 275896"/>
                <a:gd name="connsiteX12" fmla="*/ 274172 w 379357"/>
                <a:gd name="connsiteY12" fmla="*/ 210946 h 275896"/>
                <a:gd name="connsiteX13" fmla="*/ 274172 w 379357"/>
                <a:gd name="connsiteY13" fmla="*/ 202899 h 275896"/>
                <a:gd name="connsiteX14" fmla="*/ 270723 w 379357"/>
                <a:gd name="connsiteY14" fmla="*/ 198300 h 275896"/>
                <a:gd name="connsiteX15" fmla="*/ 262676 w 379357"/>
                <a:gd name="connsiteY15" fmla="*/ 124728 h 275896"/>
                <a:gd name="connsiteX16" fmla="*/ 114382 w 379357"/>
                <a:gd name="connsiteY16" fmla="*/ 124728 h 275896"/>
                <a:gd name="connsiteX17" fmla="*/ 101737 w 379357"/>
                <a:gd name="connsiteY17" fmla="*/ 137373 h 275896"/>
                <a:gd name="connsiteX18" fmla="*/ 101737 w 379357"/>
                <a:gd name="connsiteY18" fmla="*/ 145420 h 275896"/>
                <a:gd name="connsiteX19" fmla="*/ 106335 w 379357"/>
                <a:gd name="connsiteY19" fmla="*/ 150019 h 275896"/>
                <a:gd name="connsiteX20" fmla="*/ 110933 w 379357"/>
                <a:gd name="connsiteY20" fmla="*/ 145420 h 275896"/>
                <a:gd name="connsiteX21" fmla="*/ 110933 w 379357"/>
                <a:gd name="connsiteY21" fmla="*/ 137373 h 275896"/>
                <a:gd name="connsiteX22" fmla="*/ 115532 w 379357"/>
                <a:gd name="connsiteY22" fmla="*/ 132775 h 275896"/>
                <a:gd name="connsiteX23" fmla="*/ 263826 w 379357"/>
                <a:gd name="connsiteY23" fmla="*/ 132775 h 275896"/>
                <a:gd name="connsiteX24" fmla="*/ 268424 w 379357"/>
                <a:gd name="connsiteY24" fmla="*/ 137373 h 275896"/>
                <a:gd name="connsiteX25" fmla="*/ 268424 w 379357"/>
                <a:gd name="connsiteY25" fmla="*/ 145420 h 275896"/>
                <a:gd name="connsiteX26" fmla="*/ 273022 w 379357"/>
                <a:gd name="connsiteY26" fmla="*/ 150019 h 275896"/>
                <a:gd name="connsiteX27" fmla="*/ 277621 w 379357"/>
                <a:gd name="connsiteY27" fmla="*/ 145420 h 275896"/>
                <a:gd name="connsiteX28" fmla="*/ 277621 w 379357"/>
                <a:gd name="connsiteY28" fmla="*/ 137373 h 275896"/>
                <a:gd name="connsiteX29" fmla="*/ 262676 w 379357"/>
                <a:gd name="connsiteY29" fmla="*/ 124728 h 275896"/>
                <a:gd name="connsiteX30" fmla="*/ 282219 w 379357"/>
                <a:gd name="connsiteY30" fmla="*/ 75297 h 275896"/>
                <a:gd name="connsiteX31" fmla="*/ 189104 w 379357"/>
                <a:gd name="connsiteY31" fmla="*/ 8622 h 275896"/>
                <a:gd name="connsiteX32" fmla="*/ 95989 w 379357"/>
                <a:gd name="connsiteY32" fmla="*/ 75297 h 275896"/>
                <a:gd name="connsiteX33" fmla="*/ 8622 w 379357"/>
                <a:gd name="connsiteY33" fmla="*/ 174160 h 275896"/>
                <a:gd name="connsiteX34" fmla="*/ 107485 w 379357"/>
                <a:gd name="connsiteY34" fmla="*/ 273022 h 275896"/>
                <a:gd name="connsiteX35" fmla="*/ 271873 w 379357"/>
                <a:gd name="connsiteY35" fmla="*/ 273022 h 275896"/>
                <a:gd name="connsiteX36" fmla="*/ 370736 w 379357"/>
                <a:gd name="connsiteY36" fmla="*/ 174160 h 275896"/>
                <a:gd name="connsiteX37" fmla="*/ 282219 w 379357"/>
                <a:gd name="connsiteY37" fmla="*/ 75297 h 275896"/>
                <a:gd name="connsiteX38" fmla="*/ 270723 w 379357"/>
                <a:gd name="connsiteY38" fmla="*/ 255779 h 275896"/>
                <a:gd name="connsiteX39" fmla="*/ 106335 w 379357"/>
                <a:gd name="connsiteY39" fmla="*/ 255779 h 275896"/>
                <a:gd name="connsiteX40" fmla="*/ 24716 w 379357"/>
                <a:gd name="connsiteY40" fmla="*/ 174160 h 275896"/>
                <a:gd name="connsiteX41" fmla="*/ 98288 w 379357"/>
                <a:gd name="connsiteY41" fmla="*/ 92540 h 275896"/>
                <a:gd name="connsiteX42" fmla="*/ 112083 w 379357"/>
                <a:gd name="connsiteY42" fmla="*/ 81045 h 275896"/>
                <a:gd name="connsiteX43" fmla="*/ 189104 w 379357"/>
                <a:gd name="connsiteY43" fmla="*/ 25865 h 275896"/>
                <a:gd name="connsiteX44" fmla="*/ 266125 w 379357"/>
                <a:gd name="connsiteY44" fmla="*/ 81045 h 275896"/>
                <a:gd name="connsiteX45" fmla="*/ 279920 w 379357"/>
                <a:gd name="connsiteY45" fmla="*/ 92540 h 275896"/>
                <a:gd name="connsiteX46" fmla="*/ 353492 w 379357"/>
                <a:gd name="connsiteY46" fmla="*/ 174160 h 275896"/>
                <a:gd name="connsiteX47" fmla="*/ 270723 w 379357"/>
                <a:gd name="connsiteY47" fmla="*/ 255779 h 27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79357" h="275896">
                  <a:moveTo>
                    <a:pt x="270723" y="198300"/>
                  </a:moveTo>
                  <a:cubicBezTo>
                    <a:pt x="268424" y="198300"/>
                    <a:pt x="266125" y="200600"/>
                    <a:pt x="266125" y="202899"/>
                  </a:cubicBezTo>
                  <a:lnTo>
                    <a:pt x="266125" y="210946"/>
                  </a:lnTo>
                  <a:cubicBezTo>
                    <a:pt x="266125" y="213245"/>
                    <a:pt x="263826" y="215544"/>
                    <a:pt x="261527" y="215544"/>
                  </a:cubicBezTo>
                  <a:lnTo>
                    <a:pt x="114382" y="215544"/>
                  </a:lnTo>
                  <a:cubicBezTo>
                    <a:pt x="112083" y="215544"/>
                    <a:pt x="109784" y="213245"/>
                    <a:pt x="109784" y="210946"/>
                  </a:cubicBezTo>
                  <a:lnTo>
                    <a:pt x="109784" y="202899"/>
                  </a:lnTo>
                  <a:cubicBezTo>
                    <a:pt x="109784" y="200600"/>
                    <a:pt x="107485" y="198300"/>
                    <a:pt x="105185" y="198300"/>
                  </a:cubicBezTo>
                  <a:cubicBezTo>
                    <a:pt x="102886" y="198300"/>
                    <a:pt x="100587" y="200600"/>
                    <a:pt x="100587" y="202899"/>
                  </a:cubicBezTo>
                  <a:lnTo>
                    <a:pt x="100587" y="210946"/>
                  </a:lnTo>
                  <a:cubicBezTo>
                    <a:pt x="100587" y="217843"/>
                    <a:pt x="106335" y="223591"/>
                    <a:pt x="113232" y="223591"/>
                  </a:cubicBezTo>
                  <a:lnTo>
                    <a:pt x="261527" y="223591"/>
                  </a:lnTo>
                  <a:cubicBezTo>
                    <a:pt x="268424" y="223591"/>
                    <a:pt x="274172" y="217843"/>
                    <a:pt x="274172" y="210946"/>
                  </a:cubicBezTo>
                  <a:lnTo>
                    <a:pt x="274172" y="202899"/>
                  </a:lnTo>
                  <a:cubicBezTo>
                    <a:pt x="275322" y="200600"/>
                    <a:pt x="273022" y="198300"/>
                    <a:pt x="270723" y="198300"/>
                  </a:cubicBezTo>
                  <a:close/>
                  <a:moveTo>
                    <a:pt x="262676" y="124728"/>
                  </a:moveTo>
                  <a:lnTo>
                    <a:pt x="114382" y="124728"/>
                  </a:lnTo>
                  <a:cubicBezTo>
                    <a:pt x="107485" y="124728"/>
                    <a:pt x="101737" y="130476"/>
                    <a:pt x="101737" y="137373"/>
                  </a:cubicBezTo>
                  <a:lnTo>
                    <a:pt x="101737" y="145420"/>
                  </a:lnTo>
                  <a:cubicBezTo>
                    <a:pt x="101737" y="147719"/>
                    <a:pt x="104036" y="150019"/>
                    <a:pt x="106335" y="150019"/>
                  </a:cubicBezTo>
                  <a:cubicBezTo>
                    <a:pt x="108634" y="150019"/>
                    <a:pt x="110933" y="147719"/>
                    <a:pt x="110933" y="145420"/>
                  </a:cubicBezTo>
                  <a:lnTo>
                    <a:pt x="110933" y="137373"/>
                  </a:lnTo>
                  <a:cubicBezTo>
                    <a:pt x="110933" y="135074"/>
                    <a:pt x="113232" y="132775"/>
                    <a:pt x="115532" y="132775"/>
                  </a:cubicBezTo>
                  <a:lnTo>
                    <a:pt x="263826" y="132775"/>
                  </a:lnTo>
                  <a:cubicBezTo>
                    <a:pt x="266125" y="132775"/>
                    <a:pt x="268424" y="135074"/>
                    <a:pt x="268424" y="137373"/>
                  </a:cubicBezTo>
                  <a:lnTo>
                    <a:pt x="268424" y="145420"/>
                  </a:lnTo>
                  <a:cubicBezTo>
                    <a:pt x="268424" y="147719"/>
                    <a:pt x="270723" y="150019"/>
                    <a:pt x="273022" y="150019"/>
                  </a:cubicBezTo>
                  <a:cubicBezTo>
                    <a:pt x="275322" y="150019"/>
                    <a:pt x="277621" y="147719"/>
                    <a:pt x="277621" y="145420"/>
                  </a:cubicBezTo>
                  <a:lnTo>
                    <a:pt x="277621" y="137373"/>
                  </a:lnTo>
                  <a:cubicBezTo>
                    <a:pt x="275322" y="130476"/>
                    <a:pt x="270723" y="124728"/>
                    <a:pt x="262676" y="124728"/>
                  </a:cubicBezTo>
                  <a:close/>
                  <a:moveTo>
                    <a:pt x="282219" y="75297"/>
                  </a:moveTo>
                  <a:cubicBezTo>
                    <a:pt x="268424" y="36211"/>
                    <a:pt x="232787" y="8622"/>
                    <a:pt x="189104" y="8622"/>
                  </a:cubicBezTo>
                  <a:cubicBezTo>
                    <a:pt x="145420" y="8622"/>
                    <a:pt x="109784" y="37361"/>
                    <a:pt x="95989" y="75297"/>
                  </a:cubicBezTo>
                  <a:cubicBezTo>
                    <a:pt x="46558" y="81045"/>
                    <a:pt x="8622" y="122429"/>
                    <a:pt x="8622" y="174160"/>
                  </a:cubicBezTo>
                  <a:cubicBezTo>
                    <a:pt x="8622" y="228189"/>
                    <a:pt x="53455" y="273022"/>
                    <a:pt x="107485" y="273022"/>
                  </a:cubicBezTo>
                  <a:lnTo>
                    <a:pt x="271873" y="273022"/>
                  </a:lnTo>
                  <a:cubicBezTo>
                    <a:pt x="325903" y="273022"/>
                    <a:pt x="370736" y="228189"/>
                    <a:pt x="370736" y="174160"/>
                  </a:cubicBezTo>
                  <a:cubicBezTo>
                    <a:pt x="369586" y="123579"/>
                    <a:pt x="330501" y="81045"/>
                    <a:pt x="282219" y="75297"/>
                  </a:cubicBezTo>
                  <a:close/>
                  <a:moveTo>
                    <a:pt x="270723" y="255779"/>
                  </a:moveTo>
                  <a:lnTo>
                    <a:pt x="106335" y="255779"/>
                  </a:lnTo>
                  <a:cubicBezTo>
                    <a:pt x="61502" y="255779"/>
                    <a:pt x="24716" y="218993"/>
                    <a:pt x="24716" y="174160"/>
                  </a:cubicBezTo>
                  <a:cubicBezTo>
                    <a:pt x="24716" y="131626"/>
                    <a:pt x="55754" y="97138"/>
                    <a:pt x="98288" y="92540"/>
                  </a:cubicBezTo>
                  <a:cubicBezTo>
                    <a:pt x="105185" y="91391"/>
                    <a:pt x="110933" y="87942"/>
                    <a:pt x="112083" y="81045"/>
                  </a:cubicBezTo>
                  <a:cubicBezTo>
                    <a:pt x="123579" y="47707"/>
                    <a:pt x="155766" y="25865"/>
                    <a:pt x="189104" y="25865"/>
                  </a:cubicBezTo>
                  <a:cubicBezTo>
                    <a:pt x="224741" y="25865"/>
                    <a:pt x="255779" y="47707"/>
                    <a:pt x="266125" y="81045"/>
                  </a:cubicBezTo>
                  <a:cubicBezTo>
                    <a:pt x="268424" y="86792"/>
                    <a:pt x="274172" y="91391"/>
                    <a:pt x="279920" y="92540"/>
                  </a:cubicBezTo>
                  <a:cubicBezTo>
                    <a:pt x="322454" y="97138"/>
                    <a:pt x="353492" y="132775"/>
                    <a:pt x="353492" y="174160"/>
                  </a:cubicBezTo>
                  <a:cubicBezTo>
                    <a:pt x="353492" y="220142"/>
                    <a:pt x="316706" y="255779"/>
                    <a:pt x="270723" y="255779"/>
                  </a:cubicBezTo>
                  <a:close/>
                </a:path>
              </a:pathLst>
            </a:custGeom>
            <a:solidFill>
              <a:srgbClr val="C7000B"/>
            </a:solidFill>
            <a:ln w="9525"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72" name="图形 14">
            <a:extLst>
              <a:ext uri="{FF2B5EF4-FFF2-40B4-BE49-F238E27FC236}">
                <a16:creationId xmlns:a16="http://schemas.microsoft.com/office/drawing/2014/main" xmlns="" id="{6A2A5C9A-B4B9-3740-84E6-87C2A0C6D5A2}"/>
              </a:ext>
            </a:extLst>
          </p:cNvPr>
          <p:cNvGrpSpPr/>
          <p:nvPr/>
        </p:nvGrpSpPr>
        <p:grpSpPr>
          <a:xfrm>
            <a:off x="3377851" y="3517455"/>
            <a:ext cx="1097851" cy="658669"/>
            <a:chOff x="3660247" y="3366643"/>
            <a:chExt cx="965637" cy="643758"/>
          </a:xfrm>
        </p:grpSpPr>
        <p:sp>
          <p:nvSpPr>
            <p:cNvPr id="73" name="任意形状 72">
              <a:extLst>
                <a:ext uri="{FF2B5EF4-FFF2-40B4-BE49-F238E27FC236}">
                  <a16:creationId xmlns:a16="http://schemas.microsoft.com/office/drawing/2014/main" xmlns="" id="{A7385478-AAE7-E449-8E42-0A4AE87582BD}"/>
                </a:ext>
              </a:extLst>
            </p:cNvPr>
            <p:cNvSpPr/>
            <p:nvPr/>
          </p:nvSpPr>
          <p:spPr>
            <a:xfrm>
              <a:off x="4153391" y="3460887"/>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4" name="任意形状 73">
              <a:extLst>
                <a:ext uri="{FF2B5EF4-FFF2-40B4-BE49-F238E27FC236}">
                  <a16:creationId xmlns:a16="http://schemas.microsoft.com/office/drawing/2014/main" xmlns="" id="{EB232BB7-8910-EA4D-9241-A6D8B259BF70}"/>
                </a:ext>
              </a:extLst>
            </p:cNvPr>
            <p:cNvSpPr/>
            <p:nvPr/>
          </p:nvSpPr>
          <p:spPr>
            <a:xfrm>
              <a:off x="3651625"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5" name="任意形状 74">
              <a:extLst>
                <a:ext uri="{FF2B5EF4-FFF2-40B4-BE49-F238E27FC236}">
                  <a16:creationId xmlns:a16="http://schemas.microsoft.com/office/drawing/2014/main" xmlns="" id="{E2B866F8-7F17-5F41-9FC8-29D62650ACF8}"/>
                </a:ext>
              </a:extLst>
            </p:cNvPr>
            <p:cNvSpPr/>
            <p:nvPr/>
          </p:nvSpPr>
          <p:spPr>
            <a:xfrm>
              <a:off x="3728051" y="3434447"/>
              <a:ext cx="505810" cy="505810"/>
            </a:xfrm>
            <a:custGeom>
              <a:avLst/>
              <a:gdLst>
                <a:gd name="connsiteX0" fmla="*/ 497783 w 505809"/>
                <a:gd name="connsiteY0" fmla="*/ 254075 h 505809"/>
                <a:gd name="connsiteX1" fmla="*/ 254075 w 505809"/>
                <a:gd name="connsiteY1" fmla="*/ 497783 h 505809"/>
                <a:gd name="connsiteX2" fmla="*/ 10367 w 505809"/>
                <a:gd name="connsiteY2" fmla="*/ 254075 h 505809"/>
                <a:gd name="connsiteX3" fmla="*/ 254075 w 505809"/>
                <a:gd name="connsiteY3" fmla="*/ 10367 h 505809"/>
                <a:gd name="connsiteX4" fmla="*/ 497783 w 505809"/>
                <a:gd name="connsiteY4" fmla="*/ 254075 h 505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809" h="505809">
                  <a:moveTo>
                    <a:pt x="497783" y="254075"/>
                  </a:moveTo>
                  <a:cubicBezTo>
                    <a:pt x="497783" y="388671"/>
                    <a:pt x="388671" y="497783"/>
                    <a:pt x="254075" y="497783"/>
                  </a:cubicBezTo>
                  <a:cubicBezTo>
                    <a:pt x="119479" y="497783"/>
                    <a:pt x="10367" y="388671"/>
                    <a:pt x="10367" y="254075"/>
                  </a:cubicBezTo>
                  <a:cubicBezTo>
                    <a:pt x="10367" y="119479"/>
                    <a:pt x="119479" y="10367"/>
                    <a:pt x="254075" y="10367"/>
                  </a:cubicBezTo>
                  <a:cubicBezTo>
                    <a:pt x="388671" y="10367"/>
                    <a:pt x="497783" y="119479"/>
                    <a:pt x="497783" y="254075"/>
                  </a:cubicBezTo>
                  <a:close/>
                </a:path>
              </a:pathLst>
            </a:custGeom>
            <a:solidFill>
              <a:srgbClr val="FFFFFF"/>
            </a:solidFill>
            <a:ln w="11453"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6" name="任意形状 75">
              <a:extLst>
                <a:ext uri="{FF2B5EF4-FFF2-40B4-BE49-F238E27FC236}">
                  <a16:creationId xmlns:a16="http://schemas.microsoft.com/office/drawing/2014/main" xmlns="" id="{6930D7E3-F624-3E40-84FE-23FEC8F42AE5}"/>
                </a:ext>
              </a:extLst>
            </p:cNvPr>
            <p:cNvSpPr/>
            <p:nvPr/>
          </p:nvSpPr>
          <p:spPr>
            <a:xfrm>
              <a:off x="3932120" y="3677601"/>
              <a:ext cx="103461" cy="149444"/>
            </a:xfrm>
            <a:custGeom>
              <a:avLst/>
              <a:gdLst>
                <a:gd name="connsiteX0" fmla="*/ 100587 w 103461"/>
                <a:gd name="connsiteY0" fmla="*/ 55754 h 149443"/>
                <a:gd name="connsiteX1" fmla="*/ 60352 w 103461"/>
                <a:gd name="connsiteY1" fmla="*/ 55754 h 149443"/>
                <a:gd name="connsiteX2" fmla="*/ 60352 w 103461"/>
                <a:gd name="connsiteY2" fmla="*/ 13220 h 149443"/>
                <a:gd name="connsiteX3" fmla="*/ 55754 w 103461"/>
                <a:gd name="connsiteY3" fmla="*/ 8622 h 149443"/>
                <a:gd name="connsiteX4" fmla="*/ 51156 w 103461"/>
                <a:gd name="connsiteY4" fmla="*/ 13220 h 149443"/>
                <a:gd name="connsiteX5" fmla="*/ 51156 w 103461"/>
                <a:gd name="connsiteY5" fmla="*/ 55754 h 149443"/>
                <a:gd name="connsiteX6" fmla="*/ 13220 w 103461"/>
                <a:gd name="connsiteY6" fmla="*/ 55754 h 149443"/>
                <a:gd name="connsiteX7" fmla="*/ 8622 w 103461"/>
                <a:gd name="connsiteY7" fmla="*/ 60352 h 149443"/>
                <a:gd name="connsiteX8" fmla="*/ 13220 w 103461"/>
                <a:gd name="connsiteY8" fmla="*/ 64951 h 149443"/>
                <a:gd name="connsiteX9" fmla="*/ 51156 w 103461"/>
                <a:gd name="connsiteY9" fmla="*/ 64951 h 149443"/>
                <a:gd name="connsiteX10" fmla="*/ 51156 w 103461"/>
                <a:gd name="connsiteY10" fmla="*/ 136224 h 149443"/>
                <a:gd name="connsiteX11" fmla="*/ 55754 w 103461"/>
                <a:gd name="connsiteY11" fmla="*/ 140822 h 149443"/>
                <a:gd name="connsiteX12" fmla="*/ 60352 w 103461"/>
                <a:gd name="connsiteY12" fmla="*/ 136224 h 149443"/>
                <a:gd name="connsiteX13" fmla="*/ 60352 w 103461"/>
                <a:gd name="connsiteY13" fmla="*/ 64951 h 149443"/>
                <a:gd name="connsiteX14" fmla="*/ 100587 w 103461"/>
                <a:gd name="connsiteY14" fmla="*/ 64951 h 149443"/>
                <a:gd name="connsiteX15" fmla="*/ 105185 w 103461"/>
                <a:gd name="connsiteY15" fmla="*/ 60352 h 149443"/>
                <a:gd name="connsiteX16" fmla="*/ 100587 w 103461"/>
                <a:gd name="connsiteY16" fmla="*/ 55754 h 1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461" h="149443">
                  <a:moveTo>
                    <a:pt x="100587" y="55754"/>
                  </a:moveTo>
                  <a:lnTo>
                    <a:pt x="60352" y="55754"/>
                  </a:lnTo>
                  <a:lnTo>
                    <a:pt x="60352" y="13220"/>
                  </a:lnTo>
                  <a:cubicBezTo>
                    <a:pt x="60352" y="10921"/>
                    <a:pt x="58053" y="8622"/>
                    <a:pt x="55754" y="8622"/>
                  </a:cubicBezTo>
                  <a:cubicBezTo>
                    <a:pt x="53455" y="8622"/>
                    <a:pt x="51156" y="10921"/>
                    <a:pt x="51156" y="13220"/>
                  </a:cubicBezTo>
                  <a:lnTo>
                    <a:pt x="51156" y="55754"/>
                  </a:lnTo>
                  <a:lnTo>
                    <a:pt x="13220" y="55754"/>
                  </a:lnTo>
                  <a:cubicBezTo>
                    <a:pt x="10921" y="55754"/>
                    <a:pt x="8622" y="58053"/>
                    <a:pt x="8622" y="60352"/>
                  </a:cubicBezTo>
                  <a:cubicBezTo>
                    <a:pt x="8622" y="62651"/>
                    <a:pt x="10921" y="64951"/>
                    <a:pt x="13220" y="64951"/>
                  </a:cubicBezTo>
                  <a:lnTo>
                    <a:pt x="51156" y="64951"/>
                  </a:lnTo>
                  <a:lnTo>
                    <a:pt x="51156" y="136224"/>
                  </a:lnTo>
                  <a:cubicBezTo>
                    <a:pt x="51156" y="138523"/>
                    <a:pt x="53455" y="140822"/>
                    <a:pt x="55754" y="140822"/>
                  </a:cubicBezTo>
                  <a:cubicBezTo>
                    <a:pt x="58053" y="140822"/>
                    <a:pt x="60352" y="138523"/>
                    <a:pt x="60352" y="136224"/>
                  </a:cubicBezTo>
                  <a:lnTo>
                    <a:pt x="60352" y="64951"/>
                  </a:lnTo>
                  <a:lnTo>
                    <a:pt x="100587" y="64951"/>
                  </a:lnTo>
                  <a:cubicBezTo>
                    <a:pt x="102886" y="64951"/>
                    <a:pt x="105185" y="62651"/>
                    <a:pt x="105185" y="60352"/>
                  </a:cubicBezTo>
                  <a:cubicBezTo>
                    <a:pt x="105185" y="58053"/>
                    <a:pt x="102886" y="55754"/>
                    <a:pt x="100587" y="55754"/>
                  </a:cubicBez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7" name="任意形状 76">
              <a:extLst>
                <a:ext uri="{FF2B5EF4-FFF2-40B4-BE49-F238E27FC236}">
                  <a16:creationId xmlns:a16="http://schemas.microsoft.com/office/drawing/2014/main" xmlns="" id="{B595E60D-2400-6644-9300-1FACF080B68E}"/>
                </a:ext>
              </a:extLst>
            </p:cNvPr>
            <p:cNvSpPr/>
            <p:nvPr/>
          </p:nvSpPr>
          <p:spPr>
            <a:xfrm>
              <a:off x="3876762" y="3630469"/>
              <a:ext cx="218418" cy="241409"/>
            </a:xfrm>
            <a:custGeom>
              <a:avLst/>
              <a:gdLst>
                <a:gd name="connsiteX0" fmla="*/ 205377 w 218417"/>
                <a:gd name="connsiteY0" fmla="*/ 51156 h 241409"/>
                <a:gd name="connsiteX1" fmla="*/ 120308 w 218417"/>
                <a:gd name="connsiteY1" fmla="*/ 10921 h 241409"/>
                <a:gd name="connsiteX2" fmla="*/ 111112 w 218417"/>
                <a:gd name="connsiteY2" fmla="*/ 8622 h 241409"/>
                <a:gd name="connsiteX3" fmla="*/ 101915 w 218417"/>
                <a:gd name="connsiteY3" fmla="*/ 10921 h 241409"/>
                <a:gd name="connsiteX4" fmla="*/ 16847 w 218417"/>
                <a:gd name="connsiteY4" fmla="*/ 51156 h 241409"/>
                <a:gd name="connsiteX5" fmla="*/ 8800 w 218417"/>
                <a:gd name="connsiteY5" fmla="*/ 66100 h 241409"/>
                <a:gd name="connsiteX6" fmla="*/ 9950 w 218417"/>
                <a:gd name="connsiteY6" fmla="*/ 79895 h 241409"/>
                <a:gd name="connsiteX7" fmla="*/ 39839 w 218417"/>
                <a:gd name="connsiteY7" fmla="*/ 179907 h 241409"/>
                <a:gd name="connsiteX8" fmla="*/ 105364 w 218417"/>
                <a:gd name="connsiteY8" fmla="*/ 231638 h 241409"/>
                <a:gd name="connsiteX9" fmla="*/ 111112 w 218417"/>
                <a:gd name="connsiteY9" fmla="*/ 232787 h 241409"/>
                <a:gd name="connsiteX10" fmla="*/ 115710 w 218417"/>
                <a:gd name="connsiteY10" fmla="*/ 231638 h 241409"/>
                <a:gd name="connsiteX11" fmla="*/ 181236 w 218417"/>
                <a:gd name="connsiteY11" fmla="*/ 178758 h 241409"/>
                <a:gd name="connsiteX12" fmla="*/ 209975 w 218417"/>
                <a:gd name="connsiteY12" fmla="*/ 78745 h 241409"/>
                <a:gd name="connsiteX13" fmla="*/ 211124 w 218417"/>
                <a:gd name="connsiteY13" fmla="*/ 64951 h 241409"/>
                <a:gd name="connsiteX14" fmla="*/ 205377 w 218417"/>
                <a:gd name="connsiteY14" fmla="*/ 51156 h 241409"/>
                <a:gd name="connsiteX15" fmla="*/ 201928 w 218417"/>
                <a:gd name="connsiteY15" fmla="*/ 79895 h 241409"/>
                <a:gd name="connsiteX16" fmla="*/ 174338 w 218417"/>
                <a:gd name="connsiteY16" fmla="*/ 176459 h 241409"/>
                <a:gd name="connsiteX17" fmla="*/ 113411 w 218417"/>
                <a:gd name="connsiteY17" fmla="*/ 225890 h 241409"/>
                <a:gd name="connsiteX18" fmla="*/ 112262 w 218417"/>
                <a:gd name="connsiteY18" fmla="*/ 225890 h 241409"/>
                <a:gd name="connsiteX19" fmla="*/ 111112 w 218417"/>
                <a:gd name="connsiteY19" fmla="*/ 225890 h 241409"/>
                <a:gd name="connsiteX20" fmla="*/ 49035 w 218417"/>
                <a:gd name="connsiteY20" fmla="*/ 176459 h 241409"/>
                <a:gd name="connsiteX21" fmla="*/ 20296 w 218417"/>
                <a:gd name="connsiteY21" fmla="*/ 81045 h 241409"/>
                <a:gd name="connsiteX22" fmla="*/ 19147 w 218417"/>
                <a:gd name="connsiteY22" fmla="*/ 67250 h 241409"/>
                <a:gd name="connsiteX23" fmla="*/ 21446 w 218417"/>
                <a:gd name="connsiteY23" fmla="*/ 61502 h 241409"/>
                <a:gd name="connsiteX24" fmla="*/ 108813 w 218417"/>
                <a:gd name="connsiteY24" fmla="*/ 20117 h 241409"/>
                <a:gd name="connsiteX25" fmla="*/ 112262 w 218417"/>
                <a:gd name="connsiteY25" fmla="*/ 18968 h 241409"/>
                <a:gd name="connsiteX26" fmla="*/ 114561 w 218417"/>
                <a:gd name="connsiteY26" fmla="*/ 18968 h 241409"/>
                <a:gd name="connsiteX27" fmla="*/ 201928 w 218417"/>
                <a:gd name="connsiteY27" fmla="*/ 60352 h 241409"/>
                <a:gd name="connsiteX28" fmla="*/ 203077 w 218417"/>
                <a:gd name="connsiteY28" fmla="*/ 66100 h 241409"/>
                <a:gd name="connsiteX29" fmla="*/ 201928 w 218417"/>
                <a:gd name="connsiteY29" fmla="*/ 79895 h 24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8417" h="241409">
                  <a:moveTo>
                    <a:pt x="205377" y="51156"/>
                  </a:moveTo>
                  <a:cubicBezTo>
                    <a:pt x="169740" y="44258"/>
                    <a:pt x="136402" y="25865"/>
                    <a:pt x="120308" y="10921"/>
                  </a:cubicBezTo>
                  <a:cubicBezTo>
                    <a:pt x="118009" y="8622"/>
                    <a:pt x="113411" y="8622"/>
                    <a:pt x="111112" y="8622"/>
                  </a:cubicBezTo>
                  <a:cubicBezTo>
                    <a:pt x="108813" y="8622"/>
                    <a:pt x="104215" y="8622"/>
                    <a:pt x="101915" y="10921"/>
                  </a:cubicBezTo>
                  <a:cubicBezTo>
                    <a:pt x="85821" y="25865"/>
                    <a:pt x="52484" y="43109"/>
                    <a:pt x="16847" y="51156"/>
                  </a:cubicBezTo>
                  <a:cubicBezTo>
                    <a:pt x="12249" y="52305"/>
                    <a:pt x="7651" y="61502"/>
                    <a:pt x="8800" y="66100"/>
                  </a:cubicBezTo>
                  <a:cubicBezTo>
                    <a:pt x="8800" y="69549"/>
                    <a:pt x="9950" y="74147"/>
                    <a:pt x="9950" y="79895"/>
                  </a:cubicBezTo>
                  <a:cubicBezTo>
                    <a:pt x="12249" y="106335"/>
                    <a:pt x="16847" y="146570"/>
                    <a:pt x="39839" y="179907"/>
                  </a:cubicBezTo>
                  <a:cubicBezTo>
                    <a:pt x="53634" y="198300"/>
                    <a:pt x="75475" y="216694"/>
                    <a:pt x="105364" y="231638"/>
                  </a:cubicBezTo>
                  <a:cubicBezTo>
                    <a:pt x="106514" y="232787"/>
                    <a:pt x="108813" y="232787"/>
                    <a:pt x="111112" y="232787"/>
                  </a:cubicBezTo>
                  <a:cubicBezTo>
                    <a:pt x="113411" y="232787"/>
                    <a:pt x="115710" y="232787"/>
                    <a:pt x="115710" y="231638"/>
                  </a:cubicBezTo>
                  <a:cubicBezTo>
                    <a:pt x="145599" y="215544"/>
                    <a:pt x="166291" y="197151"/>
                    <a:pt x="181236" y="178758"/>
                  </a:cubicBezTo>
                  <a:cubicBezTo>
                    <a:pt x="203077" y="147719"/>
                    <a:pt x="207676" y="106335"/>
                    <a:pt x="209975" y="78745"/>
                  </a:cubicBezTo>
                  <a:cubicBezTo>
                    <a:pt x="209975" y="74147"/>
                    <a:pt x="211124" y="69549"/>
                    <a:pt x="211124" y="64951"/>
                  </a:cubicBezTo>
                  <a:cubicBezTo>
                    <a:pt x="212274" y="63801"/>
                    <a:pt x="211124" y="52305"/>
                    <a:pt x="205377" y="51156"/>
                  </a:cubicBezTo>
                  <a:close/>
                  <a:moveTo>
                    <a:pt x="201928" y="79895"/>
                  </a:moveTo>
                  <a:cubicBezTo>
                    <a:pt x="199629" y="106335"/>
                    <a:pt x="195030" y="147719"/>
                    <a:pt x="174338" y="176459"/>
                  </a:cubicBezTo>
                  <a:cubicBezTo>
                    <a:pt x="160543" y="193702"/>
                    <a:pt x="141001" y="210946"/>
                    <a:pt x="113411" y="225890"/>
                  </a:cubicBezTo>
                  <a:cubicBezTo>
                    <a:pt x="113411" y="225890"/>
                    <a:pt x="113411" y="225890"/>
                    <a:pt x="112262" y="225890"/>
                  </a:cubicBezTo>
                  <a:cubicBezTo>
                    <a:pt x="111112" y="225890"/>
                    <a:pt x="111112" y="225890"/>
                    <a:pt x="111112" y="225890"/>
                  </a:cubicBezTo>
                  <a:cubicBezTo>
                    <a:pt x="82373" y="210946"/>
                    <a:pt x="62830" y="193702"/>
                    <a:pt x="49035" y="176459"/>
                  </a:cubicBezTo>
                  <a:cubicBezTo>
                    <a:pt x="27194" y="145420"/>
                    <a:pt x="22595" y="106335"/>
                    <a:pt x="20296" y="81045"/>
                  </a:cubicBezTo>
                  <a:cubicBezTo>
                    <a:pt x="20296" y="75297"/>
                    <a:pt x="19147" y="70698"/>
                    <a:pt x="19147" y="67250"/>
                  </a:cubicBezTo>
                  <a:cubicBezTo>
                    <a:pt x="19147" y="66100"/>
                    <a:pt x="20296" y="62651"/>
                    <a:pt x="21446" y="61502"/>
                  </a:cubicBezTo>
                  <a:cubicBezTo>
                    <a:pt x="58232" y="53455"/>
                    <a:pt x="92719" y="36211"/>
                    <a:pt x="108813" y="20117"/>
                  </a:cubicBezTo>
                  <a:cubicBezTo>
                    <a:pt x="108813" y="20117"/>
                    <a:pt x="109962" y="18968"/>
                    <a:pt x="112262" y="18968"/>
                  </a:cubicBezTo>
                  <a:cubicBezTo>
                    <a:pt x="113411" y="18968"/>
                    <a:pt x="114561" y="18968"/>
                    <a:pt x="114561" y="18968"/>
                  </a:cubicBezTo>
                  <a:cubicBezTo>
                    <a:pt x="131804" y="33912"/>
                    <a:pt x="165142" y="53455"/>
                    <a:pt x="201928" y="60352"/>
                  </a:cubicBezTo>
                  <a:cubicBezTo>
                    <a:pt x="203077" y="61502"/>
                    <a:pt x="203077" y="64951"/>
                    <a:pt x="203077" y="66100"/>
                  </a:cubicBezTo>
                  <a:cubicBezTo>
                    <a:pt x="203077" y="69549"/>
                    <a:pt x="201928" y="74147"/>
                    <a:pt x="201928" y="79895"/>
                  </a:cubicBez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8" name="任意形状 77">
              <a:extLst>
                <a:ext uri="{FF2B5EF4-FFF2-40B4-BE49-F238E27FC236}">
                  <a16:creationId xmlns:a16="http://schemas.microsoft.com/office/drawing/2014/main" xmlns="" id="{75AB6CEB-E904-6742-96B3-1E26197E28A0}"/>
                </a:ext>
              </a:extLst>
            </p:cNvPr>
            <p:cNvSpPr/>
            <p:nvPr/>
          </p:nvSpPr>
          <p:spPr>
            <a:xfrm>
              <a:off x="3812565" y="3545401"/>
              <a:ext cx="344870" cy="344870"/>
            </a:xfrm>
            <a:custGeom>
              <a:avLst/>
              <a:gdLst>
                <a:gd name="connsiteX0" fmla="*/ 31325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3257 w 344870"/>
                <a:gd name="connsiteY11" fmla="*/ 8622 h 344870"/>
                <a:gd name="connsiteX12" fmla="*/ 33912 w 344870"/>
                <a:gd name="connsiteY12" fmla="*/ 25865 h 344870"/>
                <a:gd name="connsiteX13" fmla="*/ 313257 w 344870"/>
                <a:gd name="connsiteY13" fmla="*/ 25865 h 344870"/>
                <a:gd name="connsiteX14" fmla="*/ 322454 w 344870"/>
                <a:gd name="connsiteY14" fmla="*/ 35062 h 344870"/>
                <a:gd name="connsiteX15" fmla="*/ 322454 w 344870"/>
                <a:gd name="connsiteY15" fmla="*/ 58053 h 344870"/>
                <a:gd name="connsiteX16" fmla="*/ 315556 w 344870"/>
                <a:gd name="connsiteY16" fmla="*/ 56904 h 344870"/>
                <a:gd name="connsiteX17" fmla="*/ 36211 w 344870"/>
                <a:gd name="connsiteY17" fmla="*/ 56904 h 344870"/>
                <a:gd name="connsiteX18" fmla="*/ 24716 w 344870"/>
                <a:gd name="connsiteY18" fmla="*/ 59203 h 344870"/>
                <a:gd name="connsiteX19" fmla="*/ 24716 w 344870"/>
                <a:gd name="connsiteY19" fmla="*/ 35062 h 344870"/>
                <a:gd name="connsiteX20" fmla="*/ 33912 w 344870"/>
                <a:gd name="connsiteY20" fmla="*/ 25865 h 344870"/>
                <a:gd name="connsiteX21" fmla="*/ 312108 w 344870"/>
                <a:gd name="connsiteY21" fmla="*/ 247732 h 344870"/>
                <a:gd name="connsiteX22" fmla="*/ 185655 w 344870"/>
                <a:gd name="connsiteY22" fmla="*/ 320155 h 344870"/>
                <a:gd name="connsiteX23" fmla="*/ 163813 w 344870"/>
                <a:gd name="connsiteY23" fmla="*/ 320155 h 344870"/>
                <a:gd name="connsiteX24" fmla="*/ 37361 w 344870"/>
                <a:gd name="connsiteY24" fmla="*/ 247732 h 344870"/>
                <a:gd name="connsiteX25" fmla="*/ 25865 w 344870"/>
                <a:gd name="connsiteY25" fmla="*/ 229339 h 344870"/>
                <a:gd name="connsiteX26" fmla="*/ 25865 w 344870"/>
                <a:gd name="connsiteY26" fmla="*/ 69549 h 344870"/>
                <a:gd name="connsiteX27" fmla="*/ 37361 w 344870"/>
                <a:gd name="connsiteY27" fmla="*/ 64951 h 344870"/>
                <a:gd name="connsiteX28" fmla="*/ 316706 w 344870"/>
                <a:gd name="connsiteY28" fmla="*/ 64951 h 344870"/>
                <a:gd name="connsiteX29" fmla="*/ 323603 w 344870"/>
                <a:gd name="connsiteY29" fmla="*/ 66100 h 344870"/>
                <a:gd name="connsiteX30" fmla="*/ 323603 w 344870"/>
                <a:gd name="connsiteY30" fmla="*/ 229339 h 344870"/>
                <a:gd name="connsiteX31" fmla="*/ 312108 w 344870"/>
                <a:gd name="connsiteY31" fmla="*/ 247732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4870" h="344870">
                  <a:moveTo>
                    <a:pt x="31325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39697" y="20117"/>
                    <a:pt x="328202" y="8622"/>
                    <a:pt x="313257" y="8622"/>
                  </a:cubicBezTo>
                  <a:close/>
                  <a:moveTo>
                    <a:pt x="33912" y="25865"/>
                  </a:moveTo>
                  <a:lnTo>
                    <a:pt x="313257" y="25865"/>
                  </a:lnTo>
                  <a:cubicBezTo>
                    <a:pt x="317856" y="25865"/>
                    <a:pt x="322454" y="30464"/>
                    <a:pt x="322454" y="35062"/>
                  </a:cubicBezTo>
                  <a:lnTo>
                    <a:pt x="322454" y="58053"/>
                  </a:lnTo>
                  <a:cubicBezTo>
                    <a:pt x="320155" y="56904"/>
                    <a:pt x="317856" y="56904"/>
                    <a:pt x="315556" y="56904"/>
                  </a:cubicBezTo>
                  <a:lnTo>
                    <a:pt x="36211" y="56904"/>
                  </a:lnTo>
                  <a:cubicBezTo>
                    <a:pt x="31613" y="56904"/>
                    <a:pt x="28164" y="58053"/>
                    <a:pt x="24716" y="59203"/>
                  </a:cubicBezTo>
                  <a:lnTo>
                    <a:pt x="24716" y="35062"/>
                  </a:lnTo>
                  <a:cubicBezTo>
                    <a:pt x="25865" y="29314"/>
                    <a:pt x="29314" y="25865"/>
                    <a:pt x="33912" y="25865"/>
                  </a:cubicBezTo>
                  <a:close/>
                  <a:moveTo>
                    <a:pt x="312108" y="247732"/>
                  </a:moveTo>
                  <a:lnTo>
                    <a:pt x="185655" y="320155"/>
                  </a:lnTo>
                  <a:cubicBezTo>
                    <a:pt x="179907" y="323603"/>
                    <a:pt x="169561" y="323603"/>
                    <a:pt x="163813" y="320155"/>
                  </a:cubicBezTo>
                  <a:lnTo>
                    <a:pt x="37361" y="247732"/>
                  </a:lnTo>
                  <a:cubicBezTo>
                    <a:pt x="31613" y="244283"/>
                    <a:pt x="25865" y="235087"/>
                    <a:pt x="25865" y="229339"/>
                  </a:cubicBezTo>
                  <a:lnTo>
                    <a:pt x="25865" y="69549"/>
                  </a:lnTo>
                  <a:cubicBezTo>
                    <a:pt x="28164" y="66100"/>
                    <a:pt x="32763" y="64951"/>
                    <a:pt x="37361" y="64951"/>
                  </a:cubicBezTo>
                  <a:lnTo>
                    <a:pt x="316706" y="64951"/>
                  </a:lnTo>
                  <a:cubicBezTo>
                    <a:pt x="319005" y="64951"/>
                    <a:pt x="321304" y="66100"/>
                    <a:pt x="323603" y="66100"/>
                  </a:cubicBezTo>
                  <a:lnTo>
                    <a:pt x="323603" y="229339"/>
                  </a:lnTo>
                  <a:cubicBezTo>
                    <a:pt x="321304" y="235087"/>
                    <a:pt x="316706" y="244283"/>
                    <a:pt x="312108" y="247732"/>
                  </a:cubicBez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79" name="图形 12">
            <a:extLst>
              <a:ext uri="{FF2B5EF4-FFF2-40B4-BE49-F238E27FC236}">
                <a16:creationId xmlns:a16="http://schemas.microsoft.com/office/drawing/2014/main" xmlns="" id="{586EE421-A472-1340-A9F1-5A16A9B4F324}"/>
              </a:ext>
            </a:extLst>
          </p:cNvPr>
          <p:cNvGrpSpPr/>
          <p:nvPr/>
        </p:nvGrpSpPr>
        <p:grpSpPr>
          <a:xfrm>
            <a:off x="4280463" y="3508633"/>
            <a:ext cx="744970" cy="670431"/>
            <a:chOff x="4454158" y="3358021"/>
            <a:chExt cx="655254" cy="655254"/>
          </a:xfrm>
        </p:grpSpPr>
        <p:sp>
          <p:nvSpPr>
            <p:cNvPr id="80" name="任意形状 79">
              <a:extLst>
                <a:ext uri="{FF2B5EF4-FFF2-40B4-BE49-F238E27FC236}">
                  <a16:creationId xmlns:a16="http://schemas.microsoft.com/office/drawing/2014/main" xmlns="" id="{3A8BC6D6-AC73-FE42-BFE3-9AFAFBF3C7EF}"/>
                </a:ext>
              </a:extLst>
            </p:cNvPr>
            <p:cNvSpPr/>
            <p:nvPr/>
          </p:nvSpPr>
          <p:spPr>
            <a:xfrm>
              <a:off x="4454158"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1" name="任意形状 80">
              <a:extLst>
                <a:ext uri="{FF2B5EF4-FFF2-40B4-BE49-F238E27FC236}">
                  <a16:creationId xmlns:a16="http://schemas.microsoft.com/office/drawing/2014/main" xmlns="" id="{78D433FC-3264-5D4C-9E49-52ED854C504A}"/>
                </a:ext>
              </a:extLst>
            </p:cNvPr>
            <p:cNvSpPr/>
            <p:nvPr/>
          </p:nvSpPr>
          <p:spPr>
            <a:xfrm>
              <a:off x="4543825" y="3437341"/>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2" name="任意形状 81">
              <a:extLst>
                <a:ext uri="{FF2B5EF4-FFF2-40B4-BE49-F238E27FC236}">
                  <a16:creationId xmlns:a16="http://schemas.microsoft.com/office/drawing/2014/main" xmlns="" id="{58CEEF4C-DF65-434C-9445-B779D5D96301}"/>
                </a:ext>
              </a:extLst>
            </p:cNvPr>
            <p:cNvSpPr/>
            <p:nvPr/>
          </p:nvSpPr>
          <p:spPr>
            <a:xfrm>
              <a:off x="4704764" y="3615524"/>
              <a:ext cx="34487" cy="34487"/>
            </a:xfrm>
            <a:custGeom>
              <a:avLst/>
              <a:gdLst>
                <a:gd name="connsiteX0" fmla="*/ 36211 w 34487"/>
                <a:gd name="connsiteY0" fmla="*/ 22417 h 34487"/>
                <a:gd name="connsiteX1" fmla="*/ 22417 w 34487"/>
                <a:gd name="connsiteY1" fmla="*/ 36211 h 34487"/>
                <a:gd name="connsiteX2" fmla="*/ 8622 w 34487"/>
                <a:gd name="connsiteY2" fmla="*/ 22417 h 34487"/>
                <a:gd name="connsiteX3" fmla="*/ 22417 w 34487"/>
                <a:gd name="connsiteY3" fmla="*/ 8622 h 34487"/>
                <a:gd name="connsiteX4" fmla="*/ 36211 w 34487"/>
                <a:gd name="connsiteY4" fmla="*/ 22417 h 3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7" h="34487">
                  <a:moveTo>
                    <a:pt x="36211" y="22417"/>
                  </a:moveTo>
                  <a:cubicBezTo>
                    <a:pt x="36211" y="30035"/>
                    <a:pt x="30035" y="36211"/>
                    <a:pt x="22417" y="36211"/>
                  </a:cubicBezTo>
                  <a:cubicBezTo>
                    <a:pt x="14798" y="36211"/>
                    <a:pt x="8622" y="30035"/>
                    <a:pt x="8622" y="22417"/>
                  </a:cubicBezTo>
                  <a:cubicBezTo>
                    <a:pt x="8622" y="14798"/>
                    <a:pt x="14798" y="8622"/>
                    <a:pt x="22417" y="8622"/>
                  </a:cubicBezTo>
                  <a:cubicBezTo>
                    <a:pt x="30035" y="8622"/>
                    <a:pt x="36211" y="14798"/>
                    <a:pt x="36211" y="22417"/>
                  </a:cubicBez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3" name="任意形状 82">
              <a:extLst>
                <a:ext uri="{FF2B5EF4-FFF2-40B4-BE49-F238E27FC236}">
                  <a16:creationId xmlns:a16="http://schemas.microsoft.com/office/drawing/2014/main" xmlns="" id="{6430C328-E51D-BD45-8C6E-23BD6EE9C2B4}"/>
                </a:ext>
              </a:extLst>
            </p:cNvPr>
            <p:cNvSpPr/>
            <p:nvPr/>
          </p:nvSpPr>
          <p:spPr>
            <a:xfrm>
              <a:off x="4670277" y="3575290"/>
              <a:ext cx="229914" cy="229914"/>
            </a:xfrm>
            <a:custGeom>
              <a:avLst/>
              <a:gdLst>
                <a:gd name="connsiteX0" fmla="*/ 117831 w 229913"/>
                <a:gd name="connsiteY0" fmla="*/ 8622 h 229913"/>
                <a:gd name="connsiteX1" fmla="*/ 8622 w 229913"/>
                <a:gd name="connsiteY1" fmla="*/ 117831 h 229913"/>
                <a:gd name="connsiteX2" fmla="*/ 117831 w 229913"/>
                <a:gd name="connsiteY2" fmla="*/ 227040 h 229913"/>
                <a:gd name="connsiteX3" fmla="*/ 227040 w 229913"/>
                <a:gd name="connsiteY3" fmla="*/ 117831 h 229913"/>
                <a:gd name="connsiteX4" fmla="*/ 117831 w 229913"/>
                <a:gd name="connsiteY4" fmla="*/ 8622 h 229913"/>
                <a:gd name="connsiteX5" fmla="*/ 217843 w 229913"/>
                <a:gd name="connsiteY5" fmla="*/ 112083 h 229913"/>
                <a:gd name="connsiteX6" fmla="*/ 196001 w 229913"/>
                <a:gd name="connsiteY6" fmla="*/ 112083 h 229913"/>
                <a:gd name="connsiteX7" fmla="*/ 181057 w 229913"/>
                <a:gd name="connsiteY7" fmla="*/ 98288 h 229913"/>
                <a:gd name="connsiteX8" fmla="*/ 122429 w 229913"/>
                <a:gd name="connsiteY8" fmla="*/ 51156 h 229913"/>
                <a:gd name="connsiteX9" fmla="*/ 122429 w 229913"/>
                <a:gd name="connsiteY9" fmla="*/ 15519 h 229913"/>
                <a:gd name="connsiteX10" fmla="*/ 217843 w 229913"/>
                <a:gd name="connsiteY10" fmla="*/ 112083 h 229913"/>
                <a:gd name="connsiteX11" fmla="*/ 61502 w 229913"/>
                <a:gd name="connsiteY11" fmla="*/ 121279 h 229913"/>
                <a:gd name="connsiteX12" fmla="*/ 108634 w 229913"/>
                <a:gd name="connsiteY12" fmla="*/ 121279 h 229913"/>
                <a:gd name="connsiteX13" fmla="*/ 81045 w 229913"/>
                <a:gd name="connsiteY13" fmla="*/ 160365 h 229913"/>
                <a:gd name="connsiteX14" fmla="*/ 61502 w 229913"/>
                <a:gd name="connsiteY14" fmla="*/ 121279 h 229913"/>
                <a:gd name="connsiteX15" fmla="*/ 162664 w 229913"/>
                <a:gd name="connsiteY15" fmla="*/ 112083 h 229913"/>
                <a:gd name="connsiteX16" fmla="*/ 122429 w 229913"/>
                <a:gd name="connsiteY16" fmla="*/ 112083 h 229913"/>
                <a:gd name="connsiteX17" fmla="*/ 122429 w 229913"/>
                <a:gd name="connsiteY17" fmla="*/ 60352 h 229913"/>
                <a:gd name="connsiteX18" fmla="*/ 171860 w 229913"/>
                <a:gd name="connsiteY18" fmla="*/ 101737 h 229913"/>
                <a:gd name="connsiteX19" fmla="*/ 162664 w 229913"/>
                <a:gd name="connsiteY19" fmla="*/ 112083 h 229913"/>
                <a:gd name="connsiteX20" fmla="*/ 113232 w 229913"/>
                <a:gd name="connsiteY20" fmla="*/ 112083 h 229913"/>
                <a:gd name="connsiteX21" fmla="*/ 61502 w 229913"/>
                <a:gd name="connsiteY21" fmla="*/ 112083 h 229913"/>
                <a:gd name="connsiteX22" fmla="*/ 113232 w 229913"/>
                <a:gd name="connsiteY22" fmla="*/ 60352 h 229913"/>
                <a:gd name="connsiteX23" fmla="*/ 113232 w 229913"/>
                <a:gd name="connsiteY23" fmla="*/ 112083 h 229913"/>
                <a:gd name="connsiteX24" fmla="*/ 113232 w 229913"/>
                <a:gd name="connsiteY24" fmla="*/ 131626 h 229913"/>
                <a:gd name="connsiteX25" fmla="*/ 113232 w 229913"/>
                <a:gd name="connsiteY25" fmla="*/ 175309 h 229913"/>
                <a:gd name="connsiteX26" fmla="*/ 87942 w 229913"/>
                <a:gd name="connsiteY26" fmla="*/ 167262 h 229913"/>
                <a:gd name="connsiteX27" fmla="*/ 113232 w 229913"/>
                <a:gd name="connsiteY27" fmla="*/ 131626 h 229913"/>
                <a:gd name="connsiteX28" fmla="*/ 113232 w 229913"/>
                <a:gd name="connsiteY28" fmla="*/ 182207 h 229913"/>
                <a:gd name="connsiteX29" fmla="*/ 113232 w 229913"/>
                <a:gd name="connsiteY29" fmla="*/ 217843 h 229913"/>
                <a:gd name="connsiteX30" fmla="*/ 62651 w 229913"/>
                <a:gd name="connsiteY30" fmla="*/ 201749 h 229913"/>
                <a:gd name="connsiteX31" fmla="*/ 82194 w 229913"/>
                <a:gd name="connsiteY31" fmla="*/ 173010 h 229913"/>
                <a:gd name="connsiteX32" fmla="*/ 113232 w 229913"/>
                <a:gd name="connsiteY32" fmla="*/ 182207 h 229913"/>
                <a:gd name="connsiteX33" fmla="*/ 122429 w 229913"/>
                <a:gd name="connsiteY33" fmla="*/ 121279 h 229913"/>
                <a:gd name="connsiteX34" fmla="*/ 162664 w 229913"/>
                <a:gd name="connsiteY34" fmla="*/ 121279 h 229913"/>
                <a:gd name="connsiteX35" fmla="*/ 173010 w 229913"/>
                <a:gd name="connsiteY35" fmla="*/ 133925 h 229913"/>
                <a:gd name="connsiteX36" fmla="*/ 123579 w 229913"/>
                <a:gd name="connsiteY36" fmla="*/ 175309 h 229913"/>
                <a:gd name="connsiteX37" fmla="*/ 123579 w 229913"/>
                <a:gd name="connsiteY37" fmla="*/ 121279 h 229913"/>
                <a:gd name="connsiteX38" fmla="*/ 113232 w 229913"/>
                <a:gd name="connsiteY38" fmla="*/ 16669 h 229913"/>
                <a:gd name="connsiteX39" fmla="*/ 113232 w 229913"/>
                <a:gd name="connsiteY39" fmla="*/ 52305 h 229913"/>
                <a:gd name="connsiteX40" fmla="*/ 52305 w 229913"/>
                <a:gd name="connsiteY40" fmla="*/ 113232 h 229913"/>
                <a:gd name="connsiteX41" fmla="*/ 16669 w 229913"/>
                <a:gd name="connsiteY41" fmla="*/ 113232 h 229913"/>
                <a:gd name="connsiteX42" fmla="*/ 113232 w 229913"/>
                <a:gd name="connsiteY42" fmla="*/ 16669 h 229913"/>
                <a:gd name="connsiteX43" fmla="*/ 17818 w 229913"/>
                <a:gd name="connsiteY43" fmla="*/ 121279 h 229913"/>
                <a:gd name="connsiteX44" fmla="*/ 53455 w 229913"/>
                <a:gd name="connsiteY44" fmla="*/ 121279 h 229913"/>
                <a:gd name="connsiteX45" fmla="*/ 76446 w 229913"/>
                <a:gd name="connsiteY45" fmla="*/ 167262 h 229913"/>
                <a:gd name="connsiteX46" fmla="*/ 56904 w 229913"/>
                <a:gd name="connsiteY46" fmla="*/ 196001 h 229913"/>
                <a:gd name="connsiteX47" fmla="*/ 17818 w 229913"/>
                <a:gd name="connsiteY47" fmla="*/ 121279 h 229913"/>
                <a:gd name="connsiteX48" fmla="*/ 122429 w 229913"/>
                <a:gd name="connsiteY48" fmla="*/ 217843 h 229913"/>
                <a:gd name="connsiteX49" fmla="*/ 122429 w 229913"/>
                <a:gd name="connsiteY49" fmla="*/ 182207 h 229913"/>
                <a:gd name="connsiteX50" fmla="*/ 181057 w 229913"/>
                <a:gd name="connsiteY50" fmla="*/ 135074 h 229913"/>
                <a:gd name="connsiteX51" fmla="*/ 196001 w 229913"/>
                <a:gd name="connsiteY51" fmla="*/ 121279 h 229913"/>
                <a:gd name="connsiteX52" fmla="*/ 217843 w 229913"/>
                <a:gd name="connsiteY52" fmla="*/ 121279 h 229913"/>
                <a:gd name="connsiteX53" fmla="*/ 122429 w 229913"/>
                <a:gd name="connsiteY53" fmla="*/ 217843 h 22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9913" h="229913">
                  <a:moveTo>
                    <a:pt x="117831" y="8622"/>
                  </a:moveTo>
                  <a:cubicBezTo>
                    <a:pt x="58053" y="8622"/>
                    <a:pt x="8622" y="56904"/>
                    <a:pt x="8622" y="117831"/>
                  </a:cubicBezTo>
                  <a:cubicBezTo>
                    <a:pt x="8622" y="178758"/>
                    <a:pt x="56904" y="227040"/>
                    <a:pt x="117831" y="227040"/>
                  </a:cubicBezTo>
                  <a:cubicBezTo>
                    <a:pt x="178758" y="227040"/>
                    <a:pt x="227040" y="178758"/>
                    <a:pt x="227040" y="117831"/>
                  </a:cubicBezTo>
                  <a:cubicBezTo>
                    <a:pt x="227040" y="56904"/>
                    <a:pt x="177608" y="8622"/>
                    <a:pt x="117831" y="8622"/>
                  </a:cubicBezTo>
                  <a:close/>
                  <a:moveTo>
                    <a:pt x="217843" y="112083"/>
                  </a:moveTo>
                  <a:lnTo>
                    <a:pt x="196001" y="112083"/>
                  </a:lnTo>
                  <a:cubicBezTo>
                    <a:pt x="193702" y="105185"/>
                    <a:pt x="187954" y="99438"/>
                    <a:pt x="181057" y="98288"/>
                  </a:cubicBezTo>
                  <a:cubicBezTo>
                    <a:pt x="173010" y="71848"/>
                    <a:pt x="150019" y="52305"/>
                    <a:pt x="122429" y="51156"/>
                  </a:cubicBezTo>
                  <a:lnTo>
                    <a:pt x="122429" y="15519"/>
                  </a:lnTo>
                  <a:cubicBezTo>
                    <a:pt x="174160" y="18968"/>
                    <a:pt x="215544" y="61502"/>
                    <a:pt x="217843" y="112083"/>
                  </a:cubicBezTo>
                  <a:close/>
                  <a:moveTo>
                    <a:pt x="61502" y="121279"/>
                  </a:moveTo>
                  <a:lnTo>
                    <a:pt x="108634" y="121279"/>
                  </a:lnTo>
                  <a:lnTo>
                    <a:pt x="81045" y="160365"/>
                  </a:lnTo>
                  <a:cubicBezTo>
                    <a:pt x="70698" y="151168"/>
                    <a:pt x="62651" y="136224"/>
                    <a:pt x="61502" y="121279"/>
                  </a:cubicBezTo>
                  <a:close/>
                  <a:moveTo>
                    <a:pt x="162664" y="112083"/>
                  </a:moveTo>
                  <a:lnTo>
                    <a:pt x="122429" y="112083"/>
                  </a:lnTo>
                  <a:lnTo>
                    <a:pt x="122429" y="60352"/>
                  </a:lnTo>
                  <a:cubicBezTo>
                    <a:pt x="145420" y="62651"/>
                    <a:pt x="166113" y="78745"/>
                    <a:pt x="171860" y="101737"/>
                  </a:cubicBezTo>
                  <a:cubicBezTo>
                    <a:pt x="167262" y="104036"/>
                    <a:pt x="163813" y="107485"/>
                    <a:pt x="162664" y="112083"/>
                  </a:cubicBezTo>
                  <a:close/>
                  <a:moveTo>
                    <a:pt x="113232" y="112083"/>
                  </a:moveTo>
                  <a:lnTo>
                    <a:pt x="61502" y="112083"/>
                  </a:lnTo>
                  <a:cubicBezTo>
                    <a:pt x="63801" y="84493"/>
                    <a:pt x="85643" y="62651"/>
                    <a:pt x="113232" y="60352"/>
                  </a:cubicBezTo>
                  <a:lnTo>
                    <a:pt x="113232" y="112083"/>
                  </a:lnTo>
                  <a:close/>
                  <a:moveTo>
                    <a:pt x="113232" y="131626"/>
                  </a:moveTo>
                  <a:lnTo>
                    <a:pt x="113232" y="175309"/>
                  </a:lnTo>
                  <a:cubicBezTo>
                    <a:pt x="104036" y="174160"/>
                    <a:pt x="95989" y="171860"/>
                    <a:pt x="87942" y="167262"/>
                  </a:cubicBezTo>
                  <a:lnTo>
                    <a:pt x="113232" y="131626"/>
                  </a:lnTo>
                  <a:close/>
                  <a:moveTo>
                    <a:pt x="113232" y="182207"/>
                  </a:moveTo>
                  <a:lnTo>
                    <a:pt x="113232" y="217843"/>
                  </a:lnTo>
                  <a:cubicBezTo>
                    <a:pt x="94839" y="216694"/>
                    <a:pt x="77596" y="210946"/>
                    <a:pt x="62651" y="201749"/>
                  </a:cubicBezTo>
                  <a:lnTo>
                    <a:pt x="82194" y="173010"/>
                  </a:lnTo>
                  <a:cubicBezTo>
                    <a:pt x="92540" y="178758"/>
                    <a:pt x="102886" y="182207"/>
                    <a:pt x="113232" y="182207"/>
                  </a:cubicBezTo>
                  <a:close/>
                  <a:moveTo>
                    <a:pt x="122429" y="121279"/>
                  </a:moveTo>
                  <a:lnTo>
                    <a:pt x="162664" y="121279"/>
                  </a:lnTo>
                  <a:cubicBezTo>
                    <a:pt x="163813" y="127027"/>
                    <a:pt x="168412" y="131626"/>
                    <a:pt x="173010" y="133925"/>
                  </a:cubicBezTo>
                  <a:cubicBezTo>
                    <a:pt x="166113" y="155766"/>
                    <a:pt x="146570" y="173010"/>
                    <a:pt x="123579" y="175309"/>
                  </a:cubicBezTo>
                  <a:lnTo>
                    <a:pt x="123579" y="121279"/>
                  </a:lnTo>
                  <a:close/>
                  <a:moveTo>
                    <a:pt x="113232" y="16669"/>
                  </a:moveTo>
                  <a:lnTo>
                    <a:pt x="113232" y="52305"/>
                  </a:lnTo>
                  <a:cubicBezTo>
                    <a:pt x="81045" y="54604"/>
                    <a:pt x="54604" y="81045"/>
                    <a:pt x="52305" y="113232"/>
                  </a:cubicBezTo>
                  <a:lnTo>
                    <a:pt x="16669" y="113232"/>
                  </a:lnTo>
                  <a:cubicBezTo>
                    <a:pt x="20117" y="61502"/>
                    <a:pt x="61502" y="18968"/>
                    <a:pt x="113232" y="16669"/>
                  </a:cubicBezTo>
                  <a:close/>
                  <a:moveTo>
                    <a:pt x="17818" y="121279"/>
                  </a:moveTo>
                  <a:lnTo>
                    <a:pt x="53455" y="121279"/>
                  </a:lnTo>
                  <a:cubicBezTo>
                    <a:pt x="54604" y="139672"/>
                    <a:pt x="63801" y="156916"/>
                    <a:pt x="76446" y="167262"/>
                  </a:cubicBezTo>
                  <a:lnTo>
                    <a:pt x="56904" y="196001"/>
                  </a:lnTo>
                  <a:cubicBezTo>
                    <a:pt x="33912" y="178758"/>
                    <a:pt x="18968" y="152318"/>
                    <a:pt x="17818" y="121279"/>
                  </a:cubicBezTo>
                  <a:close/>
                  <a:moveTo>
                    <a:pt x="122429" y="217843"/>
                  </a:moveTo>
                  <a:lnTo>
                    <a:pt x="122429" y="182207"/>
                  </a:lnTo>
                  <a:cubicBezTo>
                    <a:pt x="150019" y="179907"/>
                    <a:pt x="173010" y="160365"/>
                    <a:pt x="181057" y="135074"/>
                  </a:cubicBezTo>
                  <a:cubicBezTo>
                    <a:pt x="189104" y="133925"/>
                    <a:pt x="194852" y="129326"/>
                    <a:pt x="196001" y="121279"/>
                  </a:cubicBezTo>
                  <a:lnTo>
                    <a:pt x="217843" y="121279"/>
                  </a:lnTo>
                  <a:cubicBezTo>
                    <a:pt x="215544" y="173010"/>
                    <a:pt x="174160" y="215544"/>
                    <a:pt x="122429" y="217843"/>
                  </a:cubicBez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4" name="任意形状 83">
              <a:extLst>
                <a:ext uri="{FF2B5EF4-FFF2-40B4-BE49-F238E27FC236}">
                  <a16:creationId xmlns:a16="http://schemas.microsoft.com/office/drawing/2014/main" xmlns="" id="{50BEBD85-3258-254F-8C88-6BA2F1EA387A}"/>
                </a:ext>
              </a:extLst>
            </p:cNvPr>
            <p:cNvSpPr/>
            <p:nvPr/>
          </p:nvSpPr>
          <p:spPr>
            <a:xfrm>
              <a:off x="4613948" y="3535055"/>
              <a:ext cx="344870" cy="344870"/>
            </a:xfrm>
            <a:custGeom>
              <a:avLst/>
              <a:gdLst>
                <a:gd name="connsiteX0" fmla="*/ 31325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3257 w 344870"/>
                <a:gd name="connsiteY11" fmla="*/ 8622 h 344870"/>
                <a:gd name="connsiteX12" fmla="*/ 322454 w 344870"/>
                <a:gd name="connsiteY12" fmla="*/ 230488 h 344870"/>
                <a:gd name="connsiteX13" fmla="*/ 310958 w 344870"/>
                <a:gd name="connsiteY13" fmla="*/ 248881 h 344870"/>
                <a:gd name="connsiteX14" fmla="*/ 184506 w 344870"/>
                <a:gd name="connsiteY14" fmla="*/ 321304 h 344870"/>
                <a:gd name="connsiteX15" fmla="*/ 162664 w 344870"/>
                <a:gd name="connsiteY15" fmla="*/ 321304 h 344870"/>
                <a:gd name="connsiteX16" fmla="*/ 36211 w 344870"/>
                <a:gd name="connsiteY16" fmla="*/ 248881 h 344870"/>
                <a:gd name="connsiteX17" fmla="*/ 24716 w 344870"/>
                <a:gd name="connsiteY17" fmla="*/ 230488 h 344870"/>
                <a:gd name="connsiteX18" fmla="*/ 24716 w 344870"/>
                <a:gd name="connsiteY18" fmla="*/ 35062 h 344870"/>
                <a:gd name="connsiteX19" fmla="*/ 33912 w 344870"/>
                <a:gd name="connsiteY19" fmla="*/ 25865 h 344870"/>
                <a:gd name="connsiteX20" fmla="*/ 313257 w 344870"/>
                <a:gd name="connsiteY20" fmla="*/ 25865 h 344870"/>
                <a:gd name="connsiteX21" fmla="*/ 322454 w 344870"/>
                <a:gd name="connsiteY21" fmla="*/ 35062 h 344870"/>
                <a:gd name="connsiteX22" fmla="*/ 322454 w 344870"/>
                <a:gd name="connsiteY22" fmla="*/ 230488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325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40847" y="21267"/>
                    <a:pt x="328202" y="8622"/>
                    <a:pt x="313257" y="8622"/>
                  </a:cubicBezTo>
                  <a:close/>
                  <a:moveTo>
                    <a:pt x="322454" y="230488"/>
                  </a:moveTo>
                  <a:cubicBezTo>
                    <a:pt x="322454" y="237386"/>
                    <a:pt x="316706" y="245433"/>
                    <a:pt x="310958" y="248881"/>
                  </a:cubicBezTo>
                  <a:lnTo>
                    <a:pt x="184506" y="321304"/>
                  </a:lnTo>
                  <a:cubicBezTo>
                    <a:pt x="178758" y="324753"/>
                    <a:pt x="168412" y="324753"/>
                    <a:pt x="162664" y="321304"/>
                  </a:cubicBezTo>
                  <a:lnTo>
                    <a:pt x="36211" y="248881"/>
                  </a:lnTo>
                  <a:cubicBezTo>
                    <a:pt x="30464" y="245433"/>
                    <a:pt x="24716" y="236236"/>
                    <a:pt x="24716" y="230488"/>
                  </a:cubicBezTo>
                  <a:lnTo>
                    <a:pt x="24716" y="35062"/>
                  </a:lnTo>
                  <a:cubicBezTo>
                    <a:pt x="24716" y="30464"/>
                    <a:pt x="29314" y="25865"/>
                    <a:pt x="33912" y="25865"/>
                  </a:cubicBezTo>
                  <a:lnTo>
                    <a:pt x="313257" y="25865"/>
                  </a:lnTo>
                  <a:cubicBezTo>
                    <a:pt x="317856" y="25865"/>
                    <a:pt x="322454" y="30464"/>
                    <a:pt x="322454" y="35062"/>
                  </a:cubicBezTo>
                  <a:lnTo>
                    <a:pt x="322454" y="230488"/>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85" name="图形 10">
            <a:extLst>
              <a:ext uri="{FF2B5EF4-FFF2-40B4-BE49-F238E27FC236}">
                <a16:creationId xmlns:a16="http://schemas.microsoft.com/office/drawing/2014/main" xmlns="" id="{2F3E9F2C-191B-B44F-9496-C51B3E52C553}"/>
              </a:ext>
            </a:extLst>
          </p:cNvPr>
          <p:cNvGrpSpPr/>
          <p:nvPr/>
        </p:nvGrpSpPr>
        <p:grpSpPr>
          <a:xfrm>
            <a:off x="5655396" y="3517455"/>
            <a:ext cx="1097851" cy="658669"/>
            <a:chOff x="5663509" y="3366643"/>
            <a:chExt cx="965637" cy="643758"/>
          </a:xfrm>
        </p:grpSpPr>
        <p:sp>
          <p:nvSpPr>
            <p:cNvPr id="86" name="任意形状 85">
              <a:extLst>
                <a:ext uri="{FF2B5EF4-FFF2-40B4-BE49-F238E27FC236}">
                  <a16:creationId xmlns:a16="http://schemas.microsoft.com/office/drawing/2014/main" xmlns="" id="{071C8CB1-C003-054D-9217-927FC5C46B9D}"/>
                </a:ext>
              </a:extLst>
            </p:cNvPr>
            <p:cNvSpPr/>
            <p:nvPr/>
          </p:nvSpPr>
          <p:spPr>
            <a:xfrm>
              <a:off x="6161251" y="3463186"/>
              <a:ext cx="459827" cy="459827"/>
            </a:xfrm>
            <a:custGeom>
              <a:avLst/>
              <a:gdLst>
                <a:gd name="connsiteX0" fmla="*/ 457549 w 459827"/>
                <a:gd name="connsiteY0" fmla="*/ 402369 h 459827"/>
                <a:gd name="connsiteX1" fmla="*/ 402369 w 459827"/>
                <a:gd name="connsiteY1" fmla="*/ 458698 h 459827"/>
                <a:gd name="connsiteX2" fmla="*/ 10367 w 459827"/>
                <a:gd name="connsiteY2" fmla="*/ 66695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2369"/>
                  </a:moveTo>
                  <a:lnTo>
                    <a:pt x="402369" y="458698"/>
                  </a:lnTo>
                  <a:lnTo>
                    <a:pt x="10367" y="66695"/>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7" name="任意形状 86">
              <a:extLst>
                <a:ext uri="{FF2B5EF4-FFF2-40B4-BE49-F238E27FC236}">
                  <a16:creationId xmlns:a16="http://schemas.microsoft.com/office/drawing/2014/main" xmlns="" id="{A65141DB-875D-3F40-A51D-D174372C5AC4}"/>
                </a:ext>
              </a:extLst>
            </p:cNvPr>
            <p:cNvSpPr/>
            <p:nvPr/>
          </p:nvSpPr>
          <p:spPr>
            <a:xfrm>
              <a:off x="5654887"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8" name="任意形状 87">
              <a:extLst>
                <a:ext uri="{FF2B5EF4-FFF2-40B4-BE49-F238E27FC236}">
                  <a16:creationId xmlns:a16="http://schemas.microsoft.com/office/drawing/2014/main" xmlns="" id="{7924B902-175A-7F48-A4C7-8ED34AA858F8}"/>
                </a:ext>
              </a:extLst>
            </p:cNvPr>
            <p:cNvSpPr/>
            <p:nvPr/>
          </p:nvSpPr>
          <p:spPr>
            <a:xfrm>
              <a:off x="5737656" y="3440790"/>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9" name="任意形状 88">
              <a:extLst>
                <a:ext uri="{FF2B5EF4-FFF2-40B4-BE49-F238E27FC236}">
                  <a16:creationId xmlns:a16="http://schemas.microsoft.com/office/drawing/2014/main" xmlns="" id="{3E8ACD66-A60A-E846-9FBA-D2F8A2191008}"/>
                </a:ext>
              </a:extLst>
            </p:cNvPr>
            <p:cNvSpPr/>
            <p:nvPr/>
          </p:nvSpPr>
          <p:spPr>
            <a:xfrm>
              <a:off x="5881352" y="3606328"/>
              <a:ext cx="206922" cy="160940"/>
            </a:xfrm>
            <a:custGeom>
              <a:avLst/>
              <a:gdLst>
                <a:gd name="connsiteX0" fmla="*/ 185655 w 206922"/>
                <a:gd name="connsiteY0" fmla="*/ 15519 h 160939"/>
                <a:gd name="connsiteX1" fmla="*/ 43109 w 206922"/>
                <a:gd name="connsiteY1" fmla="*/ 15519 h 160939"/>
                <a:gd name="connsiteX2" fmla="*/ 31613 w 206922"/>
                <a:gd name="connsiteY2" fmla="*/ 8622 h 160939"/>
                <a:gd name="connsiteX3" fmla="*/ 17818 w 206922"/>
                <a:gd name="connsiteY3" fmla="*/ 22417 h 160939"/>
                <a:gd name="connsiteX4" fmla="*/ 31613 w 206922"/>
                <a:gd name="connsiteY4" fmla="*/ 36211 h 160939"/>
                <a:gd name="connsiteX5" fmla="*/ 45408 w 206922"/>
                <a:gd name="connsiteY5" fmla="*/ 24716 h 160939"/>
                <a:gd name="connsiteX6" fmla="*/ 185655 w 206922"/>
                <a:gd name="connsiteY6" fmla="*/ 24716 h 160939"/>
                <a:gd name="connsiteX7" fmla="*/ 200600 w 206922"/>
                <a:gd name="connsiteY7" fmla="*/ 41959 h 160939"/>
                <a:gd name="connsiteX8" fmla="*/ 200600 w 206922"/>
                <a:gd name="connsiteY8" fmla="*/ 44258 h 160939"/>
                <a:gd name="connsiteX9" fmla="*/ 185655 w 206922"/>
                <a:gd name="connsiteY9" fmla="*/ 61502 h 160939"/>
                <a:gd name="connsiteX10" fmla="*/ 74147 w 206922"/>
                <a:gd name="connsiteY10" fmla="*/ 61502 h 160939"/>
                <a:gd name="connsiteX11" fmla="*/ 61502 w 206922"/>
                <a:gd name="connsiteY11" fmla="*/ 52305 h 160939"/>
                <a:gd name="connsiteX12" fmla="*/ 48857 w 206922"/>
                <a:gd name="connsiteY12" fmla="*/ 61502 h 160939"/>
                <a:gd name="connsiteX13" fmla="*/ 31613 w 206922"/>
                <a:gd name="connsiteY13" fmla="*/ 61502 h 160939"/>
                <a:gd name="connsiteX14" fmla="*/ 8622 w 206922"/>
                <a:gd name="connsiteY14" fmla="*/ 83344 h 160939"/>
                <a:gd name="connsiteX15" fmla="*/ 31613 w 206922"/>
                <a:gd name="connsiteY15" fmla="*/ 105185 h 160939"/>
                <a:gd name="connsiteX16" fmla="*/ 141972 w 206922"/>
                <a:gd name="connsiteY16" fmla="*/ 105185 h 160939"/>
                <a:gd name="connsiteX17" fmla="*/ 154617 w 206922"/>
                <a:gd name="connsiteY17" fmla="*/ 114382 h 160939"/>
                <a:gd name="connsiteX18" fmla="*/ 167262 w 206922"/>
                <a:gd name="connsiteY18" fmla="*/ 105185 h 160939"/>
                <a:gd name="connsiteX19" fmla="*/ 184506 w 206922"/>
                <a:gd name="connsiteY19" fmla="*/ 105185 h 160939"/>
                <a:gd name="connsiteX20" fmla="*/ 199450 w 206922"/>
                <a:gd name="connsiteY20" fmla="*/ 120130 h 160939"/>
                <a:gd name="connsiteX21" fmla="*/ 199450 w 206922"/>
                <a:gd name="connsiteY21" fmla="*/ 124728 h 160939"/>
                <a:gd name="connsiteX22" fmla="*/ 184506 w 206922"/>
                <a:gd name="connsiteY22" fmla="*/ 139672 h 160939"/>
                <a:gd name="connsiteX23" fmla="*/ 43109 w 206922"/>
                <a:gd name="connsiteY23" fmla="*/ 139672 h 160939"/>
                <a:gd name="connsiteX24" fmla="*/ 30464 w 206922"/>
                <a:gd name="connsiteY24" fmla="*/ 130476 h 160939"/>
                <a:gd name="connsiteX25" fmla="*/ 16669 w 206922"/>
                <a:gd name="connsiteY25" fmla="*/ 144271 h 160939"/>
                <a:gd name="connsiteX26" fmla="*/ 30464 w 206922"/>
                <a:gd name="connsiteY26" fmla="*/ 158066 h 160939"/>
                <a:gd name="connsiteX27" fmla="*/ 43109 w 206922"/>
                <a:gd name="connsiteY27" fmla="*/ 148869 h 160939"/>
                <a:gd name="connsiteX28" fmla="*/ 184506 w 206922"/>
                <a:gd name="connsiteY28" fmla="*/ 148869 h 160939"/>
                <a:gd name="connsiteX29" fmla="*/ 207497 w 206922"/>
                <a:gd name="connsiteY29" fmla="*/ 124728 h 160939"/>
                <a:gd name="connsiteX30" fmla="*/ 207497 w 206922"/>
                <a:gd name="connsiteY30" fmla="*/ 120130 h 160939"/>
                <a:gd name="connsiteX31" fmla="*/ 184506 w 206922"/>
                <a:gd name="connsiteY31" fmla="*/ 95989 h 160939"/>
                <a:gd name="connsiteX32" fmla="*/ 167262 w 206922"/>
                <a:gd name="connsiteY32" fmla="*/ 95989 h 160939"/>
                <a:gd name="connsiteX33" fmla="*/ 154617 w 206922"/>
                <a:gd name="connsiteY33" fmla="*/ 86792 h 160939"/>
                <a:gd name="connsiteX34" fmla="*/ 141972 w 206922"/>
                <a:gd name="connsiteY34" fmla="*/ 95989 h 160939"/>
                <a:gd name="connsiteX35" fmla="*/ 30464 w 206922"/>
                <a:gd name="connsiteY35" fmla="*/ 95989 h 160939"/>
                <a:gd name="connsiteX36" fmla="*/ 15519 w 206922"/>
                <a:gd name="connsiteY36" fmla="*/ 82194 h 160939"/>
                <a:gd name="connsiteX37" fmla="*/ 30464 w 206922"/>
                <a:gd name="connsiteY37" fmla="*/ 68399 h 160939"/>
                <a:gd name="connsiteX38" fmla="*/ 47707 w 206922"/>
                <a:gd name="connsiteY38" fmla="*/ 68399 h 160939"/>
                <a:gd name="connsiteX39" fmla="*/ 60352 w 206922"/>
                <a:gd name="connsiteY39" fmla="*/ 77596 h 160939"/>
                <a:gd name="connsiteX40" fmla="*/ 72998 w 206922"/>
                <a:gd name="connsiteY40" fmla="*/ 68399 h 160939"/>
                <a:gd name="connsiteX41" fmla="*/ 184506 w 206922"/>
                <a:gd name="connsiteY41" fmla="*/ 68399 h 160939"/>
                <a:gd name="connsiteX42" fmla="*/ 207497 w 206922"/>
                <a:gd name="connsiteY42" fmla="*/ 41959 h 160939"/>
                <a:gd name="connsiteX43" fmla="*/ 207497 w 206922"/>
                <a:gd name="connsiteY43" fmla="*/ 39660 h 160939"/>
                <a:gd name="connsiteX44" fmla="*/ 185655 w 206922"/>
                <a:gd name="connsiteY44" fmla="*/ 15519 h 16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06922" h="160939">
                  <a:moveTo>
                    <a:pt x="185655" y="15519"/>
                  </a:moveTo>
                  <a:lnTo>
                    <a:pt x="43109" y="15519"/>
                  </a:lnTo>
                  <a:cubicBezTo>
                    <a:pt x="40810" y="10921"/>
                    <a:pt x="36211" y="8622"/>
                    <a:pt x="31613" y="8622"/>
                  </a:cubicBezTo>
                  <a:cubicBezTo>
                    <a:pt x="23566" y="8622"/>
                    <a:pt x="17818" y="14370"/>
                    <a:pt x="17818" y="22417"/>
                  </a:cubicBezTo>
                  <a:cubicBezTo>
                    <a:pt x="17818" y="30464"/>
                    <a:pt x="23566" y="36211"/>
                    <a:pt x="31613" y="36211"/>
                  </a:cubicBezTo>
                  <a:cubicBezTo>
                    <a:pt x="38511" y="36211"/>
                    <a:pt x="44258" y="31613"/>
                    <a:pt x="45408" y="24716"/>
                  </a:cubicBezTo>
                  <a:lnTo>
                    <a:pt x="185655" y="24716"/>
                  </a:lnTo>
                  <a:cubicBezTo>
                    <a:pt x="193702" y="24716"/>
                    <a:pt x="200600" y="35062"/>
                    <a:pt x="200600" y="41959"/>
                  </a:cubicBezTo>
                  <a:lnTo>
                    <a:pt x="200600" y="44258"/>
                  </a:lnTo>
                  <a:cubicBezTo>
                    <a:pt x="200600" y="52305"/>
                    <a:pt x="193702" y="61502"/>
                    <a:pt x="185655" y="61502"/>
                  </a:cubicBezTo>
                  <a:lnTo>
                    <a:pt x="74147" y="61502"/>
                  </a:lnTo>
                  <a:cubicBezTo>
                    <a:pt x="71848" y="55754"/>
                    <a:pt x="67250" y="52305"/>
                    <a:pt x="61502" y="52305"/>
                  </a:cubicBezTo>
                  <a:cubicBezTo>
                    <a:pt x="55754" y="52305"/>
                    <a:pt x="51156" y="55754"/>
                    <a:pt x="48857" y="61502"/>
                  </a:cubicBezTo>
                  <a:lnTo>
                    <a:pt x="31613" y="61502"/>
                  </a:lnTo>
                  <a:cubicBezTo>
                    <a:pt x="17818" y="61502"/>
                    <a:pt x="8622" y="71848"/>
                    <a:pt x="8622" y="83344"/>
                  </a:cubicBezTo>
                  <a:cubicBezTo>
                    <a:pt x="8622" y="94839"/>
                    <a:pt x="20117" y="105185"/>
                    <a:pt x="31613" y="105185"/>
                  </a:cubicBezTo>
                  <a:lnTo>
                    <a:pt x="141972" y="105185"/>
                  </a:lnTo>
                  <a:cubicBezTo>
                    <a:pt x="144271" y="110933"/>
                    <a:pt x="148869" y="114382"/>
                    <a:pt x="154617" y="114382"/>
                  </a:cubicBezTo>
                  <a:cubicBezTo>
                    <a:pt x="160365" y="114382"/>
                    <a:pt x="164963" y="110933"/>
                    <a:pt x="167262" y="105185"/>
                  </a:cubicBezTo>
                  <a:lnTo>
                    <a:pt x="184506" y="105185"/>
                  </a:lnTo>
                  <a:cubicBezTo>
                    <a:pt x="193702" y="105185"/>
                    <a:pt x="199450" y="113232"/>
                    <a:pt x="199450" y="120130"/>
                  </a:cubicBezTo>
                  <a:lnTo>
                    <a:pt x="199450" y="124728"/>
                  </a:lnTo>
                  <a:cubicBezTo>
                    <a:pt x="199450" y="131626"/>
                    <a:pt x="192553" y="139672"/>
                    <a:pt x="184506" y="139672"/>
                  </a:cubicBezTo>
                  <a:lnTo>
                    <a:pt x="43109" y="139672"/>
                  </a:lnTo>
                  <a:cubicBezTo>
                    <a:pt x="40810" y="133925"/>
                    <a:pt x="36211" y="130476"/>
                    <a:pt x="30464" y="130476"/>
                  </a:cubicBezTo>
                  <a:cubicBezTo>
                    <a:pt x="22417" y="130476"/>
                    <a:pt x="16669" y="136224"/>
                    <a:pt x="16669" y="144271"/>
                  </a:cubicBezTo>
                  <a:cubicBezTo>
                    <a:pt x="16669" y="152318"/>
                    <a:pt x="22417" y="158066"/>
                    <a:pt x="30464" y="158066"/>
                  </a:cubicBezTo>
                  <a:cubicBezTo>
                    <a:pt x="36211" y="158066"/>
                    <a:pt x="40810" y="154617"/>
                    <a:pt x="43109" y="148869"/>
                  </a:cubicBezTo>
                  <a:lnTo>
                    <a:pt x="184506" y="148869"/>
                  </a:lnTo>
                  <a:cubicBezTo>
                    <a:pt x="198300" y="148869"/>
                    <a:pt x="207497" y="136224"/>
                    <a:pt x="207497" y="124728"/>
                  </a:cubicBezTo>
                  <a:lnTo>
                    <a:pt x="207497" y="120130"/>
                  </a:lnTo>
                  <a:cubicBezTo>
                    <a:pt x="207497" y="108634"/>
                    <a:pt x="197151" y="95989"/>
                    <a:pt x="184506" y="95989"/>
                  </a:cubicBezTo>
                  <a:lnTo>
                    <a:pt x="167262" y="95989"/>
                  </a:lnTo>
                  <a:cubicBezTo>
                    <a:pt x="164963" y="90241"/>
                    <a:pt x="160365" y="86792"/>
                    <a:pt x="154617" y="86792"/>
                  </a:cubicBezTo>
                  <a:cubicBezTo>
                    <a:pt x="148869" y="86792"/>
                    <a:pt x="144271" y="90241"/>
                    <a:pt x="141972" y="95989"/>
                  </a:cubicBezTo>
                  <a:lnTo>
                    <a:pt x="30464" y="95989"/>
                  </a:lnTo>
                  <a:cubicBezTo>
                    <a:pt x="22417" y="95989"/>
                    <a:pt x="15519" y="90241"/>
                    <a:pt x="15519" y="82194"/>
                  </a:cubicBezTo>
                  <a:cubicBezTo>
                    <a:pt x="15519" y="74147"/>
                    <a:pt x="22417" y="68399"/>
                    <a:pt x="30464" y="68399"/>
                  </a:cubicBezTo>
                  <a:lnTo>
                    <a:pt x="47707" y="68399"/>
                  </a:lnTo>
                  <a:cubicBezTo>
                    <a:pt x="50006" y="74147"/>
                    <a:pt x="54604" y="77596"/>
                    <a:pt x="60352" y="77596"/>
                  </a:cubicBezTo>
                  <a:cubicBezTo>
                    <a:pt x="66100" y="77596"/>
                    <a:pt x="70698" y="74147"/>
                    <a:pt x="72998" y="68399"/>
                  </a:cubicBezTo>
                  <a:lnTo>
                    <a:pt x="184506" y="68399"/>
                  </a:lnTo>
                  <a:cubicBezTo>
                    <a:pt x="198300" y="68399"/>
                    <a:pt x="207497" y="53455"/>
                    <a:pt x="207497" y="41959"/>
                  </a:cubicBezTo>
                  <a:lnTo>
                    <a:pt x="207497" y="39660"/>
                  </a:lnTo>
                  <a:cubicBezTo>
                    <a:pt x="208647" y="29314"/>
                    <a:pt x="198300" y="15519"/>
                    <a:pt x="185655" y="15519"/>
                  </a:cubicBez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0" name="任意形状 89">
              <a:extLst>
                <a:ext uri="{FF2B5EF4-FFF2-40B4-BE49-F238E27FC236}">
                  <a16:creationId xmlns:a16="http://schemas.microsoft.com/office/drawing/2014/main" xmlns="" id="{EBB0633C-8BD2-DC40-8CFD-8A1CB827D63C}"/>
                </a:ext>
              </a:extLst>
            </p:cNvPr>
            <p:cNvSpPr/>
            <p:nvPr/>
          </p:nvSpPr>
          <p:spPr>
            <a:xfrm>
              <a:off x="5815827" y="3540803"/>
              <a:ext cx="344870" cy="344870"/>
            </a:xfrm>
            <a:custGeom>
              <a:avLst/>
              <a:gdLst>
                <a:gd name="connsiteX0" fmla="*/ 31325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3257 w 344870"/>
                <a:gd name="connsiteY11" fmla="*/ 8622 h 344870"/>
                <a:gd name="connsiteX12" fmla="*/ 322454 w 344870"/>
                <a:gd name="connsiteY12" fmla="*/ 230488 h 344870"/>
                <a:gd name="connsiteX13" fmla="*/ 310958 w 344870"/>
                <a:gd name="connsiteY13" fmla="*/ 248881 h 344870"/>
                <a:gd name="connsiteX14" fmla="*/ 184506 w 344870"/>
                <a:gd name="connsiteY14" fmla="*/ 321304 h 344870"/>
                <a:gd name="connsiteX15" fmla="*/ 162664 w 344870"/>
                <a:gd name="connsiteY15" fmla="*/ 321304 h 344870"/>
                <a:gd name="connsiteX16" fmla="*/ 36211 w 344870"/>
                <a:gd name="connsiteY16" fmla="*/ 248881 h 344870"/>
                <a:gd name="connsiteX17" fmla="*/ 24716 w 344870"/>
                <a:gd name="connsiteY17" fmla="*/ 230488 h 344870"/>
                <a:gd name="connsiteX18" fmla="*/ 24716 w 344870"/>
                <a:gd name="connsiteY18" fmla="*/ 35062 h 344870"/>
                <a:gd name="connsiteX19" fmla="*/ 33912 w 344870"/>
                <a:gd name="connsiteY19" fmla="*/ 25865 h 344870"/>
                <a:gd name="connsiteX20" fmla="*/ 313257 w 344870"/>
                <a:gd name="connsiteY20" fmla="*/ 25865 h 344870"/>
                <a:gd name="connsiteX21" fmla="*/ 322454 w 344870"/>
                <a:gd name="connsiteY21" fmla="*/ 35062 h 344870"/>
                <a:gd name="connsiteX22" fmla="*/ 322454 w 344870"/>
                <a:gd name="connsiteY22" fmla="*/ 230488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3257" y="8622"/>
                  </a:moveTo>
                  <a:lnTo>
                    <a:pt x="35062" y="8622"/>
                  </a:lnTo>
                  <a:cubicBezTo>
                    <a:pt x="20117" y="8622"/>
                    <a:pt x="8622" y="21267"/>
                    <a:pt x="8622" y="35062"/>
                  </a:cubicBezTo>
                  <a:lnTo>
                    <a:pt x="8622" y="230488"/>
                  </a:lnTo>
                  <a:cubicBezTo>
                    <a:pt x="8622" y="244283"/>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39697" y="21267"/>
                    <a:pt x="328202" y="8622"/>
                    <a:pt x="313257" y="8622"/>
                  </a:cubicBezTo>
                  <a:close/>
                  <a:moveTo>
                    <a:pt x="322454" y="230488"/>
                  </a:moveTo>
                  <a:cubicBezTo>
                    <a:pt x="322454" y="237386"/>
                    <a:pt x="316706" y="245433"/>
                    <a:pt x="310958" y="248881"/>
                  </a:cubicBezTo>
                  <a:lnTo>
                    <a:pt x="184506" y="321304"/>
                  </a:lnTo>
                  <a:cubicBezTo>
                    <a:pt x="178758" y="324753"/>
                    <a:pt x="168412" y="324753"/>
                    <a:pt x="162664" y="321304"/>
                  </a:cubicBezTo>
                  <a:lnTo>
                    <a:pt x="36211" y="248881"/>
                  </a:lnTo>
                  <a:cubicBezTo>
                    <a:pt x="30464" y="245433"/>
                    <a:pt x="24716" y="236236"/>
                    <a:pt x="24716" y="230488"/>
                  </a:cubicBezTo>
                  <a:lnTo>
                    <a:pt x="24716" y="35062"/>
                  </a:lnTo>
                  <a:cubicBezTo>
                    <a:pt x="24716" y="30464"/>
                    <a:pt x="29314" y="25865"/>
                    <a:pt x="33912" y="25865"/>
                  </a:cubicBezTo>
                  <a:lnTo>
                    <a:pt x="313257" y="25865"/>
                  </a:lnTo>
                  <a:cubicBezTo>
                    <a:pt x="317856" y="25865"/>
                    <a:pt x="322454" y="30464"/>
                    <a:pt x="322454" y="35062"/>
                  </a:cubicBezTo>
                  <a:lnTo>
                    <a:pt x="322454" y="230488"/>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91" name="图形 13">
            <a:extLst>
              <a:ext uri="{FF2B5EF4-FFF2-40B4-BE49-F238E27FC236}">
                <a16:creationId xmlns:a16="http://schemas.microsoft.com/office/drawing/2014/main" xmlns="" id="{A119EC36-D6D9-7E4A-B510-29E531DDE4E7}"/>
              </a:ext>
            </a:extLst>
          </p:cNvPr>
          <p:cNvGrpSpPr/>
          <p:nvPr/>
        </p:nvGrpSpPr>
        <p:grpSpPr>
          <a:xfrm>
            <a:off x="1091910" y="4858443"/>
            <a:ext cx="731900" cy="658669"/>
            <a:chOff x="1649601" y="4677274"/>
            <a:chExt cx="643758" cy="643758"/>
          </a:xfrm>
        </p:grpSpPr>
        <p:sp>
          <p:nvSpPr>
            <p:cNvPr id="92" name="任意形状 91">
              <a:extLst>
                <a:ext uri="{FF2B5EF4-FFF2-40B4-BE49-F238E27FC236}">
                  <a16:creationId xmlns:a16="http://schemas.microsoft.com/office/drawing/2014/main" xmlns="" id="{E3D4A83E-EC25-A446-BDFA-7767CA3958E5}"/>
                </a:ext>
              </a:extLst>
            </p:cNvPr>
            <p:cNvSpPr/>
            <p:nvPr/>
          </p:nvSpPr>
          <p:spPr>
            <a:xfrm>
              <a:off x="1640979"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9" dirty="0">
                <a:solidFill>
                  <a:srgbClr val="FAD3BB"/>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3" name="任意形状 92">
              <a:extLst>
                <a:ext uri="{FF2B5EF4-FFF2-40B4-BE49-F238E27FC236}">
                  <a16:creationId xmlns:a16="http://schemas.microsoft.com/office/drawing/2014/main" xmlns="" id="{C235E595-8357-FA44-9142-F23E280BCAF3}"/>
                </a:ext>
              </a:extLst>
            </p:cNvPr>
            <p:cNvSpPr/>
            <p:nvPr/>
          </p:nvSpPr>
          <p:spPr>
            <a:xfrm>
              <a:off x="1719150"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4" name="任意形状 93">
              <a:extLst>
                <a:ext uri="{FF2B5EF4-FFF2-40B4-BE49-F238E27FC236}">
                  <a16:creationId xmlns:a16="http://schemas.microsoft.com/office/drawing/2014/main" xmlns="" id="{F33AD595-F471-FD46-96F9-D0599840C631}"/>
                </a:ext>
              </a:extLst>
            </p:cNvPr>
            <p:cNvSpPr/>
            <p:nvPr/>
          </p:nvSpPr>
          <p:spPr>
            <a:xfrm>
              <a:off x="1797320" y="4845686"/>
              <a:ext cx="344870" cy="344870"/>
            </a:xfrm>
            <a:custGeom>
              <a:avLst/>
              <a:gdLst>
                <a:gd name="connsiteX0" fmla="*/ 31440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4407 w 344870"/>
                <a:gd name="connsiteY11" fmla="*/ 8622 h 344870"/>
                <a:gd name="connsiteX12" fmla="*/ 322454 w 344870"/>
                <a:gd name="connsiteY12" fmla="*/ 229339 h 344870"/>
                <a:gd name="connsiteX13" fmla="*/ 310958 w 344870"/>
                <a:gd name="connsiteY13" fmla="*/ 247732 h 344870"/>
                <a:gd name="connsiteX14" fmla="*/ 184506 w 344870"/>
                <a:gd name="connsiteY14" fmla="*/ 320155 h 344870"/>
                <a:gd name="connsiteX15" fmla="*/ 162664 w 344870"/>
                <a:gd name="connsiteY15" fmla="*/ 320155 h 344870"/>
                <a:gd name="connsiteX16" fmla="*/ 36211 w 344870"/>
                <a:gd name="connsiteY16" fmla="*/ 247732 h 344870"/>
                <a:gd name="connsiteX17" fmla="*/ 24716 w 344870"/>
                <a:gd name="connsiteY17" fmla="*/ 229339 h 344870"/>
                <a:gd name="connsiteX18" fmla="*/ 24716 w 344870"/>
                <a:gd name="connsiteY18" fmla="*/ 33912 h 344870"/>
                <a:gd name="connsiteX19" fmla="*/ 33912 w 344870"/>
                <a:gd name="connsiteY19" fmla="*/ 24716 h 344870"/>
                <a:gd name="connsiteX20" fmla="*/ 313257 w 344870"/>
                <a:gd name="connsiteY20" fmla="*/ 24716 h 344870"/>
                <a:gd name="connsiteX21" fmla="*/ 322454 w 344870"/>
                <a:gd name="connsiteY21" fmla="*/ 33912 h 344870"/>
                <a:gd name="connsiteX22" fmla="*/ 322454 w 344870"/>
                <a:gd name="connsiteY22" fmla="*/ 229339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440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1057" y="340847"/>
                    <a:pt x="189104" y="338548"/>
                    <a:pt x="193702" y="336249"/>
                  </a:cubicBezTo>
                  <a:lnTo>
                    <a:pt x="320155" y="263826"/>
                  </a:lnTo>
                  <a:cubicBezTo>
                    <a:pt x="331650" y="256928"/>
                    <a:pt x="339697" y="243134"/>
                    <a:pt x="339697" y="230488"/>
                  </a:cubicBezTo>
                  <a:lnTo>
                    <a:pt x="339697" y="35062"/>
                  </a:lnTo>
                  <a:cubicBezTo>
                    <a:pt x="340847" y="21267"/>
                    <a:pt x="328202" y="8622"/>
                    <a:pt x="314407" y="8622"/>
                  </a:cubicBezTo>
                  <a:close/>
                  <a:moveTo>
                    <a:pt x="322454" y="229339"/>
                  </a:moveTo>
                  <a:cubicBezTo>
                    <a:pt x="322454" y="236236"/>
                    <a:pt x="316706" y="244283"/>
                    <a:pt x="310958" y="247732"/>
                  </a:cubicBezTo>
                  <a:lnTo>
                    <a:pt x="184506" y="320155"/>
                  </a:lnTo>
                  <a:cubicBezTo>
                    <a:pt x="178758" y="323603"/>
                    <a:pt x="168412" y="323603"/>
                    <a:pt x="162664" y="320155"/>
                  </a:cubicBezTo>
                  <a:lnTo>
                    <a:pt x="36211" y="247732"/>
                  </a:lnTo>
                  <a:cubicBezTo>
                    <a:pt x="30464" y="244283"/>
                    <a:pt x="24716" y="235087"/>
                    <a:pt x="24716" y="229339"/>
                  </a:cubicBezTo>
                  <a:lnTo>
                    <a:pt x="24716" y="33912"/>
                  </a:lnTo>
                  <a:cubicBezTo>
                    <a:pt x="24716" y="29314"/>
                    <a:pt x="29314" y="24716"/>
                    <a:pt x="33912" y="24716"/>
                  </a:cubicBezTo>
                  <a:lnTo>
                    <a:pt x="313257" y="24716"/>
                  </a:lnTo>
                  <a:cubicBezTo>
                    <a:pt x="317856" y="24716"/>
                    <a:pt x="322454" y="29314"/>
                    <a:pt x="322454" y="33912"/>
                  </a:cubicBezTo>
                  <a:lnTo>
                    <a:pt x="322454" y="229339"/>
                  </a:lnTo>
                  <a:close/>
                </a:path>
              </a:pathLst>
            </a:custGeom>
            <a:solidFill>
              <a:srgbClr val="C7000B"/>
            </a:solidFill>
            <a:ln w="9525" cap="flat">
              <a:noFill/>
              <a:prstDash val="solid"/>
              <a:miter/>
            </a:ln>
          </p:spPr>
          <p:txBody>
            <a:bodyPr rtlCol="0" anchor="ctr"/>
            <a:lstStyle/>
            <a:p>
              <a:endParaRPr lang="zh-CN" altLang="en-US" sz="1799">
                <a:solidFill>
                  <a:srgbClr val="C7000B"/>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5" name="任意形状 94">
              <a:extLst>
                <a:ext uri="{FF2B5EF4-FFF2-40B4-BE49-F238E27FC236}">
                  <a16:creationId xmlns:a16="http://schemas.microsoft.com/office/drawing/2014/main" xmlns="" id="{A57E2FB4-0A99-E94D-B304-4B90D580E074}"/>
                </a:ext>
              </a:extLst>
            </p:cNvPr>
            <p:cNvSpPr/>
            <p:nvPr/>
          </p:nvSpPr>
          <p:spPr>
            <a:xfrm>
              <a:off x="1852500" y="4900865"/>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9">
                <a:solidFill>
                  <a:srgbClr val="C7000B"/>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6" name="任意形状 95">
              <a:extLst>
                <a:ext uri="{FF2B5EF4-FFF2-40B4-BE49-F238E27FC236}">
                  <a16:creationId xmlns:a16="http://schemas.microsoft.com/office/drawing/2014/main" xmlns="" id="{BDA5DC0C-7D3C-7745-8FF8-0ECEA3612AED}"/>
                </a:ext>
              </a:extLst>
            </p:cNvPr>
            <p:cNvSpPr/>
            <p:nvPr/>
          </p:nvSpPr>
          <p:spPr>
            <a:xfrm>
              <a:off x="1852500" y="4929604"/>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9771"/>
                    <a:pt x="137373" y="8622"/>
                    <a:pt x="135074" y="8622"/>
                  </a:cubicBez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7" name="任意形状 96">
              <a:extLst>
                <a:ext uri="{FF2B5EF4-FFF2-40B4-BE49-F238E27FC236}">
                  <a16:creationId xmlns:a16="http://schemas.microsoft.com/office/drawing/2014/main" xmlns="" id="{D8993EAA-21A9-3E4B-99DB-A59D10B10547}"/>
                </a:ext>
              </a:extLst>
            </p:cNvPr>
            <p:cNvSpPr/>
            <p:nvPr/>
          </p:nvSpPr>
          <p:spPr>
            <a:xfrm>
              <a:off x="1852500" y="4957194"/>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9">
                <a:solidFill>
                  <a:srgbClr val="C7000B"/>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8" name="任意形状 97">
              <a:extLst>
                <a:ext uri="{FF2B5EF4-FFF2-40B4-BE49-F238E27FC236}">
                  <a16:creationId xmlns:a16="http://schemas.microsoft.com/office/drawing/2014/main" xmlns="" id="{F10B8D00-6029-7442-9716-1236F93BFC84}"/>
                </a:ext>
              </a:extLst>
            </p:cNvPr>
            <p:cNvSpPr/>
            <p:nvPr/>
          </p:nvSpPr>
          <p:spPr>
            <a:xfrm>
              <a:off x="1921474" y="4989382"/>
              <a:ext cx="91965" cy="91965"/>
            </a:xfrm>
            <a:custGeom>
              <a:avLst/>
              <a:gdLst>
                <a:gd name="connsiteX0" fmla="*/ 59203 w 91965"/>
                <a:gd name="connsiteY0" fmla="*/ 8622 h 91965"/>
                <a:gd name="connsiteX1" fmla="*/ 37361 w 91965"/>
                <a:gd name="connsiteY1" fmla="*/ 8622 h 91965"/>
                <a:gd name="connsiteX2" fmla="*/ 8622 w 91965"/>
                <a:gd name="connsiteY2" fmla="*/ 37361 h 91965"/>
                <a:gd name="connsiteX3" fmla="*/ 8622 w 91965"/>
                <a:gd name="connsiteY3" fmla="*/ 59203 h 91965"/>
                <a:gd name="connsiteX4" fmla="*/ 37361 w 91965"/>
                <a:gd name="connsiteY4" fmla="*/ 87942 h 91965"/>
                <a:gd name="connsiteX5" fmla="*/ 59203 w 91965"/>
                <a:gd name="connsiteY5" fmla="*/ 87942 h 91965"/>
                <a:gd name="connsiteX6" fmla="*/ 87942 w 91965"/>
                <a:gd name="connsiteY6" fmla="*/ 59203 h 91965"/>
                <a:gd name="connsiteX7" fmla="*/ 87942 w 91965"/>
                <a:gd name="connsiteY7" fmla="*/ 37361 h 91965"/>
                <a:gd name="connsiteX8" fmla="*/ 59203 w 91965"/>
                <a:gd name="connsiteY8" fmla="*/ 8622 h 91965"/>
                <a:gd name="connsiteX9" fmla="*/ 74147 w 91965"/>
                <a:gd name="connsiteY9" fmla="*/ 60352 h 91965"/>
                <a:gd name="connsiteX10" fmla="*/ 59203 w 91965"/>
                <a:gd name="connsiteY10" fmla="*/ 75297 h 91965"/>
                <a:gd name="connsiteX11" fmla="*/ 37361 w 91965"/>
                <a:gd name="connsiteY11" fmla="*/ 75297 h 91965"/>
                <a:gd name="connsiteX12" fmla="*/ 22417 w 91965"/>
                <a:gd name="connsiteY12" fmla="*/ 60352 h 91965"/>
                <a:gd name="connsiteX13" fmla="*/ 22417 w 91965"/>
                <a:gd name="connsiteY13" fmla="*/ 38511 h 91965"/>
                <a:gd name="connsiteX14" fmla="*/ 37361 w 91965"/>
                <a:gd name="connsiteY14" fmla="*/ 23566 h 91965"/>
                <a:gd name="connsiteX15" fmla="*/ 59203 w 91965"/>
                <a:gd name="connsiteY15" fmla="*/ 23566 h 91965"/>
                <a:gd name="connsiteX16" fmla="*/ 74147 w 91965"/>
                <a:gd name="connsiteY16" fmla="*/ 38511 h 91965"/>
                <a:gd name="connsiteX17" fmla="*/ 74147 w 91965"/>
                <a:gd name="connsiteY17" fmla="*/ 60352 h 9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965" h="91965">
                  <a:moveTo>
                    <a:pt x="59203" y="8622"/>
                  </a:moveTo>
                  <a:lnTo>
                    <a:pt x="37361" y="8622"/>
                  </a:lnTo>
                  <a:cubicBezTo>
                    <a:pt x="22417" y="8622"/>
                    <a:pt x="8622" y="22417"/>
                    <a:pt x="8622" y="37361"/>
                  </a:cubicBezTo>
                  <a:lnTo>
                    <a:pt x="8622" y="59203"/>
                  </a:lnTo>
                  <a:cubicBezTo>
                    <a:pt x="8622" y="74147"/>
                    <a:pt x="22417" y="87942"/>
                    <a:pt x="37361" y="87942"/>
                  </a:cubicBezTo>
                  <a:lnTo>
                    <a:pt x="59203" y="87942"/>
                  </a:lnTo>
                  <a:cubicBezTo>
                    <a:pt x="74147" y="87942"/>
                    <a:pt x="87942" y="74147"/>
                    <a:pt x="87942" y="59203"/>
                  </a:cubicBezTo>
                  <a:lnTo>
                    <a:pt x="87942" y="37361"/>
                  </a:lnTo>
                  <a:cubicBezTo>
                    <a:pt x="87942" y="22417"/>
                    <a:pt x="75297" y="8622"/>
                    <a:pt x="59203" y="8622"/>
                  </a:cubicBezTo>
                  <a:close/>
                  <a:moveTo>
                    <a:pt x="74147" y="60352"/>
                  </a:moveTo>
                  <a:cubicBezTo>
                    <a:pt x="74147" y="69549"/>
                    <a:pt x="67250" y="75297"/>
                    <a:pt x="59203" y="75297"/>
                  </a:cubicBezTo>
                  <a:lnTo>
                    <a:pt x="37361" y="75297"/>
                  </a:lnTo>
                  <a:cubicBezTo>
                    <a:pt x="28164" y="75297"/>
                    <a:pt x="22417" y="68399"/>
                    <a:pt x="22417" y="60352"/>
                  </a:cubicBezTo>
                  <a:lnTo>
                    <a:pt x="22417" y="38511"/>
                  </a:lnTo>
                  <a:cubicBezTo>
                    <a:pt x="22417" y="29314"/>
                    <a:pt x="29314" y="23566"/>
                    <a:pt x="37361" y="23566"/>
                  </a:cubicBezTo>
                  <a:lnTo>
                    <a:pt x="59203" y="23566"/>
                  </a:lnTo>
                  <a:cubicBezTo>
                    <a:pt x="68399" y="23566"/>
                    <a:pt x="74147" y="30464"/>
                    <a:pt x="74147" y="38511"/>
                  </a:cubicBezTo>
                  <a:lnTo>
                    <a:pt x="74147" y="60352"/>
                  </a:lnTo>
                  <a:close/>
                </a:path>
              </a:pathLst>
            </a:custGeom>
            <a:solidFill>
              <a:srgbClr val="C7000B"/>
            </a:solidFill>
            <a:ln w="9525" cap="flat">
              <a:noFill/>
              <a:prstDash val="solid"/>
              <a:miter/>
            </a:ln>
          </p:spPr>
          <p:txBody>
            <a:bodyPr rtlCol="0" anchor="ctr"/>
            <a:lstStyle/>
            <a:p>
              <a:endParaRPr lang="zh-CN" altLang="en-US" sz="1799">
                <a:solidFill>
                  <a:srgbClr val="C7000B"/>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9" name="任意形状 98">
              <a:extLst>
                <a:ext uri="{FF2B5EF4-FFF2-40B4-BE49-F238E27FC236}">
                  <a16:creationId xmlns:a16="http://schemas.microsoft.com/office/drawing/2014/main" xmlns="" id="{B177ABD4-6998-CB43-AA80-605F0F90809F}"/>
                </a:ext>
              </a:extLst>
            </p:cNvPr>
            <p:cNvSpPr/>
            <p:nvPr/>
          </p:nvSpPr>
          <p:spPr>
            <a:xfrm>
              <a:off x="1986999" y="5021570"/>
              <a:ext cx="91965" cy="91965"/>
            </a:xfrm>
            <a:custGeom>
              <a:avLst/>
              <a:gdLst>
                <a:gd name="connsiteX0" fmla="*/ 59203 w 91965"/>
                <a:gd name="connsiteY0" fmla="*/ 8622 h 91965"/>
                <a:gd name="connsiteX1" fmla="*/ 37361 w 91965"/>
                <a:gd name="connsiteY1" fmla="*/ 8622 h 91965"/>
                <a:gd name="connsiteX2" fmla="*/ 8622 w 91965"/>
                <a:gd name="connsiteY2" fmla="*/ 37361 h 91965"/>
                <a:gd name="connsiteX3" fmla="*/ 8622 w 91965"/>
                <a:gd name="connsiteY3" fmla="*/ 59203 h 91965"/>
                <a:gd name="connsiteX4" fmla="*/ 37361 w 91965"/>
                <a:gd name="connsiteY4" fmla="*/ 87942 h 91965"/>
                <a:gd name="connsiteX5" fmla="*/ 59203 w 91965"/>
                <a:gd name="connsiteY5" fmla="*/ 87942 h 91965"/>
                <a:gd name="connsiteX6" fmla="*/ 87942 w 91965"/>
                <a:gd name="connsiteY6" fmla="*/ 59203 h 91965"/>
                <a:gd name="connsiteX7" fmla="*/ 87942 w 91965"/>
                <a:gd name="connsiteY7" fmla="*/ 37361 h 91965"/>
                <a:gd name="connsiteX8" fmla="*/ 59203 w 91965"/>
                <a:gd name="connsiteY8" fmla="*/ 8622 h 91965"/>
                <a:gd name="connsiteX9" fmla="*/ 74147 w 91965"/>
                <a:gd name="connsiteY9" fmla="*/ 60352 h 91965"/>
                <a:gd name="connsiteX10" fmla="*/ 59203 w 91965"/>
                <a:gd name="connsiteY10" fmla="*/ 75297 h 91965"/>
                <a:gd name="connsiteX11" fmla="*/ 37361 w 91965"/>
                <a:gd name="connsiteY11" fmla="*/ 75297 h 91965"/>
                <a:gd name="connsiteX12" fmla="*/ 22417 w 91965"/>
                <a:gd name="connsiteY12" fmla="*/ 60352 h 91965"/>
                <a:gd name="connsiteX13" fmla="*/ 22417 w 91965"/>
                <a:gd name="connsiteY13" fmla="*/ 38511 h 91965"/>
                <a:gd name="connsiteX14" fmla="*/ 37361 w 91965"/>
                <a:gd name="connsiteY14" fmla="*/ 23566 h 91965"/>
                <a:gd name="connsiteX15" fmla="*/ 59203 w 91965"/>
                <a:gd name="connsiteY15" fmla="*/ 23566 h 91965"/>
                <a:gd name="connsiteX16" fmla="*/ 74147 w 91965"/>
                <a:gd name="connsiteY16" fmla="*/ 38511 h 91965"/>
                <a:gd name="connsiteX17" fmla="*/ 74147 w 91965"/>
                <a:gd name="connsiteY17" fmla="*/ 60352 h 9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965" h="91965">
                  <a:moveTo>
                    <a:pt x="59203" y="8622"/>
                  </a:moveTo>
                  <a:lnTo>
                    <a:pt x="37361" y="8622"/>
                  </a:lnTo>
                  <a:cubicBezTo>
                    <a:pt x="22417" y="8622"/>
                    <a:pt x="8622" y="22417"/>
                    <a:pt x="8622" y="37361"/>
                  </a:cubicBezTo>
                  <a:lnTo>
                    <a:pt x="8622" y="59203"/>
                  </a:lnTo>
                  <a:cubicBezTo>
                    <a:pt x="8622" y="74147"/>
                    <a:pt x="22417" y="87942"/>
                    <a:pt x="37361" y="87942"/>
                  </a:cubicBezTo>
                  <a:lnTo>
                    <a:pt x="59203" y="87942"/>
                  </a:lnTo>
                  <a:cubicBezTo>
                    <a:pt x="74147" y="87942"/>
                    <a:pt x="87942" y="74147"/>
                    <a:pt x="87942" y="59203"/>
                  </a:cubicBezTo>
                  <a:lnTo>
                    <a:pt x="87942" y="37361"/>
                  </a:lnTo>
                  <a:cubicBezTo>
                    <a:pt x="87942" y="21267"/>
                    <a:pt x="75297" y="8622"/>
                    <a:pt x="59203" y="8622"/>
                  </a:cubicBezTo>
                  <a:close/>
                  <a:moveTo>
                    <a:pt x="74147" y="60352"/>
                  </a:moveTo>
                  <a:cubicBezTo>
                    <a:pt x="74147" y="69549"/>
                    <a:pt x="67250" y="75297"/>
                    <a:pt x="59203" y="75297"/>
                  </a:cubicBezTo>
                  <a:lnTo>
                    <a:pt x="37361" y="75297"/>
                  </a:lnTo>
                  <a:cubicBezTo>
                    <a:pt x="28164" y="75297"/>
                    <a:pt x="22417" y="68399"/>
                    <a:pt x="22417" y="60352"/>
                  </a:cubicBezTo>
                  <a:lnTo>
                    <a:pt x="22417" y="38511"/>
                  </a:lnTo>
                  <a:cubicBezTo>
                    <a:pt x="22417" y="29314"/>
                    <a:pt x="29314" y="23566"/>
                    <a:pt x="37361" y="23566"/>
                  </a:cubicBezTo>
                  <a:lnTo>
                    <a:pt x="59203" y="23566"/>
                  </a:lnTo>
                  <a:cubicBezTo>
                    <a:pt x="68399" y="23566"/>
                    <a:pt x="74147" y="30464"/>
                    <a:pt x="74147" y="38511"/>
                  </a:cubicBezTo>
                  <a:lnTo>
                    <a:pt x="74147" y="60352"/>
                  </a:lnTo>
                  <a:close/>
                </a:path>
              </a:pathLst>
            </a:custGeom>
            <a:solidFill>
              <a:srgbClr val="C7000B"/>
            </a:solidFill>
            <a:ln w="9525" cap="flat">
              <a:noFill/>
              <a:prstDash val="solid"/>
              <a:miter/>
            </a:ln>
          </p:spPr>
          <p:txBody>
            <a:bodyPr rtlCol="0" anchor="ctr"/>
            <a:lstStyle/>
            <a:p>
              <a:endParaRPr lang="zh-CN" altLang="en-US" sz="1799">
                <a:solidFill>
                  <a:srgbClr val="C7000B"/>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100" name="图形 115">
            <a:extLst>
              <a:ext uri="{FF2B5EF4-FFF2-40B4-BE49-F238E27FC236}">
                <a16:creationId xmlns:a16="http://schemas.microsoft.com/office/drawing/2014/main" xmlns="" id="{7C217537-2EE6-C44B-8CCC-513DA8DCDF84}"/>
              </a:ext>
            </a:extLst>
          </p:cNvPr>
          <p:cNvGrpSpPr/>
          <p:nvPr/>
        </p:nvGrpSpPr>
        <p:grpSpPr>
          <a:xfrm>
            <a:off x="1431547" y="5546265"/>
            <a:ext cx="43317" cy="116947"/>
            <a:chOff x="1948336" y="5349525"/>
            <a:chExt cx="38100" cy="114300"/>
          </a:xfrm>
        </p:grpSpPr>
        <p:sp>
          <p:nvSpPr>
            <p:cNvPr id="101" name="任意形状 100">
              <a:extLst>
                <a:ext uri="{FF2B5EF4-FFF2-40B4-BE49-F238E27FC236}">
                  <a16:creationId xmlns:a16="http://schemas.microsoft.com/office/drawing/2014/main" xmlns="" id="{51C429E2-B874-6348-965C-B2C6F34AC5C1}"/>
                </a:ext>
              </a:extLst>
            </p:cNvPr>
            <p:cNvSpPr/>
            <p:nvPr/>
          </p:nvSpPr>
          <p:spPr>
            <a:xfrm>
              <a:off x="1941192"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02" name="任意形状 101">
              <a:extLst>
                <a:ext uri="{FF2B5EF4-FFF2-40B4-BE49-F238E27FC236}">
                  <a16:creationId xmlns:a16="http://schemas.microsoft.com/office/drawing/2014/main" xmlns="" id="{8CDC9AE1-EF22-8F4A-8D8F-AA845B7B8F27}"/>
                </a:ext>
              </a:extLst>
            </p:cNvPr>
            <p:cNvSpPr/>
            <p:nvPr/>
          </p:nvSpPr>
          <p:spPr>
            <a:xfrm>
              <a:off x="1941192"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alpha val="50000"/>
              </a:srgbClr>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03" name="任意形状 102">
              <a:extLst>
                <a:ext uri="{FF2B5EF4-FFF2-40B4-BE49-F238E27FC236}">
                  <a16:creationId xmlns:a16="http://schemas.microsoft.com/office/drawing/2014/main" xmlns="" id="{1BC7FEDF-2290-9341-9CEC-F3420BE770CB}"/>
                </a:ext>
              </a:extLst>
            </p:cNvPr>
            <p:cNvSpPr/>
            <p:nvPr/>
          </p:nvSpPr>
          <p:spPr>
            <a:xfrm>
              <a:off x="1941192"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alpha val="75000"/>
              </a:srgbClr>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104" name="图形 16">
            <a:extLst>
              <a:ext uri="{FF2B5EF4-FFF2-40B4-BE49-F238E27FC236}">
                <a16:creationId xmlns:a16="http://schemas.microsoft.com/office/drawing/2014/main" xmlns="" id="{69C3409B-60E6-D946-8A1B-147E40063A95}"/>
              </a:ext>
            </a:extLst>
          </p:cNvPr>
          <p:cNvGrpSpPr/>
          <p:nvPr/>
        </p:nvGrpSpPr>
        <p:grpSpPr>
          <a:xfrm>
            <a:off x="6569304" y="3517455"/>
            <a:ext cx="731900" cy="658669"/>
            <a:chOff x="6467355" y="3366643"/>
            <a:chExt cx="643758" cy="643758"/>
          </a:xfrm>
        </p:grpSpPr>
        <p:sp>
          <p:nvSpPr>
            <p:cNvPr id="105" name="任意形状 104">
              <a:extLst>
                <a:ext uri="{FF2B5EF4-FFF2-40B4-BE49-F238E27FC236}">
                  <a16:creationId xmlns:a16="http://schemas.microsoft.com/office/drawing/2014/main" xmlns="" id="{4773B7B0-1D79-534E-842A-F9C34053A334}"/>
                </a:ext>
              </a:extLst>
            </p:cNvPr>
            <p:cNvSpPr/>
            <p:nvPr/>
          </p:nvSpPr>
          <p:spPr>
            <a:xfrm>
              <a:off x="6458733"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06" name="任意形状 105">
              <a:extLst>
                <a:ext uri="{FF2B5EF4-FFF2-40B4-BE49-F238E27FC236}">
                  <a16:creationId xmlns:a16="http://schemas.microsoft.com/office/drawing/2014/main" xmlns="" id="{FF06B401-E6FE-A74F-9A92-0C866976F2C6}"/>
                </a:ext>
              </a:extLst>
            </p:cNvPr>
            <p:cNvSpPr/>
            <p:nvPr/>
          </p:nvSpPr>
          <p:spPr>
            <a:xfrm>
              <a:off x="6541502" y="3440790"/>
              <a:ext cx="494314" cy="494314"/>
            </a:xfrm>
            <a:custGeom>
              <a:avLst/>
              <a:gdLst>
                <a:gd name="connsiteX0" fmla="*/ 486842 w 494314"/>
                <a:gd name="connsiteY0" fmla="*/ 247732 h 494314"/>
                <a:gd name="connsiteX1" fmla="*/ 247732 w 494314"/>
                <a:gd name="connsiteY1" fmla="*/ 486842 h 494314"/>
                <a:gd name="connsiteX2" fmla="*/ 8622 w 494314"/>
                <a:gd name="connsiteY2" fmla="*/ 247732 h 494314"/>
                <a:gd name="connsiteX3" fmla="*/ 247732 w 494314"/>
                <a:gd name="connsiteY3" fmla="*/ 8622 h 494314"/>
                <a:gd name="connsiteX4" fmla="*/ 486842 w 494314"/>
                <a:gd name="connsiteY4" fmla="*/ 247732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6842" y="247732"/>
                  </a:moveTo>
                  <a:cubicBezTo>
                    <a:pt x="486842" y="379789"/>
                    <a:pt x="379789" y="486842"/>
                    <a:pt x="247732" y="486842"/>
                  </a:cubicBezTo>
                  <a:cubicBezTo>
                    <a:pt x="115675" y="486842"/>
                    <a:pt x="8622" y="379789"/>
                    <a:pt x="8622" y="247732"/>
                  </a:cubicBezTo>
                  <a:cubicBezTo>
                    <a:pt x="8622" y="115675"/>
                    <a:pt x="115675" y="8622"/>
                    <a:pt x="247732" y="8622"/>
                  </a:cubicBezTo>
                  <a:cubicBezTo>
                    <a:pt x="379789" y="8622"/>
                    <a:pt x="486842" y="115675"/>
                    <a:pt x="486842" y="247732"/>
                  </a:cubicBezTo>
                  <a:close/>
                </a:path>
              </a:pathLst>
            </a:custGeom>
            <a:solidFill>
              <a:srgbClr val="FFFFFF"/>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07" name="任意形状 106">
              <a:extLst>
                <a:ext uri="{FF2B5EF4-FFF2-40B4-BE49-F238E27FC236}">
                  <a16:creationId xmlns:a16="http://schemas.microsoft.com/office/drawing/2014/main" xmlns="" id="{975ABB22-BF7D-6642-84D1-CC3A431EC46F}"/>
                </a:ext>
              </a:extLst>
            </p:cNvPr>
            <p:cNvSpPr/>
            <p:nvPr/>
          </p:nvSpPr>
          <p:spPr>
            <a:xfrm>
              <a:off x="6615680" y="3536810"/>
              <a:ext cx="344870" cy="344870"/>
            </a:xfrm>
            <a:custGeom>
              <a:avLst/>
              <a:gdLst>
                <a:gd name="connsiteX0" fmla="*/ 185050 w 344870"/>
                <a:gd name="connsiteY0" fmla="*/ 240229 h 344870"/>
                <a:gd name="connsiteX1" fmla="*/ 163208 w 344870"/>
                <a:gd name="connsiteY1" fmla="*/ 240229 h 344870"/>
                <a:gd name="connsiteX2" fmla="*/ 163208 w 344870"/>
                <a:gd name="connsiteY2" fmla="*/ 248276 h 344870"/>
                <a:gd name="connsiteX3" fmla="*/ 185050 w 344870"/>
                <a:gd name="connsiteY3" fmla="*/ 248276 h 344870"/>
                <a:gd name="connsiteX4" fmla="*/ 185050 w 344870"/>
                <a:gd name="connsiteY4" fmla="*/ 240229 h 344870"/>
                <a:gd name="connsiteX5" fmla="*/ 308053 w 344870"/>
                <a:gd name="connsiteY5" fmla="*/ 10315 h 344870"/>
                <a:gd name="connsiteX6" fmla="*/ 40204 w 344870"/>
                <a:gd name="connsiteY6" fmla="*/ 10315 h 344870"/>
                <a:gd name="connsiteX7" fmla="*/ 10315 w 344870"/>
                <a:gd name="connsiteY7" fmla="*/ 40204 h 344870"/>
                <a:gd name="connsiteX8" fmla="*/ 10315 w 344870"/>
                <a:gd name="connsiteY8" fmla="*/ 233331 h 344870"/>
                <a:gd name="connsiteX9" fmla="*/ 25260 w 344870"/>
                <a:gd name="connsiteY9" fmla="*/ 258622 h 344870"/>
                <a:gd name="connsiteX10" fmla="*/ 158610 w 344870"/>
                <a:gd name="connsiteY10" fmla="*/ 332194 h 344870"/>
                <a:gd name="connsiteX11" fmla="*/ 172404 w 344870"/>
                <a:gd name="connsiteY11" fmla="*/ 335643 h 344870"/>
                <a:gd name="connsiteX12" fmla="*/ 186199 w 344870"/>
                <a:gd name="connsiteY12" fmla="*/ 332194 h 344870"/>
                <a:gd name="connsiteX13" fmla="*/ 319549 w 344870"/>
                <a:gd name="connsiteY13" fmla="*/ 258622 h 344870"/>
                <a:gd name="connsiteX14" fmla="*/ 334493 w 344870"/>
                <a:gd name="connsiteY14" fmla="*/ 233331 h 344870"/>
                <a:gd name="connsiteX15" fmla="*/ 334493 w 344870"/>
                <a:gd name="connsiteY15" fmla="*/ 40204 h 344870"/>
                <a:gd name="connsiteX16" fmla="*/ 308053 w 344870"/>
                <a:gd name="connsiteY16" fmla="*/ 10315 h 344870"/>
                <a:gd name="connsiteX17" fmla="*/ 321848 w 344870"/>
                <a:gd name="connsiteY17" fmla="*/ 233331 h 344870"/>
                <a:gd name="connsiteX18" fmla="*/ 313801 w 344870"/>
                <a:gd name="connsiteY18" fmla="*/ 245977 h 344870"/>
                <a:gd name="connsiteX19" fmla="*/ 180451 w 344870"/>
                <a:gd name="connsiteY19" fmla="*/ 319549 h 344870"/>
                <a:gd name="connsiteX20" fmla="*/ 167806 w 344870"/>
                <a:gd name="connsiteY20" fmla="*/ 319549 h 344870"/>
                <a:gd name="connsiteX21" fmla="*/ 34456 w 344870"/>
                <a:gd name="connsiteY21" fmla="*/ 245977 h 344870"/>
                <a:gd name="connsiteX22" fmla="*/ 26409 w 344870"/>
                <a:gd name="connsiteY22" fmla="*/ 233331 h 344870"/>
                <a:gd name="connsiteX23" fmla="*/ 26409 w 344870"/>
                <a:gd name="connsiteY23" fmla="*/ 40204 h 344870"/>
                <a:gd name="connsiteX24" fmla="*/ 40204 w 344870"/>
                <a:gd name="connsiteY24" fmla="*/ 26409 h 344870"/>
                <a:gd name="connsiteX25" fmla="*/ 309203 w 344870"/>
                <a:gd name="connsiteY25" fmla="*/ 26409 h 344870"/>
                <a:gd name="connsiteX26" fmla="*/ 322998 w 344870"/>
                <a:gd name="connsiteY26" fmla="*/ 40204 h 344870"/>
                <a:gd name="connsiteX27" fmla="*/ 321848 w 344870"/>
                <a:gd name="connsiteY27" fmla="*/ 233331 h 344870"/>
                <a:gd name="connsiteX28" fmla="*/ 321848 w 344870"/>
                <a:gd name="connsiteY28" fmla="*/ 233331 h 344870"/>
                <a:gd name="connsiteX29" fmla="*/ 225285 w 344870"/>
                <a:gd name="connsiteY29" fmla="*/ 55148 h 344870"/>
                <a:gd name="connsiteX30" fmla="*/ 121823 w 344870"/>
                <a:gd name="connsiteY30" fmla="*/ 55148 h 344870"/>
                <a:gd name="connsiteX31" fmla="*/ 106879 w 344870"/>
                <a:gd name="connsiteY31" fmla="*/ 70093 h 344870"/>
                <a:gd name="connsiteX32" fmla="*/ 106879 w 344870"/>
                <a:gd name="connsiteY32" fmla="*/ 247126 h 344870"/>
                <a:gd name="connsiteX33" fmla="*/ 121823 w 344870"/>
                <a:gd name="connsiteY33" fmla="*/ 262071 h 344870"/>
                <a:gd name="connsiteX34" fmla="*/ 225285 w 344870"/>
                <a:gd name="connsiteY34" fmla="*/ 262071 h 344870"/>
                <a:gd name="connsiteX35" fmla="*/ 240229 w 344870"/>
                <a:gd name="connsiteY35" fmla="*/ 247126 h 344870"/>
                <a:gd name="connsiteX36" fmla="*/ 240229 w 344870"/>
                <a:gd name="connsiteY36" fmla="*/ 70093 h 344870"/>
                <a:gd name="connsiteX37" fmla="*/ 225285 w 344870"/>
                <a:gd name="connsiteY37" fmla="*/ 55148 h 344870"/>
                <a:gd name="connsiteX38" fmla="*/ 232182 w 344870"/>
                <a:gd name="connsiteY38" fmla="*/ 247126 h 344870"/>
                <a:gd name="connsiteX39" fmla="*/ 224135 w 344870"/>
                <a:gd name="connsiteY39" fmla="*/ 255173 h 344870"/>
                <a:gd name="connsiteX40" fmla="*/ 120674 w 344870"/>
                <a:gd name="connsiteY40" fmla="*/ 255173 h 344870"/>
                <a:gd name="connsiteX41" fmla="*/ 112627 w 344870"/>
                <a:gd name="connsiteY41" fmla="*/ 247126 h 344870"/>
                <a:gd name="connsiteX42" fmla="*/ 112627 w 344870"/>
                <a:gd name="connsiteY42" fmla="*/ 232182 h 344870"/>
                <a:gd name="connsiteX43" fmla="*/ 231032 w 344870"/>
                <a:gd name="connsiteY43" fmla="*/ 232182 h 344870"/>
                <a:gd name="connsiteX44" fmla="*/ 231032 w 344870"/>
                <a:gd name="connsiteY44" fmla="*/ 247126 h 344870"/>
                <a:gd name="connsiteX45" fmla="*/ 232182 w 344870"/>
                <a:gd name="connsiteY45" fmla="*/ 225285 h 344870"/>
                <a:gd name="connsiteX46" fmla="*/ 113776 w 344870"/>
                <a:gd name="connsiteY46" fmla="*/ 225285 h 344870"/>
                <a:gd name="connsiteX47" fmla="*/ 113776 w 344870"/>
                <a:gd name="connsiteY47" fmla="*/ 70093 h 344870"/>
                <a:gd name="connsiteX48" fmla="*/ 121823 w 344870"/>
                <a:gd name="connsiteY48" fmla="*/ 62046 h 344870"/>
                <a:gd name="connsiteX49" fmla="*/ 225285 w 344870"/>
                <a:gd name="connsiteY49" fmla="*/ 62046 h 344870"/>
                <a:gd name="connsiteX50" fmla="*/ 233331 w 344870"/>
                <a:gd name="connsiteY50" fmla="*/ 70093 h 344870"/>
                <a:gd name="connsiteX51" fmla="*/ 233331 w 344870"/>
                <a:gd name="connsiteY51" fmla="*/ 225285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44870" h="344870">
                  <a:moveTo>
                    <a:pt x="185050" y="240229"/>
                  </a:moveTo>
                  <a:lnTo>
                    <a:pt x="163208" y="240229"/>
                  </a:lnTo>
                  <a:lnTo>
                    <a:pt x="163208" y="248276"/>
                  </a:lnTo>
                  <a:lnTo>
                    <a:pt x="185050" y="248276"/>
                  </a:lnTo>
                  <a:lnTo>
                    <a:pt x="185050" y="240229"/>
                  </a:lnTo>
                  <a:close/>
                  <a:moveTo>
                    <a:pt x="308053" y="10315"/>
                  </a:moveTo>
                  <a:lnTo>
                    <a:pt x="40204" y="10315"/>
                  </a:lnTo>
                  <a:cubicBezTo>
                    <a:pt x="24110" y="10315"/>
                    <a:pt x="10315" y="22961"/>
                    <a:pt x="10315" y="40204"/>
                  </a:cubicBezTo>
                  <a:lnTo>
                    <a:pt x="10315" y="233331"/>
                  </a:lnTo>
                  <a:cubicBezTo>
                    <a:pt x="10315" y="243678"/>
                    <a:pt x="16063" y="252874"/>
                    <a:pt x="25260" y="258622"/>
                  </a:cubicBezTo>
                  <a:lnTo>
                    <a:pt x="158610" y="332194"/>
                  </a:lnTo>
                  <a:cubicBezTo>
                    <a:pt x="163208" y="334493"/>
                    <a:pt x="167806" y="335643"/>
                    <a:pt x="172404" y="335643"/>
                  </a:cubicBezTo>
                  <a:cubicBezTo>
                    <a:pt x="178152" y="335643"/>
                    <a:pt x="182750" y="334493"/>
                    <a:pt x="186199" y="332194"/>
                  </a:cubicBezTo>
                  <a:lnTo>
                    <a:pt x="319549" y="258622"/>
                  </a:lnTo>
                  <a:cubicBezTo>
                    <a:pt x="328746" y="252874"/>
                    <a:pt x="334493" y="243678"/>
                    <a:pt x="334493" y="233331"/>
                  </a:cubicBezTo>
                  <a:lnTo>
                    <a:pt x="334493" y="40204"/>
                  </a:lnTo>
                  <a:cubicBezTo>
                    <a:pt x="335643" y="22961"/>
                    <a:pt x="324147" y="10315"/>
                    <a:pt x="308053" y="10315"/>
                  </a:cubicBezTo>
                  <a:close/>
                  <a:moveTo>
                    <a:pt x="321848" y="233331"/>
                  </a:moveTo>
                  <a:cubicBezTo>
                    <a:pt x="321848" y="239079"/>
                    <a:pt x="318400" y="243678"/>
                    <a:pt x="313801" y="245977"/>
                  </a:cubicBezTo>
                  <a:lnTo>
                    <a:pt x="180451" y="319549"/>
                  </a:lnTo>
                  <a:cubicBezTo>
                    <a:pt x="175853" y="321848"/>
                    <a:pt x="171255" y="321848"/>
                    <a:pt x="167806" y="319549"/>
                  </a:cubicBezTo>
                  <a:lnTo>
                    <a:pt x="34456" y="245977"/>
                  </a:lnTo>
                  <a:cubicBezTo>
                    <a:pt x="29858" y="243678"/>
                    <a:pt x="26409" y="237930"/>
                    <a:pt x="26409" y="233331"/>
                  </a:cubicBezTo>
                  <a:lnTo>
                    <a:pt x="26409" y="40204"/>
                  </a:lnTo>
                  <a:cubicBezTo>
                    <a:pt x="26409" y="32157"/>
                    <a:pt x="32157" y="26409"/>
                    <a:pt x="40204" y="26409"/>
                  </a:cubicBezTo>
                  <a:lnTo>
                    <a:pt x="309203" y="26409"/>
                  </a:lnTo>
                  <a:cubicBezTo>
                    <a:pt x="317250" y="26409"/>
                    <a:pt x="322998" y="32157"/>
                    <a:pt x="322998" y="40204"/>
                  </a:cubicBezTo>
                  <a:lnTo>
                    <a:pt x="321848" y="233331"/>
                  </a:lnTo>
                  <a:lnTo>
                    <a:pt x="321848" y="233331"/>
                  </a:lnTo>
                  <a:close/>
                  <a:moveTo>
                    <a:pt x="225285" y="55148"/>
                  </a:moveTo>
                  <a:lnTo>
                    <a:pt x="121823" y="55148"/>
                  </a:lnTo>
                  <a:cubicBezTo>
                    <a:pt x="113776" y="55148"/>
                    <a:pt x="106879" y="62046"/>
                    <a:pt x="106879" y="70093"/>
                  </a:cubicBezTo>
                  <a:lnTo>
                    <a:pt x="106879" y="247126"/>
                  </a:lnTo>
                  <a:cubicBezTo>
                    <a:pt x="106879" y="255173"/>
                    <a:pt x="113776" y="262071"/>
                    <a:pt x="121823" y="262071"/>
                  </a:cubicBezTo>
                  <a:lnTo>
                    <a:pt x="225285" y="262071"/>
                  </a:lnTo>
                  <a:cubicBezTo>
                    <a:pt x="233331" y="262071"/>
                    <a:pt x="240229" y="255173"/>
                    <a:pt x="240229" y="247126"/>
                  </a:cubicBezTo>
                  <a:lnTo>
                    <a:pt x="240229" y="70093"/>
                  </a:lnTo>
                  <a:cubicBezTo>
                    <a:pt x="240229" y="62046"/>
                    <a:pt x="233331" y="55148"/>
                    <a:pt x="225285" y="55148"/>
                  </a:cubicBezTo>
                  <a:close/>
                  <a:moveTo>
                    <a:pt x="232182" y="247126"/>
                  </a:moveTo>
                  <a:cubicBezTo>
                    <a:pt x="232182" y="251725"/>
                    <a:pt x="228733" y="255173"/>
                    <a:pt x="224135" y="255173"/>
                  </a:cubicBezTo>
                  <a:lnTo>
                    <a:pt x="120674" y="255173"/>
                  </a:lnTo>
                  <a:cubicBezTo>
                    <a:pt x="116076" y="255173"/>
                    <a:pt x="112627" y="251725"/>
                    <a:pt x="112627" y="247126"/>
                  </a:cubicBezTo>
                  <a:lnTo>
                    <a:pt x="112627" y="232182"/>
                  </a:lnTo>
                  <a:lnTo>
                    <a:pt x="231032" y="232182"/>
                  </a:lnTo>
                  <a:lnTo>
                    <a:pt x="231032" y="247126"/>
                  </a:lnTo>
                  <a:close/>
                  <a:moveTo>
                    <a:pt x="232182" y="225285"/>
                  </a:moveTo>
                  <a:lnTo>
                    <a:pt x="113776" y="225285"/>
                  </a:lnTo>
                  <a:lnTo>
                    <a:pt x="113776" y="70093"/>
                  </a:lnTo>
                  <a:cubicBezTo>
                    <a:pt x="113776" y="65495"/>
                    <a:pt x="117225" y="62046"/>
                    <a:pt x="121823" y="62046"/>
                  </a:cubicBezTo>
                  <a:lnTo>
                    <a:pt x="225285" y="62046"/>
                  </a:lnTo>
                  <a:cubicBezTo>
                    <a:pt x="229883" y="62046"/>
                    <a:pt x="233331" y="65495"/>
                    <a:pt x="233331" y="70093"/>
                  </a:cubicBezTo>
                  <a:lnTo>
                    <a:pt x="233331" y="225285"/>
                  </a:lnTo>
                  <a:close/>
                </a:path>
              </a:pathLst>
            </a:custGeom>
            <a:solidFill>
              <a:srgbClr val="C7000B"/>
            </a:solidFill>
            <a:ln w="11396"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108" name="图形 8">
            <a:extLst>
              <a:ext uri="{FF2B5EF4-FFF2-40B4-BE49-F238E27FC236}">
                <a16:creationId xmlns:a16="http://schemas.microsoft.com/office/drawing/2014/main" xmlns="" id="{55DDE41D-4E27-EC49-B1D6-3A7ACCDA89F8}"/>
              </a:ext>
            </a:extLst>
          </p:cNvPr>
          <p:cNvGrpSpPr/>
          <p:nvPr/>
        </p:nvGrpSpPr>
        <p:grpSpPr>
          <a:xfrm>
            <a:off x="7942595" y="4873539"/>
            <a:ext cx="731900" cy="658669"/>
            <a:chOff x="7675262" y="3366643"/>
            <a:chExt cx="643758" cy="643758"/>
          </a:xfrm>
        </p:grpSpPr>
        <p:sp>
          <p:nvSpPr>
            <p:cNvPr id="109" name="任意形状 108">
              <a:extLst>
                <a:ext uri="{FF2B5EF4-FFF2-40B4-BE49-F238E27FC236}">
                  <a16:creationId xmlns:a16="http://schemas.microsoft.com/office/drawing/2014/main" xmlns="" id="{6D066DD2-4CF2-FE40-B095-090723A36D11}"/>
                </a:ext>
              </a:extLst>
            </p:cNvPr>
            <p:cNvSpPr/>
            <p:nvPr/>
          </p:nvSpPr>
          <p:spPr>
            <a:xfrm>
              <a:off x="7666640"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10" name="任意形状 109">
              <a:extLst>
                <a:ext uri="{FF2B5EF4-FFF2-40B4-BE49-F238E27FC236}">
                  <a16:creationId xmlns:a16="http://schemas.microsoft.com/office/drawing/2014/main" xmlns="" id="{6856D3E4-CAFF-7F42-975B-4EEFB5E504A1}"/>
                </a:ext>
              </a:extLst>
            </p:cNvPr>
            <p:cNvSpPr/>
            <p:nvPr/>
          </p:nvSpPr>
          <p:spPr>
            <a:xfrm>
              <a:off x="7750559" y="3441940"/>
              <a:ext cx="482818" cy="482818"/>
            </a:xfrm>
            <a:custGeom>
              <a:avLst/>
              <a:gdLst>
                <a:gd name="connsiteX0" fmla="*/ 484543 w 482818"/>
                <a:gd name="connsiteY0" fmla="*/ 246582 h 482818"/>
                <a:gd name="connsiteX1" fmla="*/ 246582 w 482818"/>
                <a:gd name="connsiteY1" fmla="*/ 484543 h 482818"/>
                <a:gd name="connsiteX2" fmla="*/ 8622 w 482818"/>
                <a:gd name="connsiteY2" fmla="*/ 246582 h 482818"/>
                <a:gd name="connsiteX3" fmla="*/ 246582 w 482818"/>
                <a:gd name="connsiteY3" fmla="*/ 8622 h 482818"/>
                <a:gd name="connsiteX4" fmla="*/ 484543 w 482818"/>
                <a:gd name="connsiteY4" fmla="*/ 246582 h 48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18" h="482818">
                  <a:moveTo>
                    <a:pt x="484543" y="246582"/>
                  </a:moveTo>
                  <a:cubicBezTo>
                    <a:pt x="484543" y="378004"/>
                    <a:pt x="378004" y="484543"/>
                    <a:pt x="246582" y="484543"/>
                  </a:cubicBezTo>
                  <a:cubicBezTo>
                    <a:pt x="115160" y="484543"/>
                    <a:pt x="8622" y="378004"/>
                    <a:pt x="8622" y="246582"/>
                  </a:cubicBezTo>
                  <a:cubicBezTo>
                    <a:pt x="8622" y="115160"/>
                    <a:pt x="115160" y="8622"/>
                    <a:pt x="246582" y="8622"/>
                  </a:cubicBezTo>
                  <a:cubicBezTo>
                    <a:pt x="378004" y="8622"/>
                    <a:pt x="484543" y="115160"/>
                    <a:pt x="484543" y="246582"/>
                  </a:cubicBezTo>
                  <a:close/>
                </a:path>
              </a:pathLst>
            </a:custGeom>
            <a:solidFill>
              <a:srgbClr val="FFFFFF"/>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11" name="任意形状 110">
              <a:extLst>
                <a:ext uri="{FF2B5EF4-FFF2-40B4-BE49-F238E27FC236}">
                  <a16:creationId xmlns:a16="http://schemas.microsoft.com/office/drawing/2014/main" xmlns="" id="{704C227C-A902-5F4B-A0B5-F4FEBED62950}"/>
                </a:ext>
              </a:extLst>
            </p:cNvPr>
            <p:cNvSpPr/>
            <p:nvPr/>
          </p:nvSpPr>
          <p:spPr>
            <a:xfrm>
              <a:off x="7833328" y="3545401"/>
              <a:ext cx="333375" cy="333375"/>
            </a:xfrm>
            <a:custGeom>
              <a:avLst/>
              <a:gdLst>
                <a:gd name="connsiteX0" fmla="*/ 308659 w 333374"/>
                <a:gd name="connsiteY0" fmla="*/ 8622 h 333374"/>
                <a:gd name="connsiteX1" fmla="*/ 35062 w 333374"/>
                <a:gd name="connsiteY1" fmla="*/ 8622 h 333374"/>
                <a:gd name="connsiteX2" fmla="*/ 8622 w 333374"/>
                <a:gd name="connsiteY2" fmla="*/ 35062 h 333374"/>
                <a:gd name="connsiteX3" fmla="*/ 8622 w 333374"/>
                <a:gd name="connsiteY3" fmla="*/ 225890 h 333374"/>
                <a:gd name="connsiteX4" fmla="*/ 28164 w 333374"/>
                <a:gd name="connsiteY4" fmla="*/ 258078 h 333374"/>
                <a:gd name="connsiteX5" fmla="*/ 152318 w 333374"/>
                <a:gd name="connsiteY5" fmla="*/ 328202 h 333374"/>
                <a:gd name="connsiteX6" fmla="*/ 171860 w 333374"/>
                <a:gd name="connsiteY6" fmla="*/ 332800 h 333374"/>
                <a:gd name="connsiteX7" fmla="*/ 191403 w 333374"/>
                <a:gd name="connsiteY7" fmla="*/ 328202 h 333374"/>
                <a:gd name="connsiteX8" fmla="*/ 314407 w 333374"/>
                <a:gd name="connsiteY8" fmla="*/ 258078 h 333374"/>
                <a:gd name="connsiteX9" fmla="*/ 333949 w 333374"/>
                <a:gd name="connsiteY9" fmla="*/ 225890 h 333374"/>
                <a:gd name="connsiteX10" fmla="*/ 333949 w 333374"/>
                <a:gd name="connsiteY10" fmla="*/ 35062 h 333374"/>
                <a:gd name="connsiteX11" fmla="*/ 308659 w 333374"/>
                <a:gd name="connsiteY11" fmla="*/ 8622 h 333374"/>
                <a:gd name="connsiteX12" fmla="*/ 316706 w 333374"/>
                <a:gd name="connsiteY12" fmla="*/ 224741 h 333374"/>
                <a:gd name="connsiteX13" fmla="*/ 306360 w 333374"/>
                <a:gd name="connsiteY13" fmla="*/ 243134 h 333374"/>
                <a:gd name="connsiteX14" fmla="*/ 183356 w 333374"/>
                <a:gd name="connsiteY14" fmla="*/ 313257 h 333374"/>
                <a:gd name="connsiteX15" fmla="*/ 161514 w 333374"/>
                <a:gd name="connsiteY15" fmla="*/ 313257 h 333374"/>
                <a:gd name="connsiteX16" fmla="*/ 37361 w 333374"/>
                <a:gd name="connsiteY16" fmla="*/ 243134 h 333374"/>
                <a:gd name="connsiteX17" fmla="*/ 27015 w 333374"/>
                <a:gd name="connsiteY17" fmla="*/ 224741 h 333374"/>
                <a:gd name="connsiteX18" fmla="*/ 27015 w 333374"/>
                <a:gd name="connsiteY18" fmla="*/ 33912 h 333374"/>
                <a:gd name="connsiteX19" fmla="*/ 36211 w 333374"/>
                <a:gd name="connsiteY19" fmla="*/ 24716 h 333374"/>
                <a:gd name="connsiteX20" fmla="*/ 309809 w 333374"/>
                <a:gd name="connsiteY20" fmla="*/ 24716 h 333374"/>
                <a:gd name="connsiteX21" fmla="*/ 319005 w 333374"/>
                <a:gd name="connsiteY21" fmla="*/ 33912 h 333374"/>
                <a:gd name="connsiteX22" fmla="*/ 316706 w 333374"/>
                <a:gd name="connsiteY22" fmla="*/ 224741 h 333374"/>
                <a:gd name="connsiteX23" fmla="*/ 316706 w 333374"/>
                <a:gd name="connsiteY23" fmla="*/ 224741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3374" h="333374">
                  <a:moveTo>
                    <a:pt x="308659" y="8622"/>
                  </a:moveTo>
                  <a:lnTo>
                    <a:pt x="35062" y="8622"/>
                  </a:lnTo>
                  <a:cubicBezTo>
                    <a:pt x="21267" y="8622"/>
                    <a:pt x="8622" y="20117"/>
                    <a:pt x="8622" y="35062"/>
                  </a:cubicBezTo>
                  <a:lnTo>
                    <a:pt x="8622" y="225890"/>
                  </a:lnTo>
                  <a:cubicBezTo>
                    <a:pt x="8622" y="237386"/>
                    <a:pt x="17818" y="253480"/>
                    <a:pt x="28164" y="258078"/>
                  </a:cubicBezTo>
                  <a:lnTo>
                    <a:pt x="152318" y="328202"/>
                  </a:lnTo>
                  <a:cubicBezTo>
                    <a:pt x="158066" y="331650"/>
                    <a:pt x="163813" y="332800"/>
                    <a:pt x="171860" y="332800"/>
                  </a:cubicBezTo>
                  <a:cubicBezTo>
                    <a:pt x="179907" y="332800"/>
                    <a:pt x="185655" y="330501"/>
                    <a:pt x="191403" y="328202"/>
                  </a:cubicBezTo>
                  <a:lnTo>
                    <a:pt x="314407" y="258078"/>
                  </a:lnTo>
                  <a:cubicBezTo>
                    <a:pt x="324753" y="251181"/>
                    <a:pt x="333949" y="237386"/>
                    <a:pt x="333949" y="225890"/>
                  </a:cubicBezTo>
                  <a:lnTo>
                    <a:pt x="333949" y="35062"/>
                  </a:lnTo>
                  <a:cubicBezTo>
                    <a:pt x="333949" y="20117"/>
                    <a:pt x="322454" y="8622"/>
                    <a:pt x="308659" y="8622"/>
                  </a:cubicBezTo>
                  <a:close/>
                  <a:moveTo>
                    <a:pt x="316706" y="224741"/>
                  </a:moveTo>
                  <a:cubicBezTo>
                    <a:pt x="316706" y="231638"/>
                    <a:pt x="310958" y="239685"/>
                    <a:pt x="306360" y="243134"/>
                  </a:cubicBezTo>
                  <a:lnTo>
                    <a:pt x="183356" y="313257"/>
                  </a:lnTo>
                  <a:cubicBezTo>
                    <a:pt x="177608" y="316706"/>
                    <a:pt x="167262" y="316706"/>
                    <a:pt x="161514" y="313257"/>
                  </a:cubicBezTo>
                  <a:lnTo>
                    <a:pt x="37361" y="243134"/>
                  </a:lnTo>
                  <a:cubicBezTo>
                    <a:pt x="31613" y="239685"/>
                    <a:pt x="27015" y="231638"/>
                    <a:pt x="27015" y="224741"/>
                  </a:cubicBezTo>
                  <a:lnTo>
                    <a:pt x="27015" y="33912"/>
                  </a:lnTo>
                  <a:cubicBezTo>
                    <a:pt x="27015" y="29314"/>
                    <a:pt x="31613" y="24716"/>
                    <a:pt x="36211" y="24716"/>
                  </a:cubicBezTo>
                  <a:lnTo>
                    <a:pt x="309809" y="24716"/>
                  </a:lnTo>
                  <a:cubicBezTo>
                    <a:pt x="314407" y="24716"/>
                    <a:pt x="319005" y="29314"/>
                    <a:pt x="319005" y="33912"/>
                  </a:cubicBezTo>
                  <a:lnTo>
                    <a:pt x="316706" y="224741"/>
                  </a:lnTo>
                  <a:lnTo>
                    <a:pt x="316706" y="224741"/>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12" name="任意形状 111">
              <a:extLst>
                <a:ext uri="{FF2B5EF4-FFF2-40B4-BE49-F238E27FC236}">
                  <a16:creationId xmlns:a16="http://schemas.microsoft.com/office/drawing/2014/main" xmlns="" id="{3D56E627-15DF-6742-997B-E235E8FA15A8}"/>
                </a:ext>
              </a:extLst>
            </p:cNvPr>
            <p:cNvSpPr/>
            <p:nvPr/>
          </p:nvSpPr>
          <p:spPr>
            <a:xfrm>
              <a:off x="7883909" y="3587935"/>
              <a:ext cx="103461" cy="195427"/>
            </a:xfrm>
            <a:custGeom>
              <a:avLst/>
              <a:gdLst>
                <a:gd name="connsiteX0" fmla="*/ 81045 w 103461"/>
                <a:gd name="connsiteY0" fmla="*/ 8622 h 195426"/>
                <a:gd name="connsiteX1" fmla="*/ 30464 w 103461"/>
                <a:gd name="connsiteY1" fmla="*/ 8622 h 195426"/>
                <a:gd name="connsiteX2" fmla="*/ 8622 w 103461"/>
                <a:gd name="connsiteY2" fmla="*/ 30464 h 195426"/>
                <a:gd name="connsiteX3" fmla="*/ 8622 w 103461"/>
                <a:gd name="connsiteY3" fmla="*/ 167262 h 195426"/>
                <a:gd name="connsiteX4" fmla="*/ 30464 w 103461"/>
                <a:gd name="connsiteY4" fmla="*/ 189104 h 195426"/>
                <a:gd name="connsiteX5" fmla="*/ 81045 w 103461"/>
                <a:gd name="connsiteY5" fmla="*/ 189104 h 195426"/>
                <a:gd name="connsiteX6" fmla="*/ 102886 w 103461"/>
                <a:gd name="connsiteY6" fmla="*/ 167262 h 195426"/>
                <a:gd name="connsiteX7" fmla="*/ 102886 w 103461"/>
                <a:gd name="connsiteY7" fmla="*/ 30464 h 195426"/>
                <a:gd name="connsiteX8" fmla="*/ 81045 w 103461"/>
                <a:gd name="connsiteY8" fmla="*/ 8622 h 195426"/>
                <a:gd name="connsiteX9" fmla="*/ 92540 w 103461"/>
                <a:gd name="connsiteY9" fmla="*/ 167262 h 195426"/>
                <a:gd name="connsiteX10" fmla="*/ 79895 w 103461"/>
                <a:gd name="connsiteY10" fmla="*/ 179907 h 195426"/>
                <a:gd name="connsiteX11" fmla="*/ 29314 w 103461"/>
                <a:gd name="connsiteY11" fmla="*/ 179907 h 195426"/>
                <a:gd name="connsiteX12" fmla="*/ 16669 w 103461"/>
                <a:gd name="connsiteY12" fmla="*/ 167262 h 195426"/>
                <a:gd name="connsiteX13" fmla="*/ 16669 w 103461"/>
                <a:gd name="connsiteY13" fmla="*/ 30464 h 195426"/>
                <a:gd name="connsiteX14" fmla="*/ 29314 w 103461"/>
                <a:gd name="connsiteY14" fmla="*/ 17818 h 195426"/>
                <a:gd name="connsiteX15" fmla="*/ 79895 w 103461"/>
                <a:gd name="connsiteY15" fmla="*/ 17818 h 195426"/>
                <a:gd name="connsiteX16" fmla="*/ 92540 w 103461"/>
                <a:gd name="connsiteY16" fmla="*/ 30464 h 195426"/>
                <a:gd name="connsiteX17" fmla="*/ 92540 w 103461"/>
                <a:gd name="connsiteY17" fmla="*/ 167262 h 19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3461" h="195426">
                  <a:moveTo>
                    <a:pt x="81045" y="8622"/>
                  </a:moveTo>
                  <a:lnTo>
                    <a:pt x="30464" y="8622"/>
                  </a:lnTo>
                  <a:cubicBezTo>
                    <a:pt x="18968" y="8622"/>
                    <a:pt x="8622" y="17818"/>
                    <a:pt x="8622" y="30464"/>
                  </a:cubicBezTo>
                  <a:lnTo>
                    <a:pt x="8622" y="167262"/>
                  </a:lnTo>
                  <a:cubicBezTo>
                    <a:pt x="8622" y="178758"/>
                    <a:pt x="17818" y="189104"/>
                    <a:pt x="30464" y="189104"/>
                  </a:cubicBezTo>
                  <a:lnTo>
                    <a:pt x="81045" y="189104"/>
                  </a:lnTo>
                  <a:cubicBezTo>
                    <a:pt x="92540" y="189104"/>
                    <a:pt x="102886" y="179907"/>
                    <a:pt x="102886" y="167262"/>
                  </a:cubicBezTo>
                  <a:lnTo>
                    <a:pt x="102886" y="30464"/>
                  </a:lnTo>
                  <a:cubicBezTo>
                    <a:pt x="101737" y="18968"/>
                    <a:pt x="91391" y="8622"/>
                    <a:pt x="81045" y="8622"/>
                  </a:cubicBezTo>
                  <a:close/>
                  <a:moveTo>
                    <a:pt x="92540" y="167262"/>
                  </a:moveTo>
                  <a:cubicBezTo>
                    <a:pt x="92540" y="175309"/>
                    <a:pt x="86792" y="179907"/>
                    <a:pt x="79895" y="179907"/>
                  </a:cubicBezTo>
                  <a:lnTo>
                    <a:pt x="29314" y="179907"/>
                  </a:lnTo>
                  <a:cubicBezTo>
                    <a:pt x="21267" y="179907"/>
                    <a:pt x="16669" y="174160"/>
                    <a:pt x="16669" y="167262"/>
                  </a:cubicBezTo>
                  <a:lnTo>
                    <a:pt x="16669" y="30464"/>
                  </a:lnTo>
                  <a:cubicBezTo>
                    <a:pt x="16669" y="22417"/>
                    <a:pt x="22417" y="17818"/>
                    <a:pt x="29314" y="17818"/>
                  </a:cubicBezTo>
                  <a:lnTo>
                    <a:pt x="79895" y="17818"/>
                  </a:lnTo>
                  <a:cubicBezTo>
                    <a:pt x="87942" y="17818"/>
                    <a:pt x="92540" y="23566"/>
                    <a:pt x="92540" y="30464"/>
                  </a:cubicBezTo>
                  <a:lnTo>
                    <a:pt x="92540" y="167262"/>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13" name="任意形状 112">
              <a:extLst>
                <a:ext uri="{FF2B5EF4-FFF2-40B4-BE49-F238E27FC236}">
                  <a16:creationId xmlns:a16="http://schemas.microsoft.com/office/drawing/2014/main" xmlns="" id="{33623BAE-FA94-C74D-971F-D8ACDD235E79}"/>
                </a:ext>
              </a:extLst>
            </p:cNvPr>
            <p:cNvSpPr/>
            <p:nvPr/>
          </p:nvSpPr>
          <p:spPr>
            <a:xfrm>
              <a:off x="7994267" y="3587935"/>
              <a:ext cx="126452" cy="91965"/>
            </a:xfrm>
            <a:custGeom>
              <a:avLst/>
              <a:gdLst>
                <a:gd name="connsiteX0" fmla="*/ 98288 w 126452"/>
                <a:gd name="connsiteY0" fmla="*/ 8622 h 91965"/>
                <a:gd name="connsiteX1" fmla="*/ 30464 w 126452"/>
                <a:gd name="connsiteY1" fmla="*/ 8622 h 91965"/>
                <a:gd name="connsiteX2" fmla="*/ 8622 w 126452"/>
                <a:gd name="connsiteY2" fmla="*/ 30464 h 91965"/>
                <a:gd name="connsiteX3" fmla="*/ 8622 w 126452"/>
                <a:gd name="connsiteY3" fmla="*/ 64951 h 91965"/>
                <a:gd name="connsiteX4" fmla="*/ 30464 w 126452"/>
                <a:gd name="connsiteY4" fmla="*/ 86792 h 91965"/>
                <a:gd name="connsiteX5" fmla="*/ 98288 w 126452"/>
                <a:gd name="connsiteY5" fmla="*/ 86792 h 91965"/>
                <a:gd name="connsiteX6" fmla="*/ 120130 w 126452"/>
                <a:gd name="connsiteY6" fmla="*/ 64951 h 91965"/>
                <a:gd name="connsiteX7" fmla="*/ 120130 w 126452"/>
                <a:gd name="connsiteY7" fmla="*/ 30464 h 91965"/>
                <a:gd name="connsiteX8" fmla="*/ 98288 w 126452"/>
                <a:gd name="connsiteY8" fmla="*/ 8622 h 91965"/>
                <a:gd name="connsiteX9" fmla="*/ 112083 w 126452"/>
                <a:gd name="connsiteY9" fmla="*/ 63801 h 91965"/>
                <a:gd name="connsiteX10" fmla="*/ 99438 w 126452"/>
                <a:gd name="connsiteY10" fmla="*/ 76446 h 91965"/>
                <a:gd name="connsiteX11" fmla="*/ 31613 w 126452"/>
                <a:gd name="connsiteY11" fmla="*/ 76446 h 91965"/>
                <a:gd name="connsiteX12" fmla="*/ 18968 w 126452"/>
                <a:gd name="connsiteY12" fmla="*/ 63801 h 91965"/>
                <a:gd name="connsiteX13" fmla="*/ 18968 w 126452"/>
                <a:gd name="connsiteY13" fmla="*/ 29314 h 91965"/>
                <a:gd name="connsiteX14" fmla="*/ 31613 w 126452"/>
                <a:gd name="connsiteY14" fmla="*/ 16669 h 91965"/>
                <a:gd name="connsiteX15" fmla="*/ 99438 w 126452"/>
                <a:gd name="connsiteY15" fmla="*/ 16669 h 91965"/>
                <a:gd name="connsiteX16" fmla="*/ 112083 w 126452"/>
                <a:gd name="connsiteY16" fmla="*/ 29314 h 91965"/>
                <a:gd name="connsiteX17" fmla="*/ 112083 w 126452"/>
                <a:gd name="connsiteY17" fmla="*/ 63801 h 9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452" h="91965">
                  <a:moveTo>
                    <a:pt x="98288" y="8622"/>
                  </a:moveTo>
                  <a:lnTo>
                    <a:pt x="30464" y="8622"/>
                  </a:lnTo>
                  <a:cubicBezTo>
                    <a:pt x="18968" y="8622"/>
                    <a:pt x="8622" y="17818"/>
                    <a:pt x="8622" y="30464"/>
                  </a:cubicBezTo>
                  <a:lnTo>
                    <a:pt x="8622" y="64951"/>
                  </a:lnTo>
                  <a:cubicBezTo>
                    <a:pt x="8622" y="76446"/>
                    <a:pt x="17818" y="86792"/>
                    <a:pt x="30464" y="86792"/>
                  </a:cubicBezTo>
                  <a:lnTo>
                    <a:pt x="98288" y="86792"/>
                  </a:lnTo>
                  <a:cubicBezTo>
                    <a:pt x="109784" y="86792"/>
                    <a:pt x="120130" y="77596"/>
                    <a:pt x="120130" y="64951"/>
                  </a:cubicBezTo>
                  <a:lnTo>
                    <a:pt x="120130" y="30464"/>
                  </a:lnTo>
                  <a:cubicBezTo>
                    <a:pt x="120130" y="18968"/>
                    <a:pt x="110933" y="8622"/>
                    <a:pt x="98288" y="8622"/>
                  </a:cubicBezTo>
                  <a:close/>
                  <a:moveTo>
                    <a:pt x="112083" y="63801"/>
                  </a:moveTo>
                  <a:cubicBezTo>
                    <a:pt x="112083" y="71848"/>
                    <a:pt x="106335" y="76446"/>
                    <a:pt x="99438" y="76446"/>
                  </a:cubicBezTo>
                  <a:lnTo>
                    <a:pt x="31613" y="76446"/>
                  </a:lnTo>
                  <a:cubicBezTo>
                    <a:pt x="23566" y="76446"/>
                    <a:pt x="18968" y="70698"/>
                    <a:pt x="18968" y="63801"/>
                  </a:cubicBezTo>
                  <a:lnTo>
                    <a:pt x="18968" y="29314"/>
                  </a:lnTo>
                  <a:cubicBezTo>
                    <a:pt x="18968" y="21267"/>
                    <a:pt x="24716" y="16669"/>
                    <a:pt x="31613" y="16669"/>
                  </a:cubicBezTo>
                  <a:lnTo>
                    <a:pt x="99438" y="16669"/>
                  </a:lnTo>
                  <a:cubicBezTo>
                    <a:pt x="107485" y="16669"/>
                    <a:pt x="112083" y="22417"/>
                    <a:pt x="112083" y="29314"/>
                  </a:cubicBezTo>
                  <a:lnTo>
                    <a:pt x="112083" y="63801"/>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14" name="任意形状 113">
              <a:extLst>
                <a:ext uri="{FF2B5EF4-FFF2-40B4-BE49-F238E27FC236}">
                  <a16:creationId xmlns:a16="http://schemas.microsoft.com/office/drawing/2014/main" xmlns="" id="{82AF46FA-2211-6B4F-87C5-C24D2ACEAD58}"/>
                </a:ext>
              </a:extLst>
            </p:cNvPr>
            <p:cNvSpPr/>
            <p:nvPr/>
          </p:nvSpPr>
          <p:spPr>
            <a:xfrm>
              <a:off x="7994267" y="3682199"/>
              <a:ext cx="126452" cy="103461"/>
            </a:xfrm>
            <a:custGeom>
              <a:avLst/>
              <a:gdLst>
                <a:gd name="connsiteX0" fmla="*/ 98288 w 126452"/>
                <a:gd name="connsiteY0" fmla="*/ 8622 h 103461"/>
                <a:gd name="connsiteX1" fmla="*/ 30464 w 126452"/>
                <a:gd name="connsiteY1" fmla="*/ 8622 h 103461"/>
                <a:gd name="connsiteX2" fmla="*/ 8622 w 126452"/>
                <a:gd name="connsiteY2" fmla="*/ 30464 h 103461"/>
                <a:gd name="connsiteX3" fmla="*/ 8622 w 126452"/>
                <a:gd name="connsiteY3" fmla="*/ 72998 h 103461"/>
                <a:gd name="connsiteX4" fmla="*/ 30464 w 126452"/>
                <a:gd name="connsiteY4" fmla="*/ 94839 h 103461"/>
                <a:gd name="connsiteX5" fmla="*/ 98288 w 126452"/>
                <a:gd name="connsiteY5" fmla="*/ 94839 h 103461"/>
                <a:gd name="connsiteX6" fmla="*/ 120130 w 126452"/>
                <a:gd name="connsiteY6" fmla="*/ 72998 h 103461"/>
                <a:gd name="connsiteX7" fmla="*/ 120130 w 126452"/>
                <a:gd name="connsiteY7" fmla="*/ 30464 h 103461"/>
                <a:gd name="connsiteX8" fmla="*/ 98288 w 126452"/>
                <a:gd name="connsiteY8" fmla="*/ 8622 h 103461"/>
                <a:gd name="connsiteX9" fmla="*/ 112083 w 126452"/>
                <a:gd name="connsiteY9" fmla="*/ 72998 h 103461"/>
                <a:gd name="connsiteX10" fmla="*/ 99438 w 126452"/>
                <a:gd name="connsiteY10" fmla="*/ 85643 h 103461"/>
                <a:gd name="connsiteX11" fmla="*/ 31613 w 126452"/>
                <a:gd name="connsiteY11" fmla="*/ 85643 h 103461"/>
                <a:gd name="connsiteX12" fmla="*/ 18968 w 126452"/>
                <a:gd name="connsiteY12" fmla="*/ 72998 h 103461"/>
                <a:gd name="connsiteX13" fmla="*/ 18968 w 126452"/>
                <a:gd name="connsiteY13" fmla="*/ 30464 h 103461"/>
                <a:gd name="connsiteX14" fmla="*/ 31613 w 126452"/>
                <a:gd name="connsiteY14" fmla="*/ 17818 h 103461"/>
                <a:gd name="connsiteX15" fmla="*/ 99438 w 126452"/>
                <a:gd name="connsiteY15" fmla="*/ 17818 h 103461"/>
                <a:gd name="connsiteX16" fmla="*/ 112083 w 126452"/>
                <a:gd name="connsiteY16" fmla="*/ 30464 h 103461"/>
                <a:gd name="connsiteX17" fmla="*/ 112083 w 126452"/>
                <a:gd name="connsiteY17" fmla="*/ 72998 h 10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452" h="103461">
                  <a:moveTo>
                    <a:pt x="98288" y="8622"/>
                  </a:moveTo>
                  <a:lnTo>
                    <a:pt x="30464" y="8622"/>
                  </a:lnTo>
                  <a:cubicBezTo>
                    <a:pt x="18968" y="8622"/>
                    <a:pt x="8622" y="17818"/>
                    <a:pt x="8622" y="30464"/>
                  </a:cubicBezTo>
                  <a:lnTo>
                    <a:pt x="8622" y="72998"/>
                  </a:lnTo>
                  <a:cubicBezTo>
                    <a:pt x="8622" y="84493"/>
                    <a:pt x="17818" y="94839"/>
                    <a:pt x="30464" y="94839"/>
                  </a:cubicBezTo>
                  <a:lnTo>
                    <a:pt x="98288" y="94839"/>
                  </a:lnTo>
                  <a:cubicBezTo>
                    <a:pt x="109784" y="94839"/>
                    <a:pt x="120130" y="85643"/>
                    <a:pt x="120130" y="72998"/>
                  </a:cubicBezTo>
                  <a:lnTo>
                    <a:pt x="120130" y="30464"/>
                  </a:lnTo>
                  <a:cubicBezTo>
                    <a:pt x="120130" y="17818"/>
                    <a:pt x="110933" y="8622"/>
                    <a:pt x="98288" y="8622"/>
                  </a:cubicBezTo>
                  <a:close/>
                  <a:moveTo>
                    <a:pt x="112083" y="72998"/>
                  </a:moveTo>
                  <a:cubicBezTo>
                    <a:pt x="112083" y="81045"/>
                    <a:pt x="106335" y="85643"/>
                    <a:pt x="99438" y="85643"/>
                  </a:cubicBezTo>
                  <a:lnTo>
                    <a:pt x="31613" y="85643"/>
                  </a:lnTo>
                  <a:cubicBezTo>
                    <a:pt x="23566" y="85643"/>
                    <a:pt x="18968" y="79895"/>
                    <a:pt x="18968" y="72998"/>
                  </a:cubicBezTo>
                  <a:lnTo>
                    <a:pt x="18968" y="30464"/>
                  </a:lnTo>
                  <a:cubicBezTo>
                    <a:pt x="18968" y="22417"/>
                    <a:pt x="24716" y="17818"/>
                    <a:pt x="31613" y="17818"/>
                  </a:cubicBezTo>
                  <a:lnTo>
                    <a:pt x="99438" y="17818"/>
                  </a:lnTo>
                  <a:cubicBezTo>
                    <a:pt x="107485" y="17818"/>
                    <a:pt x="112083" y="23566"/>
                    <a:pt x="112083" y="30464"/>
                  </a:cubicBezTo>
                  <a:lnTo>
                    <a:pt x="112083" y="72998"/>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115" name="图形 5">
            <a:extLst>
              <a:ext uri="{FF2B5EF4-FFF2-40B4-BE49-F238E27FC236}">
                <a16:creationId xmlns:a16="http://schemas.microsoft.com/office/drawing/2014/main" xmlns="" id="{34B969CE-82E6-1545-8E30-C70696F60379}"/>
              </a:ext>
            </a:extLst>
          </p:cNvPr>
          <p:cNvGrpSpPr/>
          <p:nvPr/>
        </p:nvGrpSpPr>
        <p:grpSpPr>
          <a:xfrm>
            <a:off x="9239097" y="3517455"/>
            <a:ext cx="731900" cy="658669"/>
            <a:chOff x="8815627" y="3366643"/>
            <a:chExt cx="643758" cy="643758"/>
          </a:xfrm>
        </p:grpSpPr>
        <p:sp>
          <p:nvSpPr>
            <p:cNvPr id="116" name="任意形状 115">
              <a:extLst>
                <a:ext uri="{FF2B5EF4-FFF2-40B4-BE49-F238E27FC236}">
                  <a16:creationId xmlns:a16="http://schemas.microsoft.com/office/drawing/2014/main" xmlns="" id="{87A7E59E-98D5-924B-9D27-9EB513A81872}"/>
                </a:ext>
              </a:extLst>
            </p:cNvPr>
            <p:cNvSpPr/>
            <p:nvPr/>
          </p:nvSpPr>
          <p:spPr>
            <a:xfrm>
              <a:off x="8807005"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17" name="任意形状 116">
              <a:extLst>
                <a:ext uri="{FF2B5EF4-FFF2-40B4-BE49-F238E27FC236}">
                  <a16:creationId xmlns:a16="http://schemas.microsoft.com/office/drawing/2014/main" xmlns="" id="{FEF11B22-5650-074E-BB1D-8B809EF5EFA7}"/>
                </a:ext>
              </a:extLst>
            </p:cNvPr>
            <p:cNvSpPr/>
            <p:nvPr/>
          </p:nvSpPr>
          <p:spPr>
            <a:xfrm>
              <a:off x="8889774" y="3440790"/>
              <a:ext cx="494314" cy="494314"/>
            </a:xfrm>
            <a:custGeom>
              <a:avLst/>
              <a:gdLst>
                <a:gd name="connsiteX0" fmla="*/ 486842 w 494314"/>
                <a:gd name="connsiteY0" fmla="*/ 247732 h 494314"/>
                <a:gd name="connsiteX1" fmla="*/ 247732 w 494314"/>
                <a:gd name="connsiteY1" fmla="*/ 486842 h 494314"/>
                <a:gd name="connsiteX2" fmla="*/ 8622 w 494314"/>
                <a:gd name="connsiteY2" fmla="*/ 247732 h 494314"/>
                <a:gd name="connsiteX3" fmla="*/ 247732 w 494314"/>
                <a:gd name="connsiteY3" fmla="*/ 8622 h 494314"/>
                <a:gd name="connsiteX4" fmla="*/ 486842 w 494314"/>
                <a:gd name="connsiteY4" fmla="*/ 247732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6842" y="247732"/>
                  </a:moveTo>
                  <a:cubicBezTo>
                    <a:pt x="486842" y="379789"/>
                    <a:pt x="379789" y="486842"/>
                    <a:pt x="247732" y="486842"/>
                  </a:cubicBezTo>
                  <a:cubicBezTo>
                    <a:pt x="115675" y="486842"/>
                    <a:pt x="8622" y="379789"/>
                    <a:pt x="8622" y="247732"/>
                  </a:cubicBezTo>
                  <a:cubicBezTo>
                    <a:pt x="8622" y="115675"/>
                    <a:pt x="115675" y="8622"/>
                    <a:pt x="247732" y="8622"/>
                  </a:cubicBezTo>
                  <a:cubicBezTo>
                    <a:pt x="379789" y="8622"/>
                    <a:pt x="486842" y="115675"/>
                    <a:pt x="486842" y="247732"/>
                  </a:cubicBezTo>
                  <a:close/>
                </a:path>
              </a:pathLst>
            </a:custGeom>
            <a:solidFill>
              <a:srgbClr val="FFFFFF"/>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18" name="任意形状 117">
              <a:extLst>
                <a:ext uri="{FF2B5EF4-FFF2-40B4-BE49-F238E27FC236}">
                  <a16:creationId xmlns:a16="http://schemas.microsoft.com/office/drawing/2014/main" xmlns="" id="{117BAEC1-8B55-7D4B-BFD0-220BBAF49E39}"/>
                </a:ext>
              </a:extLst>
            </p:cNvPr>
            <p:cNvSpPr/>
            <p:nvPr/>
          </p:nvSpPr>
          <p:spPr>
            <a:xfrm>
              <a:off x="8969700" y="3528763"/>
              <a:ext cx="333375" cy="310383"/>
            </a:xfrm>
            <a:custGeom>
              <a:avLst/>
              <a:gdLst>
                <a:gd name="connsiteX0" fmla="*/ 27559 w 333374"/>
                <a:gd name="connsiteY0" fmla="*/ 116076 h 310383"/>
                <a:gd name="connsiteX1" fmla="*/ 35606 w 333374"/>
                <a:gd name="connsiteY1" fmla="*/ 108029 h 310383"/>
                <a:gd name="connsiteX2" fmla="*/ 35606 w 333374"/>
                <a:gd name="connsiteY2" fmla="*/ 34456 h 310383"/>
                <a:gd name="connsiteX3" fmla="*/ 43653 w 333374"/>
                <a:gd name="connsiteY3" fmla="*/ 26409 h 310383"/>
                <a:gd name="connsiteX4" fmla="*/ 117225 w 333374"/>
                <a:gd name="connsiteY4" fmla="*/ 26409 h 310383"/>
                <a:gd name="connsiteX5" fmla="*/ 125272 w 333374"/>
                <a:gd name="connsiteY5" fmla="*/ 18362 h 310383"/>
                <a:gd name="connsiteX6" fmla="*/ 117225 w 333374"/>
                <a:gd name="connsiteY6" fmla="*/ 10315 h 310383"/>
                <a:gd name="connsiteX7" fmla="*/ 43653 w 333374"/>
                <a:gd name="connsiteY7" fmla="*/ 10315 h 310383"/>
                <a:gd name="connsiteX8" fmla="*/ 21811 w 333374"/>
                <a:gd name="connsiteY8" fmla="*/ 32157 h 310383"/>
                <a:gd name="connsiteX9" fmla="*/ 21811 w 333374"/>
                <a:gd name="connsiteY9" fmla="*/ 105729 h 310383"/>
                <a:gd name="connsiteX10" fmla="*/ 27559 w 333374"/>
                <a:gd name="connsiteY10" fmla="*/ 116076 h 310383"/>
                <a:gd name="connsiteX11" fmla="*/ 116076 w 333374"/>
                <a:gd name="connsiteY11" fmla="*/ 293109 h 310383"/>
                <a:gd name="connsiteX12" fmla="*/ 42503 w 333374"/>
                <a:gd name="connsiteY12" fmla="*/ 293109 h 310383"/>
                <a:gd name="connsiteX13" fmla="*/ 34456 w 333374"/>
                <a:gd name="connsiteY13" fmla="*/ 285062 h 310383"/>
                <a:gd name="connsiteX14" fmla="*/ 34456 w 333374"/>
                <a:gd name="connsiteY14" fmla="*/ 211490 h 310383"/>
                <a:gd name="connsiteX15" fmla="*/ 26409 w 333374"/>
                <a:gd name="connsiteY15" fmla="*/ 203443 h 310383"/>
                <a:gd name="connsiteX16" fmla="*/ 18362 w 333374"/>
                <a:gd name="connsiteY16" fmla="*/ 211490 h 310383"/>
                <a:gd name="connsiteX17" fmla="*/ 18362 w 333374"/>
                <a:gd name="connsiteY17" fmla="*/ 286212 h 310383"/>
                <a:gd name="connsiteX18" fmla="*/ 40204 w 333374"/>
                <a:gd name="connsiteY18" fmla="*/ 308053 h 310383"/>
                <a:gd name="connsiteX19" fmla="*/ 113776 w 333374"/>
                <a:gd name="connsiteY19" fmla="*/ 308053 h 310383"/>
                <a:gd name="connsiteX20" fmla="*/ 121823 w 333374"/>
                <a:gd name="connsiteY20" fmla="*/ 300006 h 310383"/>
                <a:gd name="connsiteX21" fmla="*/ 116076 w 333374"/>
                <a:gd name="connsiteY21" fmla="*/ 293109 h 310383"/>
                <a:gd name="connsiteX22" fmla="*/ 219537 w 333374"/>
                <a:gd name="connsiteY22" fmla="*/ 27559 h 310383"/>
                <a:gd name="connsiteX23" fmla="*/ 293109 w 333374"/>
                <a:gd name="connsiteY23" fmla="*/ 27559 h 310383"/>
                <a:gd name="connsiteX24" fmla="*/ 301156 w 333374"/>
                <a:gd name="connsiteY24" fmla="*/ 35606 h 310383"/>
                <a:gd name="connsiteX25" fmla="*/ 301156 w 333374"/>
                <a:gd name="connsiteY25" fmla="*/ 109178 h 310383"/>
                <a:gd name="connsiteX26" fmla="*/ 309203 w 333374"/>
                <a:gd name="connsiteY26" fmla="*/ 117225 h 310383"/>
                <a:gd name="connsiteX27" fmla="*/ 317250 w 333374"/>
                <a:gd name="connsiteY27" fmla="*/ 109178 h 310383"/>
                <a:gd name="connsiteX28" fmla="*/ 317250 w 333374"/>
                <a:gd name="connsiteY28" fmla="*/ 35606 h 310383"/>
                <a:gd name="connsiteX29" fmla="*/ 295408 w 333374"/>
                <a:gd name="connsiteY29" fmla="*/ 13764 h 310383"/>
                <a:gd name="connsiteX30" fmla="*/ 221836 w 333374"/>
                <a:gd name="connsiteY30" fmla="*/ 13764 h 310383"/>
                <a:gd name="connsiteX31" fmla="*/ 213789 w 333374"/>
                <a:gd name="connsiteY31" fmla="*/ 21811 h 310383"/>
                <a:gd name="connsiteX32" fmla="*/ 219537 w 333374"/>
                <a:gd name="connsiteY32" fmla="*/ 27559 h 310383"/>
                <a:gd name="connsiteX33" fmla="*/ 322998 w 333374"/>
                <a:gd name="connsiteY33" fmla="*/ 152862 h 310383"/>
                <a:gd name="connsiteX34" fmla="*/ 260921 w 333374"/>
                <a:gd name="connsiteY34" fmla="*/ 152862 h 310383"/>
                <a:gd name="connsiteX35" fmla="*/ 257472 w 333374"/>
                <a:gd name="connsiteY35" fmla="*/ 155161 h 310383"/>
                <a:gd name="connsiteX36" fmla="*/ 237930 w 333374"/>
                <a:gd name="connsiteY36" fmla="*/ 196545 h 310383"/>
                <a:gd name="connsiteX37" fmla="*/ 204592 w 333374"/>
                <a:gd name="connsiteY37" fmla="*/ 82738 h 310383"/>
                <a:gd name="connsiteX38" fmla="*/ 202293 w 333374"/>
                <a:gd name="connsiteY38" fmla="*/ 79289 h 310383"/>
                <a:gd name="connsiteX39" fmla="*/ 198844 w 333374"/>
                <a:gd name="connsiteY39" fmla="*/ 81589 h 310383"/>
                <a:gd name="connsiteX40" fmla="*/ 171255 w 333374"/>
                <a:gd name="connsiteY40" fmla="*/ 165507 h 310383"/>
                <a:gd name="connsiteX41" fmla="*/ 156310 w 333374"/>
                <a:gd name="connsiteY41" fmla="*/ 133319 h 310383"/>
                <a:gd name="connsiteX42" fmla="*/ 152862 w 333374"/>
                <a:gd name="connsiteY42" fmla="*/ 131020 h 310383"/>
                <a:gd name="connsiteX43" fmla="*/ 149413 w 333374"/>
                <a:gd name="connsiteY43" fmla="*/ 133319 h 310383"/>
                <a:gd name="connsiteX44" fmla="*/ 120674 w 333374"/>
                <a:gd name="connsiteY44" fmla="*/ 208041 h 310383"/>
                <a:gd name="connsiteX45" fmla="*/ 90785 w 333374"/>
                <a:gd name="connsiteY45" fmla="*/ 104580 h 310383"/>
                <a:gd name="connsiteX46" fmla="*/ 86187 w 333374"/>
                <a:gd name="connsiteY46" fmla="*/ 102281 h 310383"/>
                <a:gd name="connsiteX47" fmla="*/ 82738 w 333374"/>
                <a:gd name="connsiteY47" fmla="*/ 105729 h 310383"/>
                <a:gd name="connsiteX48" fmla="*/ 70093 w 333374"/>
                <a:gd name="connsiteY48" fmla="*/ 160909 h 310383"/>
                <a:gd name="connsiteX49" fmla="*/ 13764 w 333374"/>
                <a:gd name="connsiteY49" fmla="*/ 160909 h 310383"/>
                <a:gd name="connsiteX50" fmla="*/ 10315 w 333374"/>
                <a:gd name="connsiteY50" fmla="*/ 164357 h 310383"/>
                <a:gd name="connsiteX51" fmla="*/ 13764 w 333374"/>
                <a:gd name="connsiteY51" fmla="*/ 167806 h 310383"/>
                <a:gd name="connsiteX52" fmla="*/ 72392 w 333374"/>
                <a:gd name="connsiteY52" fmla="*/ 167806 h 310383"/>
                <a:gd name="connsiteX53" fmla="*/ 75841 w 333374"/>
                <a:gd name="connsiteY53" fmla="*/ 165507 h 310383"/>
                <a:gd name="connsiteX54" fmla="*/ 86187 w 333374"/>
                <a:gd name="connsiteY54" fmla="*/ 121823 h 310383"/>
                <a:gd name="connsiteX55" fmla="*/ 114926 w 333374"/>
                <a:gd name="connsiteY55" fmla="*/ 222985 h 310383"/>
                <a:gd name="connsiteX56" fmla="*/ 118375 w 333374"/>
                <a:gd name="connsiteY56" fmla="*/ 226434 h 310383"/>
                <a:gd name="connsiteX57" fmla="*/ 118375 w 333374"/>
                <a:gd name="connsiteY57" fmla="*/ 226434 h 310383"/>
                <a:gd name="connsiteX58" fmla="*/ 121823 w 333374"/>
                <a:gd name="connsiteY58" fmla="*/ 222985 h 310383"/>
                <a:gd name="connsiteX59" fmla="*/ 150563 w 333374"/>
                <a:gd name="connsiteY59" fmla="*/ 144815 h 310383"/>
                <a:gd name="connsiteX60" fmla="*/ 165507 w 333374"/>
                <a:gd name="connsiteY60" fmla="*/ 177003 h 310383"/>
                <a:gd name="connsiteX61" fmla="*/ 168956 w 333374"/>
                <a:gd name="connsiteY61" fmla="*/ 179302 h 310383"/>
                <a:gd name="connsiteX62" fmla="*/ 172404 w 333374"/>
                <a:gd name="connsiteY62" fmla="*/ 177003 h 310383"/>
                <a:gd name="connsiteX63" fmla="*/ 198844 w 333374"/>
                <a:gd name="connsiteY63" fmla="*/ 95383 h 310383"/>
                <a:gd name="connsiteX64" fmla="*/ 232182 w 333374"/>
                <a:gd name="connsiteY64" fmla="*/ 206891 h 310383"/>
                <a:gd name="connsiteX65" fmla="*/ 235631 w 333374"/>
                <a:gd name="connsiteY65" fmla="*/ 210340 h 310383"/>
                <a:gd name="connsiteX66" fmla="*/ 239079 w 333374"/>
                <a:gd name="connsiteY66" fmla="*/ 208041 h 310383"/>
                <a:gd name="connsiteX67" fmla="*/ 260921 w 333374"/>
                <a:gd name="connsiteY67" fmla="*/ 159759 h 310383"/>
                <a:gd name="connsiteX68" fmla="*/ 320699 w 333374"/>
                <a:gd name="connsiteY68" fmla="*/ 159759 h 310383"/>
                <a:gd name="connsiteX69" fmla="*/ 324147 w 333374"/>
                <a:gd name="connsiteY69" fmla="*/ 156310 h 310383"/>
                <a:gd name="connsiteX70" fmla="*/ 322998 w 333374"/>
                <a:gd name="connsiteY70" fmla="*/ 152862 h 310383"/>
                <a:gd name="connsiteX71" fmla="*/ 308053 w 333374"/>
                <a:gd name="connsiteY71" fmla="*/ 204592 h 310383"/>
                <a:gd name="connsiteX72" fmla="*/ 300006 w 333374"/>
                <a:gd name="connsiteY72" fmla="*/ 212639 h 310383"/>
                <a:gd name="connsiteX73" fmla="*/ 300006 w 333374"/>
                <a:gd name="connsiteY73" fmla="*/ 286212 h 310383"/>
                <a:gd name="connsiteX74" fmla="*/ 291959 w 333374"/>
                <a:gd name="connsiteY74" fmla="*/ 294259 h 310383"/>
                <a:gd name="connsiteX75" fmla="*/ 218387 w 333374"/>
                <a:gd name="connsiteY75" fmla="*/ 294259 h 310383"/>
                <a:gd name="connsiteX76" fmla="*/ 210340 w 333374"/>
                <a:gd name="connsiteY76" fmla="*/ 302306 h 310383"/>
                <a:gd name="connsiteX77" fmla="*/ 218387 w 333374"/>
                <a:gd name="connsiteY77" fmla="*/ 310353 h 310383"/>
                <a:gd name="connsiteX78" fmla="*/ 291959 w 333374"/>
                <a:gd name="connsiteY78" fmla="*/ 310353 h 310383"/>
                <a:gd name="connsiteX79" fmla="*/ 313801 w 333374"/>
                <a:gd name="connsiteY79" fmla="*/ 288511 h 310383"/>
                <a:gd name="connsiteX80" fmla="*/ 313801 w 333374"/>
                <a:gd name="connsiteY80" fmla="*/ 214938 h 310383"/>
                <a:gd name="connsiteX81" fmla="*/ 308053 w 333374"/>
                <a:gd name="connsiteY81" fmla="*/ 204592 h 31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33374" h="310383">
                  <a:moveTo>
                    <a:pt x="27559" y="116076"/>
                  </a:moveTo>
                  <a:cubicBezTo>
                    <a:pt x="32157" y="116076"/>
                    <a:pt x="35606" y="112627"/>
                    <a:pt x="35606" y="108029"/>
                  </a:cubicBezTo>
                  <a:lnTo>
                    <a:pt x="35606" y="34456"/>
                  </a:lnTo>
                  <a:cubicBezTo>
                    <a:pt x="35606" y="31008"/>
                    <a:pt x="39055" y="26409"/>
                    <a:pt x="43653" y="26409"/>
                  </a:cubicBezTo>
                  <a:lnTo>
                    <a:pt x="117225" y="26409"/>
                  </a:lnTo>
                  <a:cubicBezTo>
                    <a:pt x="121823" y="26409"/>
                    <a:pt x="125272" y="22961"/>
                    <a:pt x="125272" y="18362"/>
                  </a:cubicBezTo>
                  <a:cubicBezTo>
                    <a:pt x="125272" y="13764"/>
                    <a:pt x="121823" y="10315"/>
                    <a:pt x="117225" y="10315"/>
                  </a:cubicBezTo>
                  <a:lnTo>
                    <a:pt x="43653" y="10315"/>
                  </a:lnTo>
                  <a:cubicBezTo>
                    <a:pt x="32157" y="10315"/>
                    <a:pt x="21811" y="20661"/>
                    <a:pt x="21811" y="32157"/>
                  </a:cubicBezTo>
                  <a:lnTo>
                    <a:pt x="21811" y="105729"/>
                  </a:lnTo>
                  <a:cubicBezTo>
                    <a:pt x="20661" y="112627"/>
                    <a:pt x="22961" y="116076"/>
                    <a:pt x="27559" y="116076"/>
                  </a:cubicBezTo>
                  <a:close/>
                  <a:moveTo>
                    <a:pt x="116076" y="293109"/>
                  </a:moveTo>
                  <a:lnTo>
                    <a:pt x="42503" y="293109"/>
                  </a:lnTo>
                  <a:cubicBezTo>
                    <a:pt x="39055" y="293109"/>
                    <a:pt x="34456" y="289660"/>
                    <a:pt x="34456" y="285062"/>
                  </a:cubicBezTo>
                  <a:lnTo>
                    <a:pt x="34456" y="211490"/>
                  </a:lnTo>
                  <a:cubicBezTo>
                    <a:pt x="34456" y="206891"/>
                    <a:pt x="31008" y="203443"/>
                    <a:pt x="26409" y="203443"/>
                  </a:cubicBezTo>
                  <a:cubicBezTo>
                    <a:pt x="21811" y="203443"/>
                    <a:pt x="18362" y="206891"/>
                    <a:pt x="18362" y="211490"/>
                  </a:cubicBezTo>
                  <a:lnTo>
                    <a:pt x="18362" y="286212"/>
                  </a:lnTo>
                  <a:cubicBezTo>
                    <a:pt x="18362" y="297707"/>
                    <a:pt x="28708" y="308053"/>
                    <a:pt x="40204" y="308053"/>
                  </a:cubicBezTo>
                  <a:lnTo>
                    <a:pt x="113776" y="308053"/>
                  </a:lnTo>
                  <a:cubicBezTo>
                    <a:pt x="118375" y="308053"/>
                    <a:pt x="121823" y="304605"/>
                    <a:pt x="121823" y="300006"/>
                  </a:cubicBezTo>
                  <a:cubicBezTo>
                    <a:pt x="121823" y="295408"/>
                    <a:pt x="120674" y="293109"/>
                    <a:pt x="116076" y="293109"/>
                  </a:cubicBezTo>
                  <a:close/>
                  <a:moveTo>
                    <a:pt x="219537" y="27559"/>
                  </a:moveTo>
                  <a:lnTo>
                    <a:pt x="293109" y="27559"/>
                  </a:lnTo>
                  <a:cubicBezTo>
                    <a:pt x="296558" y="27559"/>
                    <a:pt x="301156" y="31008"/>
                    <a:pt x="301156" y="35606"/>
                  </a:cubicBezTo>
                  <a:lnTo>
                    <a:pt x="301156" y="109178"/>
                  </a:lnTo>
                  <a:cubicBezTo>
                    <a:pt x="301156" y="113776"/>
                    <a:pt x="304605" y="117225"/>
                    <a:pt x="309203" y="117225"/>
                  </a:cubicBezTo>
                  <a:cubicBezTo>
                    <a:pt x="313801" y="117225"/>
                    <a:pt x="317250" y="113776"/>
                    <a:pt x="317250" y="109178"/>
                  </a:cubicBezTo>
                  <a:lnTo>
                    <a:pt x="317250" y="35606"/>
                  </a:lnTo>
                  <a:cubicBezTo>
                    <a:pt x="317250" y="24110"/>
                    <a:pt x="306904" y="13764"/>
                    <a:pt x="295408" y="13764"/>
                  </a:cubicBezTo>
                  <a:lnTo>
                    <a:pt x="221836" y="13764"/>
                  </a:lnTo>
                  <a:cubicBezTo>
                    <a:pt x="217238" y="13764"/>
                    <a:pt x="213789" y="17213"/>
                    <a:pt x="213789" y="21811"/>
                  </a:cubicBezTo>
                  <a:cubicBezTo>
                    <a:pt x="212639" y="25260"/>
                    <a:pt x="214938" y="27559"/>
                    <a:pt x="219537" y="27559"/>
                  </a:cubicBezTo>
                  <a:close/>
                  <a:moveTo>
                    <a:pt x="322998" y="152862"/>
                  </a:moveTo>
                  <a:lnTo>
                    <a:pt x="260921" y="152862"/>
                  </a:lnTo>
                  <a:cubicBezTo>
                    <a:pt x="259772" y="152862"/>
                    <a:pt x="257472" y="154011"/>
                    <a:pt x="257472" y="155161"/>
                  </a:cubicBezTo>
                  <a:lnTo>
                    <a:pt x="237930" y="196545"/>
                  </a:lnTo>
                  <a:lnTo>
                    <a:pt x="204592" y="82738"/>
                  </a:lnTo>
                  <a:cubicBezTo>
                    <a:pt x="203443" y="81589"/>
                    <a:pt x="202293" y="79289"/>
                    <a:pt x="202293" y="79289"/>
                  </a:cubicBezTo>
                  <a:cubicBezTo>
                    <a:pt x="202293" y="79289"/>
                    <a:pt x="198844" y="80439"/>
                    <a:pt x="198844" y="81589"/>
                  </a:cubicBezTo>
                  <a:lnTo>
                    <a:pt x="171255" y="165507"/>
                  </a:lnTo>
                  <a:lnTo>
                    <a:pt x="156310" y="133319"/>
                  </a:lnTo>
                  <a:cubicBezTo>
                    <a:pt x="155161" y="132170"/>
                    <a:pt x="154011" y="131020"/>
                    <a:pt x="152862" y="131020"/>
                  </a:cubicBezTo>
                  <a:cubicBezTo>
                    <a:pt x="151712" y="131020"/>
                    <a:pt x="149413" y="132170"/>
                    <a:pt x="149413" y="133319"/>
                  </a:cubicBezTo>
                  <a:lnTo>
                    <a:pt x="120674" y="208041"/>
                  </a:lnTo>
                  <a:lnTo>
                    <a:pt x="90785" y="104580"/>
                  </a:lnTo>
                  <a:cubicBezTo>
                    <a:pt x="88486" y="104580"/>
                    <a:pt x="87336" y="102281"/>
                    <a:pt x="86187" y="102281"/>
                  </a:cubicBezTo>
                  <a:cubicBezTo>
                    <a:pt x="85037" y="102281"/>
                    <a:pt x="82738" y="103430"/>
                    <a:pt x="82738" y="105729"/>
                  </a:cubicBezTo>
                  <a:lnTo>
                    <a:pt x="70093" y="160909"/>
                  </a:lnTo>
                  <a:lnTo>
                    <a:pt x="13764" y="160909"/>
                  </a:lnTo>
                  <a:cubicBezTo>
                    <a:pt x="11465" y="160909"/>
                    <a:pt x="10315" y="162058"/>
                    <a:pt x="10315" y="164357"/>
                  </a:cubicBezTo>
                  <a:cubicBezTo>
                    <a:pt x="10315" y="166657"/>
                    <a:pt x="11465" y="167806"/>
                    <a:pt x="13764" y="167806"/>
                  </a:cubicBezTo>
                  <a:lnTo>
                    <a:pt x="72392" y="167806"/>
                  </a:lnTo>
                  <a:cubicBezTo>
                    <a:pt x="73542" y="167806"/>
                    <a:pt x="75841" y="166657"/>
                    <a:pt x="75841" y="165507"/>
                  </a:cubicBezTo>
                  <a:lnTo>
                    <a:pt x="86187" y="121823"/>
                  </a:lnTo>
                  <a:lnTo>
                    <a:pt x="114926" y="222985"/>
                  </a:lnTo>
                  <a:cubicBezTo>
                    <a:pt x="116076" y="224135"/>
                    <a:pt x="116076" y="226434"/>
                    <a:pt x="118375" y="226434"/>
                  </a:cubicBezTo>
                  <a:lnTo>
                    <a:pt x="118375" y="226434"/>
                  </a:lnTo>
                  <a:cubicBezTo>
                    <a:pt x="119524" y="226434"/>
                    <a:pt x="121823" y="224135"/>
                    <a:pt x="121823" y="222985"/>
                  </a:cubicBezTo>
                  <a:lnTo>
                    <a:pt x="150563" y="144815"/>
                  </a:lnTo>
                  <a:lnTo>
                    <a:pt x="165507" y="177003"/>
                  </a:lnTo>
                  <a:cubicBezTo>
                    <a:pt x="166657" y="178152"/>
                    <a:pt x="167806" y="179302"/>
                    <a:pt x="168956" y="179302"/>
                  </a:cubicBezTo>
                  <a:cubicBezTo>
                    <a:pt x="170105" y="179302"/>
                    <a:pt x="172404" y="178152"/>
                    <a:pt x="172404" y="177003"/>
                  </a:cubicBezTo>
                  <a:lnTo>
                    <a:pt x="198844" y="95383"/>
                  </a:lnTo>
                  <a:lnTo>
                    <a:pt x="232182" y="206891"/>
                  </a:lnTo>
                  <a:cubicBezTo>
                    <a:pt x="233331" y="208041"/>
                    <a:pt x="233331" y="209191"/>
                    <a:pt x="235631" y="210340"/>
                  </a:cubicBezTo>
                  <a:cubicBezTo>
                    <a:pt x="236780" y="210340"/>
                    <a:pt x="239079" y="209191"/>
                    <a:pt x="239079" y="208041"/>
                  </a:cubicBezTo>
                  <a:lnTo>
                    <a:pt x="260921" y="159759"/>
                  </a:lnTo>
                  <a:lnTo>
                    <a:pt x="320699" y="159759"/>
                  </a:lnTo>
                  <a:cubicBezTo>
                    <a:pt x="322998" y="159759"/>
                    <a:pt x="324147" y="158610"/>
                    <a:pt x="324147" y="156310"/>
                  </a:cubicBezTo>
                  <a:cubicBezTo>
                    <a:pt x="326446" y="154011"/>
                    <a:pt x="325297" y="152862"/>
                    <a:pt x="322998" y="152862"/>
                  </a:cubicBezTo>
                  <a:close/>
                  <a:moveTo>
                    <a:pt x="308053" y="204592"/>
                  </a:moveTo>
                  <a:cubicBezTo>
                    <a:pt x="303455" y="204592"/>
                    <a:pt x="300006" y="208041"/>
                    <a:pt x="300006" y="212639"/>
                  </a:cubicBezTo>
                  <a:lnTo>
                    <a:pt x="300006" y="286212"/>
                  </a:lnTo>
                  <a:cubicBezTo>
                    <a:pt x="300006" y="289660"/>
                    <a:pt x="296558" y="294259"/>
                    <a:pt x="291959" y="294259"/>
                  </a:cubicBezTo>
                  <a:lnTo>
                    <a:pt x="218387" y="294259"/>
                  </a:lnTo>
                  <a:cubicBezTo>
                    <a:pt x="213789" y="294259"/>
                    <a:pt x="210340" y="297707"/>
                    <a:pt x="210340" y="302306"/>
                  </a:cubicBezTo>
                  <a:cubicBezTo>
                    <a:pt x="210340" y="306904"/>
                    <a:pt x="213789" y="310353"/>
                    <a:pt x="218387" y="310353"/>
                  </a:cubicBezTo>
                  <a:lnTo>
                    <a:pt x="291959" y="310353"/>
                  </a:lnTo>
                  <a:cubicBezTo>
                    <a:pt x="303455" y="310353"/>
                    <a:pt x="313801" y="300006"/>
                    <a:pt x="313801" y="288511"/>
                  </a:cubicBezTo>
                  <a:lnTo>
                    <a:pt x="313801" y="214938"/>
                  </a:lnTo>
                  <a:cubicBezTo>
                    <a:pt x="316100" y="208041"/>
                    <a:pt x="312652" y="204592"/>
                    <a:pt x="308053" y="204592"/>
                  </a:cubicBezTo>
                  <a:close/>
                </a:path>
              </a:pathLst>
            </a:custGeom>
            <a:solidFill>
              <a:srgbClr val="C7000B"/>
            </a:solidFill>
            <a:ln w="11396"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119" name="图形 2">
            <a:extLst>
              <a:ext uri="{FF2B5EF4-FFF2-40B4-BE49-F238E27FC236}">
                <a16:creationId xmlns:a16="http://schemas.microsoft.com/office/drawing/2014/main" xmlns="" id="{59C09CAA-B26C-D140-8CE1-E1349CB2F4AF}"/>
              </a:ext>
            </a:extLst>
          </p:cNvPr>
          <p:cNvGrpSpPr/>
          <p:nvPr/>
        </p:nvGrpSpPr>
        <p:grpSpPr>
          <a:xfrm>
            <a:off x="10534745" y="3517455"/>
            <a:ext cx="731900" cy="658669"/>
            <a:chOff x="9955240" y="3366643"/>
            <a:chExt cx="643758" cy="643758"/>
          </a:xfrm>
        </p:grpSpPr>
        <p:sp>
          <p:nvSpPr>
            <p:cNvPr id="120" name="任意形状 119">
              <a:extLst>
                <a:ext uri="{FF2B5EF4-FFF2-40B4-BE49-F238E27FC236}">
                  <a16:creationId xmlns:a16="http://schemas.microsoft.com/office/drawing/2014/main" xmlns="" id="{C45E2777-B7F4-8C45-94E0-1E5204F77664}"/>
                </a:ext>
              </a:extLst>
            </p:cNvPr>
            <p:cNvSpPr/>
            <p:nvPr/>
          </p:nvSpPr>
          <p:spPr>
            <a:xfrm>
              <a:off x="9946618"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21" name="任意形状 120">
              <a:extLst>
                <a:ext uri="{FF2B5EF4-FFF2-40B4-BE49-F238E27FC236}">
                  <a16:creationId xmlns:a16="http://schemas.microsoft.com/office/drawing/2014/main" xmlns="" id="{61AFBEBB-0398-FE43-B7E1-91D6635382B5}"/>
                </a:ext>
              </a:extLst>
            </p:cNvPr>
            <p:cNvSpPr/>
            <p:nvPr/>
          </p:nvSpPr>
          <p:spPr>
            <a:xfrm>
              <a:off x="10028238" y="3439641"/>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22" name="任意形状 121">
              <a:extLst>
                <a:ext uri="{FF2B5EF4-FFF2-40B4-BE49-F238E27FC236}">
                  <a16:creationId xmlns:a16="http://schemas.microsoft.com/office/drawing/2014/main" xmlns="" id="{9B6F912D-9947-1745-9CDE-2B90280A6CF1}"/>
                </a:ext>
              </a:extLst>
            </p:cNvPr>
            <p:cNvSpPr/>
            <p:nvPr/>
          </p:nvSpPr>
          <p:spPr>
            <a:xfrm>
              <a:off x="10171934" y="3598281"/>
              <a:ext cx="172435" cy="103461"/>
            </a:xfrm>
            <a:custGeom>
              <a:avLst/>
              <a:gdLst>
                <a:gd name="connsiteX0" fmla="*/ 91391 w 172435"/>
                <a:gd name="connsiteY0" fmla="*/ 87942 h 103461"/>
                <a:gd name="connsiteX1" fmla="*/ 161514 w 172435"/>
                <a:gd name="connsiteY1" fmla="*/ 29314 h 103461"/>
                <a:gd name="connsiteX2" fmla="*/ 159215 w 172435"/>
                <a:gd name="connsiteY2" fmla="*/ 46558 h 103461"/>
                <a:gd name="connsiteX3" fmla="*/ 169561 w 172435"/>
                <a:gd name="connsiteY3" fmla="*/ 46558 h 103461"/>
                <a:gd name="connsiteX4" fmla="*/ 173010 w 172435"/>
                <a:gd name="connsiteY4" fmla="*/ 10921 h 103461"/>
                <a:gd name="connsiteX5" fmla="*/ 138523 w 172435"/>
                <a:gd name="connsiteY5" fmla="*/ 8622 h 103461"/>
                <a:gd name="connsiteX6" fmla="*/ 137373 w 172435"/>
                <a:gd name="connsiteY6" fmla="*/ 18968 h 103461"/>
                <a:gd name="connsiteX7" fmla="*/ 153467 w 172435"/>
                <a:gd name="connsiteY7" fmla="*/ 20117 h 103461"/>
                <a:gd name="connsiteX8" fmla="*/ 91391 w 172435"/>
                <a:gd name="connsiteY8" fmla="*/ 74147 h 103461"/>
                <a:gd name="connsiteX9" fmla="*/ 60352 w 172435"/>
                <a:gd name="connsiteY9" fmla="*/ 51156 h 103461"/>
                <a:gd name="connsiteX10" fmla="*/ 8622 w 172435"/>
                <a:gd name="connsiteY10" fmla="*/ 91391 h 103461"/>
                <a:gd name="connsiteX11" fmla="*/ 15519 w 172435"/>
                <a:gd name="connsiteY11" fmla="*/ 99438 h 103461"/>
                <a:gd name="connsiteX12" fmla="*/ 60352 w 172435"/>
                <a:gd name="connsiteY12" fmla="*/ 64951 h 103461"/>
                <a:gd name="connsiteX13" fmla="*/ 90241 w 172435"/>
                <a:gd name="connsiteY13" fmla="*/ 86792 h 10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2435" h="103461">
                  <a:moveTo>
                    <a:pt x="91391" y="87942"/>
                  </a:moveTo>
                  <a:lnTo>
                    <a:pt x="161514" y="29314"/>
                  </a:lnTo>
                  <a:lnTo>
                    <a:pt x="159215" y="46558"/>
                  </a:lnTo>
                  <a:lnTo>
                    <a:pt x="169561" y="46558"/>
                  </a:lnTo>
                  <a:lnTo>
                    <a:pt x="173010" y="10921"/>
                  </a:lnTo>
                  <a:lnTo>
                    <a:pt x="138523" y="8622"/>
                  </a:lnTo>
                  <a:lnTo>
                    <a:pt x="137373" y="18968"/>
                  </a:lnTo>
                  <a:lnTo>
                    <a:pt x="153467" y="20117"/>
                  </a:lnTo>
                  <a:lnTo>
                    <a:pt x="91391" y="74147"/>
                  </a:lnTo>
                  <a:lnTo>
                    <a:pt x="60352" y="51156"/>
                  </a:lnTo>
                  <a:lnTo>
                    <a:pt x="8622" y="91391"/>
                  </a:lnTo>
                  <a:lnTo>
                    <a:pt x="15519" y="99438"/>
                  </a:lnTo>
                  <a:lnTo>
                    <a:pt x="60352" y="64951"/>
                  </a:lnTo>
                  <a:lnTo>
                    <a:pt x="90241" y="86792"/>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23" name="任意形状 122">
              <a:extLst>
                <a:ext uri="{FF2B5EF4-FFF2-40B4-BE49-F238E27FC236}">
                  <a16:creationId xmlns:a16="http://schemas.microsoft.com/office/drawing/2014/main" xmlns="" id="{17EB27D1-CA77-5E4D-945E-EEE8BD8E5DCA}"/>
                </a:ext>
              </a:extLst>
            </p:cNvPr>
            <p:cNvSpPr/>
            <p:nvPr/>
          </p:nvSpPr>
          <p:spPr>
            <a:xfrm>
              <a:off x="10260450" y="3697144"/>
              <a:ext cx="103461" cy="80470"/>
            </a:xfrm>
            <a:custGeom>
              <a:avLst/>
              <a:gdLst>
                <a:gd name="connsiteX0" fmla="*/ 54604 w 103461"/>
                <a:gd name="connsiteY0" fmla="*/ 8622 h 80469"/>
                <a:gd name="connsiteX1" fmla="*/ 10921 w 103461"/>
                <a:gd name="connsiteY1" fmla="*/ 37361 h 80469"/>
                <a:gd name="connsiteX2" fmla="*/ 8622 w 103461"/>
                <a:gd name="connsiteY2" fmla="*/ 40810 h 80469"/>
                <a:gd name="connsiteX3" fmla="*/ 10921 w 103461"/>
                <a:gd name="connsiteY3" fmla="*/ 44258 h 80469"/>
                <a:gd name="connsiteX4" fmla="*/ 54604 w 103461"/>
                <a:gd name="connsiteY4" fmla="*/ 72998 h 80469"/>
                <a:gd name="connsiteX5" fmla="*/ 98288 w 103461"/>
                <a:gd name="connsiteY5" fmla="*/ 44258 h 80469"/>
                <a:gd name="connsiteX6" fmla="*/ 100587 w 103461"/>
                <a:gd name="connsiteY6" fmla="*/ 40810 h 80469"/>
                <a:gd name="connsiteX7" fmla="*/ 98288 w 103461"/>
                <a:gd name="connsiteY7" fmla="*/ 37361 h 80469"/>
                <a:gd name="connsiteX8" fmla="*/ 54604 w 103461"/>
                <a:gd name="connsiteY8" fmla="*/ 8622 h 80469"/>
                <a:gd name="connsiteX9" fmla="*/ 86792 w 103461"/>
                <a:gd name="connsiteY9" fmla="*/ 39660 h 80469"/>
                <a:gd name="connsiteX10" fmla="*/ 54604 w 103461"/>
                <a:gd name="connsiteY10" fmla="*/ 60352 h 80469"/>
                <a:gd name="connsiteX11" fmla="*/ 22417 w 103461"/>
                <a:gd name="connsiteY11" fmla="*/ 39660 h 80469"/>
                <a:gd name="connsiteX12" fmla="*/ 54604 w 103461"/>
                <a:gd name="connsiteY12" fmla="*/ 18968 h 80469"/>
                <a:gd name="connsiteX13" fmla="*/ 86792 w 103461"/>
                <a:gd name="connsiteY13" fmla="*/ 39660 h 8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461" h="80469">
                  <a:moveTo>
                    <a:pt x="54604" y="8622"/>
                  </a:moveTo>
                  <a:cubicBezTo>
                    <a:pt x="30464" y="8622"/>
                    <a:pt x="13220" y="33912"/>
                    <a:pt x="10921" y="37361"/>
                  </a:cubicBezTo>
                  <a:lnTo>
                    <a:pt x="8622" y="40810"/>
                  </a:lnTo>
                  <a:lnTo>
                    <a:pt x="10921" y="44258"/>
                  </a:lnTo>
                  <a:cubicBezTo>
                    <a:pt x="13220" y="47707"/>
                    <a:pt x="30464" y="72998"/>
                    <a:pt x="54604" y="72998"/>
                  </a:cubicBezTo>
                  <a:cubicBezTo>
                    <a:pt x="78745" y="72998"/>
                    <a:pt x="97138" y="45408"/>
                    <a:pt x="98288" y="44258"/>
                  </a:cubicBezTo>
                  <a:lnTo>
                    <a:pt x="100587" y="40810"/>
                  </a:lnTo>
                  <a:lnTo>
                    <a:pt x="98288" y="37361"/>
                  </a:lnTo>
                  <a:cubicBezTo>
                    <a:pt x="97138" y="36211"/>
                    <a:pt x="78745" y="8622"/>
                    <a:pt x="54604" y="8622"/>
                  </a:cubicBezTo>
                  <a:close/>
                  <a:moveTo>
                    <a:pt x="86792" y="39660"/>
                  </a:moveTo>
                  <a:cubicBezTo>
                    <a:pt x="82194" y="45408"/>
                    <a:pt x="69549" y="60352"/>
                    <a:pt x="54604" y="60352"/>
                  </a:cubicBezTo>
                  <a:cubicBezTo>
                    <a:pt x="40810" y="60352"/>
                    <a:pt x="27015" y="46557"/>
                    <a:pt x="22417" y="39660"/>
                  </a:cubicBezTo>
                  <a:cubicBezTo>
                    <a:pt x="27015" y="33912"/>
                    <a:pt x="39660" y="18968"/>
                    <a:pt x="54604" y="18968"/>
                  </a:cubicBezTo>
                  <a:cubicBezTo>
                    <a:pt x="69549" y="18968"/>
                    <a:pt x="82194" y="33912"/>
                    <a:pt x="86792" y="39660"/>
                  </a:cubicBez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24" name="任意形状 123">
              <a:extLst>
                <a:ext uri="{FF2B5EF4-FFF2-40B4-BE49-F238E27FC236}">
                  <a16:creationId xmlns:a16="http://schemas.microsoft.com/office/drawing/2014/main" xmlns="" id="{18160507-8E69-BF44-A987-43D603FD5BA0}"/>
                </a:ext>
              </a:extLst>
            </p:cNvPr>
            <p:cNvSpPr/>
            <p:nvPr/>
          </p:nvSpPr>
          <p:spPr>
            <a:xfrm>
              <a:off x="10288040" y="3709789"/>
              <a:ext cx="45983" cy="45983"/>
            </a:xfrm>
            <a:custGeom>
              <a:avLst/>
              <a:gdLst>
                <a:gd name="connsiteX0" fmla="*/ 8622 w 45982"/>
                <a:gd name="connsiteY0" fmla="*/ 27015 h 45982"/>
                <a:gd name="connsiteX1" fmla="*/ 27015 w 45982"/>
                <a:gd name="connsiteY1" fmla="*/ 45408 h 45982"/>
                <a:gd name="connsiteX2" fmla="*/ 45408 w 45982"/>
                <a:gd name="connsiteY2" fmla="*/ 27015 h 45982"/>
                <a:gd name="connsiteX3" fmla="*/ 27015 w 45982"/>
                <a:gd name="connsiteY3" fmla="*/ 8622 h 45982"/>
                <a:gd name="connsiteX4" fmla="*/ 8622 w 45982"/>
                <a:gd name="connsiteY4" fmla="*/ 27015 h 45982"/>
                <a:gd name="connsiteX5" fmla="*/ 27015 w 45982"/>
                <a:gd name="connsiteY5" fmla="*/ 35062 h 45982"/>
                <a:gd name="connsiteX6" fmla="*/ 18968 w 45982"/>
                <a:gd name="connsiteY6" fmla="*/ 27015 h 45982"/>
                <a:gd name="connsiteX7" fmla="*/ 27015 w 45982"/>
                <a:gd name="connsiteY7" fmla="*/ 18968 h 45982"/>
                <a:gd name="connsiteX8" fmla="*/ 35062 w 45982"/>
                <a:gd name="connsiteY8" fmla="*/ 27015 h 45982"/>
                <a:gd name="connsiteX9" fmla="*/ 27015 w 45982"/>
                <a:gd name="connsiteY9" fmla="*/ 35062 h 4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82" h="45982">
                  <a:moveTo>
                    <a:pt x="8622" y="27015"/>
                  </a:moveTo>
                  <a:cubicBezTo>
                    <a:pt x="8622" y="37361"/>
                    <a:pt x="17818" y="45408"/>
                    <a:pt x="27015" y="45408"/>
                  </a:cubicBezTo>
                  <a:cubicBezTo>
                    <a:pt x="36211" y="45408"/>
                    <a:pt x="45408" y="36211"/>
                    <a:pt x="45408" y="27015"/>
                  </a:cubicBezTo>
                  <a:cubicBezTo>
                    <a:pt x="45408" y="16669"/>
                    <a:pt x="36211" y="8622"/>
                    <a:pt x="27015" y="8622"/>
                  </a:cubicBezTo>
                  <a:cubicBezTo>
                    <a:pt x="17818" y="8622"/>
                    <a:pt x="8622" y="16669"/>
                    <a:pt x="8622" y="27015"/>
                  </a:cubicBezTo>
                  <a:close/>
                  <a:moveTo>
                    <a:pt x="27015" y="35062"/>
                  </a:moveTo>
                  <a:cubicBezTo>
                    <a:pt x="22417" y="35062"/>
                    <a:pt x="18968" y="31613"/>
                    <a:pt x="18968" y="27015"/>
                  </a:cubicBezTo>
                  <a:cubicBezTo>
                    <a:pt x="18968" y="22417"/>
                    <a:pt x="22417" y="18968"/>
                    <a:pt x="27015" y="18968"/>
                  </a:cubicBezTo>
                  <a:cubicBezTo>
                    <a:pt x="31613" y="18968"/>
                    <a:pt x="35062" y="22417"/>
                    <a:pt x="35062" y="27015"/>
                  </a:cubicBezTo>
                  <a:cubicBezTo>
                    <a:pt x="35062" y="31613"/>
                    <a:pt x="31613" y="35062"/>
                    <a:pt x="27015" y="35062"/>
                  </a:cubicBez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25" name="任意形状 124">
              <a:extLst>
                <a:ext uri="{FF2B5EF4-FFF2-40B4-BE49-F238E27FC236}">
                  <a16:creationId xmlns:a16="http://schemas.microsoft.com/office/drawing/2014/main" xmlns="" id="{4BAFA212-0EFE-7D43-8117-46C5FD2739D1}"/>
                </a:ext>
              </a:extLst>
            </p:cNvPr>
            <p:cNvSpPr/>
            <p:nvPr/>
          </p:nvSpPr>
          <p:spPr>
            <a:xfrm>
              <a:off x="10170784" y="3698293"/>
              <a:ext cx="22991" cy="68974"/>
            </a:xfrm>
            <a:custGeom>
              <a:avLst/>
              <a:gdLst>
                <a:gd name="connsiteX0" fmla="*/ 8622 w 22991"/>
                <a:gd name="connsiteY0" fmla="*/ 8622 h 68974"/>
                <a:gd name="connsiteX1" fmla="*/ 18968 w 22991"/>
                <a:gd name="connsiteY1" fmla="*/ 8622 h 68974"/>
                <a:gd name="connsiteX2" fmla="*/ 18968 w 22991"/>
                <a:gd name="connsiteY2" fmla="*/ 66100 h 68974"/>
                <a:gd name="connsiteX3" fmla="*/ 8622 w 22991"/>
                <a:gd name="connsiteY3" fmla="*/ 66100 h 68974"/>
              </a:gdLst>
              <a:ahLst/>
              <a:cxnLst>
                <a:cxn ang="0">
                  <a:pos x="connsiteX0" y="connsiteY0"/>
                </a:cxn>
                <a:cxn ang="0">
                  <a:pos x="connsiteX1" y="connsiteY1"/>
                </a:cxn>
                <a:cxn ang="0">
                  <a:pos x="connsiteX2" y="connsiteY2"/>
                </a:cxn>
                <a:cxn ang="0">
                  <a:pos x="connsiteX3" y="connsiteY3"/>
                </a:cxn>
              </a:cxnLst>
              <a:rect l="l" t="t" r="r" b="b"/>
              <a:pathLst>
                <a:path w="22991" h="68974">
                  <a:moveTo>
                    <a:pt x="8622" y="8622"/>
                  </a:moveTo>
                  <a:lnTo>
                    <a:pt x="18968" y="8622"/>
                  </a:lnTo>
                  <a:lnTo>
                    <a:pt x="18968" y="66100"/>
                  </a:lnTo>
                  <a:lnTo>
                    <a:pt x="8622" y="66100"/>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26" name="任意形状 125">
              <a:extLst>
                <a:ext uri="{FF2B5EF4-FFF2-40B4-BE49-F238E27FC236}">
                  <a16:creationId xmlns:a16="http://schemas.microsoft.com/office/drawing/2014/main" xmlns="" id="{8A097AE2-9D0F-2843-9F94-80F733FA12D2}"/>
                </a:ext>
              </a:extLst>
            </p:cNvPr>
            <p:cNvSpPr/>
            <p:nvPr/>
          </p:nvSpPr>
          <p:spPr>
            <a:xfrm>
              <a:off x="10209869" y="3668405"/>
              <a:ext cx="22991" cy="103461"/>
            </a:xfrm>
            <a:custGeom>
              <a:avLst/>
              <a:gdLst>
                <a:gd name="connsiteX0" fmla="*/ 8622 w 22991"/>
                <a:gd name="connsiteY0" fmla="*/ 8622 h 103461"/>
                <a:gd name="connsiteX1" fmla="*/ 18968 w 22991"/>
                <a:gd name="connsiteY1" fmla="*/ 8622 h 103461"/>
                <a:gd name="connsiteX2" fmla="*/ 18968 w 22991"/>
                <a:gd name="connsiteY2" fmla="*/ 95989 h 103461"/>
                <a:gd name="connsiteX3" fmla="*/ 8622 w 22991"/>
                <a:gd name="connsiteY3" fmla="*/ 95989 h 103461"/>
              </a:gdLst>
              <a:ahLst/>
              <a:cxnLst>
                <a:cxn ang="0">
                  <a:pos x="connsiteX0" y="connsiteY0"/>
                </a:cxn>
                <a:cxn ang="0">
                  <a:pos x="connsiteX1" y="connsiteY1"/>
                </a:cxn>
                <a:cxn ang="0">
                  <a:pos x="connsiteX2" y="connsiteY2"/>
                </a:cxn>
                <a:cxn ang="0">
                  <a:pos x="connsiteX3" y="connsiteY3"/>
                </a:cxn>
              </a:cxnLst>
              <a:rect l="l" t="t" r="r" b="b"/>
              <a:pathLst>
                <a:path w="22991" h="103461">
                  <a:moveTo>
                    <a:pt x="8622" y="8622"/>
                  </a:moveTo>
                  <a:lnTo>
                    <a:pt x="18968" y="8622"/>
                  </a:lnTo>
                  <a:lnTo>
                    <a:pt x="18968" y="95989"/>
                  </a:lnTo>
                  <a:lnTo>
                    <a:pt x="8622" y="95989"/>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27" name="任意形状 126">
              <a:extLst>
                <a:ext uri="{FF2B5EF4-FFF2-40B4-BE49-F238E27FC236}">
                  <a16:creationId xmlns:a16="http://schemas.microsoft.com/office/drawing/2014/main" xmlns="" id="{0837300A-E075-0846-892B-0456E456E491}"/>
                </a:ext>
              </a:extLst>
            </p:cNvPr>
            <p:cNvSpPr/>
            <p:nvPr/>
          </p:nvSpPr>
          <p:spPr>
            <a:xfrm>
              <a:off x="10248955" y="3679900"/>
              <a:ext cx="22991" cy="91965"/>
            </a:xfrm>
            <a:custGeom>
              <a:avLst/>
              <a:gdLst>
                <a:gd name="connsiteX0" fmla="*/ 8622 w 22991"/>
                <a:gd name="connsiteY0" fmla="*/ 8622 h 91965"/>
                <a:gd name="connsiteX1" fmla="*/ 18968 w 22991"/>
                <a:gd name="connsiteY1" fmla="*/ 8622 h 91965"/>
                <a:gd name="connsiteX2" fmla="*/ 18968 w 22991"/>
                <a:gd name="connsiteY2" fmla="*/ 84493 h 91965"/>
                <a:gd name="connsiteX3" fmla="*/ 8622 w 22991"/>
                <a:gd name="connsiteY3" fmla="*/ 84493 h 91965"/>
              </a:gdLst>
              <a:ahLst/>
              <a:cxnLst>
                <a:cxn ang="0">
                  <a:pos x="connsiteX0" y="connsiteY0"/>
                </a:cxn>
                <a:cxn ang="0">
                  <a:pos x="connsiteX1" y="connsiteY1"/>
                </a:cxn>
                <a:cxn ang="0">
                  <a:pos x="connsiteX2" y="connsiteY2"/>
                </a:cxn>
                <a:cxn ang="0">
                  <a:pos x="connsiteX3" y="connsiteY3"/>
                </a:cxn>
              </a:cxnLst>
              <a:rect l="l" t="t" r="r" b="b"/>
              <a:pathLst>
                <a:path w="22991" h="91965">
                  <a:moveTo>
                    <a:pt x="8622" y="8622"/>
                  </a:moveTo>
                  <a:lnTo>
                    <a:pt x="18968" y="8622"/>
                  </a:lnTo>
                  <a:lnTo>
                    <a:pt x="18968" y="84493"/>
                  </a:lnTo>
                  <a:lnTo>
                    <a:pt x="8622" y="84493"/>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28" name="任意形状 127">
              <a:extLst>
                <a:ext uri="{FF2B5EF4-FFF2-40B4-BE49-F238E27FC236}">
                  <a16:creationId xmlns:a16="http://schemas.microsoft.com/office/drawing/2014/main" xmlns="" id="{B6649845-DFA1-DD40-A362-B8CF9C1EEB68}"/>
                </a:ext>
              </a:extLst>
            </p:cNvPr>
            <p:cNvSpPr/>
            <p:nvPr/>
          </p:nvSpPr>
          <p:spPr>
            <a:xfrm>
              <a:off x="10288040" y="3654610"/>
              <a:ext cx="22991" cy="45983"/>
            </a:xfrm>
            <a:custGeom>
              <a:avLst/>
              <a:gdLst>
                <a:gd name="connsiteX0" fmla="*/ 8622 w 22991"/>
                <a:gd name="connsiteY0" fmla="*/ 8622 h 45982"/>
                <a:gd name="connsiteX1" fmla="*/ 18968 w 22991"/>
                <a:gd name="connsiteY1" fmla="*/ 8622 h 45982"/>
                <a:gd name="connsiteX2" fmla="*/ 18968 w 22991"/>
                <a:gd name="connsiteY2" fmla="*/ 46557 h 45982"/>
                <a:gd name="connsiteX3" fmla="*/ 8622 w 22991"/>
                <a:gd name="connsiteY3" fmla="*/ 46557 h 45982"/>
              </a:gdLst>
              <a:ahLst/>
              <a:cxnLst>
                <a:cxn ang="0">
                  <a:pos x="connsiteX0" y="connsiteY0"/>
                </a:cxn>
                <a:cxn ang="0">
                  <a:pos x="connsiteX1" y="connsiteY1"/>
                </a:cxn>
                <a:cxn ang="0">
                  <a:pos x="connsiteX2" y="connsiteY2"/>
                </a:cxn>
                <a:cxn ang="0">
                  <a:pos x="connsiteX3" y="connsiteY3"/>
                </a:cxn>
              </a:cxnLst>
              <a:rect l="l" t="t" r="r" b="b"/>
              <a:pathLst>
                <a:path w="22991" h="45982">
                  <a:moveTo>
                    <a:pt x="8622" y="8622"/>
                  </a:moveTo>
                  <a:lnTo>
                    <a:pt x="18968" y="8622"/>
                  </a:lnTo>
                  <a:lnTo>
                    <a:pt x="18968" y="46557"/>
                  </a:lnTo>
                  <a:lnTo>
                    <a:pt x="8622" y="46557"/>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29" name="任意形状 128">
              <a:extLst>
                <a:ext uri="{FF2B5EF4-FFF2-40B4-BE49-F238E27FC236}">
                  <a16:creationId xmlns:a16="http://schemas.microsoft.com/office/drawing/2014/main" xmlns="" id="{49A8117B-5E24-2940-8B13-FC306232E588}"/>
                </a:ext>
              </a:extLst>
            </p:cNvPr>
            <p:cNvSpPr/>
            <p:nvPr/>
          </p:nvSpPr>
          <p:spPr>
            <a:xfrm>
              <a:off x="10327125" y="3643114"/>
              <a:ext cx="22991" cy="68974"/>
            </a:xfrm>
            <a:custGeom>
              <a:avLst/>
              <a:gdLst>
                <a:gd name="connsiteX0" fmla="*/ 8622 w 22991"/>
                <a:gd name="connsiteY0" fmla="*/ 8622 h 68974"/>
                <a:gd name="connsiteX1" fmla="*/ 18968 w 22991"/>
                <a:gd name="connsiteY1" fmla="*/ 8622 h 68974"/>
                <a:gd name="connsiteX2" fmla="*/ 18968 w 22991"/>
                <a:gd name="connsiteY2" fmla="*/ 61502 h 68974"/>
                <a:gd name="connsiteX3" fmla="*/ 8622 w 22991"/>
                <a:gd name="connsiteY3" fmla="*/ 61502 h 68974"/>
              </a:gdLst>
              <a:ahLst/>
              <a:cxnLst>
                <a:cxn ang="0">
                  <a:pos x="connsiteX0" y="connsiteY0"/>
                </a:cxn>
                <a:cxn ang="0">
                  <a:pos x="connsiteX1" y="connsiteY1"/>
                </a:cxn>
                <a:cxn ang="0">
                  <a:pos x="connsiteX2" y="connsiteY2"/>
                </a:cxn>
                <a:cxn ang="0">
                  <a:pos x="connsiteX3" y="connsiteY3"/>
                </a:cxn>
              </a:cxnLst>
              <a:rect l="l" t="t" r="r" b="b"/>
              <a:pathLst>
                <a:path w="22991" h="68974">
                  <a:moveTo>
                    <a:pt x="8622" y="8622"/>
                  </a:moveTo>
                  <a:lnTo>
                    <a:pt x="18968" y="8622"/>
                  </a:lnTo>
                  <a:lnTo>
                    <a:pt x="18968" y="61502"/>
                  </a:lnTo>
                  <a:lnTo>
                    <a:pt x="8622" y="61502"/>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30" name="任意形状 129">
              <a:extLst>
                <a:ext uri="{FF2B5EF4-FFF2-40B4-BE49-F238E27FC236}">
                  <a16:creationId xmlns:a16="http://schemas.microsoft.com/office/drawing/2014/main" xmlns="" id="{69C7CC25-7C01-4C45-8FC8-11C6E627924B}"/>
                </a:ext>
              </a:extLst>
            </p:cNvPr>
            <p:cNvSpPr/>
            <p:nvPr/>
          </p:nvSpPr>
          <p:spPr>
            <a:xfrm>
              <a:off x="10102959" y="3514362"/>
              <a:ext cx="344870" cy="344870"/>
            </a:xfrm>
            <a:custGeom>
              <a:avLst/>
              <a:gdLst>
                <a:gd name="connsiteX0" fmla="*/ 174160 w 344870"/>
                <a:gd name="connsiteY0" fmla="*/ 8622 h 344870"/>
                <a:gd name="connsiteX1" fmla="*/ 8622 w 344870"/>
                <a:gd name="connsiteY1" fmla="*/ 174160 h 344870"/>
                <a:gd name="connsiteX2" fmla="*/ 174160 w 344870"/>
                <a:gd name="connsiteY2" fmla="*/ 339697 h 344870"/>
                <a:gd name="connsiteX3" fmla="*/ 339697 w 344870"/>
                <a:gd name="connsiteY3" fmla="*/ 174160 h 344870"/>
                <a:gd name="connsiteX4" fmla="*/ 174160 w 344870"/>
                <a:gd name="connsiteY4" fmla="*/ 8622 h 344870"/>
                <a:gd name="connsiteX5" fmla="*/ 324753 w 344870"/>
                <a:gd name="connsiteY5" fmla="*/ 174160 h 344870"/>
                <a:gd name="connsiteX6" fmla="*/ 173010 w 344870"/>
                <a:gd name="connsiteY6" fmla="*/ 325903 h 344870"/>
                <a:gd name="connsiteX7" fmla="*/ 21267 w 344870"/>
                <a:gd name="connsiteY7" fmla="*/ 174160 h 344870"/>
                <a:gd name="connsiteX8" fmla="*/ 173010 w 344870"/>
                <a:gd name="connsiteY8" fmla="*/ 22417 h 344870"/>
                <a:gd name="connsiteX9" fmla="*/ 324753 w 344870"/>
                <a:gd name="connsiteY9" fmla="*/ 174160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70" h="344870">
                  <a:moveTo>
                    <a:pt x="174160" y="8622"/>
                  </a:moveTo>
                  <a:cubicBezTo>
                    <a:pt x="82194" y="8622"/>
                    <a:pt x="8622" y="82194"/>
                    <a:pt x="8622" y="174160"/>
                  </a:cubicBezTo>
                  <a:cubicBezTo>
                    <a:pt x="8622" y="266125"/>
                    <a:pt x="83344" y="339697"/>
                    <a:pt x="174160" y="339697"/>
                  </a:cubicBezTo>
                  <a:cubicBezTo>
                    <a:pt x="264975" y="339697"/>
                    <a:pt x="339697" y="264975"/>
                    <a:pt x="339697" y="174160"/>
                  </a:cubicBezTo>
                  <a:cubicBezTo>
                    <a:pt x="339697" y="83344"/>
                    <a:pt x="264975" y="8622"/>
                    <a:pt x="174160" y="8622"/>
                  </a:cubicBezTo>
                  <a:close/>
                  <a:moveTo>
                    <a:pt x="324753" y="174160"/>
                  </a:moveTo>
                  <a:cubicBezTo>
                    <a:pt x="324753" y="256928"/>
                    <a:pt x="256928" y="325903"/>
                    <a:pt x="173010" y="325903"/>
                  </a:cubicBezTo>
                  <a:cubicBezTo>
                    <a:pt x="89092" y="325903"/>
                    <a:pt x="21267" y="258078"/>
                    <a:pt x="21267" y="174160"/>
                  </a:cubicBezTo>
                  <a:cubicBezTo>
                    <a:pt x="21267" y="91391"/>
                    <a:pt x="89092" y="22417"/>
                    <a:pt x="173010" y="22417"/>
                  </a:cubicBezTo>
                  <a:cubicBezTo>
                    <a:pt x="256928" y="22417"/>
                    <a:pt x="324753" y="90241"/>
                    <a:pt x="324753" y="174160"/>
                  </a:cubicBez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131" name="图形 21">
            <a:extLst>
              <a:ext uri="{FF2B5EF4-FFF2-40B4-BE49-F238E27FC236}">
                <a16:creationId xmlns:a16="http://schemas.microsoft.com/office/drawing/2014/main" xmlns="" id="{A7C8C5C4-E951-CE43-ADCD-67834CD3D041}"/>
              </a:ext>
            </a:extLst>
          </p:cNvPr>
          <p:cNvGrpSpPr/>
          <p:nvPr/>
        </p:nvGrpSpPr>
        <p:grpSpPr>
          <a:xfrm>
            <a:off x="4290265" y="4858443"/>
            <a:ext cx="731900" cy="658669"/>
            <a:chOff x="4462780" y="4677274"/>
            <a:chExt cx="643758" cy="643758"/>
          </a:xfrm>
        </p:grpSpPr>
        <p:sp>
          <p:nvSpPr>
            <p:cNvPr id="132" name="任意形状 131">
              <a:extLst>
                <a:ext uri="{FF2B5EF4-FFF2-40B4-BE49-F238E27FC236}">
                  <a16:creationId xmlns:a16="http://schemas.microsoft.com/office/drawing/2014/main" xmlns="" id="{933EDD57-E61B-8B4B-A4CD-576F820DE718}"/>
                </a:ext>
              </a:extLst>
            </p:cNvPr>
            <p:cNvSpPr/>
            <p:nvPr/>
          </p:nvSpPr>
          <p:spPr>
            <a:xfrm>
              <a:off x="4454158"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33" name="任意形状 132">
              <a:extLst>
                <a:ext uri="{FF2B5EF4-FFF2-40B4-BE49-F238E27FC236}">
                  <a16:creationId xmlns:a16="http://schemas.microsoft.com/office/drawing/2014/main" xmlns="" id="{29EAE5D3-838C-F547-A9F0-F9F3A3C4D22A}"/>
                </a:ext>
              </a:extLst>
            </p:cNvPr>
            <p:cNvSpPr/>
            <p:nvPr/>
          </p:nvSpPr>
          <p:spPr>
            <a:xfrm>
              <a:off x="4542675"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34" name="任意形状 133">
              <a:extLst>
                <a:ext uri="{FF2B5EF4-FFF2-40B4-BE49-F238E27FC236}">
                  <a16:creationId xmlns:a16="http://schemas.microsoft.com/office/drawing/2014/main" xmlns="" id="{928782DC-B4CA-3548-AFBA-14D8A59DDD9C}"/>
                </a:ext>
              </a:extLst>
            </p:cNvPr>
            <p:cNvSpPr/>
            <p:nvPr/>
          </p:nvSpPr>
          <p:spPr>
            <a:xfrm>
              <a:off x="4624294" y="4846835"/>
              <a:ext cx="344870" cy="344870"/>
            </a:xfrm>
            <a:custGeom>
              <a:avLst/>
              <a:gdLst>
                <a:gd name="connsiteX0" fmla="*/ 31440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4407 w 344870"/>
                <a:gd name="connsiteY11" fmla="*/ 8622 h 344870"/>
                <a:gd name="connsiteX12" fmla="*/ 323603 w 344870"/>
                <a:gd name="connsiteY12" fmla="*/ 230488 h 344870"/>
                <a:gd name="connsiteX13" fmla="*/ 312108 w 344870"/>
                <a:gd name="connsiteY13" fmla="*/ 248881 h 344870"/>
                <a:gd name="connsiteX14" fmla="*/ 185655 w 344870"/>
                <a:gd name="connsiteY14" fmla="*/ 321304 h 344870"/>
                <a:gd name="connsiteX15" fmla="*/ 163813 w 344870"/>
                <a:gd name="connsiteY15" fmla="*/ 321304 h 344870"/>
                <a:gd name="connsiteX16" fmla="*/ 37361 w 344870"/>
                <a:gd name="connsiteY16" fmla="*/ 248881 h 344870"/>
                <a:gd name="connsiteX17" fmla="*/ 25865 w 344870"/>
                <a:gd name="connsiteY17" fmla="*/ 230488 h 344870"/>
                <a:gd name="connsiteX18" fmla="*/ 25865 w 344870"/>
                <a:gd name="connsiteY18" fmla="*/ 35062 h 344870"/>
                <a:gd name="connsiteX19" fmla="*/ 35062 w 344870"/>
                <a:gd name="connsiteY19" fmla="*/ 25865 h 344870"/>
                <a:gd name="connsiteX20" fmla="*/ 314407 w 344870"/>
                <a:gd name="connsiteY20" fmla="*/ 25865 h 344870"/>
                <a:gd name="connsiteX21" fmla="*/ 323603 w 344870"/>
                <a:gd name="connsiteY21" fmla="*/ 35062 h 344870"/>
                <a:gd name="connsiteX22" fmla="*/ 323603 w 344870"/>
                <a:gd name="connsiteY22" fmla="*/ 230488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440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40847" y="21267"/>
                    <a:pt x="328202" y="8622"/>
                    <a:pt x="314407" y="8622"/>
                  </a:cubicBezTo>
                  <a:close/>
                  <a:moveTo>
                    <a:pt x="323603" y="230488"/>
                  </a:moveTo>
                  <a:cubicBezTo>
                    <a:pt x="323603" y="237386"/>
                    <a:pt x="317856" y="245433"/>
                    <a:pt x="312108" y="248881"/>
                  </a:cubicBezTo>
                  <a:lnTo>
                    <a:pt x="185655" y="321304"/>
                  </a:lnTo>
                  <a:cubicBezTo>
                    <a:pt x="179907" y="324753"/>
                    <a:pt x="169561" y="324753"/>
                    <a:pt x="163813" y="321304"/>
                  </a:cubicBezTo>
                  <a:lnTo>
                    <a:pt x="37361" y="248881"/>
                  </a:lnTo>
                  <a:cubicBezTo>
                    <a:pt x="31613" y="245433"/>
                    <a:pt x="25865" y="236236"/>
                    <a:pt x="25865" y="230488"/>
                  </a:cubicBezTo>
                  <a:lnTo>
                    <a:pt x="25865" y="35062"/>
                  </a:lnTo>
                  <a:cubicBezTo>
                    <a:pt x="25865" y="30464"/>
                    <a:pt x="30464" y="25865"/>
                    <a:pt x="35062" y="25865"/>
                  </a:cubicBezTo>
                  <a:lnTo>
                    <a:pt x="314407" y="25865"/>
                  </a:lnTo>
                  <a:cubicBezTo>
                    <a:pt x="319005" y="25865"/>
                    <a:pt x="323603" y="30464"/>
                    <a:pt x="323603" y="35062"/>
                  </a:cubicBezTo>
                  <a:lnTo>
                    <a:pt x="323603" y="230488"/>
                  </a:lnTo>
                  <a:close/>
                </a:path>
              </a:pathLst>
            </a:custGeom>
            <a:solidFill>
              <a:srgbClr val="C7000B"/>
            </a:solidFill>
            <a:ln w="9525"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35" name="任意形状 134">
              <a:extLst>
                <a:ext uri="{FF2B5EF4-FFF2-40B4-BE49-F238E27FC236}">
                  <a16:creationId xmlns:a16="http://schemas.microsoft.com/office/drawing/2014/main" xmlns="" id="{7F91AFA7-B261-2B44-A190-8FAAF9D72976}"/>
                </a:ext>
              </a:extLst>
            </p:cNvPr>
            <p:cNvSpPr/>
            <p:nvPr/>
          </p:nvSpPr>
          <p:spPr>
            <a:xfrm>
              <a:off x="4681773" y="4882472"/>
              <a:ext cx="229914" cy="206922"/>
            </a:xfrm>
            <a:custGeom>
              <a:avLst/>
              <a:gdLst>
                <a:gd name="connsiteX0" fmla="*/ 220142 w 229913"/>
                <a:gd name="connsiteY0" fmla="*/ 97138 h 206922"/>
                <a:gd name="connsiteX1" fmla="*/ 224741 w 229913"/>
                <a:gd name="connsiteY1" fmla="*/ 90241 h 206922"/>
                <a:gd name="connsiteX2" fmla="*/ 116681 w 229913"/>
                <a:gd name="connsiteY2" fmla="*/ 8622 h 206922"/>
                <a:gd name="connsiteX3" fmla="*/ 8622 w 229913"/>
                <a:gd name="connsiteY3" fmla="*/ 90241 h 206922"/>
                <a:gd name="connsiteX4" fmla="*/ 13220 w 229913"/>
                <a:gd name="connsiteY4" fmla="*/ 97138 h 206922"/>
                <a:gd name="connsiteX5" fmla="*/ 28164 w 229913"/>
                <a:gd name="connsiteY5" fmla="*/ 85643 h 206922"/>
                <a:gd name="connsiteX6" fmla="*/ 28164 w 229913"/>
                <a:gd name="connsiteY6" fmla="*/ 209796 h 206922"/>
                <a:gd name="connsiteX7" fmla="*/ 206347 w 229913"/>
                <a:gd name="connsiteY7" fmla="*/ 209796 h 206922"/>
                <a:gd name="connsiteX8" fmla="*/ 206347 w 229913"/>
                <a:gd name="connsiteY8" fmla="*/ 208647 h 206922"/>
                <a:gd name="connsiteX9" fmla="*/ 206347 w 229913"/>
                <a:gd name="connsiteY9" fmla="*/ 193702 h 206922"/>
                <a:gd name="connsiteX10" fmla="*/ 206347 w 229913"/>
                <a:gd name="connsiteY10" fmla="*/ 87942 h 206922"/>
                <a:gd name="connsiteX11" fmla="*/ 220142 w 229913"/>
                <a:gd name="connsiteY11" fmla="*/ 97138 h 206922"/>
                <a:gd name="connsiteX12" fmla="*/ 36211 w 229913"/>
                <a:gd name="connsiteY12" fmla="*/ 81045 h 206922"/>
                <a:gd name="connsiteX13" fmla="*/ 116681 w 229913"/>
                <a:gd name="connsiteY13" fmla="*/ 18968 h 206922"/>
                <a:gd name="connsiteX14" fmla="*/ 198300 w 229913"/>
                <a:gd name="connsiteY14" fmla="*/ 81045 h 206922"/>
                <a:gd name="connsiteX15" fmla="*/ 198300 w 229913"/>
                <a:gd name="connsiteY15" fmla="*/ 202899 h 206922"/>
                <a:gd name="connsiteX16" fmla="*/ 36211 w 229913"/>
                <a:gd name="connsiteY16" fmla="*/ 202899 h 206922"/>
                <a:gd name="connsiteX17" fmla="*/ 36211 w 229913"/>
                <a:gd name="connsiteY17" fmla="*/ 81045 h 206922"/>
                <a:gd name="connsiteX18" fmla="*/ 36211 w 229913"/>
                <a:gd name="connsiteY18" fmla="*/ 81045 h 20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913" h="206922">
                  <a:moveTo>
                    <a:pt x="220142" y="97138"/>
                  </a:moveTo>
                  <a:lnTo>
                    <a:pt x="224741" y="90241"/>
                  </a:lnTo>
                  <a:lnTo>
                    <a:pt x="116681" y="8622"/>
                  </a:lnTo>
                  <a:lnTo>
                    <a:pt x="8622" y="90241"/>
                  </a:lnTo>
                  <a:lnTo>
                    <a:pt x="13220" y="97138"/>
                  </a:lnTo>
                  <a:lnTo>
                    <a:pt x="28164" y="85643"/>
                  </a:lnTo>
                  <a:lnTo>
                    <a:pt x="28164" y="209796"/>
                  </a:lnTo>
                  <a:lnTo>
                    <a:pt x="206347" y="209796"/>
                  </a:lnTo>
                  <a:lnTo>
                    <a:pt x="206347" y="208647"/>
                  </a:lnTo>
                  <a:cubicBezTo>
                    <a:pt x="206347" y="200600"/>
                    <a:pt x="206347" y="194852"/>
                    <a:pt x="206347" y="193702"/>
                  </a:cubicBezTo>
                  <a:lnTo>
                    <a:pt x="206347" y="87942"/>
                  </a:lnTo>
                  <a:lnTo>
                    <a:pt x="220142" y="97138"/>
                  </a:lnTo>
                  <a:close/>
                  <a:moveTo>
                    <a:pt x="36211" y="81045"/>
                  </a:moveTo>
                  <a:lnTo>
                    <a:pt x="116681" y="18968"/>
                  </a:lnTo>
                  <a:lnTo>
                    <a:pt x="198300" y="81045"/>
                  </a:lnTo>
                  <a:lnTo>
                    <a:pt x="198300" y="202899"/>
                  </a:lnTo>
                  <a:lnTo>
                    <a:pt x="36211" y="202899"/>
                  </a:lnTo>
                  <a:lnTo>
                    <a:pt x="36211" y="81045"/>
                  </a:lnTo>
                  <a:lnTo>
                    <a:pt x="36211" y="81045"/>
                  </a:lnTo>
                  <a:close/>
                </a:path>
              </a:pathLst>
            </a:custGeom>
            <a:solidFill>
              <a:srgbClr val="C7000B"/>
            </a:solidFill>
            <a:ln w="9525"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36" name="任意形状 135">
              <a:extLst>
                <a:ext uri="{FF2B5EF4-FFF2-40B4-BE49-F238E27FC236}">
                  <a16:creationId xmlns:a16="http://schemas.microsoft.com/office/drawing/2014/main" xmlns="" id="{57C1E4D7-7F7D-6345-9BE0-32FD85F1D263}"/>
                </a:ext>
              </a:extLst>
            </p:cNvPr>
            <p:cNvSpPr/>
            <p:nvPr/>
          </p:nvSpPr>
          <p:spPr>
            <a:xfrm>
              <a:off x="4738102" y="4972138"/>
              <a:ext cx="45983" cy="80470"/>
            </a:xfrm>
            <a:custGeom>
              <a:avLst/>
              <a:gdLst>
                <a:gd name="connsiteX0" fmla="*/ 35062 w 45982"/>
                <a:gd name="connsiteY0" fmla="*/ 8622 h 80469"/>
                <a:gd name="connsiteX1" fmla="*/ 8622 w 45982"/>
                <a:gd name="connsiteY1" fmla="*/ 40810 h 80469"/>
                <a:gd name="connsiteX2" fmla="*/ 35062 w 45982"/>
                <a:gd name="connsiteY2" fmla="*/ 71848 h 80469"/>
                <a:gd name="connsiteX3" fmla="*/ 41959 w 45982"/>
                <a:gd name="connsiteY3" fmla="*/ 67250 h 80469"/>
                <a:gd name="connsiteX4" fmla="*/ 20117 w 45982"/>
                <a:gd name="connsiteY4" fmla="*/ 40810 h 80469"/>
                <a:gd name="connsiteX5" fmla="*/ 41959 w 45982"/>
                <a:gd name="connsiteY5" fmla="*/ 14370 h 8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82" h="80469">
                  <a:moveTo>
                    <a:pt x="35062" y="8622"/>
                  </a:moveTo>
                  <a:lnTo>
                    <a:pt x="8622" y="40810"/>
                  </a:lnTo>
                  <a:lnTo>
                    <a:pt x="35062" y="71848"/>
                  </a:lnTo>
                  <a:lnTo>
                    <a:pt x="41959" y="67250"/>
                  </a:lnTo>
                  <a:lnTo>
                    <a:pt x="20117" y="40810"/>
                  </a:lnTo>
                  <a:lnTo>
                    <a:pt x="41959" y="14370"/>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37" name="任意形状 136">
              <a:extLst>
                <a:ext uri="{FF2B5EF4-FFF2-40B4-BE49-F238E27FC236}">
                  <a16:creationId xmlns:a16="http://schemas.microsoft.com/office/drawing/2014/main" xmlns="" id="{78C96D88-EF5F-6D49-BC60-332435E0E57B}"/>
                </a:ext>
              </a:extLst>
            </p:cNvPr>
            <p:cNvSpPr/>
            <p:nvPr/>
          </p:nvSpPr>
          <p:spPr>
            <a:xfrm>
              <a:off x="4810524" y="4972138"/>
              <a:ext cx="45983" cy="80470"/>
            </a:xfrm>
            <a:custGeom>
              <a:avLst/>
              <a:gdLst>
                <a:gd name="connsiteX0" fmla="*/ 8622 w 45982"/>
                <a:gd name="connsiteY0" fmla="*/ 14370 h 80469"/>
                <a:gd name="connsiteX1" fmla="*/ 30464 w 45982"/>
                <a:gd name="connsiteY1" fmla="*/ 40810 h 80469"/>
                <a:gd name="connsiteX2" fmla="*/ 8622 w 45982"/>
                <a:gd name="connsiteY2" fmla="*/ 67250 h 80469"/>
                <a:gd name="connsiteX3" fmla="*/ 15519 w 45982"/>
                <a:gd name="connsiteY3" fmla="*/ 71848 h 80469"/>
                <a:gd name="connsiteX4" fmla="*/ 41959 w 45982"/>
                <a:gd name="connsiteY4" fmla="*/ 40810 h 80469"/>
                <a:gd name="connsiteX5" fmla="*/ 15519 w 45982"/>
                <a:gd name="connsiteY5" fmla="*/ 8622 h 8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82" h="80469">
                  <a:moveTo>
                    <a:pt x="8622" y="14370"/>
                  </a:moveTo>
                  <a:lnTo>
                    <a:pt x="30464" y="40810"/>
                  </a:lnTo>
                  <a:lnTo>
                    <a:pt x="8622" y="67250"/>
                  </a:lnTo>
                  <a:lnTo>
                    <a:pt x="15519" y="71848"/>
                  </a:lnTo>
                  <a:lnTo>
                    <a:pt x="41959" y="40810"/>
                  </a:lnTo>
                  <a:lnTo>
                    <a:pt x="15519" y="8622"/>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138" name="图形 17">
            <a:extLst>
              <a:ext uri="{FF2B5EF4-FFF2-40B4-BE49-F238E27FC236}">
                <a16:creationId xmlns:a16="http://schemas.microsoft.com/office/drawing/2014/main" xmlns="" id="{FD97917B-D178-6D45-A2C5-598F0A123E58}"/>
              </a:ext>
            </a:extLst>
          </p:cNvPr>
          <p:cNvGrpSpPr/>
          <p:nvPr/>
        </p:nvGrpSpPr>
        <p:grpSpPr>
          <a:xfrm>
            <a:off x="3381460" y="4858443"/>
            <a:ext cx="1097851" cy="658669"/>
            <a:chOff x="3663422" y="4677274"/>
            <a:chExt cx="965637" cy="643758"/>
          </a:xfrm>
        </p:grpSpPr>
        <p:sp>
          <p:nvSpPr>
            <p:cNvPr id="139" name="任意形状 138">
              <a:extLst>
                <a:ext uri="{FF2B5EF4-FFF2-40B4-BE49-F238E27FC236}">
                  <a16:creationId xmlns:a16="http://schemas.microsoft.com/office/drawing/2014/main" xmlns="" id="{E1FA0F12-EF5C-1D48-BBB0-C9F74E77DB58}"/>
                </a:ext>
              </a:extLst>
            </p:cNvPr>
            <p:cNvSpPr/>
            <p:nvPr/>
          </p:nvSpPr>
          <p:spPr>
            <a:xfrm>
              <a:off x="4161164" y="4771518"/>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40" name="任意形状 139">
              <a:extLst>
                <a:ext uri="{FF2B5EF4-FFF2-40B4-BE49-F238E27FC236}">
                  <a16:creationId xmlns:a16="http://schemas.microsoft.com/office/drawing/2014/main" xmlns="" id="{C5311CDB-3530-C344-903B-2AE4324E936C}"/>
                </a:ext>
              </a:extLst>
            </p:cNvPr>
            <p:cNvSpPr/>
            <p:nvPr/>
          </p:nvSpPr>
          <p:spPr>
            <a:xfrm>
              <a:off x="3659399"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41" name="任意形状 140">
              <a:extLst>
                <a:ext uri="{FF2B5EF4-FFF2-40B4-BE49-F238E27FC236}">
                  <a16:creationId xmlns:a16="http://schemas.microsoft.com/office/drawing/2014/main" xmlns="" id="{10F4398C-DACB-3A42-9A4F-BB775C0CEDB8}"/>
                </a:ext>
              </a:extLst>
            </p:cNvPr>
            <p:cNvSpPr/>
            <p:nvPr/>
          </p:nvSpPr>
          <p:spPr>
            <a:xfrm>
              <a:off x="3737569"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42" name="任意形状 141">
              <a:extLst>
                <a:ext uri="{FF2B5EF4-FFF2-40B4-BE49-F238E27FC236}">
                  <a16:creationId xmlns:a16="http://schemas.microsoft.com/office/drawing/2014/main" xmlns="" id="{4788478D-D284-294F-A3BB-E9BA4B3200DD}"/>
                </a:ext>
              </a:extLst>
            </p:cNvPr>
            <p:cNvSpPr/>
            <p:nvPr/>
          </p:nvSpPr>
          <p:spPr>
            <a:xfrm>
              <a:off x="3988175" y="4895117"/>
              <a:ext cx="91965" cy="172435"/>
            </a:xfrm>
            <a:custGeom>
              <a:avLst/>
              <a:gdLst>
                <a:gd name="connsiteX0" fmla="*/ 90241 w 91965"/>
                <a:gd name="connsiteY0" fmla="*/ 154617 h 172435"/>
                <a:gd name="connsiteX1" fmla="*/ 82194 w 91965"/>
                <a:gd name="connsiteY1" fmla="*/ 154617 h 172435"/>
                <a:gd name="connsiteX2" fmla="*/ 82194 w 91965"/>
                <a:gd name="connsiteY2" fmla="*/ 138523 h 172435"/>
                <a:gd name="connsiteX3" fmla="*/ 90241 w 91965"/>
                <a:gd name="connsiteY3" fmla="*/ 138523 h 172435"/>
                <a:gd name="connsiteX4" fmla="*/ 90241 w 91965"/>
                <a:gd name="connsiteY4" fmla="*/ 154617 h 172435"/>
                <a:gd name="connsiteX5" fmla="*/ 90241 w 91965"/>
                <a:gd name="connsiteY5" fmla="*/ 131626 h 172435"/>
                <a:gd name="connsiteX6" fmla="*/ 82194 w 91965"/>
                <a:gd name="connsiteY6" fmla="*/ 131626 h 172435"/>
                <a:gd name="connsiteX7" fmla="*/ 82194 w 91965"/>
                <a:gd name="connsiteY7" fmla="*/ 116681 h 172435"/>
                <a:gd name="connsiteX8" fmla="*/ 90241 w 91965"/>
                <a:gd name="connsiteY8" fmla="*/ 116681 h 172435"/>
                <a:gd name="connsiteX9" fmla="*/ 90241 w 91965"/>
                <a:gd name="connsiteY9" fmla="*/ 131626 h 172435"/>
                <a:gd name="connsiteX10" fmla="*/ 90241 w 91965"/>
                <a:gd name="connsiteY10" fmla="*/ 109784 h 172435"/>
                <a:gd name="connsiteX11" fmla="*/ 82194 w 91965"/>
                <a:gd name="connsiteY11" fmla="*/ 109784 h 172435"/>
                <a:gd name="connsiteX12" fmla="*/ 82194 w 91965"/>
                <a:gd name="connsiteY12" fmla="*/ 94839 h 172435"/>
                <a:gd name="connsiteX13" fmla="*/ 90241 w 91965"/>
                <a:gd name="connsiteY13" fmla="*/ 94839 h 172435"/>
                <a:gd name="connsiteX14" fmla="*/ 90241 w 91965"/>
                <a:gd name="connsiteY14" fmla="*/ 109784 h 172435"/>
                <a:gd name="connsiteX15" fmla="*/ 90241 w 91965"/>
                <a:gd name="connsiteY15" fmla="*/ 86792 h 172435"/>
                <a:gd name="connsiteX16" fmla="*/ 82194 w 91965"/>
                <a:gd name="connsiteY16" fmla="*/ 86792 h 172435"/>
                <a:gd name="connsiteX17" fmla="*/ 82194 w 91965"/>
                <a:gd name="connsiteY17" fmla="*/ 71848 h 172435"/>
                <a:gd name="connsiteX18" fmla="*/ 90241 w 91965"/>
                <a:gd name="connsiteY18" fmla="*/ 71848 h 172435"/>
                <a:gd name="connsiteX19" fmla="*/ 90241 w 91965"/>
                <a:gd name="connsiteY19" fmla="*/ 86792 h 172435"/>
                <a:gd name="connsiteX20" fmla="*/ 90241 w 91965"/>
                <a:gd name="connsiteY20" fmla="*/ 64951 h 172435"/>
                <a:gd name="connsiteX21" fmla="*/ 82194 w 91965"/>
                <a:gd name="connsiteY21" fmla="*/ 64951 h 172435"/>
                <a:gd name="connsiteX22" fmla="*/ 82194 w 91965"/>
                <a:gd name="connsiteY22" fmla="*/ 50006 h 172435"/>
                <a:gd name="connsiteX23" fmla="*/ 90241 w 91965"/>
                <a:gd name="connsiteY23" fmla="*/ 50006 h 172435"/>
                <a:gd name="connsiteX24" fmla="*/ 90241 w 91965"/>
                <a:gd name="connsiteY24" fmla="*/ 64951 h 172435"/>
                <a:gd name="connsiteX25" fmla="*/ 90241 w 91965"/>
                <a:gd name="connsiteY25" fmla="*/ 41959 h 172435"/>
                <a:gd name="connsiteX26" fmla="*/ 82194 w 91965"/>
                <a:gd name="connsiteY26" fmla="*/ 41959 h 172435"/>
                <a:gd name="connsiteX27" fmla="*/ 82194 w 91965"/>
                <a:gd name="connsiteY27" fmla="*/ 27015 h 172435"/>
                <a:gd name="connsiteX28" fmla="*/ 90241 w 91965"/>
                <a:gd name="connsiteY28" fmla="*/ 27015 h 172435"/>
                <a:gd name="connsiteX29" fmla="*/ 90241 w 91965"/>
                <a:gd name="connsiteY29" fmla="*/ 41959 h 172435"/>
                <a:gd name="connsiteX30" fmla="*/ 10921 w 91965"/>
                <a:gd name="connsiteY30" fmla="*/ 32763 h 172435"/>
                <a:gd name="connsiteX31" fmla="*/ 8622 w 91965"/>
                <a:gd name="connsiteY31" fmla="*/ 25865 h 172435"/>
                <a:gd name="connsiteX32" fmla="*/ 12070 w 91965"/>
                <a:gd name="connsiteY32" fmla="*/ 24716 h 172435"/>
                <a:gd name="connsiteX33" fmla="*/ 23566 w 91965"/>
                <a:gd name="connsiteY33" fmla="*/ 22417 h 172435"/>
                <a:gd name="connsiteX34" fmla="*/ 24716 w 91965"/>
                <a:gd name="connsiteY34" fmla="*/ 30464 h 172435"/>
                <a:gd name="connsiteX35" fmla="*/ 10921 w 91965"/>
                <a:gd name="connsiteY35" fmla="*/ 32763 h 172435"/>
                <a:gd name="connsiteX36" fmla="*/ 10921 w 91965"/>
                <a:gd name="connsiteY36" fmla="*/ 32763 h 172435"/>
                <a:gd name="connsiteX37" fmla="*/ 31613 w 91965"/>
                <a:gd name="connsiteY37" fmla="*/ 28164 h 172435"/>
                <a:gd name="connsiteX38" fmla="*/ 30464 w 91965"/>
                <a:gd name="connsiteY38" fmla="*/ 20117 h 172435"/>
                <a:gd name="connsiteX39" fmla="*/ 45408 w 91965"/>
                <a:gd name="connsiteY39" fmla="*/ 16669 h 172435"/>
                <a:gd name="connsiteX40" fmla="*/ 46557 w 91965"/>
                <a:gd name="connsiteY40" fmla="*/ 24716 h 172435"/>
                <a:gd name="connsiteX41" fmla="*/ 31613 w 91965"/>
                <a:gd name="connsiteY41" fmla="*/ 28164 h 172435"/>
                <a:gd name="connsiteX42" fmla="*/ 53455 w 91965"/>
                <a:gd name="connsiteY42" fmla="*/ 22417 h 172435"/>
                <a:gd name="connsiteX43" fmla="*/ 52305 w 91965"/>
                <a:gd name="connsiteY43" fmla="*/ 14370 h 172435"/>
                <a:gd name="connsiteX44" fmla="*/ 67250 w 91965"/>
                <a:gd name="connsiteY44" fmla="*/ 10921 h 172435"/>
                <a:gd name="connsiteX45" fmla="*/ 68399 w 91965"/>
                <a:gd name="connsiteY45" fmla="*/ 18968 h 172435"/>
                <a:gd name="connsiteX46" fmla="*/ 53455 w 91965"/>
                <a:gd name="connsiteY46" fmla="*/ 22417 h 172435"/>
                <a:gd name="connsiteX47" fmla="*/ 82194 w 91965"/>
                <a:gd name="connsiteY47" fmla="*/ 20117 h 172435"/>
                <a:gd name="connsiteX48" fmla="*/ 78745 w 91965"/>
                <a:gd name="connsiteY48" fmla="*/ 16669 h 172435"/>
                <a:gd name="connsiteX49" fmla="*/ 75297 w 91965"/>
                <a:gd name="connsiteY49" fmla="*/ 17818 h 172435"/>
                <a:gd name="connsiteX50" fmla="*/ 74147 w 91965"/>
                <a:gd name="connsiteY50" fmla="*/ 9771 h 172435"/>
                <a:gd name="connsiteX51" fmla="*/ 79895 w 91965"/>
                <a:gd name="connsiteY51" fmla="*/ 8622 h 172435"/>
                <a:gd name="connsiteX52" fmla="*/ 91391 w 91965"/>
                <a:gd name="connsiteY52" fmla="*/ 18968 h 172435"/>
                <a:gd name="connsiteX53" fmla="*/ 82194 w 91965"/>
                <a:gd name="connsiteY53" fmla="*/ 20117 h 172435"/>
                <a:gd name="connsiteX54" fmla="*/ 12070 w 91965"/>
                <a:gd name="connsiteY54" fmla="*/ 152318 h 172435"/>
                <a:gd name="connsiteX55" fmla="*/ 25865 w 91965"/>
                <a:gd name="connsiteY55" fmla="*/ 154617 h 172435"/>
                <a:gd name="connsiteX56" fmla="*/ 23566 w 91965"/>
                <a:gd name="connsiteY56" fmla="*/ 161514 h 172435"/>
                <a:gd name="connsiteX57" fmla="*/ 12070 w 91965"/>
                <a:gd name="connsiteY57" fmla="*/ 159215 h 172435"/>
                <a:gd name="connsiteX58" fmla="*/ 8622 w 91965"/>
                <a:gd name="connsiteY58" fmla="*/ 158066 h 172435"/>
                <a:gd name="connsiteX59" fmla="*/ 12070 w 91965"/>
                <a:gd name="connsiteY59" fmla="*/ 152318 h 172435"/>
                <a:gd name="connsiteX60" fmla="*/ 12070 w 91965"/>
                <a:gd name="connsiteY60" fmla="*/ 152318 h 172435"/>
                <a:gd name="connsiteX61" fmla="*/ 45408 w 91965"/>
                <a:gd name="connsiteY61" fmla="*/ 158066 h 172435"/>
                <a:gd name="connsiteX62" fmla="*/ 44258 w 91965"/>
                <a:gd name="connsiteY62" fmla="*/ 166113 h 172435"/>
                <a:gd name="connsiteX63" fmla="*/ 29314 w 91965"/>
                <a:gd name="connsiteY63" fmla="*/ 162664 h 172435"/>
                <a:gd name="connsiteX64" fmla="*/ 30464 w 91965"/>
                <a:gd name="connsiteY64" fmla="*/ 154617 h 172435"/>
                <a:gd name="connsiteX65" fmla="*/ 45408 w 91965"/>
                <a:gd name="connsiteY65" fmla="*/ 158066 h 172435"/>
                <a:gd name="connsiteX66" fmla="*/ 68399 w 91965"/>
                <a:gd name="connsiteY66" fmla="*/ 163813 h 172435"/>
                <a:gd name="connsiteX67" fmla="*/ 67250 w 91965"/>
                <a:gd name="connsiteY67" fmla="*/ 171860 h 172435"/>
                <a:gd name="connsiteX68" fmla="*/ 52305 w 91965"/>
                <a:gd name="connsiteY68" fmla="*/ 168412 h 172435"/>
                <a:gd name="connsiteX69" fmla="*/ 53455 w 91965"/>
                <a:gd name="connsiteY69" fmla="*/ 160365 h 172435"/>
                <a:gd name="connsiteX70" fmla="*/ 68399 w 91965"/>
                <a:gd name="connsiteY70" fmla="*/ 163813 h 172435"/>
                <a:gd name="connsiteX71" fmla="*/ 90241 w 91965"/>
                <a:gd name="connsiteY71" fmla="*/ 163813 h 172435"/>
                <a:gd name="connsiteX72" fmla="*/ 78745 w 91965"/>
                <a:gd name="connsiteY72" fmla="*/ 174160 h 172435"/>
                <a:gd name="connsiteX73" fmla="*/ 74147 w 91965"/>
                <a:gd name="connsiteY73" fmla="*/ 173010 h 172435"/>
                <a:gd name="connsiteX74" fmla="*/ 75297 w 91965"/>
                <a:gd name="connsiteY74" fmla="*/ 164963 h 172435"/>
                <a:gd name="connsiteX75" fmla="*/ 78745 w 91965"/>
                <a:gd name="connsiteY75" fmla="*/ 166113 h 172435"/>
                <a:gd name="connsiteX76" fmla="*/ 82194 w 91965"/>
                <a:gd name="connsiteY76" fmla="*/ 162664 h 172435"/>
                <a:gd name="connsiteX77" fmla="*/ 90241 w 91965"/>
                <a:gd name="connsiteY77" fmla="*/ 163813 h 17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91965" h="172435">
                  <a:moveTo>
                    <a:pt x="90241" y="154617"/>
                  </a:moveTo>
                  <a:lnTo>
                    <a:pt x="82194" y="154617"/>
                  </a:lnTo>
                  <a:lnTo>
                    <a:pt x="82194" y="138523"/>
                  </a:lnTo>
                  <a:lnTo>
                    <a:pt x="90241" y="138523"/>
                  </a:lnTo>
                  <a:lnTo>
                    <a:pt x="90241" y="154617"/>
                  </a:lnTo>
                  <a:close/>
                  <a:moveTo>
                    <a:pt x="90241" y="131626"/>
                  </a:moveTo>
                  <a:lnTo>
                    <a:pt x="82194" y="131626"/>
                  </a:lnTo>
                  <a:lnTo>
                    <a:pt x="82194" y="116681"/>
                  </a:lnTo>
                  <a:lnTo>
                    <a:pt x="90241" y="116681"/>
                  </a:lnTo>
                  <a:lnTo>
                    <a:pt x="90241" y="131626"/>
                  </a:lnTo>
                  <a:close/>
                  <a:moveTo>
                    <a:pt x="90241" y="109784"/>
                  </a:moveTo>
                  <a:lnTo>
                    <a:pt x="82194" y="109784"/>
                  </a:lnTo>
                  <a:lnTo>
                    <a:pt x="82194" y="94839"/>
                  </a:lnTo>
                  <a:lnTo>
                    <a:pt x="90241" y="94839"/>
                  </a:lnTo>
                  <a:lnTo>
                    <a:pt x="90241" y="109784"/>
                  </a:lnTo>
                  <a:close/>
                  <a:moveTo>
                    <a:pt x="90241" y="86792"/>
                  </a:moveTo>
                  <a:lnTo>
                    <a:pt x="82194" y="86792"/>
                  </a:lnTo>
                  <a:lnTo>
                    <a:pt x="82194" y="71848"/>
                  </a:lnTo>
                  <a:lnTo>
                    <a:pt x="90241" y="71848"/>
                  </a:lnTo>
                  <a:lnTo>
                    <a:pt x="90241" y="86792"/>
                  </a:lnTo>
                  <a:close/>
                  <a:moveTo>
                    <a:pt x="90241" y="64951"/>
                  </a:moveTo>
                  <a:lnTo>
                    <a:pt x="82194" y="64951"/>
                  </a:lnTo>
                  <a:lnTo>
                    <a:pt x="82194" y="50006"/>
                  </a:lnTo>
                  <a:lnTo>
                    <a:pt x="90241" y="50006"/>
                  </a:lnTo>
                  <a:lnTo>
                    <a:pt x="90241" y="64951"/>
                  </a:lnTo>
                  <a:close/>
                  <a:moveTo>
                    <a:pt x="90241" y="41959"/>
                  </a:moveTo>
                  <a:lnTo>
                    <a:pt x="82194" y="41959"/>
                  </a:lnTo>
                  <a:lnTo>
                    <a:pt x="82194" y="27015"/>
                  </a:lnTo>
                  <a:lnTo>
                    <a:pt x="90241" y="27015"/>
                  </a:lnTo>
                  <a:lnTo>
                    <a:pt x="90241" y="41959"/>
                  </a:lnTo>
                  <a:close/>
                  <a:moveTo>
                    <a:pt x="10921" y="32763"/>
                  </a:moveTo>
                  <a:lnTo>
                    <a:pt x="8622" y="25865"/>
                  </a:lnTo>
                  <a:cubicBezTo>
                    <a:pt x="9771" y="25865"/>
                    <a:pt x="10921" y="24716"/>
                    <a:pt x="12070" y="24716"/>
                  </a:cubicBezTo>
                  <a:lnTo>
                    <a:pt x="23566" y="22417"/>
                  </a:lnTo>
                  <a:lnTo>
                    <a:pt x="24716" y="30464"/>
                  </a:lnTo>
                  <a:lnTo>
                    <a:pt x="10921" y="32763"/>
                  </a:lnTo>
                  <a:cubicBezTo>
                    <a:pt x="12070" y="32763"/>
                    <a:pt x="10921" y="32763"/>
                    <a:pt x="10921" y="32763"/>
                  </a:cubicBezTo>
                  <a:close/>
                  <a:moveTo>
                    <a:pt x="31613" y="28164"/>
                  </a:moveTo>
                  <a:lnTo>
                    <a:pt x="30464" y="20117"/>
                  </a:lnTo>
                  <a:lnTo>
                    <a:pt x="45408" y="16669"/>
                  </a:lnTo>
                  <a:lnTo>
                    <a:pt x="46557" y="24716"/>
                  </a:lnTo>
                  <a:lnTo>
                    <a:pt x="31613" y="28164"/>
                  </a:lnTo>
                  <a:close/>
                  <a:moveTo>
                    <a:pt x="53455" y="22417"/>
                  </a:moveTo>
                  <a:lnTo>
                    <a:pt x="52305" y="14370"/>
                  </a:lnTo>
                  <a:lnTo>
                    <a:pt x="67250" y="10921"/>
                  </a:lnTo>
                  <a:lnTo>
                    <a:pt x="68399" y="18968"/>
                  </a:lnTo>
                  <a:lnTo>
                    <a:pt x="53455" y="22417"/>
                  </a:lnTo>
                  <a:close/>
                  <a:moveTo>
                    <a:pt x="82194" y="20117"/>
                  </a:moveTo>
                  <a:cubicBezTo>
                    <a:pt x="82194" y="17818"/>
                    <a:pt x="79895" y="16669"/>
                    <a:pt x="78745" y="16669"/>
                  </a:cubicBezTo>
                  <a:lnTo>
                    <a:pt x="75297" y="17818"/>
                  </a:lnTo>
                  <a:lnTo>
                    <a:pt x="74147" y="9771"/>
                  </a:lnTo>
                  <a:lnTo>
                    <a:pt x="79895" y="8622"/>
                  </a:lnTo>
                  <a:cubicBezTo>
                    <a:pt x="85643" y="8622"/>
                    <a:pt x="90241" y="13220"/>
                    <a:pt x="91391" y="18968"/>
                  </a:cubicBezTo>
                  <a:lnTo>
                    <a:pt x="82194" y="20117"/>
                  </a:lnTo>
                  <a:close/>
                  <a:moveTo>
                    <a:pt x="12070" y="152318"/>
                  </a:moveTo>
                  <a:lnTo>
                    <a:pt x="25865" y="154617"/>
                  </a:lnTo>
                  <a:lnTo>
                    <a:pt x="23566" y="161514"/>
                  </a:lnTo>
                  <a:lnTo>
                    <a:pt x="12070" y="159215"/>
                  </a:lnTo>
                  <a:cubicBezTo>
                    <a:pt x="10921" y="159215"/>
                    <a:pt x="9771" y="159215"/>
                    <a:pt x="8622" y="158066"/>
                  </a:cubicBezTo>
                  <a:lnTo>
                    <a:pt x="12070" y="152318"/>
                  </a:lnTo>
                  <a:cubicBezTo>
                    <a:pt x="10921" y="152318"/>
                    <a:pt x="12070" y="152318"/>
                    <a:pt x="12070" y="152318"/>
                  </a:cubicBezTo>
                  <a:close/>
                  <a:moveTo>
                    <a:pt x="45408" y="158066"/>
                  </a:moveTo>
                  <a:lnTo>
                    <a:pt x="44258" y="166113"/>
                  </a:lnTo>
                  <a:lnTo>
                    <a:pt x="29314" y="162664"/>
                  </a:lnTo>
                  <a:lnTo>
                    <a:pt x="30464" y="154617"/>
                  </a:lnTo>
                  <a:lnTo>
                    <a:pt x="45408" y="158066"/>
                  </a:lnTo>
                  <a:close/>
                  <a:moveTo>
                    <a:pt x="68399" y="163813"/>
                  </a:moveTo>
                  <a:lnTo>
                    <a:pt x="67250" y="171860"/>
                  </a:lnTo>
                  <a:lnTo>
                    <a:pt x="52305" y="168412"/>
                  </a:lnTo>
                  <a:lnTo>
                    <a:pt x="53455" y="160365"/>
                  </a:lnTo>
                  <a:lnTo>
                    <a:pt x="68399" y="163813"/>
                  </a:lnTo>
                  <a:close/>
                  <a:moveTo>
                    <a:pt x="90241" y="163813"/>
                  </a:moveTo>
                  <a:cubicBezTo>
                    <a:pt x="89092" y="169561"/>
                    <a:pt x="84493" y="174160"/>
                    <a:pt x="78745" y="174160"/>
                  </a:cubicBezTo>
                  <a:lnTo>
                    <a:pt x="74147" y="173010"/>
                  </a:lnTo>
                  <a:lnTo>
                    <a:pt x="75297" y="164963"/>
                  </a:lnTo>
                  <a:lnTo>
                    <a:pt x="78745" y="166113"/>
                  </a:lnTo>
                  <a:cubicBezTo>
                    <a:pt x="81045" y="166113"/>
                    <a:pt x="82194" y="164963"/>
                    <a:pt x="82194" y="162664"/>
                  </a:cubicBezTo>
                  <a:lnTo>
                    <a:pt x="90241" y="163813"/>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43" name="任意形状 142">
              <a:extLst>
                <a:ext uri="{FF2B5EF4-FFF2-40B4-BE49-F238E27FC236}">
                  <a16:creationId xmlns:a16="http://schemas.microsoft.com/office/drawing/2014/main" xmlns="" id="{52A77BE4-F4F2-A14F-BB2D-0AC4A06C395E}"/>
                </a:ext>
              </a:extLst>
            </p:cNvPr>
            <p:cNvSpPr/>
            <p:nvPr/>
          </p:nvSpPr>
          <p:spPr>
            <a:xfrm>
              <a:off x="3897359" y="4896267"/>
              <a:ext cx="103461" cy="172435"/>
            </a:xfrm>
            <a:custGeom>
              <a:avLst/>
              <a:gdLst>
                <a:gd name="connsiteX0" fmla="*/ 20117 w 103461"/>
                <a:gd name="connsiteY0" fmla="*/ 173010 h 172435"/>
                <a:gd name="connsiteX1" fmla="*/ 20117 w 103461"/>
                <a:gd name="connsiteY1" fmla="*/ 173010 h 172435"/>
                <a:gd name="connsiteX2" fmla="*/ 8622 w 103461"/>
                <a:gd name="connsiteY2" fmla="*/ 161514 h 172435"/>
                <a:gd name="connsiteX3" fmla="*/ 8622 w 103461"/>
                <a:gd name="connsiteY3" fmla="*/ 20117 h 172435"/>
                <a:gd name="connsiteX4" fmla="*/ 20117 w 103461"/>
                <a:gd name="connsiteY4" fmla="*/ 8622 h 172435"/>
                <a:gd name="connsiteX5" fmla="*/ 21267 w 103461"/>
                <a:gd name="connsiteY5" fmla="*/ 8622 h 172435"/>
                <a:gd name="connsiteX6" fmla="*/ 87942 w 103461"/>
                <a:gd name="connsiteY6" fmla="*/ 23566 h 172435"/>
                <a:gd name="connsiteX7" fmla="*/ 99438 w 103461"/>
                <a:gd name="connsiteY7" fmla="*/ 35062 h 172435"/>
                <a:gd name="connsiteX8" fmla="*/ 99438 w 103461"/>
                <a:gd name="connsiteY8" fmla="*/ 146570 h 172435"/>
                <a:gd name="connsiteX9" fmla="*/ 87942 w 103461"/>
                <a:gd name="connsiteY9" fmla="*/ 158066 h 172435"/>
                <a:gd name="connsiteX10" fmla="*/ 20117 w 103461"/>
                <a:gd name="connsiteY10" fmla="*/ 173010 h 172435"/>
                <a:gd name="connsiteX11" fmla="*/ 18968 w 103461"/>
                <a:gd name="connsiteY11" fmla="*/ 15519 h 172435"/>
                <a:gd name="connsiteX12" fmla="*/ 15519 w 103461"/>
                <a:gd name="connsiteY12" fmla="*/ 18968 h 172435"/>
                <a:gd name="connsiteX13" fmla="*/ 15519 w 103461"/>
                <a:gd name="connsiteY13" fmla="*/ 160365 h 172435"/>
                <a:gd name="connsiteX14" fmla="*/ 18968 w 103461"/>
                <a:gd name="connsiteY14" fmla="*/ 163813 h 172435"/>
                <a:gd name="connsiteX15" fmla="*/ 86792 w 103461"/>
                <a:gd name="connsiteY15" fmla="*/ 148869 h 172435"/>
                <a:gd name="connsiteX16" fmla="*/ 90241 w 103461"/>
                <a:gd name="connsiteY16" fmla="*/ 145420 h 172435"/>
                <a:gd name="connsiteX17" fmla="*/ 90241 w 103461"/>
                <a:gd name="connsiteY17" fmla="*/ 33912 h 172435"/>
                <a:gd name="connsiteX18" fmla="*/ 86792 w 103461"/>
                <a:gd name="connsiteY18" fmla="*/ 30464 h 172435"/>
                <a:gd name="connsiteX19" fmla="*/ 85643 w 103461"/>
                <a:gd name="connsiteY19" fmla="*/ 30464 h 172435"/>
                <a:gd name="connsiteX20" fmla="*/ 18968 w 103461"/>
                <a:gd name="connsiteY20" fmla="*/ 15519 h 17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461" h="172435">
                  <a:moveTo>
                    <a:pt x="20117" y="173010"/>
                  </a:moveTo>
                  <a:lnTo>
                    <a:pt x="20117" y="173010"/>
                  </a:lnTo>
                  <a:cubicBezTo>
                    <a:pt x="13220" y="173010"/>
                    <a:pt x="8622" y="167262"/>
                    <a:pt x="8622" y="161514"/>
                  </a:cubicBezTo>
                  <a:lnTo>
                    <a:pt x="8622" y="20117"/>
                  </a:lnTo>
                  <a:cubicBezTo>
                    <a:pt x="8622" y="13220"/>
                    <a:pt x="14370" y="8622"/>
                    <a:pt x="20117" y="8622"/>
                  </a:cubicBezTo>
                  <a:lnTo>
                    <a:pt x="21267" y="8622"/>
                  </a:lnTo>
                  <a:lnTo>
                    <a:pt x="87942" y="23566"/>
                  </a:lnTo>
                  <a:cubicBezTo>
                    <a:pt x="93690" y="23566"/>
                    <a:pt x="99438" y="29314"/>
                    <a:pt x="99438" y="35062"/>
                  </a:cubicBezTo>
                  <a:lnTo>
                    <a:pt x="99438" y="146570"/>
                  </a:lnTo>
                  <a:cubicBezTo>
                    <a:pt x="99438" y="152318"/>
                    <a:pt x="94839" y="158066"/>
                    <a:pt x="87942" y="158066"/>
                  </a:cubicBezTo>
                  <a:lnTo>
                    <a:pt x="20117" y="173010"/>
                  </a:lnTo>
                  <a:close/>
                  <a:moveTo>
                    <a:pt x="18968" y="15519"/>
                  </a:moveTo>
                  <a:cubicBezTo>
                    <a:pt x="16669" y="15519"/>
                    <a:pt x="15519" y="17818"/>
                    <a:pt x="15519" y="18968"/>
                  </a:cubicBezTo>
                  <a:lnTo>
                    <a:pt x="15519" y="160365"/>
                  </a:lnTo>
                  <a:cubicBezTo>
                    <a:pt x="15519" y="162664"/>
                    <a:pt x="16669" y="163813"/>
                    <a:pt x="18968" y="163813"/>
                  </a:cubicBezTo>
                  <a:lnTo>
                    <a:pt x="86792" y="148869"/>
                  </a:lnTo>
                  <a:cubicBezTo>
                    <a:pt x="89092" y="148869"/>
                    <a:pt x="90241" y="146570"/>
                    <a:pt x="90241" y="145420"/>
                  </a:cubicBezTo>
                  <a:lnTo>
                    <a:pt x="90241" y="33912"/>
                  </a:lnTo>
                  <a:cubicBezTo>
                    <a:pt x="90241" y="31613"/>
                    <a:pt x="87942" y="30464"/>
                    <a:pt x="86792" y="30464"/>
                  </a:cubicBezTo>
                  <a:lnTo>
                    <a:pt x="85643" y="30464"/>
                  </a:lnTo>
                  <a:lnTo>
                    <a:pt x="18968" y="15519"/>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44" name="任意形状 143">
              <a:extLst>
                <a:ext uri="{FF2B5EF4-FFF2-40B4-BE49-F238E27FC236}">
                  <a16:creationId xmlns:a16="http://schemas.microsoft.com/office/drawing/2014/main" xmlns="" id="{AAC3D337-3D16-D845-8D63-D36D7F342AD9}"/>
                </a:ext>
              </a:extLst>
            </p:cNvPr>
            <p:cNvSpPr/>
            <p:nvPr/>
          </p:nvSpPr>
          <p:spPr>
            <a:xfrm>
              <a:off x="3819188" y="4835340"/>
              <a:ext cx="333375" cy="344870"/>
            </a:xfrm>
            <a:custGeom>
              <a:avLst/>
              <a:gdLst>
                <a:gd name="connsiteX0" fmla="*/ 307509 w 333374"/>
                <a:gd name="connsiteY0" fmla="*/ 8622 h 344870"/>
                <a:gd name="connsiteX1" fmla="*/ 38511 w 333374"/>
                <a:gd name="connsiteY1" fmla="*/ 8622 h 344870"/>
                <a:gd name="connsiteX2" fmla="*/ 8622 w 333374"/>
                <a:gd name="connsiteY2" fmla="*/ 38511 h 344870"/>
                <a:gd name="connsiteX3" fmla="*/ 8622 w 333374"/>
                <a:gd name="connsiteY3" fmla="*/ 228189 h 344870"/>
                <a:gd name="connsiteX4" fmla="*/ 23566 w 333374"/>
                <a:gd name="connsiteY4" fmla="*/ 258078 h 344870"/>
                <a:gd name="connsiteX5" fmla="*/ 28164 w 333374"/>
                <a:gd name="connsiteY5" fmla="*/ 261527 h 344870"/>
                <a:gd name="connsiteX6" fmla="*/ 135074 w 333374"/>
                <a:gd name="connsiteY6" fmla="*/ 323603 h 344870"/>
                <a:gd name="connsiteX7" fmla="*/ 152318 w 333374"/>
                <a:gd name="connsiteY7" fmla="*/ 333949 h 344870"/>
                <a:gd name="connsiteX8" fmla="*/ 170711 w 333374"/>
                <a:gd name="connsiteY8" fmla="*/ 338548 h 344870"/>
                <a:gd name="connsiteX9" fmla="*/ 189104 w 333374"/>
                <a:gd name="connsiteY9" fmla="*/ 333949 h 344870"/>
                <a:gd name="connsiteX10" fmla="*/ 206347 w 333374"/>
                <a:gd name="connsiteY10" fmla="*/ 323603 h 344870"/>
                <a:gd name="connsiteX11" fmla="*/ 313257 w 333374"/>
                <a:gd name="connsiteY11" fmla="*/ 261527 h 344870"/>
                <a:gd name="connsiteX12" fmla="*/ 317856 w 333374"/>
                <a:gd name="connsiteY12" fmla="*/ 258078 h 344870"/>
                <a:gd name="connsiteX13" fmla="*/ 332800 w 333374"/>
                <a:gd name="connsiteY13" fmla="*/ 228189 h 344870"/>
                <a:gd name="connsiteX14" fmla="*/ 332800 w 333374"/>
                <a:gd name="connsiteY14" fmla="*/ 38511 h 344870"/>
                <a:gd name="connsiteX15" fmla="*/ 307509 w 333374"/>
                <a:gd name="connsiteY15" fmla="*/ 8622 h 344870"/>
                <a:gd name="connsiteX16" fmla="*/ 312108 w 333374"/>
                <a:gd name="connsiteY16" fmla="*/ 247732 h 344870"/>
                <a:gd name="connsiteX17" fmla="*/ 183356 w 333374"/>
                <a:gd name="connsiteY17" fmla="*/ 321304 h 344870"/>
                <a:gd name="connsiteX18" fmla="*/ 161514 w 333374"/>
                <a:gd name="connsiteY18" fmla="*/ 321304 h 344870"/>
                <a:gd name="connsiteX19" fmla="*/ 32763 w 333374"/>
                <a:gd name="connsiteY19" fmla="*/ 247732 h 344870"/>
                <a:gd name="connsiteX20" fmla="*/ 21267 w 333374"/>
                <a:gd name="connsiteY20" fmla="*/ 230488 h 344870"/>
                <a:gd name="connsiteX21" fmla="*/ 21267 w 333374"/>
                <a:gd name="connsiteY21" fmla="*/ 38511 h 344870"/>
                <a:gd name="connsiteX22" fmla="*/ 36211 w 333374"/>
                <a:gd name="connsiteY22" fmla="*/ 23566 h 344870"/>
                <a:gd name="connsiteX23" fmla="*/ 305210 w 333374"/>
                <a:gd name="connsiteY23" fmla="*/ 23566 h 344870"/>
                <a:gd name="connsiteX24" fmla="*/ 320155 w 333374"/>
                <a:gd name="connsiteY24" fmla="*/ 38511 h 344870"/>
                <a:gd name="connsiteX25" fmla="*/ 320155 w 333374"/>
                <a:gd name="connsiteY25" fmla="*/ 230488 h 344870"/>
                <a:gd name="connsiteX26" fmla="*/ 312108 w 333374"/>
                <a:gd name="connsiteY26" fmla="*/ 247732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3374" h="344870">
                  <a:moveTo>
                    <a:pt x="307509" y="8622"/>
                  </a:moveTo>
                  <a:lnTo>
                    <a:pt x="38511" y="8622"/>
                  </a:lnTo>
                  <a:cubicBezTo>
                    <a:pt x="22417" y="8622"/>
                    <a:pt x="8622" y="22417"/>
                    <a:pt x="8622" y="38511"/>
                  </a:cubicBezTo>
                  <a:lnTo>
                    <a:pt x="8622" y="228189"/>
                  </a:lnTo>
                  <a:cubicBezTo>
                    <a:pt x="8622" y="239685"/>
                    <a:pt x="15519" y="251181"/>
                    <a:pt x="23566" y="258078"/>
                  </a:cubicBezTo>
                  <a:cubicBezTo>
                    <a:pt x="24716" y="259228"/>
                    <a:pt x="27015" y="260377"/>
                    <a:pt x="28164" y="261527"/>
                  </a:cubicBezTo>
                  <a:lnTo>
                    <a:pt x="135074" y="323603"/>
                  </a:lnTo>
                  <a:lnTo>
                    <a:pt x="152318" y="333949"/>
                  </a:lnTo>
                  <a:cubicBezTo>
                    <a:pt x="158066" y="337398"/>
                    <a:pt x="164963" y="338548"/>
                    <a:pt x="170711" y="338548"/>
                  </a:cubicBezTo>
                  <a:cubicBezTo>
                    <a:pt x="176459" y="338548"/>
                    <a:pt x="185655" y="337398"/>
                    <a:pt x="189104" y="333949"/>
                  </a:cubicBezTo>
                  <a:lnTo>
                    <a:pt x="206347" y="323603"/>
                  </a:lnTo>
                  <a:lnTo>
                    <a:pt x="313257" y="261527"/>
                  </a:lnTo>
                  <a:cubicBezTo>
                    <a:pt x="314407" y="260377"/>
                    <a:pt x="316706" y="259228"/>
                    <a:pt x="317856" y="258078"/>
                  </a:cubicBezTo>
                  <a:cubicBezTo>
                    <a:pt x="327052" y="250031"/>
                    <a:pt x="332800" y="238535"/>
                    <a:pt x="332800" y="228189"/>
                  </a:cubicBezTo>
                  <a:lnTo>
                    <a:pt x="332800" y="38511"/>
                  </a:lnTo>
                  <a:cubicBezTo>
                    <a:pt x="337398" y="22417"/>
                    <a:pt x="324753" y="8622"/>
                    <a:pt x="307509" y="8622"/>
                  </a:cubicBezTo>
                  <a:close/>
                  <a:moveTo>
                    <a:pt x="312108" y="247732"/>
                  </a:moveTo>
                  <a:lnTo>
                    <a:pt x="183356" y="321304"/>
                  </a:lnTo>
                  <a:cubicBezTo>
                    <a:pt x="177608" y="324753"/>
                    <a:pt x="167262" y="324753"/>
                    <a:pt x="161514" y="321304"/>
                  </a:cubicBezTo>
                  <a:lnTo>
                    <a:pt x="32763" y="247732"/>
                  </a:lnTo>
                  <a:cubicBezTo>
                    <a:pt x="27015" y="244283"/>
                    <a:pt x="22417" y="236236"/>
                    <a:pt x="21267" y="230488"/>
                  </a:cubicBezTo>
                  <a:lnTo>
                    <a:pt x="21267" y="38511"/>
                  </a:lnTo>
                  <a:cubicBezTo>
                    <a:pt x="21267" y="30464"/>
                    <a:pt x="28164" y="23566"/>
                    <a:pt x="36211" y="23566"/>
                  </a:cubicBezTo>
                  <a:lnTo>
                    <a:pt x="305210" y="23566"/>
                  </a:lnTo>
                  <a:cubicBezTo>
                    <a:pt x="313257" y="23566"/>
                    <a:pt x="320155" y="30464"/>
                    <a:pt x="320155" y="38511"/>
                  </a:cubicBezTo>
                  <a:lnTo>
                    <a:pt x="320155" y="230488"/>
                  </a:lnTo>
                  <a:cubicBezTo>
                    <a:pt x="322454" y="237386"/>
                    <a:pt x="316706" y="245433"/>
                    <a:pt x="312108" y="247732"/>
                  </a:cubicBezTo>
                  <a:close/>
                </a:path>
              </a:pathLst>
            </a:custGeom>
            <a:solidFill>
              <a:srgbClr val="C7000B"/>
            </a:solidFill>
            <a:ln w="9525"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145" name="图形 9">
            <a:extLst>
              <a:ext uri="{FF2B5EF4-FFF2-40B4-BE49-F238E27FC236}">
                <a16:creationId xmlns:a16="http://schemas.microsoft.com/office/drawing/2014/main" xmlns="" id="{7E8229BA-5CC1-8642-8134-F494886DE64B}"/>
              </a:ext>
            </a:extLst>
          </p:cNvPr>
          <p:cNvGrpSpPr/>
          <p:nvPr/>
        </p:nvGrpSpPr>
        <p:grpSpPr>
          <a:xfrm>
            <a:off x="2484956" y="3556716"/>
            <a:ext cx="1097851" cy="658669"/>
            <a:chOff x="2874883" y="4677274"/>
            <a:chExt cx="965637" cy="643758"/>
          </a:xfrm>
        </p:grpSpPr>
        <p:sp>
          <p:nvSpPr>
            <p:cNvPr id="146" name="任意形状 145">
              <a:extLst>
                <a:ext uri="{FF2B5EF4-FFF2-40B4-BE49-F238E27FC236}">
                  <a16:creationId xmlns:a16="http://schemas.microsoft.com/office/drawing/2014/main" xmlns="" id="{3663461B-3D96-C94C-B07A-696EE5390CB6}"/>
                </a:ext>
              </a:extLst>
            </p:cNvPr>
            <p:cNvSpPr/>
            <p:nvPr/>
          </p:nvSpPr>
          <p:spPr>
            <a:xfrm>
              <a:off x="3368027" y="4771518"/>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47" name="任意形状 146">
              <a:extLst>
                <a:ext uri="{FF2B5EF4-FFF2-40B4-BE49-F238E27FC236}">
                  <a16:creationId xmlns:a16="http://schemas.microsoft.com/office/drawing/2014/main" xmlns="" id="{19196154-2A33-D747-9E80-E4C34FFB7E72}"/>
                </a:ext>
              </a:extLst>
            </p:cNvPr>
            <p:cNvSpPr/>
            <p:nvPr/>
          </p:nvSpPr>
          <p:spPr>
            <a:xfrm>
              <a:off x="2866261"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48" name="任意形状 147">
              <a:extLst>
                <a:ext uri="{FF2B5EF4-FFF2-40B4-BE49-F238E27FC236}">
                  <a16:creationId xmlns:a16="http://schemas.microsoft.com/office/drawing/2014/main" xmlns="" id="{50AFAAD4-A3C9-AE40-82E6-86527F217AE5}"/>
                </a:ext>
              </a:extLst>
            </p:cNvPr>
            <p:cNvSpPr/>
            <p:nvPr/>
          </p:nvSpPr>
          <p:spPr>
            <a:xfrm>
              <a:off x="2944432"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49" name="任意形状 148">
              <a:extLst>
                <a:ext uri="{FF2B5EF4-FFF2-40B4-BE49-F238E27FC236}">
                  <a16:creationId xmlns:a16="http://schemas.microsoft.com/office/drawing/2014/main" xmlns="" id="{E35126AD-4BDF-4E47-94CE-14213723CABB}"/>
                </a:ext>
              </a:extLst>
            </p:cNvPr>
            <p:cNvSpPr/>
            <p:nvPr/>
          </p:nvSpPr>
          <p:spPr>
            <a:xfrm>
              <a:off x="3153653" y="4958343"/>
              <a:ext cx="80470" cy="22991"/>
            </a:xfrm>
            <a:custGeom>
              <a:avLst/>
              <a:gdLst>
                <a:gd name="connsiteX0" fmla="*/ 77596 w 80469"/>
                <a:gd name="connsiteY0" fmla="*/ 8622 h 22991"/>
                <a:gd name="connsiteX1" fmla="*/ 13220 w 80469"/>
                <a:gd name="connsiteY1" fmla="*/ 8622 h 22991"/>
                <a:gd name="connsiteX2" fmla="*/ 8622 w 80469"/>
                <a:gd name="connsiteY2" fmla="*/ 13220 h 22991"/>
                <a:gd name="connsiteX3" fmla="*/ 13220 w 80469"/>
                <a:gd name="connsiteY3" fmla="*/ 17818 h 22991"/>
                <a:gd name="connsiteX4" fmla="*/ 77596 w 80469"/>
                <a:gd name="connsiteY4" fmla="*/ 17818 h 22991"/>
                <a:gd name="connsiteX5" fmla="*/ 82194 w 80469"/>
                <a:gd name="connsiteY5" fmla="*/ 13220 h 22991"/>
                <a:gd name="connsiteX6" fmla="*/ 77596 w 80469"/>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69" h="22991">
                  <a:moveTo>
                    <a:pt x="77596" y="8622"/>
                  </a:moveTo>
                  <a:lnTo>
                    <a:pt x="13220" y="8622"/>
                  </a:lnTo>
                  <a:cubicBezTo>
                    <a:pt x="10921" y="8622"/>
                    <a:pt x="8622" y="10921"/>
                    <a:pt x="8622" y="13220"/>
                  </a:cubicBezTo>
                  <a:cubicBezTo>
                    <a:pt x="8622" y="15519"/>
                    <a:pt x="10921" y="17818"/>
                    <a:pt x="13220" y="17818"/>
                  </a:cubicBezTo>
                  <a:lnTo>
                    <a:pt x="77596" y="17818"/>
                  </a:lnTo>
                  <a:cubicBezTo>
                    <a:pt x="79895" y="17818"/>
                    <a:pt x="82194" y="15519"/>
                    <a:pt x="82194" y="13220"/>
                  </a:cubicBezTo>
                  <a:cubicBezTo>
                    <a:pt x="82194" y="9771"/>
                    <a:pt x="79895" y="8622"/>
                    <a:pt x="77596" y="8622"/>
                  </a:cubicBez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50" name="任意形状 149">
              <a:extLst>
                <a:ext uri="{FF2B5EF4-FFF2-40B4-BE49-F238E27FC236}">
                  <a16:creationId xmlns:a16="http://schemas.microsoft.com/office/drawing/2014/main" xmlns="" id="{AE06DBBF-A17B-F04C-8712-B54899AE0894}"/>
                </a:ext>
              </a:extLst>
            </p:cNvPr>
            <p:cNvSpPr/>
            <p:nvPr/>
          </p:nvSpPr>
          <p:spPr>
            <a:xfrm>
              <a:off x="3091577" y="4920408"/>
              <a:ext cx="206922" cy="160940"/>
            </a:xfrm>
            <a:custGeom>
              <a:avLst/>
              <a:gdLst>
                <a:gd name="connsiteX0" fmla="*/ 184506 w 206922"/>
                <a:gd name="connsiteY0" fmla="*/ 8622 h 160939"/>
                <a:gd name="connsiteX1" fmla="*/ 29314 w 206922"/>
                <a:gd name="connsiteY1" fmla="*/ 8622 h 160939"/>
                <a:gd name="connsiteX2" fmla="*/ 8622 w 206922"/>
                <a:gd name="connsiteY2" fmla="*/ 29314 h 160939"/>
                <a:gd name="connsiteX3" fmla="*/ 8622 w 206922"/>
                <a:gd name="connsiteY3" fmla="*/ 132775 h 160939"/>
                <a:gd name="connsiteX4" fmla="*/ 29314 w 206922"/>
                <a:gd name="connsiteY4" fmla="*/ 153467 h 160939"/>
                <a:gd name="connsiteX5" fmla="*/ 184506 w 206922"/>
                <a:gd name="connsiteY5" fmla="*/ 153467 h 160939"/>
                <a:gd name="connsiteX6" fmla="*/ 205198 w 206922"/>
                <a:gd name="connsiteY6" fmla="*/ 132775 h 160939"/>
                <a:gd name="connsiteX7" fmla="*/ 205198 w 206922"/>
                <a:gd name="connsiteY7" fmla="*/ 29314 h 160939"/>
                <a:gd name="connsiteX8" fmla="*/ 184506 w 206922"/>
                <a:gd name="connsiteY8" fmla="*/ 8622 h 160939"/>
                <a:gd name="connsiteX9" fmla="*/ 197151 w 206922"/>
                <a:gd name="connsiteY9" fmla="*/ 131626 h 160939"/>
                <a:gd name="connsiteX10" fmla="*/ 183356 w 206922"/>
                <a:gd name="connsiteY10" fmla="*/ 145420 h 160939"/>
                <a:gd name="connsiteX11" fmla="*/ 29314 w 206922"/>
                <a:gd name="connsiteY11" fmla="*/ 145420 h 160939"/>
                <a:gd name="connsiteX12" fmla="*/ 15519 w 206922"/>
                <a:gd name="connsiteY12" fmla="*/ 131626 h 160939"/>
                <a:gd name="connsiteX13" fmla="*/ 15519 w 206922"/>
                <a:gd name="connsiteY13" fmla="*/ 28164 h 160939"/>
                <a:gd name="connsiteX14" fmla="*/ 29314 w 206922"/>
                <a:gd name="connsiteY14" fmla="*/ 14370 h 160939"/>
                <a:gd name="connsiteX15" fmla="*/ 184506 w 206922"/>
                <a:gd name="connsiteY15" fmla="*/ 14370 h 160939"/>
                <a:gd name="connsiteX16" fmla="*/ 198300 w 206922"/>
                <a:gd name="connsiteY16" fmla="*/ 28164 h 160939"/>
                <a:gd name="connsiteX17" fmla="*/ 198300 w 206922"/>
                <a:gd name="connsiteY17" fmla="*/ 131626 h 16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6922" h="160939">
                  <a:moveTo>
                    <a:pt x="184506" y="8622"/>
                  </a:moveTo>
                  <a:lnTo>
                    <a:pt x="29314" y="8622"/>
                  </a:lnTo>
                  <a:cubicBezTo>
                    <a:pt x="16669" y="8622"/>
                    <a:pt x="8622" y="18968"/>
                    <a:pt x="8622" y="29314"/>
                  </a:cubicBezTo>
                  <a:lnTo>
                    <a:pt x="8622" y="132775"/>
                  </a:lnTo>
                  <a:cubicBezTo>
                    <a:pt x="8622" y="145420"/>
                    <a:pt x="18968" y="153467"/>
                    <a:pt x="29314" y="153467"/>
                  </a:cubicBezTo>
                  <a:lnTo>
                    <a:pt x="184506" y="153467"/>
                  </a:lnTo>
                  <a:cubicBezTo>
                    <a:pt x="197151" y="153467"/>
                    <a:pt x="205198" y="143121"/>
                    <a:pt x="205198" y="132775"/>
                  </a:cubicBezTo>
                  <a:lnTo>
                    <a:pt x="205198" y="29314"/>
                  </a:lnTo>
                  <a:cubicBezTo>
                    <a:pt x="206347" y="16669"/>
                    <a:pt x="196001" y="8622"/>
                    <a:pt x="184506" y="8622"/>
                  </a:cubicBezTo>
                  <a:close/>
                  <a:moveTo>
                    <a:pt x="197151" y="131626"/>
                  </a:moveTo>
                  <a:cubicBezTo>
                    <a:pt x="197151" y="138523"/>
                    <a:pt x="191403" y="145420"/>
                    <a:pt x="183356" y="145420"/>
                  </a:cubicBezTo>
                  <a:lnTo>
                    <a:pt x="29314" y="145420"/>
                  </a:lnTo>
                  <a:cubicBezTo>
                    <a:pt x="22417" y="145420"/>
                    <a:pt x="15519" y="139672"/>
                    <a:pt x="15519" y="131626"/>
                  </a:cubicBezTo>
                  <a:lnTo>
                    <a:pt x="15519" y="28164"/>
                  </a:lnTo>
                  <a:cubicBezTo>
                    <a:pt x="15519" y="21267"/>
                    <a:pt x="21267" y="14370"/>
                    <a:pt x="29314" y="14370"/>
                  </a:cubicBezTo>
                  <a:lnTo>
                    <a:pt x="184506" y="14370"/>
                  </a:lnTo>
                  <a:cubicBezTo>
                    <a:pt x="191403" y="14370"/>
                    <a:pt x="198300" y="20117"/>
                    <a:pt x="198300" y="28164"/>
                  </a:cubicBezTo>
                  <a:lnTo>
                    <a:pt x="198300" y="131626"/>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51" name="任意形状 150">
              <a:extLst>
                <a:ext uri="{FF2B5EF4-FFF2-40B4-BE49-F238E27FC236}">
                  <a16:creationId xmlns:a16="http://schemas.microsoft.com/office/drawing/2014/main" xmlns="" id="{49185D33-64C3-904C-AA64-9C549BD3CEAD}"/>
                </a:ext>
              </a:extLst>
            </p:cNvPr>
            <p:cNvSpPr/>
            <p:nvPr/>
          </p:nvSpPr>
          <p:spPr>
            <a:xfrm>
              <a:off x="3028350" y="4854882"/>
              <a:ext cx="333375" cy="333375"/>
            </a:xfrm>
            <a:custGeom>
              <a:avLst/>
              <a:gdLst>
                <a:gd name="connsiteX0" fmla="*/ 308659 w 333374"/>
                <a:gd name="connsiteY0" fmla="*/ 8622 h 333374"/>
                <a:gd name="connsiteX1" fmla="*/ 33912 w 333374"/>
                <a:gd name="connsiteY1" fmla="*/ 8622 h 333374"/>
                <a:gd name="connsiteX2" fmla="*/ 8622 w 333374"/>
                <a:gd name="connsiteY2" fmla="*/ 33912 h 333374"/>
                <a:gd name="connsiteX3" fmla="*/ 8622 w 333374"/>
                <a:gd name="connsiteY3" fmla="*/ 225890 h 333374"/>
                <a:gd name="connsiteX4" fmla="*/ 27015 w 333374"/>
                <a:gd name="connsiteY4" fmla="*/ 259228 h 333374"/>
                <a:gd name="connsiteX5" fmla="*/ 152318 w 333374"/>
                <a:gd name="connsiteY5" fmla="*/ 330501 h 333374"/>
                <a:gd name="connsiteX6" fmla="*/ 170711 w 333374"/>
                <a:gd name="connsiteY6" fmla="*/ 335099 h 333374"/>
                <a:gd name="connsiteX7" fmla="*/ 189104 w 333374"/>
                <a:gd name="connsiteY7" fmla="*/ 330501 h 333374"/>
                <a:gd name="connsiteX8" fmla="*/ 314407 w 333374"/>
                <a:gd name="connsiteY8" fmla="*/ 259228 h 333374"/>
                <a:gd name="connsiteX9" fmla="*/ 332800 w 333374"/>
                <a:gd name="connsiteY9" fmla="*/ 225890 h 333374"/>
                <a:gd name="connsiteX10" fmla="*/ 332800 w 333374"/>
                <a:gd name="connsiteY10" fmla="*/ 33912 h 333374"/>
                <a:gd name="connsiteX11" fmla="*/ 308659 w 333374"/>
                <a:gd name="connsiteY11" fmla="*/ 8622 h 333374"/>
                <a:gd name="connsiteX12" fmla="*/ 315556 w 333374"/>
                <a:gd name="connsiteY12" fmla="*/ 227040 h 333374"/>
                <a:gd name="connsiteX13" fmla="*/ 304061 w 333374"/>
                <a:gd name="connsiteY13" fmla="*/ 244283 h 333374"/>
                <a:gd name="connsiteX14" fmla="*/ 179907 w 333374"/>
                <a:gd name="connsiteY14" fmla="*/ 315556 h 333374"/>
                <a:gd name="connsiteX15" fmla="*/ 159215 w 333374"/>
                <a:gd name="connsiteY15" fmla="*/ 315556 h 333374"/>
                <a:gd name="connsiteX16" fmla="*/ 33912 w 333374"/>
                <a:gd name="connsiteY16" fmla="*/ 244283 h 333374"/>
                <a:gd name="connsiteX17" fmla="*/ 22417 w 333374"/>
                <a:gd name="connsiteY17" fmla="*/ 227040 h 333374"/>
                <a:gd name="connsiteX18" fmla="*/ 22417 w 333374"/>
                <a:gd name="connsiteY18" fmla="*/ 35062 h 333374"/>
                <a:gd name="connsiteX19" fmla="*/ 31613 w 333374"/>
                <a:gd name="connsiteY19" fmla="*/ 25865 h 333374"/>
                <a:gd name="connsiteX20" fmla="*/ 306360 w 333374"/>
                <a:gd name="connsiteY20" fmla="*/ 25865 h 333374"/>
                <a:gd name="connsiteX21" fmla="*/ 315556 w 333374"/>
                <a:gd name="connsiteY21" fmla="*/ 35062 h 333374"/>
                <a:gd name="connsiteX22" fmla="*/ 315556 w 333374"/>
                <a:gd name="connsiteY22" fmla="*/ 227040 h 333374"/>
                <a:gd name="connsiteX23" fmla="*/ 315556 w 333374"/>
                <a:gd name="connsiteY23" fmla="*/ 227040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3374" h="333374">
                  <a:moveTo>
                    <a:pt x="308659" y="8622"/>
                  </a:moveTo>
                  <a:lnTo>
                    <a:pt x="33912" y="8622"/>
                  </a:lnTo>
                  <a:cubicBezTo>
                    <a:pt x="18968" y="8622"/>
                    <a:pt x="8622" y="20117"/>
                    <a:pt x="8622" y="33912"/>
                  </a:cubicBezTo>
                  <a:lnTo>
                    <a:pt x="8622" y="225890"/>
                  </a:lnTo>
                  <a:cubicBezTo>
                    <a:pt x="8622" y="238535"/>
                    <a:pt x="17818" y="252330"/>
                    <a:pt x="27015" y="259228"/>
                  </a:cubicBezTo>
                  <a:lnTo>
                    <a:pt x="152318" y="330501"/>
                  </a:lnTo>
                  <a:cubicBezTo>
                    <a:pt x="158066" y="333949"/>
                    <a:pt x="164963" y="335099"/>
                    <a:pt x="170711" y="335099"/>
                  </a:cubicBezTo>
                  <a:cubicBezTo>
                    <a:pt x="177608" y="335099"/>
                    <a:pt x="185655" y="333949"/>
                    <a:pt x="189104" y="330501"/>
                  </a:cubicBezTo>
                  <a:lnTo>
                    <a:pt x="314407" y="259228"/>
                  </a:lnTo>
                  <a:cubicBezTo>
                    <a:pt x="325903" y="252330"/>
                    <a:pt x="332800" y="238535"/>
                    <a:pt x="332800" y="225890"/>
                  </a:cubicBezTo>
                  <a:lnTo>
                    <a:pt x="332800" y="33912"/>
                  </a:lnTo>
                  <a:cubicBezTo>
                    <a:pt x="333949" y="20117"/>
                    <a:pt x="322454" y="8622"/>
                    <a:pt x="308659" y="8622"/>
                  </a:cubicBezTo>
                  <a:close/>
                  <a:moveTo>
                    <a:pt x="315556" y="227040"/>
                  </a:moveTo>
                  <a:cubicBezTo>
                    <a:pt x="315556" y="233937"/>
                    <a:pt x="309809" y="241984"/>
                    <a:pt x="304061" y="244283"/>
                  </a:cubicBezTo>
                  <a:lnTo>
                    <a:pt x="179907" y="315556"/>
                  </a:lnTo>
                  <a:cubicBezTo>
                    <a:pt x="174160" y="319005"/>
                    <a:pt x="164963" y="319005"/>
                    <a:pt x="159215" y="315556"/>
                  </a:cubicBezTo>
                  <a:lnTo>
                    <a:pt x="33912" y="244283"/>
                  </a:lnTo>
                  <a:cubicBezTo>
                    <a:pt x="28164" y="240834"/>
                    <a:pt x="22417" y="231638"/>
                    <a:pt x="22417" y="227040"/>
                  </a:cubicBezTo>
                  <a:lnTo>
                    <a:pt x="22417" y="35062"/>
                  </a:lnTo>
                  <a:cubicBezTo>
                    <a:pt x="22417" y="30464"/>
                    <a:pt x="25865" y="25865"/>
                    <a:pt x="31613" y="25865"/>
                  </a:cubicBezTo>
                  <a:lnTo>
                    <a:pt x="306360" y="25865"/>
                  </a:lnTo>
                  <a:cubicBezTo>
                    <a:pt x="310958" y="25865"/>
                    <a:pt x="315556" y="29314"/>
                    <a:pt x="315556" y="35062"/>
                  </a:cubicBezTo>
                  <a:lnTo>
                    <a:pt x="315556" y="227040"/>
                  </a:lnTo>
                  <a:lnTo>
                    <a:pt x="315556" y="227040"/>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152" name="图形 107">
            <a:extLst>
              <a:ext uri="{FF2B5EF4-FFF2-40B4-BE49-F238E27FC236}">
                <a16:creationId xmlns:a16="http://schemas.microsoft.com/office/drawing/2014/main" xmlns="" id="{6E9FC343-ACBA-8B4D-8B4A-55CCCADA20A3}"/>
              </a:ext>
            </a:extLst>
          </p:cNvPr>
          <p:cNvGrpSpPr/>
          <p:nvPr/>
        </p:nvGrpSpPr>
        <p:grpSpPr>
          <a:xfrm>
            <a:off x="2824587" y="4202989"/>
            <a:ext cx="43317" cy="116947"/>
            <a:chOff x="3173613" y="4036658"/>
            <a:chExt cx="38100" cy="114300"/>
          </a:xfrm>
        </p:grpSpPr>
        <p:sp>
          <p:nvSpPr>
            <p:cNvPr id="153" name="任意形状 152">
              <a:extLst>
                <a:ext uri="{FF2B5EF4-FFF2-40B4-BE49-F238E27FC236}">
                  <a16:creationId xmlns:a16="http://schemas.microsoft.com/office/drawing/2014/main" xmlns="" id="{C47B60C4-300A-7848-952A-15A63EFDDC55}"/>
                </a:ext>
              </a:extLst>
            </p:cNvPr>
            <p:cNvSpPr/>
            <p:nvPr/>
          </p:nvSpPr>
          <p:spPr>
            <a:xfrm>
              <a:off x="3166469"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54" name="任意形状 153">
              <a:extLst>
                <a:ext uri="{FF2B5EF4-FFF2-40B4-BE49-F238E27FC236}">
                  <a16:creationId xmlns:a16="http://schemas.microsoft.com/office/drawing/2014/main" xmlns="" id="{C3814CB1-055A-7F42-9C08-8935E703FB3B}"/>
                </a:ext>
              </a:extLst>
            </p:cNvPr>
            <p:cNvSpPr/>
            <p:nvPr/>
          </p:nvSpPr>
          <p:spPr>
            <a:xfrm>
              <a:off x="3166469"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55" name="任意形状 154">
              <a:extLst>
                <a:ext uri="{FF2B5EF4-FFF2-40B4-BE49-F238E27FC236}">
                  <a16:creationId xmlns:a16="http://schemas.microsoft.com/office/drawing/2014/main" xmlns="" id="{484A2FFD-DB50-1C4E-AEA7-6EB28B5B9CDC}"/>
                </a:ext>
              </a:extLst>
            </p:cNvPr>
            <p:cNvSpPr/>
            <p:nvPr/>
          </p:nvSpPr>
          <p:spPr>
            <a:xfrm>
              <a:off x="3166469"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156" name="图形 108">
            <a:extLst>
              <a:ext uri="{FF2B5EF4-FFF2-40B4-BE49-F238E27FC236}">
                <a16:creationId xmlns:a16="http://schemas.microsoft.com/office/drawing/2014/main" xmlns="" id="{1159BF0A-29C6-444D-BA37-FD63C8F04A62}"/>
              </a:ext>
            </a:extLst>
          </p:cNvPr>
          <p:cNvGrpSpPr/>
          <p:nvPr/>
        </p:nvGrpSpPr>
        <p:grpSpPr>
          <a:xfrm>
            <a:off x="3738622" y="4202989"/>
            <a:ext cx="43317" cy="116947"/>
            <a:chOff x="3977571" y="4036658"/>
            <a:chExt cx="38100" cy="114300"/>
          </a:xfrm>
        </p:grpSpPr>
        <p:sp>
          <p:nvSpPr>
            <p:cNvPr id="157" name="任意形状 156">
              <a:extLst>
                <a:ext uri="{FF2B5EF4-FFF2-40B4-BE49-F238E27FC236}">
                  <a16:creationId xmlns:a16="http://schemas.microsoft.com/office/drawing/2014/main" xmlns="" id="{B17364B4-C369-9F4E-9F95-E5CC97306491}"/>
                </a:ext>
              </a:extLst>
            </p:cNvPr>
            <p:cNvSpPr/>
            <p:nvPr/>
          </p:nvSpPr>
          <p:spPr>
            <a:xfrm>
              <a:off x="3970427"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58" name="任意形状 157">
              <a:extLst>
                <a:ext uri="{FF2B5EF4-FFF2-40B4-BE49-F238E27FC236}">
                  <a16:creationId xmlns:a16="http://schemas.microsoft.com/office/drawing/2014/main" xmlns="" id="{2EE4FD7C-C13A-2C45-B2B1-B6DE0059F6A2}"/>
                </a:ext>
              </a:extLst>
            </p:cNvPr>
            <p:cNvSpPr/>
            <p:nvPr/>
          </p:nvSpPr>
          <p:spPr>
            <a:xfrm>
              <a:off x="3970427"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59" name="任意形状 158">
              <a:extLst>
                <a:ext uri="{FF2B5EF4-FFF2-40B4-BE49-F238E27FC236}">
                  <a16:creationId xmlns:a16="http://schemas.microsoft.com/office/drawing/2014/main" xmlns="" id="{960CCA6D-1469-6444-9FBF-ABF34221B51F}"/>
                </a:ext>
              </a:extLst>
            </p:cNvPr>
            <p:cNvSpPr/>
            <p:nvPr/>
          </p:nvSpPr>
          <p:spPr>
            <a:xfrm>
              <a:off x="3970427"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160" name="图形 109">
            <a:extLst>
              <a:ext uri="{FF2B5EF4-FFF2-40B4-BE49-F238E27FC236}">
                <a16:creationId xmlns:a16="http://schemas.microsoft.com/office/drawing/2014/main" xmlns="" id="{4D76C838-E7FF-0448-8DB3-241D4B2B3FFA}"/>
              </a:ext>
            </a:extLst>
          </p:cNvPr>
          <p:cNvGrpSpPr/>
          <p:nvPr/>
        </p:nvGrpSpPr>
        <p:grpSpPr>
          <a:xfrm>
            <a:off x="4637015" y="4202989"/>
            <a:ext cx="43317" cy="116947"/>
            <a:chOff x="4767771" y="4036658"/>
            <a:chExt cx="38100" cy="114300"/>
          </a:xfrm>
        </p:grpSpPr>
        <p:sp>
          <p:nvSpPr>
            <p:cNvPr id="161" name="任意形状 160">
              <a:extLst>
                <a:ext uri="{FF2B5EF4-FFF2-40B4-BE49-F238E27FC236}">
                  <a16:creationId xmlns:a16="http://schemas.microsoft.com/office/drawing/2014/main" xmlns="" id="{026F57F4-5BE7-6E45-BE35-F9E4C107A189}"/>
                </a:ext>
              </a:extLst>
            </p:cNvPr>
            <p:cNvSpPr/>
            <p:nvPr/>
          </p:nvSpPr>
          <p:spPr>
            <a:xfrm>
              <a:off x="4760627"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62" name="任意形状 161">
              <a:extLst>
                <a:ext uri="{FF2B5EF4-FFF2-40B4-BE49-F238E27FC236}">
                  <a16:creationId xmlns:a16="http://schemas.microsoft.com/office/drawing/2014/main" xmlns="" id="{EC933002-5D4D-F548-818B-06A99880F0A0}"/>
                </a:ext>
              </a:extLst>
            </p:cNvPr>
            <p:cNvSpPr/>
            <p:nvPr/>
          </p:nvSpPr>
          <p:spPr>
            <a:xfrm>
              <a:off x="4760627"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63" name="任意形状 162">
              <a:extLst>
                <a:ext uri="{FF2B5EF4-FFF2-40B4-BE49-F238E27FC236}">
                  <a16:creationId xmlns:a16="http://schemas.microsoft.com/office/drawing/2014/main" xmlns="" id="{90989CAB-E548-F34E-A7E7-FE766A80A5B7}"/>
                </a:ext>
              </a:extLst>
            </p:cNvPr>
            <p:cNvSpPr/>
            <p:nvPr/>
          </p:nvSpPr>
          <p:spPr>
            <a:xfrm>
              <a:off x="4760627"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164" name="图形 116">
            <a:extLst>
              <a:ext uri="{FF2B5EF4-FFF2-40B4-BE49-F238E27FC236}">
                <a16:creationId xmlns:a16="http://schemas.microsoft.com/office/drawing/2014/main" xmlns="" id="{57B89D7E-F246-9D4F-A269-D475C43C3BC6}"/>
              </a:ext>
            </a:extLst>
          </p:cNvPr>
          <p:cNvGrpSpPr/>
          <p:nvPr/>
        </p:nvGrpSpPr>
        <p:grpSpPr>
          <a:xfrm>
            <a:off x="2825519" y="5546265"/>
            <a:ext cx="43317" cy="116947"/>
            <a:chOff x="3174432" y="5349525"/>
            <a:chExt cx="38100" cy="114300"/>
          </a:xfrm>
        </p:grpSpPr>
        <p:sp>
          <p:nvSpPr>
            <p:cNvPr id="165" name="任意形状 164">
              <a:extLst>
                <a:ext uri="{FF2B5EF4-FFF2-40B4-BE49-F238E27FC236}">
                  <a16:creationId xmlns:a16="http://schemas.microsoft.com/office/drawing/2014/main" xmlns="" id="{10440B31-13BE-3B47-960A-DC316EAB378A}"/>
                </a:ext>
              </a:extLst>
            </p:cNvPr>
            <p:cNvSpPr/>
            <p:nvPr/>
          </p:nvSpPr>
          <p:spPr>
            <a:xfrm>
              <a:off x="3167288"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66" name="任意形状 165">
              <a:extLst>
                <a:ext uri="{FF2B5EF4-FFF2-40B4-BE49-F238E27FC236}">
                  <a16:creationId xmlns:a16="http://schemas.microsoft.com/office/drawing/2014/main" xmlns="" id="{C81A07C0-225C-174A-92EA-8D500F309EBD}"/>
                </a:ext>
              </a:extLst>
            </p:cNvPr>
            <p:cNvSpPr/>
            <p:nvPr/>
          </p:nvSpPr>
          <p:spPr>
            <a:xfrm>
              <a:off x="3167288"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alpha val="99000"/>
              </a:srgbClr>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67" name="任意形状 166">
              <a:extLst>
                <a:ext uri="{FF2B5EF4-FFF2-40B4-BE49-F238E27FC236}">
                  <a16:creationId xmlns:a16="http://schemas.microsoft.com/office/drawing/2014/main" xmlns="" id="{A95E6B8C-2D69-A548-AC0F-7F4682A862E7}"/>
                </a:ext>
              </a:extLst>
            </p:cNvPr>
            <p:cNvSpPr/>
            <p:nvPr/>
          </p:nvSpPr>
          <p:spPr>
            <a:xfrm>
              <a:off x="3167288"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168" name="图形 117">
            <a:extLst>
              <a:ext uri="{FF2B5EF4-FFF2-40B4-BE49-F238E27FC236}">
                <a16:creationId xmlns:a16="http://schemas.microsoft.com/office/drawing/2014/main" xmlns="" id="{26AA0597-EF7A-604A-AECA-6AF5D82DC419}"/>
              </a:ext>
            </a:extLst>
          </p:cNvPr>
          <p:cNvGrpSpPr/>
          <p:nvPr/>
        </p:nvGrpSpPr>
        <p:grpSpPr>
          <a:xfrm>
            <a:off x="3747280" y="5546265"/>
            <a:ext cx="43317" cy="116947"/>
            <a:chOff x="4005416" y="5349525"/>
            <a:chExt cx="38100" cy="114300"/>
          </a:xfrm>
        </p:grpSpPr>
        <p:sp>
          <p:nvSpPr>
            <p:cNvPr id="169" name="任意形状 168">
              <a:extLst>
                <a:ext uri="{FF2B5EF4-FFF2-40B4-BE49-F238E27FC236}">
                  <a16:creationId xmlns:a16="http://schemas.microsoft.com/office/drawing/2014/main" xmlns="" id="{575CF1CA-4260-4A47-A2E7-1BC583544E60}"/>
                </a:ext>
              </a:extLst>
            </p:cNvPr>
            <p:cNvSpPr/>
            <p:nvPr/>
          </p:nvSpPr>
          <p:spPr>
            <a:xfrm>
              <a:off x="3998272"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70" name="任意形状 169">
              <a:extLst>
                <a:ext uri="{FF2B5EF4-FFF2-40B4-BE49-F238E27FC236}">
                  <a16:creationId xmlns:a16="http://schemas.microsoft.com/office/drawing/2014/main" xmlns="" id="{51AD0B7B-E4F2-CA42-AF17-22B250C0D61A}"/>
                </a:ext>
              </a:extLst>
            </p:cNvPr>
            <p:cNvSpPr/>
            <p:nvPr/>
          </p:nvSpPr>
          <p:spPr>
            <a:xfrm>
              <a:off x="3998272"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71" name="任意形状 170">
              <a:extLst>
                <a:ext uri="{FF2B5EF4-FFF2-40B4-BE49-F238E27FC236}">
                  <a16:creationId xmlns:a16="http://schemas.microsoft.com/office/drawing/2014/main" xmlns="" id="{587ED3D1-730B-9545-9992-BE6899E6A241}"/>
                </a:ext>
              </a:extLst>
            </p:cNvPr>
            <p:cNvSpPr/>
            <p:nvPr/>
          </p:nvSpPr>
          <p:spPr>
            <a:xfrm>
              <a:off x="3998272"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172" name="图形 118">
            <a:extLst>
              <a:ext uri="{FF2B5EF4-FFF2-40B4-BE49-F238E27FC236}">
                <a16:creationId xmlns:a16="http://schemas.microsoft.com/office/drawing/2014/main" xmlns="" id="{B2964824-7341-4341-A30B-FDCA3DD0EA4D}"/>
              </a:ext>
            </a:extLst>
          </p:cNvPr>
          <p:cNvGrpSpPr/>
          <p:nvPr/>
        </p:nvGrpSpPr>
        <p:grpSpPr>
          <a:xfrm>
            <a:off x="4648783" y="5546265"/>
            <a:ext cx="43317" cy="116947"/>
            <a:chOff x="4782168" y="5349525"/>
            <a:chExt cx="38100" cy="114300"/>
          </a:xfrm>
        </p:grpSpPr>
        <p:sp>
          <p:nvSpPr>
            <p:cNvPr id="173" name="任意形状 172">
              <a:extLst>
                <a:ext uri="{FF2B5EF4-FFF2-40B4-BE49-F238E27FC236}">
                  <a16:creationId xmlns:a16="http://schemas.microsoft.com/office/drawing/2014/main" xmlns="" id="{3D419869-5A45-1A40-8225-A6BBDA708C26}"/>
                </a:ext>
              </a:extLst>
            </p:cNvPr>
            <p:cNvSpPr/>
            <p:nvPr/>
          </p:nvSpPr>
          <p:spPr>
            <a:xfrm>
              <a:off x="4775024"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74" name="任意形状 173">
              <a:extLst>
                <a:ext uri="{FF2B5EF4-FFF2-40B4-BE49-F238E27FC236}">
                  <a16:creationId xmlns:a16="http://schemas.microsoft.com/office/drawing/2014/main" xmlns="" id="{A58436B5-7313-B44F-B0F7-19B10AEBE014}"/>
                </a:ext>
              </a:extLst>
            </p:cNvPr>
            <p:cNvSpPr/>
            <p:nvPr/>
          </p:nvSpPr>
          <p:spPr>
            <a:xfrm>
              <a:off x="4775024"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75" name="任意形状 174">
              <a:extLst>
                <a:ext uri="{FF2B5EF4-FFF2-40B4-BE49-F238E27FC236}">
                  <a16:creationId xmlns:a16="http://schemas.microsoft.com/office/drawing/2014/main" xmlns="" id="{C4C9E651-4BA5-3C47-AD15-43103BECE2A4}"/>
                </a:ext>
              </a:extLst>
            </p:cNvPr>
            <p:cNvSpPr/>
            <p:nvPr/>
          </p:nvSpPr>
          <p:spPr>
            <a:xfrm>
              <a:off x="4775024"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176" name="图形 18">
            <a:extLst>
              <a:ext uri="{FF2B5EF4-FFF2-40B4-BE49-F238E27FC236}">
                <a16:creationId xmlns:a16="http://schemas.microsoft.com/office/drawing/2014/main" xmlns="" id="{8E681A03-2613-734B-B567-8658D360E1FA}"/>
              </a:ext>
            </a:extLst>
          </p:cNvPr>
          <p:cNvGrpSpPr/>
          <p:nvPr/>
        </p:nvGrpSpPr>
        <p:grpSpPr>
          <a:xfrm>
            <a:off x="4165061" y="1955648"/>
            <a:ext cx="731900" cy="658669"/>
            <a:chOff x="4352654" y="1823704"/>
            <a:chExt cx="643758" cy="643758"/>
          </a:xfrm>
        </p:grpSpPr>
        <p:sp>
          <p:nvSpPr>
            <p:cNvPr id="177" name="任意形状 176">
              <a:extLst>
                <a:ext uri="{FF2B5EF4-FFF2-40B4-BE49-F238E27FC236}">
                  <a16:creationId xmlns:a16="http://schemas.microsoft.com/office/drawing/2014/main" xmlns="" id="{0CA251BE-38B2-5E43-A1A4-23664DED2D2D}"/>
                </a:ext>
              </a:extLst>
            </p:cNvPr>
            <p:cNvSpPr/>
            <p:nvPr/>
          </p:nvSpPr>
          <p:spPr>
            <a:xfrm>
              <a:off x="4344032" y="181508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78" name="任意形状 177">
              <a:extLst>
                <a:ext uri="{FF2B5EF4-FFF2-40B4-BE49-F238E27FC236}">
                  <a16:creationId xmlns:a16="http://schemas.microsoft.com/office/drawing/2014/main" xmlns="" id="{7E893BB6-C454-4A4B-B40B-873853BCCA40}"/>
                </a:ext>
              </a:extLst>
            </p:cNvPr>
            <p:cNvSpPr/>
            <p:nvPr/>
          </p:nvSpPr>
          <p:spPr>
            <a:xfrm>
              <a:off x="4422203" y="189325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79" name="任意形状 178">
              <a:extLst>
                <a:ext uri="{FF2B5EF4-FFF2-40B4-BE49-F238E27FC236}">
                  <a16:creationId xmlns:a16="http://schemas.microsoft.com/office/drawing/2014/main" xmlns="" id="{A627CEC2-0CCB-0343-A9EA-A72F7821EFAB}"/>
                </a:ext>
              </a:extLst>
            </p:cNvPr>
            <p:cNvSpPr/>
            <p:nvPr/>
          </p:nvSpPr>
          <p:spPr>
            <a:xfrm>
              <a:off x="4518767" y="2007060"/>
              <a:ext cx="321879" cy="321879"/>
            </a:xfrm>
            <a:custGeom>
              <a:avLst/>
              <a:gdLst>
                <a:gd name="connsiteX0" fmla="*/ 294864 w 321879"/>
                <a:gd name="connsiteY0" fmla="*/ 8622 h 321879"/>
                <a:gd name="connsiteX1" fmla="*/ 32763 w 321879"/>
                <a:gd name="connsiteY1" fmla="*/ 8622 h 321879"/>
                <a:gd name="connsiteX2" fmla="*/ 8622 w 321879"/>
                <a:gd name="connsiteY2" fmla="*/ 32763 h 321879"/>
                <a:gd name="connsiteX3" fmla="*/ 8622 w 321879"/>
                <a:gd name="connsiteY3" fmla="*/ 215544 h 321879"/>
                <a:gd name="connsiteX4" fmla="*/ 27015 w 321879"/>
                <a:gd name="connsiteY4" fmla="*/ 247732 h 321879"/>
                <a:gd name="connsiteX5" fmla="*/ 145420 w 321879"/>
                <a:gd name="connsiteY5" fmla="*/ 315556 h 321879"/>
                <a:gd name="connsiteX6" fmla="*/ 163813 w 321879"/>
                <a:gd name="connsiteY6" fmla="*/ 320155 h 321879"/>
                <a:gd name="connsiteX7" fmla="*/ 182207 w 321879"/>
                <a:gd name="connsiteY7" fmla="*/ 315556 h 321879"/>
                <a:gd name="connsiteX8" fmla="*/ 300612 w 321879"/>
                <a:gd name="connsiteY8" fmla="*/ 247732 h 321879"/>
                <a:gd name="connsiteX9" fmla="*/ 319005 w 321879"/>
                <a:gd name="connsiteY9" fmla="*/ 215544 h 321879"/>
                <a:gd name="connsiteX10" fmla="*/ 319005 w 321879"/>
                <a:gd name="connsiteY10" fmla="*/ 33912 h 321879"/>
                <a:gd name="connsiteX11" fmla="*/ 294864 w 321879"/>
                <a:gd name="connsiteY11" fmla="*/ 8622 h 321879"/>
                <a:gd name="connsiteX12" fmla="*/ 302911 w 321879"/>
                <a:gd name="connsiteY12" fmla="*/ 215544 h 321879"/>
                <a:gd name="connsiteX13" fmla="*/ 292565 w 321879"/>
                <a:gd name="connsiteY13" fmla="*/ 232787 h 321879"/>
                <a:gd name="connsiteX14" fmla="*/ 174160 w 321879"/>
                <a:gd name="connsiteY14" fmla="*/ 300612 h 321879"/>
                <a:gd name="connsiteX15" fmla="*/ 153467 w 321879"/>
                <a:gd name="connsiteY15" fmla="*/ 300612 h 321879"/>
                <a:gd name="connsiteX16" fmla="*/ 35062 w 321879"/>
                <a:gd name="connsiteY16" fmla="*/ 232787 h 321879"/>
                <a:gd name="connsiteX17" fmla="*/ 24716 w 321879"/>
                <a:gd name="connsiteY17" fmla="*/ 215544 h 321879"/>
                <a:gd name="connsiteX18" fmla="*/ 24716 w 321879"/>
                <a:gd name="connsiteY18" fmla="*/ 33912 h 321879"/>
                <a:gd name="connsiteX19" fmla="*/ 32763 w 321879"/>
                <a:gd name="connsiteY19" fmla="*/ 25865 h 321879"/>
                <a:gd name="connsiteX20" fmla="*/ 294864 w 321879"/>
                <a:gd name="connsiteY20" fmla="*/ 25865 h 321879"/>
                <a:gd name="connsiteX21" fmla="*/ 302911 w 321879"/>
                <a:gd name="connsiteY21" fmla="*/ 33912 h 321879"/>
                <a:gd name="connsiteX22" fmla="*/ 302911 w 321879"/>
                <a:gd name="connsiteY22" fmla="*/ 215544 h 3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1879" h="321879">
                  <a:moveTo>
                    <a:pt x="294864" y="8622"/>
                  </a:moveTo>
                  <a:lnTo>
                    <a:pt x="32763" y="8622"/>
                  </a:lnTo>
                  <a:cubicBezTo>
                    <a:pt x="18968" y="8622"/>
                    <a:pt x="8622" y="20117"/>
                    <a:pt x="8622" y="32763"/>
                  </a:cubicBezTo>
                  <a:lnTo>
                    <a:pt x="8622" y="215544"/>
                  </a:lnTo>
                  <a:cubicBezTo>
                    <a:pt x="8622" y="227040"/>
                    <a:pt x="16669" y="240834"/>
                    <a:pt x="27015" y="247732"/>
                  </a:cubicBezTo>
                  <a:lnTo>
                    <a:pt x="145420" y="315556"/>
                  </a:lnTo>
                  <a:cubicBezTo>
                    <a:pt x="150019" y="317856"/>
                    <a:pt x="156916" y="320155"/>
                    <a:pt x="163813" y="320155"/>
                  </a:cubicBezTo>
                  <a:cubicBezTo>
                    <a:pt x="170711" y="320155"/>
                    <a:pt x="177608" y="319005"/>
                    <a:pt x="182207" y="315556"/>
                  </a:cubicBezTo>
                  <a:lnTo>
                    <a:pt x="300612" y="247732"/>
                  </a:lnTo>
                  <a:cubicBezTo>
                    <a:pt x="310958" y="241984"/>
                    <a:pt x="319005" y="228189"/>
                    <a:pt x="319005" y="215544"/>
                  </a:cubicBezTo>
                  <a:lnTo>
                    <a:pt x="319005" y="33912"/>
                  </a:lnTo>
                  <a:cubicBezTo>
                    <a:pt x="320155" y="20117"/>
                    <a:pt x="308659" y="8622"/>
                    <a:pt x="294864" y="8622"/>
                  </a:cubicBezTo>
                  <a:close/>
                  <a:moveTo>
                    <a:pt x="302911" y="215544"/>
                  </a:moveTo>
                  <a:cubicBezTo>
                    <a:pt x="302911" y="221292"/>
                    <a:pt x="298313" y="230488"/>
                    <a:pt x="292565" y="232787"/>
                  </a:cubicBezTo>
                  <a:lnTo>
                    <a:pt x="174160" y="300612"/>
                  </a:lnTo>
                  <a:cubicBezTo>
                    <a:pt x="169561" y="304061"/>
                    <a:pt x="159215" y="304061"/>
                    <a:pt x="153467" y="300612"/>
                  </a:cubicBezTo>
                  <a:lnTo>
                    <a:pt x="35062" y="232787"/>
                  </a:lnTo>
                  <a:cubicBezTo>
                    <a:pt x="29314" y="229339"/>
                    <a:pt x="24716" y="221292"/>
                    <a:pt x="24716" y="215544"/>
                  </a:cubicBezTo>
                  <a:lnTo>
                    <a:pt x="24716" y="33912"/>
                  </a:lnTo>
                  <a:cubicBezTo>
                    <a:pt x="24716" y="29314"/>
                    <a:pt x="28164" y="25865"/>
                    <a:pt x="32763" y="25865"/>
                  </a:cubicBezTo>
                  <a:lnTo>
                    <a:pt x="294864" y="25865"/>
                  </a:lnTo>
                  <a:cubicBezTo>
                    <a:pt x="299462" y="25865"/>
                    <a:pt x="302911" y="29314"/>
                    <a:pt x="302911" y="33912"/>
                  </a:cubicBezTo>
                  <a:lnTo>
                    <a:pt x="302911" y="215544"/>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80" name="任意形状 179">
              <a:extLst>
                <a:ext uri="{FF2B5EF4-FFF2-40B4-BE49-F238E27FC236}">
                  <a16:creationId xmlns:a16="http://schemas.microsoft.com/office/drawing/2014/main" xmlns="" id="{700A01A4-CF76-A64F-8B2A-048A46EF4418}"/>
                </a:ext>
              </a:extLst>
            </p:cNvPr>
            <p:cNvSpPr/>
            <p:nvPr/>
          </p:nvSpPr>
          <p:spPr>
            <a:xfrm>
              <a:off x="4561301" y="2094427"/>
              <a:ext cx="241409" cy="114957"/>
            </a:xfrm>
            <a:custGeom>
              <a:avLst/>
              <a:gdLst>
                <a:gd name="connsiteX0" fmla="*/ 222441 w 241409"/>
                <a:gd name="connsiteY0" fmla="*/ 47707 h 114956"/>
                <a:gd name="connsiteX1" fmla="*/ 208647 w 241409"/>
                <a:gd name="connsiteY1" fmla="*/ 61502 h 114956"/>
                <a:gd name="connsiteX2" fmla="*/ 216694 w 241409"/>
                <a:gd name="connsiteY2" fmla="*/ 74147 h 114956"/>
                <a:gd name="connsiteX3" fmla="*/ 171860 w 241409"/>
                <a:gd name="connsiteY3" fmla="*/ 108634 h 114956"/>
                <a:gd name="connsiteX4" fmla="*/ 127027 w 241409"/>
                <a:gd name="connsiteY4" fmla="*/ 74147 h 114956"/>
                <a:gd name="connsiteX5" fmla="*/ 135074 w 241409"/>
                <a:gd name="connsiteY5" fmla="*/ 61502 h 114956"/>
                <a:gd name="connsiteX6" fmla="*/ 123579 w 241409"/>
                <a:gd name="connsiteY6" fmla="*/ 48857 h 114956"/>
                <a:gd name="connsiteX7" fmla="*/ 71848 w 241409"/>
                <a:gd name="connsiteY7" fmla="*/ 8622 h 114956"/>
                <a:gd name="connsiteX8" fmla="*/ 20117 w 241409"/>
                <a:gd name="connsiteY8" fmla="*/ 48857 h 114956"/>
                <a:gd name="connsiteX9" fmla="*/ 8622 w 241409"/>
                <a:gd name="connsiteY9" fmla="*/ 61502 h 114956"/>
                <a:gd name="connsiteX10" fmla="*/ 22417 w 241409"/>
                <a:gd name="connsiteY10" fmla="*/ 75297 h 114956"/>
                <a:gd name="connsiteX11" fmla="*/ 36211 w 241409"/>
                <a:gd name="connsiteY11" fmla="*/ 61502 h 114956"/>
                <a:gd name="connsiteX12" fmla="*/ 28164 w 241409"/>
                <a:gd name="connsiteY12" fmla="*/ 48857 h 114956"/>
                <a:gd name="connsiteX13" fmla="*/ 72998 w 241409"/>
                <a:gd name="connsiteY13" fmla="*/ 14370 h 114956"/>
                <a:gd name="connsiteX14" fmla="*/ 117831 w 241409"/>
                <a:gd name="connsiteY14" fmla="*/ 48857 h 114956"/>
                <a:gd name="connsiteX15" fmla="*/ 109784 w 241409"/>
                <a:gd name="connsiteY15" fmla="*/ 61502 h 114956"/>
                <a:gd name="connsiteX16" fmla="*/ 121279 w 241409"/>
                <a:gd name="connsiteY16" fmla="*/ 74147 h 114956"/>
                <a:gd name="connsiteX17" fmla="*/ 173010 w 241409"/>
                <a:gd name="connsiteY17" fmla="*/ 114382 h 114956"/>
                <a:gd name="connsiteX18" fmla="*/ 224741 w 241409"/>
                <a:gd name="connsiteY18" fmla="*/ 74147 h 114956"/>
                <a:gd name="connsiteX19" fmla="*/ 236236 w 241409"/>
                <a:gd name="connsiteY19" fmla="*/ 61502 h 114956"/>
                <a:gd name="connsiteX20" fmla="*/ 222441 w 241409"/>
                <a:gd name="connsiteY20" fmla="*/ 47707 h 114956"/>
                <a:gd name="connsiteX21" fmla="*/ 20117 w 241409"/>
                <a:gd name="connsiteY21" fmla="*/ 67250 h 114956"/>
                <a:gd name="connsiteX22" fmla="*/ 13220 w 241409"/>
                <a:gd name="connsiteY22" fmla="*/ 60352 h 114956"/>
                <a:gd name="connsiteX23" fmla="*/ 20117 w 241409"/>
                <a:gd name="connsiteY23" fmla="*/ 53455 h 114956"/>
                <a:gd name="connsiteX24" fmla="*/ 27015 w 241409"/>
                <a:gd name="connsiteY24" fmla="*/ 60352 h 114956"/>
                <a:gd name="connsiteX25" fmla="*/ 20117 w 241409"/>
                <a:gd name="connsiteY25" fmla="*/ 67250 h 114956"/>
                <a:gd name="connsiteX26" fmla="*/ 114382 w 241409"/>
                <a:gd name="connsiteY26" fmla="*/ 60352 h 114956"/>
                <a:gd name="connsiteX27" fmla="*/ 121279 w 241409"/>
                <a:gd name="connsiteY27" fmla="*/ 53455 h 114956"/>
                <a:gd name="connsiteX28" fmla="*/ 128177 w 241409"/>
                <a:gd name="connsiteY28" fmla="*/ 60352 h 114956"/>
                <a:gd name="connsiteX29" fmla="*/ 121279 w 241409"/>
                <a:gd name="connsiteY29" fmla="*/ 67250 h 114956"/>
                <a:gd name="connsiteX30" fmla="*/ 114382 w 241409"/>
                <a:gd name="connsiteY30" fmla="*/ 60352 h 114956"/>
                <a:gd name="connsiteX31" fmla="*/ 222441 w 241409"/>
                <a:gd name="connsiteY31" fmla="*/ 67250 h 114956"/>
                <a:gd name="connsiteX32" fmla="*/ 215544 w 241409"/>
                <a:gd name="connsiteY32" fmla="*/ 60352 h 114956"/>
                <a:gd name="connsiteX33" fmla="*/ 222441 w 241409"/>
                <a:gd name="connsiteY33" fmla="*/ 53455 h 114956"/>
                <a:gd name="connsiteX34" fmla="*/ 229339 w 241409"/>
                <a:gd name="connsiteY34" fmla="*/ 60352 h 114956"/>
                <a:gd name="connsiteX35" fmla="*/ 222441 w 241409"/>
                <a:gd name="connsiteY35" fmla="*/ 67250 h 11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41409" h="114956">
                  <a:moveTo>
                    <a:pt x="222441" y="47707"/>
                  </a:moveTo>
                  <a:cubicBezTo>
                    <a:pt x="215544" y="47707"/>
                    <a:pt x="208647" y="53455"/>
                    <a:pt x="208647" y="61502"/>
                  </a:cubicBezTo>
                  <a:cubicBezTo>
                    <a:pt x="208647" y="67250"/>
                    <a:pt x="212095" y="71848"/>
                    <a:pt x="216694" y="74147"/>
                  </a:cubicBezTo>
                  <a:cubicBezTo>
                    <a:pt x="210946" y="93690"/>
                    <a:pt x="192553" y="108634"/>
                    <a:pt x="171860" y="108634"/>
                  </a:cubicBezTo>
                  <a:cubicBezTo>
                    <a:pt x="151168" y="108634"/>
                    <a:pt x="131626" y="94839"/>
                    <a:pt x="127027" y="74147"/>
                  </a:cubicBezTo>
                  <a:cubicBezTo>
                    <a:pt x="131626" y="71848"/>
                    <a:pt x="135074" y="67250"/>
                    <a:pt x="135074" y="61502"/>
                  </a:cubicBezTo>
                  <a:cubicBezTo>
                    <a:pt x="135074" y="54604"/>
                    <a:pt x="129326" y="48857"/>
                    <a:pt x="123579" y="48857"/>
                  </a:cubicBezTo>
                  <a:cubicBezTo>
                    <a:pt x="117831" y="25865"/>
                    <a:pt x="95989" y="8622"/>
                    <a:pt x="71848" y="8622"/>
                  </a:cubicBezTo>
                  <a:cubicBezTo>
                    <a:pt x="47707" y="8622"/>
                    <a:pt x="25865" y="25865"/>
                    <a:pt x="20117" y="48857"/>
                  </a:cubicBezTo>
                  <a:cubicBezTo>
                    <a:pt x="13220" y="50006"/>
                    <a:pt x="8622" y="55754"/>
                    <a:pt x="8622" y="61502"/>
                  </a:cubicBezTo>
                  <a:cubicBezTo>
                    <a:pt x="8622" y="68399"/>
                    <a:pt x="14370" y="75297"/>
                    <a:pt x="22417" y="75297"/>
                  </a:cubicBezTo>
                  <a:cubicBezTo>
                    <a:pt x="29314" y="75297"/>
                    <a:pt x="36211" y="69549"/>
                    <a:pt x="36211" y="61502"/>
                  </a:cubicBezTo>
                  <a:cubicBezTo>
                    <a:pt x="36211" y="55754"/>
                    <a:pt x="32763" y="51156"/>
                    <a:pt x="28164" y="48857"/>
                  </a:cubicBezTo>
                  <a:cubicBezTo>
                    <a:pt x="33912" y="29314"/>
                    <a:pt x="52305" y="14370"/>
                    <a:pt x="72998" y="14370"/>
                  </a:cubicBezTo>
                  <a:cubicBezTo>
                    <a:pt x="94839" y="14370"/>
                    <a:pt x="113232" y="28164"/>
                    <a:pt x="117831" y="48857"/>
                  </a:cubicBezTo>
                  <a:cubicBezTo>
                    <a:pt x="113232" y="51156"/>
                    <a:pt x="109784" y="55754"/>
                    <a:pt x="109784" y="61502"/>
                  </a:cubicBezTo>
                  <a:cubicBezTo>
                    <a:pt x="109784" y="68399"/>
                    <a:pt x="115532" y="74147"/>
                    <a:pt x="121279" y="74147"/>
                  </a:cubicBezTo>
                  <a:cubicBezTo>
                    <a:pt x="127027" y="97138"/>
                    <a:pt x="148869" y="114382"/>
                    <a:pt x="173010" y="114382"/>
                  </a:cubicBezTo>
                  <a:cubicBezTo>
                    <a:pt x="197151" y="114382"/>
                    <a:pt x="218993" y="97138"/>
                    <a:pt x="224741" y="74147"/>
                  </a:cubicBezTo>
                  <a:cubicBezTo>
                    <a:pt x="231638" y="72998"/>
                    <a:pt x="236236" y="67250"/>
                    <a:pt x="236236" y="61502"/>
                  </a:cubicBezTo>
                  <a:cubicBezTo>
                    <a:pt x="236236" y="53455"/>
                    <a:pt x="230488" y="47707"/>
                    <a:pt x="222441" y="47707"/>
                  </a:cubicBezTo>
                  <a:close/>
                  <a:moveTo>
                    <a:pt x="20117" y="67250"/>
                  </a:moveTo>
                  <a:cubicBezTo>
                    <a:pt x="16669" y="67250"/>
                    <a:pt x="13220" y="63801"/>
                    <a:pt x="13220" y="60352"/>
                  </a:cubicBezTo>
                  <a:cubicBezTo>
                    <a:pt x="13220" y="56904"/>
                    <a:pt x="16669" y="53455"/>
                    <a:pt x="20117" y="53455"/>
                  </a:cubicBezTo>
                  <a:cubicBezTo>
                    <a:pt x="23566" y="53455"/>
                    <a:pt x="27015" y="56904"/>
                    <a:pt x="27015" y="60352"/>
                  </a:cubicBezTo>
                  <a:cubicBezTo>
                    <a:pt x="27015" y="63801"/>
                    <a:pt x="24716" y="67250"/>
                    <a:pt x="20117" y="67250"/>
                  </a:cubicBezTo>
                  <a:close/>
                  <a:moveTo>
                    <a:pt x="114382" y="60352"/>
                  </a:moveTo>
                  <a:cubicBezTo>
                    <a:pt x="114382" y="56904"/>
                    <a:pt x="117831" y="53455"/>
                    <a:pt x="121279" y="53455"/>
                  </a:cubicBezTo>
                  <a:cubicBezTo>
                    <a:pt x="124728" y="53455"/>
                    <a:pt x="128177" y="56904"/>
                    <a:pt x="128177" y="60352"/>
                  </a:cubicBezTo>
                  <a:cubicBezTo>
                    <a:pt x="128177" y="63801"/>
                    <a:pt x="124728" y="67250"/>
                    <a:pt x="121279" y="67250"/>
                  </a:cubicBezTo>
                  <a:cubicBezTo>
                    <a:pt x="117831" y="67250"/>
                    <a:pt x="114382" y="63801"/>
                    <a:pt x="114382" y="60352"/>
                  </a:cubicBezTo>
                  <a:close/>
                  <a:moveTo>
                    <a:pt x="222441" y="67250"/>
                  </a:moveTo>
                  <a:cubicBezTo>
                    <a:pt x="218993" y="67250"/>
                    <a:pt x="215544" y="63801"/>
                    <a:pt x="215544" y="60352"/>
                  </a:cubicBezTo>
                  <a:cubicBezTo>
                    <a:pt x="215544" y="56904"/>
                    <a:pt x="218993" y="53455"/>
                    <a:pt x="222441" y="53455"/>
                  </a:cubicBezTo>
                  <a:cubicBezTo>
                    <a:pt x="225890" y="53455"/>
                    <a:pt x="229339" y="56904"/>
                    <a:pt x="229339" y="60352"/>
                  </a:cubicBezTo>
                  <a:cubicBezTo>
                    <a:pt x="229339" y="63801"/>
                    <a:pt x="225890" y="67250"/>
                    <a:pt x="222441" y="67250"/>
                  </a:cubicBez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81" name="任意形状 180">
              <a:extLst>
                <a:ext uri="{FF2B5EF4-FFF2-40B4-BE49-F238E27FC236}">
                  <a16:creationId xmlns:a16="http://schemas.microsoft.com/office/drawing/2014/main" xmlns="" id="{C515EC51-A8F7-2242-8B36-B419EBEB0561}"/>
                </a:ext>
              </a:extLst>
            </p:cNvPr>
            <p:cNvSpPr/>
            <p:nvPr/>
          </p:nvSpPr>
          <p:spPr>
            <a:xfrm>
              <a:off x="4759026" y="2110521"/>
              <a:ext cx="22991" cy="22991"/>
            </a:xfrm>
            <a:custGeom>
              <a:avLst/>
              <a:gdLst>
                <a:gd name="connsiteX0" fmla="*/ 12070 w 22991"/>
                <a:gd name="connsiteY0" fmla="*/ 15519 h 22991"/>
                <a:gd name="connsiteX1" fmla="*/ 15519 w 22991"/>
                <a:gd name="connsiteY1" fmla="*/ 21267 h 22991"/>
                <a:gd name="connsiteX2" fmla="*/ 16669 w 22991"/>
                <a:gd name="connsiteY2" fmla="*/ 24716 h 22991"/>
                <a:gd name="connsiteX3" fmla="*/ 22417 w 22991"/>
                <a:gd name="connsiteY3" fmla="*/ 21267 h 22991"/>
                <a:gd name="connsiteX4" fmla="*/ 21267 w 22991"/>
                <a:gd name="connsiteY4" fmla="*/ 17818 h 22991"/>
                <a:gd name="connsiteX5" fmla="*/ 16669 w 22991"/>
                <a:gd name="connsiteY5" fmla="*/ 10921 h 22991"/>
                <a:gd name="connsiteX6" fmla="*/ 14370 w 22991"/>
                <a:gd name="connsiteY6" fmla="*/ 8622 h 22991"/>
                <a:gd name="connsiteX7" fmla="*/ 8622 w 22991"/>
                <a:gd name="connsiteY7" fmla="*/ 13220 h 22991"/>
                <a:gd name="connsiteX8" fmla="*/ 12070 w 22991"/>
                <a:gd name="connsiteY8" fmla="*/ 15519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22991">
                  <a:moveTo>
                    <a:pt x="12070" y="15519"/>
                  </a:moveTo>
                  <a:cubicBezTo>
                    <a:pt x="13220" y="17818"/>
                    <a:pt x="14370" y="18968"/>
                    <a:pt x="15519" y="21267"/>
                  </a:cubicBezTo>
                  <a:lnTo>
                    <a:pt x="16669" y="24716"/>
                  </a:lnTo>
                  <a:lnTo>
                    <a:pt x="22417" y="21267"/>
                  </a:lnTo>
                  <a:lnTo>
                    <a:pt x="21267" y="17818"/>
                  </a:lnTo>
                  <a:cubicBezTo>
                    <a:pt x="20117" y="15519"/>
                    <a:pt x="18968" y="13220"/>
                    <a:pt x="16669" y="10921"/>
                  </a:cubicBezTo>
                  <a:lnTo>
                    <a:pt x="14370" y="8622"/>
                  </a:lnTo>
                  <a:lnTo>
                    <a:pt x="8622" y="13220"/>
                  </a:lnTo>
                  <a:lnTo>
                    <a:pt x="12070" y="15519"/>
                  </a:lnTo>
                  <a:close/>
                </a:path>
              </a:pathLst>
            </a:custGeom>
            <a:solidFill>
              <a:srgbClr val="C7000B"/>
            </a:solidFill>
            <a:ln w="9525"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82" name="任意形状 181">
              <a:extLst>
                <a:ext uri="{FF2B5EF4-FFF2-40B4-BE49-F238E27FC236}">
                  <a16:creationId xmlns:a16="http://schemas.microsoft.com/office/drawing/2014/main" xmlns="" id="{15089782-4C27-9045-ADE1-28EF0160C5E7}"/>
                </a:ext>
              </a:extLst>
            </p:cNvPr>
            <p:cNvSpPr/>
            <p:nvPr/>
          </p:nvSpPr>
          <p:spPr>
            <a:xfrm>
              <a:off x="4688903" y="2096726"/>
              <a:ext cx="34487" cy="22991"/>
            </a:xfrm>
            <a:custGeom>
              <a:avLst/>
              <a:gdLst>
                <a:gd name="connsiteX0" fmla="*/ 15519 w 34487"/>
                <a:gd name="connsiteY0" fmla="*/ 21267 h 22991"/>
                <a:gd name="connsiteX1" fmla="*/ 25865 w 34487"/>
                <a:gd name="connsiteY1" fmla="*/ 15519 h 22991"/>
                <a:gd name="connsiteX2" fmla="*/ 29314 w 34487"/>
                <a:gd name="connsiteY2" fmla="*/ 14370 h 22991"/>
                <a:gd name="connsiteX3" fmla="*/ 27015 w 34487"/>
                <a:gd name="connsiteY3" fmla="*/ 8622 h 22991"/>
                <a:gd name="connsiteX4" fmla="*/ 23566 w 34487"/>
                <a:gd name="connsiteY4" fmla="*/ 9771 h 22991"/>
                <a:gd name="connsiteX5" fmla="*/ 10921 w 34487"/>
                <a:gd name="connsiteY5" fmla="*/ 16669 h 22991"/>
                <a:gd name="connsiteX6" fmla="*/ 8622 w 34487"/>
                <a:gd name="connsiteY6" fmla="*/ 18968 h 22991"/>
                <a:gd name="connsiteX7" fmla="*/ 13220 w 34487"/>
                <a:gd name="connsiteY7" fmla="*/ 24716 h 22991"/>
                <a:gd name="connsiteX8" fmla="*/ 15519 w 34487"/>
                <a:gd name="connsiteY8" fmla="*/ 21267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15519" y="21267"/>
                  </a:moveTo>
                  <a:cubicBezTo>
                    <a:pt x="18968" y="18968"/>
                    <a:pt x="22417" y="16669"/>
                    <a:pt x="25865" y="15519"/>
                  </a:cubicBezTo>
                  <a:lnTo>
                    <a:pt x="29314" y="14370"/>
                  </a:lnTo>
                  <a:lnTo>
                    <a:pt x="27015" y="8622"/>
                  </a:lnTo>
                  <a:lnTo>
                    <a:pt x="23566" y="9771"/>
                  </a:lnTo>
                  <a:cubicBezTo>
                    <a:pt x="18968" y="12070"/>
                    <a:pt x="15519" y="14370"/>
                    <a:pt x="10921" y="16669"/>
                  </a:cubicBezTo>
                  <a:lnTo>
                    <a:pt x="8622" y="18968"/>
                  </a:lnTo>
                  <a:lnTo>
                    <a:pt x="13220" y="24716"/>
                  </a:lnTo>
                  <a:lnTo>
                    <a:pt x="15519" y="21267"/>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83" name="任意形状 182">
              <a:extLst>
                <a:ext uri="{FF2B5EF4-FFF2-40B4-BE49-F238E27FC236}">
                  <a16:creationId xmlns:a16="http://schemas.microsoft.com/office/drawing/2014/main" xmlns="" id="{BF403F9D-DAC5-4C40-A259-0F3FB28F1DC4}"/>
                </a:ext>
              </a:extLst>
            </p:cNvPr>
            <p:cNvSpPr/>
            <p:nvPr/>
          </p:nvSpPr>
          <p:spPr>
            <a:xfrm>
              <a:off x="4715343" y="2092415"/>
              <a:ext cx="34487" cy="22991"/>
            </a:xfrm>
            <a:custGeom>
              <a:avLst/>
              <a:gdLst>
                <a:gd name="connsiteX0" fmla="*/ 12070 w 34487"/>
                <a:gd name="connsiteY0" fmla="*/ 16381 h 22991"/>
                <a:gd name="connsiteX1" fmla="*/ 24716 w 34487"/>
                <a:gd name="connsiteY1" fmla="*/ 16381 h 22991"/>
                <a:gd name="connsiteX2" fmla="*/ 28164 w 34487"/>
                <a:gd name="connsiteY2" fmla="*/ 16381 h 22991"/>
                <a:gd name="connsiteX3" fmla="*/ 29314 w 34487"/>
                <a:gd name="connsiteY3" fmla="*/ 9484 h 22991"/>
                <a:gd name="connsiteX4" fmla="*/ 25865 w 34487"/>
                <a:gd name="connsiteY4" fmla="*/ 9484 h 22991"/>
                <a:gd name="connsiteX5" fmla="*/ 12070 w 34487"/>
                <a:gd name="connsiteY5" fmla="*/ 9484 h 22991"/>
                <a:gd name="connsiteX6" fmla="*/ 8622 w 34487"/>
                <a:gd name="connsiteY6" fmla="*/ 9484 h 22991"/>
                <a:gd name="connsiteX7" fmla="*/ 9771 w 34487"/>
                <a:gd name="connsiteY7" fmla="*/ 16381 h 22991"/>
                <a:gd name="connsiteX8" fmla="*/ 12070 w 34487"/>
                <a:gd name="connsiteY8" fmla="*/ 16381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12070" y="16381"/>
                  </a:moveTo>
                  <a:cubicBezTo>
                    <a:pt x="16669" y="16381"/>
                    <a:pt x="20117" y="16381"/>
                    <a:pt x="24716" y="16381"/>
                  </a:cubicBezTo>
                  <a:lnTo>
                    <a:pt x="28164" y="16381"/>
                  </a:lnTo>
                  <a:lnTo>
                    <a:pt x="29314" y="9484"/>
                  </a:lnTo>
                  <a:lnTo>
                    <a:pt x="25865" y="9484"/>
                  </a:lnTo>
                  <a:cubicBezTo>
                    <a:pt x="21267" y="8334"/>
                    <a:pt x="16669" y="8334"/>
                    <a:pt x="12070" y="9484"/>
                  </a:cubicBezTo>
                  <a:lnTo>
                    <a:pt x="8622" y="9484"/>
                  </a:lnTo>
                  <a:lnTo>
                    <a:pt x="9771" y="16381"/>
                  </a:lnTo>
                  <a:lnTo>
                    <a:pt x="12070" y="16381"/>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84" name="任意形状 183">
              <a:extLst>
                <a:ext uri="{FF2B5EF4-FFF2-40B4-BE49-F238E27FC236}">
                  <a16:creationId xmlns:a16="http://schemas.microsoft.com/office/drawing/2014/main" xmlns="" id="{5587B90E-E2BC-9E42-AA0E-44EE717CE990}"/>
                </a:ext>
              </a:extLst>
            </p:cNvPr>
            <p:cNvSpPr/>
            <p:nvPr/>
          </p:nvSpPr>
          <p:spPr>
            <a:xfrm>
              <a:off x="4739484" y="2095577"/>
              <a:ext cx="34487" cy="22991"/>
            </a:xfrm>
            <a:custGeom>
              <a:avLst/>
              <a:gdLst>
                <a:gd name="connsiteX0" fmla="*/ 22417 w 34487"/>
                <a:gd name="connsiteY0" fmla="*/ 22417 h 22991"/>
                <a:gd name="connsiteX1" fmla="*/ 24716 w 34487"/>
                <a:gd name="connsiteY1" fmla="*/ 24716 h 22991"/>
                <a:gd name="connsiteX2" fmla="*/ 29314 w 34487"/>
                <a:gd name="connsiteY2" fmla="*/ 18968 h 22991"/>
                <a:gd name="connsiteX3" fmla="*/ 27015 w 34487"/>
                <a:gd name="connsiteY3" fmla="*/ 16669 h 22991"/>
                <a:gd name="connsiteX4" fmla="*/ 14370 w 34487"/>
                <a:gd name="connsiteY4" fmla="*/ 9771 h 22991"/>
                <a:gd name="connsiteX5" fmla="*/ 10921 w 34487"/>
                <a:gd name="connsiteY5" fmla="*/ 8622 h 22991"/>
                <a:gd name="connsiteX6" fmla="*/ 8622 w 34487"/>
                <a:gd name="connsiteY6" fmla="*/ 15519 h 22991"/>
                <a:gd name="connsiteX7" fmla="*/ 12070 w 34487"/>
                <a:gd name="connsiteY7" fmla="*/ 16669 h 22991"/>
                <a:gd name="connsiteX8" fmla="*/ 22417 w 34487"/>
                <a:gd name="connsiteY8" fmla="*/ 22417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22417" y="22417"/>
                  </a:moveTo>
                  <a:lnTo>
                    <a:pt x="24716" y="24716"/>
                  </a:lnTo>
                  <a:lnTo>
                    <a:pt x="29314" y="18968"/>
                  </a:lnTo>
                  <a:lnTo>
                    <a:pt x="27015" y="16669"/>
                  </a:lnTo>
                  <a:cubicBezTo>
                    <a:pt x="23566" y="14370"/>
                    <a:pt x="18968" y="12070"/>
                    <a:pt x="14370" y="9771"/>
                  </a:cubicBezTo>
                  <a:lnTo>
                    <a:pt x="10921" y="8622"/>
                  </a:lnTo>
                  <a:lnTo>
                    <a:pt x="8622" y="15519"/>
                  </a:lnTo>
                  <a:lnTo>
                    <a:pt x="12070" y="16669"/>
                  </a:lnTo>
                  <a:cubicBezTo>
                    <a:pt x="15519" y="17818"/>
                    <a:pt x="18968" y="20117"/>
                    <a:pt x="22417" y="22417"/>
                  </a:cubicBez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85" name="任意形状 184">
              <a:extLst>
                <a:ext uri="{FF2B5EF4-FFF2-40B4-BE49-F238E27FC236}">
                  <a16:creationId xmlns:a16="http://schemas.microsoft.com/office/drawing/2014/main" xmlns="" id="{BF58C097-3585-E04A-95C0-76E44F68605E}"/>
                </a:ext>
              </a:extLst>
            </p:cNvPr>
            <p:cNvSpPr/>
            <p:nvPr/>
          </p:nvSpPr>
          <p:spPr>
            <a:xfrm>
              <a:off x="4676257" y="2110521"/>
              <a:ext cx="22991" cy="34487"/>
            </a:xfrm>
            <a:custGeom>
              <a:avLst/>
              <a:gdLst>
                <a:gd name="connsiteX0" fmla="*/ 15519 w 22991"/>
                <a:gd name="connsiteY0" fmla="*/ 21267 h 34487"/>
                <a:gd name="connsiteX1" fmla="*/ 18968 w 22991"/>
                <a:gd name="connsiteY1" fmla="*/ 15519 h 34487"/>
                <a:gd name="connsiteX2" fmla="*/ 21267 w 22991"/>
                <a:gd name="connsiteY2" fmla="*/ 13220 h 34487"/>
                <a:gd name="connsiteX3" fmla="*/ 15519 w 22991"/>
                <a:gd name="connsiteY3" fmla="*/ 8622 h 34487"/>
                <a:gd name="connsiteX4" fmla="*/ 14370 w 22991"/>
                <a:gd name="connsiteY4" fmla="*/ 12070 h 34487"/>
                <a:gd name="connsiteX5" fmla="*/ 9771 w 22991"/>
                <a:gd name="connsiteY5" fmla="*/ 18968 h 34487"/>
                <a:gd name="connsiteX6" fmla="*/ 8622 w 22991"/>
                <a:gd name="connsiteY6" fmla="*/ 22417 h 34487"/>
                <a:gd name="connsiteX7" fmla="*/ 14370 w 22991"/>
                <a:gd name="connsiteY7" fmla="*/ 25865 h 34487"/>
                <a:gd name="connsiteX8" fmla="*/ 15519 w 22991"/>
                <a:gd name="connsiteY8" fmla="*/ 21267 h 3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34487">
                  <a:moveTo>
                    <a:pt x="15519" y="21267"/>
                  </a:moveTo>
                  <a:cubicBezTo>
                    <a:pt x="16669" y="18968"/>
                    <a:pt x="17818" y="17818"/>
                    <a:pt x="18968" y="15519"/>
                  </a:cubicBezTo>
                  <a:lnTo>
                    <a:pt x="21267" y="13220"/>
                  </a:lnTo>
                  <a:lnTo>
                    <a:pt x="15519" y="8622"/>
                  </a:lnTo>
                  <a:lnTo>
                    <a:pt x="14370" y="12070"/>
                  </a:lnTo>
                  <a:cubicBezTo>
                    <a:pt x="13220" y="14370"/>
                    <a:pt x="10921" y="16669"/>
                    <a:pt x="9771" y="18968"/>
                  </a:cubicBezTo>
                  <a:lnTo>
                    <a:pt x="8622" y="22417"/>
                  </a:lnTo>
                  <a:lnTo>
                    <a:pt x="14370" y="25865"/>
                  </a:lnTo>
                  <a:lnTo>
                    <a:pt x="15519" y="21267"/>
                  </a:lnTo>
                  <a:close/>
                </a:path>
              </a:pathLst>
            </a:custGeom>
            <a:solidFill>
              <a:srgbClr val="C7000B"/>
            </a:solidFill>
            <a:ln w="9525"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86" name="任意形状 185">
              <a:extLst>
                <a:ext uri="{FF2B5EF4-FFF2-40B4-BE49-F238E27FC236}">
                  <a16:creationId xmlns:a16="http://schemas.microsoft.com/office/drawing/2014/main" xmlns="" id="{88C0B409-7DCA-F342-AD56-31D8A7185C3E}"/>
                </a:ext>
              </a:extLst>
            </p:cNvPr>
            <p:cNvSpPr/>
            <p:nvPr/>
          </p:nvSpPr>
          <p:spPr>
            <a:xfrm>
              <a:off x="4576245" y="2165700"/>
              <a:ext cx="22991" cy="22991"/>
            </a:xfrm>
            <a:custGeom>
              <a:avLst/>
              <a:gdLst>
                <a:gd name="connsiteX0" fmla="*/ 18968 w 22991"/>
                <a:gd name="connsiteY0" fmla="*/ 17818 h 22991"/>
                <a:gd name="connsiteX1" fmla="*/ 15519 w 22991"/>
                <a:gd name="connsiteY1" fmla="*/ 12070 h 22991"/>
                <a:gd name="connsiteX2" fmla="*/ 14370 w 22991"/>
                <a:gd name="connsiteY2" fmla="*/ 8622 h 22991"/>
                <a:gd name="connsiteX3" fmla="*/ 8622 w 22991"/>
                <a:gd name="connsiteY3" fmla="*/ 12070 h 22991"/>
                <a:gd name="connsiteX4" fmla="*/ 9771 w 22991"/>
                <a:gd name="connsiteY4" fmla="*/ 15519 h 22991"/>
                <a:gd name="connsiteX5" fmla="*/ 14370 w 22991"/>
                <a:gd name="connsiteY5" fmla="*/ 22417 h 22991"/>
                <a:gd name="connsiteX6" fmla="*/ 16669 w 22991"/>
                <a:gd name="connsiteY6" fmla="*/ 24716 h 22991"/>
                <a:gd name="connsiteX7" fmla="*/ 22417 w 22991"/>
                <a:gd name="connsiteY7" fmla="*/ 20117 h 22991"/>
                <a:gd name="connsiteX8" fmla="*/ 18968 w 22991"/>
                <a:gd name="connsiteY8" fmla="*/ 17818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22991">
                  <a:moveTo>
                    <a:pt x="18968" y="17818"/>
                  </a:moveTo>
                  <a:cubicBezTo>
                    <a:pt x="17818" y="15519"/>
                    <a:pt x="16669" y="14370"/>
                    <a:pt x="15519" y="12070"/>
                  </a:cubicBezTo>
                  <a:lnTo>
                    <a:pt x="14370" y="8622"/>
                  </a:lnTo>
                  <a:lnTo>
                    <a:pt x="8622" y="12070"/>
                  </a:lnTo>
                  <a:lnTo>
                    <a:pt x="9771" y="15519"/>
                  </a:lnTo>
                  <a:cubicBezTo>
                    <a:pt x="10921" y="17818"/>
                    <a:pt x="12070" y="20117"/>
                    <a:pt x="14370" y="22417"/>
                  </a:cubicBezTo>
                  <a:lnTo>
                    <a:pt x="16669" y="24716"/>
                  </a:lnTo>
                  <a:lnTo>
                    <a:pt x="22417" y="20117"/>
                  </a:lnTo>
                  <a:lnTo>
                    <a:pt x="18968" y="17818"/>
                  </a:lnTo>
                  <a:close/>
                </a:path>
              </a:pathLst>
            </a:custGeom>
            <a:solidFill>
              <a:srgbClr val="C7000B"/>
            </a:solidFill>
            <a:ln w="9525"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87" name="任意形状 186">
              <a:extLst>
                <a:ext uri="{FF2B5EF4-FFF2-40B4-BE49-F238E27FC236}">
                  <a16:creationId xmlns:a16="http://schemas.microsoft.com/office/drawing/2014/main" xmlns="" id="{2C4F4A99-0DDD-3F4E-8075-081A25A52190}"/>
                </a:ext>
              </a:extLst>
            </p:cNvPr>
            <p:cNvSpPr/>
            <p:nvPr/>
          </p:nvSpPr>
          <p:spPr>
            <a:xfrm>
              <a:off x="4638322" y="2181794"/>
              <a:ext cx="34487" cy="22991"/>
            </a:xfrm>
            <a:custGeom>
              <a:avLst/>
              <a:gdLst>
                <a:gd name="connsiteX0" fmla="*/ 22417 w 34487"/>
                <a:gd name="connsiteY0" fmla="*/ 9771 h 22991"/>
                <a:gd name="connsiteX1" fmla="*/ 12070 w 34487"/>
                <a:gd name="connsiteY1" fmla="*/ 15519 h 22991"/>
                <a:gd name="connsiteX2" fmla="*/ 8622 w 34487"/>
                <a:gd name="connsiteY2" fmla="*/ 16669 h 22991"/>
                <a:gd name="connsiteX3" fmla="*/ 10921 w 34487"/>
                <a:gd name="connsiteY3" fmla="*/ 22417 h 22991"/>
                <a:gd name="connsiteX4" fmla="*/ 14370 w 34487"/>
                <a:gd name="connsiteY4" fmla="*/ 21267 h 22991"/>
                <a:gd name="connsiteX5" fmla="*/ 27015 w 34487"/>
                <a:gd name="connsiteY5" fmla="*/ 14370 h 22991"/>
                <a:gd name="connsiteX6" fmla="*/ 29314 w 34487"/>
                <a:gd name="connsiteY6" fmla="*/ 12070 h 22991"/>
                <a:gd name="connsiteX7" fmla="*/ 24716 w 34487"/>
                <a:gd name="connsiteY7" fmla="*/ 8622 h 22991"/>
                <a:gd name="connsiteX8" fmla="*/ 22417 w 34487"/>
                <a:gd name="connsiteY8" fmla="*/ 9771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22417" y="9771"/>
                  </a:moveTo>
                  <a:cubicBezTo>
                    <a:pt x="18968" y="12070"/>
                    <a:pt x="15519" y="14370"/>
                    <a:pt x="12070" y="15519"/>
                  </a:cubicBezTo>
                  <a:lnTo>
                    <a:pt x="8622" y="16669"/>
                  </a:lnTo>
                  <a:lnTo>
                    <a:pt x="10921" y="22417"/>
                  </a:lnTo>
                  <a:lnTo>
                    <a:pt x="14370" y="21267"/>
                  </a:lnTo>
                  <a:cubicBezTo>
                    <a:pt x="18968" y="18968"/>
                    <a:pt x="22417" y="16669"/>
                    <a:pt x="27015" y="14370"/>
                  </a:cubicBezTo>
                  <a:lnTo>
                    <a:pt x="29314" y="12070"/>
                  </a:lnTo>
                  <a:lnTo>
                    <a:pt x="24716" y="8622"/>
                  </a:lnTo>
                  <a:lnTo>
                    <a:pt x="22417" y="9771"/>
                  </a:lnTo>
                  <a:close/>
                </a:path>
              </a:pathLst>
            </a:custGeom>
            <a:solidFill>
              <a:srgbClr val="C7000B"/>
            </a:solidFill>
            <a:ln w="9525"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88" name="任意形状 187">
              <a:extLst>
                <a:ext uri="{FF2B5EF4-FFF2-40B4-BE49-F238E27FC236}">
                  <a16:creationId xmlns:a16="http://schemas.microsoft.com/office/drawing/2014/main" xmlns="" id="{7F4367DA-2CDA-934A-9821-D91EC0ABD2C5}"/>
                </a:ext>
              </a:extLst>
            </p:cNvPr>
            <p:cNvSpPr/>
            <p:nvPr/>
          </p:nvSpPr>
          <p:spPr>
            <a:xfrm>
              <a:off x="4613031" y="2192140"/>
              <a:ext cx="34487" cy="22991"/>
            </a:xfrm>
            <a:custGeom>
              <a:avLst/>
              <a:gdLst>
                <a:gd name="connsiteX0" fmla="*/ 25865 w 34487"/>
                <a:gd name="connsiteY0" fmla="*/ 8622 h 22991"/>
                <a:gd name="connsiteX1" fmla="*/ 13220 w 34487"/>
                <a:gd name="connsiteY1" fmla="*/ 8622 h 22991"/>
                <a:gd name="connsiteX2" fmla="*/ 9771 w 34487"/>
                <a:gd name="connsiteY2" fmla="*/ 8622 h 22991"/>
                <a:gd name="connsiteX3" fmla="*/ 8622 w 34487"/>
                <a:gd name="connsiteY3" fmla="*/ 15519 h 22991"/>
                <a:gd name="connsiteX4" fmla="*/ 12070 w 34487"/>
                <a:gd name="connsiteY4" fmla="*/ 15519 h 22991"/>
                <a:gd name="connsiteX5" fmla="*/ 18968 w 34487"/>
                <a:gd name="connsiteY5" fmla="*/ 15519 h 22991"/>
                <a:gd name="connsiteX6" fmla="*/ 25865 w 34487"/>
                <a:gd name="connsiteY6" fmla="*/ 15519 h 22991"/>
                <a:gd name="connsiteX7" fmla="*/ 29314 w 34487"/>
                <a:gd name="connsiteY7" fmla="*/ 15519 h 22991"/>
                <a:gd name="connsiteX8" fmla="*/ 28164 w 34487"/>
                <a:gd name="connsiteY8" fmla="*/ 8622 h 22991"/>
                <a:gd name="connsiteX9" fmla="*/ 25865 w 34487"/>
                <a:gd name="connsiteY9"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7" h="22991">
                  <a:moveTo>
                    <a:pt x="25865" y="8622"/>
                  </a:moveTo>
                  <a:cubicBezTo>
                    <a:pt x="21267" y="8622"/>
                    <a:pt x="17818" y="8622"/>
                    <a:pt x="13220" y="8622"/>
                  </a:cubicBezTo>
                  <a:lnTo>
                    <a:pt x="9771" y="8622"/>
                  </a:lnTo>
                  <a:lnTo>
                    <a:pt x="8622" y="15519"/>
                  </a:lnTo>
                  <a:lnTo>
                    <a:pt x="12070" y="15519"/>
                  </a:lnTo>
                  <a:cubicBezTo>
                    <a:pt x="14370" y="15519"/>
                    <a:pt x="16669" y="15519"/>
                    <a:pt x="18968" y="15519"/>
                  </a:cubicBezTo>
                  <a:cubicBezTo>
                    <a:pt x="21267" y="15519"/>
                    <a:pt x="23566" y="15519"/>
                    <a:pt x="25865" y="15519"/>
                  </a:cubicBezTo>
                  <a:lnTo>
                    <a:pt x="29314" y="15519"/>
                  </a:lnTo>
                  <a:lnTo>
                    <a:pt x="28164" y="8622"/>
                  </a:lnTo>
                  <a:lnTo>
                    <a:pt x="25865" y="8622"/>
                  </a:lnTo>
                  <a:close/>
                </a:path>
              </a:pathLst>
            </a:custGeom>
            <a:solidFill>
              <a:srgbClr val="C7000B"/>
            </a:solidFill>
            <a:ln w="9525"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89" name="任意形状 188">
              <a:extLst>
                <a:ext uri="{FF2B5EF4-FFF2-40B4-BE49-F238E27FC236}">
                  <a16:creationId xmlns:a16="http://schemas.microsoft.com/office/drawing/2014/main" xmlns="" id="{3F316EBC-8556-A442-B46A-1D5B5731F219}"/>
                </a:ext>
              </a:extLst>
            </p:cNvPr>
            <p:cNvSpPr/>
            <p:nvPr/>
          </p:nvSpPr>
          <p:spPr>
            <a:xfrm>
              <a:off x="4587741" y="2180645"/>
              <a:ext cx="34487" cy="22991"/>
            </a:xfrm>
            <a:custGeom>
              <a:avLst/>
              <a:gdLst>
                <a:gd name="connsiteX0" fmla="*/ 15519 w 34487"/>
                <a:gd name="connsiteY0" fmla="*/ 10921 h 22991"/>
                <a:gd name="connsiteX1" fmla="*/ 13220 w 34487"/>
                <a:gd name="connsiteY1" fmla="*/ 8622 h 22991"/>
                <a:gd name="connsiteX2" fmla="*/ 8622 w 34487"/>
                <a:gd name="connsiteY2" fmla="*/ 14370 h 22991"/>
                <a:gd name="connsiteX3" fmla="*/ 10921 w 34487"/>
                <a:gd name="connsiteY3" fmla="*/ 16669 h 22991"/>
                <a:gd name="connsiteX4" fmla="*/ 23566 w 34487"/>
                <a:gd name="connsiteY4" fmla="*/ 23566 h 22991"/>
                <a:gd name="connsiteX5" fmla="*/ 27015 w 34487"/>
                <a:gd name="connsiteY5" fmla="*/ 24716 h 22991"/>
                <a:gd name="connsiteX6" fmla="*/ 29314 w 34487"/>
                <a:gd name="connsiteY6" fmla="*/ 18968 h 22991"/>
                <a:gd name="connsiteX7" fmla="*/ 25865 w 34487"/>
                <a:gd name="connsiteY7" fmla="*/ 17818 h 22991"/>
                <a:gd name="connsiteX8" fmla="*/ 15519 w 34487"/>
                <a:gd name="connsiteY8" fmla="*/ 10921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15519" y="10921"/>
                  </a:moveTo>
                  <a:lnTo>
                    <a:pt x="13220" y="8622"/>
                  </a:lnTo>
                  <a:lnTo>
                    <a:pt x="8622" y="14370"/>
                  </a:lnTo>
                  <a:lnTo>
                    <a:pt x="10921" y="16669"/>
                  </a:lnTo>
                  <a:cubicBezTo>
                    <a:pt x="14370" y="18968"/>
                    <a:pt x="18968" y="21267"/>
                    <a:pt x="23566" y="23566"/>
                  </a:cubicBezTo>
                  <a:lnTo>
                    <a:pt x="27015" y="24716"/>
                  </a:lnTo>
                  <a:lnTo>
                    <a:pt x="29314" y="18968"/>
                  </a:lnTo>
                  <a:lnTo>
                    <a:pt x="25865" y="17818"/>
                  </a:lnTo>
                  <a:cubicBezTo>
                    <a:pt x="22417" y="15519"/>
                    <a:pt x="18968" y="14370"/>
                    <a:pt x="15519" y="10921"/>
                  </a:cubicBezTo>
                  <a:close/>
                </a:path>
              </a:pathLst>
            </a:custGeom>
            <a:solidFill>
              <a:srgbClr val="C7000B"/>
            </a:solidFill>
            <a:ln w="9525"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90" name="任意形状 189">
              <a:extLst>
                <a:ext uri="{FF2B5EF4-FFF2-40B4-BE49-F238E27FC236}">
                  <a16:creationId xmlns:a16="http://schemas.microsoft.com/office/drawing/2014/main" xmlns="" id="{F2E051AC-CBE2-8844-8AFC-975C20C2C4E2}"/>
                </a:ext>
              </a:extLst>
            </p:cNvPr>
            <p:cNvSpPr/>
            <p:nvPr/>
          </p:nvSpPr>
          <p:spPr>
            <a:xfrm>
              <a:off x="4659014" y="2165700"/>
              <a:ext cx="22991" cy="22991"/>
            </a:xfrm>
            <a:custGeom>
              <a:avLst/>
              <a:gdLst>
                <a:gd name="connsiteX0" fmla="*/ 14370 w 22991"/>
                <a:gd name="connsiteY0" fmla="*/ 12070 h 22991"/>
                <a:gd name="connsiteX1" fmla="*/ 10921 w 22991"/>
                <a:gd name="connsiteY1" fmla="*/ 17818 h 22991"/>
                <a:gd name="connsiteX2" fmla="*/ 8622 w 22991"/>
                <a:gd name="connsiteY2" fmla="*/ 20117 h 22991"/>
                <a:gd name="connsiteX3" fmla="*/ 14370 w 22991"/>
                <a:gd name="connsiteY3" fmla="*/ 24716 h 22991"/>
                <a:gd name="connsiteX4" fmla="*/ 16669 w 22991"/>
                <a:gd name="connsiteY4" fmla="*/ 22417 h 22991"/>
                <a:gd name="connsiteX5" fmla="*/ 21267 w 22991"/>
                <a:gd name="connsiteY5" fmla="*/ 15519 h 22991"/>
                <a:gd name="connsiteX6" fmla="*/ 22417 w 22991"/>
                <a:gd name="connsiteY6" fmla="*/ 12070 h 22991"/>
                <a:gd name="connsiteX7" fmla="*/ 16669 w 22991"/>
                <a:gd name="connsiteY7" fmla="*/ 8622 h 22991"/>
                <a:gd name="connsiteX8" fmla="*/ 14370 w 22991"/>
                <a:gd name="connsiteY8" fmla="*/ 12070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22991">
                  <a:moveTo>
                    <a:pt x="14370" y="12070"/>
                  </a:moveTo>
                  <a:cubicBezTo>
                    <a:pt x="13220" y="14370"/>
                    <a:pt x="12070" y="15519"/>
                    <a:pt x="10921" y="17818"/>
                  </a:cubicBezTo>
                  <a:lnTo>
                    <a:pt x="8622" y="20117"/>
                  </a:lnTo>
                  <a:lnTo>
                    <a:pt x="14370" y="24716"/>
                  </a:lnTo>
                  <a:lnTo>
                    <a:pt x="16669" y="22417"/>
                  </a:lnTo>
                  <a:cubicBezTo>
                    <a:pt x="17818" y="20117"/>
                    <a:pt x="20117" y="17818"/>
                    <a:pt x="21267" y="15519"/>
                  </a:cubicBezTo>
                  <a:lnTo>
                    <a:pt x="22417" y="12070"/>
                  </a:lnTo>
                  <a:lnTo>
                    <a:pt x="16669" y="8622"/>
                  </a:lnTo>
                  <a:lnTo>
                    <a:pt x="14370" y="12070"/>
                  </a:lnTo>
                  <a:close/>
                </a:path>
              </a:pathLst>
            </a:custGeom>
            <a:solidFill>
              <a:srgbClr val="C7000B"/>
            </a:solidFill>
            <a:ln w="9525"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191" name="图形 38">
            <a:extLst>
              <a:ext uri="{FF2B5EF4-FFF2-40B4-BE49-F238E27FC236}">
                <a16:creationId xmlns:a16="http://schemas.microsoft.com/office/drawing/2014/main" xmlns="" id="{8BA89DB9-15D4-7D4E-9378-6C6A5E0D2406}"/>
              </a:ext>
            </a:extLst>
          </p:cNvPr>
          <p:cNvGrpSpPr/>
          <p:nvPr/>
        </p:nvGrpSpPr>
        <p:grpSpPr>
          <a:xfrm>
            <a:off x="9186600" y="1509179"/>
            <a:ext cx="733173" cy="659814"/>
            <a:chOff x="8782848" y="1832112"/>
            <a:chExt cx="644877" cy="644877"/>
          </a:xfrm>
        </p:grpSpPr>
        <p:sp>
          <p:nvSpPr>
            <p:cNvPr id="192" name="任意形状 191">
              <a:extLst>
                <a:ext uri="{FF2B5EF4-FFF2-40B4-BE49-F238E27FC236}">
                  <a16:creationId xmlns:a16="http://schemas.microsoft.com/office/drawing/2014/main" xmlns="" id="{C6D9BF59-ACC4-C542-9395-BAD200E3C06A}"/>
                </a:ext>
              </a:extLst>
            </p:cNvPr>
            <p:cNvSpPr/>
            <p:nvPr/>
          </p:nvSpPr>
          <p:spPr>
            <a:xfrm>
              <a:off x="8782848" y="1832112"/>
              <a:ext cx="644877" cy="644877"/>
            </a:xfrm>
            <a:custGeom>
              <a:avLst/>
              <a:gdLst>
                <a:gd name="connsiteX0" fmla="*/ 642048 w 644876"/>
                <a:gd name="connsiteY0" fmla="*/ 325267 h 644876"/>
                <a:gd name="connsiteX1" fmla="*/ 325267 w 644876"/>
                <a:gd name="connsiteY1" fmla="*/ 642048 h 644876"/>
                <a:gd name="connsiteX2" fmla="*/ 8485 w 644876"/>
                <a:gd name="connsiteY2" fmla="*/ 325267 h 644876"/>
                <a:gd name="connsiteX3" fmla="*/ 325267 w 644876"/>
                <a:gd name="connsiteY3" fmla="*/ 8485 h 644876"/>
                <a:gd name="connsiteX4" fmla="*/ 642048 w 644876"/>
                <a:gd name="connsiteY4" fmla="*/ 325267 h 64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76" h="644876">
                  <a:moveTo>
                    <a:pt x="642048" y="325267"/>
                  </a:moveTo>
                  <a:cubicBezTo>
                    <a:pt x="642048" y="500220"/>
                    <a:pt x="500220" y="642048"/>
                    <a:pt x="325267" y="642048"/>
                  </a:cubicBezTo>
                  <a:cubicBezTo>
                    <a:pt x="150313" y="642048"/>
                    <a:pt x="8485" y="500220"/>
                    <a:pt x="8485" y="325267"/>
                  </a:cubicBezTo>
                  <a:cubicBezTo>
                    <a:pt x="8485" y="150313"/>
                    <a:pt x="150313" y="8485"/>
                    <a:pt x="325267" y="8485"/>
                  </a:cubicBezTo>
                  <a:cubicBezTo>
                    <a:pt x="500220" y="8485"/>
                    <a:pt x="642048" y="150313"/>
                    <a:pt x="642048" y="325267"/>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93" name="任意形状 192">
              <a:extLst>
                <a:ext uri="{FF2B5EF4-FFF2-40B4-BE49-F238E27FC236}">
                  <a16:creationId xmlns:a16="http://schemas.microsoft.com/office/drawing/2014/main" xmlns="" id="{1AE983BE-8B3A-4A49-9D4F-BEE68E791442}"/>
                </a:ext>
              </a:extLst>
            </p:cNvPr>
            <p:cNvSpPr/>
            <p:nvPr/>
          </p:nvSpPr>
          <p:spPr>
            <a:xfrm>
              <a:off x="8859780" y="1909044"/>
              <a:ext cx="486486" cy="486486"/>
            </a:xfrm>
            <a:custGeom>
              <a:avLst/>
              <a:gdLst>
                <a:gd name="connsiteX0" fmla="*/ 488183 w 486485"/>
                <a:gd name="connsiteY0" fmla="*/ 248334 h 486485"/>
                <a:gd name="connsiteX1" fmla="*/ 248334 w 486485"/>
                <a:gd name="connsiteY1" fmla="*/ 488183 h 486485"/>
                <a:gd name="connsiteX2" fmla="*/ 8485 w 486485"/>
                <a:gd name="connsiteY2" fmla="*/ 248334 h 486485"/>
                <a:gd name="connsiteX3" fmla="*/ 248334 w 486485"/>
                <a:gd name="connsiteY3" fmla="*/ 8485 h 486485"/>
                <a:gd name="connsiteX4" fmla="*/ 488183 w 486485"/>
                <a:gd name="connsiteY4" fmla="*/ 248334 h 486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85" h="486485">
                  <a:moveTo>
                    <a:pt x="488183" y="248334"/>
                  </a:moveTo>
                  <a:cubicBezTo>
                    <a:pt x="488183" y="380799"/>
                    <a:pt x="380799" y="488183"/>
                    <a:pt x="248334" y="488183"/>
                  </a:cubicBezTo>
                  <a:cubicBezTo>
                    <a:pt x="115869" y="488183"/>
                    <a:pt x="8485" y="380799"/>
                    <a:pt x="8485" y="248334"/>
                  </a:cubicBezTo>
                  <a:cubicBezTo>
                    <a:pt x="8485" y="115869"/>
                    <a:pt x="115869" y="8485"/>
                    <a:pt x="248334" y="8485"/>
                  </a:cubicBezTo>
                  <a:cubicBezTo>
                    <a:pt x="380799" y="8485"/>
                    <a:pt x="488183" y="115869"/>
                    <a:pt x="488183" y="248334"/>
                  </a:cubicBezTo>
                  <a:close/>
                </a:path>
              </a:pathLst>
            </a:custGeom>
            <a:solidFill>
              <a:srgbClr val="FFFFFF"/>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94" name="任意形状 193">
              <a:extLst>
                <a:ext uri="{FF2B5EF4-FFF2-40B4-BE49-F238E27FC236}">
                  <a16:creationId xmlns:a16="http://schemas.microsoft.com/office/drawing/2014/main" xmlns="" id="{BA602916-DCF6-9641-BB54-1D709202E72A}"/>
                </a:ext>
              </a:extLst>
            </p:cNvPr>
            <p:cNvSpPr/>
            <p:nvPr/>
          </p:nvSpPr>
          <p:spPr>
            <a:xfrm>
              <a:off x="8980751" y="2094678"/>
              <a:ext cx="90509" cy="158391"/>
            </a:xfrm>
            <a:custGeom>
              <a:avLst/>
              <a:gdLst>
                <a:gd name="connsiteX0" fmla="*/ 59437 w 90509"/>
                <a:gd name="connsiteY0" fmla="*/ 138592 h 158390"/>
                <a:gd name="connsiteX1" fmla="*/ 42467 w 90509"/>
                <a:gd name="connsiteY1" fmla="*/ 149906 h 158390"/>
                <a:gd name="connsiteX2" fmla="*/ 49255 w 90509"/>
                <a:gd name="connsiteY2" fmla="*/ 160088 h 158390"/>
                <a:gd name="connsiteX3" fmla="*/ 80933 w 90509"/>
                <a:gd name="connsiteY3" fmla="*/ 140855 h 158390"/>
                <a:gd name="connsiteX4" fmla="*/ 83196 w 90509"/>
                <a:gd name="connsiteY4" fmla="*/ 140855 h 158390"/>
                <a:gd name="connsiteX5" fmla="*/ 65094 w 90509"/>
                <a:gd name="connsiteY5" fmla="*/ 102388 h 158390"/>
                <a:gd name="connsiteX6" fmla="*/ 53780 w 90509"/>
                <a:gd name="connsiteY6" fmla="*/ 108045 h 158390"/>
                <a:gd name="connsiteX7" fmla="*/ 63963 w 90509"/>
                <a:gd name="connsiteY7" fmla="*/ 128410 h 158390"/>
                <a:gd name="connsiteX8" fmla="*/ 19839 w 90509"/>
                <a:gd name="connsiteY8" fmla="*/ 75236 h 158390"/>
                <a:gd name="connsiteX9" fmla="*/ 74145 w 90509"/>
                <a:gd name="connsiteY9" fmla="*/ 20930 h 158390"/>
                <a:gd name="connsiteX10" fmla="*/ 76408 w 90509"/>
                <a:gd name="connsiteY10" fmla="*/ 20930 h 158390"/>
                <a:gd name="connsiteX11" fmla="*/ 76408 w 90509"/>
                <a:gd name="connsiteY11" fmla="*/ 8485 h 158390"/>
                <a:gd name="connsiteX12" fmla="*/ 74145 w 90509"/>
                <a:gd name="connsiteY12" fmla="*/ 8485 h 158390"/>
                <a:gd name="connsiteX13" fmla="*/ 8526 w 90509"/>
                <a:gd name="connsiteY13" fmla="*/ 74104 h 158390"/>
                <a:gd name="connsiteX14" fmla="*/ 59437 w 90509"/>
                <a:gd name="connsiteY14" fmla="*/ 138592 h 15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509" h="158390">
                  <a:moveTo>
                    <a:pt x="59437" y="138592"/>
                  </a:moveTo>
                  <a:lnTo>
                    <a:pt x="42467" y="149906"/>
                  </a:lnTo>
                  <a:lnTo>
                    <a:pt x="49255" y="160088"/>
                  </a:lnTo>
                  <a:lnTo>
                    <a:pt x="80933" y="140855"/>
                  </a:lnTo>
                  <a:lnTo>
                    <a:pt x="83196" y="140855"/>
                  </a:lnTo>
                  <a:lnTo>
                    <a:pt x="65094" y="102388"/>
                  </a:lnTo>
                  <a:lnTo>
                    <a:pt x="53780" y="108045"/>
                  </a:lnTo>
                  <a:lnTo>
                    <a:pt x="63963" y="128410"/>
                  </a:lnTo>
                  <a:cubicBezTo>
                    <a:pt x="39073" y="123884"/>
                    <a:pt x="19839" y="101257"/>
                    <a:pt x="19839" y="75236"/>
                  </a:cubicBezTo>
                  <a:cubicBezTo>
                    <a:pt x="19839" y="45820"/>
                    <a:pt x="43598" y="20930"/>
                    <a:pt x="74145" y="20930"/>
                  </a:cubicBezTo>
                  <a:lnTo>
                    <a:pt x="76408" y="20930"/>
                  </a:lnTo>
                  <a:lnTo>
                    <a:pt x="76408" y="8485"/>
                  </a:lnTo>
                  <a:lnTo>
                    <a:pt x="74145" y="8485"/>
                  </a:lnTo>
                  <a:cubicBezTo>
                    <a:pt x="37941" y="8485"/>
                    <a:pt x="8526" y="37901"/>
                    <a:pt x="8526" y="74104"/>
                  </a:cubicBezTo>
                  <a:cubicBezTo>
                    <a:pt x="7394" y="105782"/>
                    <a:pt x="30022" y="131804"/>
                    <a:pt x="59437" y="138592"/>
                  </a:cubicBez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95" name="任意形状 194">
              <a:extLst>
                <a:ext uri="{FF2B5EF4-FFF2-40B4-BE49-F238E27FC236}">
                  <a16:creationId xmlns:a16="http://schemas.microsoft.com/office/drawing/2014/main" xmlns="" id="{1B8169DB-A890-4A4B-9AAB-C19CA621B1B5}"/>
                </a:ext>
              </a:extLst>
            </p:cNvPr>
            <p:cNvSpPr/>
            <p:nvPr/>
          </p:nvSpPr>
          <p:spPr>
            <a:xfrm>
              <a:off x="9134656" y="2079970"/>
              <a:ext cx="90509" cy="158391"/>
            </a:xfrm>
            <a:custGeom>
              <a:avLst/>
              <a:gdLst>
                <a:gd name="connsiteX0" fmla="*/ 39032 w 90509"/>
                <a:gd name="connsiteY0" fmla="*/ 60528 h 158390"/>
                <a:gd name="connsiteX1" fmla="*/ 28850 w 90509"/>
                <a:gd name="connsiteY1" fmla="*/ 40163 h 158390"/>
                <a:gd name="connsiteX2" fmla="*/ 72973 w 90509"/>
                <a:gd name="connsiteY2" fmla="*/ 93337 h 158390"/>
                <a:gd name="connsiteX3" fmla="*/ 18667 w 90509"/>
                <a:gd name="connsiteY3" fmla="*/ 147643 h 158390"/>
                <a:gd name="connsiteX4" fmla="*/ 16405 w 90509"/>
                <a:gd name="connsiteY4" fmla="*/ 147643 h 158390"/>
                <a:gd name="connsiteX5" fmla="*/ 16405 w 90509"/>
                <a:gd name="connsiteY5" fmla="*/ 160088 h 158390"/>
                <a:gd name="connsiteX6" fmla="*/ 18667 w 90509"/>
                <a:gd name="connsiteY6" fmla="*/ 160088 h 158390"/>
                <a:gd name="connsiteX7" fmla="*/ 84287 w 90509"/>
                <a:gd name="connsiteY7" fmla="*/ 94469 h 158390"/>
                <a:gd name="connsiteX8" fmla="*/ 32244 w 90509"/>
                <a:gd name="connsiteY8" fmla="*/ 29981 h 158390"/>
                <a:gd name="connsiteX9" fmla="*/ 49214 w 90509"/>
                <a:gd name="connsiteY9" fmla="*/ 18667 h 158390"/>
                <a:gd name="connsiteX10" fmla="*/ 42426 w 90509"/>
                <a:gd name="connsiteY10" fmla="*/ 8485 h 158390"/>
                <a:gd name="connsiteX11" fmla="*/ 10748 w 90509"/>
                <a:gd name="connsiteY11" fmla="*/ 27718 h 158390"/>
                <a:gd name="connsiteX12" fmla="*/ 8485 w 90509"/>
                <a:gd name="connsiteY12" fmla="*/ 27718 h 158390"/>
                <a:gd name="connsiteX13" fmla="*/ 26587 w 90509"/>
                <a:gd name="connsiteY13" fmla="*/ 66185 h 158390"/>
                <a:gd name="connsiteX14" fmla="*/ 39032 w 90509"/>
                <a:gd name="connsiteY14" fmla="*/ 60528 h 15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509" h="158390">
                  <a:moveTo>
                    <a:pt x="39032" y="60528"/>
                  </a:moveTo>
                  <a:lnTo>
                    <a:pt x="28850" y="40163"/>
                  </a:lnTo>
                  <a:cubicBezTo>
                    <a:pt x="53740" y="44689"/>
                    <a:pt x="72973" y="67316"/>
                    <a:pt x="72973" y="93337"/>
                  </a:cubicBezTo>
                  <a:cubicBezTo>
                    <a:pt x="72973" y="122753"/>
                    <a:pt x="49214" y="147643"/>
                    <a:pt x="18667" y="147643"/>
                  </a:cubicBezTo>
                  <a:lnTo>
                    <a:pt x="16405" y="147643"/>
                  </a:lnTo>
                  <a:lnTo>
                    <a:pt x="16405" y="160088"/>
                  </a:lnTo>
                  <a:lnTo>
                    <a:pt x="18667" y="160088"/>
                  </a:lnTo>
                  <a:cubicBezTo>
                    <a:pt x="54871" y="160088"/>
                    <a:pt x="84287" y="130672"/>
                    <a:pt x="84287" y="94469"/>
                  </a:cubicBezTo>
                  <a:cubicBezTo>
                    <a:pt x="84287" y="62791"/>
                    <a:pt x="61659" y="36769"/>
                    <a:pt x="32244" y="29981"/>
                  </a:cubicBezTo>
                  <a:lnTo>
                    <a:pt x="49214" y="18667"/>
                  </a:lnTo>
                  <a:lnTo>
                    <a:pt x="42426" y="8485"/>
                  </a:lnTo>
                  <a:lnTo>
                    <a:pt x="10748" y="27718"/>
                  </a:lnTo>
                  <a:lnTo>
                    <a:pt x="8485" y="27718"/>
                  </a:lnTo>
                  <a:lnTo>
                    <a:pt x="26587" y="66185"/>
                  </a:lnTo>
                  <a:lnTo>
                    <a:pt x="39032" y="60528"/>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96" name="任意形状 195">
              <a:extLst>
                <a:ext uri="{FF2B5EF4-FFF2-40B4-BE49-F238E27FC236}">
                  <a16:creationId xmlns:a16="http://schemas.microsoft.com/office/drawing/2014/main" xmlns="" id="{CBF704C7-60FE-0344-B16D-078AF3559A20}"/>
                </a:ext>
              </a:extLst>
            </p:cNvPr>
            <p:cNvSpPr/>
            <p:nvPr/>
          </p:nvSpPr>
          <p:spPr>
            <a:xfrm>
              <a:off x="8912909" y="1953258"/>
              <a:ext cx="384663" cy="395977"/>
            </a:xfrm>
            <a:custGeom>
              <a:avLst/>
              <a:gdLst>
                <a:gd name="connsiteX0" fmla="*/ 360339 w 384663"/>
                <a:gd name="connsiteY0" fmla="*/ 265305 h 395976"/>
                <a:gd name="connsiteX1" fmla="*/ 368259 w 384663"/>
                <a:gd name="connsiteY1" fmla="*/ 213262 h 395976"/>
                <a:gd name="connsiteX2" fmla="*/ 229101 w 384663"/>
                <a:gd name="connsiteY2" fmla="*/ 41295 h 395976"/>
                <a:gd name="connsiteX3" fmla="*/ 194029 w 384663"/>
                <a:gd name="connsiteY3" fmla="*/ 8485 h 395976"/>
                <a:gd name="connsiteX4" fmla="*/ 158956 w 384663"/>
                <a:gd name="connsiteY4" fmla="*/ 40163 h 395976"/>
                <a:gd name="connsiteX5" fmla="*/ 17536 w 384663"/>
                <a:gd name="connsiteY5" fmla="*/ 212130 h 395976"/>
                <a:gd name="connsiteX6" fmla="*/ 25456 w 384663"/>
                <a:gd name="connsiteY6" fmla="*/ 265305 h 395976"/>
                <a:gd name="connsiteX7" fmla="*/ 8485 w 384663"/>
                <a:gd name="connsiteY7" fmla="*/ 295851 h 395976"/>
                <a:gd name="connsiteX8" fmla="*/ 44689 w 384663"/>
                <a:gd name="connsiteY8" fmla="*/ 332055 h 395976"/>
                <a:gd name="connsiteX9" fmla="*/ 60528 w 384663"/>
                <a:gd name="connsiteY9" fmla="*/ 328661 h 395976"/>
                <a:gd name="connsiteX10" fmla="*/ 192897 w 384663"/>
                <a:gd name="connsiteY10" fmla="*/ 388623 h 395976"/>
                <a:gd name="connsiteX11" fmla="*/ 326398 w 384663"/>
                <a:gd name="connsiteY11" fmla="*/ 327529 h 395976"/>
                <a:gd name="connsiteX12" fmla="*/ 343369 w 384663"/>
                <a:gd name="connsiteY12" fmla="*/ 332055 h 395976"/>
                <a:gd name="connsiteX13" fmla="*/ 379572 w 384663"/>
                <a:gd name="connsiteY13" fmla="*/ 295851 h 395976"/>
                <a:gd name="connsiteX14" fmla="*/ 360339 w 384663"/>
                <a:gd name="connsiteY14" fmla="*/ 265305 h 395976"/>
                <a:gd name="connsiteX15" fmla="*/ 194029 w 384663"/>
                <a:gd name="connsiteY15" fmla="*/ 63922 h 395976"/>
                <a:gd name="connsiteX16" fmla="*/ 173664 w 384663"/>
                <a:gd name="connsiteY16" fmla="*/ 43557 h 395976"/>
                <a:gd name="connsiteX17" fmla="*/ 194029 w 384663"/>
                <a:gd name="connsiteY17" fmla="*/ 23193 h 395976"/>
                <a:gd name="connsiteX18" fmla="*/ 214393 w 384663"/>
                <a:gd name="connsiteY18" fmla="*/ 43557 h 395976"/>
                <a:gd name="connsiteX19" fmla="*/ 194029 w 384663"/>
                <a:gd name="connsiteY19" fmla="*/ 63922 h 395976"/>
                <a:gd name="connsiteX20" fmla="*/ 362602 w 384663"/>
                <a:gd name="connsiteY20" fmla="*/ 295851 h 395976"/>
                <a:gd name="connsiteX21" fmla="*/ 342237 w 384663"/>
                <a:gd name="connsiteY21" fmla="*/ 316216 h 395976"/>
                <a:gd name="connsiteX22" fmla="*/ 321873 w 384663"/>
                <a:gd name="connsiteY22" fmla="*/ 295851 h 395976"/>
                <a:gd name="connsiteX23" fmla="*/ 342237 w 384663"/>
                <a:gd name="connsiteY23" fmla="*/ 275487 h 395976"/>
                <a:gd name="connsiteX24" fmla="*/ 362602 w 384663"/>
                <a:gd name="connsiteY24" fmla="*/ 295851 h 395976"/>
                <a:gd name="connsiteX25" fmla="*/ 44689 w 384663"/>
                <a:gd name="connsiteY25" fmla="*/ 275487 h 395976"/>
                <a:gd name="connsiteX26" fmla="*/ 65053 w 384663"/>
                <a:gd name="connsiteY26" fmla="*/ 295851 h 395976"/>
                <a:gd name="connsiteX27" fmla="*/ 44689 w 384663"/>
                <a:gd name="connsiteY27" fmla="*/ 316216 h 395976"/>
                <a:gd name="connsiteX28" fmla="*/ 24324 w 384663"/>
                <a:gd name="connsiteY28" fmla="*/ 295851 h 395976"/>
                <a:gd name="connsiteX29" fmla="*/ 44689 w 384663"/>
                <a:gd name="connsiteY29" fmla="*/ 275487 h 395976"/>
                <a:gd name="connsiteX30" fmla="*/ 79761 w 384663"/>
                <a:gd name="connsiteY30" fmla="*/ 295851 h 395976"/>
                <a:gd name="connsiteX31" fmla="*/ 40163 w 384663"/>
                <a:gd name="connsiteY31" fmla="*/ 260779 h 395976"/>
                <a:gd name="connsiteX32" fmla="*/ 33375 w 384663"/>
                <a:gd name="connsiteY32" fmla="*/ 213262 h 395976"/>
                <a:gd name="connsiteX33" fmla="*/ 160088 w 384663"/>
                <a:gd name="connsiteY33" fmla="*/ 57134 h 395976"/>
                <a:gd name="connsiteX34" fmla="*/ 194029 w 384663"/>
                <a:gd name="connsiteY34" fmla="*/ 80892 h 395976"/>
                <a:gd name="connsiteX35" fmla="*/ 227970 w 384663"/>
                <a:gd name="connsiteY35" fmla="*/ 57134 h 395976"/>
                <a:gd name="connsiteX36" fmla="*/ 353551 w 384663"/>
                <a:gd name="connsiteY36" fmla="*/ 213262 h 395976"/>
                <a:gd name="connsiteX37" fmla="*/ 346763 w 384663"/>
                <a:gd name="connsiteY37" fmla="*/ 260779 h 395976"/>
                <a:gd name="connsiteX38" fmla="*/ 344500 w 384663"/>
                <a:gd name="connsiteY38" fmla="*/ 260779 h 395976"/>
                <a:gd name="connsiteX39" fmla="*/ 308296 w 384663"/>
                <a:gd name="connsiteY39" fmla="*/ 296983 h 395976"/>
                <a:gd name="connsiteX40" fmla="*/ 315084 w 384663"/>
                <a:gd name="connsiteY40" fmla="*/ 318479 h 395976"/>
                <a:gd name="connsiteX41" fmla="*/ 194029 w 384663"/>
                <a:gd name="connsiteY41" fmla="*/ 373915 h 395976"/>
                <a:gd name="connsiteX42" fmla="*/ 74104 w 384663"/>
                <a:gd name="connsiteY42" fmla="*/ 319610 h 395976"/>
                <a:gd name="connsiteX43" fmla="*/ 79761 w 384663"/>
                <a:gd name="connsiteY43" fmla="*/ 295851 h 395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4663" h="395976">
                  <a:moveTo>
                    <a:pt x="360339" y="265305"/>
                  </a:moveTo>
                  <a:cubicBezTo>
                    <a:pt x="365996" y="248334"/>
                    <a:pt x="368259" y="230232"/>
                    <a:pt x="368259" y="213262"/>
                  </a:cubicBezTo>
                  <a:cubicBezTo>
                    <a:pt x="368259" y="130672"/>
                    <a:pt x="309428" y="58265"/>
                    <a:pt x="229101" y="41295"/>
                  </a:cubicBezTo>
                  <a:cubicBezTo>
                    <a:pt x="227970" y="23193"/>
                    <a:pt x="212130" y="8485"/>
                    <a:pt x="194029" y="8485"/>
                  </a:cubicBezTo>
                  <a:cubicBezTo>
                    <a:pt x="175927" y="8485"/>
                    <a:pt x="160088" y="23193"/>
                    <a:pt x="158956" y="40163"/>
                  </a:cubicBezTo>
                  <a:cubicBezTo>
                    <a:pt x="77498" y="57134"/>
                    <a:pt x="17536" y="128410"/>
                    <a:pt x="17536" y="212130"/>
                  </a:cubicBezTo>
                  <a:cubicBezTo>
                    <a:pt x="17536" y="230232"/>
                    <a:pt x="19799" y="248334"/>
                    <a:pt x="25456" y="265305"/>
                  </a:cubicBezTo>
                  <a:cubicBezTo>
                    <a:pt x="15273" y="272093"/>
                    <a:pt x="8485" y="283406"/>
                    <a:pt x="8485" y="295851"/>
                  </a:cubicBezTo>
                  <a:cubicBezTo>
                    <a:pt x="8485" y="315084"/>
                    <a:pt x="24324" y="332055"/>
                    <a:pt x="44689" y="332055"/>
                  </a:cubicBezTo>
                  <a:cubicBezTo>
                    <a:pt x="50346" y="332055"/>
                    <a:pt x="56002" y="330924"/>
                    <a:pt x="60528" y="328661"/>
                  </a:cubicBezTo>
                  <a:cubicBezTo>
                    <a:pt x="94469" y="367127"/>
                    <a:pt x="141986" y="388623"/>
                    <a:pt x="192897" y="388623"/>
                  </a:cubicBezTo>
                  <a:cubicBezTo>
                    <a:pt x="243809" y="388623"/>
                    <a:pt x="292457" y="365996"/>
                    <a:pt x="326398" y="327529"/>
                  </a:cubicBezTo>
                  <a:cubicBezTo>
                    <a:pt x="332055" y="330924"/>
                    <a:pt x="337712" y="332055"/>
                    <a:pt x="343369" y="332055"/>
                  </a:cubicBezTo>
                  <a:cubicBezTo>
                    <a:pt x="362602" y="332055"/>
                    <a:pt x="379572" y="316216"/>
                    <a:pt x="379572" y="295851"/>
                  </a:cubicBezTo>
                  <a:cubicBezTo>
                    <a:pt x="378441" y="283406"/>
                    <a:pt x="371653" y="270961"/>
                    <a:pt x="360339" y="265305"/>
                  </a:cubicBezTo>
                  <a:close/>
                  <a:moveTo>
                    <a:pt x="194029" y="63922"/>
                  </a:moveTo>
                  <a:cubicBezTo>
                    <a:pt x="182715" y="63922"/>
                    <a:pt x="173664" y="54871"/>
                    <a:pt x="173664" y="43557"/>
                  </a:cubicBezTo>
                  <a:cubicBezTo>
                    <a:pt x="173664" y="32244"/>
                    <a:pt x="182715" y="23193"/>
                    <a:pt x="194029" y="23193"/>
                  </a:cubicBezTo>
                  <a:cubicBezTo>
                    <a:pt x="205342" y="23193"/>
                    <a:pt x="214393" y="32244"/>
                    <a:pt x="214393" y="43557"/>
                  </a:cubicBezTo>
                  <a:cubicBezTo>
                    <a:pt x="214393" y="54871"/>
                    <a:pt x="205342" y="63922"/>
                    <a:pt x="194029" y="63922"/>
                  </a:cubicBezTo>
                  <a:close/>
                  <a:moveTo>
                    <a:pt x="362602" y="295851"/>
                  </a:moveTo>
                  <a:cubicBezTo>
                    <a:pt x="362602" y="307165"/>
                    <a:pt x="353551" y="316216"/>
                    <a:pt x="342237" y="316216"/>
                  </a:cubicBezTo>
                  <a:cubicBezTo>
                    <a:pt x="330924" y="316216"/>
                    <a:pt x="321873" y="307165"/>
                    <a:pt x="321873" y="295851"/>
                  </a:cubicBezTo>
                  <a:cubicBezTo>
                    <a:pt x="321873" y="284538"/>
                    <a:pt x="330924" y="275487"/>
                    <a:pt x="342237" y="275487"/>
                  </a:cubicBezTo>
                  <a:cubicBezTo>
                    <a:pt x="353551" y="275487"/>
                    <a:pt x="362602" y="284538"/>
                    <a:pt x="362602" y="295851"/>
                  </a:cubicBezTo>
                  <a:close/>
                  <a:moveTo>
                    <a:pt x="44689" y="275487"/>
                  </a:moveTo>
                  <a:cubicBezTo>
                    <a:pt x="56002" y="275487"/>
                    <a:pt x="65053" y="284538"/>
                    <a:pt x="65053" y="295851"/>
                  </a:cubicBezTo>
                  <a:cubicBezTo>
                    <a:pt x="65053" y="307165"/>
                    <a:pt x="56002" y="316216"/>
                    <a:pt x="44689" y="316216"/>
                  </a:cubicBezTo>
                  <a:cubicBezTo>
                    <a:pt x="33375" y="316216"/>
                    <a:pt x="24324" y="307165"/>
                    <a:pt x="24324" y="295851"/>
                  </a:cubicBezTo>
                  <a:cubicBezTo>
                    <a:pt x="24324" y="284538"/>
                    <a:pt x="33375" y="275487"/>
                    <a:pt x="44689" y="275487"/>
                  </a:cubicBezTo>
                  <a:close/>
                  <a:moveTo>
                    <a:pt x="79761" y="295851"/>
                  </a:moveTo>
                  <a:cubicBezTo>
                    <a:pt x="79761" y="274355"/>
                    <a:pt x="61659" y="257385"/>
                    <a:pt x="40163" y="260779"/>
                  </a:cubicBezTo>
                  <a:cubicBezTo>
                    <a:pt x="35638" y="244940"/>
                    <a:pt x="33375" y="229101"/>
                    <a:pt x="33375" y="213262"/>
                  </a:cubicBezTo>
                  <a:cubicBezTo>
                    <a:pt x="33375" y="137461"/>
                    <a:pt x="86549" y="71842"/>
                    <a:pt x="160088" y="57134"/>
                  </a:cubicBezTo>
                  <a:cubicBezTo>
                    <a:pt x="164613" y="71842"/>
                    <a:pt x="178190" y="80892"/>
                    <a:pt x="194029" y="80892"/>
                  </a:cubicBezTo>
                  <a:cubicBezTo>
                    <a:pt x="208736" y="80892"/>
                    <a:pt x="222313" y="71842"/>
                    <a:pt x="227970" y="57134"/>
                  </a:cubicBezTo>
                  <a:cubicBezTo>
                    <a:pt x="301508" y="72973"/>
                    <a:pt x="353551" y="138592"/>
                    <a:pt x="353551" y="213262"/>
                  </a:cubicBezTo>
                  <a:cubicBezTo>
                    <a:pt x="353551" y="229101"/>
                    <a:pt x="351288" y="244940"/>
                    <a:pt x="346763" y="260779"/>
                  </a:cubicBezTo>
                  <a:cubicBezTo>
                    <a:pt x="345631" y="260779"/>
                    <a:pt x="344500" y="260779"/>
                    <a:pt x="344500" y="260779"/>
                  </a:cubicBezTo>
                  <a:cubicBezTo>
                    <a:pt x="325267" y="260779"/>
                    <a:pt x="308296" y="276618"/>
                    <a:pt x="308296" y="296983"/>
                  </a:cubicBezTo>
                  <a:cubicBezTo>
                    <a:pt x="308296" y="304902"/>
                    <a:pt x="310559" y="311690"/>
                    <a:pt x="315084" y="318479"/>
                  </a:cubicBezTo>
                  <a:cubicBezTo>
                    <a:pt x="284538" y="353551"/>
                    <a:pt x="240415" y="373915"/>
                    <a:pt x="194029" y="373915"/>
                  </a:cubicBezTo>
                  <a:cubicBezTo>
                    <a:pt x="147643" y="373915"/>
                    <a:pt x="104651" y="353551"/>
                    <a:pt x="74104" y="319610"/>
                  </a:cubicBezTo>
                  <a:cubicBezTo>
                    <a:pt x="77498" y="311690"/>
                    <a:pt x="79761" y="303771"/>
                    <a:pt x="79761" y="295851"/>
                  </a:cubicBez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97" name="任意形状 196">
              <a:extLst>
                <a:ext uri="{FF2B5EF4-FFF2-40B4-BE49-F238E27FC236}">
                  <a16:creationId xmlns:a16="http://schemas.microsoft.com/office/drawing/2014/main" xmlns="" id="{365A0FDD-6AF0-0042-88A9-A1A9F22B43D9}"/>
                </a:ext>
              </a:extLst>
            </p:cNvPr>
            <p:cNvSpPr/>
            <p:nvPr/>
          </p:nvSpPr>
          <p:spPr>
            <a:xfrm>
              <a:off x="9063381" y="2196501"/>
              <a:ext cx="79195" cy="79195"/>
            </a:xfrm>
            <a:custGeom>
              <a:avLst/>
              <a:gdLst>
                <a:gd name="connsiteX0" fmla="*/ 16405 w 79195"/>
                <a:gd name="connsiteY0" fmla="*/ 72973 h 79195"/>
                <a:gd name="connsiteX1" fmla="*/ 40163 w 79195"/>
                <a:gd name="connsiteY1" fmla="*/ 49214 h 79195"/>
                <a:gd name="connsiteX2" fmla="*/ 63922 w 79195"/>
                <a:gd name="connsiteY2" fmla="*/ 72973 h 79195"/>
                <a:gd name="connsiteX3" fmla="*/ 72973 w 79195"/>
                <a:gd name="connsiteY3" fmla="*/ 65053 h 79195"/>
                <a:gd name="connsiteX4" fmla="*/ 49214 w 79195"/>
                <a:gd name="connsiteY4" fmla="*/ 41295 h 79195"/>
                <a:gd name="connsiteX5" fmla="*/ 72973 w 79195"/>
                <a:gd name="connsiteY5" fmla="*/ 17536 h 79195"/>
                <a:gd name="connsiteX6" fmla="*/ 63922 w 79195"/>
                <a:gd name="connsiteY6" fmla="*/ 8485 h 79195"/>
                <a:gd name="connsiteX7" fmla="*/ 40163 w 79195"/>
                <a:gd name="connsiteY7" fmla="*/ 32244 h 79195"/>
                <a:gd name="connsiteX8" fmla="*/ 16405 w 79195"/>
                <a:gd name="connsiteY8" fmla="*/ 8485 h 79195"/>
                <a:gd name="connsiteX9" fmla="*/ 8485 w 79195"/>
                <a:gd name="connsiteY9" fmla="*/ 17536 h 79195"/>
                <a:gd name="connsiteX10" fmla="*/ 32244 w 79195"/>
                <a:gd name="connsiteY10" fmla="*/ 41295 h 79195"/>
                <a:gd name="connsiteX11" fmla="*/ 8485 w 79195"/>
                <a:gd name="connsiteY11" fmla="*/ 65053 h 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95" h="79195">
                  <a:moveTo>
                    <a:pt x="16405" y="72973"/>
                  </a:moveTo>
                  <a:lnTo>
                    <a:pt x="40163" y="49214"/>
                  </a:lnTo>
                  <a:lnTo>
                    <a:pt x="63922" y="72973"/>
                  </a:lnTo>
                  <a:lnTo>
                    <a:pt x="72973" y="65053"/>
                  </a:lnTo>
                  <a:lnTo>
                    <a:pt x="49214" y="41295"/>
                  </a:lnTo>
                  <a:lnTo>
                    <a:pt x="72973" y="17536"/>
                  </a:lnTo>
                  <a:lnTo>
                    <a:pt x="63922" y="8485"/>
                  </a:lnTo>
                  <a:lnTo>
                    <a:pt x="40163" y="32244"/>
                  </a:lnTo>
                  <a:lnTo>
                    <a:pt x="16405" y="8485"/>
                  </a:lnTo>
                  <a:lnTo>
                    <a:pt x="8485" y="17536"/>
                  </a:lnTo>
                  <a:lnTo>
                    <a:pt x="32244" y="41295"/>
                  </a:lnTo>
                  <a:lnTo>
                    <a:pt x="8485" y="65053"/>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98" name="任意形状 197">
              <a:extLst>
                <a:ext uri="{FF2B5EF4-FFF2-40B4-BE49-F238E27FC236}">
                  <a16:creationId xmlns:a16="http://schemas.microsoft.com/office/drawing/2014/main" xmlns="" id="{D3C3A77E-5835-F649-B519-DCE8E1E97C65}"/>
                </a:ext>
              </a:extLst>
            </p:cNvPr>
            <p:cNvSpPr/>
            <p:nvPr/>
          </p:nvSpPr>
          <p:spPr>
            <a:xfrm>
              <a:off x="9063381" y="2061869"/>
              <a:ext cx="79195" cy="79195"/>
            </a:xfrm>
            <a:custGeom>
              <a:avLst/>
              <a:gdLst>
                <a:gd name="connsiteX0" fmla="*/ 16405 w 79195"/>
                <a:gd name="connsiteY0" fmla="*/ 72973 h 79195"/>
                <a:gd name="connsiteX1" fmla="*/ 40163 w 79195"/>
                <a:gd name="connsiteY1" fmla="*/ 49214 h 79195"/>
                <a:gd name="connsiteX2" fmla="*/ 63922 w 79195"/>
                <a:gd name="connsiteY2" fmla="*/ 72973 h 79195"/>
                <a:gd name="connsiteX3" fmla="*/ 72973 w 79195"/>
                <a:gd name="connsiteY3" fmla="*/ 63922 h 79195"/>
                <a:gd name="connsiteX4" fmla="*/ 49214 w 79195"/>
                <a:gd name="connsiteY4" fmla="*/ 40163 h 79195"/>
                <a:gd name="connsiteX5" fmla="*/ 72973 w 79195"/>
                <a:gd name="connsiteY5" fmla="*/ 16405 h 79195"/>
                <a:gd name="connsiteX6" fmla="*/ 63922 w 79195"/>
                <a:gd name="connsiteY6" fmla="*/ 8485 h 79195"/>
                <a:gd name="connsiteX7" fmla="*/ 40163 w 79195"/>
                <a:gd name="connsiteY7" fmla="*/ 32244 h 79195"/>
                <a:gd name="connsiteX8" fmla="*/ 16405 w 79195"/>
                <a:gd name="connsiteY8" fmla="*/ 8485 h 79195"/>
                <a:gd name="connsiteX9" fmla="*/ 8485 w 79195"/>
                <a:gd name="connsiteY9" fmla="*/ 16405 h 79195"/>
                <a:gd name="connsiteX10" fmla="*/ 32244 w 79195"/>
                <a:gd name="connsiteY10" fmla="*/ 40163 h 79195"/>
                <a:gd name="connsiteX11" fmla="*/ 8485 w 79195"/>
                <a:gd name="connsiteY11" fmla="*/ 63922 h 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95" h="79195">
                  <a:moveTo>
                    <a:pt x="16405" y="72973"/>
                  </a:moveTo>
                  <a:lnTo>
                    <a:pt x="40163" y="49214"/>
                  </a:lnTo>
                  <a:lnTo>
                    <a:pt x="63922" y="72973"/>
                  </a:lnTo>
                  <a:lnTo>
                    <a:pt x="72973" y="63922"/>
                  </a:lnTo>
                  <a:lnTo>
                    <a:pt x="49214" y="40163"/>
                  </a:lnTo>
                  <a:lnTo>
                    <a:pt x="72973" y="16405"/>
                  </a:lnTo>
                  <a:lnTo>
                    <a:pt x="63922" y="8485"/>
                  </a:lnTo>
                  <a:lnTo>
                    <a:pt x="40163" y="32244"/>
                  </a:lnTo>
                  <a:lnTo>
                    <a:pt x="16405" y="8485"/>
                  </a:lnTo>
                  <a:lnTo>
                    <a:pt x="8485" y="16405"/>
                  </a:lnTo>
                  <a:lnTo>
                    <a:pt x="32244" y="40163"/>
                  </a:lnTo>
                  <a:lnTo>
                    <a:pt x="8485" y="63922"/>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199" name="图形 19">
            <a:extLst>
              <a:ext uri="{FF2B5EF4-FFF2-40B4-BE49-F238E27FC236}">
                <a16:creationId xmlns:a16="http://schemas.microsoft.com/office/drawing/2014/main" xmlns="" id="{543DD4A3-404F-9F4E-9E8D-F842CF5E703A}"/>
              </a:ext>
            </a:extLst>
          </p:cNvPr>
          <p:cNvGrpSpPr/>
          <p:nvPr/>
        </p:nvGrpSpPr>
        <p:grpSpPr>
          <a:xfrm>
            <a:off x="5655396" y="4858443"/>
            <a:ext cx="1097851" cy="658669"/>
            <a:chOff x="5663509" y="4677274"/>
            <a:chExt cx="965637" cy="643758"/>
          </a:xfrm>
        </p:grpSpPr>
        <p:sp>
          <p:nvSpPr>
            <p:cNvPr id="200" name="任意形状 199">
              <a:extLst>
                <a:ext uri="{FF2B5EF4-FFF2-40B4-BE49-F238E27FC236}">
                  <a16:creationId xmlns:a16="http://schemas.microsoft.com/office/drawing/2014/main" xmlns="" id="{83705075-A36C-7148-B4D0-FF1FBFC772BD}"/>
                </a:ext>
              </a:extLst>
            </p:cNvPr>
            <p:cNvSpPr/>
            <p:nvPr/>
          </p:nvSpPr>
          <p:spPr>
            <a:xfrm>
              <a:off x="6153204" y="4773817"/>
              <a:ext cx="459827" cy="459827"/>
            </a:xfrm>
            <a:custGeom>
              <a:avLst/>
              <a:gdLst>
                <a:gd name="connsiteX0" fmla="*/ 450651 w 459827"/>
                <a:gd name="connsiteY0" fmla="*/ 396621 h 459827"/>
                <a:gd name="connsiteX1" fmla="*/ 396621 w 459827"/>
                <a:gd name="connsiteY1" fmla="*/ 450651 h 459827"/>
                <a:gd name="connsiteX2" fmla="*/ 10367 w 459827"/>
                <a:gd name="connsiteY2" fmla="*/ 65546 h 459827"/>
                <a:gd name="connsiteX3" fmla="*/ 6439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0651" y="396621"/>
                  </a:moveTo>
                  <a:lnTo>
                    <a:pt x="396621" y="450651"/>
                  </a:lnTo>
                  <a:lnTo>
                    <a:pt x="10367" y="65546"/>
                  </a:lnTo>
                  <a:lnTo>
                    <a:pt x="6439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01" name="任意形状 200">
              <a:extLst>
                <a:ext uri="{FF2B5EF4-FFF2-40B4-BE49-F238E27FC236}">
                  <a16:creationId xmlns:a16="http://schemas.microsoft.com/office/drawing/2014/main" xmlns="" id="{113D0FD8-7429-0A4B-A927-D6B93092EACF}"/>
                </a:ext>
              </a:extLst>
            </p:cNvPr>
            <p:cNvSpPr/>
            <p:nvPr/>
          </p:nvSpPr>
          <p:spPr>
            <a:xfrm>
              <a:off x="5654887" y="466980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02" name="任意形状 201">
              <a:extLst>
                <a:ext uri="{FF2B5EF4-FFF2-40B4-BE49-F238E27FC236}">
                  <a16:creationId xmlns:a16="http://schemas.microsoft.com/office/drawing/2014/main" xmlns="" id="{823EF07A-843E-1D4F-A035-36226993F1D1}"/>
                </a:ext>
              </a:extLst>
            </p:cNvPr>
            <p:cNvSpPr/>
            <p:nvPr/>
          </p:nvSpPr>
          <p:spPr>
            <a:xfrm>
              <a:off x="5736507" y="4751421"/>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03" name="任意形状 202">
              <a:extLst>
                <a:ext uri="{FF2B5EF4-FFF2-40B4-BE49-F238E27FC236}">
                  <a16:creationId xmlns:a16="http://schemas.microsoft.com/office/drawing/2014/main" xmlns="" id="{69BDF2D5-CBF5-1A42-B951-45672D72E961}"/>
                </a:ext>
              </a:extLst>
            </p:cNvPr>
            <p:cNvSpPr/>
            <p:nvPr/>
          </p:nvSpPr>
          <p:spPr>
            <a:xfrm>
              <a:off x="5820425" y="4849134"/>
              <a:ext cx="333375" cy="333375"/>
            </a:xfrm>
            <a:custGeom>
              <a:avLst/>
              <a:gdLst>
                <a:gd name="connsiteX0" fmla="*/ 309809 w 333374"/>
                <a:gd name="connsiteY0" fmla="*/ 8622 h 333374"/>
                <a:gd name="connsiteX1" fmla="*/ 35062 w 333374"/>
                <a:gd name="connsiteY1" fmla="*/ 8622 h 333374"/>
                <a:gd name="connsiteX2" fmla="*/ 8622 w 333374"/>
                <a:gd name="connsiteY2" fmla="*/ 35062 h 333374"/>
                <a:gd name="connsiteX3" fmla="*/ 8622 w 333374"/>
                <a:gd name="connsiteY3" fmla="*/ 227040 h 333374"/>
                <a:gd name="connsiteX4" fmla="*/ 28164 w 333374"/>
                <a:gd name="connsiteY4" fmla="*/ 259228 h 333374"/>
                <a:gd name="connsiteX5" fmla="*/ 152318 w 333374"/>
                <a:gd name="connsiteY5" fmla="*/ 330501 h 333374"/>
                <a:gd name="connsiteX6" fmla="*/ 171860 w 333374"/>
                <a:gd name="connsiteY6" fmla="*/ 335099 h 333374"/>
                <a:gd name="connsiteX7" fmla="*/ 191403 w 333374"/>
                <a:gd name="connsiteY7" fmla="*/ 330501 h 333374"/>
                <a:gd name="connsiteX8" fmla="*/ 315556 w 333374"/>
                <a:gd name="connsiteY8" fmla="*/ 259228 h 333374"/>
                <a:gd name="connsiteX9" fmla="*/ 335099 w 333374"/>
                <a:gd name="connsiteY9" fmla="*/ 227040 h 333374"/>
                <a:gd name="connsiteX10" fmla="*/ 335099 w 333374"/>
                <a:gd name="connsiteY10" fmla="*/ 33912 h 333374"/>
                <a:gd name="connsiteX11" fmla="*/ 309809 w 333374"/>
                <a:gd name="connsiteY11" fmla="*/ 8622 h 333374"/>
                <a:gd name="connsiteX12" fmla="*/ 317856 w 333374"/>
                <a:gd name="connsiteY12" fmla="*/ 225890 h 333374"/>
                <a:gd name="connsiteX13" fmla="*/ 307509 w 333374"/>
                <a:gd name="connsiteY13" fmla="*/ 244283 h 333374"/>
                <a:gd name="connsiteX14" fmla="*/ 183356 w 333374"/>
                <a:gd name="connsiteY14" fmla="*/ 315556 h 333374"/>
                <a:gd name="connsiteX15" fmla="*/ 161514 w 333374"/>
                <a:gd name="connsiteY15" fmla="*/ 315556 h 333374"/>
                <a:gd name="connsiteX16" fmla="*/ 37361 w 333374"/>
                <a:gd name="connsiteY16" fmla="*/ 244283 h 333374"/>
                <a:gd name="connsiteX17" fmla="*/ 27015 w 333374"/>
                <a:gd name="connsiteY17" fmla="*/ 225890 h 333374"/>
                <a:gd name="connsiteX18" fmla="*/ 27015 w 333374"/>
                <a:gd name="connsiteY18" fmla="*/ 33912 h 333374"/>
                <a:gd name="connsiteX19" fmla="*/ 36211 w 333374"/>
                <a:gd name="connsiteY19" fmla="*/ 24716 h 333374"/>
                <a:gd name="connsiteX20" fmla="*/ 310958 w 333374"/>
                <a:gd name="connsiteY20" fmla="*/ 24716 h 333374"/>
                <a:gd name="connsiteX21" fmla="*/ 320155 w 333374"/>
                <a:gd name="connsiteY21" fmla="*/ 33912 h 333374"/>
                <a:gd name="connsiteX22" fmla="*/ 320155 w 333374"/>
                <a:gd name="connsiteY22" fmla="*/ 225890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3374" h="333374">
                  <a:moveTo>
                    <a:pt x="309809" y="8622"/>
                  </a:moveTo>
                  <a:lnTo>
                    <a:pt x="35062" y="8622"/>
                  </a:lnTo>
                  <a:cubicBezTo>
                    <a:pt x="21267" y="8622"/>
                    <a:pt x="8622" y="20117"/>
                    <a:pt x="8622" y="35062"/>
                  </a:cubicBezTo>
                  <a:lnTo>
                    <a:pt x="8622" y="227040"/>
                  </a:lnTo>
                  <a:cubicBezTo>
                    <a:pt x="8622" y="239685"/>
                    <a:pt x="17818" y="254629"/>
                    <a:pt x="28164" y="259228"/>
                  </a:cubicBezTo>
                  <a:lnTo>
                    <a:pt x="152318" y="330501"/>
                  </a:lnTo>
                  <a:cubicBezTo>
                    <a:pt x="158066" y="333949"/>
                    <a:pt x="163813" y="335099"/>
                    <a:pt x="171860" y="335099"/>
                  </a:cubicBezTo>
                  <a:cubicBezTo>
                    <a:pt x="179907" y="335099"/>
                    <a:pt x="185655" y="332800"/>
                    <a:pt x="191403" y="330501"/>
                  </a:cubicBezTo>
                  <a:lnTo>
                    <a:pt x="315556" y="259228"/>
                  </a:lnTo>
                  <a:cubicBezTo>
                    <a:pt x="325903" y="252330"/>
                    <a:pt x="335099" y="238535"/>
                    <a:pt x="335099" y="227040"/>
                  </a:cubicBezTo>
                  <a:lnTo>
                    <a:pt x="335099" y="33912"/>
                  </a:lnTo>
                  <a:cubicBezTo>
                    <a:pt x="335099" y="20117"/>
                    <a:pt x="323603" y="8622"/>
                    <a:pt x="309809" y="8622"/>
                  </a:cubicBezTo>
                  <a:close/>
                  <a:moveTo>
                    <a:pt x="317856" y="225890"/>
                  </a:moveTo>
                  <a:cubicBezTo>
                    <a:pt x="317856" y="232788"/>
                    <a:pt x="312108" y="240834"/>
                    <a:pt x="307509" y="244283"/>
                  </a:cubicBezTo>
                  <a:lnTo>
                    <a:pt x="183356" y="315556"/>
                  </a:lnTo>
                  <a:cubicBezTo>
                    <a:pt x="177608" y="319005"/>
                    <a:pt x="167262" y="319005"/>
                    <a:pt x="161514" y="315556"/>
                  </a:cubicBezTo>
                  <a:lnTo>
                    <a:pt x="37361" y="244283"/>
                  </a:lnTo>
                  <a:cubicBezTo>
                    <a:pt x="31613" y="240834"/>
                    <a:pt x="27015" y="232788"/>
                    <a:pt x="27015" y="225890"/>
                  </a:cubicBezTo>
                  <a:lnTo>
                    <a:pt x="27015" y="33912"/>
                  </a:lnTo>
                  <a:cubicBezTo>
                    <a:pt x="27015" y="29314"/>
                    <a:pt x="31613" y="24716"/>
                    <a:pt x="36211" y="24716"/>
                  </a:cubicBezTo>
                  <a:lnTo>
                    <a:pt x="310958" y="24716"/>
                  </a:lnTo>
                  <a:cubicBezTo>
                    <a:pt x="315556" y="24716"/>
                    <a:pt x="320155" y="29314"/>
                    <a:pt x="320155" y="33912"/>
                  </a:cubicBezTo>
                  <a:lnTo>
                    <a:pt x="320155" y="225890"/>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04" name="任意形状 203">
              <a:extLst>
                <a:ext uri="{FF2B5EF4-FFF2-40B4-BE49-F238E27FC236}">
                  <a16:creationId xmlns:a16="http://schemas.microsoft.com/office/drawing/2014/main" xmlns="" id="{700C29D6-9E6D-FB4D-B0DA-50171A43833A}"/>
                </a:ext>
              </a:extLst>
            </p:cNvPr>
            <p:cNvSpPr/>
            <p:nvPr/>
          </p:nvSpPr>
          <p:spPr>
            <a:xfrm>
              <a:off x="5882502" y="4891668"/>
              <a:ext cx="206922" cy="206922"/>
            </a:xfrm>
            <a:custGeom>
              <a:avLst/>
              <a:gdLst>
                <a:gd name="connsiteX0" fmla="*/ 176459 w 206922"/>
                <a:gd name="connsiteY0" fmla="*/ 155766 h 206922"/>
                <a:gd name="connsiteX1" fmla="*/ 152318 w 206922"/>
                <a:gd name="connsiteY1" fmla="*/ 174160 h 206922"/>
                <a:gd name="connsiteX2" fmla="*/ 108634 w 206922"/>
                <a:gd name="connsiteY2" fmla="*/ 174160 h 206922"/>
                <a:gd name="connsiteX3" fmla="*/ 108634 w 206922"/>
                <a:gd name="connsiteY3" fmla="*/ 131626 h 206922"/>
                <a:gd name="connsiteX4" fmla="*/ 116681 w 206922"/>
                <a:gd name="connsiteY4" fmla="*/ 129326 h 206922"/>
                <a:gd name="connsiteX5" fmla="*/ 130476 w 206922"/>
                <a:gd name="connsiteY5" fmla="*/ 114382 h 206922"/>
                <a:gd name="connsiteX6" fmla="*/ 183356 w 206922"/>
                <a:gd name="connsiteY6" fmla="*/ 114382 h 206922"/>
                <a:gd name="connsiteX7" fmla="*/ 183356 w 206922"/>
                <a:gd name="connsiteY7" fmla="*/ 61502 h 206922"/>
                <a:gd name="connsiteX8" fmla="*/ 204048 w 206922"/>
                <a:gd name="connsiteY8" fmla="*/ 37361 h 206922"/>
                <a:gd name="connsiteX9" fmla="*/ 179907 w 206922"/>
                <a:gd name="connsiteY9" fmla="*/ 13220 h 206922"/>
                <a:gd name="connsiteX10" fmla="*/ 155766 w 206922"/>
                <a:gd name="connsiteY10" fmla="*/ 37361 h 206922"/>
                <a:gd name="connsiteX11" fmla="*/ 174160 w 206922"/>
                <a:gd name="connsiteY11" fmla="*/ 61502 h 206922"/>
                <a:gd name="connsiteX12" fmla="*/ 174160 w 206922"/>
                <a:gd name="connsiteY12" fmla="*/ 105185 h 206922"/>
                <a:gd name="connsiteX13" fmla="*/ 131626 w 206922"/>
                <a:gd name="connsiteY13" fmla="*/ 105185 h 206922"/>
                <a:gd name="connsiteX14" fmla="*/ 108634 w 206922"/>
                <a:gd name="connsiteY14" fmla="*/ 82194 h 206922"/>
                <a:gd name="connsiteX15" fmla="*/ 108634 w 206922"/>
                <a:gd name="connsiteY15" fmla="*/ 31613 h 206922"/>
                <a:gd name="connsiteX16" fmla="*/ 56904 w 206922"/>
                <a:gd name="connsiteY16" fmla="*/ 31613 h 206922"/>
                <a:gd name="connsiteX17" fmla="*/ 32763 w 206922"/>
                <a:gd name="connsiteY17" fmla="*/ 8622 h 206922"/>
                <a:gd name="connsiteX18" fmla="*/ 8622 w 206922"/>
                <a:gd name="connsiteY18" fmla="*/ 32763 h 206922"/>
                <a:gd name="connsiteX19" fmla="*/ 32763 w 206922"/>
                <a:gd name="connsiteY19" fmla="*/ 56904 h 206922"/>
                <a:gd name="connsiteX20" fmla="*/ 55754 w 206922"/>
                <a:gd name="connsiteY20" fmla="*/ 39660 h 206922"/>
                <a:gd name="connsiteX21" fmla="*/ 99438 w 206922"/>
                <a:gd name="connsiteY21" fmla="*/ 39660 h 206922"/>
                <a:gd name="connsiteX22" fmla="*/ 99438 w 206922"/>
                <a:gd name="connsiteY22" fmla="*/ 82194 h 206922"/>
                <a:gd name="connsiteX23" fmla="*/ 99438 w 206922"/>
                <a:gd name="connsiteY23" fmla="*/ 82194 h 206922"/>
                <a:gd name="connsiteX24" fmla="*/ 83344 w 206922"/>
                <a:gd name="connsiteY24" fmla="*/ 104036 h 206922"/>
                <a:gd name="connsiteX25" fmla="*/ 33912 w 206922"/>
                <a:gd name="connsiteY25" fmla="*/ 104036 h 206922"/>
                <a:gd name="connsiteX26" fmla="*/ 33912 w 206922"/>
                <a:gd name="connsiteY26" fmla="*/ 155766 h 206922"/>
                <a:gd name="connsiteX27" fmla="*/ 10921 w 206922"/>
                <a:gd name="connsiteY27" fmla="*/ 179907 h 206922"/>
                <a:gd name="connsiteX28" fmla="*/ 35062 w 206922"/>
                <a:gd name="connsiteY28" fmla="*/ 204048 h 206922"/>
                <a:gd name="connsiteX29" fmla="*/ 59203 w 206922"/>
                <a:gd name="connsiteY29" fmla="*/ 179907 h 206922"/>
                <a:gd name="connsiteX30" fmla="*/ 41959 w 206922"/>
                <a:gd name="connsiteY30" fmla="*/ 156916 h 206922"/>
                <a:gd name="connsiteX31" fmla="*/ 41959 w 206922"/>
                <a:gd name="connsiteY31" fmla="*/ 113232 h 206922"/>
                <a:gd name="connsiteX32" fmla="*/ 84493 w 206922"/>
                <a:gd name="connsiteY32" fmla="*/ 113232 h 206922"/>
                <a:gd name="connsiteX33" fmla="*/ 100587 w 206922"/>
                <a:gd name="connsiteY33" fmla="*/ 129326 h 206922"/>
                <a:gd name="connsiteX34" fmla="*/ 100587 w 206922"/>
                <a:gd name="connsiteY34" fmla="*/ 181057 h 206922"/>
                <a:gd name="connsiteX35" fmla="*/ 152318 w 206922"/>
                <a:gd name="connsiteY35" fmla="*/ 181057 h 206922"/>
                <a:gd name="connsiteX36" fmla="*/ 176459 w 206922"/>
                <a:gd name="connsiteY36" fmla="*/ 201749 h 206922"/>
                <a:gd name="connsiteX37" fmla="*/ 200600 w 206922"/>
                <a:gd name="connsiteY37" fmla="*/ 177608 h 206922"/>
                <a:gd name="connsiteX38" fmla="*/ 176459 w 206922"/>
                <a:gd name="connsiteY38" fmla="*/ 155766 h 206922"/>
                <a:gd name="connsiteX39" fmla="*/ 166113 w 206922"/>
                <a:gd name="connsiteY39" fmla="*/ 38511 h 206922"/>
                <a:gd name="connsiteX40" fmla="*/ 181057 w 206922"/>
                <a:gd name="connsiteY40" fmla="*/ 23566 h 206922"/>
                <a:gd name="connsiteX41" fmla="*/ 196001 w 206922"/>
                <a:gd name="connsiteY41" fmla="*/ 38511 h 206922"/>
                <a:gd name="connsiteX42" fmla="*/ 181057 w 206922"/>
                <a:gd name="connsiteY42" fmla="*/ 53455 h 206922"/>
                <a:gd name="connsiteX43" fmla="*/ 166113 w 206922"/>
                <a:gd name="connsiteY43" fmla="*/ 38511 h 206922"/>
                <a:gd name="connsiteX44" fmla="*/ 35062 w 206922"/>
                <a:gd name="connsiteY44" fmla="*/ 50006 h 206922"/>
                <a:gd name="connsiteX45" fmla="*/ 20117 w 206922"/>
                <a:gd name="connsiteY45" fmla="*/ 35062 h 206922"/>
                <a:gd name="connsiteX46" fmla="*/ 35062 w 206922"/>
                <a:gd name="connsiteY46" fmla="*/ 20117 h 206922"/>
                <a:gd name="connsiteX47" fmla="*/ 50006 w 206922"/>
                <a:gd name="connsiteY47" fmla="*/ 35062 h 206922"/>
                <a:gd name="connsiteX48" fmla="*/ 35062 w 206922"/>
                <a:gd name="connsiteY48" fmla="*/ 50006 h 206922"/>
                <a:gd name="connsiteX49" fmla="*/ 50006 w 206922"/>
                <a:gd name="connsiteY49" fmla="*/ 179907 h 206922"/>
                <a:gd name="connsiteX50" fmla="*/ 35062 w 206922"/>
                <a:gd name="connsiteY50" fmla="*/ 194852 h 206922"/>
                <a:gd name="connsiteX51" fmla="*/ 20117 w 206922"/>
                <a:gd name="connsiteY51" fmla="*/ 179907 h 206922"/>
                <a:gd name="connsiteX52" fmla="*/ 35062 w 206922"/>
                <a:gd name="connsiteY52" fmla="*/ 164963 h 206922"/>
                <a:gd name="connsiteX53" fmla="*/ 50006 w 206922"/>
                <a:gd name="connsiteY53" fmla="*/ 179907 h 206922"/>
                <a:gd name="connsiteX54" fmla="*/ 107485 w 206922"/>
                <a:gd name="connsiteY54" fmla="*/ 92540 h 206922"/>
                <a:gd name="connsiteX55" fmla="*/ 122429 w 206922"/>
                <a:gd name="connsiteY55" fmla="*/ 107485 h 206922"/>
                <a:gd name="connsiteX56" fmla="*/ 117831 w 206922"/>
                <a:gd name="connsiteY56" fmla="*/ 117831 h 206922"/>
                <a:gd name="connsiteX57" fmla="*/ 107485 w 206922"/>
                <a:gd name="connsiteY57" fmla="*/ 122429 h 206922"/>
                <a:gd name="connsiteX58" fmla="*/ 92540 w 206922"/>
                <a:gd name="connsiteY58" fmla="*/ 107485 h 206922"/>
                <a:gd name="connsiteX59" fmla="*/ 101737 w 206922"/>
                <a:gd name="connsiteY59" fmla="*/ 93690 h 206922"/>
                <a:gd name="connsiteX60" fmla="*/ 107485 w 206922"/>
                <a:gd name="connsiteY60" fmla="*/ 92540 h 206922"/>
                <a:gd name="connsiteX61" fmla="*/ 176459 w 206922"/>
                <a:gd name="connsiteY61" fmla="*/ 194852 h 206922"/>
                <a:gd name="connsiteX62" fmla="*/ 161514 w 206922"/>
                <a:gd name="connsiteY62" fmla="*/ 179907 h 206922"/>
                <a:gd name="connsiteX63" fmla="*/ 176459 w 206922"/>
                <a:gd name="connsiteY63" fmla="*/ 164963 h 206922"/>
                <a:gd name="connsiteX64" fmla="*/ 191403 w 206922"/>
                <a:gd name="connsiteY64" fmla="*/ 179907 h 206922"/>
                <a:gd name="connsiteX65" fmla="*/ 176459 w 206922"/>
                <a:gd name="connsiteY65" fmla="*/ 194852 h 20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06922" h="206922">
                  <a:moveTo>
                    <a:pt x="176459" y="155766"/>
                  </a:moveTo>
                  <a:cubicBezTo>
                    <a:pt x="164963" y="155766"/>
                    <a:pt x="155766" y="163813"/>
                    <a:pt x="152318" y="174160"/>
                  </a:cubicBezTo>
                  <a:lnTo>
                    <a:pt x="108634" y="174160"/>
                  </a:lnTo>
                  <a:lnTo>
                    <a:pt x="108634" y="131626"/>
                  </a:lnTo>
                  <a:cubicBezTo>
                    <a:pt x="110933" y="131626"/>
                    <a:pt x="114382" y="130476"/>
                    <a:pt x="116681" y="129326"/>
                  </a:cubicBezTo>
                  <a:cubicBezTo>
                    <a:pt x="123579" y="127027"/>
                    <a:pt x="128177" y="121279"/>
                    <a:pt x="130476" y="114382"/>
                  </a:cubicBezTo>
                  <a:lnTo>
                    <a:pt x="183356" y="114382"/>
                  </a:lnTo>
                  <a:lnTo>
                    <a:pt x="183356" y="61502"/>
                  </a:lnTo>
                  <a:cubicBezTo>
                    <a:pt x="194852" y="59203"/>
                    <a:pt x="204048" y="50006"/>
                    <a:pt x="204048" y="37361"/>
                  </a:cubicBezTo>
                  <a:cubicBezTo>
                    <a:pt x="204048" y="24716"/>
                    <a:pt x="193702" y="13220"/>
                    <a:pt x="179907" y="13220"/>
                  </a:cubicBezTo>
                  <a:cubicBezTo>
                    <a:pt x="167262" y="13220"/>
                    <a:pt x="155766" y="23566"/>
                    <a:pt x="155766" y="37361"/>
                  </a:cubicBezTo>
                  <a:cubicBezTo>
                    <a:pt x="155766" y="48857"/>
                    <a:pt x="163813" y="58053"/>
                    <a:pt x="174160" y="61502"/>
                  </a:cubicBezTo>
                  <a:lnTo>
                    <a:pt x="174160" y="105185"/>
                  </a:lnTo>
                  <a:lnTo>
                    <a:pt x="131626" y="105185"/>
                  </a:lnTo>
                  <a:cubicBezTo>
                    <a:pt x="130476" y="93690"/>
                    <a:pt x="121279" y="83344"/>
                    <a:pt x="108634" y="82194"/>
                  </a:cubicBezTo>
                  <a:lnTo>
                    <a:pt x="108634" y="31613"/>
                  </a:lnTo>
                  <a:lnTo>
                    <a:pt x="56904" y="31613"/>
                  </a:lnTo>
                  <a:cubicBezTo>
                    <a:pt x="55754" y="18968"/>
                    <a:pt x="46558" y="8622"/>
                    <a:pt x="32763" y="8622"/>
                  </a:cubicBezTo>
                  <a:cubicBezTo>
                    <a:pt x="20117" y="8622"/>
                    <a:pt x="8622" y="18968"/>
                    <a:pt x="8622" y="32763"/>
                  </a:cubicBezTo>
                  <a:cubicBezTo>
                    <a:pt x="8622" y="45408"/>
                    <a:pt x="18968" y="56904"/>
                    <a:pt x="32763" y="56904"/>
                  </a:cubicBezTo>
                  <a:cubicBezTo>
                    <a:pt x="43109" y="56904"/>
                    <a:pt x="52305" y="48857"/>
                    <a:pt x="55754" y="39660"/>
                  </a:cubicBezTo>
                  <a:lnTo>
                    <a:pt x="99438" y="39660"/>
                  </a:lnTo>
                  <a:lnTo>
                    <a:pt x="99438" y="82194"/>
                  </a:lnTo>
                  <a:lnTo>
                    <a:pt x="99438" y="82194"/>
                  </a:lnTo>
                  <a:cubicBezTo>
                    <a:pt x="89092" y="85643"/>
                    <a:pt x="83344" y="92540"/>
                    <a:pt x="83344" y="104036"/>
                  </a:cubicBezTo>
                  <a:lnTo>
                    <a:pt x="33912" y="104036"/>
                  </a:lnTo>
                  <a:lnTo>
                    <a:pt x="33912" y="155766"/>
                  </a:lnTo>
                  <a:cubicBezTo>
                    <a:pt x="21267" y="156916"/>
                    <a:pt x="10921" y="166113"/>
                    <a:pt x="10921" y="179907"/>
                  </a:cubicBezTo>
                  <a:cubicBezTo>
                    <a:pt x="10921" y="193702"/>
                    <a:pt x="21267" y="204048"/>
                    <a:pt x="35062" y="204048"/>
                  </a:cubicBezTo>
                  <a:cubicBezTo>
                    <a:pt x="47707" y="204048"/>
                    <a:pt x="59203" y="193702"/>
                    <a:pt x="59203" y="179907"/>
                  </a:cubicBezTo>
                  <a:cubicBezTo>
                    <a:pt x="59203" y="169561"/>
                    <a:pt x="51156" y="160365"/>
                    <a:pt x="41959" y="156916"/>
                  </a:cubicBezTo>
                  <a:lnTo>
                    <a:pt x="41959" y="113232"/>
                  </a:lnTo>
                  <a:lnTo>
                    <a:pt x="84493" y="113232"/>
                  </a:lnTo>
                  <a:cubicBezTo>
                    <a:pt x="86792" y="121279"/>
                    <a:pt x="93690" y="125878"/>
                    <a:pt x="100587" y="129326"/>
                  </a:cubicBezTo>
                  <a:lnTo>
                    <a:pt x="100587" y="181057"/>
                  </a:lnTo>
                  <a:lnTo>
                    <a:pt x="152318" y="181057"/>
                  </a:lnTo>
                  <a:cubicBezTo>
                    <a:pt x="154617" y="192553"/>
                    <a:pt x="163813" y="201749"/>
                    <a:pt x="176459" y="201749"/>
                  </a:cubicBezTo>
                  <a:cubicBezTo>
                    <a:pt x="189104" y="201749"/>
                    <a:pt x="200600" y="191403"/>
                    <a:pt x="200600" y="177608"/>
                  </a:cubicBezTo>
                  <a:cubicBezTo>
                    <a:pt x="201749" y="166113"/>
                    <a:pt x="190253" y="155766"/>
                    <a:pt x="176459" y="155766"/>
                  </a:cubicBezTo>
                  <a:close/>
                  <a:moveTo>
                    <a:pt x="166113" y="38511"/>
                  </a:moveTo>
                  <a:cubicBezTo>
                    <a:pt x="166113" y="29314"/>
                    <a:pt x="173010" y="23566"/>
                    <a:pt x="181057" y="23566"/>
                  </a:cubicBezTo>
                  <a:cubicBezTo>
                    <a:pt x="190253" y="23566"/>
                    <a:pt x="196001" y="30464"/>
                    <a:pt x="196001" y="38511"/>
                  </a:cubicBezTo>
                  <a:cubicBezTo>
                    <a:pt x="196001" y="47707"/>
                    <a:pt x="189104" y="53455"/>
                    <a:pt x="181057" y="53455"/>
                  </a:cubicBezTo>
                  <a:cubicBezTo>
                    <a:pt x="171860" y="53455"/>
                    <a:pt x="166113" y="47707"/>
                    <a:pt x="166113" y="38511"/>
                  </a:cubicBezTo>
                  <a:close/>
                  <a:moveTo>
                    <a:pt x="35062" y="50006"/>
                  </a:moveTo>
                  <a:cubicBezTo>
                    <a:pt x="25865" y="50006"/>
                    <a:pt x="20117" y="43109"/>
                    <a:pt x="20117" y="35062"/>
                  </a:cubicBezTo>
                  <a:cubicBezTo>
                    <a:pt x="20117" y="25865"/>
                    <a:pt x="27015" y="20117"/>
                    <a:pt x="35062" y="20117"/>
                  </a:cubicBezTo>
                  <a:cubicBezTo>
                    <a:pt x="43109" y="20117"/>
                    <a:pt x="50006" y="27015"/>
                    <a:pt x="50006" y="35062"/>
                  </a:cubicBezTo>
                  <a:cubicBezTo>
                    <a:pt x="50006" y="43109"/>
                    <a:pt x="43109" y="50006"/>
                    <a:pt x="35062" y="50006"/>
                  </a:cubicBezTo>
                  <a:close/>
                  <a:moveTo>
                    <a:pt x="50006" y="179907"/>
                  </a:moveTo>
                  <a:cubicBezTo>
                    <a:pt x="50006" y="189104"/>
                    <a:pt x="43109" y="194852"/>
                    <a:pt x="35062" y="194852"/>
                  </a:cubicBezTo>
                  <a:cubicBezTo>
                    <a:pt x="27015" y="194852"/>
                    <a:pt x="20117" y="187954"/>
                    <a:pt x="20117" y="179907"/>
                  </a:cubicBezTo>
                  <a:cubicBezTo>
                    <a:pt x="20117" y="171860"/>
                    <a:pt x="27015" y="164963"/>
                    <a:pt x="35062" y="164963"/>
                  </a:cubicBezTo>
                  <a:cubicBezTo>
                    <a:pt x="43109" y="164963"/>
                    <a:pt x="50006" y="171860"/>
                    <a:pt x="50006" y="179907"/>
                  </a:cubicBezTo>
                  <a:close/>
                  <a:moveTo>
                    <a:pt x="107485" y="92540"/>
                  </a:moveTo>
                  <a:cubicBezTo>
                    <a:pt x="116681" y="92540"/>
                    <a:pt x="122429" y="99438"/>
                    <a:pt x="122429" y="107485"/>
                  </a:cubicBezTo>
                  <a:cubicBezTo>
                    <a:pt x="122429" y="112083"/>
                    <a:pt x="121279" y="115532"/>
                    <a:pt x="117831" y="117831"/>
                  </a:cubicBezTo>
                  <a:cubicBezTo>
                    <a:pt x="114382" y="121279"/>
                    <a:pt x="110933" y="122429"/>
                    <a:pt x="107485" y="122429"/>
                  </a:cubicBezTo>
                  <a:cubicBezTo>
                    <a:pt x="98288" y="122429"/>
                    <a:pt x="92540" y="115532"/>
                    <a:pt x="92540" y="107485"/>
                  </a:cubicBezTo>
                  <a:cubicBezTo>
                    <a:pt x="92540" y="100587"/>
                    <a:pt x="95989" y="95989"/>
                    <a:pt x="101737" y="93690"/>
                  </a:cubicBezTo>
                  <a:cubicBezTo>
                    <a:pt x="104036" y="92540"/>
                    <a:pt x="105185" y="92540"/>
                    <a:pt x="107485" y="92540"/>
                  </a:cubicBezTo>
                  <a:close/>
                  <a:moveTo>
                    <a:pt x="176459" y="194852"/>
                  </a:moveTo>
                  <a:cubicBezTo>
                    <a:pt x="167262" y="194852"/>
                    <a:pt x="161514" y="187954"/>
                    <a:pt x="161514" y="179907"/>
                  </a:cubicBezTo>
                  <a:cubicBezTo>
                    <a:pt x="161514" y="171860"/>
                    <a:pt x="168412" y="164963"/>
                    <a:pt x="176459" y="164963"/>
                  </a:cubicBezTo>
                  <a:cubicBezTo>
                    <a:pt x="184506" y="164963"/>
                    <a:pt x="191403" y="171860"/>
                    <a:pt x="191403" y="179907"/>
                  </a:cubicBezTo>
                  <a:cubicBezTo>
                    <a:pt x="191403" y="187954"/>
                    <a:pt x="185655" y="194852"/>
                    <a:pt x="176459" y="194852"/>
                  </a:cubicBez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205" name="图形 25">
            <a:extLst>
              <a:ext uri="{FF2B5EF4-FFF2-40B4-BE49-F238E27FC236}">
                <a16:creationId xmlns:a16="http://schemas.microsoft.com/office/drawing/2014/main" xmlns="" id="{BA443227-DE8A-D64B-8799-F229436CE6F9}"/>
              </a:ext>
            </a:extLst>
          </p:cNvPr>
          <p:cNvGrpSpPr/>
          <p:nvPr/>
        </p:nvGrpSpPr>
        <p:grpSpPr>
          <a:xfrm>
            <a:off x="6561659" y="4858443"/>
            <a:ext cx="731900" cy="658669"/>
            <a:chOff x="6460631" y="4677274"/>
            <a:chExt cx="643758" cy="643758"/>
          </a:xfrm>
        </p:grpSpPr>
        <p:sp>
          <p:nvSpPr>
            <p:cNvPr id="206" name="任意形状 205">
              <a:extLst>
                <a:ext uri="{FF2B5EF4-FFF2-40B4-BE49-F238E27FC236}">
                  <a16:creationId xmlns:a16="http://schemas.microsoft.com/office/drawing/2014/main" xmlns="" id="{59456AFC-91F7-AB4A-864E-3EE994862B06}"/>
                </a:ext>
              </a:extLst>
            </p:cNvPr>
            <p:cNvSpPr/>
            <p:nvPr/>
          </p:nvSpPr>
          <p:spPr>
            <a:xfrm>
              <a:off x="6453159"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07" name="任意形状 206">
              <a:extLst>
                <a:ext uri="{FF2B5EF4-FFF2-40B4-BE49-F238E27FC236}">
                  <a16:creationId xmlns:a16="http://schemas.microsoft.com/office/drawing/2014/main" xmlns="" id="{7D6C9BF0-7BEF-EF46-8E39-685895F14909}"/>
                </a:ext>
              </a:extLst>
            </p:cNvPr>
            <p:cNvSpPr/>
            <p:nvPr/>
          </p:nvSpPr>
          <p:spPr>
            <a:xfrm>
              <a:off x="6534778"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08" name="任意形状 207">
              <a:extLst>
                <a:ext uri="{FF2B5EF4-FFF2-40B4-BE49-F238E27FC236}">
                  <a16:creationId xmlns:a16="http://schemas.microsoft.com/office/drawing/2014/main" xmlns="" id="{023E620B-A91B-E24F-A6CE-FC737D84E3D0}"/>
                </a:ext>
              </a:extLst>
            </p:cNvPr>
            <p:cNvSpPr/>
            <p:nvPr/>
          </p:nvSpPr>
          <p:spPr>
            <a:xfrm>
              <a:off x="6607806" y="4855488"/>
              <a:ext cx="344870" cy="344870"/>
            </a:xfrm>
            <a:custGeom>
              <a:avLst/>
              <a:gdLst>
                <a:gd name="connsiteX0" fmla="*/ 309203 w 344870"/>
                <a:gd name="connsiteY0" fmla="*/ 10315 h 344870"/>
                <a:gd name="connsiteX1" fmla="*/ 40204 w 344870"/>
                <a:gd name="connsiteY1" fmla="*/ 10315 h 344870"/>
                <a:gd name="connsiteX2" fmla="*/ 10315 w 344870"/>
                <a:gd name="connsiteY2" fmla="*/ 40204 h 344870"/>
                <a:gd name="connsiteX3" fmla="*/ 10315 w 344870"/>
                <a:gd name="connsiteY3" fmla="*/ 234481 h 344870"/>
                <a:gd name="connsiteX4" fmla="*/ 25260 w 344870"/>
                <a:gd name="connsiteY4" fmla="*/ 259772 h 344870"/>
                <a:gd name="connsiteX5" fmla="*/ 159759 w 344870"/>
                <a:gd name="connsiteY5" fmla="*/ 333344 h 344870"/>
                <a:gd name="connsiteX6" fmla="*/ 173554 w 344870"/>
                <a:gd name="connsiteY6" fmla="*/ 336793 h 344870"/>
                <a:gd name="connsiteX7" fmla="*/ 187349 w 344870"/>
                <a:gd name="connsiteY7" fmla="*/ 333344 h 344870"/>
                <a:gd name="connsiteX8" fmla="*/ 322998 w 344870"/>
                <a:gd name="connsiteY8" fmla="*/ 258622 h 344870"/>
                <a:gd name="connsiteX9" fmla="*/ 337942 w 344870"/>
                <a:gd name="connsiteY9" fmla="*/ 233331 h 344870"/>
                <a:gd name="connsiteX10" fmla="*/ 337942 w 344870"/>
                <a:gd name="connsiteY10" fmla="*/ 40204 h 344870"/>
                <a:gd name="connsiteX11" fmla="*/ 309203 w 344870"/>
                <a:gd name="connsiteY11" fmla="*/ 10315 h 344870"/>
                <a:gd name="connsiteX12" fmla="*/ 324147 w 344870"/>
                <a:gd name="connsiteY12" fmla="*/ 233331 h 344870"/>
                <a:gd name="connsiteX13" fmla="*/ 316100 w 344870"/>
                <a:gd name="connsiteY13" fmla="*/ 245977 h 344870"/>
                <a:gd name="connsiteX14" fmla="*/ 181601 w 344870"/>
                <a:gd name="connsiteY14" fmla="*/ 319549 h 344870"/>
                <a:gd name="connsiteX15" fmla="*/ 168956 w 344870"/>
                <a:gd name="connsiteY15" fmla="*/ 319549 h 344870"/>
                <a:gd name="connsiteX16" fmla="*/ 34456 w 344870"/>
                <a:gd name="connsiteY16" fmla="*/ 247126 h 344870"/>
                <a:gd name="connsiteX17" fmla="*/ 26409 w 344870"/>
                <a:gd name="connsiteY17" fmla="*/ 234481 h 344870"/>
                <a:gd name="connsiteX18" fmla="*/ 26409 w 344870"/>
                <a:gd name="connsiteY18" fmla="*/ 40204 h 344870"/>
                <a:gd name="connsiteX19" fmla="*/ 40204 w 344870"/>
                <a:gd name="connsiteY19" fmla="*/ 26409 h 344870"/>
                <a:gd name="connsiteX20" fmla="*/ 309203 w 344870"/>
                <a:gd name="connsiteY20" fmla="*/ 26409 h 344870"/>
                <a:gd name="connsiteX21" fmla="*/ 322998 w 344870"/>
                <a:gd name="connsiteY21" fmla="*/ 40204 h 344870"/>
                <a:gd name="connsiteX22" fmla="*/ 324147 w 344870"/>
                <a:gd name="connsiteY22" fmla="*/ 233331 h 344870"/>
                <a:gd name="connsiteX23" fmla="*/ 324147 w 344870"/>
                <a:gd name="connsiteY23" fmla="*/ 233331 h 344870"/>
                <a:gd name="connsiteX24" fmla="*/ 254024 w 344870"/>
                <a:gd name="connsiteY24" fmla="*/ 194246 h 344870"/>
                <a:gd name="connsiteX25" fmla="*/ 262071 w 344870"/>
                <a:gd name="connsiteY25" fmla="*/ 188498 h 344870"/>
                <a:gd name="connsiteX26" fmla="*/ 189648 w 344870"/>
                <a:gd name="connsiteY26" fmla="*/ 82738 h 344870"/>
                <a:gd name="connsiteX27" fmla="*/ 186199 w 344870"/>
                <a:gd name="connsiteY27" fmla="*/ 87336 h 344870"/>
                <a:gd name="connsiteX28" fmla="*/ 127571 w 344870"/>
                <a:gd name="connsiteY28" fmla="*/ 151712 h 344870"/>
                <a:gd name="connsiteX29" fmla="*/ 112627 w 344870"/>
                <a:gd name="connsiteY29" fmla="*/ 167806 h 344870"/>
                <a:gd name="connsiteX30" fmla="*/ 110328 w 344870"/>
                <a:gd name="connsiteY30" fmla="*/ 170105 h 344870"/>
                <a:gd name="connsiteX31" fmla="*/ 110328 w 344870"/>
                <a:gd name="connsiteY31" fmla="*/ 170105 h 344870"/>
                <a:gd name="connsiteX32" fmla="*/ 116076 w 344870"/>
                <a:gd name="connsiteY32" fmla="*/ 178152 h 344870"/>
                <a:gd name="connsiteX33" fmla="*/ 189648 w 344870"/>
                <a:gd name="connsiteY33" fmla="*/ 98832 h 344870"/>
                <a:gd name="connsiteX34" fmla="*/ 254024 w 344870"/>
                <a:gd name="connsiteY34" fmla="*/ 194246 h 344870"/>
                <a:gd name="connsiteX35" fmla="*/ 248276 w 344870"/>
                <a:gd name="connsiteY35" fmla="*/ 114926 h 344870"/>
                <a:gd name="connsiteX36" fmla="*/ 240229 w 344870"/>
                <a:gd name="connsiteY36" fmla="*/ 110328 h 344870"/>
                <a:gd name="connsiteX37" fmla="*/ 136768 w 344870"/>
                <a:gd name="connsiteY37" fmla="*/ 222985 h 344870"/>
                <a:gd name="connsiteX38" fmla="*/ 243678 w 344870"/>
                <a:gd name="connsiteY38" fmla="*/ 222985 h 344870"/>
                <a:gd name="connsiteX39" fmla="*/ 243678 w 344870"/>
                <a:gd name="connsiteY39" fmla="*/ 213789 h 344870"/>
                <a:gd name="connsiteX40" fmla="*/ 156310 w 344870"/>
                <a:gd name="connsiteY40" fmla="*/ 213789 h 344870"/>
                <a:gd name="connsiteX41" fmla="*/ 248276 w 344870"/>
                <a:gd name="connsiteY41" fmla="*/ 114926 h 344870"/>
                <a:gd name="connsiteX42" fmla="*/ 90785 w 344870"/>
                <a:gd name="connsiteY42" fmla="*/ 213789 h 344870"/>
                <a:gd name="connsiteX43" fmla="*/ 64345 w 344870"/>
                <a:gd name="connsiteY43" fmla="*/ 187349 h 344870"/>
                <a:gd name="connsiteX44" fmla="*/ 90785 w 344870"/>
                <a:gd name="connsiteY44" fmla="*/ 160909 h 344870"/>
                <a:gd name="connsiteX45" fmla="*/ 117225 w 344870"/>
                <a:gd name="connsiteY45" fmla="*/ 187349 h 344870"/>
                <a:gd name="connsiteX46" fmla="*/ 90785 w 344870"/>
                <a:gd name="connsiteY46" fmla="*/ 213789 h 344870"/>
                <a:gd name="connsiteX47" fmla="*/ 90785 w 344870"/>
                <a:gd name="connsiteY47" fmla="*/ 205742 h 344870"/>
                <a:gd name="connsiteX48" fmla="*/ 108029 w 344870"/>
                <a:gd name="connsiteY48" fmla="*/ 188498 h 344870"/>
                <a:gd name="connsiteX49" fmla="*/ 90785 w 344870"/>
                <a:gd name="connsiteY49" fmla="*/ 171255 h 344870"/>
                <a:gd name="connsiteX50" fmla="*/ 73542 w 344870"/>
                <a:gd name="connsiteY50" fmla="*/ 188498 h 344870"/>
                <a:gd name="connsiteX51" fmla="*/ 90785 w 344870"/>
                <a:gd name="connsiteY51" fmla="*/ 205742 h 344870"/>
                <a:gd name="connsiteX52" fmla="*/ 258622 w 344870"/>
                <a:gd name="connsiteY52" fmla="*/ 117225 h 344870"/>
                <a:gd name="connsiteX53" fmla="*/ 232182 w 344870"/>
                <a:gd name="connsiteY53" fmla="*/ 90785 h 344870"/>
                <a:gd name="connsiteX54" fmla="*/ 258622 w 344870"/>
                <a:gd name="connsiteY54" fmla="*/ 64345 h 344870"/>
                <a:gd name="connsiteX55" fmla="*/ 285062 w 344870"/>
                <a:gd name="connsiteY55" fmla="*/ 90785 h 344870"/>
                <a:gd name="connsiteX56" fmla="*/ 258622 w 344870"/>
                <a:gd name="connsiteY56" fmla="*/ 117225 h 344870"/>
                <a:gd name="connsiteX57" fmla="*/ 258622 w 344870"/>
                <a:gd name="connsiteY57" fmla="*/ 108029 h 344870"/>
                <a:gd name="connsiteX58" fmla="*/ 275866 w 344870"/>
                <a:gd name="connsiteY58" fmla="*/ 90785 h 344870"/>
                <a:gd name="connsiteX59" fmla="*/ 258622 w 344870"/>
                <a:gd name="connsiteY59" fmla="*/ 73542 h 344870"/>
                <a:gd name="connsiteX60" fmla="*/ 241378 w 344870"/>
                <a:gd name="connsiteY60" fmla="*/ 90785 h 344870"/>
                <a:gd name="connsiteX61" fmla="*/ 258622 w 344870"/>
                <a:gd name="connsiteY61" fmla="*/ 108029 h 344870"/>
                <a:gd name="connsiteX62" fmla="*/ 266669 w 344870"/>
                <a:gd name="connsiteY62" fmla="*/ 240229 h 344870"/>
                <a:gd name="connsiteX63" fmla="*/ 240229 w 344870"/>
                <a:gd name="connsiteY63" fmla="*/ 213789 h 344870"/>
                <a:gd name="connsiteX64" fmla="*/ 266669 w 344870"/>
                <a:gd name="connsiteY64" fmla="*/ 187349 h 344870"/>
                <a:gd name="connsiteX65" fmla="*/ 293109 w 344870"/>
                <a:gd name="connsiteY65" fmla="*/ 213789 h 344870"/>
                <a:gd name="connsiteX66" fmla="*/ 266669 w 344870"/>
                <a:gd name="connsiteY66" fmla="*/ 240229 h 344870"/>
                <a:gd name="connsiteX67" fmla="*/ 266669 w 344870"/>
                <a:gd name="connsiteY67" fmla="*/ 232182 h 344870"/>
                <a:gd name="connsiteX68" fmla="*/ 283912 w 344870"/>
                <a:gd name="connsiteY68" fmla="*/ 214938 h 344870"/>
                <a:gd name="connsiteX69" fmla="*/ 266669 w 344870"/>
                <a:gd name="connsiteY69" fmla="*/ 197695 h 344870"/>
                <a:gd name="connsiteX70" fmla="*/ 249425 w 344870"/>
                <a:gd name="connsiteY70" fmla="*/ 214938 h 344870"/>
                <a:gd name="connsiteX71" fmla="*/ 266669 w 344870"/>
                <a:gd name="connsiteY71" fmla="*/ 232182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44870" h="344870">
                  <a:moveTo>
                    <a:pt x="309203" y="10315"/>
                  </a:moveTo>
                  <a:lnTo>
                    <a:pt x="40204" y="10315"/>
                  </a:lnTo>
                  <a:cubicBezTo>
                    <a:pt x="24110" y="10315"/>
                    <a:pt x="10315" y="22961"/>
                    <a:pt x="10315" y="40204"/>
                  </a:cubicBezTo>
                  <a:lnTo>
                    <a:pt x="10315" y="234481"/>
                  </a:lnTo>
                  <a:cubicBezTo>
                    <a:pt x="10315" y="244827"/>
                    <a:pt x="16063" y="254024"/>
                    <a:pt x="25260" y="259772"/>
                  </a:cubicBezTo>
                  <a:lnTo>
                    <a:pt x="159759" y="333344"/>
                  </a:lnTo>
                  <a:cubicBezTo>
                    <a:pt x="164357" y="335643"/>
                    <a:pt x="168956" y="336793"/>
                    <a:pt x="173554" y="336793"/>
                  </a:cubicBezTo>
                  <a:cubicBezTo>
                    <a:pt x="178152" y="336793"/>
                    <a:pt x="183900" y="335643"/>
                    <a:pt x="187349" y="333344"/>
                  </a:cubicBezTo>
                  <a:lnTo>
                    <a:pt x="322998" y="258622"/>
                  </a:lnTo>
                  <a:cubicBezTo>
                    <a:pt x="332194" y="252874"/>
                    <a:pt x="337942" y="243678"/>
                    <a:pt x="337942" y="233331"/>
                  </a:cubicBezTo>
                  <a:lnTo>
                    <a:pt x="337942" y="40204"/>
                  </a:lnTo>
                  <a:cubicBezTo>
                    <a:pt x="337942" y="22961"/>
                    <a:pt x="326447" y="10315"/>
                    <a:pt x="309203" y="10315"/>
                  </a:cubicBezTo>
                  <a:close/>
                  <a:moveTo>
                    <a:pt x="324147" y="233331"/>
                  </a:moveTo>
                  <a:cubicBezTo>
                    <a:pt x="324147" y="239079"/>
                    <a:pt x="320699" y="243678"/>
                    <a:pt x="316100" y="245977"/>
                  </a:cubicBezTo>
                  <a:lnTo>
                    <a:pt x="181601" y="319549"/>
                  </a:lnTo>
                  <a:cubicBezTo>
                    <a:pt x="177003" y="321848"/>
                    <a:pt x="172404" y="321848"/>
                    <a:pt x="168956" y="319549"/>
                  </a:cubicBezTo>
                  <a:lnTo>
                    <a:pt x="34456" y="247126"/>
                  </a:lnTo>
                  <a:cubicBezTo>
                    <a:pt x="29858" y="244827"/>
                    <a:pt x="26409" y="239079"/>
                    <a:pt x="26409" y="234481"/>
                  </a:cubicBezTo>
                  <a:lnTo>
                    <a:pt x="26409" y="40204"/>
                  </a:lnTo>
                  <a:cubicBezTo>
                    <a:pt x="26409" y="32157"/>
                    <a:pt x="32157" y="26409"/>
                    <a:pt x="40204" y="26409"/>
                  </a:cubicBezTo>
                  <a:lnTo>
                    <a:pt x="309203" y="26409"/>
                  </a:lnTo>
                  <a:cubicBezTo>
                    <a:pt x="317250" y="26409"/>
                    <a:pt x="322998" y="32157"/>
                    <a:pt x="322998" y="40204"/>
                  </a:cubicBezTo>
                  <a:lnTo>
                    <a:pt x="324147" y="233331"/>
                  </a:lnTo>
                  <a:lnTo>
                    <a:pt x="324147" y="233331"/>
                  </a:lnTo>
                  <a:close/>
                  <a:moveTo>
                    <a:pt x="254024" y="194246"/>
                  </a:moveTo>
                  <a:lnTo>
                    <a:pt x="262071" y="188498"/>
                  </a:lnTo>
                  <a:lnTo>
                    <a:pt x="189648" y="82738"/>
                  </a:lnTo>
                  <a:lnTo>
                    <a:pt x="186199" y="87336"/>
                  </a:lnTo>
                  <a:cubicBezTo>
                    <a:pt x="160909" y="116076"/>
                    <a:pt x="141366" y="137917"/>
                    <a:pt x="127571" y="151712"/>
                  </a:cubicBezTo>
                  <a:cubicBezTo>
                    <a:pt x="120674" y="159759"/>
                    <a:pt x="116076" y="163208"/>
                    <a:pt x="112627" y="167806"/>
                  </a:cubicBezTo>
                  <a:cubicBezTo>
                    <a:pt x="110328" y="170105"/>
                    <a:pt x="111477" y="168956"/>
                    <a:pt x="110328" y="170105"/>
                  </a:cubicBezTo>
                  <a:cubicBezTo>
                    <a:pt x="112627" y="174704"/>
                    <a:pt x="116076" y="174704"/>
                    <a:pt x="110328" y="170105"/>
                  </a:cubicBezTo>
                  <a:lnTo>
                    <a:pt x="116076" y="178152"/>
                  </a:lnTo>
                  <a:cubicBezTo>
                    <a:pt x="121823" y="178152"/>
                    <a:pt x="135618" y="158610"/>
                    <a:pt x="189648" y="98832"/>
                  </a:cubicBezTo>
                  <a:lnTo>
                    <a:pt x="254024" y="194246"/>
                  </a:lnTo>
                  <a:close/>
                  <a:moveTo>
                    <a:pt x="248276" y="114926"/>
                  </a:moveTo>
                  <a:lnTo>
                    <a:pt x="240229" y="110328"/>
                  </a:lnTo>
                  <a:lnTo>
                    <a:pt x="136768" y="222985"/>
                  </a:lnTo>
                  <a:lnTo>
                    <a:pt x="243678" y="222985"/>
                  </a:lnTo>
                  <a:lnTo>
                    <a:pt x="243678" y="213789"/>
                  </a:lnTo>
                  <a:lnTo>
                    <a:pt x="156310" y="213789"/>
                  </a:lnTo>
                  <a:lnTo>
                    <a:pt x="248276" y="114926"/>
                  </a:lnTo>
                  <a:close/>
                  <a:moveTo>
                    <a:pt x="90785" y="213789"/>
                  </a:moveTo>
                  <a:cubicBezTo>
                    <a:pt x="76990" y="213789"/>
                    <a:pt x="64345" y="202293"/>
                    <a:pt x="64345" y="187349"/>
                  </a:cubicBezTo>
                  <a:cubicBezTo>
                    <a:pt x="64345" y="173554"/>
                    <a:pt x="75841" y="160909"/>
                    <a:pt x="90785" y="160909"/>
                  </a:cubicBezTo>
                  <a:cubicBezTo>
                    <a:pt x="104580" y="160909"/>
                    <a:pt x="117225" y="172404"/>
                    <a:pt x="117225" y="187349"/>
                  </a:cubicBezTo>
                  <a:cubicBezTo>
                    <a:pt x="117225" y="202293"/>
                    <a:pt x="104580" y="213789"/>
                    <a:pt x="90785" y="213789"/>
                  </a:cubicBezTo>
                  <a:close/>
                  <a:moveTo>
                    <a:pt x="90785" y="205742"/>
                  </a:moveTo>
                  <a:cubicBezTo>
                    <a:pt x="101131" y="205742"/>
                    <a:pt x="108029" y="197695"/>
                    <a:pt x="108029" y="188498"/>
                  </a:cubicBezTo>
                  <a:cubicBezTo>
                    <a:pt x="108029" y="178152"/>
                    <a:pt x="99982" y="171255"/>
                    <a:pt x="90785" y="171255"/>
                  </a:cubicBezTo>
                  <a:cubicBezTo>
                    <a:pt x="80439" y="171255"/>
                    <a:pt x="73542" y="179302"/>
                    <a:pt x="73542" y="188498"/>
                  </a:cubicBezTo>
                  <a:cubicBezTo>
                    <a:pt x="73542" y="196545"/>
                    <a:pt x="80439" y="205742"/>
                    <a:pt x="90785" y="205742"/>
                  </a:cubicBezTo>
                  <a:close/>
                  <a:moveTo>
                    <a:pt x="258622" y="117225"/>
                  </a:moveTo>
                  <a:cubicBezTo>
                    <a:pt x="244827" y="117225"/>
                    <a:pt x="232182" y="105729"/>
                    <a:pt x="232182" y="90785"/>
                  </a:cubicBezTo>
                  <a:cubicBezTo>
                    <a:pt x="232182" y="75841"/>
                    <a:pt x="243678" y="64345"/>
                    <a:pt x="258622" y="64345"/>
                  </a:cubicBezTo>
                  <a:cubicBezTo>
                    <a:pt x="272417" y="64345"/>
                    <a:pt x="285062" y="75841"/>
                    <a:pt x="285062" y="90785"/>
                  </a:cubicBezTo>
                  <a:cubicBezTo>
                    <a:pt x="285062" y="105729"/>
                    <a:pt x="272417" y="117225"/>
                    <a:pt x="258622" y="117225"/>
                  </a:cubicBezTo>
                  <a:close/>
                  <a:moveTo>
                    <a:pt x="258622" y="108029"/>
                  </a:moveTo>
                  <a:cubicBezTo>
                    <a:pt x="268968" y="108029"/>
                    <a:pt x="275866" y="99982"/>
                    <a:pt x="275866" y="90785"/>
                  </a:cubicBezTo>
                  <a:cubicBezTo>
                    <a:pt x="275866" y="80439"/>
                    <a:pt x="267819" y="73542"/>
                    <a:pt x="258622" y="73542"/>
                  </a:cubicBezTo>
                  <a:cubicBezTo>
                    <a:pt x="248276" y="73542"/>
                    <a:pt x="241378" y="81589"/>
                    <a:pt x="241378" y="90785"/>
                  </a:cubicBezTo>
                  <a:cubicBezTo>
                    <a:pt x="241378" y="99982"/>
                    <a:pt x="248276" y="108029"/>
                    <a:pt x="258622" y="108029"/>
                  </a:cubicBezTo>
                  <a:close/>
                  <a:moveTo>
                    <a:pt x="266669" y="240229"/>
                  </a:moveTo>
                  <a:cubicBezTo>
                    <a:pt x="252874" y="240229"/>
                    <a:pt x="240229" y="228733"/>
                    <a:pt x="240229" y="213789"/>
                  </a:cubicBezTo>
                  <a:cubicBezTo>
                    <a:pt x="240229" y="198844"/>
                    <a:pt x="251725" y="187349"/>
                    <a:pt x="266669" y="187349"/>
                  </a:cubicBezTo>
                  <a:cubicBezTo>
                    <a:pt x="280464" y="187349"/>
                    <a:pt x="293109" y="198844"/>
                    <a:pt x="293109" y="213789"/>
                  </a:cubicBezTo>
                  <a:cubicBezTo>
                    <a:pt x="293109" y="228733"/>
                    <a:pt x="281613" y="240229"/>
                    <a:pt x="266669" y="240229"/>
                  </a:cubicBezTo>
                  <a:close/>
                  <a:moveTo>
                    <a:pt x="266669" y="232182"/>
                  </a:moveTo>
                  <a:cubicBezTo>
                    <a:pt x="277015" y="232182"/>
                    <a:pt x="283912" y="224135"/>
                    <a:pt x="283912" y="214938"/>
                  </a:cubicBezTo>
                  <a:cubicBezTo>
                    <a:pt x="283912" y="204592"/>
                    <a:pt x="275866" y="197695"/>
                    <a:pt x="266669" y="197695"/>
                  </a:cubicBezTo>
                  <a:cubicBezTo>
                    <a:pt x="256323" y="197695"/>
                    <a:pt x="249425" y="205742"/>
                    <a:pt x="249425" y="214938"/>
                  </a:cubicBezTo>
                  <a:cubicBezTo>
                    <a:pt x="249425" y="224135"/>
                    <a:pt x="257472" y="232182"/>
                    <a:pt x="266669" y="232182"/>
                  </a:cubicBezTo>
                  <a:close/>
                </a:path>
              </a:pathLst>
            </a:custGeom>
            <a:solidFill>
              <a:srgbClr val="C7000B"/>
            </a:solidFill>
            <a:ln w="11396"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209" name="图形 23">
            <a:extLst>
              <a:ext uri="{FF2B5EF4-FFF2-40B4-BE49-F238E27FC236}">
                <a16:creationId xmlns:a16="http://schemas.microsoft.com/office/drawing/2014/main" xmlns="" id="{A080186F-A09A-9949-9EF5-65E8B74E7EED}"/>
              </a:ext>
            </a:extLst>
          </p:cNvPr>
          <p:cNvGrpSpPr/>
          <p:nvPr/>
        </p:nvGrpSpPr>
        <p:grpSpPr>
          <a:xfrm>
            <a:off x="7942595" y="3547373"/>
            <a:ext cx="731900" cy="658669"/>
            <a:chOff x="7675262" y="4677274"/>
            <a:chExt cx="643758" cy="643758"/>
          </a:xfrm>
        </p:grpSpPr>
        <p:sp>
          <p:nvSpPr>
            <p:cNvPr id="210" name="任意形状 209">
              <a:extLst>
                <a:ext uri="{FF2B5EF4-FFF2-40B4-BE49-F238E27FC236}">
                  <a16:creationId xmlns:a16="http://schemas.microsoft.com/office/drawing/2014/main" xmlns="" id="{D1744806-FE6A-6945-92DB-14CDFDFCD1B5}"/>
                </a:ext>
              </a:extLst>
            </p:cNvPr>
            <p:cNvSpPr/>
            <p:nvPr/>
          </p:nvSpPr>
          <p:spPr>
            <a:xfrm>
              <a:off x="7666640"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11" name="任意形状 210">
              <a:extLst>
                <a:ext uri="{FF2B5EF4-FFF2-40B4-BE49-F238E27FC236}">
                  <a16:creationId xmlns:a16="http://schemas.microsoft.com/office/drawing/2014/main" xmlns="" id="{BAF95895-237F-CB4C-8704-683EA7C0079D}"/>
                </a:ext>
              </a:extLst>
            </p:cNvPr>
            <p:cNvSpPr/>
            <p:nvPr/>
          </p:nvSpPr>
          <p:spPr>
            <a:xfrm>
              <a:off x="7748260"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12" name="任意形状 211">
              <a:extLst>
                <a:ext uri="{FF2B5EF4-FFF2-40B4-BE49-F238E27FC236}">
                  <a16:creationId xmlns:a16="http://schemas.microsoft.com/office/drawing/2014/main" xmlns="" id="{7B0B2087-65F1-E443-92F6-7CBFF912B9D6}"/>
                </a:ext>
              </a:extLst>
            </p:cNvPr>
            <p:cNvSpPr/>
            <p:nvPr/>
          </p:nvSpPr>
          <p:spPr>
            <a:xfrm>
              <a:off x="7879310" y="4912361"/>
              <a:ext cx="241409" cy="218418"/>
            </a:xfrm>
            <a:custGeom>
              <a:avLst/>
              <a:gdLst>
                <a:gd name="connsiteX0" fmla="*/ 152318 w 241409"/>
                <a:gd name="connsiteY0" fmla="*/ 9771 h 218417"/>
                <a:gd name="connsiteX1" fmla="*/ 125878 w 241409"/>
                <a:gd name="connsiteY1" fmla="*/ 40810 h 218417"/>
                <a:gd name="connsiteX2" fmla="*/ 99438 w 241409"/>
                <a:gd name="connsiteY2" fmla="*/ 8622 h 218417"/>
                <a:gd name="connsiteX3" fmla="*/ 8622 w 241409"/>
                <a:gd name="connsiteY3" fmla="*/ 58053 h 218417"/>
                <a:gd name="connsiteX4" fmla="*/ 38511 w 241409"/>
                <a:gd name="connsiteY4" fmla="*/ 93690 h 218417"/>
                <a:gd name="connsiteX5" fmla="*/ 21267 w 241409"/>
                <a:gd name="connsiteY5" fmla="*/ 133925 h 218417"/>
                <a:gd name="connsiteX6" fmla="*/ 39660 w 241409"/>
                <a:gd name="connsiteY6" fmla="*/ 143121 h 218417"/>
                <a:gd name="connsiteX7" fmla="*/ 39660 w 241409"/>
                <a:gd name="connsiteY7" fmla="*/ 167262 h 218417"/>
                <a:gd name="connsiteX8" fmla="*/ 41959 w 241409"/>
                <a:gd name="connsiteY8" fmla="*/ 171860 h 218417"/>
                <a:gd name="connsiteX9" fmla="*/ 121279 w 241409"/>
                <a:gd name="connsiteY9" fmla="*/ 214394 h 218417"/>
                <a:gd name="connsiteX10" fmla="*/ 121279 w 241409"/>
                <a:gd name="connsiteY10" fmla="*/ 214394 h 218417"/>
                <a:gd name="connsiteX11" fmla="*/ 122429 w 241409"/>
                <a:gd name="connsiteY11" fmla="*/ 215544 h 218417"/>
                <a:gd name="connsiteX12" fmla="*/ 122429 w 241409"/>
                <a:gd name="connsiteY12" fmla="*/ 215544 h 218417"/>
                <a:gd name="connsiteX13" fmla="*/ 123579 w 241409"/>
                <a:gd name="connsiteY13" fmla="*/ 215544 h 218417"/>
                <a:gd name="connsiteX14" fmla="*/ 123579 w 241409"/>
                <a:gd name="connsiteY14" fmla="*/ 215544 h 218417"/>
                <a:gd name="connsiteX15" fmla="*/ 123579 w 241409"/>
                <a:gd name="connsiteY15" fmla="*/ 215544 h 218417"/>
                <a:gd name="connsiteX16" fmla="*/ 124728 w 241409"/>
                <a:gd name="connsiteY16" fmla="*/ 215544 h 218417"/>
                <a:gd name="connsiteX17" fmla="*/ 124728 w 241409"/>
                <a:gd name="connsiteY17" fmla="*/ 215544 h 218417"/>
                <a:gd name="connsiteX18" fmla="*/ 125878 w 241409"/>
                <a:gd name="connsiteY18" fmla="*/ 214394 h 218417"/>
                <a:gd name="connsiteX19" fmla="*/ 125878 w 241409"/>
                <a:gd name="connsiteY19" fmla="*/ 214394 h 218417"/>
                <a:gd name="connsiteX20" fmla="*/ 205198 w 241409"/>
                <a:gd name="connsiteY20" fmla="*/ 171860 h 218417"/>
                <a:gd name="connsiteX21" fmla="*/ 207497 w 241409"/>
                <a:gd name="connsiteY21" fmla="*/ 167262 h 218417"/>
                <a:gd name="connsiteX22" fmla="*/ 207497 w 241409"/>
                <a:gd name="connsiteY22" fmla="*/ 144271 h 218417"/>
                <a:gd name="connsiteX23" fmla="*/ 225890 w 241409"/>
                <a:gd name="connsiteY23" fmla="*/ 135074 h 218417"/>
                <a:gd name="connsiteX24" fmla="*/ 208647 w 241409"/>
                <a:gd name="connsiteY24" fmla="*/ 94839 h 218417"/>
                <a:gd name="connsiteX25" fmla="*/ 238535 w 241409"/>
                <a:gd name="connsiteY25" fmla="*/ 59203 h 218417"/>
                <a:gd name="connsiteX26" fmla="*/ 152318 w 241409"/>
                <a:gd name="connsiteY26" fmla="*/ 9771 h 218417"/>
                <a:gd name="connsiteX27" fmla="*/ 25865 w 241409"/>
                <a:gd name="connsiteY27" fmla="*/ 61502 h 218417"/>
                <a:gd name="connsiteX28" fmla="*/ 98288 w 241409"/>
                <a:gd name="connsiteY28" fmla="*/ 22417 h 218417"/>
                <a:gd name="connsiteX29" fmla="*/ 118980 w 241409"/>
                <a:gd name="connsiteY29" fmla="*/ 47707 h 218417"/>
                <a:gd name="connsiteX30" fmla="*/ 46557 w 241409"/>
                <a:gd name="connsiteY30" fmla="*/ 86792 h 218417"/>
                <a:gd name="connsiteX31" fmla="*/ 25865 w 241409"/>
                <a:gd name="connsiteY31" fmla="*/ 61502 h 218417"/>
                <a:gd name="connsiteX32" fmla="*/ 35062 w 241409"/>
                <a:gd name="connsiteY32" fmla="*/ 129326 h 218417"/>
                <a:gd name="connsiteX33" fmla="*/ 46557 w 241409"/>
                <a:gd name="connsiteY33" fmla="*/ 99438 h 218417"/>
                <a:gd name="connsiteX34" fmla="*/ 118980 w 241409"/>
                <a:gd name="connsiteY34" fmla="*/ 132775 h 218417"/>
                <a:gd name="connsiteX35" fmla="*/ 107485 w 241409"/>
                <a:gd name="connsiteY35" fmla="*/ 163813 h 218417"/>
                <a:gd name="connsiteX36" fmla="*/ 35062 w 241409"/>
                <a:gd name="connsiteY36" fmla="*/ 129326 h 218417"/>
                <a:gd name="connsiteX37" fmla="*/ 120130 w 241409"/>
                <a:gd name="connsiteY37" fmla="*/ 202899 h 218417"/>
                <a:gd name="connsiteX38" fmla="*/ 48857 w 241409"/>
                <a:gd name="connsiteY38" fmla="*/ 164963 h 218417"/>
                <a:gd name="connsiteX39" fmla="*/ 48857 w 241409"/>
                <a:gd name="connsiteY39" fmla="*/ 148869 h 218417"/>
                <a:gd name="connsiteX40" fmla="*/ 110933 w 241409"/>
                <a:gd name="connsiteY40" fmla="*/ 178758 h 218417"/>
                <a:gd name="connsiteX41" fmla="*/ 120130 w 241409"/>
                <a:gd name="connsiteY41" fmla="*/ 158066 h 218417"/>
                <a:gd name="connsiteX42" fmla="*/ 120130 w 241409"/>
                <a:gd name="connsiteY42" fmla="*/ 202899 h 218417"/>
                <a:gd name="connsiteX43" fmla="*/ 125878 w 241409"/>
                <a:gd name="connsiteY43" fmla="*/ 124728 h 218417"/>
                <a:gd name="connsiteX44" fmla="*/ 56904 w 241409"/>
                <a:gd name="connsiteY44" fmla="*/ 92540 h 218417"/>
                <a:gd name="connsiteX45" fmla="*/ 125878 w 241409"/>
                <a:gd name="connsiteY45" fmla="*/ 55754 h 218417"/>
                <a:gd name="connsiteX46" fmla="*/ 194852 w 241409"/>
                <a:gd name="connsiteY46" fmla="*/ 92540 h 218417"/>
                <a:gd name="connsiteX47" fmla="*/ 125878 w 241409"/>
                <a:gd name="connsiteY47" fmla="*/ 124728 h 218417"/>
                <a:gd name="connsiteX48" fmla="*/ 131626 w 241409"/>
                <a:gd name="connsiteY48" fmla="*/ 202899 h 218417"/>
                <a:gd name="connsiteX49" fmla="*/ 131626 w 241409"/>
                <a:gd name="connsiteY49" fmla="*/ 156916 h 218417"/>
                <a:gd name="connsiteX50" fmla="*/ 140822 w 241409"/>
                <a:gd name="connsiteY50" fmla="*/ 177608 h 218417"/>
                <a:gd name="connsiteX51" fmla="*/ 202899 w 241409"/>
                <a:gd name="connsiteY51" fmla="*/ 147719 h 218417"/>
                <a:gd name="connsiteX52" fmla="*/ 202899 w 241409"/>
                <a:gd name="connsiteY52" fmla="*/ 163813 h 218417"/>
                <a:gd name="connsiteX53" fmla="*/ 131626 w 241409"/>
                <a:gd name="connsiteY53" fmla="*/ 202899 h 218417"/>
                <a:gd name="connsiteX54" fmla="*/ 216694 w 241409"/>
                <a:gd name="connsiteY54" fmla="*/ 129326 h 218417"/>
                <a:gd name="connsiteX55" fmla="*/ 144271 w 241409"/>
                <a:gd name="connsiteY55" fmla="*/ 162664 h 218417"/>
                <a:gd name="connsiteX56" fmla="*/ 132775 w 241409"/>
                <a:gd name="connsiteY56" fmla="*/ 131626 h 218417"/>
                <a:gd name="connsiteX57" fmla="*/ 205198 w 241409"/>
                <a:gd name="connsiteY57" fmla="*/ 98288 h 218417"/>
                <a:gd name="connsiteX58" fmla="*/ 216694 w 241409"/>
                <a:gd name="connsiteY58" fmla="*/ 129326 h 218417"/>
                <a:gd name="connsiteX59" fmla="*/ 205198 w 241409"/>
                <a:gd name="connsiteY59" fmla="*/ 86792 h 218417"/>
                <a:gd name="connsiteX60" fmla="*/ 132775 w 241409"/>
                <a:gd name="connsiteY60" fmla="*/ 47707 h 218417"/>
                <a:gd name="connsiteX61" fmla="*/ 153467 w 241409"/>
                <a:gd name="connsiteY61" fmla="*/ 22417 h 218417"/>
                <a:gd name="connsiteX62" fmla="*/ 225890 w 241409"/>
                <a:gd name="connsiteY62" fmla="*/ 61502 h 218417"/>
                <a:gd name="connsiteX63" fmla="*/ 205198 w 241409"/>
                <a:gd name="connsiteY63" fmla="*/ 86792 h 21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1409" h="218417">
                  <a:moveTo>
                    <a:pt x="152318" y="9771"/>
                  </a:moveTo>
                  <a:lnTo>
                    <a:pt x="125878" y="40810"/>
                  </a:lnTo>
                  <a:lnTo>
                    <a:pt x="99438" y="8622"/>
                  </a:lnTo>
                  <a:lnTo>
                    <a:pt x="8622" y="58053"/>
                  </a:lnTo>
                  <a:lnTo>
                    <a:pt x="38511" y="93690"/>
                  </a:lnTo>
                  <a:lnTo>
                    <a:pt x="21267" y="133925"/>
                  </a:lnTo>
                  <a:lnTo>
                    <a:pt x="39660" y="143121"/>
                  </a:lnTo>
                  <a:lnTo>
                    <a:pt x="39660" y="167262"/>
                  </a:lnTo>
                  <a:cubicBezTo>
                    <a:pt x="39660" y="169561"/>
                    <a:pt x="40810" y="170711"/>
                    <a:pt x="41959" y="171860"/>
                  </a:cubicBezTo>
                  <a:lnTo>
                    <a:pt x="121279" y="214394"/>
                  </a:lnTo>
                  <a:lnTo>
                    <a:pt x="121279" y="214394"/>
                  </a:lnTo>
                  <a:cubicBezTo>
                    <a:pt x="121279" y="214394"/>
                    <a:pt x="122429" y="214394"/>
                    <a:pt x="122429" y="215544"/>
                  </a:cubicBezTo>
                  <a:lnTo>
                    <a:pt x="122429" y="215544"/>
                  </a:lnTo>
                  <a:lnTo>
                    <a:pt x="123579" y="215544"/>
                  </a:lnTo>
                  <a:lnTo>
                    <a:pt x="123579" y="215544"/>
                  </a:lnTo>
                  <a:lnTo>
                    <a:pt x="123579" y="215544"/>
                  </a:lnTo>
                  <a:lnTo>
                    <a:pt x="124728" y="215544"/>
                  </a:lnTo>
                  <a:lnTo>
                    <a:pt x="124728" y="215544"/>
                  </a:lnTo>
                  <a:cubicBezTo>
                    <a:pt x="125878" y="215544"/>
                    <a:pt x="125878" y="215544"/>
                    <a:pt x="125878" y="214394"/>
                  </a:cubicBezTo>
                  <a:lnTo>
                    <a:pt x="125878" y="214394"/>
                  </a:lnTo>
                  <a:lnTo>
                    <a:pt x="205198" y="171860"/>
                  </a:lnTo>
                  <a:cubicBezTo>
                    <a:pt x="207497" y="170711"/>
                    <a:pt x="208647" y="169561"/>
                    <a:pt x="207497" y="167262"/>
                  </a:cubicBezTo>
                  <a:lnTo>
                    <a:pt x="207497" y="144271"/>
                  </a:lnTo>
                  <a:lnTo>
                    <a:pt x="225890" y="135074"/>
                  </a:lnTo>
                  <a:lnTo>
                    <a:pt x="208647" y="94839"/>
                  </a:lnTo>
                  <a:lnTo>
                    <a:pt x="238535" y="59203"/>
                  </a:lnTo>
                  <a:lnTo>
                    <a:pt x="152318" y="9771"/>
                  </a:lnTo>
                  <a:close/>
                  <a:moveTo>
                    <a:pt x="25865" y="61502"/>
                  </a:moveTo>
                  <a:lnTo>
                    <a:pt x="98288" y="22417"/>
                  </a:lnTo>
                  <a:lnTo>
                    <a:pt x="118980" y="47707"/>
                  </a:lnTo>
                  <a:lnTo>
                    <a:pt x="46557" y="86792"/>
                  </a:lnTo>
                  <a:lnTo>
                    <a:pt x="25865" y="61502"/>
                  </a:lnTo>
                  <a:close/>
                  <a:moveTo>
                    <a:pt x="35062" y="129326"/>
                  </a:moveTo>
                  <a:lnTo>
                    <a:pt x="46557" y="99438"/>
                  </a:lnTo>
                  <a:lnTo>
                    <a:pt x="118980" y="132775"/>
                  </a:lnTo>
                  <a:lnTo>
                    <a:pt x="107485" y="163813"/>
                  </a:lnTo>
                  <a:lnTo>
                    <a:pt x="35062" y="129326"/>
                  </a:lnTo>
                  <a:close/>
                  <a:moveTo>
                    <a:pt x="120130" y="202899"/>
                  </a:moveTo>
                  <a:lnTo>
                    <a:pt x="48857" y="164963"/>
                  </a:lnTo>
                  <a:lnTo>
                    <a:pt x="48857" y="148869"/>
                  </a:lnTo>
                  <a:lnTo>
                    <a:pt x="110933" y="178758"/>
                  </a:lnTo>
                  <a:lnTo>
                    <a:pt x="120130" y="158066"/>
                  </a:lnTo>
                  <a:lnTo>
                    <a:pt x="120130" y="202899"/>
                  </a:lnTo>
                  <a:close/>
                  <a:moveTo>
                    <a:pt x="125878" y="124728"/>
                  </a:moveTo>
                  <a:lnTo>
                    <a:pt x="56904" y="92540"/>
                  </a:lnTo>
                  <a:lnTo>
                    <a:pt x="125878" y="55754"/>
                  </a:lnTo>
                  <a:lnTo>
                    <a:pt x="194852" y="92540"/>
                  </a:lnTo>
                  <a:lnTo>
                    <a:pt x="125878" y="124728"/>
                  </a:lnTo>
                  <a:close/>
                  <a:moveTo>
                    <a:pt x="131626" y="202899"/>
                  </a:moveTo>
                  <a:lnTo>
                    <a:pt x="131626" y="156916"/>
                  </a:lnTo>
                  <a:lnTo>
                    <a:pt x="140822" y="177608"/>
                  </a:lnTo>
                  <a:lnTo>
                    <a:pt x="202899" y="147719"/>
                  </a:lnTo>
                  <a:lnTo>
                    <a:pt x="202899" y="163813"/>
                  </a:lnTo>
                  <a:lnTo>
                    <a:pt x="131626" y="202899"/>
                  </a:lnTo>
                  <a:close/>
                  <a:moveTo>
                    <a:pt x="216694" y="129326"/>
                  </a:moveTo>
                  <a:lnTo>
                    <a:pt x="144271" y="162664"/>
                  </a:lnTo>
                  <a:lnTo>
                    <a:pt x="132775" y="131626"/>
                  </a:lnTo>
                  <a:lnTo>
                    <a:pt x="205198" y="98288"/>
                  </a:lnTo>
                  <a:lnTo>
                    <a:pt x="216694" y="129326"/>
                  </a:lnTo>
                  <a:close/>
                  <a:moveTo>
                    <a:pt x="205198" y="86792"/>
                  </a:moveTo>
                  <a:lnTo>
                    <a:pt x="132775" y="47707"/>
                  </a:lnTo>
                  <a:lnTo>
                    <a:pt x="153467" y="22417"/>
                  </a:lnTo>
                  <a:lnTo>
                    <a:pt x="225890" y="61502"/>
                  </a:lnTo>
                  <a:lnTo>
                    <a:pt x="205198" y="86792"/>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13" name="任意形状 212">
              <a:extLst>
                <a:ext uri="{FF2B5EF4-FFF2-40B4-BE49-F238E27FC236}">
                  <a16:creationId xmlns:a16="http://schemas.microsoft.com/office/drawing/2014/main" xmlns="" id="{3CA5E036-3216-6A4F-9CFD-BC8EE44299C9}"/>
                </a:ext>
              </a:extLst>
            </p:cNvPr>
            <p:cNvSpPr/>
            <p:nvPr/>
          </p:nvSpPr>
          <p:spPr>
            <a:xfrm>
              <a:off x="7832178" y="4859481"/>
              <a:ext cx="344870" cy="333375"/>
            </a:xfrm>
            <a:custGeom>
              <a:avLst/>
              <a:gdLst>
                <a:gd name="connsiteX0" fmla="*/ 310958 w 344870"/>
                <a:gd name="connsiteY0" fmla="*/ 8622 h 333374"/>
                <a:gd name="connsiteX1" fmla="*/ 35062 w 344870"/>
                <a:gd name="connsiteY1" fmla="*/ 8622 h 333374"/>
                <a:gd name="connsiteX2" fmla="*/ 8622 w 344870"/>
                <a:gd name="connsiteY2" fmla="*/ 35062 h 333374"/>
                <a:gd name="connsiteX3" fmla="*/ 8622 w 344870"/>
                <a:gd name="connsiteY3" fmla="*/ 227040 h 333374"/>
                <a:gd name="connsiteX4" fmla="*/ 28164 w 344870"/>
                <a:gd name="connsiteY4" fmla="*/ 259228 h 333374"/>
                <a:gd name="connsiteX5" fmla="*/ 153467 w 344870"/>
                <a:gd name="connsiteY5" fmla="*/ 330501 h 333374"/>
                <a:gd name="connsiteX6" fmla="*/ 173010 w 344870"/>
                <a:gd name="connsiteY6" fmla="*/ 335099 h 333374"/>
                <a:gd name="connsiteX7" fmla="*/ 192553 w 344870"/>
                <a:gd name="connsiteY7" fmla="*/ 330501 h 333374"/>
                <a:gd name="connsiteX8" fmla="*/ 316706 w 344870"/>
                <a:gd name="connsiteY8" fmla="*/ 259228 h 333374"/>
                <a:gd name="connsiteX9" fmla="*/ 336249 w 344870"/>
                <a:gd name="connsiteY9" fmla="*/ 227040 h 333374"/>
                <a:gd name="connsiteX10" fmla="*/ 336249 w 344870"/>
                <a:gd name="connsiteY10" fmla="*/ 33912 h 333374"/>
                <a:gd name="connsiteX11" fmla="*/ 310958 w 344870"/>
                <a:gd name="connsiteY11" fmla="*/ 8622 h 333374"/>
                <a:gd name="connsiteX12" fmla="*/ 319005 w 344870"/>
                <a:gd name="connsiteY12" fmla="*/ 225890 h 333374"/>
                <a:gd name="connsiteX13" fmla="*/ 308659 w 344870"/>
                <a:gd name="connsiteY13" fmla="*/ 244283 h 333374"/>
                <a:gd name="connsiteX14" fmla="*/ 184506 w 344870"/>
                <a:gd name="connsiteY14" fmla="*/ 315556 h 333374"/>
                <a:gd name="connsiteX15" fmla="*/ 162664 w 344870"/>
                <a:gd name="connsiteY15" fmla="*/ 315556 h 333374"/>
                <a:gd name="connsiteX16" fmla="*/ 38511 w 344870"/>
                <a:gd name="connsiteY16" fmla="*/ 244283 h 333374"/>
                <a:gd name="connsiteX17" fmla="*/ 28164 w 344870"/>
                <a:gd name="connsiteY17" fmla="*/ 225890 h 333374"/>
                <a:gd name="connsiteX18" fmla="*/ 28164 w 344870"/>
                <a:gd name="connsiteY18" fmla="*/ 33912 h 333374"/>
                <a:gd name="connsiteX19" fmla="*/ 37361 w 344870"/>
                <a:gd name="connsiteY19" fmla="*/ 24716 h 333374"/>
                <a:gd name="connsiteX20" fmla="*/ 312108 w 344870"/>
                <a:gd name="connsiteY20" fmla="*/ 24716 h 333374"/>
                <a:gd name="connsiteX21" fmla="*/ 321304 w 344870"/>
                <a:gd name="connsiteY21" fmla="*/ 33912 h 333374"/>
                <a:gd name="connsiteX22" fmla="*/ 319005 w 344870"/>
                <a:gd name="connsiteY22" fmla="*/ 225890 h 333374"/>
                <a:gd name="connsiteX23" fmla="*/ 319005 w 344870"/>
                <a:gd name="connsiteY23" fmla="*/ 225890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4870" h="333374">
                  <a:moveTo>
                    <a:pt x="310958" y="8622"/>
                  </a:moveTo>
                  <a:lnTo>
                    <a:pt x="35062" y="8622"/>
                  </a:lnTo>
                  <a:cubicBezTo>
                    <a:pt x="21267" y="8622"/>
                    <a:pt x="8622" y="20117"/>
                    <a:pt x="8622" y="35062"/>
                  </a:cubicBezTo>
                  <a:lnTo>
                    <a:pt x="8622" y="227040"/>
                  </a:lnTo>
                  <a:cubicBezTo>
                    <a:pt x="8622" y="239685"/>
                    <a:pt x="17818" y="254629"/>
                    <a:pt x="28164" y="259228"/>
                  </a:cubicBezTo>
                  <a:lnTo>
                    <a:pt x="153467" y="330501"/>
                  </a:lnTo>
                  <a:cubicBezTo>
                    <a:pt x="159215" y="333949"/>
                    <a:pt x="164963" y="335099"/>
                    <a:pt x="173010" y="335099"/>
                  </a:cubicBezTo>
                  <a:cubicBezTo>
                    <a:pt x="181057" y="335099"/>
                    <a:pt x="186805" y="332800"/>
                    <a:pt x="192553" y="330501"/>
                  </a:cubicBezTo>
                  <a:lnTo>
                    <a:pt x="316706" y="259228"/>
                  </a:lnTo>
                  <a:cubicBezTo>
                    <a:pt x="327052" y="252330"/>
                    <a:pt x="336249" y="238535"/>
                    <a:pt x="336249" y="227040"/>
                  </a:cubicBezTo>
                  <a:lnTo>
                    <a:pt x="336249" y="33912"/>
                  </a:lnTo>
                  <a:cubicBezTo>
                    <a:pt x="336249" y="20117"/>
                    <a:pt x="324753" y="8622"/>
                    <a:pt x="310958" y="8622"/>
                  </a:cubicBezTo>
                  <a:close/>
                  <a:moveTo>
                    <a:pt x="319005" y="225890"/>
                  </a:moveTo>
                  <a:cubicBezTo>
                    <a:pt x="319005" y="232787"/>
                    <a:pt x="313257" y="240834"/>
                    <a:pt x="308659" y="244283"/>
                  </a:cubicBezTo>
                  <a:lnTo>
                    <a:pt x="184506" y="315556"/>
                  </a:lnTo>
                  <a:cubicBezTo>
                    <a:pt x="178758" y="319005"/>
                    <a:pt x="168412" y="319005"/>
                    <a:pt x="162664" y="315556"/>
                  </a:cubicBezTo>
                  <a:lnTo>
                    <a:pt x="38511" y="244283"/>
                  </a:lnTo>
                  <a:cubicBezTo>
                    <a:pt x="32763" y="240834"/>
                    <a:pt x="28164" y="232787"/>
                    <a:pt x="28164" y="225890"/>
                  </a:cubicBezTo>
                  <a:lnTo>
                    <a:pt x="28164" y="33912"/>
                  </a:lnTo>
                  <a:cubicBezTo>
                    <a:pt x="28164" y="29314"/>
                    <a:pt x="32763" y="24716"/>
                    <a:pt x="37361" y="24716"/>
                  </a:cubicBezTo>
                  <a:lnTo>
                    <a:pt x="312108" y="24716"/>
                  </a:lnTo>
                  <a:cubicBezTo>
                    <a:pt x="316706" y="24716"/>
                    <a:pt x="321304" y="29314"/>
                    <a:pt x="321304" y="33912"/>
                  </a:cubicBezTo>
                  <a:lnTo>
                    <a:pt x="319005" y="225890"/>
                  </a:lnTo>
                  <a:lnTo>
                    <a:pt x="319005" y="225890"/>
                  </a:lnTo>
                  <a:close/>
                </a:path>
              </a:pathLst>
            </a:custGeom>
            <a:solidFill>
              <a:srgbClr val="C7000B"/>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214" name="图形 27">
            <a:extLst>
              <a:ext uri="{FF2B5EF4-FFF2-40B4-BE49-F238E27FC236}">
                <a16:creationId xmlns:a16="http://schemas.microsoft.com/office/drawing/2014/main" xmlns="" id="{D16CB453-8564-614F-8DD8-B6EDC7243760}"/>
              </a:ext>
            </a:extLst>
          </p:cNvPr>
          <p:cNvGrpSpPr/>
          <p:nvPr/>
        </p:nvGrpSpPr>
        <p:grpSpPr>
          <a:xfrm>
            <a:off x="9239097" y="4858443"/>
            <a:ext cx="731900" cy="658669"/>
            <a:chOff x="8815627" y="4677274"/>
            <a:chExt cx="643758" cy="643758"/>
          </a:xfrm>
        </p:grpSpPr>
        <p:sp>
          <p:nvSpPr>
            <p:cNvPr id="215" name="任意形状 214">
              <a:extLst>
                <a:ext uri="{FF2B5EF4-FFF2-40B4-BE49-F238E27FC236}">
                  <a16:creationId xmlns:a16="http://schemas.microsoft.com/office/drawing/2014/main" xmlns="" id="{99008B06-292D-3F42-9537-AC1B0ABF76D7}"/>
                </a:ext>
              </a:extLst>
            </p:cNvPr>
            <p:cNvSpPr/>
            <p:nvPr/>
          </p:nvSpPr>
          <p:spPr>
            <a:xfrm>
              <a:off x="8807005"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16" name="任意形状 215">
              <a:extLst>
                <a:ext uri="{FF2B5EF4-FFF2-40B4-BE49-F238E27FC236}">
                  <a16:creationId xmlns:a16="http://schemas.microsoft.com/office/drawing/2014/main" xmlns="" id="{E78A8291-F0D5-E14A-803D-50F0AE6D2AF6}"/>
                </a:ext>
              </a:extLst>
            </p:cNvPr>
            <p:cNvSpPr/>
            <p:nvPr/>
          </p:nvSpPr>
          <p:spPr>
            <a:xfrm>
              <a:off x="8888625"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17" name="任意形状 216">
              <a:extLst>
                <a:ext uri="{FF2B5EF4-FFF2-40B4-BE49-F238E27FC236}">
                  <a16:creationId xmlns:a16="http://schemas.microsoft.com/office/drawing/2014/main" xmlns="" id="{02AD0B92-ED48-CC42-A5CD-8E7791A6B2A5}"/>
                </a:ext>
              </a:extLst>
            </p:cNvPr>
            <p:cNvSpPr/>
            <p:nvPr/>
          </p:nvSpPr>
          <p:spPr>
            <a:xfrm>
              <a:off x="8984644" y="4845142"/>
              <a:ext cx="310383" cy="310383"/>
            </a:xfrm>
            <a:custGeom>
              <a:avLst/>
              <a:gdLst>
                <a:gd name="connsiteX0" fmla="*/ 159759 w 310383"/>
                <a:gd name="connsiteY0" fmla="*/ 10315 h 310383"/>
                <a:gd name="connsiteX1" fmla="*/ 11465 w 310383"/>
                <a:gd name="connsiteY1" fmla="*/ 158610 h 310383"/>
                <a:gd name="connsiteX2" fmla="*/ 159759 w 310383"/>
                <a:gd name="connsiteY2" fmla="*/ 306904 h 310383"/>
                <a:gd name="connsiteX3" fmla="*/ 308053 w 310383"/>
                <a:gd name="connsiteY3" fmla="*/ 158610 h 310383"/>
                <a:gd name="connsiteX4" fmla="*/ 159759 w 310383"/>
                <a:gd name="connsiteY4" fmla="*/ 10315 h 310383"/>
                <a:gd name="connsiteX5" fmla="*/ 159759 w 310383"/>
                <a:gd name="connsiteY5" fmla="*/ 293109 h 310383"/>
                <a:gd name="connsiteX6" fmla="*/ 25260 w 310383"/>
                <a:gd name="connsiteY6" fmla="*/ 158610 h 310383"/>
                <a:gd name="connsiteX7" fmla="*/ 159759 w 310383"/>
                <a:gd name="connsiteY7" fmla="*/ 24110 h 310383"/>
                <a:gd name="connsiteX8" fmla="*/ 294259 w 310383"/>
                <a:gd name="connsiteY8" fmla="*/ 158610 h 310383"/>
                <a:gd name="connsiteX9" fmla="*/ 159759 w 310383"/>
                <a:gd name="connsiteY9" fmla="*/ 293109 h 310383"/>
                <a:gd name="connsiteX10" fmla="*/ 14914 w 310383"/>
                <a:gd name="connsiteY10" fmla="*/ 73542 h 310383"/>
                <a:gd name="connsiteX11" fmla="*/ 18362 w 310383"/>
                <a:gd name="connsiteY11" fmla="*/ 70093 h 310383"/>
                <a:gd name="connsiteX12" fmla="*/ 18362 w 310383"/>
                <a:gd name="connsiteY12" fmla="*/ 29858 h 310383"/>
                <a:gd name="connsiteX13" fmla="*/ 29858 w 310383"/>
                <a:gd name="connsiteY13" fmla="*/ 18362 h 310383"/>
                <a:gd name="connsiteX14" fmla="*/ 70093 w 310383"/>
                <a:gd name="connsiteY14" fmla="*/ 18362 h 310383"/>
                <a:gd name="connsiteX15" fmla="*/ 73542 w 310383"/>
                <a:gd name="connsiteY15" fmla="*/ 14914 h 310383"/>
                <a:gd name="connsiteX16" fmla="*/ 70093 w 310383"/>
                <a:gd name="connsiteY16" fmla="*/ 11465 h 310383"/>
                <a:gd name="connsiteX17" fmla="*/ 29858 w 310383"/>
                <a:gd name="connsiteY17" fmla="*/ 11465 h 310383"/>
                <a:gd name="connsiteX18" fmla="*/ 11465 w 310383"/>
                <a:gd name="connsiteY18" fmla="*/ 29858 h 310383"/>
                <a:gd name="connsiteX19" fmla="*/ 11465 w 310383"/>
                <a:gd name="connsiteY19" fmla="*/ 70093 h 310383"/>
                <a:gd name="connsiteX20" fmla="*/ 14914 w 310383"/>
                <a:gd name="connsiteY20" fmla="*/ 73542 h 310383"/>
                <a:gd name="connsiteX21" fmla="*/ 293109 w 310383"/>
                <a:gd name="connsiteY21" fmla="*/ 10315 h 310383"/>
                <a:gd name="connsiteX22" fmla="*/ 248276 w 310383"/>
                <a:gd name="connsiteY22" fmla="*/ 10315 h 310383"/>
                <a:gd name="connsiteX23" fmla="*/ 244827 w 310383"/>
                <a:gd name="connsiteY23" fmla="*/ 13764 h 310383"/>
                <a:gd name="connsiteX24" fmla="*/ 248276 w 310383"/>
                <a:gd name="connsiteY24" fmla="*/ 17213 h 310383"/>
                <a:gd name="connsiteX25" fmla="*/ 293109 w 310383"/>
                <a:gd name="connsiteY25" fmla="*/ 17213 h 310383"/>
                <a:gd name="connsiteX26" fmla="*/ 301156 w 310383"/>
                <a:gd name="connsiteY26" fmla="*/ 28708 h 310383"/>
                <a:gd name="connsiteX27" fmla="*/ 301156 w 310383"/>
                <a:gd name="connsiteY27" fmla="*/ 68943 h 310383"/>
                <a:gd name="connsiteX28" fmla="*/ 304605 w 310383"/>
                <a:gd name="connsiteY28" fmla="*/ 72392 h 310383"/>
                <a:gd name="connsiteX29" fmla="*/ 308053 w 310383"/>
                <a:gd name="connsiteY29" fmla="*/ 68943 h 310383"/>
                <a:gd name="connsiteX30" fmla="*/ 308053 w 310383"/>
                <a:gd name="connsiteY30" fmla="*/ 27559 h 310383"/>
                <a:gd name="connsiteX31" fmla="*/ 293109 w 310383"/>
                <a:gd name="connsiteY31" fmla="*/ 10315 h 310383"/>
                <a:gd name="connsiteX32" fmla="*/ 304605 w 310383"/>
                <a:gd name="connsiteY32" fmla="*/ 236780 h 310383"/>
                <a:gd name="connsiteX33" fmla="*/ 301156 w 310383"/>
                <a:gd name="connsiteY33" fmla="*/ 240229 h 310383"/>
                <a:gd name="connsiteX34" fmla="*/ 301156 w 310383"/>
                <a:gd name="connsiteY34" fmla="*/ 285062 h 310383"/>
                <a:gd name="connsiteX35" fmla="*/ 289660 w 310383"/>
                <a:gd name="connsiteY35" fmla="*/ 300006 h 310383"/>
                <a:gd name="connsiteX36" fmla="*/ 249425 w 310383"/>
                <a:gd name="connsiteY36" fmla="*/ 300006 h 310383"/>
                <a:gd name="connsiteX37" fmla="*/ 245977 w 310383"/>
                <a:gd name="connsiteY37" fmla="*/ 303455 h 310383"/>
                <a:gd name="connsiteX38" fmla="*/ 249425 w 310383"/>
                <a:gd name="connsiteY38" fmla="*/ 306904 h 310383"/>
                <a:gd name="connsiteX39" fmla="*/ 290810 w 310383"/>
                <a:gd name="connsiteY39" fmla="*/ 306904 h 310383"/>
                <a:gd name="connsiteX40" fmla="*/ 309203 w 310383"/>
                <a:gd name="connsiteY40" fmla="*/ 285062 h 310383"/>
                <a:gd name="connsiteX41" fmla="*/ 309203 w 310383"/>
                <a:gd name="connsiteY41" fmla="*/ 240229 h 310383"/>
                <a:gd name="connsiteX42" fmla="*/ 304605 w 310383"/>
                <a:gd name="connsiteY42" fmla="*/ 236780 h 310383"/>
                <a:gd name="connsiteX43" fmla="*/ 70093 w 310383"/>
                <a:gd name="connsiteY43" fmla="*/ 300006 h 310383"/>
                <a:gd name="connsiteX44" fmla="*/ 25260 w 310383"/>
                <a:gd name="connsiteY44" fmla="*/ 300006 h 310383"/>
                <a:gd name="connsiteX45" fmla="*/ 17213 w 310383"/>
                <a:gd name="connsiteY45" fmla="*/ 285062 h 310383"/>
                <a:gd name="connsiteX46" fmla="*/ 17213 w 310383"/>
                <a:gd name="connsiteY46" fmla="*/ 248276 h 310383"/>
                <a:gd name="connsiteX47" fmla="*/ 13764 w 310383"/>
                <a:gd name="connsiteY47" fmla="*/ 244827 h 310383"/>
                <a:gd name="connsiteX48" fmla="*/ 10315 w 310383"/>
                <a:gd name="connsiteY48" fmla="*/ 248276 h 310383"/>
                <a:gd name="connsiteX49" fmla="*/ 10315 w 310383"/>
                <a:gd name="connsiteY49" fmla="*/ 285062 h 310383"/>
                <a:gd name="connsiteX50" fmla="*/ 25260 w 310383"/>
                <a:gd name="connsiteY50" fmla="*/ 306904 h 310383"/>
                <a:gd name="connsiteX51" fmla="*/ 70093 w 310383"/>
                <a:gd name="connsiteY51" fmla="*/ 306904 h 310383"/>
                <a:gd name="connsiteX52" fmla="*/ 73542 w 310383"/>
                <a:gd name="connsiteY52" fmla="*/ 303455 h 310383"/>
                <a:gd name="connsiteX53" fmla="*/ 70093 w 310383"/>
                <a:gd name="connsiteY53" fmla="*/ 300006 h 310383"/>
                <a:gd name="connsiteX54" fmla="*/ 231032 w 310383"/>
                <a:gd name="connsiteY54" fmla="*/ 128721 h 310383"/>
                <a:gd name="connsiteX55" fmla="*/ 234481 w 310383"/>
                <a:gd name="connsiteY55" fmla="*/ 140216 h 310383"/>
                <a:gd name="connsiteX56" fmla="*/ 201144 w 310383"/>
                <a:gd name="connsiteY56" fmla="*/ 173554 h 310383"/>
                <a:gd name="connsiteX57" fmla="*/ 189648 w 310383"/>
                <a:gd name="connsiteY57" fmla="*/ 170105 h 310383"/>
                <a:gd name="connsiteX58" fmla="*/ 178152 w 310383"/>
                <a:gd name="connsiteY58" fmla="*/ 173554 h 310383"/>
                <a:gd name="connsiteX59" fmla="*/ 144815 w 310383"/>
                <a:gd name="connsiteY59" fmla="*/ 140216 h 310383"/>
                <a:gd name="connsiteX60" fmla="*/ 148263 w 310383"/>
                <a:gd name="connsiteY60" fmla="*/ 128721 h 310383"/>
                <a:gd name="connsiteX61" fmla="*/ 129870 w 310383"/>
                <a:gd name="connsiteY61" fmla="*/ 110328 h 310383"/>
                <a:gd name="connsiteX62" fmla="*/ 111477 w 310383"/>
                <a:gd name="connsiteY62" fmla="*/ 128721 h 310383"/>
                <a:gd name="connsiteX63" fmla="*/ 114926 w 310383"/>
                <a:gd name="connsiteY63" fmla="*/ 140216 h 310383"/>
                <a:gd name="connsiteX64" fmla="*/ 81589 w 310383"/>
                <a:gd name="connsiteY64" fmla="*/ 173554 h 310383"/>
                <a:gd name="connsiteX65" fmla="*/ 70093 w 310383"/>
                <a:gd name="connsiteY65" fmla="*/ 170105 h 310383"/>
                <a:gd name="connsiteX66" fmla="*/ 51700 w 310383"/>
                <a:gd name="connsiteY66" fmla="*/ 188498 h 310383"/>
                <a:gd name="connsiteX67" fmla="*/ 70093 w 310383"/>
                <a:gd name="connsiteY67" fmla="*/ 206891 h 310383"/>
                <a:gd name="connsiteX68" fmla="*/ 88486 w 310383"/>
                <a:gd name="connsiteY68" fmla="*/ 188498 h 310383"/>
                <a:gd name="connsiteX69" fmla="*/ 85037 w 310383"/>
                <a:gd name="connsiteY69" fmla="*/ 177003 h 310383"/>
                <a:gd name="connsiteX70" fmla="*/ 118375 w 310383"/>
                <a:gd name="connsiteY70" fmla="*/ 143665 h 310383"/>
                <a:gd name="connsiteX71" fmla="*/ 129870 w 310383"/>
                <a:gd name="connsiteY71" fmla="*/ 147114 h 310383"/>
                <a:gd name="connsiteX72" fmla="*/ 141366 w 310383"/>
                <a:gd name="connsiteY72" fmla="*/ 143665 h 310383"/>
                <a:gd name="connsiteX73" fmla="*/ 174704 w 310383"/>
                <a:gd name="connsiteY73" fmla="*/ 177003 h 310383"/>
                <a:gd name="connsiteX74" fmla="*/ 171255 w 310383"/>
                <a:gd name="connsiteY74" fmla="*/ 188498 h 310383"/>
                <a:gd name="connsiteX75" fmla="*/ 189648 w 310383"/>
                <a:gd name="connsiteY75" fmla="*/ 206891 h 310383"/>
                <a:gd name="connsiteX76" fmla="*/ 208041 w 310383"/>
                <a:gd name="connsiteY76" fmla="*/ 188498 h 310383"/>
                <a:gd name="connsiteX77" fmla="*/ 204592 w 310383"/>
                <a:gd name="connsiteY77" fmla="*/ 177003 h 310383"/>
                <a:gd name="connsiteX78" fmla="*/ 237930 w 310383"/>
                <a:gd name="connsiteY78" fmla="*/ 143665 h 310383"/>
                <a:gd name="connsiteX79" fmla="*/ 249425 w 310383"/>
                <a:gd name="connsiteY79" fmla="*/ 147114 h 310383"/>
                <a:gd name="connsiteX80" fmla="*/ 267819 w 310383"/>
                <a:gd name="connsiteY80" fmla="*/ 128721 h 310383"/>
                <a:gd name="connsiteX81" fmla="*/ 249425 w 310383"/>
                <a:gd name="connsiteY81" fmla="*/ 110328 h 310383"/>
                <a:gd name="connsiteX82" fmla="*/ 231032 w 310383"/>
                <a:gd name="connsiteY82" fmla="*/ 128721 h 310383"/>
                <a:gd name="connsiteX83" fmla="*/ 70093 w 310383"/>
                <a:gd name="connsiteY83" fmla="*/ 199994 h 310383"/>
                <a:gd name="connsiteX84" fmla="*/ 58597 w 310383"/>
                <a:gd name="connsiteY84" fmla="*/ 188498 h 310383"/>
                <a:gd name="connsiteX85" fmla="*/ 70093 w 310383"/>
                <a:gd name="connsiteY85" fmla="*/ 177003 h 310383"/>
                <a:gd name="connsiteX86" fmla="*/ 81589 w 310383"/>
                <a:gd name="connsiteY86" fmla="*/ 188498 h 310383"/>
                <a:gd name="connsiteX87" fmla="*/ 70093 w 310383"/>
                <a:gd name="connsiteY87" fmla="*/ 199994 h 310383"/>
                <a:gd name="connsiteX88" fmla="*/ 129870 w 310383"/>
                <a:gd name="connsiteY88" fmla="*/ 140216 h 310383"/>
                <a:gd name="connsiteX89" fmla="*/ 118375 w 310383"/>
                <a:gd name="connsiteY89" fmla="*/ 128721 h 310383"/>
                <a:gd name="connsiteX90" fmla="*/ 129870 w 310383"/>
                <a:gd name="connsiteY90" fmla="*/ 117225 h 310383"/>
                <a:gd name="connsiteX91" fmla="*/ 141366 w 310383"/>
                <a:gd name="connsiteY91" fmla="*/ 128721 h 310383"/>
                <a:gd name="connsiteX92" fmla="*/ 129870 w 310383"/>
                <a:gd name="connsiteY92" fmla="*/ 140216 h 310383"/>
                <a:gd name="connsiteX93" fmla="*/ 189648 w 310383"/>
                <a:gd name="connsiteY93" fmla="*/ 199994 h 310383"/>
                <a:gd name="connsiteX94" fmla="*/ 178152 w 310383"/>
                <a:gd name="connsiteY94" fmla="*/ 188498 h 310383"/>
                <a:gd name="connsiteX95" fmla="*/ 189648 w 310383"/>
                <a:gd name="connsiteY95" fmla="*/ 177003 h 310383"/>
                <a:gd name="connsiteX96" fmla="*/ 201144 w 310383"/>
                <a:gd name="connsiteY96" fmla="*/ 188498 h 310383"/>
                <a:gd name="connsiteX97" fmla="*/ 189648 w 310383"/>
                <a:gd name="connsiteY97" fmla="*/ 199994 h 310383"/>
                <a:gd name="connsiteX98" fmla="*/ 259772 w 310383"/>
                <a:gd name="connsiteY98" fmla="*/ 128721 h 310383"/>
                <a:gd name="connsiteX99" fmla="*/ 248276 w 310383"/>
                <a:gd name="connsiteY99" fmla="*/ 140216 h 310383"/>
                <a:gd name="connsiteX100" fmla="*/ 236780 w 310383"/>
                <a:gd name="connsiteY100" fmla="*/ 128721 h 310383"/>
                <a:gd name="connsiteX101" fmla="*/ 248276 w 310383"/>
                <a:gd name="connsiteY101" fmla="*/ 117225 h 310383"/>
                <a:gd name="connsiteX102" fmla="*/ 259772 w 310383"/>
                <a:gd name="connsiteY102" fmla="*/ 128721 h 31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10383" h="310383">
                  <a:moveTo>
                    <a:pt x="159759" y="10315"/>
                  </a:moveTo>
                  <a:cubicBezTo>
                    <a:pt x="78140" y="10315"/>
                    <a:pt x="11465" y="76990"/>
                    <a:pt x="11465" y="158610"/>
                  </a:cubicBezTo>
                  <a:cubicBezTo>
                    <a:pt x="11465" y="240229"/>
                    <a:pt x="78140" y="306904"/>
                    <a:pt x="159759" y="306904"/>
                  </a:cubicBezTo>
                  <a:cubicBezTo>
                    <a:pt x="241378" y="306904"/>
                    <a:pt x="308053" y="240229"/>
                    <a:pt x="308053" y="158610"/>
                  </a:cubicBezTo>
                  <a:cubicBezTo>
                    <a:pt x="308053" y="76990"/>
                    <a:pt x="241378" y="10315"/>
                    <a:pt x="159759" y="10315"/>
                  </a:cubicBezTo>
                  <a:close/>
                  <a:moveTo>
                    <a:pt x="159759" y="293109"/>
                  </a:moveTo>
                  <a:cubicBezTo>
                    <a:pt x="86187" y="293109"/>
                    <a:pt x="25260" y="233332"/>
                    <a:pt x="25260" y="158610"/>
                  </a:cubicBezTo>
                  <a:cubicBezTo>
                    <a:pt x="25260" y="85037"/>
                    <a:pt x="85037" y="24110"/>
                    <a:pt x="159759" y="24110"/>
                  </a:cubicBezTo>
                  <a:cubicBezTo>
                    <a:pt x="233331" y="24110"/>
                    <a:pt x="294259" y="83888"/>
                    <a:pt x="294259" y="158610"/>
                  </a:cubicBezTo>
                  <a:cubicBezTo>
                    <a:pt x="293109" y="233332"/>
                    <a:pt x="233331" y="293109"/>
                    <a:pt x="159759" y="293109"/>
                  </a:cubicBezTo>
                  <a:close/>
                  <a:moveTo>
                    <a:pt x="14914" y="73542"/>
                  </a:moveTo>
                  <a:cubicBezTo>
                    <a:pt x="17213" y="73542"/>
                    <a:pt x="18362" y="72392"/>
                    <a:pt x="18362" y="70093"/>
                  </a:cubicBezTo>
                  <a:lnTo>
                    <a:pt x="18362" y="29858"/>
                  </a:lnTo>
                  <a:cubicBezTo>
                    <a:pt x="18362" y="24110"/>
                    <a:pt x="24110" y="18362"/>
                    <a:pt x="29858" y="18362"/>
                  </a:cubicBezTo>
                  <a:lnTo>
                    <a:pt x="70093" y="18362"/>
                  </a:lnTo>
                  <a:cubicBezTo>
                    <a:pt x="72392" y="18362"/>
                    <a:pt x="73542" y="17213"/>
                    <a:pt x="73542" y="14914"/>
                  </a:cubicBezTo>
                  <a:cubicBezTo>
                    <a:pt x="73542" y="12614"/>
                    <a:pt x="72392" y="11465"/>
                    <a:pt x="70093" y="11465"/>
                  </a:cubicBezTo>
                  <a:lnTo>
                    <a:pt x="29858" y="11465"/>
                  </a:lnTo>
                  <a:cubicBezTo>
                    <a:pt x="18362" y="11465"/>
                    <a:pt x="11465" y="19512"/>
                    <a:pt x="11465" y="29858"/>
                  </a:cubicBezTo>
                  <a:lnTo>
                    <a:pt x="11465" y="70093"/>
                  </a:lnTo>
                  <a:cubicBezTo>
                    <a:pt x="11465" y="72392"/>
                    <a:pt x="12614" y="73542"/>
                    <a:pt x="14914" y="73542"/>
                  </a:cubicBezTo>
                  <a:close/>
                  <a:moveTo>
                    <a:pt x="293109" y="10315"/>
                  </a:moveTo>
                  <a:lnTo>
                    <a:pt x="248276" y="10315"/>
                  </a:lnTo>
                  <a:cubicBezTo>
                    <a:pt x="245977" y="10315"/>
                    <a:pt x="244827" y="11465"/>
                    <a:pt x="244827" y="13764"/>
                  </a:cubicBezTo>
                  <a:cubicBezTo>
                    <a:pt x="244827" y="16063"/>
                    <a:pt x="245977" y="17213"/>
                    <a:pt x="248276" y="17213"/>
                  </a:cubicBezTo>
                  <a:lnTo>
                    <a:pt x="293109" y="17213"/>
                  </a:lnTo>
                  <a:cubicBezTo>
                    <a:pt x="294259" y="17213"/>
                    <a:pt x="301156" y="17213"/>
                    <a:pt x="301156" y="28708"/>
                  </a:cubicBezTo>
                  <a:lnTo>
                    <a:pt x="301156" y="68943"/>
                  </a:lnTo>
                  <a:cubicBezTo>
                    <a:pt x="301156" y="71242"/>
                    <a:pt x="302306" y="72392"/>
                    <a:pt x="304605" y="72392"/>
                  </a:cubicBezTo>
                  <a:cubicBezTo>
                    <a:pt x="306904" y="72392"/>
                    <a:pt x="308053" y="71242"/>
                    <a:pt x="308053" y="68943"/>
                  </a:cubicBezTo>
                  <a:lnTo>
                    <a:pt x="308053" y="27559"/>
                  </a:lnTo>
                  <a:cubicBezTo>
                    <a:pt x="308053" y="16063"/>
                    <a:pt x="302306" y="10315"/>
                    <a:pt x="293109" y="10315"/>
                  </a:cubicBezTo>
                  <a:close/>
                  <a:moveTo>
                    <a:pt x="304605" y="236780"/>
                  </a:moveTo>
                  <a:cubicBezTo>
                    <a:pt x="302306" y="236780"/>
                    <a:pt x="301156" y="237930"/>
                    <a:pt x="301156" y="240229"/>
                  </a:cubicBezTo>
                  <a:lnTo>
                    <a:pt x="301156" y="285062"/>
                  </a:lnTo>
                  <a:cubicBezTo>
                    <a:pt x="301156" y="291959"/>
                    <a:pt x="295408" y="300006"/>
                    <a:pt x="289660" y="300006"/>
                  </a:cubicBezTo>
                  <a:lnTo>
                    <a:pt x="249425" y="300006"/>
                  </a:lnTo>
                  <a:cubicBezTo>
                    <a:pt x="247126" y="300006"/>
                    <a:pt x="245977" y="301156"/>
                    <a:pt x="245977" y="303455"/>
                  </a:cubicBezTo>
                  <a:cubicBezTo>
                    <a:pt x="245977" y="305754"/>
                    <a:pt x="247126" y="306904"/>
                    <a:pt x="249425" y="306904"/>
                  </a:cubicBezTo>
                  <a:lnTo>
                    <a:pt x="290810" y="306904"/>
                  </a:lnTo>
                  <a:cubicBezTo>
                    <a:pt x="302306" y="306904"/>
                    <a:pt x="309203" y="295408"/>
                    <a:pt x="309203" y="285062"/>
                  </a:cubicBezTo>
                  <a:lnTo>
                    <a:pt x="309203" y="240229"/>
                  </a:lnTo>
                  <a:cubicBezTo>
                    <a:pt x="308053" y="237930"/>
                    <a:pt x="306904" y="236780"/>
                    <a:pt x="304605" y="236780"/>
                  </a:cubicBezTo>
                  <a:close/>
                  <a:moveTo>
                    <a:pt x="70093" y="300006"/>
                  </a:moveTo>
                  <a:lnTo>
                    <a:pt x="25260" y="300006"/>
                  </a:lnTo>
                  <a:cubicBezTo>
                    <a:pt x="19512" y="300006"/>
                    <a:pt x="17213" y="290810"/>
                    <a:pt x="17213" y="285062"/>
                  </a:cubicBezTo>
                  <a:lnTo>
                    <a:pt x="17213" y="248276"/>
                  </a:lnTo>
                  <a:cubicBezTo>
                    <a:pt x="17213" y="245977"/>
                    <a:pt x="16063" y="244827"/>
                    <a:pt x="13764" y="244827"/>
                  </a:cubicBezTo>
                  <a:cubicBezTo>
                    <a:pt x="11465" y="244827"/>
                    <a:pt x="10315" y="245977"/>
                    <a:pt x="10315" y="248276"/>
                  </a:cubicBezTo>
                  <a:lnTo>
                    <a:pt x="10315" y="285062"/>
                  </a:lnTo>
                  <a:cubicBezTo>
                    <a:pt x="10315" y="296558"/>
                    <a:pt x="14914" y="306904"/>
                    <a:pt x="25260" y="306904"/>
                  </a:cubicBezTo>
                  <a:lnTo>
                    <a:pt x="70093" y="306904"/>
                  </a:lnTo>
                  <a:cubicBezTo>
                    <a:pt x="72392" y="306904"/>
                    <a:pt x="73542" y="305754"/>
                    <a:pt x="73542" y="303455"/>
                  </a:cubicBezTo>
                  <a:cubicBezTo>
                    <a:pt x="74691" y="301156"/>
                    <a:pt x="72392" y="300006"/>
                    <a:pt x="70093" y="300006"/>
                  </a:cubicBezTo>
                  <a:close/>
                  <a:moveTo>
                    <a:pt x="231032" y="128721"/>
                  </a:moveTo>
                  <a:cubicBezTo>
                    <a:pt x="231032" y="132170"/>
                    <a:pt x="232182" y="136768"/>
                    <a:pt x="234481" y="140216"/>
                  </a:cubicBezTo>
                  <a:lnTo>
                    <a:pt x="201144" y="173554"/>
                  </a:lnTo>
                  <a:cubicBezTo>
                    <a:pt x="197695" y="171255"/>
                    <a:pt x="194246" y="170105"/>
                    <a:pt x="189648" y="170105"/>
                  </a:cubicBezTo>
                  <a:cubicBezTo>
                    <a:pt x="185050" y="170105"/>
                    <a:pt x="181601" y="171255"/>
                    <a:pt x="178152" y="173554"/>
                  </a:cubicBezTo>
                  <a:lnTo>
                    <a:pt x="144815" y="140216"/>
                  </a:lnTo>
                  <a:cubicBezTo>
                    <a:pt x="147114" y="136768"/>
                    <a:pt x="148263" y="133319"/>
                    <a:pt x="148263" y="128721"/>
                  </a:cubicBezTo>
                  <a:cubicBezTo>
                    <a:pt x="148263" y="117225"/>
                    <a:pt x="140216" y="110328"/>
                    <a:pt x="129870" y="110328"/>
                  </a:cubicBezTo>
                  <a:cubicBezTo>
                    <a:pt x="118375" y="110328"/>
                    <a:pt x="111477" y="118375"/>
                    <a:pt x="111477" y="128721"/>
                  </a:cubicBezTo>
                  <a:cubicBezTo>
                    <a:pt x="111477" y="132170"/>
                    <a:pt x="112627" y="136768"/>
                    <a:pt x="114926" y="140216"/>
                  </a:cubicBezTo>
                  <a:lnTo>
                    <a:pt x="81589" y="173554"/>
                  </a:lnTo>
                  <a:cubicBezTo>
                    <a:pt x="78140" y="171255"/>
                    <a:pt x="74691" y="170105"/>
                    <a:pt x="70093" y="170105"/>
                  </a:cubicBezTo>
                  <a:cubicBezTo>
                    <a:pt x="58597" y="170105"/>
                    <a:pt x="51700" y="178152"/>
                    <a:pt x="51700" y="188498"/>
                  </a:cubicBezTo>
                  <a:cubicBezTo>
                    <a:pt x="51700" y="198844"/>
                    <a:pt x="59747" y="206891"/>
                    <a:pt x="70093" y="206891"/>
                  </a:cubicBezTo>
                  <a:cubicBezTo>
                    <a:pt x="81589" y="206891"/>
                    <a:pt x="88486" y="198844"/>
                    <a:pt x="88486" y="188498"/>
                  </a:cubicBezTo>
                  <a:cubicBezTo>
                    <a:pt x="88486" y="185050"/>
                    <a:pt x="87336" y="180451"/>
                    <a:pt x="85037" y="177003"/>
                  </a:cubicBezTo>
                  <a:lnTo>
                    <a:pt x="118375" y="143665"/>
                  </a:lnTo>
                  <a:cubicBezTo>
                    <a:pt x="121823" y="145964"/>
                    <a:pt x="125272" y="147114"/>
                    <a:pt x="129870" y="147114"/>
                  </a:cubicBezTo>
                  <a:cubicBezTo>
                    <a:pt x="133319" y="147114"/>
                    <a:pt x="137917" y="145964"/>
                    <a:pt x="141366" y="143665"/>
                  </a:cubicBezTo>
                  <a:lnTo>
                    <a:pt x="174704" y="177003"/>
                  </a:lnTo>
                  <a:cubicBezTo>
                    <a:pt x="172404" y="180451"/>
                    <a:pt x="171255" y="183900"/>
                    <a:pt x="171255" y="188498"/>
                  </a:cubicBezTo>
                  <a:cubicBezTo>
                    <a:pt x="171255" y="199994"/>
                    <a:pt x="179302" y="206891"/>
                    <a:pt x="189648" y="206891"/>
                  </a:cubicBezTo>
                  <a:cubicBezTo>
                    <a:pt x="199994" y="206891"/>
                    <a:pt x="208041" y="198844"/>
                    <a:pt x="208041" y="188498"/>
                  </a:cubicBezTo>
                  <a:cubicBezTo>
                    <a:pt x="208041" y="185050"/>
                    <a:pt x="206891" y="180451"/>
                    <a:pt x="204592" y="177003"/>
                  </a:cubicBezTo>
                  <a:lnTo>
                    <a:pt x="237930" y="143665"/>
                  </a:lnTo>
                  <a:cubicBezTo>
                    <a:pt x="241378" y="145964"/>
                    <a:pt x="244827" y="147114"/>
                    <a:pt x="249425" y="147114"/>
                  </a:cubicBezTo>
                  <a:cubicBezTo>
                    <a:pt x="260921" y="147114"/>
                    <a:pt x="267819" y="139067"/>
                    <a:pt x="267819" y="128721"/>
                  </a:cubicBezTo>
                  <a:cubicBezTo>
                    <a:pt x="267819" y="117225"/>
                    <a:pt x="259772" y="110328"/>
                    <a:pt x="249425" y="110328"/>
                  </a:cubicBezTo>
                  <a:cubicBezTo>
                    <a:pt x="239079" y="110328"/>
                    <a:pt x="231032" y="118375"/>
                    <a:pt x="231032" y="128721"/>
                  </a:cubicBezTo>
                  <a:close/>
                  <a:moveTo>
                    <a:pt x="70093" y="199994"/>
                  </a:moveTo>
                  <a:cubicBezTo>
                    <a:pt x="64345" y="199994"/>
                    <a:pt x="58597" y="194246"/>
                    <a:pt x="58597" y="188498"/>
                  </a:cubicBezTo>
                  <a:cubicBezTo>
                    <a:pt x="58597" y="182751"/>
                    <a:pt x="64345" y="177003"/>
                    <a:pt x="70093" y="177003"/>
                  </a:cubicBezTo>
                  <a:cubicBezTo>
                    <a:pt x="75841" y="177003"/>
                    <a:pt x="81589" y="182751"/>
                    <a:pt x="81589" y="188498"/>
                  </a:cubicBezTo>
                  <a:cubicBezTo>
                    <a:pt x="81589" y="194246"/>
                    <a:pt x="76990" y="199994"/>
                    <a:pt x="70093" y="199994"/>
                  </a:cubicBezTo>
                  <a:close/>
                  <a:moveTo>
                    <a:pt x="129870" y="140216"/>
                  </a:moveTo>
                  <a:cubicBezTo>
                    <a:pt x="124123" y="140216"/>
                    <a:pt x="118375" y="134469"/>
                    <a:pt x="118375" y="128721"/>
                  </a:cubicBezTo>
                  <a:cubicBezTo>
                    <a:pt x="118375" y="122973"/>
                    <a:pt x="124123" y="117225"/>
                    <a:pt x="129870" y="117225"/>
                  </a:cubicBezTo>
                  <a:cubicBezTo>
                    <a:pt x="135618" y="117225"/>
                    <a:pt x="141366" y="122973"/>
                    <a:pt x="141366" y="128721"/>
                  </a:cubicBezTo>
                  <a:cubicBezTo>
                    <a:pt x="141366" y="134469"/>
                    <a:pt x="135618" y="140216"/>
                    <a:pt x="129870" y="140216"/>
                  </a:cubicBezTo>
                  <a:close/>
                  <a:moveTo>
                    <a:pt x="189648" y="199994"/>
                  </a:moveTo>
                  <a:cubicBezTo>
                    <a:pt x="183900" y="199994"/>
                    <a:pt x="178152" y="194246"/>
                    <a:pt x="178152" y="188498"/>
                  </a:cubicBezTo>
                  <a:cubicBezTo>
                    <a:pt x="178152" y="182751"/>
                    <a:pt x="183900" y="177003"/>
                    <a:pt x="189648" y="177003"/>
                  </a:cubicBezTo>
                  <a:cubicBezTo>
                    <a:pt x="195396" y="177003"/>
                    <a:pt x="201144" y="182751"/>
                    <a:pt x="201144" y="188498"/>
                  </a:cubicBezTo>
                  <a:cubicBezTo>
                    <a:pt x="201144" y="194246"/>
                    <a:pt x="195396" y="199994"/>
                    <a:pt x="189648" y="199994"/>
                  </a:cubicBezTo>
                  <a:close/>
                  <a:moveTo>
                    <a:pt x="259772" y="128721"/>
                  </a:moveTo>
                  <a:cubicBezTo>
                    <a:pt x="259772" y="134469"/>
                    <a:pt x="254024" y="140216"/>
                    <a:pt x="248276" y="140216"/>
                  </a:cubicBezTo>
                  <a:cubicBezTo>
                    <a:pt x="242528" y="140216"/>
                    <a:pt x="236780" y="134469"/>
                    <a:pt x="236780" y="128721"/>
                  </a:cubicBezTo>
                  <a:cubicBezTo>
                    <a:pt x="236780" y="122973"/>
                    <a:pt x="242528" y="117225"/>
                    <a:pt x="248276" y="117225"/>
                  </a:cubicBezTo>
                  <a:cubicBezTo>
                    <a:pt x="254024" y="117225"/>
                    <a:pt x="259772" y="124123"/>
                    <a:pt x="259772" y="128721"/>
                  </a:cubicBezTo>
                  <a:close/>
                </a:path>
              </a:pathLst>
            </a:custGeom>
            <a:solidFill>
              <a:srgbClr val="C7000B"/>
            </a:solidFill>
            <a:ln w="11396"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218" name="图形 29">
            <a:extLst>
              <a:ext uri="{FF2B5EF4-FFF2-40B4-BE49-F238E27FC236}">
                <a16:creationId xmlns:a16="http://schemas.microsoft.com/office/drawing/2014/main" xmlns="" id="{78F13110-A7AB-8247-A2A1-BF09D0306BC6}"/>
              </a:ext>
            </a:extLst>
          </p:cNvPr>
          <p:cNvGrpSpPr/>
          <p:nvPr/>
        </p:nvGrpSpPr>
        <p:grpSpPr>
          <a:xfrm>
            <a:off x="10524942" y="4849621"/>
            <a:ext cx="744970" cy="670431"/>
            <a:chOff x="9946618" y="4668652"/>
            <a:chExt cx="655254" cy="655254"/>
          </a:xfrm>
        </p:grpSpPr>
        <p:sp>
          <p:nvSpPr>
            <p:cNvPr id="219" name="任意形状 218">
              <a:extLst>
                <a:ext uri="{FF2B5EF4-FFF2-40B4-BE49-F238E27FC236}">
                  <a16:creationId xmlns:a16="http://schemas.microsoft.com/office/drawing/2014/main" xmlns="" id="{19DA95A7-6C00-8E4C-A224-A1FCB32B5A21}"/>
                </a:ext>
              </a:extLst>
            </p:cNvPr>
            <p:cNvSpPr/>
            <p:nvPr/>
          </p:nvSpPr>
          <p:spPr>
            <a:xfrm>
              <a:off x="9946618"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20" name="任意形状 219">
              <a:extLst>
                <a:ext uri="{FF2B5EF4-FFF2-40B4-BE49-F238E27FC236}">
                  <a16:creationId xmlns:a16="http://schemas.microsoft.com/office/drawing/2014/main" xmlns="" id="{125B998F-F681-C44B-AA6A-52F88E2DE4A3}"/>
                </a:ext>
              </a:extLst>
            </p:cNvPr>
            <p:cNvSpPr/>
            <p:nvPr/>
          </p:nvSpPr>
          <p:spPr>
            <a:xfrm>
              <a:off x="10028238"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21" name="任意形状 220">
              <a:extLst>
                <a:ext uri="{FF2B5EF4-FFF2-40B4-BE49-F238E27FC236}">
                  <a16:creationId xmlns:a16="http://schemas.microsoft.com/office/drawing/2014/main" xmlns="" id="{FF6C2429-7E59-DA4F-BAED-1C648AD5D079}"/>
                </a:ext>
              </a:extLst>
            </p:cNvPr>
            <p:cNvSpPr/>
            <p:nvPr/>
          </p:nvSpPr>
          <p:spPr>
            <a:xfrm>
              <a:off x="10110051" y="4812421"/>
              <a:ext cx="344870" cy="356366"/>
            </a:xfrm>
            <a:custGeom>
              <a:avLst/>
              <a:gdLst>
                <a:gd name="connsiteX0" fmla="*/ 320699 w 344870"/>
                <a:gd name="connsiteY0" fmla="*/ 236780 h 356366"/>
                <a:gd name="connsiteX1" fmla="*/ 327596 w 344870"/>
                <a:gd name="connsiteY1" fmla="*/ 190797 h 356366"/>
                <a:gd name="connsiteX2" fmla="*/ 205742 w 344870"/>
                <a:gd name="connsiteY2" fmla="*/ 39055 h 356366"/>
                <a:gd name="connsiteX3" fmla="*/ 173554 w 344870"/>
                <a:gd name="connsiteY3" fmla="*/ 10315 h 356366"/>
                <a:gd name="connsiteX4" fmla="*/ 141366 w 344870"/>
                <a:gd name="connsiteY4" fmla="*/ 39055 h 356366"/>
                <a:gd name="connsiteX5" fmla="*/ 17213 w 344870"/>
                <a:gd name="connsiteY5" fmla="*/ 190797 h 356366"/>
                <a:gd name="connsiteX6" fmla="*/ 25260 w 344870"/>
                <a:gd name="connsiteY6" fmla="*/ 237930 h 356366"/>
                <a:gd name="connsiteX7" fmla="*/ 10315 w 344870"/>
                <a:gd name="connsiteY7" fmla="*/ 265519 h 356366"/>
                <a:gd name="connsiteX8" fmla="*/ 42503 w 344870"/>
                <a:gd name="connsiteY8" fmla="*/ 297707 h 356366"/>
                <a:gd name="connsiteX9" fmla="*/ 56298 w 344870"/>
                <a:gd name="connsiteY9" fmla="*/ 294259 h 356366"/>
                <a:gd name="connsiteX10" fmla="*/ 173554 w 344870"/>
                <a:gd name="connsiteY10" fmla="*/ 348288 h 356366"/>
                <a:gd name="connsiteX11" fmla="*/ 290810 w 344870"/>
                <a:gd name="connsiteY11" fmla="*/ 294259 h 356366"/>
                <a:gd name="connsiteX12" fmla="*/ 305754 w 344870"/>
                <a:gd name="connsiteY12" fmla="*/ 298857 h 356366"/>
                <a:gd name="connsiteX13" fmla="*/ 337942 w 344870"/>
                <a:gd name="connsiteY13" fmla="*/ 266669 h 356366"/>
                <a:gd name="connsiteX14" fmla="*/ 320699 w 344870"/>
                <a:gd name="connsiteY14" fmla="*/ 236780 h 356366"/>
                <a:gd name="connsiteX15" fmla="*/ 173554 w 344870"/>
                <a:gd name="connsiteY15" fmla="*/ 24110 h 356366"/>
                <a:gd name="connsiteX16" fmla="*/ 190797 w 344870"/>
                <a:gd name="connsiteY16" fmla="*/ 41354 h 356366"/>
                <a:gd name="connsiteX17" fmla="*/ 173554 w 344870"/>
                <a:gd name="connsiteY17" fmla="*/ 58597 h 356366"/>
                <a:gd name="connsiteX18" fmla="*/ 156310 w 344870"/>
                <a:gd name="connsiteY18" fmla="*/ 41354 h 356366"/>
                <a:gd name="connsiteX19" fmla="*/ 173554 w 344870"/>
                <a:gd name="connsiteY19" fmla="*/ 24110 h 356366"/>
                <a:gd name="connsiteX20" fmla="*/ 33307 w 344870"/>
                <a:gd name="connsiteY20" fmla="*/ 190797 h 356366"/>
                <a:gd name="connsiteX21" fmla="*/ 144815 w 344870"/>
                <a:gd name="connsiteY21" fmla="*/ 52849 h 356366"/>
                <a:gd name="connsiteX22" fmla="*/ 174704 w 344870"/>
                <a:gd name="connsiteY22" fmla="*/ 73542 h 356366"/>
                <a:gd name="connsiteX23" fmla="*/ 204592 w 344870"/>
                <a:gd name="connsiteY23" fmla="*/ 52849 h 356366"/>
                <a:gd name="connsiteX24" fmla="*/ 314951 w 344870"/>
                <a:gd name="connsiteY24" fmla="*/ 190797 h 356366"/>
                <a:gd name="connsiteX25" fmla="*/ 308053 w 344870"/>
                <a:gd name="connsiteY25" fmla="*/ 232182 h 356366"/>
                <a:gd name="connsiteX26" fmla="*/ 305754 w 344870"/>
                <a:gd name="connsiteY26" fmla="*/ 232182 h 356366"/>
                <a:gd name="connsiteX27" fmla="*/ 288511 w 344870"/>
                <a:gd name="connsiteY27" fmla="*/ 237930 h 356366"/>
                <a:gd name="connsiteX28" fmla="*/ 294259 w 344870"/>
                <a:gd name="connsiteY28" fmla="*/ 218387 h 356366"/>
                <a:gd name="connsiteX29" fmla="*/ 288511 w 344870"/>
                <a:gd name="connsiteY29" fmla="*/ 199994 h 356366"/>
                <a:gd name="connsiteX30" fmla="*/ 271267 w 344870"/>
                <a:gd name="connsiteY30" fmla="*/ 191947 h 356366"/>
                <a:gd name="connsiteX31" fmla="*/ 255173 w 344870"/>
                <a:gd name="connsiteY31" fmla="*/ 198844 h 356366"/>
                <a:gd name="connsiteX32" fmla="*/ 252874 w 344870"/>
                <a:gd name="connsiteY32" fmla="*/ 201144 h 356366"/>
                <a:gd name="connsiteX33" fmla="*/ 250575 w 344870"/>
                <a:gd name="connsiteY33" fmla="*/ 203443 h 356366"/>
                <a:gd name="connsiteX34" fmla="*/ 245977 w 344870"/>
                <a:gd name="connsiteY34" fmla="*/ 206891 h 356366"/>
                <a:gd name="connsiteX35" fmla="*/ 241378 w 344870"/>
                <a:gd name="connsiteY35" fmla="*/ 203443 h 356366"/>
                <a:gd name="connsiteX36" fmla="*/ 237930 w 344870"/>
                <a:gd name="connsiteY36" fmla="*/ 199994 h 356366"/>
                <a:gd name="connsiteX37" fmla="*/ 235631 w 344870"/>
                <a:gd name="connsiteY37" fmla="*/ 198844 h 356366"/>
                <a:gd name="connsiteX38" fmla="*/ 219537 w 344870"/>
                <a:gd name="connsiteY38" fmla="*/ 191947 h 356366"/>
                <a:gd name="connsiteX39" fmla="*/ 205742 w 344870"/>
                <a:gd name="connsiteY39" fmla="*/ 196545 h 356366"/>
                <a:gd name="connsiteX40" fmla="*/ 187349 w 344870"/>
                <a:gd name="connsiteY40" fmla="*/ 190797 h 356366"/>
                <a:gd name="connsiteX41" fmla="*/ 213789 w 344870"/>
                <a:gd name="connsiteY41" fmla="*/ 149413 h 356366"/>
                <a:gd name="connsiteX42" fmla="*/ 166657 w 344870"/>
                <a:gd name="connsiteY42" fmla="*/ 102281 h 356366"/>
                <a:gd name="connsiteX43" fmla="*/ 119524 w 344870"/>
                <a:gd name="connsiteY43" fmla="*/ 149413 h 356366"/>
                <a:gd name="connsiteX44" fmla="*/ 147114 w 344870"/>
                <a:gd name="connsiteY44" fmla="*/ 191947 h 356366"/>
                <a:gd name="connsiteX45" fmla="*/ 87336 w 344870"/>
                <a:gd name="connsiteY45" fmla="*/ 270118 h 356366"/>
                <a:gd name="connsiteX46" fmla="*/ 87336 w 344870"/>
                <a:gd name="connsiteY46" fmla="*/ 275865 h 356366"/>
                <a:gd name="connsiteX47" fmla="*/ 241378 w 344870"/>
                <a:gd name="connsiteY47" fmla="*/ 275865 h 356366"/>
                <a:gd name="connsiteX48" fmla="*/ 244827 w 344870"/>
                <a:gd name="connsiteY48" fmla="*/ 278165 h 356366"/>
                <a:gd name="connsiteX49" fmla="*/ 247126 w 344870"/>
                <a:gd name="connsiteY49" fmla="*/ 279314 h 356366"/>
                <a:gd name="connsiteX50" fmla="*/ 249425 w 344870"/>
                <a:gd name="connsiteY50" fmla="*/ 278165 h 356366"/>
                <a:gd name="connsiteX51" fmla="*/ 275866 w 344870"/>
                <a:gd name="connsiteY51" fmla="*/ 257472 h 356366"/>
                <a:gd name="connsiteX52" fmla="*/ 274716 w 344870"/>
                <a:gd name="connsiteY52" fmla="*/ 264370 h 356366"/>
                <a:gd name="connsiteX53" fmla="*/ 280464 w 344870"/>
                <a:gd name="connsiteY53" fmla="*/ 282763 h 356366"/>
                <a:gd name="connsiteX54" fmla="*/ 174704 w 344870"/>
                <a:gd name="connsiteY54" fmla="*/ 332194 h 356366"/>
                <a:gd name="connsiteX55" fmla="*/ 68943 w 344870"/>
                <a:gd name="connsiteY55" fmla="*/ 283912 h 356366"/>
                <a:gd name="connsiteX56" fmla="*/ 75841 w 344870"/>
                <a:gd name="connsiteY56" fmla="*/ 264370 h 356366"/>
                <a:gd name="connsiteX57" fmla="*/ 43653 w 344870"/>
                <a:gd name="connsiteY57" fmla="*/ 232182 h 356366"/>
                <a:gd name="connsiteX58" fmla="*/ 40204 w 344870"/>
                <a:gd name="connsiteY58" fmla="*/ 232182 h 356366"/>
                <a:gd name="connsiteX59" fmla="*/ 33307 w 344870"/>
                <a:gd name="connsiteY59" fmla="*/ 190797 h 356366"/>
                <a:gd name="connsiteX60" fmla="*/ 59747 w 344870"/>
                <a:gd name="connsiteY60" fmla="*/ 263220 h 356366"/>
                <a:gd name="connsiteX61" fmla="*/ 42503 w 344870"/>
                <a:gd name="connsiteY61" fmla="*/ 280464 h 356366"/>
                <a:gd name="connsiteX62" fmla="*/ 25260 w 344870"/>
                <a:gd name="connsiteY62" fmla="*/ 263220 h 356366"/>
                <a:gd name="connsiteX63" fmla="*/ 42503 w 344870"/>
                <a:gd name="connsiteY63" fmla="*/ 245977 h 356366"/>
                <a:gd name="connsiteX64" fmla="*/ 59747 w 344870"/>
                <a:gd name="connsiteY64" fmla="*/ 263220 h 356366"/>
                <a:gd name="connsiteX65" fmla="*/ 305754 w 344870"/>
                <a:gd name="connsiteY65" fmla="*/ 245977 h 356366"/>
                <a:gd name="connsiteX66" fmla="*/ 322998 w 344870"/>
                <a:gd name="connsiteY66" fmla="*/ 263220 h 356366"/>
                <a:gd name="connsiteX67" fmla="*/ 305754 w 344870"/>
                <a:gd name="connsiteY67" fmla="*/ 280464 h 356366"/>
                <a:gd name="connsiteX68" fmla="*/ 288511 w 344870"/>
                <a:gd name="connsiteY68" fmla="*/ 263220 h 356366"/>
                <a:gd name="connsiteX69" fmla="*/ 305754 w 344870"/>
                <a:gd name="connsiteY69" fmla="*/ 245977 h 356366"/>
                <a:gd name="connsiteX70" fmla="*/ 202293 w 344870"/>
                <a:gd name="connsiteY70" fmla="*/ 149413 h 356366"/>
                <a:gd name="connsiteX71" fmla="*/ 166657 w 344870"/>
                <a:gd name="connsiteY71" fmla="*/ 185050 h 356366"/>
                <a:gd name="connsiteX72" fmla="*/ 131020 w 344870"/>
                <a:gd name="connsiteY72" fmla="*/ 149413 h 356366"/>
                <a:gd name="connsiteX73" fmla="*/ 166657 w 344870"/>
                <a:gd name="connsiteY73" fmla="*/ 113776 h 356366"/>
                <a:gd name="connsiteX74" fmla="*/ 202293 w 344870"/>
                <a:gd name="connsiteY74" fmla="*/ 149413 h 356366"/>
                <a:gd name="connsiteX75" fmla="*/ 218387 w 344870"/>
                <a:gd name="connsiteY75" fmla="*/ 258622 h 356366"/>
                <a:gd name="connsiteX76" fmla="*/ 225285 w 344870"/>
                <a:gd name="connsiteY76" fmla="*/ 264370 h 356366"/>
                <a:gd name="connsiteX77" fmla="*/ 96533 w 344870"/>
                <a:gd name="connsiteY77" fmla="*/ 264370 h 356366"/>
                <a:gd name="connsiteX78" fmla="*/ 166657 w 344870"/>
                <a:gd name="connsiteY78" fmla="*/ 199994 h 356366"/>
                <a:gd name="connsiteX79" fmla="*/ 198844 w 344870"/>
                <a:gd name="connsiteY79" fmla="*/ 205742 h 356366"/>
                <a:gd name="connsiteX80" fmla="*/ 196545 w 344870"/>
                <a:gd name="connsiteY80" fmla="*/ 216088 h 356366"/>
                <a:gd name="connsiteX81" fmla="*/ 218387 w 344870"/>
                <a:gd name="connsiteY81" fmla="*/ 258622 h 356366"/>
                <a:gd name="connsiteX82" fmla="*/ 237930 w 344870"/>
                <a:gd name="connsiteY82" fmla="*/ 260921 h 356366"/>
                <a:gd name="connsiteX83" fmla="*/ 235631 w 344870"/>
                <a:gd name="connsiteY83" fmla="*/ 258622 h 356366"/>
                <a:gd name="connsiteX84" fmla="*/ 235631 w 344870"/>
                <a:gd name="connsiteY84" fmla="*/ 259772 h 356366"/>
                <a:gd name="connsiteX85" fmla="*/ 225285 w 344870"/>
                <a:gd name="connsiteY85" fmla="*/ 250575 h 356366"/>
                <a:gd name="connsiteX86" fmla="*/ 206891 w 344870"/>
                <a:gd name="connsiteY86" fmla="*/ 217238 h 356366"/>
                <a:gd name="connsiteX87" fmla="*/ 210340 w 344870"/>
                <a:gd name="connsiteY87" fmla="*/ 205742 h 356366"/>
                <a:gd name="connsiteX88" fmla="*/ 213789 w 344870"/>
                <a:gd name="connsiteY88" fmla="*/ 203443 h 356366"/>
                <a:gd name="connsiteX89" fmla="*/ 213789 w 344870"/>
                <a:gd name="connsiteY89" fmla="*/ 203443 h 356366"/>
                <a:gd name="connsiteX90" fmla="*/ 219537 w 344870"/>
                <a:gd name="connsiteY90" fmla="*/ 202293 h 356366"/>
                <a:gd name="connsiteX91" fmla="*/ 229883 w 344870"/>
                <a:gd name="connsiteY91" fmla="*/ 206891 h 356366"/>
                <a:gd name="connsiteX92" fmla="*/ 231032 w 344870"/>
                <a:gd name="connsiteY92" fmla="*/ 208041 h 356366"/>
                <a:gd name="connsiteX93" fmla="*/ 234481 w 344870"/>
                <a:gd name="connsiteY93" fmla="*/ 210340 h 356366"/>
                <a:gd name="connsiteX94" fmla="*/ 245977 w 344870"/>
                <a:gd name="connsiteY94" fmla="*/ 217238 h 356366"/>
                <a:gd name="connsiteX95" fmla="*/ 257472 w 344870"/>
                <a:gd name="connsiteY95" fmla="*/ 210340 h 356366"/>
                <a:gd name="connsiteX96" fmla="*/ 260921 w 344870"/>
                <a:gd name="connsiteY96" fmla="*/ 206891 h 356366"/>
                <a:gd name="connsiteX97" fmla="*/ 260921 w 344870"/>
                <a:gd name="connsiteY97" fmla="*/ 206891 h 356366"/>
                <a:gd name="connsiteX98" fmla="*/ 262071 w 344870"/>
                <a:gd name="connsiteY98" fmla="*/ 206891 h 356366"/>
                <a:gd name="connsiteX99" fmla="*/ 272417 w 344870"/>
                <a:gd name="connsiteY99" fmla="*/ 202293 h 356366"/>
                <a:gd name="connsiteX100" fmla="*/ 282763 w 344870"/>
                <a:gd name="connsiteY100" fmla="*/ 205742 h 356366"/>
                <a:gd name="connsiteX101" fmla="*/ 286212 w 344870"/>
                <a:gd name="connsiteY101" fmla="*/ 216088 h 356366"/>
                <a:gd name="connsiteX102" fmla="*/ 249425 w 344870"/>
                <a:gd name="connsiteY102" fmla="*/ 266669 h 356366"/>
                <a:gd name="connsiteX103" fmla="*/ 237930 w 344870"/>
                <a:gd name="connsiteY103" fmla="*/ 260921 h 35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344870" h="356366">
                  <a:moveTo>
                    <a:pt x="320699" y="236780"/>
                  </a:moveTo>
                  <a:cubicBezTo>
                    <a:pt x="325297" y="221836"/>
                    <a:pt x="327596" y="205742"/>
                    <a:pt x="327596" y="190797"/>
                  </a:cubicBezTo>
                  <a:cubicBezTo>
                    <a:pt x="327596" y="116076"/>
                    <a:pt x="275866" y="53999"/>
                    <a:pt x="205742" y="39055"/>
                  </a:cubicBezTo>
                  <a:cubicBezTo>
                    <a:pt x="204592" y="22961"/>
                    <a:pt x="190797" y="10315"/>
                    <a:pt x="173554" y="10315"/>
                  </a:cubicBezTo>
                  <a:cubicBezTo>
                    <a:pt x="156310" y="10315"/>
                    <a:pt x="143665" y="21811"/>
                    <a:pt x="141366" y="39055"/>
                  </a:cubicBezTo>
                  <a:cubicBezTo>
                    <a:pt x="68943" y="52849"/>
                    <a:pt x="17213" y="116076"/>
                    <a:pt x="17213" y="190797"/>
                  </a:cubicBezTo>
                  <a:cubicBezTo>
                    <a:pt x="17213" y="206891"/>
                    <a:pt x="19512" y="222985"/>
                    <a:pt x="25260" y="237930"/>
                  </a:cubicBezTo>
                  <a:cubicBezTo>
                    <a:pt x="16063" y="243678"/>
                    <a:pt x="10315" y="252874"/>
                    <a:pt x="10315" y="265519"/>
                  </a:cubicBezTo>
                  <a:cubicBezTo>
                    <a:pt x="10315" y="282763"/>
                    <a:pt x="24110" y="297707"/>
                    <a:pt x="42503" y="297707"/>
                  </a:cubicBezTo>
                  <a:cubicBezTo>
                    <a:pt x="48251" y="297707"/>
                    <a:pt x="52849" y="296558"/>
                    <a:pt x="56298" y="294259"/>
                  </a:cubicBezTo>
                  <a:cubicBezTo>
                    <a:pt x="86187" y="327596"/>
                    <a:pt x="128721" y="348288"/>
                    <a:pt x="173554" y="348288"/>
                  </a:cubicBezTo>
                  <a:cubicBezTo>
                    <a:pt x="219537" y="348288"/>
                    <a:pt x="260921" y="328746"/>
                    <a:pt x="290810" y="294259"/>
                  </a:cubicBezTo>
                  <a:cubicBezTo>
                    <a:pt x="295408" y="296558"/>
                    <a:pt x="301156" y="298857"/>
                    <a:pt x="305754" y="298857"/>
                  </a:cubicBezTo>
                  <a:cubicBezTo>
                    <a:pt x="322998" y="298857"/>
                    <a:pt x="337942" y="285062"/>
                    <a:pt x="337942" y="266669"/>
                  </a:cubicBezTo>
                  <a:cubicBezTo>
                    <a:pt x="337942" y="251725"/>
                    <a:pt x="331045" y="241378"/>
                    <a:pt x="320699" y="236780"/>
                  </a:cubicBezTo>
                  <a:close/>
                  <a:moveTo>
                    <a:pt x="173554" y="24110"/>
                  </a:moveTo>
                  <a:cubicBezTo>
                    <a:pt x="183900" y="24110"/>
                    <a:pt x="190797" y="32157"/>
                    <a:pt x="190797" y="41354"/>
                  </a:cubicBezTo>
                  <a:cubicBezTo>
                    <a:pt x="190797" y="50550"/>
                    <a:pt x="182750" y="58597"/>
                    <a:pt x="173554" y="58597"/>
                  </a:cubicBezTo>
                  <a:cubicBezTo>
                    <a:pt x="163208" y="58597"/>
                    <a:pt x="156310" y="50550"/>
                    <a:pt x="156310" y="41354"/>
                  </a:cubicBezTo>
                  <a:cubicBezTo>
                    <a:pt x="156310" y="32157"/>
                    <a:pt x="164357" y="24110"/>
                    <a:pt x="173554" y="24110"/>
                  </a:cubicBezTo>
                  <a:close/>
                  <a:moveTo>
                    <a:pt x="33307" y="190797"/>
                  </a:moveTo>
                  <a:cubicBezTo>
                    <a:pt x="33307" y="124123"/>
                    <a:pt x="80439" y="67794"/>
                    <a:pt x="144815" y="52849"/>
                  </a:cubicBezTo>
                  <a:cubicBezTo>
                    <a:pt x="149413" y="64345"/>
                    <a:pt x="160909" y="73542"/>
                    <a:pt x="174704" y="73542"/>
                  </a:cubicBezTo>
                  <a:cubicBezTo>
                    <a:pt x="187349" y="73542"/>
                    <a:pt x="199994" y="64345"/>
                    <a:pt x="204592" y="52849"/>
                  </a:cubicBezTo>
                  <a:cubicBezTo>
                    <a:pt x="268968" y="66644"/>
                    <a:pt x="314951" y="124123"/>
                    <a:pt x="314951" y="190797"/>
                  </a:cubicBezTo>
                  <a:cubicBezTo>
                    <a:pt x="314951" y="204592"/>
                    <a:pt x="312652" y="219537"/>
                    <a:pt x="308053" y="232182"/>
                  </a:cubicBezTo>
                  <a:cubicBezTo>
                    <a:pt x="306904" y="232182"/>
                    <a:pt x="306904" y="232182"/>
                    <a:pt x="305754" y="232182"/>
                  </a:cubicBezTo>
                  <a:cubicBezTo>
                    <a:pt x="298857" y="232182"/>
                    <a:pt x="294259" y="234481"/>
                    <a:pt x="288511" y="237930"/>
                  </a:cubicBezTo>
                  <a:cubicBezTo>
                    <a:pt x="291959" y="231032"/>
                    <a:pt x="294259" y="224135"/>
                    <a:pt x="294259" y="218387"/>
                  </a:cubicBezTo>
                  <a:cubicBezTo>
                    <a:pt x="294259" y="210340"/>
                    <a:pt x="291959" y="204592"/>
                    <a:pt x="288511" y="199994"/>
                  </a:cubicBezTo>
                  <a:cubicBezTo>
                    <a:pt x="283912" y="195396"/>
                    <a:pt x="278165" y="191947"/>
                    <a:pt x="271267" y="191947"/>
                  </a:cubicBezTo>
                  <a:cubicBezTo>
                    <a:pt x="265519" y="191947"/>
                    <a:pt x="259772" y="194246"/>
                    <a:pt x="255173" y="198844"/>
                  </a:cubicBezTo>
                  <a:cubicBezTo>
                    <a:pt x="255173" y="198844"/>
                    <a:pt x="254024" y="199994"/>
                    <a:pt x="252874" y="201144"/>
                  </a:cubicBezTo>
                  <a:lnTo>
                    <a:pt x="250575" y="203443"/>
                  </a:lnTo>
                  <a:cubicBezTo>
                    <a:pt x="247126" y="206891"/>
                    <a:pt x="247126" y="206891"/>
                    <a:pt x="245977" y="206891"/>
                  </a:cubicBezTo>
                  <a:cubicBezTo>
                    <a:pt x="245977" y="206891"/>
                    <a:pt x="244827" y="206891"/>
                    <a:pt x="241378" y="203443"/>
                  </a:cubicBezTo>
                  <a:lnTo>
                    <a:pt x="237930" y="199994"/>
                  </a:lnTo>
                  <a:cubicBezTo>
                    <a:pt x="236780" y="198844"/>
                    <a:pt x="236780" y="198844"/>
                    <a:pt x="235631" y="198844"/>
                  </a:cubicBezTo>
                  <a:cubicBezTo>
                    <a:pt x="229883" y="194246"/>
                    <a:pt x="225285" y="191947"/>
                    <a:pt x="219537" y="191947"/>
                  </a:cubicBezTo>
                  <a:cubicBezTo>
                    <a:pt x="212639" y="191947"/>
                    <a:pt x="209191" y="194246"/>
                    <a:pt x="205742" y="196545"/>
                  </a:cubicBezTo>
                  <a:cubicBezTo>
                    <a:pt x="199994" y="194246"/>
                    <a:pt x="194246" y="191947"/>
                    <a:pt x="187349" y="190797"/>
                  </a:cubicBezTo>
                  <a:cubicBezTo>
                    <a:pt x="202293" y="182751"/>
                    <a:pt x="213789" y="167806"/>
                    <a:pt x="213789" y="149413"/>
                  </a:cubicBezTo>
                  <a:cubicBezTo>
                    <a:pt x="213789" y="122973"/>
                    <a:pt x="193097" y="102281"/>
                    <a:pt x="166657" y="102281"/>
                  </a:cubicBezTo>
                  <a:cubicBezTo>
                    <a:pt x="140216" y="102281"/>
                    <a:pt x="119524" y="122973"/>
                    <a:pt x="119524" y="149413"/>
                  </a:cubicBezTo>
                  <a:cubicBezTo>
                    <a:pt x="119524" y="167806"/>
                    <a:pt x="129870" y="183900"/>
                    <a:pt x="147114" y="191947"/>
                  </a:cubicBezTo>
                  <a:cubicBezTo>
                    <a:pt x="110328" y="199994"/>
                    <a:pt x="87336" y="228733"/>
                    <a:pt x="87336" y="270118"/>
                  </a:cubicBezTo>
                  <a:lnTo>
                    <a:pt x="87336" y="275865"/>
                  </a:lnTo>
                  <a:lnTo>
                    <a:pt x="241378" y="275865"/>
                  </a:lnTo>
                  <a:cubicBezTo>
                    <a:pt x="242528" y="277015"/>
                    <a:pt x="243678" y="278165"/>
                    <a:pt x="244827" y="278165"/>
                  </a:cubicBezTo>
                  <a:lnTo>
                    <a:pt x="247126" y="279314"/>
                  </a:lnTo>
                  <a:lnTo>
                    <a:pt x="249425" y="278165"/>
                  </a:lnTo>
                  <a:cubicBezTo>
                    <a:pt x="258622" y="273566"/>
                    <a:pt x="266669" y="266669"/>
                    <a:pt x="275866" y="257472"/>
                  </a:cubicBezTo>
                  <a:cubicBezTo>
                    <a:pt x="275866" y="259772"/>
                    <a:pt x="274716" y="262071"/>
                    <a:pt x="274716" y="264370"/>
                  </a:cubicBezTo>
                  <a:cubicBezTo>
                    <a:pt x="274716" y="271267"/>
                    <a:pt x="277015" y="277015"/>
                    <a:pt x="280464" y="282763"/>
                  </a:cubicBezTo>
                  <a:cubicBezTo>
                    <a:pt x="252874" y="313801"/>
                    <a:pt x="214938" y="332194"/>
                    <a:pt x="174704" y="332194"/>
                  </a:cubicBezTo>
                  <a:cubicBezTo>
                    <a:pt x="134469" y="332194"/>
                    <a:pt x="96533" y="314951"/>
                    <a:pt x="68943" y="283912"/>
                  </a:cubicBezTo>
                  <a:cubicBezTo>
                    <a:pt x="73542" y="278165"/>
                    <a:pt x="75841" y="272417"/>
                    <a:pt x="75841" y="264370"/>
                  </a:cubicBezTo>
                  <a:cubicBezTo>
                    <a:pt x="75841" y="247126"/>
                    <a:pt x="62046" y="232182"/>
                    <a:pt x="43653" y="232182"/>
                  </a:cubicBezTo>
                  <a:cubicBezTo>
                    <a:pt x="42503" y="232182"/>
                    <a:pt x="41354" y="232182"/>
                    <a:pt x="40204" y="232182"/>
                  </a:cubicBezTo>
                  <a:cubicBezTo>
                    <a:pt x="35606" y="218387"/>
                    <a:pt x="33307" y="204592"/>
                    <a:pt x="33307" y="190797"/>
                  </a:cubicBezTo>
                  <a:close/>
                  <a:moveTo>
                    <a:pt x="59747" y="263220"/>
                  </a:moveTo>
                  <a:cubicBezTo>
                    <a:pt x="59747" y="273566"/>
                    <a:pt x="51700" y="280464"/>
                    <a:pt x="42503" y="280464"/>
                  </a:cubicBezTo>
                  <a:cubicBezTo>
                    <a:pt x="32157" y="280464"/>
                    <a:pt x="25260" y="272417"/>
                    <a:pt x="25260" y="263220"/>
                  </a:cubicBezTo>
                  <a:cubicBezTo>
                    <a:pt x="25260" y="254024"/>
                    <a:pt x="33307" y="245977"/>
                    <a:pt x="42503" y="245977"/>
                  </a:cubicBezTo>
                  <a:cubicBezTo>
                    <a:pt x="52849" y="245977"/>
                    <a:pt x="59747" y="254024"/>
                    <a:pt x="59747" y="263220"/>
                  </a:cubicBezTo>
                  <a:close/>
                  <a:moveTo>
                    <a:pt x="305754" y="245977"/>
                  </a:moveTo>
                  <a:cubicBezTo>
                    <a:pt x="316100" y="245977"/>
                    <a:pt x="322998" y="254024"/>
                    <a:pt x="322998" y="263220"/>
                  </a:cubicBezTo>
                  <a:cubicBezTo>
                    <a:pt x="322998" y="272417"/>
                    <a:pt x="314951" y="280464"/>
                    <a:pt x="305754" y="280464"/>
                  </a:cubicBezTo>
                  <a:cubicBezTo>
                    <a:pt x="295408" y="280464"/>
                    <a:pt x="288511" y="272417"/>
                    <a:pt x="288511" y="263220"/>
                  </a:cubicBezTo>
                  <a:cubicBezTo>
                    <a:pt x="288511" y="254024"/>
                    <a:pt x="295408" y="245977"/>
                    <a:pt x="305754" y="245977"/>
                  </a:cubicBezTo>
                  <a:close/>
                  <a:moveTo>
                    <a:pt x="202293" y="149413"/>
                  </a:moveTo>
                  <a:cubicBezTo>
                    <a:pt x="202293" y="168956"/>
                    <a:pt x="186199" y="185050"/>
                    <a:pt x="166657" y="185050"/>
                  </a:cubicBezTo>
                  <a:cubicBezTo>
                    <a:pt x="147114" y="185050"/>
                    <a:pt x="131020" y="168956"/>
                    <a:pt x="131020" y="149413"/>
                  </a:cubicBezTo>
                  <a:cubicBezTo>
                    <a:pt x="131020" y="129870"/>
                    <a:pt x="147114" y="113776"/>
                    <a:pt x="166657" y="113776"/>
                  </a:cubicBezTo>
                  <a:cubicBezTo>
                    <a:pt x="186199" y="112627"/>
                    <a:pt x="202293" y="128721"/>
                    <a:pt x="202293" y="149413"/>
                  </a:cubicBezTo>
                  <a:close/>
                  <a:moveTo>
                    <a:pt x="218387" y="258622"/>
                  </a:moveTo>
                  <a:cubicBezTo>
                    <a:pt x="220686" y="260921"/>
                    <a:pt x="222985" y="262071"/>
                    <a:pt x="225285" y="264370"/>
                  </a:cubicBezTo>
                  <a:lnTo>
                    <a:pt x="96533" y="264370"/>
                  </a:lnTo>
                  <a:cubicBezTo>
                    <a:pt x="98832" y="224135"/>
                    <a:pt x="125272" y="199994"/>
                    <a:pt x="166657" y="199994"/>
                  </a:cubicBezTo>
                  <a:cubicBezTo>
                    <a:pt x="178152" y="199994"/>
                    <a:pt x="189648" y="202293"/>
                    <a:pt x="198844" y="205742"/>
                  </a:cubicBezTo>
                  <a:cubicBezTo>
                    <a:pt x="197695" y="209191"/>
                    <a:pt x="196545" y="212639"/>
                    <a:pt x="196545" y="216088"/>
                  </a:cubicBezTo>
                  <a:cubicBezTo>
                    <a:pt x="196545" y="231032"/>
                    <a:pt x="204592" y="244827"/>
                    <a:pt x="218387" y="258622"/>
                  </a:cubicBezTo>
                  <a:close/>
                  <a:moveTo>
                    <a:pt x="237930" y="260921"/>
                  </a:moveTo>
                  <a:lnTo>
                    <a:pt x="235631" y="258622"/>
                  </a:lnTo>
                  <a:lnTo>
                    <a:pt x="235631" y="259772"/>
                  </a:lnTo>
                  <a:cubicBezTo>
                    <a:pt x="232182" y="256323"/>
                    <a:pt x="227584" y="254024"/>
                    <a:pt x="225285" y="250575"/>
                  </a:cubicBezTo>
                  <a:cubicBezTo>
                    <a:pt x="213789" y="239079"/>
                    <a:pt x="206891" y="227584"/>
                    <a:pt x="206891" y="217238"/>
                  </a:cubicBezTo>
                  <a:cubicBezTo>
                    <a:pt x="206891" y="211490"/>
                    <a:pt x="208041" y="208041"/>
                    <a:pt x="210340" y="205742"/>
                  </a:cubicBezTo>
                  <a:cubicBezTo>
                    <a:pt x="211490" y="204592"/>
                    <a:pt x="212639" y="204592"/>
                    <a:pt x="213789" y="203443"/>
                  </a:cubicBezTo>
                  <a:lnTo>
                    <a:pt x="213789" y="203443"/>
                  </a:lnTo>
                  <a:cubicBezTo>
                    <a:pt x="214938" y="203443"/>
                    <a:pt x="217238" y="202293"/>
                    <a:pt x="219537" y="202293"/>
                  </a:cubicBezTo>
                  <a:cubicBezTo>
                    <a:pt x="222985" y="202293"/>
                    <a:pt x="226434" y="203443"/>
                    <a:pt x="229883" y="206891"/>
                  </a:cubicBezTo>
                  <a:cubicBezTo>
                    <a:pt x="229883" y="206891"/>
                    <a:pt x="229883" y="206891"/>
                    <a:pt x="231032" y="208041"/>
                  </a:cubicBezTo>
                  <a:lnTo>
                    <a:pt x="234481" y="210340"/>
                  </a:lnTo>
                  <a:cubicBezTo>
                    <a:pt x="239079" y="214938"/>
                    <a:pt x="241378" y="217238"/>
                    <a:pt x="245977" y="217238"/>
                  </a:cubicBezTo>
                  <a:cubicBezTo>
                    <a:pt x="250575" y="217238"/>
                    <a:pt x="254024" y="214938"/>
                    <a:pt x="257472" y="210340"/>
                  </a:cubicBezTo>
                  <a:lnTo>
                    <a:pt x="260921" y="206891"/>
                  </a:lnTo>
                  <a:lnTo>
                    <a:pt x="260921" y="206891"/>
                  </a:lnTo>
                  <a:cubicBezTo>
                    <a:pt x="260921" y="206891"/>
                    <a:pt x="260921" y="206891"/>
                    <a:pt x="262071" y="206891"/>
                  </a:cubicBezTo>
                  <a:cubicBezTo>
                    <a:pt x="265519" y="204592"/>
                    <a:pt x="268968" y="202293"/>
                    <a:pt x="272417" y="202293"/>
                  </a:cubicBezTo>
                  <a:cubicBezTo>
                    <a:pt x="277015" y="202293"/>
                    <a:pt x="280464" y="203443"/>
                    <a:pt x="282763" y="205742"/>
                  </a:cubicBezTo>
                  <a:cubicBezTo>
                    <a:pt x="285062" y="208041"/>
                    <a:pt x="286212" y="212639"/>
                    <a:pt x="286212" y="216088"/>
                  </a:cubicBezTo>
                  <a:cubicBezTo>
                    <a:pt x="286212" y="229883"/>
                    <a:pt x="267819" y="255173"/>
                    <a:pt x="249425" y="266669"/>
                  </a:cubicBezTo>
                  <a:cubicBezTo>
                    <a:pt x="243678" y="264370"/>
                    <a:pt x="241378" y="262071"/>
                    <a:pt x="237930" y="260921"/>
                  </a:cubicBezTo>
                  <a:close/>
                </a:path>
              </a:pathLst>
            </a:custGeom>
            <a:solidFill>
              <a:srgbClr val="C7000B"/>
            </a:solidFill>
            <a:ln w="11396"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222" name="图形 110">
            <a:extLst>
              <a:ext uri="{FF2B5EF4-FFF2-40B4-BE49-F238E27FC236}">
                <a16:creationId xmlns:a16="http://schemas.microsoft.com/office/drawing/2014/main" xmlns="" id="{3F2B3BDD-83E3-9B48-9A1E-9F706F2A8C90}"/>
              </a:ext>
            </a:extLst>
          </p:cNvPr>
          <p:cNvGrpSpPr/>
          <p:nvPr/>
        </p:nvGrpSpPr>
        <p:grpSpPr>
          <a:xfrm>
            <a:off x="6007536" y="4202989"/>
            <a:ext cx="43317" cy="116947"/>
            <a:chOff x="5973241" y="4036658"/>
            <a:chExt cx="38100" cy="114300"/>
          </a:xfrm>
        </p:grpSpPr>
        <p:sp>
          <p:nvSpPr>
            <p:cNvPr id="223" name="任意形状 222">
              <a:extLst>
                <a:ext uri="{FF2B5EF4-FFF2-40B4-BE49-F238E27FC236}">
                  <a16:creationId xmlns:a16="http://schemas.microsoft.com/office/drawing/2014/main" xmlns="" id="{EFF7D1AE-2F3D-A74E-ADE5-8C18F8914BC0}"/>
                </a:ext>
              </a:extLst>
            </p:cNvPr>
            <p:cNvSpPr/>
            <p:nvPr/>
          </p:nvSpPr>
          <p:spPr>
            <a:xfrm>
              <a:off x="5966097"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24" name="任意形状 223">
              <a:extLst>
                <a:ext uri="{FF2B5EF4-FFF2-40B4-BE49-F238E27FC236}">
                  <a16:creationId xmlns:a16="http://schemas.microsoft.com/office/drawing/2014/main" xmlns="" id="{141F98D2-D6A4-A741-9FF7-69D17BDA7C09}"/>
                </a:ext>
              </a:extLst>
            </p:cNvPr>
            <p:cNvSpPr/>
            <p:nvPr/>
          </p:nvSpPr>
          <p:spPr>
            <a:xfrm>
              <a:off x="5966097"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25" name="任意形状 224">
              <a:extLst>
                <a:ext uri="{FF2B5EF4-FFF2-40B4-BE49-F238E27FC236}">
                  <a16:creationId xmlns:a16="http://schemas.microsoft.com/office/drawing/2014/main" xmlns="" id="{8130A9AE-95E5-A146-9449-CED4067FA436}"/>
                </a:ext>
              </a:extLst>
            </p:cNvPr>
            <p:cNvSpPr/>
            <p:nvPr/>
          </p:nvSpPr>
          <p:spPr>
            <a:xfrm>
              <a:off x="5966097"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226" name="图形 111">
            <a:extLst>
              <a:ext uri="{FF2B5EF4-FFF2-40B4-BE49-F238E27FC236}">
                <a16:creationId xmlns:a16="http://schemas.microsoft.com/office/drawing/2014/main" xmlns="" id="{2236013E-FD68-964B-BAB2-DCF7BA50EFC8}"/>
              </a:ext>
            </a:extLst>
          </p:cNvPr>
          <p:cNvGrpSpPr/>
          <p:nvPr/>
        </p:nvGrpSpPr>
        <p:grpSpPr>
          <a:xfrm>
            <a:off x="6916126" y="4202989"/>
            <a:ext cx="43317" cy="116947"/>
            <a:chOff x="6772410" y="4036658"/>
            <a:chExt cx="38100" cy="114300"/>
          </a:xfrm>
        </p:grpSpPr>
        <p:sp>
          <p:nvSpPr>
            <p:cNvPr id="227" name="任意形状 226">
              <a:extLst>
                <a:ext uri="{FF2B5EF4-FFF2-40B4-BE49-F238E27FC236}">
                  <a16:creationId xmlns:a16="http://schemas.microsoft.com/office/drawing/2014/main" xmlns="" id="{87534A1B-C4BD-D641-9573-1D2129628E4B}"/>
                </a:ext>
              </a:extLst>
            </p:cNvPr>
            <p:cNvSpPr/>
            <p:nvPr/>
          </p:nvSpPr>
          <p:spPr>
            <a:xfrm>
              <a:off x="6765266"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28" name="任意形状 227">
              <a:extLst>
                <a:ext uri="{FF2B5EF4-FFF2-40B4-BE49-F238E27FC236}">
                  <a16:creationId xmlns:a16="http://schemas.microsoft.com/office/drawing/2014/main" xmlns="" id="{E5CE78BA-29F2-934F-BA65-503F1FF6E053}"/>
                </a:ext>
              </a:extLst>
            </p:cNvPr>
            <p:cNvSpPr/>
            <p:nvPr/>
          </p:nvSpPr>
          <p:spPr>
            <a:xfrm>
              <a:off x="6765266"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29" name="任意形状 228">
              <a:extLst>
                <a:ext uri="{FF2B5EF4-FFF2-40B4-BE49-F238E27FC236}">
                  <a16:creationId xmlns:a16="http://schemas.microsoft.com/office/drawing/2014/main" xmlns="" id="{7E08CC92-3D55-E948-8F1B-3F4678CCE3B6}"/>
                </a:ext>
              </a:extLst>
            </p:cNvPr>
            <p:cNvSpPr/>
            <p:nvPr/>
          </p:nvSpPr>
          <p:spPr>
            <a:xfrm>
              <a:off x="6765266"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230" name="图形 112">
            <a:extLst>
              <a:ext uri="{FF2B5EF4-FFF2-40B4-BE49-F238E27FC236}">
                <a16:creationId xmlns:a16="http://schemas.microsoft.com/office/drawing/2014/main" xmlns="" id="{4E3C43D0-2428-EC4C-89F4-222DED650A04}"/>
              </a:ext>
            </a:extLst>
          </p:cNvPr>
          <p:cNvGrpSpPr/>
          <p:nvPr/>
        </p:nvGrpSpPr>
        <p:grpSpPr>
          <a:xfrm>
            <a:off x="8295626" y="4202989"/>
            <a:ext cx="43317" cy="116947"/>
            <a:chOff x="7985777" y="4036658"/>
            <a:chExt cx="38100" cy="114300"/>
          </a:xfrm>
        </p:grpSpPr>
        <p:sp>
          <p:nvSpPr>
            <p:cNvPr id="231" name="任意形状 230">
              <a:extLst>
                <a:ext uri="{FF2B5EF4-FFF2-40B4-BE49-F238E27FC236}">
                  <a16:creationId xmlns:a16="http://schemas.microsoft.com/office/drawing/2014/main" xmlns="" id="{45DB20DF-7D46-9F49-B81A-82E16E4D71CB}"/>
                </a:ext>
              </a:extLst>
            </p:cNvPr>
            <p:cNvSpPr/>
            <p:nvPr/>
          </p:nvSpPr>
          <p:spPr>
            <a:xfrm>
              <a:off x="7978633"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32" name="任意形状 231">
              <a:extLst>
                <a:ext uri="{FF2B5EF4-FFF2-40B4-BE49-F238E27FC236}">
                  <a16:creationId xmlns:a16="http://schemas.microsoft.com/office/drawing/2014/main" xmlns="" id="{4F855BCE-02B5-9648-864D-130E451DED6D}"/>
                </a:ext>
              </a:extLst>
            </p:cNvPr>
            <p:cNvSpPr/>
            <p:nvPr/>
          </p:nvSpPr>
          <p:spPr>
            <a:xfrm>
              <a:off x="7978633"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33" name="任意形状 232">
              <a:extLst>
                <a:ext uri="{FF2B5EF4-FFF2-40B4-BE49-F238E27FC236}">
                  <a16:creationId xmlns:a16="http://schemas.microsoft.com/office/drawing/2014/main" xmlns="" id="{AC02BB61-7668-414E-9C50-F6A92B0CDE93}"/>
                </a:ext>
              </a:extLst>
            </p:cNvPr>
            <p:cNvSpPr/>
            <p:nvPr/>
          </p:nvSpPr>
          <p:spPr>
            <a:xfrm>
              <a:off x="7978633"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234" name="图形 119">
            <a:extLst>
              <a:ext uri="{FF2B5EF4-FFF2-40B4-BE49-F238E27FC236}">
                <a16:creationId xmlns:a16="http://schemas.microsoft.com/office/drawing/2014/main" xmlns="" id="{612CA9AA-3BD7-774E-BBDC-B001441BBE7F}"/>
              </a:ext>
            </a:extLst>
          </p:cNvPr>
          <p:cNvGrpSpPr/>
          <p:nvPr/>
        </p:nvGrpSpPr>
        <p:grpSpPr>
          <a:xfrm>
            <a:off x="6015566" y="5546265"/>
            <a:ext cx="43317" cy="116947"/>
            <a:chOff x="5980304" y="5349525"/>
            <a:chExt cx="38100" cy="114300"/>
          </a:xfrm>
        </p:grpSpPr>
        <p:sp>
          <p:nvSpPr>
            <p:cNvPr id="235" name="任意形状 234">
              <a:extLst>
                <a:ext uri="{FF2B5EF4-FFF2-40B4-BE49-F238E27FC236}">
                  <a16:creationId xmlns:a16="http://schemas.microsoft.com/office/drawing/2014/main" xmlns="" id="{A81C0357-417E-7945-AAAD-93DF288CC335}"/>
                </a:ext>
              </a:extLst>
            </p:cNvPr>
            <p:cNvSpPr/>
            <p:nvPr/>
          </p:nvSpPr>
          <p:spPr>
            <a:xfrm>
              <a:off x="5973160"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36" name="任意形状 235">
              <a:extLst>
                <a:ext uri="{FF2B5EF4-FFF2-40B4-BE49-F238E27FC236}">
                  <a16:creationId xmlns:a16="http://schemas.microsoft.com/office/drawing/2014/main" xmlns="" id="{A9DFC3B3-C2D2-7446-9309-8384C7E269ED}"/>
                </a:ext>
              </a:extLst>
            </p:cNvPr>
            <p:cNvSpPr/>
            <p:nvPr/>
          </p:nvSpPr>
          <p:spPr>
            <a:xfrm>
              <a:off x="5973160"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37" name="任意形状 236">
              <a:extLst>
                <a:ext uri="{FF2B5EF4-FFF2-40B4-BE49-F238E27FC236}">
                  <a16:creationId xmlns:a16="http://schemas.microsoft.com/office/drawing/2014/main" xmlns="" id="{B7BEBE6E-FB6C-0F49-88DD-89748EC7394B}"/>
                </a:ext>
              </a:extLst>
            </p:cNvPr>
            <p:cNvSpPr/>
            <p:nvPr/>
          </p:nvSpPr>
          <p:spPr>
            <a:xfrm>
              <a:off x="5973160"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238" name="图形 120">
            <a:extLst>
              <a:ext uri="{FF2B5EF4-FFF2-40B4-BE49-F238E27FC236}">
                <a16:creationId xmlns:a16="http://schemas.microsoft.com/office/drawing/2014/main" xmlns="" id="{709B527F-19AD-E94F-8461-5EAC5A8E4F06}"/>
              </a:ext>
            </a:extLst>
          </p:cNvPr>
          <p:cNvGrpSpPr/>
          <p:nvPr/>
        </p:nvGrpSpPr>
        <p:grpSpPr>
          <a:xfrm>
            <a:off x="6924156" y="5546265"/>
            <a:ext cx="43317" cy="116947"/>
            <a:chOff x="6779473" y="5349525"/>
            <a:chExt cx="38100" cy="114300"/>
          </a:xfrm>
        </p:grpSpPr>
        <p:sp>
          <p:nvSpPr>
            <p:cNvPr id="239" name="任意形状 238">
              <a:extLst>
                <a:ext uri="{FF2B5EF4-FFF2-40B4-BE49-F238E27FC236}">
                  <a16:creationId xmlns:a16="http://schemas.microsoft.com/office/drawing/2014/main" xmlns="" id="{864D7AD8-DCAC-D24F-B686-56D3EC1E7A1C}"/>
                </a:ext>
              </a:extLst>
            </p:cNvPr>
            <p:cNvSpPr/>
            <p:nvPr/>
          </p:nvSpPr>
          <p:spPr>
            <a:xfrm>
              <a:off x="6772329"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40" name="任意形状 239">
              <a:extLst>
                <a:ext uri="{FF2B5EF4-FFF2-40B4-BE49-F238E27FC236}">
                  <a16:creationId xmlns:a16="http://schemas.microsoft.com/office/drawing/2014/main" xmlns="" id="{A76CF58C-9383-E745-8DE7-E5160E9528A5}"/>
                </a:ext>
              </a:extLst>
            </p:cNvPr>
            <p:cNvSpPr/>
            <p:nvPr/>
          </p:nvSpPr>
          <p:spPr>
            <a:xfrm>
              <a:off x="6772329"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41" name="任意形状 240">
              <a:extLst>
                <a:ext uri="{FF2B5EF4-FFF2-40B4-BE49-F238E27FC236}">
                  <a16:creationId xmlns:a16="http://schemas.microsoft.com/office/drawing/2014/main" xmlns="" id="{07ECFEEC-2F3D-D74A-AC8B-9635B5BD4625}"/>
                </a:ext>
              </a:extLst>
            </p:cNvPr>
            <p:cNvSpPr/>
            <p:nvPr/>
          </p:nvSpPr>
          <p:spPr>
            <a:xfrm>
              <a:off x="6772329"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242" name="图形 121">
            <a:extLst>
              <a:ext uri="{FF2B5EF4-FFF2-40B4-BE49-F238E27FC236}">
                <a16:creationId xmlns:a16="http://schemas.microsoft.com/office/drawing/2014/main" xmlns="" id="{E767B8A6-F785-DF45-A897-BC8E82C3D1AF}"/>
              </a:ext>
            </a:extLst>
          </p:cNvPr>
          <p:cNvGrpSpPr/>
          <p:nvPr/>
        </p:nvGrpSpPr>
        <p:grpSpPr>
          <a:xfrm>
            <a:off x="8303656" y="5546265"/>
            <a:ext cx="43317" cy="116947"/>
            <a:chOff x="7992840" y="5349525"/>
            <a:chExt cx="38100" cy="114300"/>
          </a:xfrm>
        </p:grpSpPr>
        <p:sp>
          <p:nvSpPr>
            <p:cNvPr id="243" name="任意形状 242">
              <a:extLst>
                <a:ext uri="{FF2B5EF4-FFF2-40B4-BE49-F238E27FC236}">
                  <a16:creationId xmlns:a16="http://schemas.microsoft.com/office/drawing/2014/main" xmlns="" id="{6571FE14-84E1-084E-B9E8-92D22241E272}"/>
                </a:ext>
              </a:extLst>
            </p:cNvPr>
            <p:cNvSpPr/>
            <p:nvPr/>
          </p:nvSpPr>
          <p:spPr>
            <a:xfrm>
              <a:off x="7985696"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44" name="任意形状 243">
              <a:extLst>
                <a:ext uri="{FF2B5EF4-FFF2-40B4-BE49-F238E27FC236}">
                  <a16:creationId xmlns:a16="http://schemas.microsoft.com/office/drawing/2014/main" xmlns="" id="{D2048BDC-ED0D-F046-A764-7F084F462707}"/>
                </a:ext>
              </a:extLst>
            </p:cNvPr>
            <p:cNvSpPr/>
            <p:nvPr/>
          </p:nvSpPr>
          <p:spPr>
            <a:xfrm>
              <a:off x="7985696"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45" name="任意形状 244">
              <a:extLst>
                <a:ext uri="{FF2B5EF4-FFF2-40B4-BE49-F238E27FC236}">
                  <a16:creationId xmlns:a16="http://schemas.microsoft.com/office/drawing/2014/main" xmlns="" id="{7DD576C2-D9F5-3645-86BE-9C02EE6D351C}"/>
                </a:ext>
              </a:extLst>
            </p:cNvPr>
            <p:cNvSpPr/>
            <p:nvPr/>
          </p:nvSpPr>
          <p:spPr>
            <a:xfrm>
              <a:off x="7985696"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246" name="图形 113">
            <a:extLst>
              <a:ext uri="{FF2B5EF4-FFF2-40B4-BE49-F238E27FC236}">
                <a16:creationId xmlns:a16="http://schemas.microsoft.com/office/drawing/2014/main" xmlns="" id="{82BDA867-A284-0946-9F32-98F689DF5DA7}"/>
              </a:ext>
            </a:extLst>
          </p:cNvPr>
          <p:cNvGrpSpPr/>
          <p:nvPr/>
        </p:nvGrpSpPr>
        <p:grpSpPr>
          <a:xfrm>
            <a:off x="9606637" y="4202989"/>
            <a:ext cx="43317" cy="116947"/>
            <a:chOff x="9138904" y="4036658"/>
            <a:chExt cx="38100" cy="114300"/>
          </a:xfrm>
        </p:grpSpPr>
        <p:sp>
          <p:nvSpPr>
            <p:cNvPr id="247" name="任意形状 246">
              <a:extLst>
                <a:ext uri="{FF2B5EF4-FFF2-40B4-BE49-F238E27FC236}">
                  <a16:creationId xmlns:a16="http://schemas.microsoft.com/office/drawing/2014/main" xmlns="" id="{080F46D5-9D04-D640-8270-EE70F53C38CB}"/>
                </a:ext>
              </a:extLst>
            </p:cNvPr>
            <p:cNvSpPr/>
            <p:nvPr/>
          </p:nvSpPr>
          <p:spPr>
            <a:xfrm>
              <a:off x="9131760"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48" name="任意形状 247">
              <a:extLst>
                <a:ext uri="{FF2B5EF4-FFF2-40B4-BE49-F238E27FC236}">
                  <a16:creationId xmlns:a16="http://schemas.microsoft.com/office/drawing/2014/main" xmlns="" id="{E6C1D358-51BE-9C4F-8839-B82F3CCE2EAF}"/>
                </a:ext>
              </a:extLst>
            </p:cNvPr>
            <p:cNvSpPr/>
            <p:nvPr/>
          </p:nvSpPr>
          <p:spPr>
            <a:xfrm>
              <a:off x="9131760"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49" name="任意形状 248">
              <a:extLst>
                <a:ext uri="{FF2B5EF4-FFF2-40B4-BE49-F238E27FC236}">
                  <a16:creationId xmlns:a16="http://schemas.microsoft.com/office/drawing/2014/main" xmlns="" id="{427AC358-A73C-E147-85D4-2F9DDD444A3A}"/>
                </a:ext>
              </a:extLst>
            </p:cNvPr>
            <p:cNvSpPr/>
            <p:nvPr/>
          </p:nvSpPr>
          <p:spPr>
            <a:xfrm>
              <a:off x="9131760"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250" name="图形 122">
            <a:extLst>
              <a:ext uri="{FF2B5EF4-FFF2-40B4-BE49-F238E27FC236}">
                <a16:creationId xmlns:a16="http://schemas.microsoft.com/office/drawing/2014/main" xmlns="" id="{C9A9C254-D5FC-D44A-A868-3143D0EE12AA}"/>
              </a:ext>
            </a:extLst>
          </p:cNvPr>
          <p:cNvGrpSpPr/>
          <p:nvPr/>
        </p:nvGrpSpPr>
        <p:grpSpPr>
          <a:xfrm>
            <a:off x="9614667" y="5546265"/>
            <a:ext cx="43317" cy="116947"/>
            <a:chOff x="9145967" y="5349525"/>
            <a:chExt cx="38100" cy="114300"/>
          </a:xfrm>
        </p:grpSpPr>
        <p:sp>
          <p:nvSpPr>
            <p:cNvPr id="251" name="任意形状 250">
              <a:extLst>
                <a:ext uri="{FF2B5EF4-FFF2-40B4-BE49-F238E27FC236}">
                  <a16:creationId xmlns:a16="http://schemas.microsoft.com/office/drawing/2014/main" xmlns="" id="{E9346394-5E15-824D-873B-FA848709A5C0}"/>
                </a:ext>
              </a:extLst>
            </p:cNvPr>
            <p:cNvSpPr/>
            <p:nvPr/>
          </p:nvSpPr>
          <p:spPr>
            <a:xfrm>
              <a:off x="9138823"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52" name="任意形状 251">
              <a:extLst>
                <a:ext uri="{FF2B5EF4-FFF2-40B4-BE49-F238E27FC236}">
                  <a16:creationId xmlns:a16="http://schemas.microsoft.com/office/drawing/2014/main" xmlns="" id="{83AEAC3E-7925-BD49-B981-BE8341E18220}"/>
                </a:ext>
              </a:extLst>
            </p:cNvPr>
            <p:cNvSpPr/>
            <p:nvPr/>
          </p:nvSpPr>
          <p:spPr>
            <a:xfrm>
              <a:off x="9138823"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53" name="任意形状 252">
              <a:extLst>
                <a:ext uri="{FF2B5EF4-FFF2-40B4-BE49-F238E27FC236}">
                  <a16:creationId xmlns:a16="http://schemas.microsoft.com/office/drawing/2014/main" xmlns="" id="{173AFB6D-0671-174E-9592-F9FE63FE4A6E}"/>
                </a:ext>
              </a:extLst>
            </p:cNvPr>
            <p:cNvSpPr/>
            <p:nvPr/>
          </p:nvSpPr>
          <p:spPr>
            <a:xfrm>
              <a:off x="9138823"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254" name="图形 114">
            <a:extLst>
              <a:ext uri="{FF2B5EF4-FFF2-40B4-BE49-F238E27FC236}">
                <a16:creationId xmlns:a16="http://schemas.microsoft.com/office/drawing/2014/main" xmlns="" id="{1AB7691E-383C-7643-9E52-042F15972DB4}"/>
              </a:ext>
            </a:extLst>
          </p:cNvPr>
          <p:cNvGrpSpPr/>
          <p:nvPr/>
        </p:nvGrpSpPr>
        <p:grpSpPr>
          <a:xfrm>
            <a:off x="10912822" y="4202989"/>
            <a:ext cx="43317" cy="116947"/>
            <a:chOff x="10287786" y="4036658"/>
            <a:chExt cx="38100" cy="114300"/>
          </a:xfrm>
        </p:grpSpPr>
        <p:sp>
          <p:nvSpPr>
            <p:cNvPr id="255" name="任意形状 254">
              <a:extLst>
                <a:ext uri="{FF2B5EF4-FFF2-40B4-BE49-F238E27FC236}">
                  <a16:creationId xmlns:a16="http://schemas.microsoft.com/office/drawing/2014/main" xmlns="" id="{AE2388E8-F3D2-3D4F-9AF2-05C9D042C9C6}"/>
                </a:ext>
              </a:extLst>
            </p:cNvPr>
            <p:cNvSpPr/>
            <p:nvPr/>
          </p:nvSpPr>
          <p:spPr>
            <a:xfrm>
              <a:off x="10280642"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9"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56" name="任意形状 255">
              <a:extLst>
                <a:ext uri="{FF2B5EF4-FFF2-40B4-BE49-F238E27FC236}">
                  <a16:creationId xmlns:a16="http://schemas.microsoft.com/office/drawing/2014/main" xmlns="" id="{75D9D800-B925-7A49-9A93-44065A6D05A2}"/>
                </a:ext>
              </a:extLst>
            </p:cNvPr>
            <p:cNvSpPr/>
            <p:nvPr/>
          </p:nvSpPr>
          <p:spPr>
            <a:xfrm>
              <a:off x="10280642"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57" name="任意形状 256">
              <a:extLst>
                <a:ext uri="{FF2B5EF4-FFF2-40B4-BE49-F238E27FC236}">
                  <a16:creationId xmlns:a16="http://schemas.microsoft.com/office/drawing/2014/main" xmlns="" id="{B75534F9-A34E-9542-BA4E-0B4C85BEA4A2}"/>
                </a:ext>
              </a:extLst>
            </p:cNvPr>
            <p:cNvSpPr/>
            <p:nvPr/>
          </p:nvSpPr>
          <p:spPr>
            <a:xfrm>
              <a:off x="10280642"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258" name="图形 123">
            <a:extLst>
              <a:ext uri="{FF2B5EF4-FFF2-40B4-BE49-F238E27FC236}">
                <a16:creationId xmlns:a16="http://schemas.microsoft.com/office/drawing/2014/main" xmlns="" id="{F61B0BBA-C647-5A46-98DF-9CD35E0A7FC5}"/>
              </a:ext>
            </a:extLst>
          </p:cNvPr>
          <p:cNvGrpSpPr/>
          <p:nvPr/>
        </p:nvGrpSpPr>
        <p:grpSpPr>
          <a:xfrm>
            <a:off x="10920852" y="5546265"/>
            <a:ext cx="43317" cy="116947"/>
            <a:chOff x="10294849" y="5349525"/>
            <a:chExt cx="38100" cy="114300"/>
          </a:xfrm>
        </p:grpSpPr>
        <p:sp>
          <p:nvSpPr>
            <p:cNvPr id="259" name="任意形状 258">
              <a:extLst>
                <a:ext uri="{FF2B5EF4-FFF2-40B4-BE49-F238E27FC236}">
                  <a16:creationId xmlns:a16="http://schemas.microsoft.com/office/drawing/2014/main" xmlns="" id="{3B112C72-606A-1B4B-815B-35B843796287}"/>
                </a:ext>
              </a:extLst>
            </p:cNvPr>
            <p:cNvSpPr/>
            <p:nvPr/>
          </p:nvSpPr>
          <p:spPr>
            <a:xfrm>
              <a:off x="10287705"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60" name="任意形状 259">
              <a:extLst>
                <a:ext uri="{FF2B5EF4-FFF2-40B4-BE49-F238E27FC236}">
                  <a16:creationId xmlns:a16="http://schemas.microsoft.com/office/drawing/2014/main" xmlns="" id="{6D0F9EED-07ED-2641-96E2-2F2C06927F22}"/>
                </a:ext>
              </a:extLst>
            </p:cNvPr>
            <p:cNvSpPr/>
            <p:nvPr/>
          </p:nvSpPr>
          <p:spPr>
            <a:xfrm>
              <a:off x="10287705"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61" name="任意形状 260">
              <a:extLst>
                <a:ext uri="{FF2B5EF4-FFF2-40B4-BE49-F238E27FC236}">
                  <a16:creationId xmlns:a16="http://schemas.microsoft.com/office/drawing/2014/main" xmlns="" id="{7DC1241A-DC6F-464A-B07B-AA1B42641031}"/>
                </a:ext>
              </a:extLst>
            </p:cNvPr>
            <p:cNvSpPr/>
            <p:nvPr/>
          </p:nvSpPr>
          <p:spPr>
            <a:xfrm>
              <a:off x="10287705"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9">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cxnSp>
        <p:nvCxnSpPr>
          <p:cNvPr id="1041" name="直线连接符 1040">
            <a:extLst>
              <a:ext uri="{FF2B5EF4-FFF2-40B4-BE49-F238E27FC236}">
                <a16:creationId xmlns:a16="http://schemas.microsoft.com/office/drawing/2014/main" xmlns="" id="{4CEAD7D4-B1AE-8E48-9629-19F125C91D22}"/>
              </a:ext>
            </a:extLst>
          </p:cNvPr>
          <p:cNvCxnSpPr>
            <a:cxnSpLocks/>
          </p:cNvCxnSpPr>
          <p:nvPr/>
        </p:nvCxnSpPr>
        <p:spPr>
          <a:xfrm flipH="1">
            <a:off x="1403733" y="1817920"/>
            <a:ext cx="14299" cy="966962"/>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48" name="直线连接符 1047">
            <a:extLst>
              <a:ext uri="{FF2B5EF4-FFF2-40B4-BE49-F238E27FC236}">
                <a16:creationId xmlns:a16="http://schemas.microsoft.com/office/drawing/2014/main" xmlns="" id="{F54F1C7B-C8F0-2042-96E1-121E361EFE7A}"/>
              </a:ext>
            </a:extLst>
          </p:cNvPr>
          <p:cNvCxnSpPr>
            <a:cxnSpLocks/>
          </p:cNvCxnSpPr>
          <p:nvPr/>
        </p:nvCxnSpPr>
        <p:spPr>
          <a:xfrm flipV="1">
            <a:off x="1403732" y="1778967"/>
            <a:ext cx="6953930" cy="33357"/>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2" name="直线连接符 1051">
            <a:extLst>
              <a:ext uri="{FF2B5EF4-FFF2-40B4-BE49-F238E27FC236}">
                <a16:creationId xmlns:a16="http://schemas.microsoft.com/office/drawing/2014/main" xmlns="" id="{657E721B-4B0B-2348-8362-77BB3F7E4AF0}"/>
              </a:ext>
            </a:extLst>
          </p:cNvPr>
          <p:cNvCxnSpPr/>
          <p:nvPr/>
        </p:nvCxnSpPr>
        <p:spPr>
          <a:xfrm flipV="1">
            <a:off x="10949928" y="1834975"/>
            <a:ext cx="0" cy="933577"/>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4" name="直线连接符 1053">
            <a:extLst>
              <a:ext uri="{FF2B5EF4-FFF2-40B4-BE49-F238E27FC236}">
                <a16:creationId xmlns:a16="http://schemas.microsoft.com/office/drawing/2014/main" xmlns="" id="{7F3EAC8A-23C6-0B4D-9D34-FF6BD354FF67}"/>
              </a:ext>
            </a:extLst>
          </p:cNvPr>
          <p:cNvCxnSpPr>
            <a:cxnSpLocks/>
            <a:stCxn id="192" idx="0"/>
          </p:cNvCxnSpPr>
          <p:nvPr/>
        </p:nvCxnSpPr>
        <p:spPr>
          <a:xfrm flipV="1">
            <a:off x="9916558" y="1834975"/>
            <a:ext cx="1033370" cy="7006"/>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7" name="直线连接符 1056">
            <a:extLst>
              <a:ext uri="{FF2B5EF4-FFF2-40B4-BE49-F238E27FC236}">
                <a16:creationId xmlns:a16="http://schemas.microsoft.com/office/drawing/2014/main" xmlns="" id="{94046567-EF16-A44A-A5F2-E0B2C9D5B21F}"/>
              </a:ext>
            </a:extLst>
          </p:cNvPr>
          <p:cNvCxnSpPr>
            <a:cxnSpLocks/>
            <a:stCxn id="40" idx="3"/>
          </p:cNvCxnSpPr>
          <p:nvPr/>
        </p:nvCxnSpPr>
        <p:spPr>
          <a:xfrm>
            <a:off x="5693952" y="2249803"/>
            <a:ext cx="2738415" cy="8459"/>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9" name="直线连接符 1058">
            <a:extLst>
              <a:ext uri="{FF2B5EF4-FFF2-40B4-BE49-F238E27FC236}">
                <a16:creationId xmlns:a16="http://schemas.microsoft.com/office/drawing/2014/main" xmlns="" id="{4A329BF4-501B-4340-BB39-DB04D124FBA8}"/>
              </a:ext>
            </a:extLst>
          </p:cNvPr>
          <p:cNvCxnSpPr>
            <a:cxnSpLocks/>
          </p:cNvCxnSpPr>
          <p:nvPr/>
        </p:nvCxnSpPr>
        <p:spPr>
          <a:xfrm>
            <a:off x="8432366" y="2272688"/>
            <a:ext cx="0" cy="512194"/>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65" name="直线连接符 1064">
            <a:extLst>
              <a:ext uri="{FF2B5EF4-FFF2-40B4-BE49-F238E27FC236}">
                <a16:creationId xmlns:a16="http://schemas.microsoft.com/office/drawing/2014/main" xmlns="" id="{7021F2CF-24B1-A24F-988B-08CE2A6D7A6C}"/>
              </a:ext>
            </a:extLst>
          </p:cNvPr>
          <p:cNvCxnSpPr>
            <a:cxnSpLocks/>
          </p:cNvCxnSpPr>
          <p:nvPr/>
        </p:nvCxnSpPr>
        <p:spPr>
          <a:xfrm flipH="1" flipV="1">
            <a:off x="3297274" y="2250256"/>
            <a:ext cx="748282" cy="8005"/>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68" name="直线连接符 1067">
            <a:extLst>
              <a:ext uri="{FF2B5EF4-FFF2-40B4-BE49-F238E27FC236}">
                <a16:creationId xmlns:a16="http://schemas.microsoft.com/office/drawing/2014/main" xmlns="" id="{043D7B28-8B2A-6144-A8BC-7C66BAC393E6}"/>
              </a:ext>
            </a:extLst>
          </p:cNvPr>
          <p:cNvCxnSpPr/>
          <p:nvPr/>
        </p:nvCxnSpPr>
        <p:spPr>
          <a:xfrm>
            <a:off x="3297274" y="2258262"/>
            <a:ext cx="0" cy="510291"/>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en-US" altLang="zh-CN" dirty="0">
                <a:sym typeface="Huawei Sans" panose="020C0503030203020204" pitchFamily="34" charset="0"/>
              </a:rPr>
              <a:t>SaaS</a:t>
            </a:r>
            <a:r>
              <a:rPr lang="zh-CN" altLang="en-US" dirty="0">
                <a:sym typeface="Huawei Sans" panose="020C0503030203020204" pitchFamily="34" charset="0"/>
              </a:rPr>
              <a:t>产品应用</a:t>
            </a:r>
            <a:r>
              <a:rPr lang="zh-CN" altLang="en-US" dirty="0" smtClean="0">
                <a:sym typeface="Huawei Sans" panose="020C0503030203020204" pitchFamily="34" charset="0"/>
              </a:rPr>
              <a:t>举例 </a:t>
            </a:r>
            <a:r>
              <a:rPr lang="en-US" altLang="zh-CN" dirty="0" smtClean="0">
                <a:sym typeface="Huawei Sans" panose="020C0503030203020204" pitchFamily="34" charset="0"/>
              </a:rPr>
              <a:t>- </a:t>
            </a:r>
            <a:r>
              <a:rPr lang="zh-CN" altLang="en-US" dirty="0" smtClean="0">
                <a:sym typeface="Huawei Sans" panose="020C0503030203020204" pitchFamily="34" charset="0"/>
              </a:rPr>
              <a:t>华为云</a:t>
            </a:r>
            <a:r>
              <a:rPr lang="en-US" altLang="zh-CN" dirty="0" err="1" smtClean="0">
                <a:sym typeface="Huawei Sans" panose="020C0503030203020204" pitchFamily="34" charset="0"/>
              </a:rPr>
              <a:t>DevCloud</a:t>
            </a:r>
            <a:endParaRPr lang="zh-CN" altLang="en-US" dirty="0">
              <a:sym typeface="Huawei Sans" panose="020C0503030203020204" pitchFamily="34" charset="0"/>
            </a:endParaRPr>
          </a:p>
        </p:txBody>
      </p:sp>
      <p:sp>
        <p:nvSpPr>
          <p:cNvPr id="4" name="文本占位符 3"/>
          <p:cNvSpPr>
            <a:spLocks noGrp="1"/>
          </p:cNvSpPr>
          <p:nvPr>
            <p:ph type="body" sz="quarter" idx="10"/>
          </p:nvPr>
        </p:nvSpPr>
        <p:spPr/>
        <p:txBody>
          <a:bodyPr/>
          <a:lstStyle/>
          <a:p>
            <a:r>
              <a:rPr lang="zh-CN" altLang="en-US" sz="1600" smtClean="0">
                <a:sym typeface="Huawei Sans" panose="020C0503030203020204" pitchFamily="34" charset="0"/>
              </a:rPr>
              <a:t>集华为研发实践、前沿研发理念、先进研发工具于一体，使能软件企业</a:t>
            </a:r>
            <a:r>
              <a:rPr lang="en-US" altLang="zh-CN" sz="1600" smtClean="0">
                <a:sym typeface="Huawei Sans" panose="020C0503030203020204" pitchFamily="34" charset="0"/>
              </a:rPr>
              <a:t>/</a:t>
            </a:r>
            <a:r>
              <a:rPr lang="zh-CN" altLang="en-US" sz="1600" smtClean="0">
                <a:sym typeface="Huawei Sans" panose="020C0503030203020204" pitchFamily="34" charset="0"/>
              </a:rPr>
              <a:t>开发者简单高效地向最终用户交付有价值的软件。</a:t>
            </a:r>
            <a:endParaRPr lang="en-US" altLang="zh-CN" sz="1600" smtClean="0">
              <a:sym typeface="Huawei Sans" panose="020C0503030203020204" pitchFamily="34" charset="0"/>
            </a:endParaRPr>
          </a:p>
          <a:p>
            <a:endParaRPr lang="zh-CN" altLang="en-US" sz="1600" dirty="0">
              <a:sym typeface="Huawei Sans" panose="020C0503030203020204" pitchFamily="34" charset="0"/>
            </a:endParaRPr>
          </a:p>
        </p:txBody>
      </p:sp>
    </p:spTree>
    <p:extLst>
      <p:ext uri="{BB962C8B-B14F-4D97-AF65-F5344CB8AC3E}">
        <p14:creationId xmlns:p14="http://schemas.microsoft.com/office/powerpoint/2010/main" val="7542393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b="1" dirty="0" smtClean="0">
                <a:sym typeface="Huawei Sans" panose="020C0503030203020204" pitchFamily="34" charset="0"/>
              </a:rPr>
              <a:t>云计算的服务模式</a:t>
            </a:r>
            <a:endParaRPr lang="zh-CN" altLang="en-US" b="1" dirty="0">
              <a:sym typeface="Huawei Sans" panose="020C0503030203020204" pitchFamily="34" charset="0"/>
            </a:endParaRPr>
          </a:p>
          <a:p>
            <a:r>
              <a:rPr lang="zh-CN" altLang="en-US" dirty="0" smtClean="0">
                <a:solidFill>
                  <a:schemeClr val="bg1">
                    <a:lumMod val="50000"/>
                  </a:schemeClr>
                </a:solidFill>
                <a:sym typeface="Huawei Sans" panose="020C0503030203020204" pitchFamily="34" charset="0"/>
              </a:rPr>
              <a:t>华为云鲲鹏</a:t>
            </a:r>
            <a:r>
              <a:rPr lang="zh-CN" altLang="en-US" dirty="0">
                <a:solidFill>
                  <a:schemeClr val="bg1">
                    <a:lumMod val="50000"/>
                  </a:schemeClr>
                </a:solidFill>
                <a:sym typeface="Huawei Sans" panose="020C0503030203020204" pitchFamily="34" charset="0"/>
              </a:rPr>
              <a:t>云</a:t>
            </a:r>
            <a:r>
              <a:rPr lang="zh-CN" altLang="en-US" dirty="0" smtClean="0">
                <a:solidFill>
                  <a:schemeClr val="bg1">
                    <a:lumMod val="50000"/>
                  </a:schemeClr>
                </a:solidFill>
                <a:sym typeface="Huawei Sans" panose="020C0503030203020204" pitchFamily="34" charset="0"/>
              </a:rPr>
              <a:t>服务</a:t>
            </a:r>
            <a:endParaRPr lang="zh-CN" altLang="en-US" dirty="0">
              <a:solidFill>
                <a:schemeClr val="bg1">
                  <a:lumMod val="50000"/>
                </a:schemeClr>
              </a:solidFill>
              <a:sym typeface="Huawei Sans" panose="020C0503030203020204" pitchFamily="34" charset="0"/>
            </a:endParaRPr>
          </a:p>
        </p:txBody>
      </p:sp>
    </p:spTree>
    <p:extLst>
      <p:ext uri="{BB962C8B-B14F-4D97-AF65-F5344CB8AC3E}">
        <p14:creationId xmlns:p14="http://schemas.microsoft.com/office/powerpoint/2010/main" val="29406693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solidFill>
                  <a:schemeClr val="bg1">
                    <a:lumMod val="50000"/>
                  </a:schemeClr>
                </a:solidFill>
                <a:sym typeface="Huawei Sans" panose="020C0503030203020204" pitchFamily="34" charset="0"/>
              </a:rPr>
              <a:t>云计算的服务</a:t>
            </a:r>
            <a:r>
              <a:rPr lang="zh-CN" altLang="en-US" dirty="0" smtClean="0">
                <a:solidFill>
                  <a:schemeClr val="bg1">
                    <a:lumMod val="50000"/>
                  </a:schemeClr>
                </a:solidFill>
                <a:sym typeface="Huawei Sans" panose="020C0503030203020204" pitchFamily="34" charset="0"/>
              </a:rPr>
              <a:t>模式</a:t>
            </a:r>
            <a:endParaRPr lang="zh-CN" altLang="en-US" dirty="0">
              <a:solidFill>
                <a:schemeClr val="bg1">
                  <a:lumMod val="50000"/>
                </a:schemeClr>
              </a:solidFill>
              <a:sym typeface="Huawei Sans" panose="020C0503030203020204" pitchFamily="34" charset="0"/>
            </a:endParaRPr>
          </a:p>
          <a:p>
            <a:r>
              <a:rPr lang="zh-CN" altLang="en-US" b="1" dirty="0" smtClean="0">
                <a:sym typeface="Huawei Sans" panose="020C0503030203020204" pitchFamily="34" charset="0"/>
              </a:rPr>
              <a:t>华为云鲲鹏</a:t>
            </a:r>
            <a:r>
              <a:rPr lang="zh-CN" altLang="en-US" b="1" dirty="0">
                <a:sym typeface="Huawei Sans" panose="020C0503030203020204" pitchFamily="34" charset="0"/>
              </a:rPr>
              <a:t>云</a:t>
            </a:r>
            <a:r>
              <a:rPr lang="zh-CN" altLang="en-US" b="1" dirty="0" smtClean="0">
                <a:sym typeface="Huawei Sans" panose="020C0503030203020204" pitchFamily="34" charset="0"/>
              </a:rPr>
              <a:t>服务</a:t>
            </a:r>
            <a:endParaRPr lang="en-US" altLang="zh-CN" b="1" dirty="0" smtClean="0">
              <a:sym typeface="Huawei Sans" panose="020C0503030203020204" pitchFamily="34" charset="0"/>
            </a:endParaRPr>
          </a:p>
          <a:p>
            <a:pPr lvl="1"/>
            <a:r>
              <a:rPr lang="zh-CN" altLang="en-US" sz="1800" b="1" dirty="0">
                <a:sym typeface="Huawei Sans" panose="020C0503030203020204" pitchFamily="34" charset="0"/>
              </a:rPr>
              <a:t>华为云鲲鹏基础</a:t>
            </a:r>
            <a:r>
              <a:rPr lang="zh-CN" altLang="en-US" sz="1800" b="1" dirty="0" smtClean="0">
                <a:sym typeface="Huawei Sans" panose="020C0503030203020204" pitchFamily="34" charset="0"/>
              </a:rPr>
              <a:t>设施</a:t>
            </a:r>
            <a:endParaRPr lang="en-US" altLang="zh-CN" sz="1800" b="1" dirty="0" smtClean="0">
              <a:sym typeface="Huawei Sans" panose="020C0503030203020204" pitchFamily="34" charset="0"/>
            </a:endParaRPr>
          </a:p>
          <a:p>
            <a:pPr lvl="2"/>
            <a:r>
              <a:rPr lang="zh-CN" altLang="en-US" sz="1600" b="1" dirty="0">
                <a:sym typeface="Huawei Sans" panose="020C0503030203020204" pitchFamily="34" charset="0"/>
              </a:rPr>
              <a:t>鲲鹏处理器介绍</a:t>
            </a:r>
          </a:p>
          <a:p>
            <a:pPr lvl="2"/>
            <a:r>
              <a:rPr lang="zh-CN" altLang="en-US" sz="1600" dirty="0" smtClean="0">
                <a:solidFill>
                  <a:schemeClr val="bg1">
                    <a:lumMod val="50000"/>
                  </a:schemeClr>
                </a:solidFill>
                <a:sym typeface="Huawei Sans" panose="020C0503030203020204" pitchFamily="34" charset="0"/>
              </a:rPr>
              <a:t>服务器介绍</a:t>
            </a:r>
            <a:endParaRPr lang="en-US" altLang="zh-CN" sz="1600" dirty="0" smtClean="0">
              <a:solidFill>
                <a:schemeClr val="bg1">
                  <a:lumMod val="50000"/>
                </a:schemeClr>
              </a:solidFill>
              <a:sym typeface="Huawei Sans" panose="020C0503030203020204" pitchFamily="34" charset="0"/>
            </a:endParaRPr>
          </a:p>
          <a:p>
            <a:pPr lvl="1"/>
            <a:r>
              <a:rPr lang="zh-CN" altLang="en-US" sz="1800" dirty="0" smtClean="0">
                <a:solidFill>
                  <a:schemeClr val="bg1">
                    <a:lumMod val="50000"/>
                  </a:schemeClr>
                </a:solidFill>
                <a:sym typeface="Huawei Sans" panose="020C0503030203020204" pitchFamily="34" charset="0"/>
              </a:rPr>
              <a:t>华为云</a:t>
            </a:r>
            <a:r>
              <a:rPr lang="zh-CN" altLang="en-US" sz="1800" dirty="0">
                <a:solidFill>
                  <a:schemeClr val="bg1">
                    <a:lumMod val="50000"/>
                  </a:schemeClr>
                </a:solidFill>
                <a:sym typeface="Huawei Sans" panose="020C0503030203020204" pitchFamily="34" charset="0"/>
              </a:rPr>
              <a:t>鲲鹏云平台</a:t>
            </a:r>
            <a:endParaRPr lang="en-US" altLang="zh-CN" sz="1800" dirty="0">
              <a:solidFill>
                <a:schemeClr val="bg1">
                  <a:lumMod val="50000"/>
                </a:schemeClr>
              </a:solidFill>
              <a:sym typeface="Huawei Sans" panose="020C0503030203020204" pitchFamily="34" charset="0"/>
            </a:endParaRPr>
          </a:p>
          <a:p>
            <a:pPr lvl="1"/>
            <a:r>
              <a:rPr lang="zh-CN" altLang="en-US" sz="1800" dirty="0">
                <a:solidFill>
                  <a:schemeClr val="bg1">
                    <a:lumMod val="50000"/>
                  </a:schemeClr>
                </a:solidFill>
                <a:sym typeface="Huawei Sans" panose="020C0503030203020204" pitchFamily="34" charset="0"/>
              </a:rPr>
              <a:t>华为云鲲鹏云服务</a:t>
            </a:r>
          </a:p>
          <a:p>
            <a:pPr lvl="1"/>
            <a:r>
              <a:rPr lang="zh-CN" altLang="en-US" sz="1800" dirty="0">
                <a:solidFill>
                  <a:schemeClr val="bg1">
                    <a:lumMod val="50000"/>
                  </a:schemeClr>
                </a:solidFill>
                <a:sym typeface="Huawei Sans" panose="020C0503030203020204" pitchFamily="34" charset="0"/>
              </a:rPr>
              <a:t>华为云鲲鹏云服务解决方案</a:t>
            </a:r>
          </a:p>
          <a:p>
            <a:endParaRPr lang="zh-CN" altLang="en-US" b="1" dirty="0">
              <a:sym typeface="Huawei Sans" panose="020C0503030203020204" pitchFamily="34" charset="0"/>
            </a:endParaRPr>
          </a:p>
        </p:txBody>
      </p:sp>
    </p:spTree>
    <p:extLst>
      <p:ext uri="{BB962C8B-B14F-4D97-AF65-F5344CB8AC3E}">
        <p14:creationId xmlns:p14="http://schemas.microsoft.com/office/powerpoint/2010/main" val="13873202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normAutofit/>
          </a:bodyPr>
          <a:lstStyle/>
          <a:p>
            <a:r>
              <a:rPr lang="zh-CN" altLang="en-US" dirty="0" smtClean="0">
                <a:sym typeface="Huawei Sans" panose="020C0503030203020204" pitchFamily="34" charset="0"/>
              </a:rPr>
              <a:t>鲲鹏计算产业</a:t>
            </a:r>
            <a:endParaRPr lang="zh-CN" altLang="en-US" dirty="0">
              <a:sym typeface="Huawei Sans" panose="020C0503030203020204" pitchFamily="34" charset="0"/>
            </a:endParaRPr>
          </a:p>
        </p:txBody>
      </p:sp>
      <p:sp>
        <p:nvSpPr>
          <p:cNvPr id="5" name="文本占位符 2"/>
          <p:cNvSpPr>
            <a:spLocks noGrp="1"/>
          </p:cNvSpPr>
          <p:nvPr>
            <p:ph type="body" sz="quarter" idx="10"/>
          </p:nvPr>
        </p:nvSpPr>
        <p:spPr/>
        <p:txBody>
          <a:bodyPr/>
          <a:lstStyle/>
          <a:p>
            <a:r>
              <a:rPr lang="zh-CN" altLang="en-US" sz="2000" dirty="0" smtClean="0">
                <a:sym typeface="Huawei Sans" panose="020C0503030203020204" pitchFamily="34" charset="0"/>
              </a:rPr>
              <a:t>鲲鹏计算产业是基于</a:t>
            </a:r>
            <a:r>
              <a:rPr lang="en-US" altLang="zh-CN" sz="2000" dirty="0" smtClean="0">
                <a:sym typeface="Huawei Sans" panose="020C0503030203020204" pitchFamily="34" charset="0"/>
              </a:rPr>
              <a:t>Kunpeng</a:t>
            </a:r>
            <a:r>
              <a:rPr lang="zh-CN" altLang="en-US" sz="2000" dirty="0" smtClean="0">
                <a:sym typeface="Huawei Sans" panose="020C0503030203020204" pitchFamily="34" charset="0"/>
              </a:rPr>
              <a:t>处理器构建的全栈</a:t>
            </a:r>
            <a:r>
              <a:rPr lang="en-US" altLang="zh-CN" sz="2000" dirty="0" smtClean="0">
                <a:sym typeface="Huawei Sans" panose="020C0503030203020204" pitchFamily="34" charset="0"/>
              </a:rPr>
              <a:t>IT</a:t>
            </a:r>
            <a:r>
              <a:rPr lang="zh-CN" altLang="en-US" sz="2000" dirty="0" smtClean="0">
                <a:sym typeface="Huawei Sans" panose="020C0503030203020204" pitchFamily="34" charset="0"/>
              </a:rPr>
              <a:t>基础设施、行业应用及服务，包括</a:t>
            </a:r>
            <a:r>
              <a:rPr lang="en-US" altLang="zh-CN" sz="2000" dirty="0" smtClean="0">
                <a:sym typeface="Huawei Sans" panose="020C0503030203020204" pitchFamily="34" charset="0"/>
              </a:rPr>
              <a:t>PC</a:t>
            </a:r>
            <a:r>
              <a:rPr lang="zh-CN" altLang="en-US" sz="2000" dirty="0" smtClean="0">
                <a:sym typeface="Huawei Sans" panose="020C0503030203020204" pitchFamily="34" charset="0"/>
              </a:rPr>
              <a:t>、服务器、存储、操作系统、中间件、虚拟化、数据库、云服务、行业应用以及咨询管理服务等。 </a:t>
            </a:r>
            <a:br>
              <a:rPr lang="zh-CN" altLang="en-US" sz="2000" dirty="0" smtClean="0">
                <a:sym typeface="Huawei Sans" panose="020C0503030203020204" pitchFamily="34" charset="0"/>
              </a:rPr>
            </a:br>
            <a:endParaRPr lang="zh-CN" altLang="en-US" sz="2000" dirty="0">
              <a:sym typeface="Huawei Sans" panose="020C0503030203020204" pitchFamily="34" charset="0"/>
            </a:endParaRPr>
          </a:p>
        </p:txBody>
      </p:sp>
      <p:sp>
        <p:nvSpPr>
          <p:cNvPr id="6" name="圆角矩形 164"/>
          <p:cNvSpPr/>
          <p:nvPr/>
        </p:nvSpPr>
        <p:spPr>
          <a:xfrm>
            <a:off x="3930097" y="4253192"/>
            <a:ext cx="6099247" cy="884218"/>
          </a:xfrm>
          <a:prstGeom prst="roundRect">
            <a:avLst>
              <a:gd name="adj" fmla="val 5759"/>
            </a:avLst>
          </a:prstGeom>
          <a:solidFill>
            <a:srgbClr val="ECF0F2">
              <a:alpha val="80000"/>
            </a:srgbClr>
          </a:solidFill>
          <a:ln w="3175">
            <a:solidFill>
              <a:srgbClr val="A6A6A6"/>
            </a:solidFill>
            <a:miter lim="400000"/>
          </a:ln>
        </p:spPr>
        <p:txBody>
          <a:bodyPr lIns="37035" tIns="37035" rIns="37035" bIns="37035" anchor="ctr"/>
          <a:lstStyle/>
          <a:p>
            <a:pPr defTabSz="601816">
              <a:defRPr sz="1600">
                <a:solidFill>
                  <a:srgbClr val="FFFFFF"/>
                </a:solidFill>
                <a:latin typeface="Arial"/>
                <a:ea typeface="Arial"/>
                <a:cs typeface="Arial"/>
                <a:sym typeface="Arial"/>
              </a:defRPr>
            </a:pPr>
            <a:endParaRPr sz="1400" kern="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 name="圆角矩形 164"/>
          <p:cNvSpPr/>
          <p:nvPr/>
        </p:nvSpPr>
        <p:spPr>
          <a:xfrm>
            <a:off x="3930097" y="1984981"/>
            <a:ext cx="6110319" cy="790158"/>
          </a:xfrm>
          <a:prstGeom prst="roundRect">
            <a:avLst>
              <a:gd name="adj" fmla="val 5759"/>
            </a:avLst>
          </a:prstGeom>
          <a:solidFill>
            <a:srgbClr val="ECF0F2">
              <a:alpha val="80000"/>
            </a:srgbClr>
          </a:solidFill>
          <a:ln w="3175">
            <a:solidFill>
              <a:srgbClr val="A6A6A6"/>
            </a:solidFill>
            <a:miter lim="400000"/>
          </a:ln>
        </p:spPr>
        <p:txBody>
          <a:bodyPr lIns="37035" tIns="37035" rIns="37035" bIns="37035" anchor="ctr"/>
          <a:lstStyle/>
          <a:p>
            <a:pPr defTabSz="601816"/>
            <a:endParaRPr sz="900" kern="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 name="圆角矩形 164"/>
          <p:cNvSpPr/>
          <p:nvPr/>
        </p:nvSpPr>
        <p:spPr>
          <a:xfrm>
            <a:off x="1594800" y="1940487"/>
            <a:ext cx="1773637" cy="4261953"/>
          </a:xfrm>
          <a:prstGeom prst="roundRect">
            <a:avLst>
              <a:gd name="adj" fmla="val 5759"/>
            </a:avLst>
          </a:prstGeom>
          <a:solidFill>
            <a:schemeClr val="bg1">
              <a:alpha val="80000"/>
            </a:schemeClr>
          </a:solidFill>
          <a:ln w="3175">
            <a:solidFill>
              <a:srgbClr val="0070C0"/>
            </a:solidFill>
            <a:miter lim="400000"/>
          </a:ln>
        </p:spPr>
        <p:txBody>
          <a:bodyPr lIns="37035" tIns="37035" rIns="37035" bIns="37035" anchor="ctr"/>
          <a:lstStyle/>
          <a:p>
            <a:pPr defTabSz="601816"/>
            <a:endParaRPr sz="1800" kern="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 name="矩形 8"/>
          <p:cNvSpPr/>
          <p:nvPr/>
        </p:nvSpPr>
        <p:spPr>
          <a:xfrm>
            <a:off x="1796847" y="3175139"/>
            <a:ext cx="1322077" cy="307777"/>
          </a:xfrm>
          <a:prstGeom prst="rect">
            <a:avLst/>
          </a:prstGeom>
          <a:solidFill>
            <a:srgbClr val="0070C0"/>
          </a:solidFill>
          <a:ln>
            <a:noFill/>
          </a:ln>
        </p:spPr>
        <p:txBody>
          <a:bodyPr wrap="square">
            <a:spAutoFit/>
          </a:bodyPr>
          <a:lstStyle/>
          <a:p>
            <a:pPr algn="ctr" defTabSz="1200002">
              <a:spcBef>
                <a:spcPts val="590"/>
              </a:spcBef>
              <a:defRPr/>
            </a:pPr>
            <a:r>
              <a:rPr lang="zh-CN" altLang="en-US" sz="1400" b="1" kern="0" dirty="0" smtClean="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数据库</a:t>
            </a:r>
            <a:endParaRPr lang="zh-CN" altLang="en-US" sz="1400"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 name="矩形 9"/>
          <p:cNvSpPr/>
          <p:nvPr/>
        </p:nvSpPr>
        <p:spPr>
          <a:xfrm>
            <a:off x="1800283" y="4359890"/>
            <a:ext cx="1322077" cy="307777"/>
          </a:xfrm>
          <a:prstGeom prst="rect">
            <a:avLst/>
          </a:prstGeom>
          <a:solidFill>
            <a:srgbClr val="0070C0"/>
          </a:solidFill>
          <a:ln>
            <a:noFill/>
          </a:ln>
        </p:spPr>
        <p:txBody>
          <a:bodyPr wrap="square">
            <a:spAutoFit/>
          </a:bodyPr>
          <a:lstStyle/>
          <a:p>
            <a:pPr algn="ctr" defTabSz="1200002">
              <a:spcBef>
                <a:spcPts val="590"/>
              </a:spcBef>
              <a:defRPr/>
            </a:pPr>
            <a:r>
              <a:rPr lang="zh-CN" altLang="en-US" sz="1400"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虚拟化</a:t>
            </a:r>
            <a:endParaRPr lang="en-US" altLang="zh-CN" sz="1400"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 name="矩形 10"/>
          <p:cNvSpPr/>
          <p:nvPr/>
        </p:nvSpPr>
        <p:spPr>
          <a:xfrm>
            <a:off x="1800283" y="3572142"/>
            <a:ext cx="1322077" cy="307777"/>
          </a:xfrm>
          <a:prstGeom prst="rect">
            <a:avLst/>
          </a:prstGeom>
          <a:solidFill>
            <a:srgbClr val="0070C0"/>
          </a:solidFill>
          <a:ln>
            <a:noFill/>
          </a:ln>
        </p:spPr>
        <p:txBody>
          <a:bodyPr wrap="square">
            <a:spAutoFit/>
          </a:bodyPr>
          <a:lstStyle/>
          <a:p>
            <a:pPr algn="ctr" defTabSz="1200002">
              <a:spcBef>
                <a:spcPts val="590"/>
              </a:spcBef>
              <a:defRPr/>
            </a:pPr>
            <a:r>
              <a:rPr lang="zh-CN" altLang="en-US" sz="1400"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中间件</a:t>
            </a:r>
            <a:endParaRPr lang="en-US" altLang="zh-CN" sz="1400"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2" name="矩形 11"/>
          <p:cNvSpPr/>
          <p:nvPr/>
        </p:nvSpPr>
        <p:spPr>
          <a:xfrm>
            <a:off x="1800283" y="2385637"/>
            <a:ext cx="1322077" cy="307777"/>
          </a:xfrm>
          <a:prstGeom prst="rect">
            <a:avLst/>
          </a:prstGeom>
          <a:solidFill>
            <a:srgbClr val="0070C0"/>
          </a:solidFill>
          <a:ln>
            <a:noFill/>
          </a:ln>
        </p:spPr>
        <p:txBody>
          <a:bodyPr wrap="square">
            <a:spAutoFit/>
          </a:bodyPr>
          <a:lstStyle/>
          <a:p>
            <a:pPr algn="ctr" defTabSz="1200002">
              <a:spcBef>
                <a:spcPts val="590"/>
              </a:spcBef>
              <a:defRPr/>
            </a:pPr>
            <a:r>
              <a:rPr lang="zh-CN" altLang="en-US" sz="1400" b="1" kern="0" dirty="0" smtClean="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行业应用</a:t>
            </a:r>
            <a:endParaRPr lang="en-US" altLang="zh-CN" sz="1400"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3" name="矩形 12"/>
          <p:cNvSpPr/>
          <p:nvPr/>
        </p:nvSpPr>
        <p:spPr>
          <a:xfrm>
            <a:off x="1801164" y="4752672"/>
            <a:ext cx="597593" cy="307777"/>
          </a:xfrm>
          <a:prstGeom prst="rect">
            <a:avLst/>
          </a:prstGeom>
          <a:solidFill>
            <a:srgbClr val="0070C0"/>
          </a:solidFill>
          <a:ln>
            <a:noFill/>
          </a:ln>
        </p:spPr>
        <p:txBody>
          <a:bodyPr wrap="square">
            <a:spAutoFit/>
          </a:bodyPr>
          <a:lstStyle/>
          <a:p>
            <a:pPr algn="ctr" defTabSz="1200002">
              <a:spcBef>
                <a:spcPts val="590"/>
              </a:spcBef>
              <a:defRPr/>
            </a:pPr>
            <a:r>
              <a:rPr lang="zh-CN" altLang="en-US" sz="1400"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存储</a:t>
            </a:r>
          </a:p>
        </p:txBody>
      </p:sp>
      <p:sp>
        <p:nvSpPr>
          <p:cNvPr id="14" name="矩形 13"/>
          <p:cNvSpPr/>
          <p:nvPr/>
        </p:nvSpPr>
        <p:spPr>
          <a:xfrm>
            <a:off x="1796847" y="3976734"/>
            <a:ext cx="1325514" cy="307777"/>
          </a:xfrm>
          <a:prstGeom prst="rect">
            <a:avLst/>
          </a:prstGeom>
          <a:solidFill>
            <a:srgbClr val="0070C0"/>
          </a:solidFill>
          <a:ln>
            <a:noFill/>
          </a:ln>
        </p:spPr>
        <p:txBody>
          <a:bodyPr wrap="square">
            <a:spAutoFit/>
          </a:bodyPr>
          <a:lstStyle/>
          <a:p>
            <a:pPr algn="ctr"/>
            <a:r>
              <a:rPr lang="zh-CN" altLang="en-US" sz="1400"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操作系统</a:t>
            </a:r>
          </a:p>
        </p:txBody>
      </p:sp>
      <p:sp>
        <p:nvSpPr>
          <p:cNvPr id="15" name="矩形 14"/>
          <p:cNvSpPr/>
          <p:nvPr/>
        </p:nvSpPr>
        <p:spPr>
          <a:xfrm>
            <a:off x="1790515" y="5537590"/>
            <a:ext cx="1364284" cy="600164"/>
          </a:xfrm>
          <a:prstGeom prst="rect">
            <a:avLst/>
          </a:prstGeom>
          <a:solidFill>
            <a:srgbClr val="0070C0"/>
          </a:solidFill>
          <a:ln>
            <a:noFill/>
          </a:ln>
        </p:spPr>
        <p:txBody>
          <a:bodyPr wrap="square">
            <a:spAutoFit/>
          </a:bodyPr>
          <a:lstStyle/>
          <a:p>
            <a:pPr algn="ctr" defTabSz="1200002">
              <a:spcBef>
                <a:spcPts val="590"/>
              </a:spcBef>
              <a:defRPr/>
            </a:pPr>
            <a:r>
              <a:rPr lang="en-US" altLang="zh-CN" sz="1400" b="1" kern="0" dirty="0" err="1" smtClean="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Kunpeng</a:t>
            </a:r>
            <a:endParaRPr lang="en-US" altLang="zh-CN" sz="1400" b="1" kern="0" dirty="0" smtClean="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algn="ctr" defTabSz="1200002">
              <a:spcBef>
                <a:spcPts val="590"/>
              </a:spcBef>
              <a:defRPr/>
            </a:pPr>
            <a:r>
              <a:rPr lang="zh-CN" altLang="en-US" sz="1400" b="1" kern="0" dirty="0" smtClean="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处理器</a:t>
            </a:r>
            <a:endParaRPr lang="zh-CN" altLang="en-US" sz="1400"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6" name="矩形 15"/>
          <p:cNvSpPr/>
          <p:nvPr/>
        </p:nvSpPr>
        <p:spPr>
          <a:xfrm>
            <a:off x="1803574" y="5133277"/>
            <a:ext cx="1315351" cy="307777"/>
          </a:xfrm>
          <a:prstGeom prst="rect">
            <a:avLst/>
          </a:prstGeom>
          <a:solidFill>
            <a:srgbClr val="0070C0"/>
          </a:solidFill>
          <a:ln>
            <a:noFill/>
          </a:ln>
        </p:spPr>
        <p:txBody>
          <a:bodyPr wrap="square">
            <a:spAutoFit/>
          </a:bodyPr>
          <a:lstStyle/>
          <a:p>
            <a:pPr algn="ctr" defTabSz="1200002">
              <a:spcBef>
                <a:spcPts val="590"/>
              </a:spcBef>
              <a:defRPr/>
            </a:pPr>
            <a:r>
              <a:rPr lang="zh-CN" altLang="en-US" sz="1400"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服务器</a:t>
            </a:r>
          </a:p>
        </p:txBody>
      </p:sp>
      <p:sp>
        <p:nvSpPr>
          <p:cNvPr id="17" name="矩形 16"/>
          <p:cNvSpPr/>
          <p:nvPr/>
        </p:nvSpPr>
        <p:spPr>
          <a:xfrm>
            <a:off x="1796847" y="2792074"/>
            <a:ext cx="1322077" cy="307777"/>
          </a:xfrm>
          <a:prstGeom prst="rect">
            <a:avLst/>
          </a:prstGeom>
          <a:solidFill>
            <a:srgbClr val="0070C0"/>
          </a:solidFill>
          <a:ln>
            <a:noFill/>
          </a:ln>
        </p:spPr>
        <p:txBody>
          <a:bodyPr wrap="square">
            <a:spAutoFit/>
          </a:bodyPr>
          <a:lstStyle/>
          <a:p>
            <a:pPr algn="ctr" defTabSz="1200002">
              <a:spcBef>
                <a:spcPts val="590"/>
              </a:spcBef>
              <a:defRPr/>
            </a:pPr>
            <a:r>
              <a:rPr lang="zh-CN" altLang="en-US" sz="1400"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云服务</a:t>
            </a:r>
          </a:p>
        </p:txBody>
      </p:sp>
      <p:sp>
        <p:nvSpPr>
          <p:cNvPr id="18" name="文本框 17"/>
          <p:cNvSpPr txBox="1"/>
          <p:nvPr/>
        </p:nvSpPr>
        <p:spPr>
          <a:xfrm>
            <a:off x="1745077" y="1980630"/>
            <a:ext cx="1778204" cy="338554"/>
          </a:xfrm>
          <a:prstGeom prst="rect">
            <a:avLst/>
          </a:prstGeom>
          <a:noFill/>
        </p:spPr>
        <p:txBody>
          <a:bodyPr wrap="square" rtlCol="0">
            <a:spAutoFit/>
          </a:bodyPr>
          <a:lstStyle/>
          <a:p>
            <a:r>
              <a:rPr lang="zh-CN" altLang="en-US" sz="16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鲲鹏计算产业</a:t>
            </a:r>
            <a:endParaRPr lang="zh-CN" altLang="en-US" sz="16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9" name="Picture 7" descr="브로셔-내용_5"/>
          <p:cNvPicPr>
            <a:picLocks noChangeAspect="1" noChangeArrowheads="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992229" y="3690091"/>
            <a:ext cx="1102270" cy="892422"/>
          </a:xfrm>
          <a:prstGeom prst="rect">
            <a:avLst/>
          </a:prstGeom>
          <a:noFill/>
        </p:spPr>
      </p:pic>
      <p:sp>
        <p:nvSpPr>
          <p:cNvPr id="20" name="圆角矩形 164"/>
          <p:cNvSpPr/>
          <p:nvPr/>
        </p:nvSpPr>
        <p:spPr>
          <a:xfrm>
            <a:off x="3926728" y="2839927"/>
            <a:ext cx="6108153" cy="669513"/>
          </a:xfrm>
          <a:prstGeom prst="roundRect">
            <a:avLst>
              <a:gd name="adj" fmla="val 5759"/>
            </a:avLst>
          </a:prstGeom>
          <a:solidFill>
            <a:srgbClr val="ECF0F2">
              <a:alpha val="80000"/>
            </a:srgbClr>
          </a:solidFill>
          <a:ln w="3175">
            <a:solidFill>
              <a:srgbClr val="A6A6A6"/>
            </a:solidFill>
            <a:miter lim="400000"/>
          </a:ln>
        </p:spPr>
        <p:txBody>
          <a:bodyPr lIns="37035" tIns="37035" rIns="37035" bIns="37035" anchor="ctr"/>
          <a:lstStyle/>
          <a:p>
            <a:pPr defTabSz="601816"/>
            <a:endParaRPr sz="900" kern="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1" name="圆角矩形 164"/>
          <p:cNvSpPr/>
          <p:nvPr/>
        </p:nvSpPr>
        <p:spPr>
          <a:xfrm>
            <a:off x="3935633" y="5212579"/>
            <a:ext cx="6110319" cy="874318"/>
          </a:xfrm>
          <a:prstGeom prst="roundRect">
            <a:avLst>
              <a:gd name="adj" fmla="val 5759"/>
            </a:avLst>
          </a:prstGeom>
          <a:solidFill>
            <a:srgbClr val="ECF0F2">
              <a:alpha val="80000"/>
            </a:srgbClr>
          </a:solidFill>
          <a:ln w="3175">
            <a:solidFill>
              <a:srgbClr val="A6A6A6"/>
            </a:solidFill>
            <a:miter lim="400000"/>
          </a:ln>
        </p:spPr>
        <p:txBody>
          <a:bodyPr lIns="37035" tIns="37035" rIns="37035" bIns="37035" anchor="ctr"/>
          <a:lstStyle/>
          <a:p>
            <a:pPr defTabSz="601816">
              <a:defRPr sz="1600">
                <a:solidFill>
                  <a:srgbClr val="FFFFFF"/>
                </a:solidFill>
                <a:latin typeface="Arial"/>
                <a:ea typeface="Arial"/>
                <a:cs typeface="Arial"/>
                <a:sym typeface="Arial"/>
              </a:defRPr>
            </a:pPr>
            <a:endParaRPr sz="1400" kern="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2" name="圆角矩形 164"/>
          <p:cNvSpPr/>
          <p:nvPr/>
        </p:nvSpPr>
        <p:spPr>
          <a:xfrm>
            <a:off x="3935745" y="3573153"/>
            <a:ext cx="6099136" cy="614725"/>
          </a:xfrm>
          <a:prstGeom prst="roundRect">
            <a:avLst>
              <a:gd name="adj" fmla="val 5759"/>
            </a:avLst>
          </a:prstGeom>
          <a:solidFill>
            <a:srgbClr val="ECF0F2">
              <a:alpha val="80000"/>
            </a:srgbClr>
          </a:solidFill>
          <a:ln w="3175">
            <a:solidFill>
              <a:srgbClr val="A6A6A6"/>
            </a:solidFill>
            <a:miter lim="400000"/>
          </a:ln>
        </p:spPr>
        <p:txBody>
          <a:bodyPr lIns="37035" tIns="37035" rIns="37035" bIns="37035" anchor="ctr"/>
          <a:lstStyle/>
          <a:p>
            <a:pPr defTabSz="601816"/>
            <a:endParaRPr sz="900" kern="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8307" y="4153393"/>
            <a:ext cx="1208607" cy="679380"/>
          </a:xfrm>
          <a:prstGeom prst="rect">
            <a:avLst/>
          </a:prstGeom>
        </p:spPr>
      </p:pic>
      <p:pic>
        <p:nvPicPr>
          <p:cNvPr id="24" name="图片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1136" y="4315539"/>
            <a:ext cx="706129" cy="396929"/>
          </a:xfrm>
          <a:prstGeom prst="rect">
            <a:avLst/>
          </a:prstGeom>
        </p:spPr>
      </p:pic>
      <p:sp>
        <p:nvSpPr>
          <p:cNvPr id="25" name="圆角矩形 24"/>
          <p:cNvSpPr/>
          <p:nvPr/>
        </p:nvSpPr>
        <p:spPr>
          <a:xfrm>
            <a:off x="6677900" y="4528156"/>
            <a:ext cx="1901458" cy="553474"/>
          </a:xfrm>
          <a:prstGeom prst="roundRect">
            <a:avLst>
              <a:gd name="adj" fmla="val 533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7995" tIns="143998" rIns="287995" bIns="143998" numCol="1" spcCol="0" rtlCol="0" fromWordArt="0" anchor="ctr" anchorCtr="0" forceAA="0" compatLnSpc="1">
            <a:prstTxWarp prst="textNoShape">
              <a:avLst/>
            </a:prstTxWarp>
            <a:noAutofit/>
          </a:bodyPr>
          <a:lstStyle/>
          <a:p>
            <a:pPr algn="ctr" defTabSz="1619585">
              <a:defRPr sz="1800" b="1">
                <a:solidFill>
                  <a:srgbClr val="424242"/>
                </a:solidFill>
                <a:latin typeface="微软雅黑"/>
                <a:ea typeface="微软雅黑"/>
                <a:cs typeface="微软雅黑"/>
                <a:sym typeface="微软雅黑"/>
              </a:defRPr>
            </a:pPr>
            <a:endParaRPr lang="en-US" altLang="zh-CN" sz="1600" dirty="0">
              <a:solidFill>
                <a:schemeClr val="tx1"/>
              </a:solidFill>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pic>
        <p:nvPicPr>
          <p:cNvPr id="26" name="图片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1852" y="4270627"/>
            <a:ext cx="928090" cy="521696"/>
          </a:xfrm>
          <a:prstGeom prst="rect">
            <a:avLst/>
          </a:prstGeom>
        </p:spPr>
      </p:pic>
      <p:sp>
        <p:nvSpPr>
          <p:cNvPr id="27" name="Freeform 71"/>
          <p:cNvSpPr>
            <a:spLocks noEditPoints="1"/>
          </p:cNvSpPr>
          <p:nvPr/>
        </p:nvSpPr>
        <p:spPr bwMode="auto">
          <a:xfrm>
            <a:off x="8937743" y="2095532"/>
            <a:ext cx="305437" cy="289207"/>
          </a:xfrm>
          <a:custGeom>
            <a:avLst/>
            <a:gdLst>
              <a:gd name="T0" fmla="*/ 135 w 135"/>
              <a:gd name="T1" fmla="*/ 60 h 150"/>
              <a:gd name="T2" fmla="*/ 120 w 135"/>
              <a:gd name="T3" fmla="*/ 49 h 150"/>
              <a:gd name="T4" fmla="*/ 123 w 135"/>
              <a:gd name="T5" fmla="*/ 56 h 150"/>
              <a:gd name="T6" fmla="*/ 126 w 135"/>
              <a:gd name="T7" fmla="*/ 44 h 150"/>
              <a:gd name="T8" fmla="*/ 126 w 135"/>
              <a:gd name="T9" fmla="*/ 41 h 150"/>
              <a:gd name="T10" fmla="*/ 123 w 135"/>
              <a:gd name="T11" fmla="*/ 41 h 150"/>
              <a:gd name="T12" fmla="*/ 74 w 135"/>
              <a:gd name="T13" fmla="*/ 38 h 150"/>
              <a:gd name="T14" fmla="*/ 102 w 135"/>
              <a:gd name="T15" fmla="*/ 32 h 150"/>
              <a:gd name="T16" fmla="*/ 108 w 135"/>
              <a:gd name="T17" fmla="*/ 32 h 150"/>
              <a:gd name="T18" fmla="*/ 71 w 135"/>
              <a:gd name="T19" fmla="*/ 20 h 150"/>
              <a:gd name="T20" fmla="*/ 68 w 135"/>
              <a:gd name="T21" fmla="*/ 0 h 150"/>
              <a:gd name="T22" fmla="*/ 64 w 135"/>
              <a:gd name="T23" fmla="*/ 20 h 150"/>
              <a:gd name="T24" fmla="*/ 27 w 135"/>
              <a:gd name="T25" fmla="*/ 32 h 150"/>
              <a:gd name="T26" fmla="*/ 33 w 135"/>
              <a:gd name="T27" fmla="*/ 32 h 150"/>
              <a:gd name="T28" fmla="*/ 61 w 135"/>
              <a:gd name="T29" fmla="*/ 38 h 150"/>
              <a:gd name="T30" fmla="*/ 12 w 135"/>
              <a:gd name="T31" fmla="*/ 41 h 150"/>
              <a:gd name="T32" fmla="*/ 9 w 135"/>
              <a:gd name="T33" fmla="*/ 41 h 150"/>
              <a:gd name="T34" fmla="*/ 12 w 135"/>
              <a:gd name="T35" fmla="*/ 56 h 150"/>
              <a:gd name="T36" fmla="*/ 15 w 135"/>
              <a:gd name="T37" fmla="*/ 49 h 150"/>
              <a:gd name="T38" fmla="*/ 0 w 135"/>
              <a:gd name="T39" fmla="*/ 60 h 150"/>
              <a:gd name="T40" fmla="*/ 0 w 135"/>
              <a:gd name="T41" fmla="*/ 63 h 150"/>
              <a:gd name="T42" fmla="*/ 3 w 135"/>
              <a:gd name="T43" fmla="*/ 77 h 150"/>
              <a:gd name="T44" fmla="*/ 6 w 135"/>
              <a:gd name="T45" fmla="*/ 68 h 150"/>
              <a:gd name="T46" fmla="*/ 16 w 135"/>
              <a:gd name="T47" fmla="*/ 150 h 150"/>
              <a:gd name="T48" fmla="*/ 60 w 135"/>
              <a:gd name="T49" fmla="*/ 147 h 150"/>
              <a:gd name="T50" fmla="*/ 25 w 135"/>
              <a:gd name="T51" fmla="*/ 144 h 150"/>
              <a:gd name="T52" fmla="*/ 103 w 135"/>
              <a:gd name="T53" fmla="*/ 128 h 150"/>
              <a:gd name="T54" fmla="*/ 78 w 135"/>
              <a:gd name="T55" fmla="*/ 144 h 150"/>
              <a:gd name="T56" fmla="*/ 78 w 135"/>
              <a:gd name="T57" fmla="*/ 150 h 150"/>
              <a:gd name="T58" fmla="*/ 92 w 135"/>
              <a:gd name="T59" fmla="*/ 84 h 150"/>
              <a:gd name="T60" fmla="*/ 129 w 135"/>
              <a:gd name="T61" fmla="*/ 74 h 150"/>
              <a:gd name="T62" fmla="*/ 135 w 135"/>
              <a:gd name="T63" fmla="*/ 74 h 150"/>
              <a:gd name="T64" fmla="*/ 135 w 135"/>
              <a:gd name="T65" fmla="*/ 63 h 150"/>
              <a:gd name="T66" fmla="*/ 86 w 135"/>
              <a:gd name="T67" fmla="*/ 85 h 150"/>
              <a:gd name="T68" fmla="*/ 40 w 135"/>
              <a:gd name="T69" fmla="*/ 107 h 150"/>
              <a:gd name="T70" fmla="*/ 49 w 135"/>
              <a:gd name="T71" fmla="*/ 84 h 150"/>
              <a:gd name="T72" fmla="*/ 56 w 135"/>
              <a:gd name="T73" fmla="*/ 66 h 150"/>
              <a:gd name="T74" fmla="*/ 85 w 135"/>
              <a:gd name="T75" fmla="*/ 83 h 150"/>
              <a:gd name="T76" fmla="*/ 59 w 135"/>
              <a:gd name="T77" fmla="*/ 60 h 150"/>
              <a:gd name="T78" fmla="*/ 71 w 135"/>
              <a:gd name="T79" fmla="*/ 47 h 150"/>
              <a:gd name="T80" fmla="*/ 59 w 135"/>
              <a:gd name="T81" fmla="*/ 60 h 150"/>
              <a:gd name="T82" fmla="*/ 81 w 135"/>
              <a:gd name="T83" fmla="*/ 57 h 150"/>
              <a:gd name="T84" fmla="*/ 106 w 135"/>
              <a:gd name="T85" fmla="*/ 47 h 150"/>
              <a:gd name="T86" fmla="*/ 72 w 135"/>
              <a:gd name="T87" fmla="*/ 33 h 150"/>
              <a:gd name="T88" fmla="*/ 71 w 135"/>
              <a:gd name="T89" fmla="*/ 26 h 150"/>
              <a:gd name="T90" fmla="*/ 46 w 135"/>
              <a:gd name="T91" fmla="*/ 26 h 150"/>
              <a:gd name="T92" fmla="*/ 64 w 135"/>
              <a:gd name="T93" fmla="*/ 29 h 150"/>
              <a:gd name="T94" fmla="*/ 63 w 135"/>
              <a:gd name="T95" fmla="*/ 33 h 150"/>
              <a:gd name="T96" fmla="*/ 67 w 135"/>
              <a:gd name="T97" fmla="*/ 38 h 150"/>
              <a:gd name="T98" fmla="*/ 66 w 135"/>
              <a:gd name="T99" fmla="*/ 41 h 150"/>
              <a:gd name="T100" fmla="*/ 54 w 135"/>
              <a:gd name="T101" fmla="*/ 57 h 150"/>
              <a:gd name="T102" fmla="*/ 57 w 135"/>
              <a:gd name="T103" fmla="*/ 47 h 150"/>
              <a:gd name="T104" fmla="*/ 17 w 135"/>
              <a:gd name="T105" fmla="*/ 66 h 150"/>
              <a:gd name="T106" fmla="*/ 45 w 135"/>
              <a:gd name="T107" fmla="*/ 79 h 150"/>
              <a:gd name="T108" fmla="*/ 34 w 135"/>
              <a:gd name="T109" fmla="*/ 122 h 150"/>
              <a:gd name="T110" fmla="*/ 98 w 135"/>
              <a:gd name="T111" fmla="*/ 113 h 150"/>
              <a:gd name="T112" fmla="*/ 34 w 135"/>
              <a:gd name="T113" fmla="*/ 122 h 150"/>
              <a:gd name="T114" fmla="*/ 118 w 135"/>
              <a:gd name="T115" fmla="*/ 66 h 150"/>
              <a:gd name="T116" fmla="*/ 85 w 135"/>
              <a:gd name="T117" fmla="*/ 6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5" h="150">
                <a:moveTo>
                  <a:pt x="135" y="63"/>
                </a:moveTo>
                <a:cubicBezTo>
                  <a:pt x="135" y="60"/>
                  <a:pt x="135" y="60"/>
                  <a:pt x="135" y="60"/>
                </a:cubicBezTo>
                <a:cubicBezTo>
                  <a:pt x="89" y="60"/>
                  <a:pt x="89" y="60"/>
                  <a:pt x="89" y="60"/>
                </a:cubicBezTo>
                <a:cubicBezTo>
                  <a:pt x="120" y="49"/>
                  <a:pt x="120" y="49"/>
                  <a:pt x="120" y="49"/>
                </a:cubicBezTo>
                <a:cubicBezTo>
                  <a:pt x="120" y="53"/>
                  <a:pt x="120" y="53"/>
                  <a:pt x="120" y="53"/>
                </a:cubicBezTo>
                <a:cubicBezTo>
                  <a:pt x="120" y="55"/>
                  <a:pt x="121" y="56"/>
                  <a:pt x="123" y="56"/>
                </a:cubicBezTo>
                <a:cubicBezTo>
                  <a:pt x="125" y="56"/>
                  <a:pt x="126" y="55"/>
                  <a:pt x="126" y="53"/>
                </a:cubicBezTo>
                <a:cubicBezTo>
                  <a:pt x="126" y="44"/>
                  <a:pt x="126" y="44"/>
                  <a:pt x="126" y="44"/>
                </a:cubicBezTo>
                <a:cubicBezTo>
                  <a:pt x="126" y="44"/>
                  <a:pt x="126" y="44"/>
                  <a:pt x="126" y="44"/>
                </a:cubicBezTo>
                <a:cubicBezTo>
                  <a:pt x="126" y="41"/>
                  <a:pt x="126" y="41"/>
                  <a:pt x="126" y="41"/>
                </a:cubicBezTo>
                <a:cubicBezTo>
                  <a:pt x="123" y="41"/>
                  <a:pt x="123" y="41"/>
                  <a:pt x="123" y="41"/>
                </a:cubicBezTo>
                <a:cubicBezTo>
                  <a:pt x="123" y="41"/>
                  <a:pt x="123" y="41"/>
                  <a:pt x="123" y="41"/>
                </a:cubicBezTo>
                <a:cubicBezTo>
                  <a:pt x="75" y="41"/>
                  <a:pt x="75" y="41"/>
                  <a:pt x="75" y="41"/>
                </a:cubicBezTo>
                <a:cubicBezTo>
                  <a:pt x="74" y="38"/>
                  <a:pt x="74" y="38"/>
                  <a:pt x="74" y="38"/>
                </a:cubicBezTo>
                <a:cubicBezTo>
                  <a:pt x="102" y="28"/>
                  <a:pt x="102" y="28"/>
                  <a:pt x="102" y="28"/>
                </a:cubicBezTo>
                <a:cubicBezTo>
                  <a:pt x="102" y="32"/>
                  <a:pt x="102" y="32"/>
                  <a:pt x="102" y="32"/>
                </a:cubicBezTo>
                <a:cubicBezTo>
                  <a:pt x="102" y="34"/>
                  <a:pt x="103" y="35"/>
                  <a:pt x="105" y="35"/>
                </a:cubicBezTo>
                <a:cubicBezTo>
                  <a:pt x="106" y="35"/>
                  <a:pt x="108" y="34"/>
                  <a:pt x="108" y="32"/>
                </a:cubicBezTo>
                <a:cubicBezTo>
                  <a:pt x="108" y="20"/>
                  <a:pt x="108" y="20"/>
                  <a:pt x="108" y="20"/>
                </a:cubicBezTo>
                <a:cubicBezTo>
                  <a:pt x="71" y="20"/>
                  <a:pt x="71" y="20"/>
                  <a:pt x="71" y="20"/>
                </a:cubicBezTo>
                <a:cubicBezTo>
                  <a:pt x="71" y="3"/>
                  <a:pt x="71" y="3"/>
                  <a:pt x="71" y="3"/>
                </a:cubicBezTo>
                <a:cubicBezTo>
                  <a:pt x="71" y="1"/>
                  <a:pt x="69" y="0"/>
                  <a:pt x="68" y="0"/>
                </a:cubicBezTo>
                <a:cubicBezTo>
                  <a:pt x="66" y="0"/>
                  <a:pt x="64" y="1"/>
                  <a:pt x="64" y="3"/>
                </a:cubicBezTo>
                <a:cubicBezTo>
                  <a:pt x="64" y="20"/>
                  <a:pt x="64" y="20"/>
                  <a:pt x="64" y="20"/>
                </a:cubicBezTo>
                <a:cubicBezTo>
                  <a:pt x="27" y="20"/>
                  <a:pt x="27" y="20"/>
                  <a:pt x="27" y="20"/>
                </a:cubicBezTo>
                <a:cubicBezTo>
                  <a:pt x="27" y="32"/>
                  <a:pt x="27" y="32"/>
                  <a:pt x="27" y="32"/>
                </a:cubicBezTo>
                <a:cubicBezTo>
                  <a:pt x="27" y="34"/>
                  <a:pt x="29" y="35"/>
                  <a:pt x="30" y="35"/>
                </a:cubicBezTo>
                <a:cubicBezTo>
                  <a:pt x="32" y="35"/>
                  <a:pt x="33" y="34"/>
                  <a:pt x="33" y="32"/>
                </a:cubicBezTo>
                <a:cubicBezTo>
                  <a:pt x="33" y="28"/>
                  <a:pt x="33" y="28"/>
                  <a:pt x="33" y="28"/>
                </a:cubicBezTo>
                <a:cubicBezTo>
                  <a:pt x="61" y="38"/>
                  <a:pt x="61" y="38"/>
                  <a:pt x="61" y="38"/>
                </a:cubicBezTo>
                <a:cubicBezTo>
                  <a:pt x="60" y="41"/>
                  <a:pt x="60" y="41"/>
                  <a:pt x="60" y="41"/>
                </a:cubicBezTo>
                <a:cubicBezTo>
                  <a:pt x="12" y="41"/>
                  <a:pt x="12" y="41"/>
                  <a:pt x="12" y="41"/>
                </a:cubicBezTo>
                <a:cubicBezTo>
                  <a:pt x="12" y="41"/>
                  <a:pt x="12" y="41"/>
                  <a:pt x="12" y="41"/>
                </a:cubicBezTo>
                <a:cubicBezTo>
                  <a:pt x="9" y="41"/>
                  <a:pt x="9" y="41"/>
                  <a:pt x="9" y="41"/>
                </a:cubicBezTo>
                <a:cubicBezTo>
                  <a:pt x="9" y="53"/>
                  <a:pt x="9" y="53"/>
                  <a:pt x="9" y="53"/>
                </a:cubicBezTo>
                <a:cubicBezTo>
                  <a:pt x="9" y="55"/>
                  <a:pt x="10" y="56"/>
                  <a:pt x="12" y="56"/>
                </a:cubicBezTo>
                <a:cubicBezTo>
                  <a:pt x="14" y="56"/>
                  <a:pt x="15" y="55"/>
                  <a:pt x="15" y="53"/>
                </a:cubicBezTo>
                <a:cubicBezTo>
                  <a:pt x="15" y="49"/>
                  <a:pt x="15" y="49"/>
                  <a:pt x="15" y="49"/>
                </a:cubicBezTo>
                <a:cubicBezTo>
                  <a:pt x="46" y="60"/>
                  <a:pt x="46" y="60"/>
                  <a:pt x="46" y="60"/>
                </a:cubicBezTo>
                <a:cubicBezTo>
                  <a:pt x="0" y="60"/>
                  <a:pt x="0" y="60"/>
                  <a:pt x="0" y="60"/>
                </a:cubicBezTo>
                <a:cubicBezTo>
                  <a:pt x="0" y="63"/>
                  <a:pt x="0" y="63"/>
                  <a:pt x="0" y="63"/>
                </a:cubicBezTo>
                <a:cubicBezTo>
                  <a:pt x="0" y="63"/>
                  <a:pt x="0" y="63"/>
                  <a:pt x="0" y="63"/>
                </a:cubicBezTo>
                <a:cubicBezTo>
                  <a:pt x="0" y="74"/>
                  <a:pt x="0" y="74"/>
                  <a:pt x="0" y="74"/>
                </a:cubicBezTo>
                <a:cubicBezTo>
                  <a:pt x="0" y="75"/>
                  <a:pt x="1" y="77"/>
                  <a:pt x="3" y="77"/>
                </a:cubicBezTo>
                <a:cubicBezTo>
                  <a:pt x="5" y="77"/>
                  <a:pt x="6" y="75"/>
                  <a:pt x="6" y="74"/>
                </a:cubicBezTo>
                <a:cubicBezTo>
                  <a:pt x="6" y="68"/>
                  <a:pt x="6" y="68"/>
                  <a:pt x="6" y="68"/>
                </a:cubicBezTo>
                <a:cubicBezTo>
                  <a:pt x="43" y="84"/>
                  <a:pt x="43" y="84"/>
                  <a:pt x="43" y="84"/>
                </a:cubicBezTo>
                <a:cubicBezTo>
                  <a:pt x="16" y="150"/>
                  <a:pt x="16" y="150"/>
                  <a:pt x="16" y="150"/>
                </a:cubicBezTo>
                <a:cubicBezTo>
                  <a:pt x="57" y="150"/>
                  <a:pt x="57" y="150"/>
                  <a:pt x="57" y="150"/>
                </a:cubicBezTo>
                <a:cubicBezTo>
                  <a:pt x="59" y="150"/>
                  <a:pt x="60" y="148"/>
                  <a:pt x="60" y="147"/>
                </a:cubicBezTo>
                <a:cubicBezTo>
                  <a:pt x="60" y="145"/>
                  <a:pt x="59" y="144"/>
                  <a:pt x="57" y="144"/>
                </a:cubicBezTo>
                <a:cubicBezTo>
                  <a:pt x="25" y="144"/>
                  <a:pt x="25" y="144"/>
                  <a:pt x="25" y="144"/>
                </a:cubicBezTo>
                <a:cubicBezTo>
                  <a:pt x="32" y="128"/>
                  <a:pt x="32" y="128"/>
                  <a:pt x="32" y="128"/>
                </a:cubicBezTo>
                <a:cubicBezTo>
                  <a:pt x="103" y="128"/>
                  <a:pt x="103" y="128"/>
                  <a:pt x="103" y="128"/>
                </a:cubicBezTo>
                <a:cubicBezTo>
                  <a:pt x="110" y="144"/>
                  <a:pt x="110" y="144"/>
                  <a:pt x="110" y="144"/>
                </a:cubicBezTo>
                <a:cubicBezTo>
                  <a:pt x="78" y="144"/>
                  <a:pt x="78" y="144"/>
                  <a:pt x="78" y="144"/>
                </a:cubicBezTo>
                <a:cubicBezTo>
                  <a:pt x="76" y="144"/>
                  <a:pt x="75" y="145"/>
                  <a:pt x="75" y="147"/>
                </a:cubicBezTo>
                <a:cubicBezTo>
                  <a:pt x="75" y="148"/>
                  <a:pt x="76" y="150"/>
                  <a:pt x="78" y="150"/>
                </a:cubicBezTo>
                <a:cubicBezTo>
                  <a:pt x="118" y="150"/>
                  <a:pt x="118" y="150"/>
                  <a:pt x="118" y="150"/>
                </a:cubicBezTo>
                <a:cubicBezTo>
                  <a:pt x="92" y="84"/>
                  <a:pt x="92" y="84"/>
                  <a:pt x="92" y="84"/>
                </a:cubicBezTo>
                <a:cubicBezTo>
                  <a:pt x="129" y="68"/>
                  <a:pt x="129" y="68"/>
                  <a:pt x="129" y="68"/>
                </a:cubicBezTo>
                <a:cubicBezTo>
                  <a:pt x="129" y="74"/>
                  <a:pt x="129" y="74"/>
                  <a:pt x="129" y="74"/>
                </a:cubicBezTo>
                <a:cubicBezTo>
                  <a:pt x="129" y="75"/>
                  <a:pt x="130" y="77"/>
                  <a:pt x="132" y="77"/>
                </a:cubicBezTo>
                <a:cubicBezTo>
                  <a:pt x="134" y="77"/>
                  <a:pt x="135" y="75"/>
                  <a:pt x="135" y="74"/>
                </a:cubicBezTo>
                <a:cubicBezTo>
                  <a:pt x="135" y="63"/>
                  <a:pt x="135" y="63"/>
                  <a:pt x="135" y="63"/>
                </a:cubicBezTo>
                <a:cubicBezTo>
                  <a:pt x="135" y="63"/>
                  <a:pt x="135" y="63"/>
                  <a:pt x="135" y="63"/>
                </a:cubicBezTo>
                <a:close/>
                <a:moveTo>
                  <a:pt x="86" y="84"/>
                </a:moveTo>
                <a:cubicBezTo>
                  <a:pt x="86" y="85"/>
                  <a:pt x="86" y="85"/>
                  <a:pt x="86" y="85"/>
                </a:cubicBezTo>
                <a:cubicBezTo>
                  <a:pt x="95" y="107"/>
                  <a:pt x="95" y="107"/>
                  <a:pt x="95" y="107"/>
                </a:cubicBezTo>
                <a:cubicBezTo>
                  <a:pt x="40" y="107"/>
                  <a:pt x="40" y="107"/>
                  <a:pt x="40" y="107"/>
                </a:cubicBezTo>
                <a:cubicBezTo>
                  <a:pt x="49" y="85"/>
                  <a:pt x="49" y="85"/>
                  <a:pt x="49" y="85"/>
                </a:cubicBezTo>
                <a:cubicBezTo>
                  <a:pt x="49" y="85"/>
                  <a:pt x="49" y="85"/>
                  <a:pt x="49" y="84"/>
                </a:cubicBezTo>
                <a:cubicBezTo>
                  <a:pt x="50" y="84"/>
                  <a:pt x="50" y="83"/>
                  <a:pt x="50" y="83"/>
                </a:cubicBezTo>
                <a:cubicBezTo>
                  <a:pt x="56" y="66"/>
                  <a:pt x="56" y="66"/>
                  <a:pt x="56" y="66"/>
                </a:cubicBezTo>
                <a:cubicBezTo>
                  <a:pt x="79" y="66"/>
                  <a:pt x="79" y="66"/>
                  <a:pt x="79" y="66"/>
                </a:cubicBezTo>
                <a:cubicBezTo>
                  <a:pt x="85" y="83"/>
                  <a:pt x="85" y="83"/>
                  <a:pt x="85" y="83"/>
                </a:cubicBezTo>
                <a:cubicBezTo>
                  <a:pt x="85" y="83"/>
                  <a:pt x="85" y="84"/>
                  <a:pt x="86" y="84"/>
                </a:cubicBezTo>
                <a:close/>
                <a:moveTo>
                  <a:pt x="59" y="60"/>
                </a:moveTo>
                <a:cubicBezTo>
                  <a:pt x="64" y="47"/>
                  <a:pt x="64" y="47"/>
                  <a:pt x="64" y="47"/>
                </a:cubicBezTo>
                <a:cubicBezTo>
                  <a:pt x="71" y="47"/>
                  <a:pt x="71" y="47"/>
                  <a:pt x="71" y="47"/>
                </a:cubicBezTo>
                <a:cubicBezTo>
                  <a:pt x="76" y="60"/>
                  <a:pt x="76" y="60"/>
                  <a:pt x="76" y="60"/>
                </a:cubicBezTo>
                <a:lnTo>
                  <a:pt x="59" y="60"/>
                </a:lnTo>
                <a:close/>
                <a:moveTo>
                  <a:pt x="106" y="47"/>
                </a:moveTo>
                <a:cubicBezTo>
                  <a:pt x="81" y="57"/>
                  <a:pt x="81" y="57"/>
                  <a:pt x="81" y="57"/>
                </a:cubicBezTo>
                <a:cubicBezTo>
                  <a:pt x="78" y="47"/>
                  <a:pt x="78" y="47"/>
                  <a:pt x="78" y="47"/>
                </a:cubicBezTo>
                <a:lnTo>
                  <a:pt x="106" y="47"/>
                </a:lnTo>
                <a:close/>
                <a:moveTo>
                  <a:pt x="89" y="26"/>
                </a:moveTo>
                <a:cubicBezTo>
                  <a:pt x="72" y="33"/>
                  <a:pt x="72" y="33"/>
                  <a:pt x="72" y="33"/>
                </a:cubicBezTo>
                <a:cubicBezTo>
                  <a:pt x="71" y="30"/>
                  <a:pt x="71" y="30"/>
                  <a:pt x="71" y="30"/>
                </a:cubicBezTo>
                <a:cubicBezTo>
                  <a:pt x="71" y="26"/>
                  <a:pt x="71" y="26"/>
                  <a:pt x="71" y="26"/>
                </a:cubicBezTo>
                <a:lnTo>
                  <a:pt x="89" y="26"/>
                </a:lnTo>
                <a:close/>
                <a:moveTo>
                  <a:pt x="46" y="26"/>
                </a:moveTo>
                <a:cubicBezTo>
                  <a:pt x="64" y="26"/>
                  <a:pt x="64" y="26"/>
                  <a:pt x="64" y="26"/>
                </a:cubicBezTo>
                <a:cubicBezTo>
                  <a:pt x="64" y="29"/>
                  <a:pt x="64" y="29"/>
                  <a:pt x="64" y="29"/>
                </a:cubicBezTo>
                <a:cubicBezTo>
                  <a:pt x="64" y="29"/>
                  <a:pt x="64" y="29"/>
                  <a:pt x="64" y="29"/>
                </a:cubicBezTo>
                <a:cubicBezTo>
                  <a:pt x="63" y="33"/>
                  <a:pt x="63" y="33"/>
                  <a:pt x="63" y="33"/>
                </a:cubicBezTo>
                <a:lnTo>
                  <a:pt x="46" y="26"/>
                </a:lnTo>
                <a:close/>
                <a:moveTo>
                  <a:pt x="67" y="38"/>
                </a:moveTo>
                <a:cubicBezTo>
                  <a:pt x="69" y="41"/>
                  <a:pt x="69" y="41"/>
                  <a:pt x="69" y="41"/>
                </a:cubicBezTo>
                <a:cubicBezTo>
                  <a:pt x="66" y="41"/>
                  <a:pt x="66" y="41"/>
                  <a:pt x="66" y="41"/>
                </a:cubicBezTo>
                <a:lnTo>
                  <a:pt x="67" y="38"/>
                </a:lnTo>
                <a:close/>
                <a:moveTo>
                  <a:pt x="54" y="57"/>
                </a:moveTo>
                <a:cubicBezTo>
                  <a:pt x="29" y="47"/>
                  <a:pt x="29" y="47"/>
                  <a:pt x="29" y="47"/>
                </a:cubicBezTo>
                <a:cubicBezTo>
                  <a:pt x="57" y="47"/>
                  <a:pt x="57" y="47"/>
                  <a:pt x="57" y="47"/>
                </a:cubicBezTo>
                <a:lnTo>
                  <a:pt x="54" y="57"/>
                </a:lnTo>
                <a:close/>
                <a:moveTo>
                  <a:pt x="17" y="66"/>
                </a:moveTo>
                <a:cubicBezTo>
                  <a:pt x="50" y="66"/>
                  <a:pt x="50" y="66"/>
                  <a:pt x="50" y="66"/>
                </a:cubicBezTo>
                <a:cubicBezTo>
                  <a:pt x="45" y="79"/>
                  <a:pt x="45" y="79"/>
                  <a:pt x="45" y="79"/>
                </a:cubicBezTo>
                <a:lnTo>
                  <a:pt x="17" y="66"/>
                </a:lnTo>
                <a:close/>
                <a:moveTo>
                  <a:pt x="34" y="122"/>
                </a:moveTo>
                <a:cubicBezTo>
                  <a:pt x="37" y="113"/>
                  <a:pt x="37" y="113"/>
                  <a:pt x="37" y="113"/>
                </a:cubicBezTo>
                <a:cubicBezTo>
                  <a:pt x="98" y="113"/>
                  <a:pt x="98" y="113"/>
                  <a:pt x="98" y="113"/>
                </a:cubicBezTo>
                <a:cubicBezTo>
                  <a:pt x="101" y="122"/>
                  <a:pt x="101" y="122"/>
                  <a:pt x="101" y="122"/>
                </a:cubicBezTo>
                <a:lnTo>
                  <a:pt x="34" y="122"/>
                </a:lnTo>
                <a:close/>
                <a:moveTo>
                  <a:pt x="85" y="66"/>
                </a:moveTo>
                <a:cubicBezTo>
                  <a:pt x="118" y="66"/>
                  <a:pt x="118" y="66"/>
                  <a:pt x="118" y="66"/>
                </a:cubicBezTo>
                <a:cubicBezTo>
                  <a:pt x="90" y="79"/>
                  <a:pt x="90" y="79"/>
                  <a:pt x="90" y="79"/>
                </a:cubicBezTo>
                <a:lnTo>
                  <a:pt x="85" y="66"/>
                </a:ln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zh-CN" alt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Oval 72"/>
          <p:cNvSpPr>
            <a:spLocks noChangeArrowheads="1"/>
          </p:cNvSpPr>
          <p:nvPr/>
        </p:nvSpPr>
        <p:spPr bwMode="auto">
          <a:xfrm>
            <a:off x="9105712" y="2475809"/>
            <a:ext cx="27088" cy="23233"/>
          </a:xfrm>
          <a:prstGeom prst="ellipse">
            <a:avLst/>
          </a:pr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zh-CN" alt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Oval 73"/>
          <p:cNvSpPr>
            <a:spLocks noChangeArrowheads="1"/>
          </p:cNvSpPr>
          <p:nvPr/>
        </p:nvSpPr>
        <p:spPr bwMode="auto">
          <a:xfrm>
            <a:off x="9148680" y="2475809"/>
            <a:ext cx="27088" cy="23233"/>
          </a:xfrm>
          <a:prstGeom prst="ellipse">
            <a:avLst/>
          </a:pr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zh-CN" alt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Freeform 38"/>
          <p:cNvSpPr>
            <a:spLocks noEditPoints="1"/>
          </p:cNvSpPr>
          <p:nvPr/>
        </p:nvSpPr>
        <p:spPr bwMode="auto">
          <a:xfrm>
            <a:off x="4952433" y="2111031"/>
            <a:ext cx="275975" cy="79705"/>
          </a:xfrm>
          <a:custGeom>
            <a:avLst/>
            <a:gdLst>
              <a:gd name="T0" fmla="*/ 127 w 142"/>
              <a:gd name="T1" fmla="*/ 43 h 43"/>
              <a:gd name="T2" fmla="*/ 15 w 142"/>
              <a:gd name="T3" fmla="*/ 43 h 43"/>
              <a:gd name="T4" fmla="*/ 9 w 142"/>
              <a:gd name="T5" fmla="*/ 39 h 43"/>
              <a:gd name="T6" fmla="*/ 3 w 142"/>
              <a:gd name="T7" fmla="*/ 39 h 43"/>
              <a:gd name="T8" fmla="*/ 0 w 142"/>
              <a:gd name="T9" fmla="*/ 36 h 43"/>
              <a:gd name="T10" fmla="*/ 0 w 142"/>
              <a:gd name="T11" fmla="*/ 19 h 43"/>
              <a:gd name="T12" fmla="*/ 2 w 142"/>
              <a:gd name="T13" fmla="*/ 16 h 43"/>
              <a:gd name="T14" fmla="*/ 70 w 142"/>
              <a:gd name="T15" fmla="*/ 0 h 43"/>
              <a:gd name="T16" fmla="*/ 72 w 142"/>
              <a:gd name="T17" fmla="*/ 0 h 43"/>
              <a:gd name="T18" fmla="*/ 140 w 142"/>
              <a:gd name="T19" fmla="*/ 16 h 43"/>
              <a:gd name="T20" fmla="*/ 142 w 142"/>
              <a:gd name="T21" fmla="*/ 19 h 43"/>
              <a:gd name="T22" fmla="*/ 142 w 142"/>
              <a:gd name="T23" fmla="*/ 36 h 43"/>
              <a:gd name="T24" fmla="*/ 139 w 142"/>
              <a:gd name="T25" fmla="*/ 39 h 43"/>
              <a:gd name="T26" fmla="*/ 133 w 142"/>
              <a:gd name="T27" fmla="*/ 39 h 43"/>
              <a:gd name="T28" fmla="*/ 127 w 142"/>
              <a:gd name="T29" fmla="*/ 43 h 43"/>
              <a:gd name="T30" fmla="*/ 6 w 142"/>
              <a:gd name="T31" fmla="*/ 34 h 43"/>
              <a:gd name="T32" fmla="*/ 11 w 142"/>
              <a:gd name="T33" fmla="*/ 34 h 43"/>
              <a:gd name="T34" fmla="*/ 14 w 142"/>
              <a:gd name="T35" fmla="*/ 36 h 43"/>
              <a:gd name="T36" fmla="*/ 15 w 142"/>
              <a:gd name="T37" fmla="*/ 38 h 43"/>
              <a:gd name="T38" fmla="*/ 127 w 142"/>
              <a:gd name="T39" fmla="*/ 38 h 43"/>
              <a:gd name="T40" fmla="*/ 128 w 142"/>
              <a:gd name="T41" fmla="*/ 36 h 43"/>
              <a:gd name="T42" fmla="*/ 131 w 142"/>
              <a:gd name="T43" fmla="*/ 34 h 43"/>
              <a:gd name="T44" fmla="*/ 136 w 142"/>
              <a:gd name="T45" fmla="*/ 34 h 43"/>
              <a:gd name="T46" fmla="*/ 136 w 142"/>
              <a:gd name="T47" fmla="*/ 21 h 43"/>
              <a:gd name="T48" fmla="*/ 71 w 142"/>
              <a:gd name="T49" fmla="*/ 6 h 43"/>
              <a:gd name="T50" fmla="*/ 6 w 142"/>
              <a:gd name="T51" fmla="*/ 21 h 43"/>
              <a:gd name="T52" fmla="*/ 6 w 142"/>
              <a:gd name="T53" fmla="*/ 3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43">
                <a:moveTo>
                  <a:pt x="127" y="43"/>
                </a:moveTo>
                <a:cubicBezTo>
                  <a:pt x="15" y="43"/>
                  <a:pt x="15" y="43"/>
                  <a:pt x="15" y="43"/>
                </a:cubicBezTo>
                <a:cubicBezTo>
                  <a:pt x="12" y="43"/>
                  <a:pt x="10" y="41"/>
                  <a:pt x="9" y="39"/>
                </a:cubicBezTo>
                <a:cubicBezTo>
                  <a:pt x="3" y="39"/>
                  <a:pt x="3" y="39"/>
                  <a:pt x="3" y="39"/>
                </a:cubicBezTo>
                <a:cubicBezTo>
                  <a:pt x="2" y="39"/>
                  <a:pt x="0" y="38"/>
                  <a:pt x="0" y="36"/>
                </a:cubicBezTo>
                <a:cubicBezTo>
                  <a:pt x="0" y="19"/>
                  <a:pt x="0" y="19"/>
                  <a:pt x="0" y="19"/>
                </a:cubicBezTo>
                <a:cubicBezTo>
                  <a:pt x="0" y="18"/>
                  <a:pt x="1" y="17"/>
                  <a:pt x="2" y="16"/>
                </a:cubicBezTo>
                <a:cubicBezTo>
                  <a:pt x="70" y="0"/>
                  <a:pt x="70" y="0"/>
                  <a:pt x="70" y="0"/>
                </a:cubicBezTo>
                <a:cubicBezTo>
                  <a:pt x="71" y="0"/>
                  <a:pt x="71" y="0"/>
                  <a:pt x="72" y="0"/>
                </a:cubicBezTo>
                <a:cubicBezTo>
                  <a:pt x="140" y="16"/>
                  <a:pt x="140" y="16"/>
                  <a:pt x="140" y="16"/>
                </a:cubicBezTo>
                <a:cubicBezTo>
                  <a:pt x="141" y="17"/>
                  <a:pt x="142" y="18"/>
                  <a:pt x="142" y="19"/>
                </a:cubicBezTo>
                <a:cubicBezTo>
                  <a:pt x="142" y="36"/>
                  <a:pt x="142" y="36"/>
                  <a:pt x="142" y="36"/>
                </a:cubicBezTo>
                <a:cubicBezTo>
                  <a:pt x="142" y="38"/>
                  <a:pt x="140" y="39"/>
                  <a:pt x="139" y="39"/>
                </a:cubicBezTo>
                <a:cubicBezTo>
                  <a:pt x="133" y="39"/>
                  <a:pt x="133" y="39"/>
                  <a:pt x="133" y="39"/>
                </a:cubicBezTo>
                <a:cubicBezTo>
                  <a:pt x="132" y="41"/>
                  <a:pt x="130" y="43"/>
                  <a:pt x="127" y="43"/>
                </a:cubicBezTo>
                <a:close/>
                <a:moveTo>
                  <a:pt x="6" y="34"/>
                </a:moveTo>
                <a:cubicBezTo>
                  <a:pt x="11" y="34"/>
                  <a:pt x="11" y="34"/>
                  <a:pt x="11" y="34"/>
                </a:cubicBezTo>
                <a:cubicBezTo>
                  <a:pt x="12" y="34"/>
                  <a:pt x="14" y="35"/>
                  <a:pt x="14" y="36"/>
                </a:cubicBezTo>
                <a:cubicBezTo>
                  <a:pt x="14" y="37"/>
                  <a:pt x="14" y="38"/>
                  <a:pt x="15" y="38"/>
                </a:cubicBezTo>
                <a:cubicBezTo>
                  <a:pt x="127" y="38"/>
                  <a:pt x="127" y="38"/>
                  <a:pt x="127" y="38"/>
                </a:cubicBezTo>
                <a:cubicBezTo>
                  <a:pt x="128" y="38"/>
                  <a:pt x="128" y="37"/>
                  <a:pt x="128" y="36"/>
                </a:cubicBezTo>
                <a:cubicBezTo>
                  <a:pt x="128" y="35"/>
                  <a:pt x="130" y="34"/>
                  <a:pt x="131" y="34"/>
                </a:cubicBezTo>
                <a:cubicBezTo>
                  <a:pt x="136" y="34"/>
                  <a:pt x="136" y="34"/>
                  <a:pt x="136" y="34"/>
                </a:cubicBezTo>
                <a:cubicBezTo>
                  <a:pt x="136" y="21"/>
                  <a:pt x="136" y="21"/>
                  <a:pt x="136" y="21"/>
                </a:cubicBezTo>
                <a:cubicBezTo>
                  <a:pt x="71" y="6"/>
                  <a:pt x="71" y="6"/>
                  <a:pt x="71" y="6"/>
                </a:cubicBezTo>
                <a:cubicBezTo>
                  <a:pt x="6" y="21"/>
                  <a:pt x="6" y="21"/>
                  <a:pt x="6" y="21"/>
                </a:cubicBezTo>
                <a:lnTo>
                  <a:pt x="6" y="34"/>
                </a:ln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zh-CN" alt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Freeform 39"/>
          <p:cNvSpPr>
            <a:spLocks noEditPoints="1"/>
          </p:cNvSpPr>
          <p:nvPr/>
        </p:nvSpPr>
        <p:spPr bwMode="auto">
          <a:xfrm>
            <a:off x="4967765" y="2206063"/>
            <a:ext cx="245311" cy="111127"/>
          </a:xfrm>
          <a:custGeom>
            <a:avLst/>
            <a:gdLst>
              <a:gd name="T0" fmla="*/ 3 w 126"/>
              <a:gd name="T1" fmla="*/ 60 h 60"/>
              <a:gd name="T2" fmla="*/ 0 w 126"/>
              <a:gd name="T3" fmla="*/ 49 h 60"/>
              <a:gd name="T4" fmla="*/ 8 w 126"/>
              <a:gd name="T5" fmla="*/ 43 h 60"/>
              <a:gd name="T6" fmla="*/ 11 w 126"/>
              <a:gd name="T7" fmla="*/ 0 h 60"/>
              <a:gd name="T8" fmla="*/ 29 w 126"/>
              <a:gd name="T9" fmla="*/ 3 h 60"/>
              <a:gd name="T10" fmla="*/ 38 w 126"/>
              <a:gd name="T11" fmla="*/ 43 h 60"/>
              <a:gd name="T12" fmla="*/ 41 w 126"/>
              <a:gd name="T13" fmla="*/ 0 h 60"/>
              <a:gd name="T14" fmla="*/ 58 w 126"/>
              <a:gd name="T15" fmla="*/ 3 h 60"/>
              <a:gd name="T16" fmla="*/ 68 w 126"/>
              <a:gd name="T17" fmla="*/ 43 h 60"/>
              <a:gd name="T18" fmla="*/ 70 w 126"/>
              <a:gd name="T19" fmla="*/ 0 h 60"/>
              <a:gd name="T20" fmla="*/ 88 w 126"/>
              <a:gd name="T21" fmla="*/ 3 h 60"/>
              <a:gd name="T22" fmla="*/ 97 w 126"/>
              <a:gd name="T23" fmla="*/ 43 h 60"/>
              <a:gd name="T24" fmla="*/ 100 w 126"/>
              <a:gd name="T25" fmla="*/ 0 h 60"/>
              <a:gd name="T26" fmla="*/ 118 w 126"/>
              <a:gd name="T27" fmla="*/ 3 h 60"/>
              <a:gd name="T28" fmla="*/ 119 w 126"/>
              <a:gd name="T29" fmla="*/ 43 h 60"/>
              <a:gd name="T30" fmla="*/ 126 w 126"/>
              <a:gd name="T31" fmla="*/ 57 h 60"/>
              <a:gd name="T32" fmla="*/ 6 w 126"/>
              <a:gd name="T33" fmla="*/ 55 h 60"/>
              <a:gd name="T34" fmla="*/ 120 w 126"/>
              <a:gd name="T35" fmla="*/ 49 h 60"/>
              <a:gd name="T36" fmla="*/ 115 w 126"/>
              <a:gd name="T37" fmla="*/ 48 h 60"/>
              <a:gd name="T38" fmla="*/ 112 w 126"/>
              <a:gd name="T39" fmla="*/ 5 h 60"/>
              <a:gd name="T40" fmla="*/ 103 w 126"/>
              <a:gd name="T41" fmla="*/ 45 h 60"/>
              <a:gd name="T42" fmla="*/ 85 w 126"/>
              <a:gd name="T43" fmla="*/ 48 h 60"/>
              <a:gd name="T44" fmla="*/ 83 w 126"/>
              <a:gd name="T45" fmla="*/ 5 h 60"/>
              <a:gd name="T46" fmla="*/ 73 w 126"/>
              <a:gd name="T47" fmla="*/ 45 h 60"/>
              <a:gd name="T48" fmla="*/ 56 w 126"/>
              <a:gd name="T49" fmla="*/ 48 h 60"/>
              <a:gd name="T50" fmla="*/ 53 w 126"/>
              <a:gd name="T51" fmla="*/ 5 h 60"/>
              <a:gd name="T52" fmla="*/ 43 w 126"/>
              <a:gd name="T53" fmla="*/ 45 h 60"/>
              <a:gd name="T54" fmla="*/ 26 w 126"/>
              <a:gd name="T55" fmla="*/ 48 h 60"/>
              <a:gd name="T56" fmla="*/ 23 w 126"/>
              <a:gd name="T57" fmla="*/ 5 h 60"/>
              <a:gd name="T58" fmla="*/ 14 w 126"/>
              <a:gd name="T59" fmla="*/ 45 h 60"/>
              <a:gd name="T60" fmla="*/ 7 w 126"/>
              <a:gd name="T61" fmla="*/ 48 h 60"/>
              <a:gd name="T62" fmla="*/ 6 w 126"/>
              <a:gd name="T63"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6" h="60">
                <a:moveTo>
                  <a:pt x="123" y="60"/>
                </a:moveTo>
                <a:cubicBezTo>
                  <a:pt x="3" y="60"/>
                  <a:pt x="3" y="60"/>
                  <a:pt x="3" y="60"/>
                </a:cubicBezTo>
                <a:cubicBezTo>
                  <a:pt x="2" y="60"/>
                  <a:pt x="0" y="59"/>
                  <a:pt x="0" y="57"/>
                </a:cubicBezTo>
                <a:cubicBezTo>
                  <a:pt x="0" y="49"/>
                  <a:pt x="0" y="49"/>
                  <a:pt x="0" y="49"/>
                </a:cubicBezTo>
                <a:cubicBezTo>
                  <a:pt x="0" y="46"/>
                  <a:pt x="3" y="43"/>
                  <a:pt x="7" y="43"/>
                </a:cubicBezTo>
                <a:cubicBezTo>
                  <a:pt x="8" y="43"/>
                  <a:pt x="8" y="43"/>
                  <a:pt x="8" y="43"/>
                </a:cubicBezTo>
                <a:cubicBezTo>
                  <a:pt x="8" y="3"/>
                  <a:pt x="8" y="3"/>
                  <a:pt x="8" y="3"/>
                </a:cubicBezTo>
                <a:cubicBezTo>
                  <a:pt x="8" y="1"/>
                  <a:pt x="10" y="0"/>
                  <a:pt x="11" y="0"/>
                </a:cubicBezTo>
                <a:cubicBezTo>
                  <a:pt x="26" y="0"/>
                  <a:pt x="26" y="0"/>
                  <a:pt x="26" y="0"/>
                </a:cubicBezTo>
                <a:cubicBezTo>
                  <a:pt x="27" y="0"/>
                  <a:pt x="29" y="1"/>
                  <a:pt x="29" y="3"/>
                </a:cubicBezTo>
                <a:cubicBezTo>
                  <a:pt x="29" y="43"/>
                  <a:pt x="29" y="43"/>
                  <a:pt x="29" y="43"/>
                </a:cubicBezTo>
                <a:cubicBezTo>
                  <a:pt x="38" y="43"/>
                  <a:pt x="38" y="43"/>
                  <a:pt x="38" y="43"/>
                </a:cubicBezTo>
                <a:cubicBezTo>
                  <a:pt x="38" y="3"/>
                  <a:pt x="38" y="3"/>
                  <a:pt x="38" y="3"/>
                </a:cubicBezTo>
                <a:cubicBezTo>
                  <a:pt x="38" y="1"/>
                  <a:pt x="39" y="0"/>
                  <a:pt x="41" y="0"/>
                </a:cubicBezTo>
                <a:cubicBezTo>
                  <a:pt x="56" y="0"/>
                  <a:pt x="56" y="0"/>
                  <a:pt x="56" y="0"/>
                </a:cubicBezTo>
                <a:cubicBezTo>
                  <a:pt x="57" y="0"/>
                  <a:pt x="58" y="1"/>
                  <a:pt x="58" y="3"/>
                </a:cubicBezTo>
                <a:cubicBezTo>
                  <a:pt x="58" y="43"/>
                  <a:pt x="58" y="43"/>
                  <a:pt x="58" y="43"/>
                </a:cubicBezTo>
                <a:cubicBezTo>
                  <a:pt x="68" y="43"/>
                  <a:pt x="68" y="43"/>
                  <a:pt x="68" y="43"/>
                </a:cubicBezTo>
                <a:cubicBezTo>
                  <a:pt x="68" y="3"/>
                  <a:pt x="68" y="3"/>
                  <a:pt x="68" y="3"/>
                </a:cubicBezTo>
                <a:cubicBezTo>
                  <a:pt x="68" y="1"/>
                  <a:pt x="69" y="0"/>
                  <a:pt x="70" y="0"/>
                </a:cubicBezTo>
                <a:cubicBezTo>
                  <a:pt x="85" y="0"/>
                  <a:pt x="85" y="0"/>
                  <a:pt x="85" y="0"/>
                </a:cubicBezTo>
                <a:cubicBezTo>
                  <a:pt x="87" y="0"/>
                  <a:pt x="88" y="1"/>
                  <a:pt x="88" y="3"/>
                </a:cubicBezTo>
                <a:cubicBezTo>
                  <a:pt x="88" y="43"/>
                  <a:pt x="88" y="43"/>
                  <a:pt x="88" y="43"/>
                </a:cubicBezTo>
                <a:cubicBezTo>
                  <a:pt x="97" y="43"/>
                  <a:pt x="97" y="43"/>
                  <a:pt x="97" y="43"/>
                </a:cubicBezTo>
                <a:cubicBezTo>
                  <a:pt x="97" y="3"/>
                  <a:pt x="97" y="3"/>
                  <a:pt x="97" y="3"/>
                </a:cubicBezTo>
                <a:cubicBezTo>
                  <a:pt x="97" y="1"/>
                  <a:pt x="99" y="0"/>
                  <a:pt x="100" y="0"/>
                </a:cubicBezTo>
                <a:cubicBezTo>
                  <a:pt x="115" y="0"/>
                  <a:pt x="115" y="0"/>
                  <a:pt x="115" y="0"/>
                </a:cubicBezTo>
                <a:cubicBezTo>
                  <a:pt x="116" y="0"/>
                  <a:pt x="118" y="1"/>
                  <a:pt x="118" y="3"/>
                </a:cubicBezTo>
                <a:cubicBezTo>
                  <a:pt x="118" y="43"/>
                  <a:pt x="118" y="43"/>
                  <a:pt x="118" y="43"/>
                </a:cubicBezTo>
                <a:cubicBezTo>
                  <a:pt x="119" y="43"/>
                  <a:pt x="119" y="43"/>
                  <a:pt x="119" y="43"/>
                </a:cubicBezTo>
                <a:cubicBezTo>
                  <a:pt x="123" y="43"/>
                  <a:pt x="126" y="46"/>
                  <a:pt x="126" y="49"/>
                </a:cubicBezTo>
                <a:cubicBezTo>
                  <a:pt x="126" y="57"/>
                  <a:pt x="126" y="57"/>
                  <a:pt x="126" y="57"/>
                </a:cubicBezTo>
                <a:cubicBezTo>
                  <a:pt x="126" y="59"/>
                  <a:pt x="124" y="60"/>
                  <a:pt x="123" y="60"/>
                </a:cubicBezTo>
                <a:close/>
                <a:moveTo>
                  <a:pt x="6" y="55"/>
                </a:moveTo>
                <a:cubicBezTo>
                  <a:pt x="120" y="55"/>
                  <a:pt x="120" y="55"/>
                  <a:pt x="120" y="55"/>
                </a:cubicBezTo>
                <a:cubicBezTo>
                  <a:pt x="120" y="49"/>
                  <a:pt x="120" y="49"/>
                  <a:pt x="120" y="49"/>
                </a:cubicBezTo>
                <a:cubicBezTo>
                  <a:pt x="120" y="49"/>
                  <a:pt x="120" y="48"/>
                  <a:pt x="119" y="48"/>
                </a:cubicBezTo>
                <a:cubicBezTo>
                  <a:pt x="115" y="48"/>
                  <a:pt x="115" y="48"/>
                  <a:pt x="115" y="48"/>
                </a:cubicBezTo>
                <a:cubicBezTo>
                  <a:pt x="114" y="48"/>
                  <a:pt x="112" y="47"/>
                  <a:pt x="112" y="45"/>
                </a:cubicBezTo>
                <a:cubicBezTo>
                  <a:pt x="112" y="5"/>
                  <a:pt x="112" y="5"/>
                  <a:pt x="112" y="5"/>
                </a:cubicBezTo>
                <a:cubicBezTo>
                  <a:pt x="103" y="5"/>
                  <a:pt x="103" y="5"/>
                  <a:pt x="103" y="5"/>
                </a:cubicBezTo>
                <a:cubicBezTo>
                  <a:pt x="103" y="45"/>
                  <a:pt x="103" y="45"/>
                  <a:pt x="103" y="45"/>
                </a:cubicBezTo>
                <a:cubicBezTo>
                  <a:pt x="103" y="47"/>
                  <a:pt x="102" y="48"/>
                  <a:pt x="100" y="48"/>
                </a:cubicBezTo>
                <a:cubicBezTo>
                  <a:pt x="85" y="48"/>
                  <a:pt x="85" y="48"/>
                  <a:pt x="85" y="48"/>
                </a:cubicBezTo>
                <a:cubicBezTo>
                  <a:pt x="84" y="48"/>
                  <a:pt x="83" y="47"/>
                  <a:pt x="83" y="45"/>
                </a:cubicBezTo>
                <a:cubicBezTo>
                  <a:pt x="83" y="5"/>
                  <a:pt x="83" y="5"/>
                  <a:pt x="83" y="5"/>
                </a:cubicBezTo>
                <a:cubicBezTo>
                  <a:pt x="73" y="5"/>
                  <a:pt x="73" y="5"/>
                  <a:pt x="73" y="5"/>
                </a:cubicBezTo>
                <a:cubicBezTo>
                  <a:pt x="73" y="45"/>
                  <a:pt x="73" y="45"/>
                  <a:pt x="73" y="45"/>
                </a:cubicBezTo>
                <a:cubicBezTo>
                  <a:pt x="73" y="47"/>
                  <a:pt x="72" y="48"/>
                  <a:pt x="70" y="48"/>
                </a:cubicBezTo>
                <a:cubicBezTo>
                  <a:pt x="56" y="48"/>
                  <a:pt x="56" y="48"/>
                  <a:pt x="56" y="48"/>
                </a:cubicBezTo>
                <a:cubicBezTo>
                  <a:pt x="54" y="48"/>
                  <a:pt x="53" y="47"/>
                  <a:pt x="53" y="45"/>
                </a:cubicBezTo>
                <a:cubicBezTo>
                  <a:pt x="53" y="5"/>
                  <a:pt x="53" y="5"/>
                  <a:pt x="53" y="5"/>
                </a:cubicBezTo>
                <a:cubicBezTo>
                  <a:pt x="43" y="5"/>
                  <a:pt x="43" y="5"/>
                  <a:pt x="43" y="5"/>
                </a:cubicBezTo>
                <a:cubicBezTo>
                  <a:pt x="43" y="45"/>
                  <a:pt x="43" y="45"/>
                  <a:pt x="43" y="45"/>
                </a:cubicBezTo>
                <a:cubicBezTo>
                  <a:pt x="43" y="47"/>
                  <a:pt x="42" y="48"/>
                  <a:pt x="41" y="48"/>
                </a:cubicBezTo>
                <a:cubicBezTo>
                  <a:pt x="26" y="48"/>
                  <a:pt x="26" y="48"/>
                  <a:pt x="26" y="48"/>
                </a:cubicBezTo>
                <a:cubicBezTo>
                  <a:pt x="24" y="48"/>
                  <a:pt x="23" y="47"/>
                  <a:pt x="23" y="45"/>
                </a:cubicBezTo>
                <a:cubicBezTo>
                  <a:pt x="23" y="5"/>
                  <a:pt x="23" y="5"/>
                  <a:pt x="23" y="5"/>
                </a:cubicBezTo>
                <a:cubicBezTo>
                  <a:pt x="14" y="5"/>
                  <a:pt x="14" y="5"/>
                  <a:pt x="14" y="5"/>
                </a:cubicBezTo>
                <a:cubicBezTo>
                  <a:pt x="14" y="45"/>
                  <a:pt x="14" y="45"/>
                  <a:pt x="14" y="45"/>
                </a:cubicBezTo>
                <a:cubicBezTo>
                  <a:pt x="14" y="47"/>
                  <a:pt x="12" y="48"/>
                  <a:pt x="11" y="48"/>
                </a:cubicBezTo>
                <a:cubicBezTo>
                  <a:pt x="7" y="48"/>
                  <a:pt x="7" y="48"/>
                  <a:pt x="7" y="48"/>
                </a:cubicBezTo>
                <a:cubicBezTo>
                  <a:pt x="6" y="48"/>
                  <a:pt x="6" y="49"/>
                  <a:pt x="6" y="49"/>
                </a:cubicBezTo>
                <a:lnTo>
                  <a:pt x="6" y="55"/>
                </a:ln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zh-CN" alt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Freeform 40"/>
          <p:cNvSpPr>
            <a:spLocks/>
          </p:cNvSpPr>
          <p:nvPr/>
        </p:nvSpPr>
        <p:spPr bwMode="auto">
          <a:xfrm>
            <a:off x="4952433" y="2331751"/>
            <a:ext cx="275975" cy="42918"/>
          </a:xfrm>
          <a:custGeom>
            <a:avLst/>
            <a:gdLst>
              <a:gd name="T0" fmla="*/ 135 w 142"/>
              <a:gd name="T1" fmla="*/ 0 h 23"/>
              <a:gd name="T2" fmla="*/ 7 w 142"/>
              <a:gd name="T3" fmla="*/ 0 h 23"/>
              <a:gd name="T4" fmla="*/ 0 w 142"/>
              <a:gd name="T5" fmla="*/ 7 h 23"/>
              <a:gd name="T6" fmla="*/ 0 w 142"/>
              <a:gd name="T7" fmla="*/ 20 h 23"/>
              <a:gd name="T8" fmla="*/ 3 w 142"/>
              <a:gd name="T9" fmla="*/ 23 h 23"/>
              <a:gd name="T10" fmla="*/ 61 w 142"/>
              <a:gd name="T11" fmla="*/ 23 h 23"/>
              <a:gd name="T12" fmla="*/ 61 w 142"/>
              <a:gd name="T13" fmla="*/ 17 h 23"/>
              <a:gd name="T14" fmla="*/ 6 w 142"/>
              <a:gd name="T15" fmla="*/ 17 h 23"/>
              <a:gd name="T16" fmla="*/ 6 w 142"/>
              <a:gd name="T17" fmla="*/ 7 h 23"/>
              <a:gd name="T18" fmla="*/ 7 w 142"/>
              <a:gd name="T19" fmla="*/ 5 h 23"/>
              <a:gd name="T20" fmla="*/ 135 w 142"/>
              <a:gd name="T21" fmla="*/ 5 h 23"/>
              <a:gd name="T22" fmla="*/ 136 w 142"/>
              <a:gd name="T23" fmla="*/ 7 h 23"/>
              <a:gd name="T24" fmla="*/ 136 w 142"/>
              <a:gd name="T25" fmla="*/ 17 h 23"/>
              <a:gd name="T26" fmla="*/ 82 w 142"/>
              <a:gd name="T27" fmla="*/ 17 h 23"/>
              <a:gd name="T28" fmla="*/ 82 w 142"/>
              <a:gd name="T29" fmla="*/ 23 h 23"/>
              <a:gd name="T30" fmla="*/ 139 w 142"/>
              <a:gd name="T31" fmla="*/ 23 h 23"/>
              <a:gd name="T32" fmla="*/ 142 w 142"/>
              <a:gd name="T33" fmla="*/ 20 h 23"/>
              <a:gd name="T34" fmla="*/ 142 w 142"/>
              <a:gd name="T35" fmla="*/ 7 h 23"/>
              <a:gd name="T36" fmla="*/ 135 w 142"/>
              <a:gd name="T3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23">
                <a:moveTo>
                  <a:pt x="135" y="0"/>
                </a:moveTo>
                <a:cubicBezTo>
                  <a:pt x="7" y="0"/>
                  <a:pt x="7" y="0"/>
                  <a:pt x="7" y="0"/>
                </a:cubicBezTo>
                <a:cubicBezTo>
                  <a:pt x="3" y="0"/>
                  <a:pt x="0" y="3"/>
                  <a:pt x="0" y="7"/>
                </a:cubicBezTo>
                <a:cubicBezTo>
                  <a:pt x="0" y="20"/>
                  <a:pt x="0" y="20"/>
                  <a:pt x="0" y="20"/>
                </a:cubicBezTo>
                <a:cubicBezTo>
                  <a:pt x="0" y="21"/>
                  <a:pt x="2" y="23"/>
                  <a:pt x="3" y="23"/>
                </a:cubicBezTo>
                <a:cubicBezTo>
                  <a:pt x="61" y="23"/>
                  <a:pt x="61" y="23"/>
                  <a:pt x="61" y="23"/>
                </a:cubicBezTo>
                <a:cubicBezTo>
                  <a:pt x="61" y="17"/>
                  <a:pt x="61" y="17"/>
                  <a:pt x="61" y="17"/>
                </a:cubicBezTo>
                <a:cubicBezTo>
                  <a:pt x="6" y="17"/>
                  <a:pt x="6" y="17"/>
                  <a:pt x="6" y="17"/>
                </a:cubicBezTo>
                <a:cubicBezTo>
                  <a:pt x="6" y="7"/>
                  <a:pt x="6" y="7"/>
                  <a:pt x="6" y="7"/>
                </a:cubicBezTo>
                <a:cubicBezTo>
                  <a:pt x="6" y="6"/>
                  <a:pt x="6" y="5"/>
                  <a:pt x="7" y="5"/>
                </a:cubicBezTo>
                <a:cubicBezTo>
                  <a:pt x="135" y="5"/>
                  <a:pt x="135" y="5"/>
                  <a:pt x="135" y="5"/>
                </a:cubicBezTo>
                <a:cubicBezTo>
                  <a:pt x="136" y="5"/>
                  <a:pt x="136" y="6"/>
                  <a:pt x="136" y="7"/>
                </a:cubicBezTo>
                <a:cubicBezTo>
                  <a:pt x="136" y="17"/>
                  <a:pt x="136" y="17"/>
                  <a:pt x="136" y="17"/>
                </a:cubicBezTo>
                <a:cubicBezTo>
                  <a:pt x="82" y="17"/>
                  <a:pt x="82" y="17"/>
                  <a:pt x="82" y="17"/>
                </a:cubicBezTo>
                <a:cubicBezTo>
                  <a:pt x="82" y="23"/>
                  <a:pt x="82" y="23"/>
                  <a:pt x="82" y="23"/>
                </a:cubicBezTo>
                <a:cubicBezTo>
                  <a:pt x="139" y="23"/>
                  <a:pt x="139" y="23"/>
                  <a:pt x="139" y="23"/>
                </a:cubicBezTo>
                <a:cubicBezTo>
                  <a:pt x="140" y="23"/>
                  <a:pt x="142" y="21"/>
                  <a:pt x="142" y="20"/>
                </a:cubicBezTo>
                <a:cubicBezTo>
                  <a:pt x="142" y="7"/>
                  <a:pt x="142" y="7"/>
                  <a:pt x="142" y="7"/>
                </a:cubicBezTo>
                <a:cubicBezTo>
                  <a:pt x="142" y="3"/>
                  <a:pt x="139" y="0"/>
                  <a:pt x="135" y="0"/>
                </a:cubicBez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zh-CN" alt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Oval 41"/>
          <p:cNvSpPr>
            <a:spLocks noChangeArrowheads="1"/>
          </p:cNvSpPr>
          <p:nvPr/>
        </p:nvSpPr>
        <p:spPr bwMode="auto">
          <a:xfrm>
            <a:off x="5061371" y="2357808"/>
            <a:ext cx="23402" cy="22226"/>
          </a:xfrm>
          <a:prstGeom prst="ellipse">
            <a:avLst/>
          </a:pr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zh-CN" alt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Oval 42"/>
          <p:cNvSpPr>
            <a:spLocks noChangeArrowheads="1"/>
          </p:cNvSpPr>
          <p:nvPr/>
        </p:nvSpPr>
        <p:spPr bwMode="auto">
          <a:xfrm>
            <a:off x="5096069" y="2357808"/>
            <a:ext cx="23402" cy="22226"/>
          </a:xfrm>
          <a:prstGeom prst="ellipse">
            <a:avLst/>
          </a:pr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zh-CN" alt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Freeform 5"/>
          <p:cNvSpPr>
            <a:spLocks noEditPoints="1"/>
          </p:cNvSpPr>
          <p:nvPr/>
        </p:nvSpPr>
        <p:spPr bwMode="auto">
          <a:xfrm>
            <a:off x="5956228" y="2155063"/>
            <a:ext cx="128931" cy="190497"/>
          </a:xfrm>
          <a:custGeom>
            <a:avLst/>
            <a:gdLst>
              <a:gd name="T0" fmla="*/ 46 w 52"/>
              <a:gd name="T1" fmla="*/ 70 h 86"/>
              <a:gd name="T2" fmla="*/ 31 w 52"/>
              <a:gd name="T3" fmla="*/ 77 h 86"/>
              <a:gd name="T4" fmla="*/ 31 w 52"/>
              <a:gd name="T5" fmla="*/ 86 h 86"/>
              <a:gd name="T6" fmla="*/ 23 w 52"/>
              <a:gd name="T7" fmla="*/ 86 h 86"/>
              <a:gd name="T8" fmla="*/ 23 w 52"/>
              <a:gd name="T9" fmla="*/ 77 h 86"/>
              <a:gd name="T10" fmla="*/ 7 w 52"/>
              <a:gd name="T11" fmla="*/ 70 h 86"/>
              <a:gd name="T12" fmla="*/ 0 w 52"/>
              <a:gd name="T13" fmla="*/ 55 h 86"/>
              <a:gd name="T14" fmla="*/ 12 w 52"/>
              <a:gd name="T15" fmla="*/ 55 h 86"/>
              <a:gd name="T16" fmla="*/ 16 w 52"/>
              <a:gd name="T17" fmla="*/ 64 h 86"/>
              <a:gd name="T18" fmla="*/ 23 w 52"/>
              <a:gd name="T19" fmla="*/ 67 h 86"/>
              <a:gd name="T20" fmla="*/ 23 w 52"/>
              <a:gd name="T21" fmla="*/ 48 h 86"/>
              <a:gd name="T22" fmla="*/ 19 w 52"/>
              <a:gd name="T23" fmla="*/ 47 h 86"/>
              <a:gd name="T24" fmla="*/ 2 w 52"/>
              <a:gd name="T25" fmla="*/ 29 h 86"/>
              <a:gd name="T26" fmla="*/ 8 w 52"/>
              <a:gd name="T27" fmla="*/ 16 h 86"/>
              <a:gd name="T28" fmla="*/ 23 w 52"/>
              <a:gd name="T29" fmla="*/ 9 h 86"/>
              <a:gd name="T30" fmla="*/ 23 w 52"/>
              <a:gd name="T31" fmla="*/ 0 h 86"/>
              <a:gd name="T32" fmla="*/ 31 w 52"/>
              <a:gd name="T33" fmla="*/ 0 h 86"/>
              <a:gd name="T34" fmla="*/ 31 w 52"/>
              <a:gd name="T35" fmla="*/ 9 h 86"/>
              <a:gd name="T36" fmla="*/ 44 w 52"/>
              <a:gd name="T37" fmla="*/ 15 h 86"/>
              <a:gd name="T38" fmla="*/ 51 w 52"/>
              <a:gd name="T39" fmla="*/ 29 h 86"/>
              <a:gd name="T40" fmla="*/ 39 w 52"/>
              <a:gd name="T41" fmla="*/ 29 h 86"/>
              <a:gd name="T42" fmla="*/ 36 w 52"/>
              <a:gd name="T43" fmla="*/ 23 h 86"/>
              <a:gd name="T44" fmla="*/ 31 w 52"/>
              <a:gd name="T45" fmla="*/ 20 h 86"/>
              <a:gd name="T46" fmla="*/ 31 w 52"/>
              <a:gd name="T47" fmla="*/ 37 h 86"/>
              <a:gd name="T48" fmla="*/ 34 w 52"/>
              <a:gd name="T49" fmla="*/ 38 h 86"/>
              <a:gd name="T50" fmla="*/ 52 w 52"/>
              <a:gd name="T51" fmla="*/ 56 h 86"/>
              <a:gd name="T52" fmla="*/ 46 w 52"/>
              <a:gd name="T53" fmla="*/ 70 h 86"/>
              <a:gd name="T54" fmla="*/ 23 w 52"/>
              <a:gd name="T55" fmla="*/ 19 h 86"/>
              <a:gd name="T56" fmla="*/ 16 w 52"/>
              <a:gd name="T57" fmla="*/ 22 h 86"/>
              <a:gd name="T58" fmla="*/ 14 w 52"/>
              <a:gd name="T59" fmla="*/ 29 h 86"/>
              <a:gd name="T60" fmla="*/ 21 w 52"/>
              <a:gd name="T61" fmla="*/ 36 h 86"/>
              <a:gd name="T62" fmla="*/ 23 w 52"/>
              <a:gd name="T63" fmla="*/ 36 h 86"/>
              <a:gd name="T64" fmla="*/ 23 w 52"/>
              <a:gd name="T65" fmla="*/ 19 h 86"/>
              <a:gd name="T66" fmla="*/ 32 w 52"/>
              <a:gd name="T67" fmla="*/ 49 h 86"/>
              <a:gd name="T68" fmla="*/ 31 w 52"/>
              <a:gd name="T69" fmla="*/ 49 h 86"/>
              <a:gd name="T70" fmla="*/ 31 w 52"/>
              <a:gd name="T71" fmla="*/ 67 h 86"/>
              <a:gd name="T72" fmla="*/ 37 w 52"/>
              <a:gd name="T73" fmla="*/ 64 h 86"/>
              <a:gd name="T74" fmla="*/ 40 w 52"/>
              <a:gd name="T75" fmla="*/ 57 h 86"/>
              <a:gd name="T76" fmla="*/ 32 w 52"/>
              <a:gd name="T77"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86">
                <a:moveTo>
                  <a:pt x="46" y="70"/>
                </a:moveTo>
                <a:cubicBezTo>
                  <a:pt x="42" y="74"/>
                  <a:pt x="37" y="76"/>
                  <a:pt x="31" y="77"/>
                </a:cubicBezTo>
                <a:cubicBezTo>
                  <a:pt x="31" y="86"/>
                  <a:pt x="31" y="86"/>
                  <a:pt x="31" y="86"/>
                </a:cubicBezTo>
                <a:cubicBezTo>
                  <a:pt x="23" y="86"/>
                  <a:pt x="23" y="86"/>
                  <a:pt x="23" y="86"/>
                </a:cubicBezTo>
                <a:cubicBezTo>
                  <a:pt x="23" y="77"/>
                  <a:pt x="23" y="77"/>
                  <a:pt x="23" y="77"/>
                </a:cubicBezTo>
                <a:cubicBezTo>
                  <a:pt x="17" y="77"/>
                  <a:pt x="12" y="75"/>
                  <a:pt x="7" y="70"/>
                </a:cubicBezTo>
                <a:cubicBezTo>
                  <a:pt x="3" y="67"/>
                  <a:pt x="0" y="61"/>
                  <a:pt x="0" y="55"/>
                </a:cubicBezTo>
                <a:cubicBezTo>
                  <a:pt x="12" y="55"/>
                  <a:pt x="12" y="55"/>
                  <a:pt x="12" y="55"/>
                </a:cubicBezTo>
                <a:cubicBezTo>
                  <a:pt x="12" y="59"/>
                  <a:pt x="14" y="62"/>
                  <a:pt x="16" y="64"/>
                </a:cubicBezTo>
                <a:cubicBezTo>
                  <a:pt x="18" y="66"/>
                  <a:pt x="21" y="67"/>
                  <a:pt x="23" y="67"/>
                </a:cubicBezTo>
                <a:cubicBezTo>
                  <a:pt x="23" y="48"/>
                  <a:pt x="23" y="48"/>
                  <a:pt x="23" y="48"/>
                </a:cubicBezTo>
                <a:cubicBezTo>
                  <a:pt x="22" y="48"/>
                  <a:pt x="20" y="47"/>
                  <a:pt x="19" y="47"/>
                </a:cubicBezTo>
                <a:cubicBezTo>
                  <a:pt x="8" y="45"/>
                  <a:pt x="2" y="39"/>
                  <a:pt x="2" y="29"/>
                </a:cubicBezTo>
                <a:cubicBezTo>
                  <a:pt x="2" y="24"/>
                  <a:pt x="4" y="19"/>
                  <a:pt x="8" y="16"/>
                </a:cubicBezTo>
                <a:cubicBezTo>
                  <a:pt x="12" y="12"/>
                  <a:pt x="17" y="10"/>
                  <a:pt x="23" y="9"/>
                </a:cubicBezTo>
                <a:cubicBezTo>
                  <a:pt x="23" y="0"/>
                  <a:pt x="23" y="0"/>
                  <a:pt x="23" y="0"/>
                </a:cubicBezTo>
                <a:cubicBezTo>
                  <a:pt x="31" y="0"/>
                  <a:pt x="31" y="0"/>
                  <a:pt x="31" y="0"/>
                </a:cubicBezTo>
                <a:cubicBezTo>
                  <a:pt x="31" y="9"/>
                  <a:pt x="31" y="9"/>
                  <a:pt x="31" y="9"/>
                </a:cubicBezTo>
                <a:cubicBezTo>
                  <a:pt x="36" y="10"/>
                  <a:pt x="41" y="12"/>
                  <a:pt x="44" y="15"/>
                </a:cubicBezTo>
                <a:cubicBezTo>
                  <a:pt x="48" y="19"/>
                  <a:pt x="51" y="24"/>
                  <a:pt x="51" y="29"/>
                </a:cubicBezTo>
                <a:cubicBezTo>
                  <a:pt x="39" y="29"/>
                  <a:pt x="39" y="29"/>
                  <a:pt x="39" y="29"/>
                </a:cubicBezTo>
                <a:cubicBezTo>
                  <a:pt x="39" y="27"/>
                  <a:pt x="38" y="24"/>
                  <a:pt x="36" y="23"/>
                </a:cubicBezTo>
                <a:cubicBezTo>
                  <a:pt x="35" y="21"/>
                  <a:pt x="33" y="20"/>
                  <a:pt x="31" y="20"/>
                </a:cubicBezTo>
                <a:cubicBezTo>
                  <a:pt x="31" y="37"/>
                  <a:pt x="31" y="37"/>
                  <a:pt x="31" y="37"/>
                </a:cubicBezTo>
                <a:cubicBezTo>
                  <a:pt x="34" y="38"/>
                  <a:pt x="34" y="38"/>
                  <a:pt x="34" y="38"/>
                </a:cubicBezTo>
                <a:cubicBezTo>
                  <a:pt x="44" y="39"/>
                  <a:pt x="52" y="46"/>
                  <a:pt x="52" y="56"/>
                </a:cubicBezTo>
                <a:cubicBezTo>
                  <a:pt x="52" y="63"/>
                  <a:pt x="50" y="67"/>
                  <a:pt x="46" y="70"/>
                </a:cubicBezTo>
                <a:close/>
                <a:moveTo>
                  <a:pt x="23" y="19"/>
                </a:moveTo>
                <a:cubicBezTo>
                  <a:pt x="21" y="20"/>
                  <a:pt x="18" y="21"/>
                  <a:pt x="16" y="22"/>
                </a:cubicBezTo>
                <a:cubicBezTo>
                  <a:pt x="15" y="24"/>
                  <a:pt x="14" y="26"/>
                  <a:pt x="14" y="29"/>
                </a:cubicBezTo>
                <a:cubicBezTo>
                  <a:pt x="14" y="33"/>
                  <a:pt x="17" y="35"/>
                  <a:pt x="21" y="36"/>
                </a:cubicBezTo>
                <a:cubicBezTo>
                  <a:pt x="22" y="36"/>
                  <a:pt x="23" y="36"/>
                  <a:pt x="23" y="36"/>
                </a:cubicBezTo>
                <a:lnTo>
                  <a:pt x="23" y="19"/>
                </a:lnTo>
                <a:close/>
                <a:moveTo>
                  <a:pt x="32" y="49"/>
                </a:moveTo>
                <a:cubicBezTo>
                  <a:pt x="31" y="49"/>
                  <a:pt x="31" y="49"/>
                  <a:pt x="31" y="49"/>
                </a:cubicBezTo>
                <a:cubicBezTo>
                  <a:pt x="31" y="67"/>
                  <a:pt x="31" y="67"/>
                  <a:pt x="31" y="67"/>
                </a:cubicBezTo>
                <a:cubicBezTo>
                  <a:pt x="33" y="66"/>
                  <a:pt x="36" y="65"/>
                  <a:pt x="37" y="64"/>
                </a:cubicBezTo>
                <a:cubicBezTo>
                  <a:pt x="39" y="62"/>
                  <a:pt x="40" y="60"/>
                  <a:pt x="40" y="57"/>
                </a:cubicBezTo>
                <a:cubicBezTo>
                  <a:pt x="40" y="52"/>
                  <a:pt x="36" y="50"/>
                  <a:pt x="32" y="49"/>
                </a:cubicBez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zh-CN" alt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Freeform 6"/>
          <p:cNvSpPr>
            <a:spLocks noEditPoints="1"/>
          </p:cNvSpPr>
          <p:nvPr/>
        </p:nvSpPr>
        <p:spPr bwMode="auto">
          <a:xfrm>
            <a:off x="5847762" y="2095532"/>
            <a:ext cx="345862" cy="309558"/>
          </a:xfrm>
          <a:custGeom>
            <a:avLst/>
            <a:gdLst>
              <a:gd name="T0" fmla="*/ 70 w 140"/>
              <a:gd name="T1" fmla="*/ 140 h 140"/>
              <a:gd name="T2" fmla="*/ 0 w 140"/>
              <a:gd name="T3" fmla="*/ 70 h 140"/>
              <a:gd name="T4" fmla="*/ 70 w 140"/>
              <a:gd name="T5" fmla="*/ 0 h 140"/>
              <a:gd name="T6" fmla="*/ 140 w 140"/>
              <a:gd name="T7" fmla="*/ 70 h 140"/>
              <a:gd name="T8" fmla="*/ 70 w 140"/>
              <a:gd name="T9" fmla="*/ 140 h 140"/>
              <a:gd name="T10" fmla="*/ 70 w 140"/>
              <a:gd name="T11" fmla="*/ 6 h 140"/>
              <a:gd name="T12" fmla="*/ 6 w 140"/>
              <a:gd name="T13" fmla="*/ 70 h 140"/>
              <a:gd name="T14" fmla="*/ 70 w 140"/>
              <a:gd name="T15" fmla="*/ 134 h 140"/>
              <a:gd name="T16" fmla="*/ 134 w 140"/>
              <a:gd name="T17" fmla="*/ 70 h 140"/>
              <a:gd name="T18" fmla="*/ 70 w 140"/>
              <a:gd name="T19" fmla="*/ 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70" y="140"/>
                </a:moveTo>
                <a:cubicBezTo>
                  <a:pt x="31" y="140"/>
                  <a:pt x="0" y="109"/>
                  <a:pt x="0" y="70"/>
                </a:cubicBezTo>
                <a:cubicBezTo>
                  <a:pt x="0" y="31"/>
                  <a:pt x="31" y="0"/>
                  <a:pt x="70" y="0"/>
                </a:cubicBezTo>
                <a:cubicBezTo>
                  <a:pt x="109" y="0"/>
                  <a:pt x="140" y="31"/>
                  <a:pt x="140" y="70"/>
                </a:cubicBezTo>
                <a:cubicBezTo>
                  <a:pt x="140" y="109"/>
                  <a:pt x="109" y="140"/>
                  <a:pt x="70" y="140"/>
                </a:cubicBezTo>
                <a:close/>
                <a:moveTo>
                  <a:pt x="70" y="6"/>
                </a:moveTo>
                <a:cubicBezTo>
                  <a:pt x="34" y="6"/>
                  <a:pt x="6" y="34"/>
                  <a:pt x="6" y="70"/>
                </a:cubicBezTo>
                <a:cubicBezTo>
                  <a:pt x="6" y="106"/>
                  <a:pt x="34" y="134"/>
                  <a:pt x="70" y="134"/>
                </a:cubicBezTo>
                <a:cubicBezTo>
                  <a:pt x="106" y="134"/>
                  <a:pt x="134" y="106"/>
                  <a:pt x="134" y="70"/>
                </a:cubicBezTo>
                <a:cubicBezTo>
                  <a:pt x="134" y="34"/>
                  <a:pt x="106" y="6"/>
                  <a:pt x="70" y="6"/>
                </a:cubicBez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zh-CN" alt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文本框 2"/>
          <p:cNvSpPr txBox="1"/>
          <p:nvPr/>
        </p:nvSpPr>
        <p:spPr>
          <a:xfrm>
            <a:off x="8813078" y="2405046"/>
            <a:ext cx="860203" cy="334520"/>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defTabSz="601816">
              <a:lnSpc>
                <a:spcPct val="150000"/>
              </a:lnSpc>
              <a:buSzPct val="100000"/>
              <a:defRPr/>
            </a:pPr>
            <a:r>
              <a:rPr lang="zh-CN" altLang="en-US"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运营商</a:t>
            </a:r>
            <a:endParaRPr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8" name="文本框 2"/>
          <p:cNvSpPr txBox="1"/>
          <p:nvPr/>
        </p:nvSpPr>
        <p:spPr>
          <a:xfrm>
            <a:off x="4870737" y="2389003"/>
            <a:ext cx="860204" cy="334520"/>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defTabSz="601816">
              <a:lnSpc>
                <a:spcPct val="150000"/>
              </a:lnSpc>
              <a:buSzPct val="100000"/>
              <a:defRPr/>
            </a:pPr>
            <a:r>
              <a:rPr lang="zh-CN" altLang="en-US"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政府</a:t>
            </a:r>
            <a:endParaRPr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9" name="文本框 2"/>
          <p:cNvSpPr txBox="1"/>
          <p:nvPr/>
        </p:nvSpPr>
        <p:spPr>
          <a:xfrm>
            <a:off x="5788347" y="2372531"/>
            <a:ext cx="860204" cy="334520"/>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defTabSz="601816">
              <a:lnSpc>
                <a:spcPct val="150000"/>
              </a:lnSpc>
              <a:buSzPct val="100000"/>
              <a:defRPr/>
            </a:pPr>
            <a:r>
              <a:rPr lang="zh-CN" altLang="en-US"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金融</a:t>
            </a:r>
            <a:endParaRPr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0" name="Freeform 106"/>
          <p:cNvSpPr>
            <a:spLocks noEditPoints="1"/>
          </p:cNvSpPr>
          <p:nvPr/>
        </p:nvSpPr>
        <p:spPr bwMode="auto">
          <a:xfrm>
            <a:off x="6840090" y="2158821"/>
            <a:ext cx="43003" cy="72247"/>
          </a:xfrm>
          <a:custGeom>
            <a:avLst/>
            <a:gdLst/>
            <a:ahLst/>
            <a:cxnLst>
              <a:cxn ang="0">
                <a:pos x="4472" y="8892"/>
              </a:cxn>
              <a:cxn ang="0">
                <a:pos x="4264" y="9360"/>
              </a:cxn>
              <a:cxn ang="0">
                <a:pos x="4680" y="9360"/>
              </a:cxn>
              <a:cxn ang="0">
                <a:pos x="3172" y="11908"/>
              </a:cxn>
              <a:cxn ang="0">
                <a:pos x="2496" y="11700"/>
              </a:cxn>
              <a:cxn ang="0">
                <a:pos x="2132" y="10816"/>
              </a:cxn>
              <a:cxn ang="0">
                <a:pos x="1248" y="8008"/>
              </a:cxn>
              <a:cxn ang="0">
                <a:pos x="156" y="5616"/>
              </a:cxn>
              <a:cxn ang="0">
                <a:pos x="0" y="4004"/>
              </a:cxn>
              <a:cxn ang="0">
                <a:pos x="364" y="2704"/>
              </a:cxn>
              <a:cxn ang="0">
                <a:pos x="988" y="1612"/>
              </a:cxn>
              <a:cxn ang="0">
                <a:pos x="1976" y="780"/>
              </a:cxn>
              <a:cxn ang="0">
                <a:pos x="3120" y="208"/>
              </a:cxn>
              <a:cxn ang="0">
                <a:pos x="4472" y="0"/>
              </a:cxn>
              <a:cxn ang="0">
                <a:pos x="5772" y="208"/>
              </a:cxn>
              <a:cxn ang="0">
                <a:pos x="6916" y="780"/>
              </a:cxn>
              <a:cxn ang="0">
                <a:pos x="7904" y="1612"/>
              </a:cxn>
              <a:cxn ang="0">
                <a:pos x="8528" y="2704"/>
              </a:cxn>
              <a:cxn ang="0">
                <a:pos x="8892" y="4004"/>
              </a:cxn>
              <a:cxn ang="0">
                <a:pos x="8736" y="5616"/>
              </a:cxn>
              <a:cxn ang="0">
                <a:pos x="7644" y="8008"/>
              </a:cxn>
              <a:cxn ang="0">
                <a:pos x="6760" y="10816"/>
              </a:cxn>
              <a:cxn ang="0">
                <a:pos x="6448" y="11700"/>
              </a:cxn>
              <a:cxn ang="0">
                <a:pos x="5720" y="11908"/>
              </a:cxn>
              <a:cxn ang="0">
                <a:pos x="5044" y="16016"/>
              </a:cxn>
              <a:cxn ang="0">
                <a:pos x="4108" y="16120"/>
              </a:cxn>
              <a:cxn ang="0">
                <a:pos x="3380" y="15548"/>
              </a:cxn>
              <a:cxn ang="0">
                <a:pos x="2860" y="13052"/>
              </a:cxn>
              <a:cxn ang="0">
                <a:pos x="2652" y="12896"/>
              </a:cxn>
              <a:cxn ang="0">
                <a:pos x="2652" y="12428"/>
              </a:cxn>
              <a:cxn ang="0">
                <a:pos x="2860" y="12272"/>
              </a:cxn>
              <a:cxn ang="0">
                <a:pos x="6188" y="12376"/>
              </a:cxn>
              <a:cxn ang="0">
                <a:pos x="6240" y="12792"/>
              </a:cxn>
              <a:cxn ang="0">
                <a:pos x="6084" y="13000"/>
              </a:cxn>
              <a:cxn ang="0">
                <a:pos x="2860" y="14144"/>
              </a:cxn>
              <a:cxn ang="0">
                <a:pos x="2652" y="13988"/>
              </a:cxn>
              <a:cxn ang="0">
                <a:pos x="2652" y="13520"/>
              </a:cxn>
              <a:cxn ang="0">
                <a:pos x="2860" y="13364"/>
              </a:cxn>
              <a:cxn ang="0">
                <a:pos x="6188" y="13416"/>
              </a:cxn>
              <a:cxn ang="0">
                <a:pos x="6240" y="13884"/>
              </a:cxn>
              <a:cxn ang="0">
                <a:pos x="6084" y="14092"/>
              </a:cxn>
              <a:cxn ang="0">
                <a:pos x="2860" y="15184"/>
              </a:cxn>
              <a:cxn ang="0">
                <a:pos x="2652" y="15080"/>
              </a:cxn>
              <a:cxn ang="0">
                <a:pos x="2652" y="14612"/>
              </a:cxn>
              <a:cxn ang="0">
                <a:pos x="2860" y="14456"/>
              </a:cxn>
              <a:cxn ang="0">
                <a:pos x="6188" y="14508"/>
              </a:cxn>
              <a:cxn ang="0">
                <a:pos x="6240" y="14976"/>
              </a:cxn>
              <a:cxn ang="0">
                <a:pos x="6084" y="15184"/>
              </a:cxn>
            </a:cxnLst>
            <a:rect l="0" t="0" r="r" b="b"/>
            <a:pathLst>
              <a:path w="8892" h="16172">
                <a:moveTo>
                  <a:pt x="5824" y="7332"/>
                </a:moveTo>
                <a:lnTo>
                  <a:pt x="5460" y="7124"/>
                </a:lnTo>
                <a:lnTo>
                  <a:pt x="4472" y="8892"/>
                </a:lnTo>
                <a:lnTo>
                  <a:pt x="3432" y="7124"/>
                </a:lnTo>
                <a:lnTo>
                  <a:pt x="3068" y="7332"/>
                </a:lnTo>
                <a:lnTo>
                  <a:pt x="4264" y="9360"/>
                </a:lnTo>
                <a:lnTo>
                  <a:pt x="4264" y="11232"/>
                </a:lnTo>
                <a:lnTo>
                  <a:pt x="4680" y="11232"/>
                </a:lnTo>
                <a:lnTo>
                  <a:pt x="4680" y="9360"/>
                </a:lnTo>
                <a:lnTo>
                  <a:pt x="5824" y="7332"/>
                </a:lnTo>
                <a:close/>
                <a:moveTo>
                  <a:pt x="5720" y="11908"/>
                </a:moveTo>
                <a:lnTo>
                  <a:pt x="3172" y="11908"/>
                </a:lnTo>
                <a:lnTo>
                  <a:pt x="2756" y="11856"/>
                </a:lnTo>
                <a:lnTo>
                  <a:pt x="2600" y="11804"/>
                </a:lnTo>
                <a:lnTo>
                  <a:pt x="2496" y="11700"/>
                </a:lnTo>
                <a:lnTo>
                  <a:pt x="2340" y="11544"/>
                </a:lnTo>
                <a:lnTo>
                  <a:pt x="2288" y="11336"/>
                </a:lnTo>
                <a:lnTo>
                  <a:pt x="2132" y="10816"/>
                </a:lnTo>
                <a:lnTo>
                  <a:pt x="1976" y="9984"/>
                </a:lnTo>
                <a:lnTo>
                  <a:pt x="1716" y="9100"/>
                </a:lnTo>
                <a:lnTo>
                  <a:pt x="1248" y="8008"/>
                </a:lnTo>
                <a:lnTo>
                  <a:pt x="572" y="6656"/>
                </a:lnTo>
                <a:lnTo>
                  <a:pt x="364" y="6136"/>
                </a:lnTo>
                <a:lnTo>
                  <a:pt x="156" y="5616"/>
                </a:lnTo>
                <a:lnTo>
                  <a:pt x="52" y="5044"/>
                </a:lnTo>
                <a:lnTo>
                  <a:pt x="0" y="4420"/>
                </a:lnTo>
                <a:lnTo>
                  <a:pt x="0" y="4004"/>
                </a:lnTo>
                <a:lnTo>
                  <a:pt x="104" y="3536"/>
                </a:lnTo>
                <a:lnTo>
                  <a:pt x="208" y="3120"/>
                </a:lnTo>
                <a:lnTo>
                  <a:pt x="364" y="2704"/>
                </a:lnTo>
                <a:lnTo>
                  <a:pt x="520" y="2340"/>
                </a:lnTo>
                <a:lnTo>
                  <a:pt x="780" y="1976"/>
                </a:lnTo>
                <a:lnTo>
                  <a:pt x="988" y="1612"/>
                </a:lnTo>
                <a:lnTo>
                  <a:pt x="1300" y="1300"/>
                </a:lnTo>
                <a:lnTo>
                  <a:pt x="1612" y="988"/>
                </a:lnTo>
                <a:lnTo>
                  <a:pt x="1976" y="780"/>
                </a:lnTo>
                <a:lnTo>
                  <a:pt x="2340" y="521"/>
                </a:lnTo>
                <a:lnTo>
                  <a:pt x="2704" y="364"/>
                </a:lnTo>
                <a:lnTo>
                  <a:pt x="3120" y="208"/>
                </a:lnTo>
                <a:lnTo>
                  <a:pt x="3536" y="104"/>
                </a:lnTo>
                <a:lnTo>
                  <a:pt x="4004" y="0"/>
                </a:lnTo>
                <a:lnTo>
                  <a:pt x="4472" y="0"/>
                </a:lnTo>
                <a:lnTo>
                  <a:pt x="4888" y="0"/>
                </a:lnTo>
                <a:lnTo>
                  <a:pt x="5356" y="104"/>
                </a:lnTo>
                <a:lnTo>
                  <a:pt x="5772" y="208"/>
                </a:lnTo>
                <a:lnTo>
                  <a:pt x="6188" y="364"/>
                </a:lnTo>
                <a:lnTo>
                  <a:pt x="6552" y="521"/>
                </a:lnTo>
                <a:lnTo>
                  <a:pt x="6916" y="780"/>
                </a:lnTo>
                <a:lnTo>
                  <a:pt x="7280" y="988"/>
                </a:lnTo>
                <a:lnTo>
                  <a:pt x="7592" y="1300"/>
                </a:lnTo>
                <a:lnTo>
                  <a:pt x="7904" y="1612"/>
                </a:lnTo>
                <a:lnTo>
                  <a:pt x="8112" y="1976"/>
                </a:lnTo>
                <a:lnTo>
                  <a:pt x="8372" y="2340"/>
                </a:lnTo>
                <a:lnTo>
                  <a:pt x="8528" y="2704"/>
                </a:lnTo>
                <a:lnTo>
                  <a:pt x="8684" y="3120"/>
                </a:lnTo>
                <a:lnTo>
                  <a:pt x="8788" y="3536"/>
                </a:lnTo>
                <a:lnTo>
                  <a:pt x="8892" y="4004"/>
                </a:lnTo>
                <a:lnTo>
                  <a:pt x="8892" y="4420"/>
                </a:lnTo>
                <a:lnTo>
                  <a:pt x="8840" y="5044"/>
                </a:lnTo>
                <a:lnTo>
                  <a:pt x="8736" y="5616"/>
                </a:lnTo>
                <a:lnTo>
                  <a:pt x="8528" y="6136"/>
                </a:lnTo>
                <a:lnTo>
                  <a:pt x="8320" y="6656"/>
                </a:lnTo>
                <a:lnTo>
                  <a:pt x="7644" y="8008"/>
                </a:lnTo>
                <a:lnTo>
                  <a:pt x="7176" y="9100"/>
                </a:lnTo>
                <a:lnTo>
                  <a:pt x="6916" y="9984"/>
                </a:lnTo>
                <a:lnTo>
                  <a:pt x="6760" y="10816"/>
                </a:lnTo>
                <a:lnTo>
                  <a:pt x="6604" y="11336"/>
                </a:lnTo>
                <a:lnTo>
                  <a:pt x="6552" y="11544"/>
                </a:lnTo>
                <a:lnTo>
                  <a:pt x="6448" y="11700"/>
                </a:lnTo>
                <a:lnTo>
                  <a:pt x="6292" y="11804"/>
                </a:lnTo>
                <a:lnTo>
                  <a:pt x="6136" y="11856"/>
                </a:lnTo>
                <a:lnTo>
                  <a:pt x="5720" y="11908"/>
                </a:lnTo>
                <a:close/>
                <a:moveTo>
                  <a:pt x="5460" y="15548"/>
                </a:moveTo>
                <a:lnTo>
                  <a:pt x="5304" y="15808"/>
                </a:lnTo>
                <a:lnTo>
                  <a:pt x="5044" y="16016"/>
                </a:lnTo>
                <a:lnTo>
                  <a:pt x="4784" y="16120"/>
                </a:lnTo>
                <a:lnTo>
                  <a:pt x="4420" y="16172"/>
                </a:lnTo>
                <a:lnTo>
                  <a:pt x="4108" y="16120"/>
                </a:lnTo>
                <a:lnTo>
                  <a:pt x="3796" y="16016"/>
                </a:lnTo>
                <a:lnTo>
                  <a:pt x="3536" y="15808"/>
                </a:lnTo>
                <a:lnTo>
                  <a:pt x="3380" y="15548"/>
                </a:lnTo>
                <a:lnTo>
                  <a:pt x="5460" y="15548"/>
                </a:lnTo>
                <a:close/>
                <a:moveTo>
                  <a:pt x="6032" y="13052"/>
                </a:moveTo>
                <a:lnTo>
                  <a:pt x="2860" y="13052"/>
                </a:lnTo>
                <a:lnTo>
                  <a:pt x="2756" y="13000"/>
                </a:lnTo>
                <a:lnTo>
                  <a:pt x="2704" y="12948"/>
                </a:lnTo>
                <a:lnTo>
                  <a:pt x="2652" y="12896"/>
                </a:lnTo>
                <a:lnTo>
                  <a:pt x="2652" y="12792"/>
                </a:lnTo>
                <a:lnTo>
                  <a:pt x="2652" y="12532"/>
                </a:lnTo>
                <a:lnTo>
                  <a:pt x="2652" y="12428"/>
                </a:lnTo>
                <a:lnTo>
                  <a:pt x="2704" y="12376"/>
                </a:lnTo>
                <a:lnTo>
                  <a:pt x="2756" y="12324"/>
                </a:lnTo>
                <a:lnTo>
                  <a:pt x="2860" y="12272"/>
                </a:lnTo>
                <a:lnTo>
                  <a:pt x="6032" y="12272"/>
                </a:lnTo>
                <a:lnTo>
                  <a:pt x="6084" y="12324"/>
                </a:lnTo>
                <a:lnTo>
                  <a:pt x="6188" y="12376"/>
                </a:lnTo>
                <a:lnTo>
                  <a:pt x="6188" y="12428"/>
                </a:lnTo>
                <a:lnTo>
                  <a:pt x="6240" y="12532"/>
                </a:lnTo>
                <a:lnTo>
                  <a:pt x="6240" y="12792"/>
                </a:lnTo>
                <a:lnTo>
                  <a:pt x="6188" y="12896"/>
                </a:lnTo>
                <a:lnTo>
                  <a:pt x="6188" y="12948"/>
                </a:lnTo>
                <a:lnTo>
                  <a:pt x="6084" y="13000"/>
                </a:lnTo>
                <a:lnTo>
                  <a:pt x="6032" y="13052"/>
                </a:lnTo>
                <a:close/>
                <a:moveTo>
                  <a:pt x="6032" y="14144"/>
                </a:moveTo>
                <a:lnTo>
                  <a:pt x="2860" y="14144"/>
                </a:lnTo>
                <a:lnTo>
                  <a:pt x="2756" y="14092"/>
                </a:lnTo>
                <a:lnTo>
                  <a:pt x="2704" y="14040"/>
                </a:lnTo>
                <a:lnTo>
                  <a:pt x="2652" y="13988"/>
                </a:lnTo>
                <a:lnTo>
                  <a:pt x="2652" y="13884"/>
                </a:lnTo>
                <a:lnTo>
                  <a:pt x="2652" y="13624"/>
                </a:lnTo>
                <a:lnTo>
                  <a:pt x="2652" y="13520"/>
                </a:lnTo>
                <a:lnTo>
                  <a:pt x="2704" y="13416"/>
                </a:lnTo>
                <a:lnTo>
                  <a:pt x="2756" y="13416"/>
                </a:lnTo>
                <a:lnTo>
                  <a:pt x="2860" y="13364"/>
                </a:lnTo>
                <a:lnTo>
                  <a:pt x="6032" y="13364"/>
                </a:lnTo>
                <a:lnTo>
                  <a:pt x="6084" y="13416"/>
                </a:lnTo>
                <a:lnTo>
                  <a:pt x="6188" y="13416"/>
                </a:lnTo>
                <a:lnTo>
                  <a:pt x="6188" y="13520"/>
                </a:lnTo>
                <a:lnTo>
                  <a:pt x="6240" y="13624"/>
                </a:lnTo>
                <a:lnTo>
                  <a:pt x="6240" y="13884"/>
                </a:lnTo>
                <a:lnTo>
                  <a:pt x="6188" y="13988"/>
                </a:lnTo>
                <a:lnTo>
                  <a:pt x="6188" y="14040"/>
                </a:lnTo>
                <a:lnTo>
                  <a:pt x="6084" y="14092"/>
                </a:lnTo>
                <a:lnTo>
                  <a:pt x="6032" y="14144"/>
                </a:lnTo>
                <a:close/>
                <a:moveTo>
                  <a:pt x="6032" y="15184"/>
                </a:moveTo>
                <a:lnTo>
                  <a:pt x="2860" y="15184"/>
                </a:lnTo>
                <a:lnTo>
                  <a:pt x="2756" y="15184"/>
                </a:lnTo>
                <a:lnTo>
                  <a:pt x="2704" y="15132"/>
                </a:lnTo>
                <a:lnTo>
                  <a:pt x="2652" y="15080"/>
                </a:lnTo>
                <a:lnTo>
                  <a:pt x="2652" y="14976"/>
                </a:lnTo>
                <a:lnTo>
                  <a:pt x="2652" y="14664"/>
                </a:lnTo>
                <a:lnTo>
                  <a:pt x="2652" y="14612"/>
                </a:lnTo>
                <a:lnTo>
                  <a:pt x="2704" y="14508"/>
                </a:lnTo>
                <a:lnTo>
                  <a:pt x="2756" y="14456"/>
                </a:lnTo>
                <a:lnTo>
                  <a:pt x="2860" y="14456"/>
                </a:lnTo>
                <a:lnTo>
                  <a:pt x="6032" y="14456"/>
                </a:lnTo>
                <a:lnTo>
                  <a:pt x="6084" y="14456"/>
                </a:lnTo>
                <a:lnTo>
                  <a:pt x="6188" y="14508"/>
                </a:lnTo>
                <a:lnTo>
                  <a:pt x="6188" y="14612"/>
                </a:lnTo>
                <a:lnTo>
                  <a:pt x="6240" y="14664"/>
                </a:lnTo>
                <a:lnTo>
                  <a:pt x="6240" y="14976"/>
                </a:lnTo>
                <a:lnTo>
                  <a:pt x="6188" y="15080"/>
                </a:lnTo>
                <a:lnTo>
                  <a:pt x="6188" y="15132"/>
                </a:lnTo>
                <a:lnTo>
                  <a:pt x="6084" y="15184"/>
                </a:lnTo>
                <a:lnTo>
                  <a:pt x="6032" y="15184"/>
                </a:lnTo>
                <a:close/>
              </a:path>
            </a:pathLst>
          </a:custGeom>
          <a:solidFill>
            <a:srgbClr val="3BBBEA"/>
          </a:solidFill>
          <a:ln w="9525">
            <a:solidFill>
              <a:srgbClr val="66C8EC"/>
            </a:solidFill>
            <a:round/>
            <a:headEnd/>
            <a:tailEnd/>
          </a:ln>
        </p:spPr>
        <p:txBody>
          <a:bodyPr vert="horz" wrap="square" lIns="91416" tIns="45708" rIns="91416" bIns="45708" numCol="1" anchor="t" anchorCtr="0" compatLnSpc="1">
            <a:prstTxWarp prst="textNoShape">
              <a:avLst/>
            </a:prstTxWarp>
          </a:bodyPr>
          <a:lstStyle/>
          <a:p>
            <a:endParaRPr lang="zh-CN" alt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Freeform 69"/>
          <p:cNvSpPr>
            <a:spLocks noEditPoints="1"/>
          </p:cNvSpPr>
          <p:nvPr/>
        </p:nvSpPr>
        <p:spPr bwMode="auto">
          <a:xfrm>
            <a:off x="6828261" y="2356266"/>
            <a:ext cx="61105" cy="55142"/>
          </a:xfrm>
          <a:custGeom>
            <a:avLst/>
            <a:gdLst/>
            <a:ahLst/>
            <a:cxnLst>
              <a:cxn ang="0">
                <a:pos x="14373" y="10762"/>
              </a:cxn>
              <a:cxn ang="0">
                <a:pos x="13787" y="11153"/>
              </a:cxn>
              <a:cxn ang="0">
                <a:pos x="12125" y="10957"/>
              </a:cxn>
              <a:cxn ang="0">
                <a:pos x="12027" y="9392"/>
              </a:cxn>
              <a:cxn ang="0">
                <a:pos x="3911" y="10762"/>
              </a:cxn>
              <a:cxn ang="0">
                <a:pos x="3324" y="11153"/>
              </a:cxn>
              <a:cxn ang="0">
                <a:pos x="1663" y="10957"/>
              </a:cxn>
              <a:cxn ang="0">
                <a:pos x="1565" y="9392"/>
              </a:cxn>
              <a:cxn ang="0">
                <a:pos x="978" y="7142"/>
              </a:cxn>
              <a:cxn ang="0">
                <a:pos x="2151" y="3522"/>
              </a:cxn>
              <a:cxn ang="0">
                <a:pos x="98" y="3032"/>
              </a:cxn>
              <a:cxn ang="0">
                <a:pos x="98" y="1859"/>
              </a:cxn>
              <a:cxn ang="0">
                <a:pos x="2054" y="1859"/>
              </a:cxn>
              <a:cxn ang="0">
                <a:pos x="2346" y="3032"/>
              </a:cxn>
              <a:cxn ang="0">
                <a:pos x="3423" y="196"/>
              </a:cxn>
              <a:cxn ang="0">
                <a:pos x="7138" y="0"/>
              </a:cxn>
              <a:cxn ang="0">
                <a:pos x="12125" y="0"/>
              </a:cxn>
              <a:cxn ang="0">
                <a:pos x="13005" y="782"/>
              </a:cxn>
              <a:cxn ang="0">
                <a:pos x="13787" y="2055"/>
              </a:cxn>
              <a:cxn ang="0">
                <a:pos x="15645" y="1761"/>
              </a:cxn>
              <a:cxn ang="0">
                <a:pos x="16036" y="2837"/>
              </a:cxn>
              <a:cxn ang="0">
                <a:pos x="14373" y="3131"/>
              </a:cxn>
              <a:cxn ang="0">
                <a:pos x="14765" y="5478"/>
              </a:cxn>
              <a:cxn ang="0">
                <a:pos x="14862" y="8316"/>
              </a:cxn>
              <a:cxn ang="0">
                <a:pos x="8800" y="685"/>
              </a:cxn>
              <a:cxn ang="0">
                <a:pos x="4204" y="685"/>
              </a:cxn>
              <a:cxn ang="0">
                <a:pos x="3520" y="979"/>
              </a:cxn>
              <a:cxn ang="0">
                <a:pos x="3520" y="3032"/>
              </a:cxn>
              <a:cxn ang="0">
                <a:pos x="12222" y="782"/>
              </a:cxn>
              <a:cxn ang="0">
                <a:pos x="8800" y="685"/>
              </a:cxn>
              <a:cxn ang="0">
                <a:pos x="1955" y="5675"/>
              </a:cxn>
              <a:cxn ang="0">
                <a:pos x="1663" y="6946"/>
              </a:cxn>
              <a:cxn ang="0">
                <a:pos x="2738" y="7631"/>
              </a:cxn>
              <a:cxn ang="0">
                <a:pos x="3814" y="6946"/>
              </a:cxn>
              <a:cxn ang="0">
                <a:pos x="3520" y="5675"/>
              </a:cxn>
              <a:cxn ang="0">
                <a:pos x="12907" y="5381"/>
              </a:cxn>
              <a:cxn ang="0">
                <a:pos x="11832" y="6066"/>
              </a:cxn>
              <a:cxn ang="0">
                <a:pos x="12125" y="7337"/>
              </a:cxn>
              <a:cxn ang="0">
                <a:pos x="13396" y="7533"/>
              </a:cxn>
              <a:cxn ang="0">
                <a:pos x="14081" y="6555"/>
              </a:cxn>
              <a:cxn ang="0">
                <a:pos x="13396" y="5478"/>
              </a:cxn>
              <a:cxn ang="0">
                <a:pos x="5084" y="5675"/>
              </a:cxn>
              <a:cxn ang="0">
                <a:pos x="4791" y="6066"/>
              </a:cxn>
              <a:cxn ang="0">
                <a:pos x="4987" y="7240"/>
              </a:cxn>
              <a:cxn ang="0">
                <a:pos x="10462" y="7436"/>
              </a:cxn>
              <a:cxn ang="0">
                <a:pos x="10853" y="7142"/>
              </a:cxn>
              <a:cxn ang="0">
                <a:pos x="10853" y="5870"/>
              </a:cxn>
              <a:cxn ang="0">
                <a:pos x="10462" y="5577"/>
              </a:cxn>
            </a:cxnLst>
            <a:rect l="0" t="0" r="r" b="b"/>
            <a:pathLst>
              <a:path w="16036" h="11153">
                <a:moveTo>
                  <a:pt x="14373" y="9392"/>
                </a:moveTo>
                <a:lnTo>
                  <a:pt x="14373" y="10566"/>
                </a:lnTo>
                <a:lnTo>
                  <a:pt x="14373" y="10762"/>
                </a:lnTo>
                <a:lnTo>
                  <a:pt x="14178" y="10957"/>
                </a:lnTo>
                <a:lnTo>
                  <a:pt x="13982" y="11153"/>
                </a:lnTo>
                <a:lnTo>
                  <a:pt x="13787" y="11153"/>
                </a:lnTo>
                <a:lnTo>
                  <a:pt x="12613" y="11153"/>
                </a:lnTo>
                <a:lnTo>
                  <a:pt x="12321" y="11153"/>
                </a:lnTo>
                <a:lnTo>
                  <a:pt x="12125" y="10957"/>
                </a:lnTo>
                <a:lnTo>
                  <a:pt x="12027" y="10762"/>
                </a:lnTo>
                <a:lnTo>
                  <a:pt x="12027" y="10566"/>
                </a:lnTo>
                <a:lnTo>
                  <a:pt x="12027" y="9392"/>
                </a:lnTo>
                <a:lnTo>
                  <a:pt x="3911" y="9392"/>
                </a:lnTo>
                <a:lnTo>
                  <a:pt x="3911" y="10566"/>
                </a:lnTo>
                <a:lnTo>
                  <a:pt x="3911" y="10762"/>
                </a:lnTo>
                <a:lnTo>
                  <a:pt x="3715" y="10957"/>
                </a:lnTo>
                <a:lnTo>
                  <a:pt x="3618" y="11153"/>
                </a:lnTo>
                <a:lnTo>
                  <a:pt x="3324" y="11153"/>
                </a:lnTo>
                <a:lnTo>
                  <a:pt x="2151" y="11153"/>
                </a:lnTo>
                <a:lnTo>
                  <a:pt x="1858" y="11153"/>
                </a:lnTo>
                <a:lnTo>
                  <a:pt x="1663" y="10957"/>
                </a:lnTo>
                <a:lnTo>
                  <a:pt x="1565" y="10762"/>
                </a:lnTo>
                <a:lnTo>
                  <a:pt x="1565" y="10566"/>
                </a:lnTo>
                <a:lnTo>
                  <a:pt x="1565" y="9392"/>
                </a:lnTo>
                <a:lnTo>
                  <a:pt x="1271" y="9392"/>
                </a:lnTo>
                <a:lnTo>
                  <a:pt x="1075" y="8316"/>
                </a:lnTo>
                <a:lnTo>
                  <a:pt x="978" y="7142"/>
                </a:lnTo>
                <a:lnTo>
                  <a:pt x="978" y="6066"/>
                </a:lnTo>
                <a:lnTo>
                  <a:pt x="1271" y="4892"/>
                </a:lnTo>
                <a:lnTo>
                  <a:pt x="2151" y="3522"/>
                </a:lnTo>
                <a:lnTo>
                  <a:pt x="1663" y="3131"/>
                </a:lnTo>
                <a:lnTo>
                  <a:pt x="294" y="3131"/>
                </a:lnTo>
                <a:lnTo>
                  <a:pt x="98" y="3032"/>
                </a:lnTo>
                <a:lnTo>
                  <a:pt x="0" y="2837"/>
                </a:lnTo>
                <a:lnTo>
                  <a:pt x="0" y="2055"/>
                </a:lnTo>
                <a:lnTo>
                  <a:pt x="98" y="1859"/>
                </a:lnTo>
                <a:lnTo>
                  <a:pt x="294" y="1761"/>
                </a:lnTo>
                <a:lnTo>
                  <a:pt x="1858" y="1761"/>
                </a:lnTo>
                <a:lnTo>
                  <a:pt x="2054" y="1859"/>
                </a:lnTo>
                <a:lnTo>
                  <a:pt x="2151" y="2055"/>
                </a:lnTo>
                <a:lnTo>
                  <a:pt x="2151" y="2740"/>
                </a:lnTo>
                <a:lnTo>
                  <a:pt x="2346" y="3032"/>
                </a:lnTo>
                <a:lnTo>
                  <a:pt x="2934" y="782"/>
                </a:lnTo>
                <a:lnTo>
                  <a:pt x="3129" y="391"/>
                </a:lnTo>
                <a:lnTo>
                  <a:pt x="3423" y="196"/>
                </a:lnTo>
                <a:lnTo>
                  <a:pt x="3814" y="0"/>
                </a:lnTo>
                <a:lnTo>
                  <a:pt x="4204" y="0"/>
                </a:lnTo>
                <a:lnTo>
                  <a:pt x="7138" y="0"/>
                </a:lnTo>
                <a:lnTo>
                  <a:pt x="8800" y="0"/>
                </a:lnTo>
                <a:lnTo>
                  <a:pt x="11733" y="0"/>
                </a:lnTo>
                <a:lnTo>
                  <a:pt x="12125" y="0"/>
                </a:lnTo>
                <a:lnTo>
                  <a:pt x="12516" y="196"/>
                </a:lnTo>
                <a:lnTo>
                  <a:pt x="12809" y="391"/>
                </a:lnTo>
                <a:lnTo>
                  <a:pt x="13005" y="782"/>
                </a:lnTo>
                <a:lnTo>
                  <a:pt x="13592" y="3032"/>
                </a:lnTo>
                <a:lnTo>
                  <a:pt x="13787" y="2740"/>
                </a:lnTo>
                <a:lnTo>
                  <a:pt x="13787" y="2055"/>
                </a:lnTo>
                <a:lnTo>
                  <a:pt x="13885" y="1859"/>
                </a:lnTo>
                <a:lnTo>
                  <a:pt x="14081" y="1761"/>
                </a:lnTo>
                <a:lnTo>
                  <a:pt x="15645" y="1761"/>
                </a:lnTo>
                <a:lnTo>
                  <a:pt x="15938" y="1859"/>
                </a:lnTo>
                <a:lnTo>
                  <a:pt x="16036" y="2055"/>
                </a:lnTo>
                <a:lnTo>
                  <a:pt x="16036" y="2837"/>
                </a:lnTo>
                <a:lnTo>
                  <a:pt x="15938" y="3032"/>
                </a:lnTo>
                <a:lnTo>
                  <a:pt x="15645" y="3131"/>
                </a:lnTo>
                <a:lnTo>
                  <a:pt x="14373" y="3131"/>
                </a:lnTo>
                <a:lnTo>
                  <a:pt x="13787" y="3522"/>
                </a:lnTo>
                <a:lnTo>
                  <a:pt x="14667" y="4892"/>
                </a:lnTo>
                <a:lnTo>
                  <a:pt x="14765" y="5478"/>
                </a:lnTo>
                <a:lnTo>
                  <a:pt x="14961" y="6066"/>
                </a:lnTo>
                <a:lnTo>
                  <a:pt x="15058" y="7142"/>
                </a:lnTo>
                <a:lnTo>
                  <a:pt x="14862" y="8316"/>
                </a:lnTo>
                <a:lnTo>
                  <a:pt x="14667" y="9392"/>
                </a:lnTo>
                <a:lnTo>
                  <a:pt x="14373" y="9392"/>
                </a:lnTo>
                <a:close/>
                <a:moveTo>
                  <a:pt x="8800" y="685"/>
                </a:moveTo>
                <a:lnTo>
                  <a:pt x="8018" y="685"/>
                </a:lnTo>
                <a:lnTo>
                  <a:pt x="7138" y="685"/>
                </a:lnTo>
                <a:lnTo>
                  <a:pt x="4204" y="685"/>
                </a:lnTo>
                <a:lnTo>
                  <a:pt x="3911" y="685"/>
                </a:lnTo>
                <a:lnTo>
                  <a:pt x="3715" y="782"/>
                </a:lnTo>
                <a:lnTo>
                  <a:pt x="3520" y="979"/>
                </a:lnTo>
                <a:lnTo>
                  <a:pt x="3129" y="2837"/>
                </a:lnTo>
                <a:lnTo>
                  <a:pt x="3031" y="3032"/>
                </a:lnTo>
                <a:lnTo>
                  <a:pt x="3520" y="3032"/>
                </a:lnTo>
                <a:lnTo>
                  <a:pt x="12907" y="3032"/>
                </a:lnTo>
                <a:lnTo>
                  <a:pt x="12418" y="979"/>
                </a:lnTo>
                <a:lnTo>
                  <a:pt x="12222" y="782"/>
                </a:lnTo>
                <a:lnTo>
                  <a:pt x="12027" y="685"/>
                </a:lnTo>
                <a:lnTo>
                  <a:pt x="11733" y="685"/>
                </a:lnTo>
                <a:lnTo>
                  <a:pt x="8800" y="685"/>
                </a:lnTo>
                <a:close/>
                <a:moveTo>
                  <a:pt x="2738" y="5381"/>
                </a:moveTo>
                <a:lnTo>
                  <a:pt x="2346" y="5478"/>
                </a:lnTo>
                <a:lnTo>
                  <a:pt x="1955" y="5675"/>
                </a:lnTo>
                <a:lnTo>
                  <a:pt x="1663" y="6066"/>
                </a:lnTo>
                <a:lnTo>
                  <a:pt x="1565" y="6555"/>
                </a:lnTo>
                <a:lnTo>
                  <a:pt x="1663" y="6946"/>
                </a:lnTo>
                <a:lnTo>
                  <a:pt x="1955" y="7337"/>
                </a:lnTo>
                <a:lnTo>
                  <a:pt x="2346" y="7533"/>
                </a:lnTo>
                <a:lnTo>
                  <a:pt x="2738" y="7631"/>
                </a:lnTo>
                <a:lnTo>
                  <a:pt x="3226" y="7533"/>
                </a:lnTo>
                <a:lnTo>
                  <a:pt x="3520" y="7337"/>
                </a:lnTo>
                <a:lnTo>
                  <a:pt x="3814" y="6946"/>
                </a:lnTo>
                <a:lnTo>
                  <a:pt x="3911" y="6555"/>
                </a:lnTo>
                <a:lnTo>
                  <a:pt x="3814" y="6066"/>
                </a:lnTo>
                <a:lnTo>
                  <a:pt x="3520" y="5675"/>
                </a:lnTo>
                <a:lnTo>
                  <a:pt x="3226" y="5478"/>
                </a:lnTo>
                <a:lnTo>
                  <a:pt x="2738" y="5381"/>
                </a:lnTo>
                <a:close/>
                <a:moveTo>
                  <a:pt x="12907" y="5381"/>
                </a:moveTo>
                <a:lnTo>
                  <a:pt x="12516" y="5478"/>
                </a:lnTo>
                <a:lnTo>
                  <a:pt x="12125" y="5675"/>
                </a:lnTo>
                <a:lnTo>
                  <a:pt x="11832" y="6066"/>
                </a:lnTo>
                <a:lnTo>
                  <a:pt x="11733" y="6555"/>
                </a:lnTo>
                <a:lnTo>
                  <a:pt x="11832" y="6946"/>
                </a:lnTo>
                <a:lnTo>
                  <a:pt x="12125" y="7337"/>
                </a:lnTo>
                <a:lnTo>
                  <a:pt x="12516" y="7533"/>
                </a:lnTo>
                <a:lnTo>
                  <a:pt x="12907" y="7631"/>
                </a:lnTo>
                <a:lnTo>
                  <a:pt x="13396" y="7533"/>
                </a:lnTo>
                <a:lnTo>
                  <a:pt x="13690" y="7337"/>
                </a:lnTo>
                <a:lnTo>
                  <a:pt x="13982" y="6946"/>
                </a:lnTo>
                <a:lnTo>
                  <a:pt x="14081" y="6555"/>
                </a:lnTo>
                <a:lnTo>
                  <a:pt x="13982" y="6066"/>
                </a:lnTo>
                <a:lnTo>
                  <a:pt x="13690" y="5675"/>
                </a:lnTo>
                <a:lnTo>
                  <a:pt x="13396" y="5478"/>
                </a:lnTo>
                <a:lnTo>
                  <a:pt x="12907" y="5381"/>
                </a:lnTo>
                <a:close/>
                <a:moveTo>
                  <a:pt x="5280" y="5577"/>
                </a:moveTo>
                <a:lnTo>
                  <a:pt x="5084" y="5675"/>
                </a:lnTo>
                <a:lnTo>
                  <a:pt x="4987" y="5772"/>
                </a:lnTo>
                <a:lnTo>
                  <a:pt x="4889" y="5870"/>
                </a:lnTo>
                <a:lnTo>
                  <a:pt x="4791" y="6066"/>
                </a:lnTo>
                <a:lnTo>
                  <a:pt x="4791" y="6946"/>
                </a:lnTo>
                <a:lnTo>
                  <a:pt x="4889" y="7142"/>
                </a:lnTo>
                <a:lnTo>
                  <a:pt x="4987" y="7240"/>
                </a:lnTo>
                <a:lnTo>
                  <a:pt x="5084" y="7337"/>
                </a:lnTo>
                <a:lnTo>
                  <a:pt x="5280" y="7436"/>
                </a:lnTo>
                <a:lnTo>
                  <a:pt x="10462" y="7436"/>
                </a:lnTo>
                <a:lnTo>
                  <a:pt x="10658" y="7337"/>
                </a:lnTo>
                <a:lnTo>
                  <a:pt x="10756" y="7240"/>
                </a:lnTo>
                <a:lnTo>
                  <a:pt x="10853" y="7142"/>
                </a:lnTo>
                <a:lnTo>
                  <a:pt x="10952" y="6946"/>
                </a:lnTo>
                <a:lnTo>
                  <a:pt x="10952" y="6066"/>
                </a:lnTo>
                <a:lnTo>
                  <a:pt x="10853" y="5870"/>
                </a:lnTo>
                <a:lnTo>
                  <a:pt x="10756" y="5772"/>
                </a:lnTo>
                <a:lnTo>
                  <a:pt x="10658" y="5675"/>
                </a:lnTo>
                <a:lnTo>
                  <a:pt x="10462" y="5577"/>
                </a:lnTo>
                <a:lnTo>
                  <a:pt x="5280" y="5577"/>
                </a:lnTo>
                <a:close/>
              </a:path>
            </a:pathLst>
          </a:custGeom>
          <a:solidFill>
            <a:srgbClr val="3BBBEA"/>
          </a:solidFill>
          <a:ln w="9525">
            <a:solidFill>
              <a:srgbClr val="66C8EC"/>
            </a:solidFill>
            <a:round/>
            <a:headEnd/>
            <a:tailEnd/>
          </a:ln>
        </p:spPr>
        <p:txBody>
          <a:bodyPr vert="horz" wrap="square" lIns="91416" tIns="45708" rIns="91416" bIns="45708" numCol="1" anchor="t" anchorCtr="0" compatLnSpc="1">
            <a:prstTxWarp prst="textNoShape">
              <a:avLst/>
            </a:prstTxWarp>
          </a:bodyPr>
          <a:lstStyle/>
          <a:p>
            <a:endParaRPr lang="zh-CN" alt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42" name="组合 643"/>
          <p:cNvGrpSpPr/>
          <p:nvPr/>
        </p:nvGrpSpPr>
        <p:grpSpPr>
          <a:xfrm>
            <a:off x="6942753" y="2260429"/>
            <a:ext cx="59430" cy="73059"/>
            <a:chOff x="-587375" y="3082925"/>
            <a:chExt cx="452437" cy="444500"/>
          </a:xfrm>
          <a:solidFill>
            <a:schemeClr val="bg1">
              <a:lumMod val="65000"/>
            </a:schemeClr>
          </a:solidFill>
        </p:grpSpPr>
        <p:sp>
          <p:nvSpPr>
            <p:cNvPr id="43" name="Rectangle 6"/>
            <p:cNvSpPr>
              <a:spLocks noChangeArrowheads="1"/>
            </p:cNvSpPr>
            <p:nvPr/>
          </p:nvSpPr>
          <p:spPr bwMode="auto">
            <a:xfrm>
              <a:off x="-454025" y="3213100"/>
              <a:ext cx="182562" cy="184150"/>
            </a:xfrm>
            <a:prstGeom prst="rect">
              <a:avLst/>
            </a:prstGeom>
            <a:solidFill>
              <a:srgbClr val="3BBBEA"/>
            </a:solidFill>
            <a:ln w="9525">
              <a:solidFill>
                <a:srgbClr val="66C8EC"/>
              </a:solidFill>
              <a:miter lim="800000"/>
              <a:headEnd/>
              <a:tailEnd/>
            </a:ln>
          </p:spPr>
          <p:txBody>
            <a:bodyPr vert="horz" wrap="square" lIns="91416" tIns="45708" rIns="91416" bIns="45708" numCol="1" anchor="t" anchorCtr="0" compatLnSpc="1">
              <a:prstTxWarp prst="textNoShape">
                <a:avLst/>
              </a:prstTxWarp>
            </a:bodyPr>
            <a:lstStyle/>
            <a:p>
              <a:endParaRPr lang="zh-CN" altLang="en-US" sz="90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44" name="Freeform 7"/>
            <p:cNvSpPr>
              <a:spLocks noEditPoints="1"/>
            </p:cNvSpPr>
            <p:nvPr/>
          </p:nvSpPr>
          <p:spPr bwMode="auto">
            <a:xfrm>
              <a:off x="-587375" y="3082925"/>
              <a:ext cx="452437" cy="444500"/>
            </a:xfrm>
            <a:custGeom>
              <a:avLst/>
              <a:gdLst/>
              <a:ahLst/>
              <a:cxnLst>
                <a:cxn ang="0">
                  <a:pos x="3607" y="2525"/>
                </a:cxn>
                <a:cxn ang="0">
                  <a:pos x="12779" y="2555"/>
                </a:cxn>
                <a:cxn ang="0">
                  <a:pos x="13040" y="2666"/>
                </a:cxn>
                <a:cxn ang="0">
                  <a:pos x="13256" y="2843"/>
                </a:cxn>
                <a:cxn ang="0">
                  <a:pos x="13412" y="3076"/>
                </a:cxn>
                <a:cxn ang="0">
                  <a:pos x="13498" y="3348"/>
                </a:cxn>
                <a:cxn ang="0">
                  <a:pos x="13504" y="12518"/>
                </a:cxn>
                <a:cxn ang="0">
                  <a:pos x="13433" y="12797"/>
                </a:cxn>
                <a:cxn ang="0">
                  <a:pos x="13286" y="13037"/>
                </a:cxn>
                <a:cxn ang="0">
                  <a:pos x="13079" y="13225"/>
                </a:cxn>
                <a:cxn ang="0">
                  <a:pos x="12824" y="13347"/>
                </a:cxn>
                <a:cxn ang="0">
                  <a:pos x="12537" y="13391"/>
                </a:cxn>
                <a:cxn ang="0">
                  <a:pos x="3365" y="13360"/>
                </a:cxn>
                <a:cxn ang="0">
                  <a:pos x="3104" y="13251"/>
                </a:cxn>
                <a:cxn ang="0">
                  <a:pos x="2889" y="13072"/>
                </a:cxn>
                <a:cxn ang="0">
                  <a:pos x="2731" y="12840"/>
                </a:cxn>
                <a:cxn ang="0">
                  <a:pos x="2646" y="12567"/>
                </a:cxn>
                <a:cxn ang="0">
                  <a:pos x="2640" y="3397"/>
                </a:cxn>
                <a:cxn ang="0">
                  <a:pos x="2712" y="3119"/>
                </a:cxn>
                <a:cxn ang="0">
                  <a:pos x="2858" y="2879"/>
                </a:cxn>
                <a:cxn ang="0">
                  <a:pos x="3064" y="2691"/>
                </a:cxn>
                <a:cxn ang="0">
                  <a:pos x="3319" y="2568"/>
                </a:cxn>
                <a:cxn ang="0">
                  <a:pos x="3607" y="2525"/>
                </a:cxn>
                <a:cxn ang="0">
                  <a:pos x="12050" y="3336"/>
                </a:cxn>
                <a:cxn ang="0">
                  <a:pos x="12278" y="3421"/>
                </a:cxn>
                <a:cxn ang="0">
                  <a:pos x="12469" y="3563"/>
                </a:cxn>
                <a:cxn ang="0">
                  <a:pos x="12612" y="3754"/>
                </a:cxn>
                <a:cxn ang="0">
                  <a:pos x="12696" y="3983"/>
                </a:cxn>
                <a:cxn ang="0">
                  <a:pos x="12712" y="11809"/>
                </a:cxn>
                <a:cxn ang="0">
                  <a:pos x="12663" y="12051"/>
                </a:cxn>
                <a:cxn ang="0">
                  <a:pos x="12547" y="12262"/>
                </a:cxn>
                <a:cxn ang="0">
                  <a:pos x="12379" y="12431"/>
                </a:cxn>
                <a:cxn ang="0">
                  <a:pos x="12168" y="12546"/>
                </a:cxn>
                <a:cxn ang="0">
                  <a:pos x="11926" y="12595"/>
                </a:cxn>
                <a:cxn ang="0">
                  <a:pos x="4094" y="12579"/>
                </a:cxn>
                <a:cxn ang="0">
                  <a:pos x="3865" y="12496"/>
                </a:cxn>
                <a:cxn ang="0">
                  <a:pos x="3674" y="12353"/>
                </a:cxn>
                <a:cxn ang="0">
                  <a:pos x="3531" y="12162"/>
                </a:cxn>
                <a:cxn ang="0">
                  <a:pos x="3448" y="11934"/>
                </a:cxn>
                <a:cxn ang="0">
                  <a:pos x="3432" y="4106"/>
                </a:cxn>
                <a:cxn ang="0">
                  <a:pos x="3482" y="3865"/>
                </a:cxn>
                <a:cxn ang="0">
                  <a:pos x="3596" y="3654"/>
                </a:cxn>
                <a:cxn ang="0">
                  <a:pos x="3765" y="3485"/>
                </a:cxn>
                <a:cxn ang="0">
                  <a:pos x="3976" y="3370"/>
                </a:cxn>
                <a:cxn ang="0">
                  <a:pos x="4219" y="3320"/>
                </a:cxn>
                <a:cxn ang="0">
                  <a:pos x="3942" y="14186"/>
                </a:cxn>
                <a:cxn ang="0">
                  <a:pos x="7548" y="14186"/>
                </a:cxn>
                <a:cxn ang="0">
                  <a:pos x="10346" y="14186"/>
                </a:cxn>
                <a:cxn ang="0">
                  <a:pos x="12149" y="15960"/>
                </a:cxn>
                <a:cxn ang="0">
                  <a:pos x="0" y="3857"/>
                </a:cxn>
                <a:cxn ang="0">
                  <a:pos x="1775" y="5659"/>
                </a:cxn>
                <a:cxn ang="0">
                  <a:pos x="1775" y="9262"/>
                </a:cxn>
                <a:cxn ang="0">
                  <a:pos x="1775" y="12059"/>
                </a:cxn>
                <a:cxn ang="0">
                  <a:pos x="14470" y="4852"/>
                </a:cxn>
                <a:cxn ang="0">
                  <a:pos x="14470" y="5659"/>
                </a:cxn>
                <a:cxn ang="0">
                  <a:pos x="16245" y="7460"/>
                </a:cxn>
                <a:cxn ang="0">
                  <a:pos x="16245" y="11063"/>
                </a:cxn>
                <a:cxn ang="0">
                  <a:pos x="4938" y="0"/>
                </a:cxn>
                <a:cxn ang="0">
                  <a:pos x="6741" y="1774"/>
                </a:cxn>
                <a:cxn ang="0">
                  <a:pos x="7548" y="1774"/>
                </a:cxn>
                <a:cxn ang="0">
                  <a:pos x="9351" y="0"/>
                </a:cxn>
              </a:cxnLst>
              <a:rect l="0" t="0" r="r" b="b"/>
              <a:pathLst>
                <a:path w="16245" h="15960">
                  <a:moveTo>
                    <a:pt x="11153" y="0"/>
                  </a:moveTo>
                  <a:lnTo>
                    <a:pt x="12149" y="0"/>
                  </a:lnTo>
                  <a:lnTo>
                    <a:pt x="12149" y="1774"/>
                  </a:lnTo>
                  <a:lnTo>
                    <a:pt x="11153" y="1774"/>
                  </a:lnTo>
                  <a:lnTo>
                    <a:pt x="11153" y="0"/>
                  </a:lnTo>
                  <a:close/>
                  <a:moveTo>
                    <a:pt x="3607" y="2525"/>
                  </a:moveTo>
                  <a:lnTo>
                    <a:pt x="12537" y="2525"/>
                  </a:lnTo>
                  <a:lnTo>
                    <a:pt x="12586" y="2526"/>
                  </a:lnTo>
                  <a:lnTo>
                    <a:pt x="12636" y="2530"/>
                  </a:lnTo>
                  <a:lnTo>
                    <a:pt x="12684" y="2536"/>
                  </a:lnTo>
                  <a:lnTo>
                    <a:pt x="12732" y="2544"/>
                  </a:lnTo>
                  <a:lnTo>
                    <a:pt x="12779" y="2555"/>
                  </a:lnTo>
                  <a:lnTo>
                    <a:pt x="12824" y="2568"/>
                  </a:lnTo>
                  <a:lnTo>
                    <a:pt x="12870" y="2583"/>
                  </a:lnTo>
                  <a:lnTo>
                    <a:pt x="12914" y="2601"/>
                  </a:lnTo>
                  <a:lnTo>
                    <a:pt x="12957" y="2621"/>
                  </a:lnTo>
                  <a:lnTo>
                    <a:pt x="12999" y="2642"/>
                  </a:lnTo>
                  <a:lnTo>
                    <a:pt x="13040" y="2666"/>
                  </a:lnTo>
                  <a:lnTo>
                    <a:pt x="13079" y="2691"/>
                  </a:lnTo>
                  <a:lnTo>
                    <a:pt x="13117" y="2718"/>
                  </a:lnTo>
                  <a:lnTo>
                    <a:pt x="13154" y="2747"/>
                  </a:lnTo>
                  <a:lnTo>
                    <a:pt x="13189" y="2777"/>
                  </a:lnTo>
                  <a:lnTo>
                    <a:pt x="13223" y="2810"/>
                  </a:lnTo>
                  <a:lnTo>
                    <a:pt x="13256" y="2843"/>
                  </a:lnTo>
                  <a:lnTo>
                    <a:pt x="13286" y="2879"/>
                  </a:lnTo>
                  <a:lnTo>
                    <a:pt x="13315" y="2916"/>
                  </a:lnTo>
                  <a:lnTo>
                    <a:pt x="13342" y="2954"/>
                  </a:lnTo>
                  <a:lnTo>
                    <a:pt x="13368" y="2993"/>
                  </a:lnTo>
                  <a:lnTo>
                    <a:pt x="13391" y="3034"/>
                  </a:lnTo>
                  <a:lnTo>
                    <a:pt x="13412" y="3076"/>
                  </a:lnTo>
                  <a:lnTo>
                    <a:pt x="13433" y="3119"/>
                  </a:lnTo>
                  <a:lnTo>
                    <a:pt x="13450" y="3163"/>
                  </a:lnTo>
                  <a:lnTo>
                    <a:pt x="13465" y="3208"/>
                  </a:lnTo>
                  <a:lnTo>
                    <a:pt x="13478" y="3254"/>
                  </a:lnTo>
                  <a:lnTo>
                    <a:pt x="13489" y="3301"/>
                  </a:lnTo>
                  <a:lnTo>
                    <a:pt x="13498" y="3348"/>
                  </a:lnTo>
                  <a:lnTo>
                    <a:pt x="13504" y="3397"/>
                  </a:lnTo>
                  <a:lnTo>
                    <a:pt x="13508" y="3447"/>
                  </a:lnTo>
                  <a:lnTo>
                    <a:pt x="13509" y="3496"/>
                  </a:lnTo>
                  <a:lnTo>
                    <a:pt x="13509" y="12420"/>
                  </a:lnTo>
                  <a:lnTo>
                    <a:pt x="13508" y="12469"/>
                  </a:lnTo>
                  <a:lnTo>
                    <a:pt x="13504" y="12518"/>
                  </a:lnTo>
                  <a:lnTo>
                    <a:pt x="13498" y="12567"/>
                  </a:lnTo>
                  <a:lnTo>
                    <a:pt x="13489" y="12615"/>
                  </a:lnTo>
                  <a:lnTo>
                    <a:pt x="13478" y="12662"/>
                  </a:lnTo>
                  <a:lnTo>
                    <a:pt x="13465" y="12708"/>
                  </a:lnTo>
                  <a:lnTo>
                    <a:pt x="13450" y="12753"/>
                  </a:lnTo>
                  <a:lnTo>
                    <a:pt x="13433" y="12797"/>
                  </a:lnTo>
                  <a:lnTo>
                    <a:pt x="13412" y="12840"/>
                  </a:lnTo>
                  <a:lnTo>
                    <a:pt x="13391" y="12881"/>
                  </a:lnTo>
                  <a:lnTo>
                    <a:pt x="13368" y="12923"/>
                  </a:lnTo>
                  <a:lnTo>
                    <a:pt x="13342" y="12962"/>
                  </a:lnTo>
                  <a:lnTo>
                    <a:pt x="13315" y="13000"/>
                  </a:lnTo>
                  <a:lnTo>
                    <a:pt x="13286" y="13037"/>
                  </a:lnTo>
                  <a:lnTo>
                    <a:pt x="13256" y="13072"/>
                  </a:lnTo>
                  <a:lnTo>
                    <a:pt x="13223" y="13106"/>
                  </a:lnTo>
                  <a:lnTo>
                    <a:pt x="13189" y="13138"/>
                  </a:lnTo>
                  <a:lnTo>
                    <a:pt x="13154" y="13169"/>
                  </a:lnTo>
                  <a:lnTo>
                    <a:pt x="13117" y="13198"/>
                  </a:lnTo>
                  <a:lnTo>
                    <a:pt x="13079" y="13225"/>
                  </a:lnTo>
                  <a:lnTo>
                    <a:pt x="13040" y="13251"/>
                  </a:lnTo>
                  <a:lnTo>
                    <a:pt x="12999" y="13274"/>
                  </a:lnTo>
                  <a:lnTo>
                    <a:pt x="12957" y="13295"/>
                  </a:lnTo>
                  <a:lnTo>
                    <a:pt x="12914" y="13315"/>
                  </a:lnTo>
                  <a:lnTo>
                    <a:pt x="12870" y="13332"/>
                  </a:lnTo>
                  <a:lnTo>
                    <a:pt x="12824" y="13347"/>
                  </a:lnTo>
                  <a:lnTo>
                    <a:pt x="12779" y="13360"/>
                  </a:lnTo>
                  <a:lnTo>
                    <a:pt x="12732" y="13372"/>
                  </a:lnTo>
                  <a:lnTo>
                    <a:pt x="12684" y="13380"/>
                  </a:lnTo>
                  <a:lnTo>
                    <a:pt x="12636" y="13387"/>
                  </a:lnTo>
                  <a:lnTo>
                    <a:pt x="12586" y="13390"/>
                  </a:lnTo>
                  <a:lnTo>
                    <a:pt x="12537" y="13391"/>
                  </a:lnTo>
                  <a:lnTo>
                    <a:pt x="3607" y="13391"/>
                  </a:lnTo>
                  <a:lnTo>
                    <a:pt x="3558" y="13390"/>
                  </a:lnTo>
                  <a:lnTo>
                    <a:pt x="3509" y="13387"/>
                  </a:lnTo>
                  <a:lnTo>
                    <a:pt x="3460" y="13380"/>
                  </a:lnTo>
                  <a:lnTo>
                    <a:pt x="3412" y="13372"/>
                  </a:lnTo>
                  <a:lnTo>
                    <a:pt x="3365" y="13360"/>
                  </a:lnTo>
                  <a:lnTo>
                    <a:pt x="3319" y="13347"/>
                  </a:lnTo>
                  <a:lnTo>
                    <a:pt x="3273" y="13332"/>
                  </a:lnTo>
                  <a:lnTo>
                    <a:pt x="3230" y="13315"/>
                  </a:lnTo>
                  <a:lnTo>
                    <a:pt x="3187" y="13295"/>
                  </a:lnTo>
                  <a:lnTo>
                    <a:pt x="3144" y="13274"/>
                  </a:lnTo>
                  <a:lnTo>
                    <a:pt x="3104" y="13251"/>
                  </a:lnTo>
                  <a:lnTo>
                    <a:pt x="3064" y="13225"/>
                  </a:lnTo>
                  <a:lnTo>
                    <a:pt x="3027" y="13198"/>
                  </a:lnTo>
                  <a:lnTo>
                    <a:pt x="2990" y="13169"/>
                  </a:lnTo>
                  <a:lnTo>
                    <a:pt x="2955" y="13138"/>
                  </a:lnTo>
                  <a:lnTo>
                    <a:pt x="2921" y="13106"/>
                  </a:lnTo>
                  <a:lnTo>
                    <a:pt x="2889" y="13072"/>
                  </a:lnTo>
                  <a:lnTo>
                    <a:pt x="2858" y="13037"/>
                  </a:lnTo>
                  <a:lnTo>
                    <a:pt x="2829" y="13000"/>
                  </a:lnTo>
                  <a:lnTo>
                    <a:pt x="2801" y="12962"/>
                  </a:lnTo>
                  <a:lnTo>
                    <a:pt x="2776" y="12923"/>
                  </a:lnTo>
                  <a:lnTo>
                    <a:pt x="2753" y="12881"/>
                  </a:lnTo>
                  <a:lnTo>
                    <a:pt x="2731" y="12840"/>
                  </a:lnTo>
                  <a:lnTo>
                    <a:pt x="2712" y="12797"/>
                  </a:lnTo>
                  <a:lnTo>
                    <a:pt x="2694" y="12753"/>
                  </a:lnTo>
                  <a:lnTo>
                    <a:pt x="2678" y="12708"/>
                  </a:lnTo>
                  <a:lnTo>
                    <a:pt x="2665" y="12662"/>
                  </a:lnTo>
                  <a:lnTo>
                    <a:pt x="2655" y="12615"/>
                  </a:lnTo>
                  <a:lnTo>
                    <a:pt x="2646" y="12567"/>
                  </a:lnTo>
                  <a:lnTo>
                    <a:pt x="2640" y="12518"/>
                  </a:lnTo>
                  <a:lnTo>
                    <a:pt x="2637" y="12469"/>
                  </a:lnTo>
                  <a:lnTo>
                    <a:pt x="2635" y="12420"/>
                  </a:lnTo>
                  <a:lnTo>
                    <a:pt x="2635" y="3496"/>
                  </a:lnTo>
                  <a:lnTo>
                    <a:pt x="2637" y="3447"/>
                  </a:lnTo>
                  <a:lnTo>
                    <a:pt x="2640" y="3397"/>
                  </a:lnTo>
                  <a:lnTo>
                    <a:pt x="2646" y="3348"/>
                  </a:lnTo>
                  <a:lnTo>
                    <a:pt x="2655" y="3301"/>
                  </a:lnTo>
                  <a:lnTo>
                    <a:pt x="2665" y="3254"/>
                  </a:lnTo>
                  <a:lnTo>
                    <a:pt x="2678" y="3208"/>
                  </a:lnTo>
                  <a:lnTo>
                    <a:pt x="2694" y="3163"/>
                  </a:lnTo>
                  <a:lnTo>
                    <a:pt x="2712" y="3119"/>
                  </a:lnTo>
                  <a:lnTo>
                    <a:pt x="2731" y="3076"/>
                  </a:lnTo>
                  <a:lnTo>
                    <a:pt x="2753" y="3034"/>
                  </a:lnTo>
                  <a:lnTo>
                    <a:pt x="2776" y="2993"/>
                  </a:lnTo>
                  <a:lnTo>
                    <a:pt x="2801" y="2954"/>
                  </a:lnTo>
                  <a:lnTo>
                    <a:pt x="2829" y="2916"/>
                  </a:lnTo>
                  <a:lnTo>
                    <a:pt x="2858" y="2879"/>
                  </a:lnTo>
                  <a:lnTo>
                    <a:pt x="2889" y="2843"/>
                  </a:lnTo>
                  <a:lnTo>
                    <a:pt x="2921" y="2810"/>
                  </a:lnTo>
                  <a:lnTo>
                    <a:pt x="2955" y="2777"/>
                  </a:lnTo>
                  <a:lnTo>
                    <a:pt x="2990" y="2747"/>
                  </a:lnTo>
                  <a:lnTo>
                    <a:pt x="3027" y="2718"/>
                  </a:lnTo>
                  <a:lnTo>
                    <a:pt x="3064" y="2691"/>
                  </a:lnTo>
                  <a:lnTo>
                    <a:pt x="3104" y="2666"/>
                  </a:lnTo>
                  <a:lnTo>
                    <a:pt x="3144" y="2642"/>
                  </a:lnTo>
                  <a:lnTo>
                    <a:pt x="3187" y="2621"/>
                  </a:lnTo>
                  <a:lnTo>
                    <a:pt x="3230" y="2601"/>
                  </a:lnTo>
                  <a:lnTo>
                    <a:pt x="3273" y="2583"/>
                  </a:lnTo>
                  <a:lnTo>
                    <a:pt x="3319" y="2568"/>
                  </a:lnTo>
                  <a:lnTo>
                    <a:pt x="3365" y="2555"/>
                  </a:lnTo>
                  <a:lnTo>
                    <a:pt x="3412" y="2544"/>
                  </a:lnTo>
                  <a:lnTo>
                    <a:pt x="3460" y="2536"/>
                  </a:lnTo>
                  <a:lnTo>
                    <a:pt x="3509" y="2530"/>
                  </a:lnTo>
                  <a:lnTo>
                    <a:pt x="3558" y="2526"/>
                  </a:lnTo>
                  <a:lnTo>
                    <a:pt x="3607" y="2525"/>
                  </a:lnTo>
                  <a:close/>
                  <a:moveTo>
                    <a:pt x="4261" y="3319"/>
                  </a:moveTo>
                  <a:lnTo>
                    <a:pt x="11883" y="3319"/>
                  </a:lnTo>
                  <a:lnTo>
                    <a:pt x="11926" y="3320"/>
                  </a:lnTo>
                  <a:lnTo>
                    <a:pt x="11967" y="3324"/>
                  </a:lnTo>
                  <a:lnTo>
                    <a:pt x="12009" y="3329"/>
                  </a:lnTo>
                  <a:lnTo>
                    <a:pt x="12050" y="3336"/>
                  </a:lnTo>
                  <a:lnTo>
                    <a:pt x="12090" y="3345"/>
                  </a:lnTo>
                  <a:lnTo>
                    <a:pt x="12129" y="3357"/>
                  </a:lnTo>
                  <a:lnTo>
                    <a:pt x="12168" y="3370"/>
                  </a:lnTo>
                  <a:lnTo>
                    <a:pt x="12205" y="3385"/>
                  </a:lnTo>
                  <a:lnTo>
                    <a:pt x="12242" y="3402"/>
                  </a:lnTo>
                  <a:lnTo>
                    <a:pt x="12278" y="3421"/>
                  </a:lnTo>
                  <a:lnTo>
                    <a:pt x="12313" y="3440"/>
                  </a:lnTo>
                  <a:lnTo>
                    <a:pt x="12346" y="3462"/>
                  </a:lnTo>
                  <a:lnTo>
                    <a:pt x="12379" y="3485"/>
                  </a:lnTo>
                  <a:lnTo>
                    <a:pt x="12410" y="3510"/>
                  </a:lnTo>
                  <a:lnTo>
                    <a:pt x="12441" y="3535"/>
                  </a:lnTo>
                  <a:lnTo>
                    <a:pt x="12469" y="3563"/>
                  </a:lnTo>
                  <a:lnTo>
                    <a:pt x="12496" y="3592"/>
                  </a:lnTo>
                  <a:lnTo>
                    <a:pt x="12523" y="3622"/>
                  </a:lnTo>
                  <a:lnTo>
                    <a:pt x="12547" y="3654"/>
                  </a:lnTo>
                  <a:lnTo>
                    <a:pt x="12571" y="3686"/>
                  </a:lnTo>
                  <a:lnTo>
                    <a:pt x="12592" y="3720"/>
                  </a:lnTo>
                  <a:lnTo>
                    <a:pt x="12612" y="3754"/>
                  </a:lnTo>
                  <a:lnTo>
                    <a:pt x="12630" y="3791"/>
                  </a:lnTo>
                  <a:lnTo>
                    <a:pt x="12648" y="3827"/>
                  </a:lnTo>
                  <a:lnTo>
                    <a:pt x="12663" y="3865"/>
                  </a:lnTo>
                  <a:lnTo>
                    <a:pt x="12676" y="3903"/>
                  </a:lnTo>
                  <a:lnTo>
                    <a:pt x="12687" y="3942"/>
                  </a:lnTo>
                  <a:lnTo>
                    <a:pt x="12696" y="3983"/>
                  </a:lnTo>
                  <a:lnTo>
                    <a:pt x="12704" y="4023"/>
                  </a:lnTo>
                  <a:lnTo>
                    <a:pt x="12709" y="4065"/>
                  </a:lnTo>
                  <a:lnTo>
                    <a:pt x="12712" y="4106"/>
                  </a:lnTo>
                  <a:lnTo>
                    <a:pt x="12714" y="4149"/>
                  </a:lnTo>
                  <a:lnTo>
                    <a:pt x="12714" y="11766"/>
                  </a:lnTo>
                  <a:lnTo>
                    <a:pt x="12712" y="11809"/>
                  </a:lnTo>
                  <a:lnTo>
                    <a:pt x="12709" y="11852"/>
                  </a:lnTo>
                  <a:lnTo>
                    <a:pt x="12704" y="11893"/>
                  </a:lnTo>
                  <a:lnTo>
                    <a:pt x="12696" y="11934"/>
                  </a:lnTo>
                  <a:lnTo>
                    <a:pt x="12687" y="11973"/>
                  </a:lnTo>
                  <a:lnTo>
                    <a:pt x="12676" y="12013"/>
                  </a:lnTo>
                  <a:lnTo>
                    <a:pt x="12663" y="12051"/>
                  </a:lnTo>
                  <a:lnTo>
                    <a:pt x="12648" y="12089"/>
                  </a:lnTo>
                  <a:lnTo>
                    <a:pt x="12630" y="12126"/>
                  </a:lnTo>
                  <a:lnTo>
                    <a:pt x="12612" y="12162"/>
                  </a:lnTo>
                  <a:lnTo>
                    <a:pt x="12592" y="12197"/>
                  </a:lnTo>
                  <a:lnTo>
                    <a:pt x="12571" y="12230"/>
                  </a:lnTo>
                  <a:lnTo>
                    <a:pt x="12547" y="12262"/>
                  </a:lnTo>
                  <a:lnTo>
                    <a:pt x="12523" y="12294"/>
                  </a:lnTo>
                  <a:lnTo>
                    <a:pt x="12496" y="12323"/>
                  </a:lnTo>
                  <a:lnTo>
                    <a:pt x="12469" y="12353"/>
                  </a:lnTo>
                  <a:lnTo>
                    <a:pt x="12441" y="12380"/>
                  </a:lnTo>
                  <a:lnTo>
                    <a:pt x="12410" y="12407"/>
                  </a:lnTo>
                  <a:lnTo>
                    <a:pt x="12379" y="12431"/>
                  </a:lnTo>
                  <a:lnTo>
                    <a:pt x="12346" y="12454"/>
                  </a:lnTo>
                  <a:lnTo>
                    <a:pt x="12313" y="12476"/>
                  </a:lnTo>
                  <a:lnTo>
                    <a:pt x="12278" y="12496"/>
                  </a:lnTo>
                  <a:lnTo>
                    <a:pt x="12242" y="12514"/>
                  </a:lnTo>
                  <a:lnTo>
                    <a:pt x="12205" y="12530"/>
                  </a:lnTo>
                  <a:lnTo>
                    <a:pt x="12168" y="12546"/>
                  </a:lnTo>
                  <a:lnTo>
                    <a:pt x="12129" y="12559"/>
                  </a:lnTo>
                  <a:lnTo>
                    <a:pt x="12090" y="12570"/>
                  </a:lnTo>
                  <a:lnTo>
                    <a:pt x="12050" y="12579"/>
                  </a:lnTo>
                  <a:lnTo>
                    <a:pt x="12009" y="12587"/>
                  </a:lnTo>
                  <a:lnTo>
                    <a:pt x="11967" y="12592"/>
                  </a:lnTo>
                  <a:lnTo>
                    <a:pt x="11926" y="12595"/>
                  </a:lnTo>
                  <a:lnTo>
                    <a:pt x="11883" y="12596"/>
                  </a:lnTo>
                  <a:lnTo>
                    <a:pt x="4261" y="12596"/>
                  </a:lnTo>
                  <a:lnTo>
                    <a:pt x="4219" y="12595"/>
                  </a:lnTo>
                  <a:lnTo>
                    <a:pt x="4176" y="12592"/>
                  </a:lnTo>
                  <a:lnTo>
                    <a:pt x="4134" y="12587"/>
                  </a:lnTo>
                  <a:lnTo>
                    <a:pt x="4094" y="12579"/>
                  </a:lnTo>
                  <a:lnTo>
                    <a:pt x="4054" y="12570"/>
                  </a:lnTo>
                  <a:lnTo>
                    <a:pt x="4015" y="12559"/>
                  </a:lnTo>
                  <a:lnTo>
                    <a:pt x="3976" y="12546"/>
                  </a:lnTo>
                  <a:lnTo>
                    <a:pt x="3938" y="12530"/>
                  </a:lnTo>
                  <a:lnTo>
                    <a:pt x="3902" y="12514"/>
                  </a:lnTo>
                  <a:lnTo>
                    <a:pt x="3865" y="12496"/>
                  </a:lnTo>
                  <a:lnTo>
                    <a:pt x="3831" y="12476"/>
                  </a:lnTo>
                  <a:lnTo>
                    <a:pt x="3797" y="12454"/>
                  </a:lnTo>
                  <a:lnTo>
                    <a:pt x="3765" y="12431"/>
                  </a:lnTo>
                  <a:lnTo>
                    <a:pt x="3733" y="12407"/>
                  </a:lnTo>
                  <a:lnTo>
                    <a:pt x="3703" y="12380"/>
                  </a:lnTo>
                  <a:lnTo>
                    <a:pt x="3674" y="12353"/>
                  </a:lnTo>
                  <a:lnTo>
                    <a:pt x="3647" y="12323"/>
                  </a:lnTo>
                  <a:lnTo>
                    <a:pt x="3621" y="12294"/>
                  </a:lnTo>
                  <a:lnTo>
                    <a:pt x="3596" y="12262"/>
                  </a:lnTo>
                  <a:lnTo>
                    <a:pt x="3573" y="12230"/>
                  </a:lnTo>
                  <a:lnTo>
                    <a:pt x="3552" y="12197"/>
                  </a:lnTo>
                  <a:lnTo>
                    <a:pt x="3531" y="12162"/>
                  </a:lnTo>
                  <a:lnTo>
                    <a:pt x="3513" y="12126"/>
                  </a:lnTo>
                  <a:lnTo>
                    <a:pt x="3496" y="12089"/>
                  </a:lnTo>
                  <a:lnTo>
                    <a:pt x="3482" y="12051"/>
                  </a:lnTo>
                  <a:lnTo>
                    <a:pt x="3468" y="12013"/>
                  </a:lnTo>
                  <a:lnTo>
                    <a:pt x="3457" y="11973"/>
                  </a:lnTo>
                  <a:lnTo>
                    <a:pt x="3448" y="11934"/>
                  </a:lnTo>
                  <a:lnTo>
                    <a:pt x="3440" y="11893"/>
                  </a:lnTo>
                  <a:lnTo>
                    <a:pt x="3435" y="11852"/>
                  </a:lnTo>
                  <a:lnTo>
                    <a:pt x="3432" y="11809"/>
                  </a:lnTo>
                  <a:lnTo>
                    <a:pt x="3431" y="11766"/>
                  </a:lnTo>
                  <a:lnTo>
                    <a:pt x="3431" y="4149"/>
                  </a:lnTo>
                  <a:lnTo>
                    <a:pt x="3432" y="4106"/>
                  </a:lnTo>
                  <a:lnTo>
                    <a:pt x="3435" y="4065"/>
                  </a:lnTo>
                  <a:lnTo>
                    <a:pt x="3440" y="4023"/>
                  </a:lnTo>
                  <a:lnTo>
                    <a:pt x="3448" y="3983"/>
                  </a:lnTo>
                  <a:lnTo>
                    <a:pt x="3457" y="3942"/>
                  </a:lnTo>
                  <a:lnTo>
                    <a:pt x="3468" y="3903"/>
                  </a:lnTo>
                  <a:lnTo>
                    <a:pt x="3482" y="3865"/>
                  </a:lnTo>
                  <a:lnTo>
                    <a:pt x="3496" y="3827"/>
                  </a:lnTo>
                  <a:lnTo>
                    <a:pt x="3513" y="3791"/>
                  </a:lnTo>
                  <a:lnTo>
                    <a:pt x="3531" y="3754"/>
                  </a:lnTo>
                  <a:lnTo>
                    <a:pt x="3552" y="3720"/>
                  </a:lnTo>
                  <a:lnTo>
                    <a:pt x="3573" y="3686"/>
                  </a:lnTo>
                  <a:lnTo>
                    <a:pt x="3596" y="3654"/>
                  </a:lnTo>
                  <a:lnTo>
                    <a:pt x="3621" y="3622"/>
                  </a:lnTo>
                  <a:lnTo>
                    <a:pt x="3647" y="3592"/>
                  </a:lnTo>
                  <a:lnTo>
                    <a:pt x="3674" y="3563"/>
                  </a:lnTo>
                  <a:lnTo>
                    <a:pt x="3703" y="3535"/>
                  </a:lnTo>
                  <a:lnTo>
                    <a:pt x="3733" y="3510"/>
                  </a:lnTo>
                  <a:lnTo>
                    <a:pt x="3765" y="3485"/>
                  </a:lnTo>
                  <a:lnTo>
                    <a:pt x="3797" y="3462"/>
                  </a:lnTo>
                  <a:lnTo>
                    <a:pt x="3831" y="3440"/>
                  </a:lnTo>
                  <a:lnTo>
                    <a:pt x="3865" y="3421"/>
                  </a:lnTo>
                  <a:lnTo>
                    <a:pt x="3902" y="3402"/>
                  </a:lnTo>
                  <a:lnTo>
                    <a:pt x="3938" y="3385"/>
                  </a:lnTo>
                  <a:lnTo>
                    <a:pt x="3976" y="3370"/>
                  </a:lnTo>
                  <a:lnTo>
                    <a:pt x="4015" y="3357"/>
                  </a:lnTo>
                  <a:lnTo>
                    <a:pt x="4054" y="3345"/>
                  </a:lnTo>
                  <a:lnTo>
                    <a:pt x="4094" y="3336"/>
                  </a:lnTo>
                  <a:lnTo>
                    <a:pt x="4134" y="3329"/>
                  </a:lnTo>
                  <a:lnTo>
                    <a:pt x="4176" y="3324"/>
                  </a:lnTo>
                  <a:lnTo>
                    <a:pt x="4219" y="3320"/>
                  </a:lnTo>
                  <a:lnTo>
                    <a:pt x="4261" y="3319"/>
                  </a:lnTo>
                  <a:close/>
                  <a:moveTo>
                    <a:pt x="3942" y="14186"/>
                  </a:moveTo>
                  <a:lnTo>
                    <a:pt x="4938" y="14186"/>
                  </a:lnTo>
                  <a:lnTo>
                    <a:pt x="4938" y="15960"/>
                  </a:lnTo>
                  <a:lnTo>
                    <a:pt x="3942" y="15960"/>
                  </a:lnTo>
                  <a:lnTo>
                    <a:pt x="3942" y="14186"/>
                  </a:lnTo>
                  <a:close/>
                  <a:moveTo>
                    <a:pt x="5745" y="14186"/>
                  </a:moveTo>
                  <a:lnTo>
                    <a:pt x="6741" y="14186"/>
                  </a:lnTo>
                  <a:lnTo>
                    <a:pt x="6741" y="15960"/>
                  </a:lnTo>
                  <a:lnTo>
                    <a:pt x="5745" y="15960"/>
                  </a:lnTo>
                  <a:lnTo>
                    <a:pt x="5745" y="14186"/>
                  </a:lnTo>
                  <a:close/>
                  <a:moveTo>
                    <a:pt x="7548" y="14186"/>
                  </a:moveTo>
                  <a:lnTo>
                    <a:pt x="8544" y="14186"/>
                  </a:lnTo>
                  <a:lnTo>
                    <a:pt x="8544" y="15960"/>
                  </a:lnTo>
                  <a:lnTo>
                    <a:pt x="7548" y="15960"/>
                  </a:lnTo>
                  <a:lnTo>
                    <a:pt x="7548" y="14186"/>
                  </a:lnTo>
                  <a:close/>
                  <a:moveTo>
                    <a:pt x="9351" y="14186"/>
                  </a:moveTo>
                  <a:lnTo>
                    <a:pt x="10346" y="14186"/>
                  </a:lnTo>
                  <a:lnTo>
                    <a:pt x="10346" y="15960"/>
                  </a:lnTo>
                  <a:lnTo>
                    <a:pt x="9351" y="15960"/>
                  </a:lnTo>
                  <a:lnTo>
                    <a:pt x="9351" y="14186"/>
                  </a:lnTo>
                  <a:close/>
                  <a:moveTo>
                    <a:pt x="11153" y="14186"/>
                  </a:moveTo>
                  <a:lnTo>
                    <a:pt x="12149" y="14186"/>
                  </a:lnTo>
                  <a:lnTo>
                    <a:pt x="12149" y="15960"/>
                  </a:lnTo>
                  <a:lnTo>
                    <a:pt x="11153" y="15960"/>
                  </a:lnTo>
                  <a:lnTo>
                    <a:pt x="11153" y="14186"/>
                  </a:lnTo>
                  <a:close/>
                  <a:moveTo>
                    <a:pt x="1775" y="3857"/>
                  </a:moveTo>
                  <a:lnTo>
                    <a:pt x="1775" y="4852"/>
                  </a:lnTo>
                  <a:lnTo>
                    <a:pt x="0" y="4852"/>
                  </a:lnTo>
                  <a:lnTo>
                    <a:pt x="0" y="3857"/>
                  </a:lnTo>
                  <a:lnTo>
                    <a:pt x="1775" y="3857"/>
                  </a:lnTo>
                  <a:close/>
                  <a:moveTo>
                    <a:pt x="1775" y="5659"/>
                  </a:moveTo>
                  <a:lnTo>
                    <a:pt x="1775" y="6653"/>
                  </a:lnTo>
                  <a:lnTo>
                    <a:pt x="0" y="6653"/>
                  </a:lnTo>
                  <a:lnTo>
                    <a:pt x="0" y="5659"/>
                  </a:lnTo>
                  <a:lnTo>
                    <a:pt x="1775" y="5659"/>
                  </a:lnTo>
                  <a:close/>
                  <a:moveTo>
                    <a:pt x="1775" y="7460"/>
                  </a:moveTo>
                  <a:lnTo>
                    <a:pt x="1775" y="8455"/>
                  </a:lnTo>
                  <a:lnTo>
                    <a:pt x="0" y="8455"/>
                  </a:lnTo>
                  <a:lnTo>
                    <a:pt x="0" y="7460"/>
                  </a:lnTo>
                  <a:lnTo>
                    <a:pt x="1775" y="7460"/>
                  </a:lnTo>
                  <a:close/>
                  <a:moveTo>
                    <a:pt x="1775" y="9262"/>
                  </a:moveTo>
                  <a:lnTo>
                    <a:pt x="1775" y="10256"/>
                  </a:lnTo>
                  <a:lnTo>
                    <a:pt x="0" y="10256"/>
                  </a:lnTo>
                  <a:lnTo>
                    <a:pt x="0" y="9262"/>
                  </a:lnTo>
                  <a:lnTo>
                    <a:pt x="1775" y="9262"/>
                  </a:lnTo>
                  <a:close/>
                  <a:moveTo>
                    <a:pt x="1775" y="11063"/>
                  </a:moveTo>
                  <a:lnTo>
                    <a:pt x="1775" y="12059"/>
                  </a:lnTo>
                  <a:lnTo>
                    <a:pt x="0" y="12059"/>
                  </a:lnTo>
                  <a:lnTo>
                    <a:pt x="0" y="11063"/>
                  </a:lnTo>
                  <a:lnTo>
                    <a:pt x="1775" y="11063"/>
                  </a:lnTo>
                  <a:close/>
                  <a:moveTo>
                    <a:pt x="16245" y="3857"/>
                  </a:moveTo>
                  <a:lnTo>
                    <a:pt x="16245" y="4852"/>
                  </a:lnTo>
                  <a:lnTo>
                    <a:pt x="14470" y="4852"/>
                  </a:lnTo>
                  <a:lnTo>
                    <a:pt x="14470" y="3857"/>
                  </a:lnTo>
                  <a:lnTo>
                    <a:pt x="16245" y="3857"/>
                  </a:lnTo>
                  <a:close/>
                  <a:moveTo>
                    <a:pt x="16245" y="5659"/>
                  </a:moveTo>
                  <a:lnTo>
                    <a:pt x="16245" y="6653"/>
                  </a:lnTo>
                  <a:lnTo>
                    <a:pt x="14470" y="6653"/>
                  </a:lnTo>
                  <a:lnTo>
                    <a:pt x="14470" y="5659"/>
                  </a:lnTo>
                  <a:lnTo>
                    <a:pt x="16245" y="5659"/>
                  </a:lnTo>
                  <a:close/>
                  <a:moveTo>
                    <a:pt x="16245" y="7460"/>
                  </a:moveTo>
                  <a:lnTo>
                    <a:pt x="16245" y="8455"/>
                  </a:lnTo>
                  <a:lnTo>
                    <a:pt x="14470" y="8455"/>
                  </a:lnTo>
                  <a:lnTo>
                    <a:pt x="14470" y="7460"/>
                  </a:lnTo>
                  <a:lnTo>
                    <a:pt x="16245" y="7460"/>
                  </a:lnTo>
                  <a:close/>
                  <a:moveTo>
                    <a:pt x="16245" y="9262"/>
                  </a:moveTo>
                  <a:lnTo>
                    <a:pt x="16245" y="10256"/>
                  </a:lnTo>
                  <a:lnTo>
                    <a:pt x="14470" y="10256"/>
                  </a:lnTo>
                  <a:lnTo>
                    <a:pt x="14470" y="9262"/>
                  </a:lnTo>
                  <a:lnTo>
                    <a:pt x="16245" y="9262"/>
                  </a:lnTo>
                  <a:close/>
                  <a:moveTo>
                    <a:pt x="16245" y="11063"/>
                  </a:moveTo>
                  <a:lnTo>
                    <a:pt x="16245" y="12059"/>
                  </a:lnTo>
                  <a:lnTo>
                    <a:pt x="14470" y="12059"/>
                  </a:lnTo>
                  <a:lnTo>
                    <a:pt x="14470" y="11063"/>
                  </a:lnTo>
                  <a:lnTo>
                    <a:pt x="16245" y="11063"/>
                  </a:lnTo>
                  <a:close/>
                  <a:moveTo>
                    <a:pt x="3942" y="0"/>
                  </a:moveTo>
                  <a:lnTo>
                    <a:pt x="4938" y="0"/>
                  </a:lnTo>
                  <a:lnTo>
                    <a:pt x="4938" y="1774"/>
                  </a:lnTo>
                  <a:lnTo>
                    <a:pt x="3942" y="1774"/>
                  </a:lnTo>
                  <a:lnTo>
                    <a:pt x="3942" y="0"/>
                  </a:lnTo>
                  <a:close/>
                  <a:moveTo>
                    <a:pt x="5745" y="0"/>
                  </a:moveTo>
                  <a:lnTo>
                    <a:pt x="6741" y="0"/>
                  </a:lnTo>
                  <a:lnTo>
                    <a:pt x="6741" y="1774"/>
                  </a:lnTo>
                  <a:lnTo>
                    <a:pt x="5745" y="1774"/>
                  </a:lnTo>
                  <a:lnTo>
                    <a:pt x="5745" y="0"/>
                  </a:lnTo>
                  <a:close/>
                  <a:moveTo>
                    <a:pt x="7548" y="0"/>
                  </a:moveTo>
                  <a:lnTo>
                    <a:pt x="8544" y="0"/>
                  </a:lnTo>
                  <a:lnTo>
                    <a:pt x="8544" y="1774"/>
                  </a:lnTo>
                  <a:lnTo>
                    <a:pt x="7548" y="1774"/>
                  </a:lnTo>
                  <a:lnTo>
                    <a:pt x="7548" y="0"/>
                  </a:lnTo>
                  <a:close/>
                  <a:moveTo>
                    <a:pt x="9351" y="0"/>
                  </a:moveTo>
                  <a:lnTo>
                    <a:pt x="10346" y="0"/>
                  </a:lnTo>
                  <a:lnTo>
                    <a:pt x="10346" y="1774"/>
                  </a:lnTo>
                  <a:lnTo>
                    <a:pt x="9351" y="1774"/>
                  </a:lnTo>
                  <a:lnTo>
                    <a:pt x="9351" y="0"/>
                  </a:lnTo>
                  <a:close/>
                </a:path>
              </a:pathLst>
            </a:custGeom>
            <a:solidFill>
              <a:srgbClr val="3BBBEA"/>
            </a:solidFill>
            <a:ln w="9525">
              <a:solidFill>
                <a:srgbClr val="66C8EC"/>
              </a:solidFill>
              <a:round/>
              <a:headEnd/>
              <a:tailEnd/>
            </a:ln>
          </p:spPr>
          <p:txBody>
            <a:bodyPr vert="horz" wrap="square" lIns="91416" tIns="45708" rIns="91416" bIns="45708" numCol="1" anchor="t" anchorCtr="0" compatLnSpc="1">
              <a:prstTxWarp prst="textNoShape">
                <a:avLst/>
              </a:prstTxWarp>
            </a:bodyPr>
            <a:lstStyle/>
            <a:p>
              <a:endParaRPr lang="zh-CN" altLang="en-US" sz="90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sp>
        <p:nvSpPr>
          <p:cNvPr id="45" name="椭圆 44"/>
          <p:cNvSpPr/>
          <p:nvPr/>
        </p:nvSpPr>
        <p:spPr bwMode="auto">
          <a:xfrm>
            <a:off x="6811830" y="2134710"/>
            <a:ext cx="96781" cy="113501"/>
          </a:xfrm>
          <a:prstGeom prst="ellipse">
            <a:avLst/>
          </a:prstGeom>
          <a:no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26">
              <a:buClr>
                <a:srgbClr val="CC9900"/>
              </a:buClr>
              <a:buFont typeface="Wingdings" pitchFamily="2" charset="2"/>
              <a:buChar char="n"/>
            </a:pPr>
            <a:endParaRPr lang="zh-CN" alt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椭圆 45"/>
          <p:cNvSpPr/>
          <p:nvPr/>
        </p:nvSpPr>
        <p:spPr bwMode="auto">
          <a:xfrm>
            <a:off x="6806328" y="2324053"/>
            <a:ext cx="96781" cy="113501"/>
          </a:xfrm>
          <a:prstGeom prst="ellipse">
            <a:avLst/>
          </a:prstGeom>
          <a:no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26">
              <a:buClr>
                <a:srgbClr val="CC9900"/>
              </a:buClr>
              <a:buFont typeface="Wingdings" pitchFamily="2" charset="2"/>
              <a:buChar char="n"/>
            </a:pPr>
            <a:endParaRPr lang="zh-CN" alt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椭圆 46"/>
          <p:cNvSpPr/>
          <p:nvPr/>
        </p:nvSpPr>
        <p:spPr bwMode="auto">
          <a:xfrm>
            <a:off x="6922846" y="2240208"/>
            <a:ext cx="96781" cy="113501"/>
          </a:xfrm>
          <a:prstGeom prst="ellipse">
            <a:avLst/>
          </a:prstGeom>
          <a:no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26">
              <a:buClr>
                <a:srgbClr val="CC9900"/>
              </a:buClr>
              <a:buFont typeface="Wingdings" pitchFamily="2" charset="2"/>
              <a:buChar char="n"/>
            </a:pPr>
            <a:endParaRPr lang="zh-CN" alt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48" name="组合 236"/>
          <p:cNvGrpSpPr/>
          <p:nvPr/>
        </p:nvGrpSpPr>
        <p:grpSpPr>
          <a:xfrm>
            <a:off x="7080671" y="2268650"/>
            <a:ext cx="96781" cy="113501"/>
            <a:chOff x="-734023" y="4684040"/>
            <a:chExt cx="885999" cy="831660"/>
          </a:xfrm>
          <a:solidFill>
            <a:schemeClr val="bg1">
              <a:lumMod val="65000"/>
            </a:schemeClr>
          </a:solidFill>
        </p:grpSpPr>
        <p:sp>
          <p:nvSpPr>
            <p:cNvPr id="49" name="Freeform 32"/>
            <p:cNvSpPr>
              <a:spLocks noEditPoints="1"/>
            </p:cNvSpPr>
            <p:nvPr/>
          </p:nvSpPr>
          <p:spPr bwMode="auto">
            <a:xfrm>
              <a:off x="-550063" y="4863910"/>
              <a:ext cx="540936" cy="393605"/>
            </a:xfrm>
            <a:custGeom>
              <a:avLst/>
              <a:gdLst/>
              <a:ahLst/>
              <a:cxnLst>
                <a:cxn ang="0">
                  <a:pos x="9275" y="244"/>
                </a:cxn>
                <a:cxn ang="0">
                  <a:pos x="7933" y="0"/>
                </a:cxn>
                <a:cxn ang="0">
                  <a:pos x="7200" y="488"/>
                </a:cxn>
                <a:cxn ang="0">
                  <a:pos x="5614" y="975"/>
                </a:cxn>
                <a:cxn ang="0">
                  <a:pos x="2074" y="2805"/>
                </a:cxn>
                <a:cxn ang="0">
                  <a:pos x="122" y="6465"/>
                </a:cxn>
                <a:cxn ang="0">
                  <a:pos x="0" y="9270"/>
                </a:cxn>
                <a:cxn ang="0">
                  <a:pos x="488" y="10978"/>
                </a:cxn>
                <a:cxn ang="0">
                  <a:pos x="1831" y="10978"/>
                </a:cxn>
                <a:cxn ang="0">
                  <a:pos x="4150" y="9270"/>
                </a:cxn>
                <a:cxn ang="0">
                  <a:pos x="6712" y="7563"/>
                </a:cxn>
                <a:cxn ang="0">
                  <a:pos x="9153" y="7319"/>
                </a:cxn>
                <a:cxn ang="0">
                  <a:pos x="11350" y="8295"/>
                </a:cxn>
                <a:cxn ang="0">
                  <a:pos x="14279" y="10734"/>
                </a:cxn>
                <a:cxn ang="0">
                  <a:pos x="15744" y="11100"/>
                </a:cxn>
                <a:cxn ang="0">
                  <a:pos x="16598" y="10002"/>
                </a:cxn>
                <a:cxn ang="0">
                  <a:pos x="16598" y="7075"/>
                </a:cxn>
                <a:cxn ang="0">
                  <a:pos x="15499" y="3903"/>
                </a:cxn>
                <a:cxn ang="0">
                  <a:pos x="12327" y="1342"/>
                </a:cxn>
                <a:cxn ang="0">
                  <a:pos x="9641" y="732"/>
                </a:cxn>
                <a:cxn ang="0">
                  <a:pos x="4515" y="6343"/>
                </a:cxn>
                <a:cxn ang="0">
                  <a:pos x="4393" y="7319"/>
                </a:cxn>
                <a:cxn ang="0">
                  <a:pos x="3783" y="7563"/>
                </a:cxn>
                <a:cxn ang="0">
                  <a:pos x="3417" y="6830"/>
                </a:cxn>
                <a:cxn ang="0">
                  <a:pos x="2562" y="5977"/>
                </a:cxn>
                <a:cxn ang="0">
                  <a:pos x="1831" y="5612"/>
                </a:cxn>
                <a:cxn ang="0">
                  <a:pos x="1953" y="5002"/>
                </a:cxn>
                <a:cxn ang="0">
                  <a:pos x="3051" y="4879"/>
                </a:cxn>
                <a:cxn ang="0">
                  <a:pos x="3417" y="3660"/>
                </a:cxn>
                <a:cxn ang="0">
                  <a:pos x="3905" y="3172"/>
                </a:cxn>
                <a:cxn ang="0">
                  <a:pos x="4515" y="3660"/>
                </a:cxn>
                <a:cxn ang="0">
                  <a:pos x="4760" y="4879"/>
                </a:cxn>
                <a:cxn ang="0">
                  <a:pos x="5858" y="5002"/>
                </a:cxn>
                <a:cxn ang="0">
                  <a:pos x="6102" y="5612"/>
                </a:cxn>
                <a:cxn ang="0">
                  <a:pos x="5370" y="5977"/>
                </a:cxn>
                <a:cxn ang="0">
                  <a:pos x="10739" y="5612"/>
                </a:cxn>
                <a:cxn ang="0">
                  <a:pos x="10008" y="5367"/>
                </a:cxn>
                <a:cxn ang="0">
                  <a:pos x="10008" y="4513"/>
                </a:cxn>
                <a:cxn ang="0">
                  <a:pos x="10739" y="4270"/>
                </a:cxn>
                <a:cxn ang="0">
                  <a:pos x="11227" y="4757"/>
                </a:cxn>
                <a:cxn ang="0">
                  <a:pos x="11106" y="2927"/>
                </a:cxn>
                <a:cxn ang="0">
                  <a:pos x="11838" y="2562"/>
                </a:cxn>
                <a:cxn ang="0">
                  <a:pos x="12448" y="3172"/>
                </a:cxn>
                <a:cxn ang="0">
                  <a:pos x="12082" y="3903"/>
                </a:cxn>
                <a:cxn ang="0">
                  <a:pos x="11350" y="3903"/>
                </a:cxn>
                <a:cxn ang="0">
                  <a:pos x="10984" y="3172"/>
                </a:cxn>
                <a:cxn ang="0">
                  <a:pos x="12570" y="6587"/>
                </a:cxn>
                <a:cxn ang="0">
                  <a:pos x="11717" y="6587"/>
                </a:cxn>
                <a:cxn ang="0">
                  <a:pos x="11472" y="5855"/>
                </a:cxn>
                <a:cxn ang="0">
                  <a:pos x="11960" y="5245"/>
                </a:cxn>
                <a:cxn ang="0">
                  <a:pos x="12693" y="5612"/>
                </a:cxn>
                <a:cxn ang="0">
                  <a:pos x="12693" y="6343"/>
                </a:cxn>
                <a:cxn ang="0">
                  <a:pos x="13425" y="5002"/>
                </a:cxn>
                <a:cxn ang="0">
                  <a:pos x="12693" y="4757"/>
                </a:cxn>
                <a:cxn ang="0">
                  <a:pos x="12693" y="3903"/>
                </a:cxn>
                <a:cxn ang="0">
                  <a:pos x="13425" y="3660"/>
                </a:cxn>
                <a:cxn ang="0">
                  <a:pos x="13913" y="4147"/>
                </a:cxn>
                <a:cxn ang="0">
                  <a:pos x="15377" y="5733"/>
                </a:cxn>
                <a:cxn ang="0">
                  <a:pos x="14646" y="6099"/>
                </a:cxn>
                <a:cxn ang="0">
                  <a:pos x="14157" y="5489"/>
                </a:cxn>
                <a:cxn ang="0">
                  <a:pos x="14401" y="4757"/>
                </a:cxn>
                <a:cxn ang="0">
                  <a:pos x="15134" y="4757"/>
                </a:cxn>
                <a:cxn ang="0">
                  <a:pos x="15499" y="5489"/>
                </a:cxn>
              </a:cxnLst>
              <a:rect l="0" t="0" r="r" b="b"/>
              <a:pathLst>
                <a:path w="16720" h="11100">
                  <a:moveTo>
                    <a:pt x="9641" y="732"/>
                  </a:moveTo>
                  <a:lnTo>
                    <a:pt x="9519" y="488"/>
                  </a:lnTo>
                  <a:lnTo>
                    <a:pt x="9275" y="244"/>
                  </a:lnTo>
                  <a:lnTo>
                    <a:pt x="9031" y="0"/>
                  </a:lnTo>
                  <a:lnTo>
                    <a:pt x="8787" y="0"/>
                  </a:lnTo>
                  <a:lnTo>
                    <a:pt x="7933" y="0"/>
                  </a:lnTo>
                  <a:lnTo>
                    <a:pt x="7567" y="0"/>
                  </a:lnTo>
                  <a:lnTo>
                    <a:pt x="7322" y="244"/>
                  </a:lnTo>
                  <a:lnTo>
                    <a:pt x="7200" y="488"/>
                  </a:lnTo>
                  <a:lnTo>
                    <a:pt x="7079" y="732"/>
                  </a:lnTo>
                  <a:lnTo>
                    <a:pt x="6346" y="854"/>
                  </a:lnTo>
                  <a:lnTo>
                    <a:pt x="5614" y="975"/>
                  </a:lnTo>
                  <a:lnTo>
                    <a:pt x="4272" y="1342"/>
                  </a:lnTo>
                  <a:lnTo>
                    <a:pt x="3173" y="1952"/>
                  </a:lnTo>
                  <a:lnTo>
                    <a:pt x="2074" y="2805"/>
                  </a:lnTo>
                  <a:lnTo>
                    <a:pt x="1221" y="3903"/>
                  </a:lnTo>
                  <a:lnTo>
                    <a:pt x="610" y="5123"/>
                  </a:lnTo>
                  <a:lnTo>
                    <a:pt x="122" y="6465"/>
                  </a:lnTo>
                  <a:lnTo>
                    <a:pt x="0" y="7075"/>
                  </a:lnTo>
                  <a:lnTo>
                    <a:pt x="0" y="7807"/>
                  </a:lnTo>
                  <a:lnTo>
                    <a:pt x="0" y="9270"/>
                  </a:lnTo>
                  <a:lnTo>
                    <a:pt x="122" y="10002"/>
                  </a:lnTo>
                  <a:lnTo>
                    <a:pt x="243" y="10612"/>
                  </a:lnTo>
                  <a:lnTo>
                    <a:pt x="488" y="10978"/>
                  </a:lnTo>
                  <a:lnTo>
                    <a:pt x="854" y="11100"/>
                  </a:lnTo>
                  <a:lnTo>
                    <a:pt x="1343" y="11100"/>
                  </a:lnTo>
                  <a:lnTo>
                    <a:pt x="1831" y="10978"/>
                  </a:lnTo>
                  <a:lnTo>
                    <a:pt x="2319" y="10734"/>
                  </a:lnTo>
                  <a:lnTo>
                    <a:pt x="2929" y="10247"/>
                  </a:lnTo>
                  <a:lnTo>
                    <a:pt x="4150" y="9270"/>
                  </a:lnTo>
                  <a:lnTo>
                    <a:pt x="5370" y="8295"/>
                  </a:lnTo>
                  <a:lnTo>
                    <a:pt x="6102" y="7929"/>
                  </a:lnTo>
                  <a:lnTo>
                    <a:pt x="6712" y="7563"/>
                  </a:lnTo>
                  <a:lnTo>
                    <a:pt x="7567" y="7319"/>
                  </a:lnTo>
                  <a:lnTo>
                    <a:pt x="8299" y="7319"/>
                  </a:lnTo>
                  <a:lnTo>
                    <a:pt x="9153" y="7319"/>
                  </a:lnTo>
                  <a:lnTo>
                    <a:pt x="9886" y="7563"/>
                  </a:lnTo>
                  <a:lnTo>
                    <a:pt x="10618" y="7929"/>
                  </a:lnTo>
                  <a:lnTo>
                    <a:pt x="11350" y="8295"/>
                  </a:lnTo>
                  <a:lnTo>
                    <a:pt x="12570" y="9270"/>
                  </a:lnTo>
                  <a:lnTo>
                    <a:pt x="13791" y="10247"/>
                  </a:lnTo>
                  <a:lnTo>
                    <a:pt x="14279" y="10734"/>
                  </a:lnTo>
                  <a:lnTo>
                    <a:pt x="14889" y="10978"/>
                  </a:lnTo>
                  <a:lnTo>
                    <a:pt x="15377" y="11100"/>
                  </a:lnTo>
                  <a:lnTo>
                    <a:pt x="15744" y="11100"/>
                  </a:lnTo>
                  <a:lnTo>
                    <a:pt x="16110" y="10978"/>
                  </a:lnTo>
                  <a:lnTo>
                    <a:pt x="16475" y="10612"/>
                  </a:lnTo>
                  <a:lnTo>
                    <a:pt x="16598" y="10002"/>
                  </a:lnTo>
                  <a:lnTo>
                    <a:pt x="16720" y="9270"/>
                  </a:lnTo>
                  <a:lnTo>
                    <a:pt x="16720" y="7807"/>
                  </a:lnTo>
                  <a:lnTo>
                    <a:pt x="16598" y="7075"/>
                  </a:lnTo>
                  <a:lnTo>
                    <a:pt x="16475" y="6465"/>
                  </a:lnTo>
                  <a:lnTo>
                    <a:pt x="16110" y="5123"/>
                  </a:lnTo>
                  <a:lnTo>
                    <a:pt x="15499" y="3903"/>
                  </a:lnTo>
                  <a:lnTo>
                    <a:pt x="14646" y="2805"/>
                  </a:lnTo>
                  <a:lnTo>
                    <a:pt x="13546" y="1952"/>
                  </a:lnTo>
                  <a:lnTo>
                    <a:pt x="12327" y="1342"/>
                  </a:lnTo>
                  <a:lnTo>
                    <a:pt x="10984" y="975"/>
                  </a:lnTo>
                  <a:lnTo>
                    <a:pt x="10374" y="854"/>
                  </a:lnTo>
                  <a:lnTo>
                    <a:pt x="9641" y="732"/>
                  </a:lnTo>
                  <a:close/>
                  <a:moveTo>
                    <a:pt x="5370" y="5977"/>
                  </a:moveTo>
                  <a:lnTo>
                    <a:pt x="4881" y="5977"/>
                  </a:lnTo>
                  <a:lnTo>
                    <a:pt x="4515" y="6343"/>
                  </a:lnTo>
                  <a:lnTo>
                    <a:pt x="4515" y="6830"/>
                  </a:lnTo>
                  <a:lnTo>
                    <a:pt x="4515" y="7075"/>
                  </a:lnTo>
                  <a:lnTo>
                    <a:pt x="4393" y="7319"/>
                  </a:lnTo>
                  <a:lnTo>
                    <a:pt x="4150" y="7563"/>
                  </a:lnTo>
                  <a:lnTo>
                    <a:pt x="3905" y="7563"/>
                  </a:lnTo>
                  <a:lnTo>
                    <a:pt x="3783" y="7563"/>
                  </a:lnTo>
                  <a:lnTo>
                    <a:pt x="3539" y="7319"/>
                  </a:lnTo>
                  <a:lnTo>
                    <a:pt x="3417" y="7075"/>
                  </a:lnTo>
                  <a:lnTo>
                    <a:pt x="3417" y="6830"/>
                  </a:lnTo>
                  <a:lnTo>
                    <a:pt x="3417" y="6343"/>
                  </a:lnTo>
                  <a:lnTo>
                    <a:pt x="3051" y="5977"/>
                  </a:lnTo>
                  <a:lnTo>
                    <a:pt x="2562" y="5977"/>
                  </a:lnTo>
                  <a:lnTo>
                    <a:pt x="2197" y="5855"/>
                  </a:lnTo>
                  <a:lnTo>
                    <a:pt x="1953" y="5733"/>
                  </a:lnTo>
                  <a:lnTo>
                    <a:pt x="1831" y="5612"/>
                  </a:lnTo>
                  <a:lnTo>
                    <a:pt x="1709" y="5367"/>
                  </a:lnTo>
                  <a:lnTo>
                    <a:pt x="1831" y="5123"/>
                  </a:lnTo>
                  <a:lnTo>
                    <a:pt x="1953" y="5002"/>
                  </a:lnTo>
                  <a:lnTo>
                    <a:pt x="2197" y="4879"/>
                  </a:lnTo>
                  <a:lnTo>
                    <a:pt x="2562" y="4879"/>
                  </a:lnTo>
                  <a:lnTo>
                    <a:pt x="3051" y="4879"/>
                  </a:lnTo>
                  <a:lnTo>
                    <a:pt x="3417" y="4513"/>
                  </a:lnTo>
                  <a:lnTo>
                    <a:pt x="3417" y="4025"/>
                  </a:lnTo>
                  <a:lnTo>
                    <a:pt x="3417" y="3660"/>
                  </a:lnTo>
                  <a:lnTo>
                    <a:pt x="3539" y="3415"/>
                  </a:lnTo>
                  <a:lnTo>
                    <a:pt x="3783" y="3293"/>
                  </a:lnTo>
                  <a:lnTo>
                    <a:pt x="3905" y="3172"/>
                  </a:lnTo>
                  <a:lnTo>
                    <a:pt x="4150" y="3293"/>
                  </a:lnTo>
                  <a:lnTo>
                    <a:pt x="4393" y="3415"/>
                  </a:lnTo>
                  <a:lnTo>
                    <a:pt x="4515" y="3660"/>
                  </a:lnTo>
                  <a:lnTo>
                    <a:pt x="4515" y="4025"/>
                  </a:lnTo>
                  <a:lnTo>
                    <a:pt x="4515" y="4513"/>
                  </a:lnTo>
                  <a:lnTo>
                    <a:pt x="4760" y="4879"/>
                  </a:lnTo>
                  <a:lnTo>
                    <a:pt x="5370" y="4879"/>
                  </a:lnTo>
                  <a:lnTo>
                    <a:pt x="5614" y="4879"/>
                  </a:lnTo>
                  <a:lnTo>
                    <a:pt x="5858" y="5002"/>
                  </a:lnTo>
                  <a:lnTo>
                    <a:pt x="6102" y="5123"/>
                  </a:lnTo>
                  <a:lnTo>
                    <a:pt x="6102" y="5367"/>
                  </a:lnTo>
                  <a:lnTo>
                    <a:pt x="6102" y="5612"/>
                  </a:lnTo>
                  <a:lnTo>
                    <a:pt x="5858" y="5733"/>
                  </a:lnTo>
                  <a:lnTo>
                    <a:pt x="5614" y="5855"/>
                  </a:lnTo>
                  <a:lnTo>
                    <a:pt x="5370" y="5977"/>
                  </a:lnTo>
                  <a:close/>
                  <a:moveTo>
                    <a:pt x="11227" y="5367"/>
                  </a:moveTo>
                  <a:lnTo>
                    <a:pt x="10984" y="5489"/>
                  </a:lnTo>
                  <a:lnTo>
                    <a:pt x="10739" y="5612"/>
                  </a:lnTo>
                  <a:lnTo>
                    <a:pt x="10496" y="5612"/>
                  </a:lnTo>
                  <a:lnTo>
                    <a:pt x="10251" y="5489"/>
                  </a:lnTo>
                  <a:lnTo>
                    <a:pt x="10008" y="5367"/>
                  </a:lnTo>
                  <a:lnTo>
                    <a:pt x="9886" y="5123"/>
                  </a:lnTo>
                  <a:lnTo>
                    <a:pt x="9886" y="4757"/>
                  </a:lnTo>
                  <a:lnTo>
                    <a:pt x="10008" y="4513"/>
                  </a:lnTo>
                  <a:lnTo>
                    <a:pt x="10251" y="4392"/>
                  </a:lnTo>
                  <a:lnTo>
                    <a:pt x="10496" y="4270"/>
                  </a:lnTo>
                  <a:lnTo>
                    <a:pt x="10739" y="4270"/>
                  </a:lnTo>
                  <a:lnTo>
                    <a:pt x="10984" y="4392"/>
                  </a:lnTo>
                  <a:lnTo>
                    <a:pt x="11227" y="4513"/>
                  </a:lnTo>
                  <a:lnTo>
                    <a:pt x="11227" y="4757"/>
                  </a:lnTo>
                  <a:lnTo>
                    <a:pt x="11227" y="5123"/>
                  </a:lnTo>
                  <a:lnTo>
                    <a:pt x="11227" y="5367"/>
                  </a:lnTo>
                  <a:close/>
                  <a:moveTo>
                    <a:pt x="11106" y="2927"/>
                  </a:moveTo>
                  <a:lnTo>
                    <a:pt x="11350" y="2683"/>
                  </a:lnTo>
                  <a:lnTo>
                    <a:pt x="11594" y="2562"/>
                  </a:lnTo>
                  <a:lnTo>
                    <a:pt x="11838" y="2562"/>
                  </a:lnTo>
                  <a:lnTo>
                    <a:pt x="12082" y="2683"/>
                  </a:lnTo>
                  <a:lnTo>
                    <a:pt x="12327" y="2927"/>
                  </a:lnTo>
                  <a:lnTo>
                    <a:pt x="12448" y="3172"/>
                  </a:lnTo>
                  <a:lnTo>
                    <a:pt x="12448" y="3415"/>
                  </a:lnTo>
                  <a:lnTo>
                    <a:pt x="12327" y="3660"/>
                  </a:lnTo>
                  <a:lnTo>
                    <a:pt x="12082" y="3903"/>
                  </a:lnTo>
                  <a:lnTo>
                    <a:pt x="11838" y="4025"/>
                  </a:lnTo>
                  <a:lnTo>
                    <a:pt x="11594" y="4025"/>
                  </a:lnTo>
                  <a:lnTo>
                    <a:pt x="11350" y="3903"/>
                  </a:lnTo>
                  <a:lnTo>
                    <a:pt x="11106" y="3660"/>
                  </a:lnTo>
                  <a:lnTo>
                    <a:pt x="10984" y="3415"/>
                  </a:lnTo>
                  <a:lnTo>
                    <a:pt x="10984" y="3172"/>
                  </a:lnTo>
                  <a:lnTo>
                    <a:pt x="11106" y="2927"/>
                  </a:lnTo>
                  <a:close/>
                  <a:moveTo>
                    <a:pt x="12693" y="6343"/>
                  </a:moveTo>
                  <a:lnTo>
                    <a:pt x="12570" y="6587"/>
                  </a:lnTo>
                  <a:lnTo>
                    <a:pt x="12327" y="6709"/>
                  </a:lnTo>
                  <a:lnTo>
                    <a:pt x="11960" y="6709"/>
                  </a:lnTo>
                  <a:lnTo>
                    <a:pt x="11717" y="6587"/>
                  </a:lnTo>
                  <a:lnTo>
                    <a:pt x="11594" y="6343"/>
                  </a:lnTo>
                  <a:lnTo>
                    <a:pt x="11472" y="6099"/>
                  </a:lnTo>
                  <a:lnTo>
                    <a:pt x="11472" y="5855"/>
                  </a:lnTo>
                  <a:lnTo>
                    <a:pt x="11594" y="5612"/>
                  </a:lnTo>
                  <a:lnTo>
                    <a:pt x="11717" y="5367"/>
                  </a:lnTo>
                  <a:lnTo>
                    <a:pt x="11960" y="5245"/>
                  </a:lnTo>
                  <a:lnTo>
                    <a:pt x="12327" y="5245"/>
                  </a:lnTo>
                  <a:lnTo>
                    <a:pt x="12570" y="5367"/>
                  </a:lnTo>
                  <a:lnTo>
                    <a:pt x="12693" y="5612"/>
                  </a:lnTo>
                  <a:lnTo>
                    <a:pt x="12815" y="5855"/>
                  </a:lnTo>
                  <a:lnTo>
                    <a:pt x="12815" y="6099"/>
                  </a:lnTo>
                  <a:lnTo>
                    <a:pt x="12693" y="6343"/>
                  </a:lnTo>
                  <a:close/>
                  <a:moveTo>
                    <a:pt x="13791" y="4757"/>
                  </a:moveTo>
                  <a:lnTo>
                    <a:pt x="13669" y="4879"/>
                  </a:lnTo>
                  <a:lnTo>
                    <a:pt x="13425" y="5002"/>
                  </a:lnTo>
                  <a:lnTo>
                    <a:pt x="13058" y="5002"/>
                  </a:lnTo>
                  <a:lnTo>
                    <a:pt x="12815" y="4879"/>
                  </a:lnTo>
                  <a:lnTo>
                    <a:pt x="12693" y="4757"/>
                  </a:lnTo>
                  <a:lnTo>
                    <a:pt x="12570" y="4513"/>
                  </a:lnTo>
                  <a:lnTo>
                    <a:pt x="12570" y="4147"/>
                  </a:lnTo>
                  <a:lnTo>
                    <a:pt x="12693" y="3903"/>
                  </a:lnTo>
                  <a:lnTo>
                    <a:pt x="12815" y="3782"/>
                  </a:lnTo>
                  <a:lnTo>
                    <a:pt x="13058" y="3660"/>
                  </a:lnTo>
                  <a:lnTo>
                    <a:pt x="13425" y="3660"/>
                  </a:lnTo>
                  <a:lnTo>
                    <a:pt x="13669" y="3782"/>
                  </a:lnTo>
                  <a:lnTo>
                    <a:pt x="13791" y="3903"/>
                  </a:lnTo>
                  <a:lnTo>
                    <a:pt x="13913" y="4147"/>
                  </a:lnTo>
                  <a:lnTo>
                    <a:pt x="13913" y="4513"/>
                  </a:lnTo>
                  <a:lnTo>
                    <a:pt x="13791" y="4757"/>
                  </a:lnTo>
                  <a:close/>
                  <a:moveTo>
                    <a:pt x="15377" y="5733"/>
                  </a:moveTo>
                  <a:lnTo>
                    <a:pt x="15134" y="5977"/>
                  </a:lnTo>
                  <a:lnTo>
                    <a:pt x="14889" y="6099"/>
                  </a:lnTo>
                  <a:lnTo>
                    <a:pt x="14646" y="6099"/>
                  </a:lnTo>
                  <a:lnTo>
                    <a:pt x="14401" y="5977"/>
                  </a:lnTo>
                  <a:lnTo>
                    <a:pt x="14157" y="5733"/>
                  </a:lnTo>
                  <a:lnTo>
                    <a:pt x="14157" y="5489"/>
                  </a:lnTo>
                  <a:lnTo>
                    <a:pt x="14157" y="5245"/>
                  </a:lnTo>
                  <a:lnTo>
                    <a:pt x="14157" y="5002"/>
                  </a:lnTo>
                  <a:lnTo>
                    <a:pt x="14401" y="4757"/>
                  </a:lnTo>
                  <a:lnTo>
                    <a:pt x="14646" y="4635"/>
                  </a:lnTo>
                  <a:lnTo>
                    <a:pt x="14889" y="4635"/>
                  </a:lnTo>
                  <a:lnTo>
                    <a:pt x="15134" y="4757"/>
                  </a:lnTo>
                  <a:lnTo>
                    <a:pt x="15377" y="5002"/>
                  </a:lnTo>
                  <a:lnTo>
                    <a:pt x="15499" y="5245"/>
                  </a:lnTo>
                  <a:lnTo>
                    <a:pt x="15499" y="5489"/>
                  </a:lnTo>
                  <a:lnTo>
                    <a:pt x="15377" y="5733"/>
                  </a:lnTo>
                  <a:close/>
                </a:path>
              </a:pathLst>
            </a:custGeom>
            <a:solidFill>
              <a:srgbClr val="3BBBEA"/>
            </a:solidFill>
            <a:ln w="9525">
              <a:solidFill>
                <a:srgbClr val="66C8EC"/>
              </a:solidFill>
              <a:round/>
              <a:headEnd/>
              <a:tailEnd/>
            </a:ln>
          </p:spPr>
          <p:txBody>
            <a:bodyPr vert="horz" wrap="square" lIns="91416" tIns="45708" rIns="91416" bIns="45708" numCol="1" anchor="t" anchorCtr="0" compatLnSpc="1">
              <a:prstTxWarp prst="textNoShape">
                <a:avLst/>
              </a:prstTxWarp>
            </a:bodyPr>
            <a:lstStyle/>
            <a:p>
              <a:endParaRPr lang="zh-CN" alt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椭圆 49"/>
            <p:cNvSpPr/>
            <p:nvPr/>
          </p:nvSpPr>
          <p:spPr bwMode="auto">
            <a:xfrm>
              <a:off x="-734023" y="4684040"/>
              <a:ext cx="885999" cy="831660"/>
            </a:xfrm>
            <a:prstGeom prst="ellipse">
              <a:avLst/>
            </a:prstGeom>
            <a:no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26">
                <a:buClr>
                  <a:srgbClr val="CC9900"/>
                </a:buClr>
                <a:buFont typeface="Wingdings" pitchFamily="2" charset="2"/>
                <a:buChar char="n"/>
              </a:pPr>
              <a:endParaRPr lang="zh-CN" alt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51" name="组合 277"/>
          <p:cNvGrpSpPr/>
          <p:nvPr/>
        </p:nvGrpSpPr>
        <p:grpSpPr>
          <a:xfrm>
            <a:off x="7006322" y="2127784"/>
            <a:ext cx="61513" cy="70310"/>
            <a:chOff x="10283185" y="2636380"/>
            <a:chExt cx="734142" cy="715155"/>
          </a:xfrm>
          <a:solidFill>
            <a:schemeClr val="bg1">
              <a:lumMod val="65000"/>
            </a:schemeClr>
          </a:solidFill>
        </p:grpSpPr>
        <p:sp>
          <p:nvSpPr>
            <p:cNvPr id="52" name="Freeform 102"/>
            <p:cNvSpPr>
              <a:spLocks noEditPoints="1"/>
            </p:cNvSpPr>
            <p:nvPr/>
          </p:nvSpPr>
          <p:spPr bwMode="auto">
            <a:xfrm>
              <a:off x="10397104" y="2794600"/>
              <a:ext cx="506305" cy="556935"/>
            </a:xfrm>
            <a:custGeom>
              <a:avLst/>
              <a:gdLst/>
              <a:ahLst/>
              <a:cxnLst>
                <a:cxn ang="0">
                  <a:pos x="80" y="0"/>
                </a:cxn>
                <a:cxn ang="0">
                  <a:pos x="0" y="72"/>
                </a:cxn>
                <a:cxn ang="0">
                  <a:pos x="0" y="166"/>
                </a:cxn>
                <a:cxn ang="0">
                  <a:pos x="0" y="166"/>
                </a:cxn>
                <a:cxn ang="0">
                  <a:pos x="2" y="172"/>
                </a:cxn>
                <a:cxn ang="0">
                  <a:pos x="4" y="174"/>
                </a:cxn>
                <a:cxn ang="0">
                  <a:pos x="4" y="174"/>
                </a:cxn>
                <a:cxn ang="0">
                  <a:pos x="10" y="176"/>
                </a:cxn>
                <a:cxn ang="0">
                  <a:pos x="54" y="176"/>
                </a:cxn>
                <a:cxn ang="0">
                  <a:pos x="54" y="176"/>
                </a:cxn>
                <a:cxn ang="0">
                  <a:pos x="58" y="174"/>
                </a:cxn>
                <a:cxn ang="0">
                  <a:pos x="58" y="174"/>
                </a:cxn>
                <a:cxn ang="0">
                  <a:pos x="58" y="170"/>
                </a:cxn>
                <a:cxn ang="0">
                  <a:pos x="58" y="124"/>
                </a:cxn>
                <a:cxn ang="0">
                  <a:pos x="102" y="124"/>
                </a:cxn>
                <a:cxn ang="0">
                  <a:pos x="102" y="170"/>
                </a:cxn>
                <a:cxn ang="0">
                  <a:pos x="102" y="170"/>
                </a:cxn>
                <a:cxn ang="0">
                  <a:pos x="102" y="174"/>
                </a:cxn>
                <a:cxn ang="0">
                  <a:pos x="102" y="174"/>
                </a:cxn>
                <a:cxn ang="0">
                  <a:pos x="106" y="176"/>
                </a:cxn>
                <a:cxn ang="0">
                  <a:pos x="150" y="176"/>
                </a:cxn>
                <a:cxn ang="0">
                  <a:pos x="150" y="176"/>
                </a:cxn>
                <a:cxn ang="0">
                  <a:pos x="156" y="174"/>
                </a:cxn>
                <a:cxn ang="0">
                  <a:pos x="156" y="174"/>
                </a:cxn>
                <a:cxn ang="0">
                  <a:pos x="158" y="172"/>
                </a:cxn>
                <a:cxn ang="0">
                  <a:pos x="160" y="166"/>
                </a:cxn>
                <a:cxn ang="0">
                  <a:pos x="160" y="72"/>
                </a:cxn>
                <a:cxn ang="0">
                  <a:pos x="80" y="0"/>
                </a:cxn>
                <a:cxn ang="0">
                  <a:pos x="80" y="78"/>
                </a:cxn>
                <a:cxn ang="0">
                  <a:pos x="80" y="78"/>
                </a:cxn>
                <a:cxn ang="0">
                  <a:pos x="72" y="76"/>
                </a:cxn>
                <a:cxn ang="0">
                  <a:pos x="64" y="72"/>
                </a:cxn>
                <a:cxn ang="0">
                  <a:pos x="58" y="64"/>
                </a:cxn>
                <a:cxn ang="0">
                  <a:pos x="58" y="54"/>
                </a:cxn>
                <a:cxn ang="0">
                  <a:pos x="58" y="54"/>
                </a:cxn>
                <a:cxn ang="0">
                  <a:pos x="58" y="46"/>
                </a:cxn>
                <a:cxn ang="0">
                  <a:pos x="64" y="38"/>
                </a:cxn>
                <a:cxn ang="0">
                  <a:pos x="72" y="34"/>
                </a:cxn>
                <a:cxn ang="0">
                  <a:pos x="80" y="32"/>
                </a:cxn>
                <a:cxn ang="0">
                  <a:pos x="80" y="32"/>
                </a:cxn>
                <a:cxn ang="0">
                  <a:pos x="88" y="34"/>
                </a:cxn>
                <a:cxn ang="0">
                  <a:pos x="96" y="38"/>
                </a:cxn>
                <a:cxn ang="0">
                  <a:pos x="100" y="46"/>
                </a:cxn>
                <a:cxn ang="0">
                  <a:pos x="102" y="54"/>
                </a:cxn>
                <a:cxn ang="0">
                  <a:pos x="102" y="54"/>
                </a:cxn>
                <a:cxn ang="0">
                  <a:pos x="100" y="64"/>
                </a:cxn>
                <a:cxn ang="0">
                  <a:pos x="96" y="72"/>
                </a:cxn>
                <a:cxn ang="0">
                  <a:pos x="88" y="76"/>
                </a:cxn>
                <a:cxn ang="0">
                  <a:pos x="80" y="78"/>
                </a:cxn>
                <a:cxn ang="0">
                  <a:pos x="80" y="78"/>
                </a:cxn>
              </a:cxnLst>
              <a:rect l="0" t="0" r="r" b="b"/>
              <a:pathLst>
                <a:path w="160" h="176">
                  <a:moveTo>
                    <a:pt x="80" y="0"/>
                  </a:moveTo>
                  <a:lnTo>
                    <a:pt x="0" y="72"/>
                  </a:lnTo>
                  <a:lnTo>
                    <a:pt x="0" y="166"/>
                  </a:lnTo>
                  <a:lnTo>
                    <a:pt x="0" y="166"/>
                  </a:lnTo>
                  <a:lnTo>
                    <a:pt x="2" y="172"/>
                  </a:lnTo>
                  <a:lnTo>
                    <a:pt x="4" y="174"/>
                  </a:lnTo>
                  <a:lnTo>
                    <a:pt x="4" y="174"/>
                  </a:lnTo>
                  <a:lnTo>
                    <a:pt x="10" y="176"/>
                  </a:lnTo>
                  <a:lnTo>
                    <a:pt x="54" y="176"/>
                  </a:lnTo>
                  <a:lnTo>
                    <a:pt x="54" y="176"/>
                  </a:lnTo>
                  <a:lnTo>
                    <a:pt x="58" y="174"/>
                  </a:lnTo>
                  <a:lnTo>
                    <a:pt x="58" y="174"/>
                  </a:lnTo>
                  <a:lnTo>
                    <a:pt x="58" y="170"/>
                  </a:lnTo>
                  <a:lnTo>
                    <a:pt x="58" y="124"/>
                  </a:lnTo>
                  <a:lnTo>
                    <a:pt x="102" y="124"/>
                  </a:lnTo>
                  <a:lnTo>
                    <a:pt x="102" y="170"/>
                  </a:lnTo>
                  <a:lnTo>
                    <a:pt x="102" y="170"/>
                  </a:lnTo>
                  <a:lnTo>
                    <a:pt x="102" y="174"/>
                  </a:lnTo>
                  <a:lnTo>
                    <a:pt x="102" y="174"/>
                  </a:lnTo>
                  <a:lnTo>
                    <a:pt x="106" y="176"/>
                  </a:lnTo>
                  <a:lnTo>
                    <a:pt x="150" y="176"/>
                  </a:lnTo>
                  <a:lnTo>
                    <a:pt x="150" y="176"/>
                  </a:lnTo>
                  <a:lnTo>
                    <a:pt x="156" y="174"/>
                  </a:lnTo>
                  <a:lnTo>
                    <a:pt x="156" y="174"/>
                  </a:lnTo>
                  <a:lnTo>
                    <a:pt x="158" y="172"/>
                  </a:lnTo>
                  <a:lnTo>
                    <a:pt x="160" y="166"/>
                  </a:lnTo>
                  <a:lnTo>
                    <a:pt x="160" y="72"/>
                  </a:lnTo>
                  <a:lnTo>
                    <a:pt x="80" y="0"/>
                  </a:lnTo>
                  <a:close/>
                  <a:moveTo>
                    <a:pt x="80" y="78"/>
                  </a:moveTo>
                  <a:lnTo>
                    <a:pt x="80" y="78"/>
                  </a:lnTo>
                  <a:lnTo>
                    <a:pt x="72" y="76"/>
                  </a:lnTo>
                  <a:lnTo>
                    <a:pt x="64" y="72"/>
                  </a:lnTo>
                  <a:lnTo>
                    <a:pt x="58" y="64"/>
                  </a:lnTo>
                  <a:lnTo>
                    <a:pt x="58" y="54"/>
                  </a:lnTo>
                  <a:lnTo>
                    <a:pt x="58" y="54"/>
                  </a:lnTo>
                  <a:lnTo>
                    <a:pt x="58" y="46"/>
                  </a:lnTo>
                  <a:lnTo>
                    <a:pt x="64" y="38"/>
                  </a:lnTo>
                  <a:lnTo>
                    <a:pt x="72" y="34"/>
                  </a:lnTo>
                  <a:lnTo>
                    <a:pt x="80" y="32"/>
                  </a:lnTo>
                  <a:lnTo>
                    <a:pt x="80" y="32"/>
                  </a:lnTo>
                  <a:lnTo>
                    <a:pt x="88" y="34"/>
                  </a:lnTo>
                  <a:lnTo>
                    <a:pt x="96" y="38"/>
                  </a:lnTo>
                  <a:lnTo>
                    <a:pt x="100" y="46"/>
                  </a:lnTo>
                  <a:lnTo>
                    <a:pt x="102" y="54"/>
                  </a:lnTo>
                  <a:lnTo>
                    <a:pt x="102" y="54"/>
                  </a:lnTo>
                  <a:lnTo>
                    <a:pt x="100" y="64"/>
                  </a:lnTo>
                  <a:lnTo>
                    <a:pt x="96" y="72"/>
                  </a:lnTo>
                  <a:lnTo>
                    <a:pt x="88" y="76"/>
                  </a:lnTo>
                  <a:lnTo>
                    <a:pt x="80" y="78"/>
                  </a:lnTo>
                  <a:lnTo>
                    <a:pt x="80" y="78"/>
                  </a:lnTo>
                  <a:close/>
                </a:path>
              </a:pathLst>
            </a:custGeom>
            <a:solidFill>
              <a:srgbClr val="3BBBEA"/>
            </a:solidFill>
            <a:ln w="9525">
              <a:solidFill>
                <a:srgbClr val="66C8EC"/>
              </a:solidFill>
              <a:round/>
              <a:headEnd/>
              <a:tailEnd/>
            </a:ln>
          </p:spPr>
          <p:txBody>
            <a:bodyPr vert="horz" wrap="square" lIns="91416" tIns="45708" rIns="91416" bIns="45708" numCol="1" anchor="t" anchorCtr="0" compatLnSpc="1">
              <a:prstTxWarp prst="textNoShape">
                <a:avLst/>
              </a:prstTxWarp>
            </a:bodyPr>
            <a:lstStyle/>
            <a:p>
              <a:endParaRPr lang="zh-CN" alt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Freeform 103"/>
            <p:cNvSpPr>
              <a:spLocks/>
            </p:cNvSpPr>
            <p:nvPr/>
          </p:nvSpPr>
          <p:spPr bwMode="auto">
            <a:xfrm>
              <a:off x="10283185" y="2636380"/>
              <a:ext cx="734142" cy="386057"/>
            </a:xfrm>
            <a:custGeom>
              <a:avLst/>
              <a:gdLst/>
              <a:ahLst/>
              <a:cxnLst>
                <a:cxn ang="0">
                  <a:pos x="228" y="96"/>
                </a:cxn>
                <a:cxn ang="0">
                  <a:pos x="126" y="4"/>
                </a:cxn>
                <a:cxn ang="0">
                  <a:pos x="126" y="4"/>
                </a:cxn>
                <a:cxn ang="0">
                  <a:pos x="122" y="2"/>
                </a:cxn>
                <a:cxn ang="0">
                  <a:pos x="116" y="0"/>
                </a:cxn>
                <a:cxn ang="0">
                  <a:pos x="110" y="2"/>
                </a:cxn>
                <a:cxn ang="0">
                  <a:pos x="106" y="4"/>
                </a:cxn>
                <a:cxn ang="0">
                  <a:pos x="4" y="96"/>
                </a:cxn>
                <a:cxn ang="0">
                  <a:pos x="4" y="96"/>
                </a:cxn>
                <a:cxn ang="0">
                  <a:pos x="2" y="102"/>
                </a:cxn>
                <a:cxn ang="0">
                  <a:pos x="0" y="108"/>
                </a:cxn>
                <a:cxn ang="0">
                  <a:pos x="0" y="112"/>
                </a:cxn>
                <a:cxn ang="0">
                  <a:pos x="4" y="118"/>
                </a:cxn>
                <a:cxn ang="0">
                  <a:pos x="4" y="118"/>
                </a:cxn>
                <a:cxn ang="0">
                  <a:pos x="4" y="118"/>
                </a:cxn>
                <a:cxn ang="0">
                  <a:pos x="8" y="122"/>
                </a:cxn>
                <a:cxn ang="0">
                  <a:pos x="14" y="122"/>
                </a:cxn>
                <a:cxn ang="0">
                  <a:pos x="14" y="122"/>
                </a:cxn>
                <a:cxn ang="0">
                  <a:pos x="20" y="122"/>
                </a:cxn>
                <a:cxn ang="0">
                  <a:pos x="24" y="120"/>
                </a:cxn>
                <a:cxn ang="0">
                  <a:pos x="116" y="36"/>
                </a:cxn>
                <a:cxn ang="0">
                  <a:pos x="206" y="120"/>
                </a:cxn>
                <a:cxn ang="0">
                  <a:pos x="206" y="120"/>
                </a:cxn>
                <a:cxn ang="0">
                  <a:pos x="212" y="122"/>
                </a:cxn>
                <a:cxn ang="0">
                  <a:pos x="218" y="122"/>
                </a:cxn>
                <a:cxn ang="0">
                  <a:pos x="224" y="122"/>
                </a:cxn>
                <a:cxn ang="0">
                  <a:pos x="228" y="118"/>
                </a:cxn>
                <a:cxn ang="0">
                  <a:pos x="228" y="118"/>
                </a:cxn>
                <a:cxn ang="0">
                  <a:pos x="232" y="112"/>
                </a:cxn>
                <a:cxn ang="0">
                  <a:pos x="232" y="108"/>
                </a:cxn>
                <a:cxn ang="0">
                  <a:pos x="230" y="102"/>
                </a:cxn>
                <a:cxn ang="0">
                  <a:pos x="228" y="96"/>
                </a:cxn>
                <a:cxn ang="0">
                  <a:pos x="228" y="96"/>
                </a:cxn>
              </a:cxnLst>
              <a:rect l="0" t="0" r="r" b="b"/>
              <a:pathLst>
                <a:path w="232" h="122">
                  <a:moveTo>
                    <a:pt x="228" y="96"/>
                  </a:moveTo>
                  <a:lnTo>
                    <a:pt x="126" y="4"/>
                  </a:lnTo>
                  <a:lnTo>
                    <a:pt x="126" y="4"/>
                  </a:lnTo>
                  <a:lnTo>
                    <a:pt x="122" y="2"/>
                  </a:lnTo>
                  <a:lnTo>
                    <a:pt x="116" y="0"/>
                  </a:lnTo>
                  <a:lnTo>
                    <a:pt x="110" y="2"/>
                  </a:lnTo>
                  <a:lnTo>
                    <a:pt x="106" y="4"/>
                  </a:lnTo>
                  <a:lnTo>
                    <a:pt x="4" y="96"/>
                  </a:lnTo>
                  <a:lnTo>
                    <a:pt x="4" y="96"/>
                  </a:lnTo>
                  <a:lnTo>
                    <a:pt x="2" y="102"/>
                  </a:lnTo>
                  <a:lnTo>
                    <a:pt x="0" y="108"/>
                  </a:lnTo>
                  <a:lnTo>
                    <a:pt x="0" y="112"/>
                  </a:lnTo>
                  <a:lnTo>
                    <a:pt x="4" y="118"/>
                  </a:lnTo>
                  <a:lnTo>
                    <a:pt x="4" y="118"/>
                  </a:lnTo>
                  <a:lnTo>
                    <a:pt x="4" y="118"/>
                  </a:lnTo>
                  <a:lnTo>
                    <a:pt x="8" y="122"/>
                  </a:lnTo>
                  <a:lnTo>
                    <a:pt x="14" y="122"/>
                  </a:lnTo>
                  <a:lnTo>
                    <a:pt x="14" y="122"/>
                  </a:lnTo>
                  <a:lnTo>
                    <a:pt x="20" y="122"/>
                  </a:lnTo>
                  <a:lnTo>
                    <a:pt x="24" y="120"/>
                  </a:lnTo>
                  <a:lnTo>
                    <a:pt x="116" y="36"/>
                  </a:lnTo>
                  <a:lnTo>
                    <a:pt x="206" y="120"/>
                  </a:lnTo>
                  <a:lnTo>
                    <a:pt x="206" y="120"/>
                  </a:lnTo>
                  <a:lnTo>
                    <a:pt x="212" y="122"/>
                  </a:lnTo>
                  <a:lnTo>
                    <a:pt x="218" y="122"/>
                  </a:lnTo>
                  <a:lnTo>
                    <a:pt x="224" y="122"/>
                  </a:lnTo>
                  <a:lnTo>
                    <a:pt x="228" y="118"/>
                  </a:lnTo>
                  <a:lnTo>
                    <a:pt x="228" y="118"/>
                  </a:lnTo>
                  <a:lnTo>
                    <a:pt x="232" y="112"/>
                  </a:lnTo>
                  <a:lnTo>
                    <a:pt x="232" y="108"/>
                  </a:lnTo>
                  <a:lnTo>
                    <a:pt x="230" y="102"/>
                  </a:lnTo>
                  <a:lnTo>
                    <a:pt x="228" y="96"/>
                  </a:lnTo>
                  <a:lnTo>
                    <a:pt x="228" y="96"/>
                  </a:lnTo>
                  <a:close/>
                </a:path>
              </a:pathLst>
            </a:custGeom>
            <a:solidFill>
              <a:srgbClr val="3BBBEA"/>
            </a:solidFill>
            <a:ln w="9525">
              <a:solidFill>
                <a:srgbClr val="66C8EC"/>
              </a:solidFill>
              <a:round/>
              <a:headEnd/>
              <a:tailEnd/>
            </a:ln>
          </p:spPr>
          <p:txBody>
            <a:bodyPr vert="horz" wrap="square" lIns="91416" tIns="45708" rIns="91416" bIns="45708" numCol="1" anchor="t" anchorCtr="0" compatLnSpc="1">
              <a:prstTxWarp prst="textNoShape">
                <a:avLst/>
              </a:prstTxWarp>
            </a:bodyPr>
            <a:lstStyle/>
            <a:p>
              <a:endParaRPr lang="zh-CN" alt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54" name="椭圆 53"/>
          <p:cNvSpPr/>
          <p:nvPr/>
        </p:nvSpPr>
        <p:spPr bwMode="auto">
          <a:xfrm>
            <a:off x="6985226" y="2111031"/>
            <a:ext cx="96781" cy="113501"/>
          </a:xfrm>
          <a:prstGeom prst="ellipse">
            <a:avLst/>
          </a:prstGeom>
          <a:no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26">
              <a:buClr>
                <a:srgbClr val="CC9900"/>
              </a:buClr>
              <a:buFont typeface="Wingdings" pitchFamily="2" charset="2"/>
              <a:buChar char="n"/>
            </a:pPr>
            <a:endParaRPr lang="zh-CN" alt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55" name="直接连接符 54"/>
          <p:cNvCxnSpPr>
            <a:stCxn id="54" idx="2"/>
            <a:endCxn id="45" idx="6"/>
          </p:cNvCxnSpPr>
          <p:nvPr/>
        </p:nvCxnSpPr>
        <p:spPr bwMode="auto">
          <a:xfrm flipH="1">
            <a:off x="6908611" y="2167781"/>
            <a:ext cx="76614" cy="23679"/>
          </a:xfrm>
          <a:prstGeom prst="line">
            <a:avLst/>
          </a:prstGeom>
          <a:solidFill>
            <a:schemeClr val="bg1">
              <a:lumMod val="65000"/>
            </a:schemeClr>
          </a:solid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55"/>
          <p:cNvCxnSpPr/>
          <p:nvPr/>
        </p:nvCxnSpPr>
        <p:spPr bwMode="auto">
          <a:xfrm flipH="1">
            <a:off x="6997672" y="2218466"/>
            <a:ext cx="14308" cy="29401"/>
          </a:xfrm>
          <a:prstGeom prst="line">
            <a:avLst/>
          </a:prstGeom>
          <a:solidFill>
            <a:schemeClr val="bg1">
              <a:lumMod val="65000"/>
            </a:schemeClr>
          </a:solid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56"/>
          <p:cNvCxnSpPr>
            <a:endCxn id="50" idx="0"/>
          </p:cNvCxnSpPr>
          <p:nvPr/>
        </p:nvCxnSpPr>
        <p:spPr bwMode="auto">
          <a:xfrm>
            <a:off x="7080671" y="2183923"/>
            <a:ext cx="48390" cy="84727"/>
          </a:xfrm>
          <a:prstGeom prst="line">
            <a:avLst/>
          </a:prstGeom>
          <a:solidFill>
            <a:schemeClr val="bg1">
              <a:lumMod val="65000"/>
            </a:schemeClr>
          </a:solid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a:stCxn id="46" idx="6"/>
            <a:endCxn id="50" idx="3"/>
          </p:cNvCxnSpPr>
          <p:nvPr/>
        </p:nvCxnSpPr>
        <p:spPr bwMode="auto">
          <a:xfrm flipV="1">
            <a:off x="6903109" y="2365529"/>
            <a:ext cx="191736" cy="15275"/>
          </a:xfrm>
          <a:prstGeom prst="line">
            <a:avLst/>
          </a:prstGeom>
          <a:solidFill>
            <a:schemeClr val="bg1">
              <a:lumMod val="65000"/>
            </a:schemeClr>
          </a:solid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p:cNvCxnSpPr>
            <a:stCxn id="46" idx="0"/>
            <a:endCxn id="45" idx="4"/>
          </p:cNvCxnSpPr>
          <p:nvPr/>
        </p:nvCxnSpPr>
        <p:spPr bwMode="auto">
          <a:xfrm flipV="1">
            <a:off x="6854718" y="2248211"/>
            <a:ext cx="5502" cy="75842"/>
          </a:xfrm>
          <a:prstGeom prst="line">
            <a:avLst/>
          </a:prstGeom>
          <a:solidFill>
            <a:schemeClr val="bg1">
              <a:lumMod val="65000"/>
            </a:schemeClr>
          </a:solid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59"/>
          <p:cNvCxnSpPr/>
          <p:nvPr/>
        </p:nvCxnSpPr>
        <p:spPr bwMode="auto">
          <a:xfrm flipV="1">
            <a:off x="6897811" y="2327307"/>
            <a:ext cx="32432" cy="19068"/>
          </a:xfrm>
          <a:prstGeom prst="line">
            <a:avLst/>
          </a:prstGeom>
          <a:solidFill>
            <a:schemeClr val="bg1">
              <a:lumMod val="65000"/>
            </a:schemeClr>
          </a:solid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p:cNvCxnSpPr/>
          <p:nvPr/>
        </p:nvCxnSpPr>
        <p:spPr bwMode="auto">
          <a:xfrm>
            <a:off x="7017680" y="2296892"/>
            <a:ext cx="62992" cy="18908"/>
          </a:xfrm>
          <a:prstGeom prst="line">
            <a:avLst/>
          </a:prstGeom>
          <a:solidFill>
            <a:schemeClr val="bg1">
              <a:lumMod val="65000"/>
            </a:schemeClr>
          </a:solid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a:endCxn id="47" idx="1"/>
          </p:cNvCxnSpPr>
          <p:nvPr/>
        </p:nvCxnSpPr>
        <p:spPr bwMode="auto">
          <a:xfrm>
            <a:off x="6894681" y="2228260"/>
            <a:ext cx="42338" cy="28569"/>
          </a:xfrm>
          <a:prstGeom prst="line">
            <a:avLst/>
          </a:prstGeom>
          <a:solidFill>
            <a:schemeClr val="bg1">
              <a:lumMod val="65000"/>
            </a:schemeClr>
          </a:solid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Freeform 23"/>
          <p:cNvSpPr>
            <a:spLocks noEditPoints="1"/>
          </p:cNvSpPr>
          <p:nvPr/>
        </p:nvSpPr>
        <p:spPr bwMode="auto">
          <a:xfrm>
            <a:off x="7923328" y="2117911"/>
            <a:ext cx="280997" cy="273966"/>
          </a:xfrm>
          <a:custGeom>
            <a:avLst/>
            <a:gdLst>
              <a:gd name="T0" fmla="*/ 143 w 143"/>
              <a:gd name="T1" fmla="*/ 0 h 134"/>
              <a:gd name="T2" fmla="*/ 0 w 143"/>
              <a:gd name="T3" fmla="*/ 115 h 134"/>
              <a:gd name="T4" fmla="*/ 40 w 143"/>
              <a:gd name="T5" fmla="*/ 123 h 134"/>
              <a:gd name="T6" fmla="*/ 26 w 143"/>
              <a:gd name="T7" fmla="*/ 134 h 134"/>
              <a:gd name="T8" fmla="*/ 117 w 143"/>
              <a:gd name="T9" fmla="*/ 123 h 134"/>
              <a:gd name="T10" fmla="*/ 102 w 143"/>
              <a:gd name="T11" fmla="*/ 115 h 134"/>
              <a:gd name="T12" fmla="*/ 8 w 143"/>
              <a:gd name="T13" fmla="*/ 98 h 134"/>
              <a:gd name="T14" fmla="*/ 135 w 143"/>
              <a:gd name="T15" fmla="*/ 8 h 134"/>
              <a:gd name="T16" fmla="*/ 8 w 143"/>
              <a:gd name="T17" fmla="*/ 98 h 134"/>
              <a:gd name="T18" fmla="*/ 25 w 143"/>
              <a:gd name="T19" fmla="*/ 47 h 134"/>
              <a:gd name="T20" fmla="*/ 23 w 143"/>
              <a:gd name="T21" fmla="*/ 68 h 134"/>
              <a:gd name="T22" fmla="*/ 35 w 143"/>
              <a:gd name="T23" fmla="*/ 74 h 134"/>
              <a:gd name="T24" fmla="*/ 32 w 143"/>
              <a:gd name="T25" fmla="*/ 68 h 134"/>
              <a:gd name="T26" fmla="*/ 35 w 143"/>
              <a:gd name="T27" fmla="*/ 47 h 134"/>
              <a:gd name="T28" fmla="*/ 23 w 143"/>
              <a:gd name="T29" fmla="*/ 41 h 134"/>
              <a:gd name="T30" fmla="*/ 109 w 143"/>
              <a:gd name="T31" fmla="*/ 64 h 134"/>
              <a:gd name="T32" fmla="*/ 108 w 143"/>
              <a:gd name="T33" fmla="*/ 68 h 134"/>
              <a:gd name="T34" fmla="*/ 101 w 143"/>
              <a:gd name="T35" fmla="*/ 41 h 134"/>
              <a:gd name="T36" fmla="*/ 104 w 143"/>
              <a:gd name="T37" fmla="*/ 74 h 134"/>
              <a:gd name="T38" fmla="*/ 124 w 143"/>
              <a:gd name="T39" fmla="*/ 41 h 134"/>
              <a:gd name="T40" fmla="*/ 109 w 143"/>
              <a:gd name="T41" fmla="*/ 64 h 134"/>
              <a:gd name="T42" fmla="*/ 75 w 143"/>
              <a:gd name="T43" fmla="*/ 47 h 134"/>
              <a:gd name="T44" fmla="*/ 82 w 143"/>
              <a:gd name="T45" fmla="*/ 74 h 134"/>
              <a:gd name="T46" fmla="*/ 91 w 143"/>
              <a:gd name="T47" fmla="*/ 47 h 134"/>
              <a:gd name="T48" fmla="*/ 65 w 143"/>
              <a:gd name="T49" fmla="*/ 41 h 134"/>
              <a:gd name="T50" fmla="*/ 51 w 143"/>
              <a:gd name="T51" fmla="*/ 41 h 134"/>
              <a:gd name="T52" fmla="*/ 40 w 143"/>
              <a:gd name="T53" fmla="*/ 74 h 134"/>
              <a:gd name="T54" fmla="*/ 47 w 143"/>
              <a:gd name="T55" fmla="*/ 62 h 134"/>
              <a:gd name="T56" fmla="*/ 60 w 143"/>
              <a:gd name="T57" fmla="*/ 60 h 134"/>
              <a:gd name="T58" fmla="*/ 51 w 143"/>
              <a:gd name="T59" fmla="*/ 41 h 134"/>
              <a:gd name="T60" fmla="*/ 47 w 143"/>
              <a:gd name="T61" fmla="*/ 57 h 134"/>
              <a:gd name="T62" fmla="*/ 50 w 143"/>
              <a:gd name="T63" fmla="*/ 47 h 134"/>
              <a:gd name="T64" fmla="*/ 50 w 143"/>
              <a:gd name="T65" fmla="*/ 5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3" h="134">
                <a:moveTo>
                  <a:pt x="143" y="115"/>
                </a:moveTo>
                <a:cubicBezTo>
                  <a:pt x="143" y="0"/>
                  <a:pt x="143" y="0"/>
                  <a:pt x="143" y="0"/>
                </a:cubicBezTo>
                <a:cubicBezTo>
                  <a:pt x="0" y="0"/>
                  <a:pt x="0" y="0"/>
                  <a:pt x="0" y="0"/>
                </a:cubicBezTo>
                <a:cubicBezTo>
                  <a:pt x="0" y="115"/>
                  <a:pt x="0" y="115"/>
                  <a:pt x="0" y="115"/>
                </a:cubicBezTo>
                <a:cubicBezTo>
                  <a:pt x="40" y="115"/>
                  <a:pt x="40" y="115"/>
                  <a:pt x="40" y="115"/>
                </a:cubicBezTo>
                <a:cubicBezTo>
                  <a:pt x="40" y="123"/>
                  <a:pt x="40" y="123"/>
                  <a:pt x="40" y="123"/>
                </a:cubicBezTo>
                <a:cubicBezTo>
                  <a:pt x="26" y="123"/>
                  <a:pt x="26" y="123"/>
                  <a:pt x="26" y="123"/>
                </a:cubicBezTo>
                <a:cubicBezTo>
                  <a:pt x="26" y="134"/>
                  <a:pt x="26" y="134"/>
                  <a:pt x="26" y="134"/>
                </a:cubicBezTo>
                <a:cubicBezTo>
                  <a:pt x="117" y="134"/>
                  <a:pt x="117" y="134"/>
                  <a:pt x="117" y="134"/>
                </a:cubicBezTo>
                <a:cubicBezTo>
                  <a:pt x="117" y="123"/>
                  <a:pt x="117" y="123"/>
                  <a:pt x="117" y="123"/>
                </a:cubicBezTo>
                <a:cubicBezTo>
                  <a:pt x="102" y="123"/>
                  <a:pt x="102" y="123"/>
                  <a:pt x="102" y="123"/>
                </a:cubicBezTo>
                <a:cubicBezTo>
                  <a:pt x="102" y="115"/>
                  <a:pt x="102" y="115"/>
                  <a:pt x="102" y="115"/>
                </a:cubicBezTo>
                <a:lnTo>
                  <a:pt x="143" y="115"/>
                </a:lnTo>
                <a:close/>
                <a:moveTo>
                  <a:pt x="8" y="98"/>
                </a:moveTo>
                <a:cubicBezTo>
                  <a:pt x="8" y="8"/>
                  <a:pt x="8" y="8"/>
                  <a:pt x="8" y="8"/>
                </a:cubicBezTo>
                <a:cubicBezTo>
                  <a:pt x="135" y="8"/>
                  <a:pt x="135" y="8"/>
                  <a:pt x="135" y="8"/>
                </a:cubicBezTo>
                <a:cubicBezTo>
                  <a:pt x="135" y="98"/>
                  <a:pt x="135" y="98"/>
                  <a:pt x="135" y="98"/>
                </a:cubicBezTo>
                <a:lnTo>
                  <a:pt x="8" y="98"/>
                </a:lnTo>
                <a:close/>
                <a:moveTo>
                  <a:pt x="23" y="47"/>
                </a:moveTo>
                <a:cubicBezTo>
                  <a:pt x="25" y="47"/>
                  <a:pt x="25" y="47"/>
                  <a:pt x="25" y="47"/>
                </a:cubicBezTo>
                <a:cubicBezTo>
                  <a:pt x="25" y="68"/>
                  <a:pt x="25" y="68"/>
                  <a:pt x="25" y="68"/>
                </a:cubicBezTo>
                <a:cubicBezTo>
                  <a:pt x="23" y="68"/>
                  <a:pt x="23" y="68"/>
                  <a:pt x="23" y="68"/>
                </a:cubicBezTo>
                <a:cubicBezTo>
                  <a:pt x="23" y="74"/>
                  <a:pt x="23" y="74"/>
                  <a:pt x="23" y="74"/>
                </a:cubicBezTo>
                <a:cubicBezTo>
                  <a:pt x="35" y="74"/>
                  <a:pt x="35" y="74"/>
                  <a:pt x="35" y="74"/>
                </a:cubicBezTo>
                <a:cubicBezTo>
                  <a:pt x="35" y="68"/>
                  <a:pt x="35" y="68"/>
                  <a:pt x="35" y="68"/>
                </a:cubicBezTo>
                <a:cubicBezTo>
                  <a:pt x="32" y="68"/>
                  <a:pt x="32" y="68"/>
                  <a:pt x="32" y="68"/>
                </a:cubicBezTo>
                <a:cubicBezTo>
                  <a:pt x="32" y="47"/>
                  <a:pt x="32" y="47"/>
                  <a:pt x="32" y="47"/>
                </a:cubicBezTo>
                <a:cubicBezTo>
                  <a:pt x="35" y="47"/>
                  <a:pt x="35" y="47"/>
                  <a:pt x="35" y="47"/>
                </a:cubicBezTo>
                <a:cubicBezTo>
                  <a:pt x="35" y="41"/>
                  <a:pt x="35" y="41"/>
                  <a:pt x="35" y="41"/>
                </a:cubicBezTo>
                <a:cubicBezTo>
                  <a:pt x="23" y="41"/>
                  <a:pt x="23" y="41"/>
                  <a:pt x="23" y="41"/>
                </a:cubicBezTo>
                <a:lnTo>
                  <a:pt x="23" y="47"/>
                </a:lnTo>
                <a:close/>
                <a:moveTo>
                  <a:pt x="109" y="64"/>
                </a:moveTo>
                <a:cubicBezTo>
                  <a:pt x="109" y="65"/>
                  <a:pt x="109" y="66"/>
                  <a:pt x="108" y="68"/>
                </a:cubicBezTo>
                <a:cubicBezTo>
                  <a:pt x="108" y="68"/>
                  <a:pt x="108" y="68"/>
                  <a:pt x="108" y="68"/>
                </a:cubicBezTo>
                <a:cubicBezTo>
                  <a:pt x="108" y="67"/>
                  <a:pt x="108" y="65"/>
                  <a:pt x="108" y="64"/>
                </a:cubicBezTo>
                <a:cubicBezTo>
                  <a:pt x="101" y="41"/>
                  <a:pt x="101" y="41"/>
                  <a:pt x="101" y="41"/>
                </a:cubicBezTo>
                <a:cubicBezTo>
                  <a:pt x="93" y="41"/>
                  <a:pt x="93" y="41"/>
                  <a:pt x="93" y="41"/>
                </a:cubicBezTo>
                <a:cubicBezTo>
                  <a:pt x="104" y="74"/>
                  <a:pt x="104" y="74"/>
                  <a:pt x="104" y="74"/>
                </a:cubicBezTo>
                <a:cubicBezTo>
                  <a:pt x="112" y="74"/>
                  <a:pt x="112" y="74"/>
                  <a:pt x="112" y="74"/>
                </a:cubicBezTo>
                <a:cubicBezTo>
                  <a:pt x="124" y="41"/>
                  <a:pt x="124" y="41"/>
                  <a:pt x="124" y="41"/>
                </a:cubicBezTo>
                <a:cubicBezTo>
                  <a:pt x="116" y="41"/>
                  <a:pt x="116" y="41"/>
                  <a:pt x="116" y="41"/>
                </a:cubicBezTo>
                <a:lnTo>
                  <a:pt x="109" y="64"/>
                </a:lnTo>
                <a:close/>
                <a:moveTo>
                  <a:pt x="65" y="47"/>
                </a:moveTo>
                <a:cubicBezTo>
                  <a:pt x="75" y="47"/>
                  <a:pt x="75" y="47"/>
                  <a:pt x="75" y="47"/>
                </a:cubicBezTo>
                <a:cubicBezTo>
                  <a:pt x="75" y="74"/>
                  <a:pt x="75" y="74"/>
                  <a:pt x="75" y="74"/>
                </a:cubicBezTo>
                <a:cubicBezTo>
                  <a:pt x="82" y="74"/>
                  <a:pt x="82" y="74"/>
                  <a:pt x="82" y="74"/>
                </a:cubicBezTo>
                <a:cubicBezTo>
                  <a:pt x="82" y="47"/>
                  <a:pt x="82" y="47"/>
                  <a:pt x="82" y="47"/>
                </a:cubicBezTo>
                <a:cubicBezTo>
                  <a:pt x="91" y="47"/>
                  <a:pt x="91" y="47"/>
                  <a:pt x="91" y="47"/>
                </a:cubicBezTo>
                <a:cubicBezTo>
                  <a:pt x="91" y="41"/>
                  <a:pt x="91" y="41"/>
                  <a:pt x="91" y="41"/>
                </a:cubicBezTo>
                <a:cubicBezTo>
                  <a:pt x="65" y="41"/>
                  <a:pt x="65" y="41"/>
                  <a:pt x="65" y="41"/>
                </a:cubicBezTo>
                <a:lnTo>
                  <a:pt x="65" y="47"/>
                </a:lnTo>
                <a:close/>
                <a:moveTo>
                  <a:pt x="51" y="41"/>
                </a:moveTo>
                <a:cubicBezTo>
                  <a:pt x="40" y="41"/>
                  <a:pt x="40" y="41"/>
                  <a:pt x="40" y="41"/>
                </a:cubicBezTo>
                <a:cubicBezTo>
                  <a:pt x="40" y="74"/>
                  <a:pt x="40" y="74"/>
                  <a:pt x="40" y="74"/>
                </a:cubicBezTo>
                <a:cubicBezTo>
                  <a:pt x="47" y="74"/>
                  <a:pt x="47" y="74"/>
                  <a:pt x="47" y="74"/>
                </a:cubicBezTo>
                <a:cubicBezTo>
                  <a:pt x="47" y="62"/>
                  <a:pt x="47" y="62"/>
                  <a:pt x="47" y="62"/>
                </a:cubicBezTo>
                <a:cubicBezTo>
                  <a:pt x="50" y="62"/>
                  <a:pt x="50" y="62"/>
                  <a:pt x="50" y="62"/>
                </a:cubicBezTo>
                <a:cubicBezTo>
                  <a:pt x="54" y="63"/>
                  <a:pt x="57" y="62"/>
                  <a:pt x="60" y="60"/>
                </a:cubicBezTo>
                <a:cubicBezTo>
                  <a:pt x="62" y="58"/>
                  <a:pt x="63" y="55"/>
                  <a:pt x="63" y="52"/>
                </a:cubicBezTo>
                <a:cubicBezTo>
                  <a:pt x="63" y="45"/>
                  <a:pt x="59" y="41"/>
                  <a:pt x="51" y="41"/>
                </a:cubicBezTo>
                <a:close/>
                <a:moveTo>
                  <a:pt x="50" y="57"/>
                </a:moveTo>
                <a:cubicBezTo>
                  <a:pt x="47" y="57"/>
                  <a:pt x="47" y="57"/>
                  <a:pt x="47" y="57"/>
                </a:cubicBezTo>
                <a:cubicBezTo>
                  <a:pt x="47" y="47"/>
                  <a:pt x="47" y="47"/>
                  <a:pt x="47" y="47"/>
                </a:cubicBezTo>
                <a:cubicBezTo>
                  <a:pt x="50" y="47"/>
                  <a:pt x="50" y="47"/>
                  <a:pt x="50" y="47"/>
                </a:cubicBezTo>
                <a:cubicBezTo>
                  <a:pt x="54" y="47"/>
                  <a:pt x="56" y="48"/>
                  <a:pt x="56" y="52"/>
                </a:cubicBezTo>
                <a:cubicBezTo>
                  <a:pt x="56" y="55"/>
                  <a:pt x="54" y="57"/>
                  <a:pt x="50" y="57"/>
                </a:cubicBezTo>
                <a:close/>
              </a:path>
            </a:pathLst>
          </a:custGeom>
          <a:solidFill>
            <a:srgbClr val="3BBBEA"/>
          </a:solidFill>
          <a:ln>
            <a:solidFill>
              <a:srgbClr val="66C8EC"/>
            </a:solidFill>
          </a:ln>
          <a:extLst/>
        </p:spPr>
        <p:txBody>
          <a:bodyPr vert="horz" wrap="square" lIns="68562" tIns="34281" rIns="68562" bIns="34281" numCol="1" anchor="t" anchorCtr="0" compatLnSpc="1">
            <a:prstTxWarp prst="textNoShape">
              <a:avLst/>
            </a:prstTxWarp>
          </a:bodyPr>
          <a:lstStyle/>
          <a:p>
            <a:endParaRPr lang="zh-CN" altLang="en-US" sz="900">
              <a:solidFill>
                <a:srgbClr val="006CB4"/>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文本框 2"/>
          <p:cNvSpPr txBox="1"/>
          <p:nvPr/>
        </p:nvSpPr>
        <p:spPr>
          <a:xfrm>
            <a:off x="6755667" y="2388713"/>
            <a:ext cx="860204" cy="334520"/>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defTabSz="601816">
              <a:lnSpc>
                <a:spcPct val="150000"/>
              </a:lnSpc>
              <a:buSzPct val="100000"/>
              <a:defRPr/>
            </a:pPr>
            <a:r>
              <a:rPr lang="zh-CN" altLang="en-US"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游戏</a:t>
            </a:r>
            <a:endParaRPr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5" name="文本框 2"/>
          <p:cNvSpPr txBox="1"/>
          <p:nvPr/>
        </p:nvSpPr>
        <p:spPr>
          <a:xfrm>
            <a:off x="7773648" y="2395703"/>
            <a:ext cx="1406454" cy="334520"/>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defTabSz="601816">
              <a:lnSpc>
                <a:spcPct val="150000"/>
              </a:lnSpc>
              <a:buSzPct val="100000"/>
              <a:defRPr/>
            </a:pPr>
            <a:r>
              <a:rPr lang="zh-CN" altLang="en-US"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媒体与娱乐</a:t>
            </a:r>
            <a:endParaRPr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6" name="Oval 5"/>
          <p:cNvSpPr>
            <a:spLocks noChangeArrowheads="1"/>
          </p:cNvSpPr>
          <p:nvPr/>
        </p:nvSpPr>
        <p:spPr bwMode="auto">
          <a:xfrm>
            <a:off x="4707465" y="3048559"/>
            <a:ext cx="24007" cy="23637"/>
          </a:xfrm>
          <a:prstGeom prst="ellipse">
            <a:avLst/>
          </a:pr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Freeform 6"/>
          <p:cNvSpPr>
            <a:spLocks/>
          </p:cNvSpPr>
          <p:nvPr/>
        </p:nvSpPr>
        <p:spPr bwMode="auto">
          <a:xfrm>
            <a:off x="4572528" y="3119470"/>
            <a:ext cx="168878" cy="7336"/>
          </a:xfrm>
          <a:custGeom>
            <a:avLst/>
            <a:gdLst>
              <a:gd name="T0" fmla="*/ 83 w 85"/>
              <a:gd name="T1" fmla="*/ 0 h 4"/>
              <a:gd name="T2" fmla="*/ 2 w 85"/>
              <a:gd name="T3" fmla="*/ 0 h 4"/>
              <a:gd name="T4" fmla="*/ 0 w 85"/>
              <a:gd name="T5" fmla="*/ 2 h 4"/>
              <a:gd name="T6" fmla="*/ 2 w 85"/>
              <a:gd name="T7" fmla="*/ 4 h 4"/>
              <a:gd name="T8" fmla="*/ 83 w 85"/>
              <a:gd name="T9" fmla="*/ 4 h 4"/>
              <a:gd name="T10" fmla="*/ 85 w 85"/>
              <a:gd name="T11" fmla="*/ 2 h 4"/>
              <a:gd name="T12" fmla="*/ 83 w 8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5" h="4">
                <a:moveTo>
                  <a:pt x="83" y="0"/>
                </a:moveTo>
                <a:cubicBezTo>
                  <a:pt x="2" y="0"/>
                  <a:pt x="2" y="0"/>
                  <a:pt x="2" y="0"/>
                </a:cubicBezTo>
                <a:cubicBezTo>
                  <a:pt x="1" y="0"/>
                  <a:pt x="0" y="1"/>
                  <a:pt x="0" y="2"/>
                </a:cubicBezTo>
                <a:cubicBezTo>
                  <a:pt x="0" y="3"/>
                  <a:pt x="1" y="4"/>
                  <a:pt x="2" y="4"/>
                </a:cubicBezTo>
                <a:cubicBezTo>
                  <a:pt x="83" y="4"/>
                  <a:pt x="83" y="4"/>
                  <a:pt x="83" y="4"/>
                </a:cubicBezTo>
                <a:cubicBezTo>
                  <a:pt x="85" y="4"/>
                  <a:pt x="85" y="3"/>
                  <a:pt x="85" y="2"/>
                </a:cubicBezTo>
                <a:cubicBezTo>
                  <a:pt x="85" y="1"/>
                  <a:pt x="85" y="0"/>
                  <a:pt x="83" y="0"/>
                </a:cubicBez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Freeform 7"/>
          <p:cNvSpPr>
            <a:spLocks noEditPoints="1"/>
          </p:cNvSpPr>
          <p:nvPr/>
        </p:nvSpPr>
        <p:spPr bwMode="auto">
          <a:xfrm>
            <a:off x="4565078" y="3024107"/>
            <a:ext cx="190401" cy="71726"/>
          </a:xfrm>
          <a:custGeom>
            <a:avLst/>
            <a:gdLst>
              <a:gd name="T0" fmla="*/ 78 w 96"/>
              <a:gd name="T1" fmla="*/ 0 h 36"/>
              <a:gd name="T2" fmla="*/ 18 w 96"/>
              <a:gd name="T3" fmla="*/ 0 h 36"/>
              <a:gd name="T4" fmla="*/ 0 w 96"/>
              <a:gd name="T5" fmla="*/ 18 h 36"/>
              <a:gd name="T6" fmla="*/ 18 w 96"/>
              <a:gd name="T7" fmla="*/ 36 h 36"/>
              <a:gd name="T8" fmla="*/ 78 w 96"/>
              <a:gd name="T9" fmla="*/ 36 h 36"/>
              <a:gd name="T10" fmla="*/ 96 w 96"/>
              <a:gd name="T11" fmla="*/ 18 h 36"/>
              <a:gd name="T12" fmla="*/ 78 w 96"/>
              <a:gd name="T13" fmla="*/ 0 h 36"/>
              <a:gd name="T14" fmla="*/ 78 w 96"/>
              <a:gd name="T15" fmla="*/ 32 h 36"/>
              <a:gd name="T16" fmla="*/ 18 w 96"/>
              <a:gd name="T17" fmla="*/ 32 h 36"/>
              <a:gd name="T18" fmla="*/ 4 w 96"/>
              <a:gd name="T19" fmla="*/ 18 h 36"/>
              <a:gd name="T20" fmla="*/ 18 w 96"/>
              <a:gd name="T21" fmla="*/ 4 h 36"/>
              <a:gd name="T22" fmla="*/ 78 w 96"/>
              <a:gd name="T23" fmla="*/ 4 h 36"/>
              <a:gd name="T24" fmla="*/ 92 w 96"/>
              <a:gd name="T25" fmla="*/ 18 h 36"/>
              <a:gd name="T26" fmla="*/ 78 w 96"/>
              <a:gd name="T2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36">
                <a:moveTo>
                  <a:pt x="78" y="0"/>
                </a:moveTo>
                <a:cubicBezTo>
                  <a:pt x="18" y="0"/>
                  <a:pt x="18" y="0"/>
                  <a:pt x="18" y="0"/>
                </a:cubicBezTo>
                <a:cubicBezTo>
                  <a:pt x="8" y="0"/>
                  <a:pt x="0" y="8"/>
                  <a:pt x="0" y="18"/>
                </a:cubicBezTo>
                <a:cubicBezTo>
                  <a:pt x="0" y="28"/>
                  <a:pt x="8" y="36"/>
                  <a:pt x="18" y="36"/>
                </a:cubicBezTo>
                <a:cubicBezTo>
                  <a:pt x="78" y="36"/>
                  <a:pt x="78" y="36"/>
                  <a:pt x="78" y="36"/>
                </a:cubicBezTo>
                <a:cubicBezTo>
                  <a:pt x="88" y="36"/>
                  <a:pt x="96" y="28"/>
                  <a:pt x="96" y="18"/>
                </a:cubicBezTo>
                <a:cubicBezTo>
                  <a:pt x="96" y="8"/>
                  <a:pt x="88" y="0"/>
                  <a:pt x="78" y="0"/>
                </a:cubicBezTo>
                <a:close/>
                <a:moveTo>
                  <a:pt x="78" y="32"/>
                </a:moveTo>
                <a:cubicBezTo>
                  <a:pt x="18" y="32"/>
                  <a:pt x="18" y="32"/>
                  <a:pt x="18" y="32"/>
                </a:cubicBezTo>
                <a:cubicBezTo>
                  <a:pt x="10" y="32"/>
                  <a:pt x="4" y="26"/>
                  <a:pt x="4" y="18"/>
                </a:cubicBezTo>
                <a:cubicBezTo>
                  <a:pt x="4" y="10"/>
                  <a:pt x="10" y="4"/>
                  <a:pt x="18" y="4"/>
                </a:cubicBezTo>
                <a:cubicBezTo>
                  <a:pt x="78" y="4"/>
                  <a:pt x="78" y="4"/>
                  <a:pt x="78" y="4"/>
                </a:cubicBezTo>
                <a:cubicBezTo>
                  <a:pt x="86" y="4"/>
                  <a:pt x="92" y="10"/>
                  <a:pt x="92" y="18"/>
                </a:cubicBezTo>
                <a:cubicBezTo>
                  <a:pt x="92" y="26"/>
                  <a:pt x="86" y="32"/>
                  <a:pt x="78" y="32"/>
                </a:cubicBez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Freeform 8"/>
          <p:cNvSpPr>
            <a:spLocks noEditPoints="1"/>
          </p:cNvSpPr>
          <p:nvPr/>
        </p:nvSpPr>
        <p:spPr bwMode="auto">
          <a:xfrm>
            <a:off x="4484778" y="2914073"/>
            <a:ext cx="350173" cy="252671"/>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3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4"/>
                  <a:pt x="109" y="0"/>
                  <a:pt x="88" y="0"/>
                </a:cubicBezTo>
                <a:cubicBezTo>
                  <a:pt x="67" y="0"/>
                  <a:pt x="49" y="14"/>
                  <a:pt x="43" y="32"/>
                </a:cubicBezTo>
                <a:cubicBezTo>
                  <a:pt x="19" y="35"/>
                  <a:pt x="0" y="55"/>
                  <a:pt x="0" y="80"/>
                </a:cubicBezTo>
                <a:cubicBezTo>
                  <a:pt x="0" y="107"/>
                  <a:pt x="22" y="128"/>
                  <a:pt x="48" y="128"/>
                </a:cubicBezTo>
                <a:cubicBezTo>
                  <a:pt x="128" y="128"/>
                  <a:pt x="128" y="128"/>
                  <a:pt x="128" y="128"/>
                </a:cubicBezTo>
                <a:cubicBezTo>
                  <a:pt x="155" y="128"/>
                  <a:pt x="176" y="107"/>
                  <a:pt x="176" y="80"/>
                </a:cubicBezTo>
                <a:cubicBezTo>
                  <a:pt x="176" y="55"/>
                  <a:pt x="157" y="35"/>
                  <a:pt x="133" y="32"/>
                </a:cubicBezTo>
                <a:close/>
                <a:moveTo>
                  <a:pt x="128" y="120"/>
                </a:moveTo>
                <a:cubicBezTo>
                  <a:pt x="48" y="120"/>
                  <a:pt x="48" y="120"/>
                  <a:pt x="48" y="120"/>
                </a:cubicBezTo>
                <a:cubicBezTo>
                  <a:pt x="26" y="120"/>
                  <a:pt x="8" y="102"/>
                  <a:pt x="8" y="80"/>
                </a:cubicBezTo>
                <a:cubicBezTo>
                  <a:pt x="8" y="60"/>
                  <a:pt x="23" y="43"/>
                  <a:pt x="44" y="40"/>
                </a:cubicBezTo>
                <a:cubicBezTo>
                  <a:pt x="47" y="40"/>
                  <a:pt x="49" y="38"/>
                  <a:pt x="50" y="35"/>
                </a:cubicBezTo>
                <a:cubicBezTo>
                  <a:pt x="56" y="19"/>
                  <a:pt x="71" y="8"/>
                  <a:pt x="88" y="8"/>
                </a:cubicBezTo>
                <a:cubicBezTo>
                  <a:pt x="105" y="8"/>
                  <a:pt x="120" y="19"/>
                  <a:pt x="126" y="35"/>
                </a:cubicBezTo>
                <a:cubicBezTo>
                  <a:pt x="127" y="38"/>
                  <a:pt x="129" y="40"/>
                  <a:pt x="133" y="40"/>
                </a:cubicBezTo>
                <a:cubicBezTo>
                  <a:pt x="153" y="43"/>
                  <a:pt x="168" y="60"/>
                  <a:pt x="168" y="80"/>
                </a:cubicBezTo>
                <a:cubicBezTo>
                  <a:pt x="168" y="102"/>
                  <a:pt x="150" y="120"/>
                  <a:pt x="128" y="120"/>
                </a:cubicBez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Freeform 12"/>
          <p:cNvSpPr>
            <a:spLocks noEditPoints="1"/>
          </p:cNvSpPr>
          <p:nvPr/>
        </p:nvSpPr>
        <p:spPr bwMode="auto">
          <a:xfrm>
            <a:off x="5617128" y="2888832"/>
            <a:ext cx="357977" cy="266296"/>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3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3"/>
                  <a:pt x="109" y="0"/>
                  <a:pt x="88" y="0"/>
                </a:cubicBezTo>
                <a:cubicBezTo>
                  <a:pt x="67" y="0"/>
                  <a:pt x="49" y="13"/>
                  <a:pt x="43" y="32"/>
                </a:cubicBezTo>
                <a:cubicBezTo>
                  <a:pt x="19" y="35"/>
                  <a:pt x="0" y="55"/>
                  <a:pt x="0" y="80"/>
                </a:cubicBezTo>
                <a:cubicBezTo>
                  <a:pt x="0" y="106"/>
                  <a:pt x="22" y="128"/>
                  <a:pt x="48" y="128"/>
                </a:cubicBezTo>
                <a:cubicBezTo>
                  <a:pt x="128" y="128"/>
                  <a:pt x="128" y="128"/>
                  <a:pt x="128" y="128"/>
                </a:cubicBezTo>
                <a:cubicBezTo>
                  <a:pt x="155" y="128"/>
                  <a:pt x="176" y="106"/>
                  <a:pt x="176" y="80"/>
                </a:cubicBezTo>
                <a:cubicBezTo>
                  <a:pt x="176" y="55"/>
                  <a:pt x="157" y="35"/>
                  <a:pt x="133" y="32"/>
                </a:cubicBezTo>
                <a:close/>
                <a:moveTo>
                  <a:pt x="128" y="120"/>
                </a:moveTo>
                <a:cubicBezTo>
                  <a:pt x="48" y="120"/>
                  <a:pt x="48" y="120"/>
                  <a:pt x="48" y="120"/>
                </a:cubicBezTo>
                <a:cubicBezTo>
                  <a:pt x="26" y="120"/>
                  <a:pt x="8" y="102"/>
                  <a:pt x="8" y="80"/>
                </a:cubicBezTo>
                <a:cubicBezTo>
                  <a:pt x="8" y="59"/>
                  <a:pt x="23" y="42"/>
                  <a:pt x="44" y="40"/>
                </a:cubicBezTo>
                <a:cubicBezTo>
                  <a:pt x="47" y="40"/>
                  <a:pt x="49" y="38"/>
                  <a:pt x="50" y="35"/>
                </a:cubicBezTo>
                <a:cubicBezTo>
                  <a:pt x="56" y="19"/>
                  <a:pt x="71" y="8"/>
                  <a:pt x="88" y="8"/>
                </a:cubicBezTo>
                <a:cubicBezTo>
                  <a:pt x="105" y="8"/>
                  <a:pt x="120" y="19"/>
                  <a:pt x="126" y="35"/>
                </a:cubicBezTo>
                <a:cubicBezTo>
                  <a:pt x="127" y="38"/>
                  <a:pt x="129" y="40"/>
                  <a:pt x="133" y="40"/>
                </a:cubicBezTo>
                <a:cubicBezTo>
                  <a:pt x="153" y="42"/>
                  <a:pt x="168" y="59"/>
                  <a:pt x="168" y="80"/>
                </a:cubicBezTo>
                <a:cubicBezTo>
                  <a:pt x="168" y="102"/>
                  <a:pt x="150" y="120"/>
                  <a:pt x="128" y="120"/>
                </a:cubicBez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Freeform 13"/>
          <p:cNvSpPr>
            <a:spLocks/>
          </p:cNvSpPr>
          <p:nvPr/>
        </p:nvSpPr>
        <p:spPr bwMode="auto">
          <a:xfrm>
            <a:off x="5716989" y="3042597"/>
            <a:ext cx="104092" cy="8590"/>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Freeform 14"/>
          <p:cNvSpPr>
            <a:spLocks/>
          </p:cNvSpPr>
          <p:nvPr/>
        </p:nvSpPr>
        <p:spPr bwMode="auto">
          <a:xfrm>
            <a:off x="5716989" y="3067508"/>
            <a:ext cx="104092" cy="8590"/>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Freeform 15"/>
          <p:cNvSpPr>
            <a:spLocks noEditPoints="1"/>
          </p:cNvSpPr>
          <p:nvPr/>
        </p:nvSpPr>
        <p:spPr bwMode="auto">
          <a:xfrm>
            <a:off x="5841392" y="3038301"/>
            <a:ext cx="40622" cy="42092"/>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5" y="0"/>
                  <a:pt x="0" y="4"/>
                  <a:pt x="0" y="10"/>
                </a:cubicBezTo>
                <a:cubicBezTo>
                  <a:pt x="0" y="15"/>
                  <a:pt x="5" y="20"/>
                  <a:pt x="10" y="20"/>
                </a:cubicBezTo>
                <a:cubicBezTo>
                  <a:pt x="16" y="20"/>
                  <a:pt x="20" y="15"/>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 name="Freeform 16"/>
          <p:cNvSpPr>
            <a:spLocks noEditPoints="1"/>
          </p:cNvSpPr>
          <p:nvPr/>
        </p:nvSpPr>
        <p:spPr bwMode="auto">
          <a:xfrm>
            <a:off x="5678060" y="3004800"/>
            <a:ext cx="236112" cy="108236"/>
          </a:xfrm>
          <a:custGeom>
            <a:avLst/>
            <a:gdLst>
              <a:gd name="T0" fmla="*/ 90 w 116"/>
              <a:gd name="T1" fmla="*/ 0 h 52"/>
              <a:gd name="T2" fmla="*/ 26 w 116"/>
              <a:gd name="T3" fmla="*/ 0 h 52"/>
              <a:gd name="T4" fmla="*/ 0 w 116"/>
              <a:gd name="T5" fmla="*/ 26 h 52"/>
              <a:gd name="T6" fmla="*/ 26 w 116"/>
              <a:gd name="T7" fmla="*/ 52 h 52"/>
              <a:gd name="T8" fmla="*/ 90 w 116"/>
              <a:gd name="T9" fmla="*/ 52 h 52"/>
              <a:gd name="T10" fmla="*/ 116 w 116"/>
              <a:gd name="T11" fmla="*/ 26 h 52"/>
              <a:gd name="T12" fmla="*/ 90 w 116"/>
              <a:gd name="T13" fmla="*/ 0 h 52"/>
              <a:gd name="T14" fmla="*/ 90 w 116"/>
              <a:gd name="T15" fmla="*/ 48 h 52"/>
              <a:gd name="T16" fmla="*/ 26 w 116"/>
              <a:gd name="T17" fmla="*/ 48 h 52"/>
              <a:gd name="T18" fmla="*/ 4 w 116"/>
              <a:gd name="T19" fmla="*/ 26 h 52"/>
              <a:gd name="T20" fmla="*/ 26 w 116"/>
              <a:gd name="T21" fmla="*/ 4 h 52"/>
              <a:gd name="T22" fmla="*/ 90 w 116"/>
              <a:gd name="T23" fmla="*/ 4 h 52"/>
              <a:gd name="T24" fmla="*/ 112 w 116"/>
              <a:gd name="T25" fmla="*/ 26 h 52"/>
              <a:gd name="T26" fmla="*/ 90 w 116"/>
              <a:gd name="T2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52">
                <a:moveTo>
                  <a:pt x="90" y="0"/>
                </a:moveTo>
                <a:cubicBezTo>
                  <a:pt x="26" y="0"/>
                  <a:pt x="26" y="0"/>
                  <a:pt x="26" y="0"/>
                </a:cubicBezTo>
                <a:cubicBezTo>
                  <a:pt x="12" y="0"/>
                  <a:pt x="0" y="11"/>
                  <a:pt x="0" y="26"/>
                </a:cubicBezTo>
                <a:cubicBezTo>
                  <a:pt x="0" y="40"/>
                  <a:pt x="12" y="52"/>
                  <a:pt x="26" y="52"/>
                </a:cubicBezTo>
                <a:cubicBezTo>
                  <a:pt x="90" y="52"/>
                  <a:pt x="90" y="52"/>
                  <a:pt x="90" y="52"/>
                </a:cubicBezTo>
                <a:cubicBezTo>
                  <a:pt x="104" y="52"/>
                  <a:pt x="116" y="40"/>
                  <a:pt x="116" y="26"/>
                </a:cubicBezTo>
                <a:cubicBezTo>
                  <a:pt x="116" y="11"/>
                  <a:pt x="104" y="0"/>
                  <a:pt x="90" y="0"/>
                </a:cubicBezTo>
                <a:close/>
                <a:moveTo>
                  <a:pt x="90" y="48"/>
                </a:moveTo>
                <a:cubicBezTo>
                  <a:pt x="26" y="48"/>
                  <a:pt x="26" y="48"/>
                  <a:pt x="26" y="48"/>
                </a:cubicBezTo>
                <a:cubicBezTo>
                  <a:pt x="14" y="48"/>
                  <a:pt x="4" y="38"/>
                  <a:pt x="4" y="26"/>
                </a:cubicBezTo>
                <a:cubicBezTo>
                  <a:pt x="4" y="14"/>
                  <a:pt x="14" y="4"/>
                  <a:pt x="26" y="4"/>
                </a:cubicBezTo>
                <a:cubicBezTo>
                  <a:pt x="90" y="4"/>
                  <a:pt x="90" y="4"/>
                  <a:pt x="90" y="4"/>
                </a:cubicBezTo>
                <a:cubicBezTo>
                  <a:pt x="102" y="4"/>
                  <a:pt x="112" y="14"/>
                  <a:pt x="112" y="26"/>
                </a:cubicBezTo>
                <a:cubicBezTo>
                  <a:pt x="112" y="38"/>
                  <a:pt x="102" y="48"/>
                  <a:pt x="90" y="48"/>
                </a:cubicBez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 name="Freeform 5"/>
          <p:cNvSpPr>
            <a:spLocks noEditPoints="1"/>
          </p:cNvSpPr>
          <p:nvPr/>
        </p:nvSpPr>
        <p:spPr bwMode="auto">
          <a:xfrm>
            <a:off x="8059272" y="2903660"/>
            <a:ext cx="299870" cy="283241"/>
          </a:xfrm>
          <a:custGeom>
            <a:avLst/>
            <a:gdLst>
              <a:gd name="T0" fmla="*/ 2780 w 3696"/>
              <a:gd name="T1" fmla="*/ 42 h 3536"/>
              <a:gd name="T2" fmla="*/ 2428 w 3696"/>
              <a:gd name="T3" fmla="*/ 42 h 3536"/>
              <a:gd name="T4" fmla="*/ 2083 w 3696"/>
              <a:gd name="T5" fmla="*/ 185 h 3536"/>
              <a:gd name="T6" fmla="*/ 1613 w 3696"/>
              <a:gd name="T7" fmla="*/ 176 h 3536"/>
              <a:gd name="T8" fmla="*/ 1268 w 3696"/>
              <a:gd name="T9" fmla="*/ 34 h 3536"/>
              <a:gd name="T10" fmla="*/ 916 w 3696"/>
              <a:gd name="T11" fmla="*/ 42 h 3536"/>
              <a:gd name="T12" fmla="*/ 0 w 3696"/>
              <a:gd name="T13" fmla="*/ 756 h 3536"/>
              <a:gd name="T14" fmla="*/ 176 w 3696"/>
              <a:gd name="T15" fmla="*/ 1898 h 3536"/>
              <a:gd name="T16" fmla="*/ 420 w 3696"/>
              <a:gd name="T17" fmla="*/ 2117 h 3536"/>
              <a:gd name="T18" fmla="*/ 781 w 3696"/>
              <a:gd name="T19" fmla="*/ 2562 h 3536"/>
              <a:gd name="T20" fmla="*/ 756 w 3696"/>
              <a:gd name="T21" fmla="*/ 2772 h 3536"/>
              <a:gd name="T22" fmla="*/ 1672 w 3696"/>
              <a:gd name="T23" fmla="*/ 3494 h 3536"/>
              <a:gd name="T24" fmla="*/ 2024 w 3696"/>
              <a:gd name="T25" fmla="*/ 3494 h 3536"/>
              <a:gd name="T26" fmla="*/ 2940 w 3696"/>
              <a:gd name="T27" fmla="*/ 2772 h 3536"/>
              <a:gd name="T28" fmla="*/ 2915 w 3696"/>
              <a:gd name="T29" fmla="*/ 2562 h 3536"/>
              <a:gd name="T30" fmla="*/ 3276 w 3696"/>
              <a:gd name="T31" fmla="*/ 2117 h 3536"/>
              <a:gd name="T32" fmla="*/ 3520 w 3696"/>
              <a:gd name="T33" fmla="*/ 1898 h 3536"/>
              <a:gd name="T34" fmla="*/ 3696 w 3696"/>
              <a:gd name="T35" fmla="*/ 756 h 3536"/>
              <a:gd name="T36" fmla="*/ 420 w 3696"/>
              <a:gd name="T37" fmla="*/ 1075 h 3536"/>
              <a:gd name="T38" fmla="*/ 218 w 3696"/>
              <a:gd name="T39" fmla="*/ 1814 h 3536"/>
              <a:gd name="T40" fmla="*/ 84 w 3696"/>
              <a:gd name="T41" fmla="*/ 756 h 3536"/>
              <a:gd name="T42" fmla="*/ 958 w 3696"/>
              <a:gd name="T43" fmla="*/ 109 h 3536"/>
              <a:gd name="T44" fmla="*/ 1226 w 3696"/>
              <a:gd name="T45" fmla="*/ 118 h 3536"/>
              <a:gd name="T46" fmla="*/ 655 w 3696"/>
              <a:gd name="T47" fmla="*/ 697 h 3536"/>
              <a:gd name="T48" fmla="*/ 2856 w 3696"/>
              <a:gd name="T49" fmla="*/ 2772 h 3536"/>
              <a:gd name="T50" fmla="*/ 1982 w 3696"/>
              <a:gd name="T51" fmla="*/ 3419 h 3536"/>
              <a:gd name="T52" fmla="*/ 1714 w 3696"/>
              <a:gd name="T53" fmla="*/ 3419 h 3536"/>
              <a:gd name="T54" fmla="*/ 840 w 3696"/>
              <a:gd name="T55" fmla="*/ 2772 h 3536"/>
              <a:gd name="T56" fmla="*/ 1613 w 3696"/>
              <a:gd name="T57" fmla="*/ 3016 h 3536"/>
              <a:gd name="T58" fmla="*/ 2083 w 3696"/>
              <a:gd name="T59" fmla="*/ 3016 h 3536"/>
              <a:gd name="T60" fmla="*/ 2856 w 3696"/>
              <a:gd name="T61" fmla="*/ 2772 h 3536"/>
              <a:gd name="T62" fmla="*/ 2965 w 3696"/>
              <a:gd name="T63" fmla="*/ 2344 h 3536"/>
              <a:gd name="T64" fmla="*/ 1848 w 3696"/>
              <a:gd name="T65" fmla="*/ 2898 h 3536"/>
              <a:gd name="T66" fmla="*/ 731 w 3696"/>
              <a:gd name="T67" fmla="*/ 2344 h 3536"/>
              <a:gd name="T68" fmla="*/ 588 w 3696"/>
              <a:gd name="T69" fmla="*/ 1075 h 3536"/>
              <a:gd name="T70" fmla="*/ 1697 w 3696"/>
              <a:gd name="T71" fmla="*/ 328 h 3536"/>
              <a:gd name="T72" fmla="*/ 1999 w 3696"/>
              <a:gd name="T73" fmla="*/ 328 h 3536"/>
              <a:gd name="T74" fmla="*/ 3108 w 3696"/>
              <a:gd name="T75" fmla="*/ 1075 h 3536"/>
              <a:gd name="T76" fmla="*/ 3612 w 3696"/>
              <a:gd name="T77" fmla="*/ 1596 h 3536"/>
              <a:gd name="T78" fmla="*/ 3276 w 3696"/>
              <a:gd name="T79" fmla="*/ 1932 h 3536"/>
              <a:gd name="T80" fmla="*/ 3041 w 3696"/>
              <a:gd name="T81" fmla="*/ 697 h 3536"/>
              <a:gd name="T82" fmla="*/ 2461 w 3696"/>
              <a:gd name="T83" fmla="*/ 109 h 3536"/>
              <a:gd name="T84" fmla="*/ 2738 w 3696"/>
              <a:gd name="T85" fmla="*/ 118 h 3536"/>
              <a:gd name="T86" fmla="*/ 3612 w 3696"/>
              <a:gd name="T87" fmla="*/ 756 h 3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96" h="3536">
                <a:moveTo>
                  <a:pt x="3520" y="462"/>
                </a:moveTo>
                <a:cubicBezTo>
                  <a:pt x="2780" y="42"/>
                  <a:pt x="2780" y="42"/>
                  <a:pt x="2780" y="42"/>
                </a:cubicBezTo>
                <a:cubicBezTo>
                  <a:pt x="2730" y="17"/>
                  <a:pt x="2671" y="0"/>
                  <a:pt x="2604" y="0"/>
                </a:cubicBezTo>
                <a:cubicBezTo>
                  <a:pt x="2537" y="0"/>
                  <a:pt x="2478" y="17"/>
                  <a:pt x="2428" y="42"/>
                </a:cubicBezTo>
                <a:cubicBezTo>
                  <a:pt x="2134" y="210"/>
                  <a:pt x="2134" y="210"/>
                  <a:pt x="2134" y="210"/>
                </a:cubicBezTo>
                <a:cubicBezTo>
                  <a:pt x="2083" y="185"/>
                  <a:pt x="2083" y="185"/>
                  <a:pt x="2083" y="185"/>
                </a:cubicBezTo>
                <a:cubicBezTo>
                  <a:pt x="2016" y="143"/>
                  <a:pt x="1932" y="126"/>
                  <a:pt x="1848" y="126"/>
                </a:cubicBezTo>
                <a:cubicBezTo>
                  <a:pt x="1764" y="126"/>
                  <a:pt x="1680" y="143"/>
                  <a:pt x="1613" y="176"/>
                </a:cubicBezTo>
                <a:cubicBezTo>
                  <a:pt x="1562" y="202"/>
                  <a:pt x="1562" y="202"/>
                  <a:pt x="1562" y="202"/>
                </a:cubicBezTo>
                <a:cubicBezTo>
                  <a:pt x="1268" y="34"/>
                  <a:pt x="1268" y="34"/>
                  <a:pt x="1268" y="34"/>
                </a:cubicBezTo>
                <a:cubicBezTo>
                  <a:pt x="1218" y="17"/>
                  <a:pt x="1159" y="0"/>
                  <a:pt x="1092" y="0"/>
                </a:cubicBezTo>
                <a:cubicBezTo>
                  <a:pt x="1025" y="0"/>
                  <a:pt x="966" y="17"/>
                  <a:pt x="916" y="42"/>
                </a:cubicBezTo>
                <a:cubicBezTo>
                  <a:pt x="176" y="462"/>
                  <a:pt x="176" y="462"/>
                  <a:pt x="176" y="462"/>
                </a:cubicBezTo>
                <a:cubicBezTo>
                  <a:pt x="76" y="512"/>
                  <a:pt x="0" y="647"/>
                  <a:pt x="0" y="756"/>
                </a:cubicBezTo>
                <a:cubicBezTo>
                  <a:pt x="0" y="1596"/>
                  <a:pt x="0" y="1596"/>
                  <a:pt x="0" y="1596"/>
                </a:cubicBezTo>
                <a:cubicBezTo>
                  <a:pt x="0" y="1705"/>
                  <a:pt x="76" y="1840"/>
                  <a:pt x="176" y="1898"/>
                </a:cubicBezTo>
                <a:cubicBezTo>
                  <a:pt x="420" y="2033"/>
                  <a:pt x="420" y="2033"/>
                  <a:pt x="420" y="2033"/>
                </a:cubicBezTo>
                <a:cubicBezTo>
                  <a:pt x="420" y="2117"/>
                  <a:pt x="420" y="2117"/>
                  <a:pt x="420" y="2117"/>
                </a:cubicBezTo>
                <a:cubicBezTo>
                  <a:pt x="420" y="2260"/>
                  <a:pt x="521" y="2419"/>
                  <a:pt x="655" y="2495"/>
                </a:cubicBezTo>
                <a:cubicBezTo>
                  <a:pt x="781" y="2562"/>
                  <a:pt x="781" y="2562"/>
                  <a:pt x="781" y="2562"/>
                </a:cubicBezTo>
                <a:cubicBezTo>
                  <a:pt x="756" y="2545"/>
                  <a:pt x="756" y="2545"/>
                  <a:pt x="756" y="2545"/>
                </a:cubicBezTo>
                <a:cubicBezTo>
                  <a:pt x="756" y="2772"/>
                  <a:pt x="756" y="2772"/>
                  <a:pt x="756" y="2772"/>
                </a:cubicBezTo>
                <a:cubicBezTo>
                  <a:pt x="756" y="2881"/>
                  <a:pt x="832" y="3016"/>
                  <a:pt x="932" y="3074"/>
                </a:cubicBezTo>
                <a:cubicBezTo>
                  <a:pt x="1672" y="3494"/>
                  <a:pt x="1672" y="3494"/>
                  <a:pt x="1672" y="3494"/>
                </a:cubicBezTo>
                <a:cubicBezTo>
                  <a:pt x="1722" y="3520"/>
                  <a:pt x="1789" y="3536"/>
                  <a:pt x="1848" y="3536"/>
                </a:cubicBezTo>
                <a:cubicBezTo>
                  <a:pt x="1907" y="3536"/>
                  <a:pt x="1974" y="3520"/>
                  <a:pt x="2024" y="3494"/>
                </a:cubicBezTo>
                <a:cubicBezTo>
                  <a:pt x="2764" y="3074"/>
                  <a:pt x="2764" y="3074"/>
                  <a:pt x="2764" y="3074"/>
                </a:cubicBezTo>
                <a:cubicBezTo>
                  <a:pt x="2864" y="3016"/>
                  <a:pt x="2940" y="2890"/>
                  <a:pt x="2940" y="2772"/>
                </a:cubicBezTo>
                <a:cubicBezTo>
                  <a:pt x="2940" y="2554"/>
                  <a:pt x="2940" y="2554"/>
                  <a:pt x="2940" y="2554"/>
                </a:cubicBezTo>
                <a:cubicBezTo>
                  <a:pt x="2915" y="2562"/>
                  <a:pt x="2915" y="2562"/>
                  <a:pt x="2915" y="2562"/>
                </a:cubicBezTo>
                <a:cubicBezTo>
                  <a:pt x="3041" y="2495"/>
                  <a:pt x="3041" y="2495"/>
                  <a:pt x="3041" y="2495"/>
                </a:cubicBezTo>
                <a:cubicBezTo>
                  <a:pt x="3167" y="2428"/>
                  <a:pt x="3276" y="2260"/>
                  <a:pt x="3276" y="2117"/>
                </a:cubicBezTo>
                <a:cubicBezTo>
                  <a:pt x="3276" y="2033"/>
                  <a:pt x="3276" y="2033"/>
                  <a:pt x="3276" y="2033"/>
                </a:cubicBezTo>
                <a:cubicBezTo>
                  <a:pt x="3520" y="1898"/>
                  <a:pt x="3520" y="1898"/>
                  <a:pt x="3520" y="1898"/>
                </a:cubicBezTo>
                <a:cubicBezTo>
                  <a:pt x="3620" y="1840"/>
                  <a:pt x="3696" y="1714"/>
                  <a:pt x="3696" y="1596"/>
                </a:cubicBezTo>
                <a:cubicBezTo>
                  <a:pt x="3696" y="756"/>
                  <a:pt x="3696" y="756"/>
                  <a:pt x="3696" y="756"/>
                </a:cubicBezTo>
                <a:cubicBezTo>
                  <a:pt x="3696" y="647"/>
                  <a:pt x="3620" y="512"/>
                  <a:pt x="3520" y="462"/>
                </a:cubicBezTo>
                <a:close/>
                <a:moveTo>
                  <a:pt x="420" y="1075"/>
                </a:moveTo>
                <a:cubicBezTo>
                  <a:pt x="420" y="1932"/>
                  <a:pt x="420" y="1932"/>
                  <a:pt x="420" y="1932"/>
                </a:cubicBezTo>
                <a:cubicBezTo>
                  <a:pt x="218" y="1814"/>
                  <a:pt x="218" y="1814"/>
                  <a:pt x="218" y="1814"/>
                </a:cubicBezTo>
                <a:cubicBezTo>
                  <a:pt x="143" y="1781"/>
                  <a:pt x="84" y="1672"/>
                  <a:pt x="84" y="1596"/>
                </a:cubicBezTo>
                <a:cubicBezTo>
                  <a:pt x="84" y="756"/>
                  <a:pt x="84" y="756"/>
                  <a:pt x="84" y="756"/>
                </a:cubicBezTo>
                <a:cubicBezTo>
                  <a:pt x="84" y="672"/>
                  <a:pt x="143" y="571"/>
                  <a:pt x="218" y="529"/>
                </a:cubicBezTo>
                <a:cubicBezTo>
                  <a:pt x="958" y="109"/>
                  <a:pt x="958" y="109"/>
                  <a:pt x="958" y="109"/>
                </a:cubicBezTo>
                <a:cubicBezTo>
                  <a:pt x="991" y="92"/>
                  <a:pt x="1042" y="84"/>
                  <a:pt x="1092" y="84"/>
                </a:cubicBezTo>
                <a:cubicBezTo>
                  <a:pt x="1142" y="84"/>
                  <a:pt x="1193" y="92"/>
                  <a:pt x="1226" y="118"/>
                </a:cubicBezTo>
                <a:cubicBezTo>
                  <a:pt x="1478" y="252"/>
                  <a:pt x="1478" y="252"/>
                  <a:pt x="1478" y="252"/>
                </a:cubicBezTo>
                <a:cubicBezTo>
                  <a:pt x="655" y="697"/>
                  <a:pt x="655" y="697"/>
                  <a:pt x="655" y="697"/>
                </a:cubicBezTo>
                <a:cubicBezTo>
                  <a:pt x="521" y="773"/>
                  <a:pt x="420" y="932"/>
                  <a:pt x="420" y="1075"/>
                </a:cubicBezTo>
                <a:close/>
                <a:moveTo>
                  <a:pt x="2856" y="2772"/>
                </a:moveTo>
                <a:cubicBezTo>
                  <a:pt x="2856" y="2856"/>
                  <a:pt x="2797" y="2957"/>
                  <a:pt x="2722" y="2999"/>
                </a:cubicBezTo>
                <a:cubicBezTo>
                  <a:pt x="1982" y="3419"/>
                  <a:pt x="1982" y="3419"/>
                  <a:pt x="1982" y="3419"/>
                </a:cubicBezTo>
                <a:cubicBezTo>
                  <a:pt x="1949" y="3436"/>
                  <a:pt x="1898" y="3452"/>
                  <a:pt x="1848" y="3452"/>
                </a:cubicBezTo>
                <a:cubicBezTo>
                  <a:pt x="1798" y="3452"/>
                  <a:pt x="1747" y="3444"/>
                  <a:pt x="1714" y="3419"/>
                </a:cubicBezTo>
                <a:cubicBezTo>
                  <a:pt x="974" y="2999"/>
                  <a:pt x="974" y="2999"/>
                  <a:pt x="974" y="2999"/>
                </a:cubicBezTo>
                <a:cubicBezTo>
                  <a:pt x="899" y="2957"/>
                  <a:pt x="840" y="2848"/>
                  <a:pt x="840" y="2772"/>
                </a:cubicBezTo>
                <a:cubicBezTo>
                  <a:pt x="840" y="2596"/>
                  <a:pt x="840" y="2596"/>
                  <a:pt x="840" y="2596"/>
                </a:cubicBezTo>
                <a:cubicBezTo>
                  <a:pt x="1613" y="3016"/>
                  <a:pt x="1613" y="3016"/>
                  <a:pt x="1613" y="3016"/>
                </a:cubicBezTo>
                <a:cubicBezTo>
                  <a:pt x="1680" y="3049"/>
                  <a:pt x="1764" y="3066"/>
                  <a:pt x="1848" y="3066"/>
                </a:cubicBezTo>
                <a:cubicBezTo>
                  <a:pt x="1932" y="3066"/>
                  <a:pt x="2016" y="3049"/>
                  <a:pt x="2083" y="3016"/>
                </a:cubicBezTo>
                <a:cubicBezTo>
                  <a:pt x="2856" y="2596"/>
                  <a:pt x="2856" y="2596"/>
                  <a:pt x="2856" y="2596"/>
                </a:cubicBezTo>
                <a:lnTo>
                  <a:pt x="2856" y="2772"/>
                </a:lnTo>
                <a:close/>
                <a:moveTo>
                  <a:pt x="3108" y="2117"/>
                </a:moveTo>
                <a:cubicBezTo>
                  <a:pt x="3108" y="2192"/>
                  <a:pt x="3041" y="2302"/>
                  <a:pt x="2965" y="2344"/>
                </a:cubicBezTo>
                <a:cubicBezTo>
                  <a:pt x="1999" y="2864"/>
                  <a:pt x="1999" y="2864"/>
                  <a:pt x="1999" y="2864"/>
                </a:cubicBezTo>
                <a:cubicBezTo>
                  <a:pt x="1957" y="2881"/>
                  <a:pt x="1907" y="2898"/>
                  <a:pt x="1848" y="2898"/>
                </a:cubicBezTo>
                <a:cubicBezTo>
                  <a:pt x="1789" y="2898"/>
                  <a:pt x="1730" y="2890"/>
                  <a:pt x="1697" y="2864"/>
                </a:cubicBezTo>
                <a:cubicBezTo>
                  <a:pt x="731" y="2344"/>
                  <a:pt x="731" y="2344"/>
                  <a:pt x="731" y="2344"/>
                </a:cubicBezTo>
                <a:cubicBezTo>
                  <a:pt x="655" y="2302"/>
                  <a:pt x="588" y="2192"/>
                  <a:pt x="588" y="2117"/>
                </a:cubicBezTo>
                <a:cubicBezTo>
                  <a:pt x="588" y="1075"/>
                  <a:pt x="588" y="1075"/>
                  <a:pt x="588" y="1075"/>
                </a:cubicBezTo>
                <a:cubicBezTo>
                  <a:pt x="588" y="1000"/>
                  <a:pt x="655" y="890"/>
                  <a:pt x="731" y="848"/>
                </a:cubicBezTo>
                <a:cubicBezTo>
                  <a:pt x="1697" y="328"/>
                  <a:pt x="1697" y="328"/>
                  <a:pt x="1697" y="328"/>
                </a:cubicBezTo>
                <a:cubicBezTo>
                  <a:pt x="1739" y="311"/>
                  <a:pt x="1789" y="294"/>
                  <a:pt x="1848" y="294"/>
                </a:cubicBezTo>
                <a:cubicBezTo>
                  <a:pt x="1907" y="294"/>
                  <a:pt x="1966" y="302"/>
                  <a:pt x="1999" y="328"/>
                </a:cubicBezTo>
                <a:cubicBezTo>
                  <a:pt x="2965" y="848"/>
                  <a:pt x="2965" y="848"/>
                  <a:pt x="2965" y="848"/>
                </a:cubicBezTo>
                <a:cubicBezTo>
                  <a:pt x="3041" y="890"/>
                  <a:pt x="3108" y="1000"/>
                  <a:pt x="3108" y="1075"/>
                </a:cubicBezTo>
                <a:lnTo>
                  <a:pt x="3108" y="2117"/>
                </a:lnTo>
                <a:close/>
                <a:moveTo>
                  <a:pt x="3612" y="1596"/>
                </a:moveTo>
                <a:cubicBezTo>
                  <a:pt x="3612" y="1680"/>
                  <a:pt x="3553" y="1781"/>
                  <a:pt x="3478" y="1823"/>
                </a:cubicBezTo>
                <a:cubicBezTo>
                  <a:pt x="3276" y="1932"/>
                  <a:pt x="3276" y="1932"/>
                  <a:pt x="3276" y="1932"/>
                </a:cubicBezTo>
                <a:cubicBezTo>
                  <a:pt x="3276" y="1075"/>
                  <a:pt x="3276" y="1075"/>
                  <a:pt x="3276" y="1075"/>
                </a:cubicBezTo>
                <a:cubicBezTo>
                  <a:pt x="3276" y="932"/>
                  <a:pt x="3175" y="773"/>
                  <a:pt x="3041" y="697"/>
                </a:cubicBezTo>
                <a:cubicBezTo>
                  <a:pt x="2218" y="252"/>
                  <a:pt x="2218" y="252"/>
                  <a:pt x="2218" y="252"/>
                </a:cubicBezTo>
                <a:cubicBezTo>
                  <a:pt x="2461" y="109"/>
                  <a:pt x="2461" y="109"/>
                  <a:pt x="2461" y="109"/>
                </a:cubicBezTo>
                <a:cubicBezTo>
                  <a:pt x="2503" y="92"/>
                  <a:pt x="2554" y="84"/>
                  <a:pt x="2604" y="84"/>
                </a:cubicBezTo>
                <a:cubicBezTo>
                  <a:pt x="2654" y="84"/>
                  <a:pt x="2705" y="92"/>
                  <a:pt x="2738" y="118"/>
                </a:cubicBezTo>
                <a:cubicBezTo>
                  <a:pt x="3478" y="538"/>
                  <a:pt x="3478" y="538"/>
                  <a:pt x="3478" y="538"/>
                </a:cubicBezTo>
                <a:cubicBezTo>
                  <a:pt x="3553" y="571"/>
                  <a:pt x="3612" y="680"/>
                  <a:pt x="3612" y="756"/>
                </a:cubicBezTo>
                <a:lnTo>
                  <a:pt x="3612" y="1596"/>
                </a:lnTo>
                <a:close/>
              </a:path>
            </a:pathLst>
          </a:custGeom>
          <a:solidFill>
            <a:srgbClr val="3BBBEA"/>
          </a:solidFill>
          <a:ln w="28575">
            <a:solidFill>
              <a:srgbClr val="66C8EC"/>
            </a:solidFill>
          </a:ln>
        </p:spPr>
        <p:txBody>
          <a:bodyPr vert="horz" wrap="square" lIns="91440" tIns="45720" rIns="91440" bIns="45720" numCol="1" anchor="t" anchorCtr="0" compatLnSpc="1">
            <a:prstTxWarp prst="textNoShape">
              <a:avLst/>
            </a:prstTxWarp>
          </a:bodyPr>
          <a:lstStyle/>
          <a:p>
            <a:endParaRPr lang="zh-CN" alt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Freeform 14"/>
          <p:cNvSpPr>
            <a:spLocks noEditPoints="1"/>
          </p:cNvSpPr>
          <p:nvPr/>
        </p:nvSpPr>
        <p:spPr bwMode="auto">
          <a:xfrm>
            <a:off x="9209042" y="2899840"/>
            <a:ext cx="299762" cy="303363"/>
          </a:xfrm>
          <a:custGeom>
            <a:avLst/>
            <a:gdLst>
              <a:gd name="T0" fmla="*/ 24 w 160"/>
              <a:gd name="T1" fmla="*/ 141 h 161"/>
              <a:gd name="T2" fmla="*/ 136 w 160"/>
              <a:gd name="T3" fmla="*/ 141 h 161"/>
              <a:gd name="T4" fmla="*/ 136 w 160"/>
              <a:gd name="T5" fmla="*/ 137 h 161"/>
              <a:gd name="T6" fmla="*/ 24 w 160"/>
              <a:gd name="T7" fmla="*/ 137 h 161"/>
              <a:gd name="T8" fmla="*/ 24 w 160"/>
              <a:gd name="T9" fmla="*/ 141 h 161"/>
              <a:gd name="T10" fmla="*/ 24 w 160"/>
              <a:gd name="T11" fmla="*/ 101 h 161"/>
              <a:gd name="T12" fmla="*/ 136 w 160"/>
              <a:gd name="T13" fmla="*/ 101 h 161"/>
              <a:gd name="T14" fmla="*/ 136 w 160"/>
              <a:gd name="T15" fmla="*/ 97 h 161"/>
              <a:gd name="T16" fmla="*/ 24 w 160"/>
              <a:gd name="T17" fmla="*/ 97 h 161"/>
              <a:gd name="T18" fmla="*/ 24 w 160"/>
              <a:gd name="T19" fmla="*/ 101 h 161"/>
              <a:gd name="T20" fmla="*/ 24 w 160"/>
              <a:gd name="T21" fmla="*/ 121 h 161"/>
              <a:gd name="T22" fmla="*/ 136 w 160"/>
              <a:gd name="T23" fmla="*/ 121 h 161"/>
              <a:gd name="T24" fmla="*/ 136 w 160"/>
              <a:gd name="T25" fmla="*/ 117 h 161"/>
              <a:gd name="T26" fmla="*/ 24 w 160"/>
              <a:gd name="T27" fmla="*/ 117 h 161"/>
              <a:gd name="T28" fmla="*/ 24 w 160"/>
              <a:gd name="T29" fmla="*/ 121 h 161"/>
              <a:gd name="T30" fmla="*/ 151 w 160"/>
              <a:gd name="T31" fmla="*/ 39 h 161"/>
              <a:gd name="T32" fmla="*/ 89 w 160"/>
              <a:gd name="T33" fmla="*/ 3 h 161"/>
              <a:gd name="T34" fmla="*/ 72 w 160"/>
              <a:gd name="T35" fmla="*/ 3 h 161"/>
              <a:gd name="T36" fmla="*/ 9 w 160"/>
              <a:gd name="T37" fmla="*/ 39 h 161"/>
              <a:gd name="T38" fmla="*/ 0 w 160"/>
              <a:gd name="T39" fmla="*/ 54 h 161"/>
              <a:gd name="T40" fmla="*/ 0 w 160"/>
              <a:gd name="T41" fmla="*/ 157 h 161"/>
              <a:gd name="T42" fmla="*/ 4 w 160"/>
              <a:gd name="T43" fmla="*/ 161 h 161"/>
              <a:gd name="T44" fmla="*/ 8 w 160"/>
              <a:gd name="T45" fmla="*/ 157 h 161"/>
              <a:gd name="T46" fmla="*/ 8 w 160"/>
              <a:gd name="T47" fmla="*/ 54 h 161"/>
              <a:gd name="T48" fmla="*/ 13 w 160"/>
              <a:gd name="T49" fmla="*/ 46 h 161"/>
              <a:gd name="T50" fmla="*/ 75 w 160"/>
              <a:gd name="T51" fmla="*/ 10 h 161"/>
              <a:gd name="T52" fmla="*/ 85 w 160"/>
              <a:gd name="T53" fmla="*/ 10 h 161"/>
              <a:gd name="T54" fmla="*/ 148 w 160"/>
              <a:gd name="T55" fmla="*/ 46 h 161"/>
              <a:gd name="T56" fmla="*/ 153 w 160"/>
              <a:gd name="T57" fmla="*/ 54 h 161"/>
              <a:gd name="T58" fmla="*/ 153 w 160"/>
              <a:gd name="T59" fmla="*/ 157 h 161"/>
              <a:gd name="T60" fmla="*/ 156 w 160"/>
              <a:gd name="T61" fmla="*/ 161 h 161"/>
              <a:gd name="T62" fmla="*/ 160 w 160"/>
              <a:gd name="T63" fmla="*/ 157 h 161"/>
              <a:gd name="T64" fmla="*/ 160 w 160"/>
              <a:gd name="T65" fmla="*/ 54 h 161"/>
              <a:gd name="T66" fmla="*/ 151 w 160"/>
              <a:gd name="T67" fmla="*/ 39 h 161"/>
              <a:gd name="T68" fmla="*/ 24 w 160"/>
              <a:gd name="T69" fmla="*/ 61 h 161"/>
              <a:gd name="T70" fmla="*/ 136 w 160"/>
              <a:gd name="T71" fmla="*/ 61 h 161"/>
              <a:gd name="T72" fmla="*/ 136 w 160"/>
              <a:gd name="T73" fmla="*/ 57 h 161"/>
              <a:gd name="T74" fmla="*/ 24 w 160"/>
              <a:gd name="T75" fmla="*/ 57 h 161"/>
              <a:gd name="T76" fmla="*/ 24 w 160"/>
              <a:gd name="T77" fmla="*/ 61 h 161"/>
              <a:gd name="T78" fmla="*/ 24 w 160"/>
              <a:gd name="T79" fmla="*/ 81 h 161"/>
              <a:gd name="T80" fmla="*/ 136 w 160"/>
              <a:gd name="T81" fmla="*/ 81 h 161"/>
              <a:gd name="T82" fmla="*/ 136 w 160"/>
              <a:gd name="T83" fmla="*/ 77 h 161"/>
              <a:gd name="T84" fmla="*/ 24 w 160"/>
              <a:gd name="T85" fmla="*/ 77 h 161"/>
              <a:gd name="T86" fmla="*/ 24 w 160"/>
              <a:gd name="T87" fmla="*/ 8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61">
                <a:moveTo>
                  <a:pt x="24" y="141"/>
                </a:moveTo>
                <a:cubicBezTo>
                  <a:pt x="136" y="141"/>
                  <a:pt x="136" y="141"/>
                  <a:pt x="136" y="141"/>
                </a:cubicBezTo>
                <a:cubicBezTo>
                  <a:pt x="136" y="137"/>
                  <a:pt x="136" y="137"/>
                  <a:pt x="136" y="137"/>
                </a:cubicBezTo>
                <a:cubicBezTo>
                  <a:pt x="24" y="137"/>
                  <a:pt x="24" y="137"/>
                  <a:pt x="24" y="137"/>
                </a:cubicBezTo>
                <a:lnTo>
                  <a:pt x="24" y="141"/>
                </a:lnTo>
                <a:close/>
                <a:moveTo>
                  <a:pt x="24" y="101"/>
                </a:moveTo>
                <a:cubicBezTo>
                  <a:pt x="136" y="101"/>
                  <a:pt x="136" y="101"/>
                  <a:pt x="136" y="101"/>
                </a:cubicBezTo>
                <a:cubicBezTo>
                  <a:pt x="136" y="97"/>
                  <a:pt x="136" y="97"/>
                  <a:pt x="136" y="97"/>
                </a:cubicBezTo>
                <a:cubicBezTo>
                  <a:pt x="24" y="97"/>
                  <a:pt x="24" y="97"/>
                  <a:pt x="24" y="97"/>
                </a:cubicBezTo>
                <a:lnTo>
                  <a:pt x="24" y="101"/>
                </a:lnTo>
                <a:close/>
                <a:moveTo>
                  <a:pt x="24" y="121"/>
                </a:moveTo>
                <a:cubicBezTo>
                  <a:pt x="136" y="121"/>
                  <a:pt x="136" y="121"/>
                  <a:pt x="136" y="121"/>
                </a:cubicBezTo>
                <a:cubicBezTo>
                  <a:pt x="136" y="117"/>
                  <a:pt x="136" y="117"/>
                  <a:pt x="136" y="117"/>
                </a:cubicBezTo>
                <a:cubicBezTo>
                  <a:pt x="24" y="117"/>
                  <a:pt x="24" y="117"/>
                  <a:pt x="24" y="117"/>
                </a:cubicBezTo>
                <a:lnTo>
                  <a:pt x="24" y="121"/>
                </a:lnTo>
                <a:close/>
                <a:moveTo>
                  <a:pt x="151" y="39"/>
                </a:moveTo>
                <a:cubicBezTo>
                  <a:pt x="89" y="3"/>
                  <a:pt x="89" y="3"/>
                  <a:pt x="89" y="3"/>
                </a:cubicBezTo>
                <a:cubicBezTo>
                  <a:pt x="84" y="0"/>
                  <a:pt x="77" y="0"/>
                  <a:pt x="72" y="3"/>
                </a:cubicBezTo>
                <a:cubicBezTo>
                  <a:pt x="9" y="39"/>
                  <a:pt x="9" y="39"/>
                  <a:pt x="9" y="39"/>
                </a:cubicBezTo>
                <a:cubicBezTo>
                  <a:pt x="4" y="41"/>
                  <a:pt x="0" y="48"/>
                  <a:pt x="0" y="54"/>
                </a:cubicBezTo>
                <a:cubicBezTo>
                  <a:pt x="0" y="157"/>
                  <a:pt x="0" y="157"/>
                  <a:pt x="0" y="157"/>
                </a:cubicBezTo>
                <a:cubicBezTo>
                  <a:pt x="0" y="159"/>
                  <a:pt x="2" y="161"/>
                  <a:pt x="4" y="161"/>
                </a:cubicBezTo>
                <a:cubicBezTo>
                  <a:pt x="6" y="161"/>
                  <a:pt x="8" y="159"/>
                  <a:pt x="8" y="157"/>
                </a:cubicBezTo>
                <a:cubicBezTo>
                  <a:pt x="8" y="54"/>
                  <a:pt x="8" y="54"/>
                  <a:pt x="8" y="54"/>
                </a:cubicBezTo>
                <a:cubicBezTo>
                  <a:pt x="8" y="51"/>
                  <a:pt x="10" y="47"/>
                  <a:pt x="13" y="46"/>
                </a:cubicBezTo>
                <a:cubicBezTo>
                  <a:pt x="75" y="10"/>
                  <a:pt x="75" y="10"/>
                  <a:pt x="75" y="10"/>
                </a:cubicBezTo>
                <a:cubicBezTo>
                  <a:pt x="78" y="9"/>
                  <a:pt x="83" y="9"/>
                  <a:pt x="85" y="10"/>
                </a:cubicBezTo>
                <a:cubicBezTo>
                  <a:pt x="148" y="46"/>
                  <a:pt x="148" y="46"/>
                  <a:pt x="148" y="46"/>
                </a:cubicBezTo>
                <a:cubicBezTo>
                  <a:pt x="150" y="47"/>
                  <a:pt x="153" y="51"/>
                  <a:pt x="153" y="54"/>
                </a:cubicBezTo>
                <a:cubicBezTo>
                  <a:pt x="153" y="157"/>
                  <a:pt x="153" y="157"/>
                  <a:pt x="153" y="157"/>
                </a:cubicBezTo>
                <a:cubicBezTo>
                  <a:pt x="153" y="159"/>
                  <a:pt x="154" y="161"/>
                  <a:pt x="156" y="161"/>
                </a:cubicBezTo>
                <a:cubicBezTo>
                  <a:pt x="159" y="161"/>
                  <a:pt x="160" y="159"/>
                  <a:pt x="160" y="157"/>
                </a:cubicBezTo>
                <a:cubicBezTo>
                  <a:pt x="160" y="54"/>
                  <a:pt x="160" y="54"/>
                  <a:pt x="160" y="54"/>
                </a:cubicBezTo>
                <a:cubicBezTo>
                  <a:pt x="160" y="48"/>
                  <a:pt x="156" y="41"/>
                  <a:pt x="151" y="39"/>
                </a:cubicBezTo>
                <a:close/>
                <a:moveTo>
                  <a:pt x="24" y="61"/>
                </a:moveTo>
                <a:cubicBezTo>
                  <a:pt x="136" y="61"/>
                  <a:pt x="136" y="61"/>
                  <a:pt x="136" y="61"/>
                </a:cubicBezTo>
                <a:cubicBezTo>
                  <a:pt x="136" y="57"/>
                  <a:pt x="136" y="57"/>
                  <a:pt x="136" y="57"/>
                </a:cubicBezTo>
                <a:cubicBezTo>
                  <a:pt x="24" y="57"/>
                  <a:pt x="24" y="57"/>
                  <a:pt x="24" y="57"/>
                </a:cubicBezTo>
                <a:lnTo>
                  <a:pt x="24" y="61"/>
                </a:lnTo>
                <a:close/>
                <a:moveTo>
                  <a:pt x="24" y="81"/>
                </a:moveTo>
                <a:cubicBezTo>
                  <a:pt x="136" y="81"/>
                  <a:pt x="136" y="81"/>
                  <a:pt x="136" y="81"/>
                </a:cubicBezTo>
                <a:cubicBezTo>
                  <a:pt x="136" y="77"/>
                  <a:pt x="136" y="77"/>
                  <a:pt x="136" y="77"/>
                </a:cubicBezTo>
                <a:cubicBezTo>
                  <a:pt x="24" y="77"/>
                  <a:pt x="24" y="77"/>
                  <a:pt x="24" y="77"/>
                </a:cubicBezTo>
                <a:lnTo>
                  <a:pt x="24" y="81"/>
                </a:lnTo>
                <a:close/>
              </a:path>
            </a:pathLst>
          </a:custGeom>
          <a:solidFill>
            <a:srgbClr val="3BBBEA"/>
          </a:solidFill>
          <a:ln w="28575">
            <a:solidFill>
              <a:srgbClr val="66C8EC"/>
            </a:solidFill>
          </a:ln>
        </p:spPr>
        <p:txBody>
          <a:bodyPr vert="horz" wrap="square" lIns="91440" tIns="45720" rIns="91440" bIns="45720" numCol="1" anchor="t" anchorCtr="0" compatLnSpc="1">
            <a:prstTxWarp prst="textNoShape">
              <a:avLst/>
            </a:prstTxWarp>
          </a:bodyPr>
          <a:lstStyle/>
          <a:p>
            <a:endParaRPr 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Freeform 27"/>
          <p:cNvSpPr>
            <a:spLocks noEditPoints="1"/>
          </p:cNvSpPr>
          <p:nvPr/>
        </p:nvSpPr>
        <p:spPr bwMode="auto">
          <a:xfrm flipH="1">
            <a:off x="6916119" y="2911806"/>
            <a:ext cx="245165" cy="238924"/>
          </a:xfrm>
          <a:custGeom>
            <a:avLst/>
            <a:gdLst>
              <a:gd name="T0" fmla="*/ 168 w 176"/>
              <a:gd name="T1" fmla="*/ 118 h 176"/>
              <a:gd name="T2" fmla="*/ 157 w 176"/>
              <a:gd name="T3" fmla="*/ 168 h 176"/>
              <a:gd name="T4" fmla="*/ 117 w 176"/>
              <a:gd name="T5" fmla="*/ 172 h 176"/>
              <a:gd name="T6" fmla="*/ 157 w 176"/>
              <a:gd name="T7" fmla="*/ 176 h 176"/>
              <a:gd name="T8" fmla="*/ 176 w 176"/>
              <a:gd name="T9" fmla="*/ 118 h 176"/>
              <a:gd name="T10" fmla="*/ 4 w 176"/>
              <a:gd name="T11" fmla="*/ 58 h 176"/>
              <a:gd name="T12" fmla="*/ 8 w 176"/>
              <a:gd name="T13" fmla="*/ 18 h 176"/>
              <a:gd name="T14" fmla="*/ 57 w 176"/>
              <a:gd name="T15" fmla="*/ 8 h 176"/>
              <a:gd name="T16" fmla="*/ 57 w 176"/>
              <a:gd name="T17" fmla="*/ 0 h 176"/>
              <a:gd name="T18" fmla="*/ 0 w 176"/>
              <a:gd name="T19" fmla="*/ 18 h 176"/>
              <a:gd name="T20" fmla="*/ 4 w 176"/>
              <a:gd name="T21" fmla="*/ 58 h 176"/>
              <a:gd name="T22" fmla="*/ 21 w 176"/>
              <a:gd name="T23" fmla="*/ 168 h 176"/>
              <a:gd name="T24" fmla="*/ 8 w 176"/>
              <a:gd name="T25" fmla="*/ 118 h 176"/>
              <a:gd name="T26" fmla="*/ 0 w 176"/>
              <a:gd name="T27" fmla="*/ 118 h 176"/>
              <a:gd name="T28" fmla="*/ 21 w 176"/>
              <a:gd name="T29" fmla="*/ 176 h 176"/>
              <a:gd name="T30" fmla="*/ 61 w 176"/>
              <a:gd name="T31" fmla="*/ 172 h 176"/>
              <a:gd name="T32" fmla="*/ 157 w 176"/>
              <a:gd name="T33" fmla="*/ 0 h 176"/>
              <a:gd name="T34" fmla="*/ 117 w 176"/>
              <a:gd name="T35" fmla="*/ 4 h 176"/>
              <a:gd name="T36" fmla="*/ 157 w 176"/>
              <a:gd name="T37" fmla="*/ 8 h 176"/>
              <a:gd name="T38" fmla="*/ 168 w 176"/>
              <a:gd name="T39" fmla="*/ 54 h 176"/>
              <a:gd name="T40" fmla="*/ 176 w 176"/>
              <a:gd name="T41" fmla="*/ 54 h 176"/>
              <a:gd name="T42" fmla="*/ 157 w 176"/>
              <a:gd name="T43" fmla="*/ 0 h 176"/>
              <a:gd name="T44" fmla="*/ 97 w 176"/>
              <a:gd name="T45" fmla="*/ 24 h 176"/>
              <a:gd name="T46" fmla="*/ 81 w 176"/>
              <a:gd name="T47" fmla="*/ 24 h 176"/>
              <a:gd name="T48" fmla="*/ 26 w 176"/>
              <a:gd name="T49" fmla="*/ 94 h 176"/>
              <a:gd name="T50" fmla="*/ 89 w 176"/>
              <a:gd name="T51" fmla="*/ 152 h 176"/>
              <a:gd name="T52" fmla="*/ 152 w 176"/>
              <a:gd name="T53" fmla="*/ 94 h 176"/>
              <a:gd name="T54" fmla="*/ 148 w 176"/>
              <a:gd name="T55" fmla="*/ 89 h 176"/>
              <a:gd name="T56" fmla="*/ 89 w 176"/>
              <a:gd name="T57" fmla="*/ 147 h 176"/>
              <a:gd name="T58" fmla="*/ 30 w 176"/>
              <a:gd name="T59" fmla="*/ 89 h 176"/>
              <a:gd name="T60" fmla="*/ 85 w 176"/>
              <a:gd name="T61" fmla="*/ 28 h 176"/>
              <a:gd name="T62" fmla="*/ 93 w 176"/>
              <a:gd name="T63" fmla="*/ 28 h 176"/>
              <a:gd name="T64" fmla="*/ 148 w 176"/>
              <a:gd name="T65" fmla="*/ 8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172" y="114"/>
                </a:moveTo>
                <a:cubicBezTo>
                  <a:pt x="170" y="114"/>
                  <a:pt x="168" y="116"/>
                  <a:pt x="168" y="118"/>
                </a:cubicBezTo>
                <a:cubicBezTo>
                  <a:pt x="168" y="155"/>
                  <a:pt x="168" y="155"/>
                  <a:pt x="168" y="155"/>
                </a:cubicBezTo>
                <a:cubicBezTo>
                  <a:pt x="168" y="161"/>
                  <a:pt x="164" y="168"/>
                  <a:pt x="157" y="168"/>
                </a:cubicBezTo>
                <a:cubicBezTo>
                  <a:pt x="121" y="168"/>
                  <a:pt x="121" y="168"/>
                  <a:pt x="121" y="168"/>
                </a:cubicBezTo>
                <a:cubicBezTo>
                  <a:pt x="119" y="168"/>
                  <a:pt x="117" y="170"/>
                  <a:pt x="117" y="172"/>
                </a:cubicBezTo>
                <a:cubicBezTo>
                  <a:pt x="117" y="174"/>
                  <a:pt x="119" y="176"/>
                  <a:pt x="121" y="176"/>
                </a:cubicBezTo>
                <a:cubicBezTo>
                  <a:pt x="157" y="176"/>
                  <a:pt x="157" y="176"/>
                  <a:pt x="157" y="176"/>
                </a:cubicBezTo>
                <a:cubicBezTo>
                  <a:pt x="168" y="176"/>
                  <a:pt x="176" y="166"/>
                  <a:pt x="176" y="155"/>
                </a:cubicBezTo>
                <a:cubicBezTo>
                  <a:pt x="176" y="118"/>
                  <a:pt x="176" y="118"/>
                  <a:pt x="176" y="118"/>
                </a:cubicBezTo>
                <a:cubicBezTo>
                  <a:pt x="176" y="116"/>
                  <a:pt x="174" y="114"/>
                  <a:pt x="172" y="114"/>
                </a:cubicBezTo>
                <a:close/>
                <a:moveTo>
                  <a:pt x="4" y="58"/>
                </a:moveTo>
                <a:cubicBezTo>
                  <a:pt x="6" y="58"/>
                  <a:pt x="8" y="57"/>
                  <a:pt x="8" y="54"/>
                </a:cubicBezTo>
                <a:cubicBezTo>
                  <a:pt x="8" y="18"/>
                  <a:pt x="8" y="18"/>
                  <a:pt x="8" y="18"/>
                </a:cubicBezTo>
                <a:cubicBezTo>
                  <a:pt x="8" y="12"/>
                  <a:pt x="14" y="8"/>
                  <a:pt x="21" y="8"/>
                </a:cubicBezTo>
                <a:cubicBezTo>
                  <a:pt x="57" y="8"/>
                  <a:pt x="57" y="8"/>
                  <a:pt x="57" y="8"/>
                </a:cubicBezTo>
                <a:cubicBezTo>
                  <a:pt x="59" y="8"/>
                  <a:pt x="61" y="6"/>
                  <a:pt x="61" y="4"/>
                </a:cubicBezTo>
                <a:cubicBezTo>
                  <a:pt x="61" y="2"/>
                  <a:pt x="59" y="0"/>
                  <a:pt x="57" y="0"/>
                </a:cubicBezTo>
                <a:cubicBezTo>
                  <a:pt x="21" y="0"/>
                  <a:pt x="21" y="0"/>
                  <a:pt x="21" y="0"/>
                </a:cubicBezTo>
                <a:cubicBezTo>
                  <a:pt x="10" y="0"/>
                  <a:pt x="0" y="7"/>
                  <a:pt x="0" y="18"/>
                </a:cubicBezTo>
                <a:cubicBezTo>
                  <a:pt x="0" y="54"/>
                  <a:pt x="0" y="54"/>
                  <a:pt x="0" y="54"/>
                </a:cubicBezTo>
                <a:cubicBezTo>
                  <a:pt x="0" y="57"/>
                  <a:pt x="2" y="58"/>
                  <a:pt x="4" y="58"/>
                </a:cubicBezTo>
                <a:close/>
                <a:moveTo>
                  <a:pt x="57" y="168"/>
                </a:moveTo>
                <a:cubicBezTo>
                  <a:pt x="21" y="168"/>
                  <a:pt x="21" y="168"/>
                  <a:pt x="21" y="168"/>
                </a:cubicBezTo>
                <a:cubicBezTo>
                  <a:pt x="14" y="168"/>
                  <a:pt x="8" y="161"/>
                  <a:pt x="8" y="155"/>
                </a:cubicBezTo>
                <a:cubicBezTo>
                  <a:pt x="8" y="118"/>
                  <a:pt x="8" y="118"/>
                  <a:pt x="8" y="118"/>
                </a:cubicBezTo>
                <a:cubicBezTo>
                  <a:pt x="8" y="116"/>
                  <a:pt x="6" y="114"/>
                  <a:pt x="4" y="114"/>
                </a:cubicBezTo>
                <a:cubicBezTo>
                  <a:pt x="2" y="114"/>
                  <a:pt x="0" y="116"/>
                  <a:pt x="0" y="118"/>
                </a:cubicBezTo>
                <a:cubicBezTo>
                  <a:pt x="0" y="155"/>
                  <a:pt x="0" y="155"/>
                  <a:pt x="0" y="155"/>
                </a:cubicBezTo>
                <a:cubicBezTo>
                  <a:pt x="0" y="166"/>
                  <a:pt x="10" y="176"/>
                  <a:pt x="21" y="176"/>
                </a:cubicBezTo>
                <a:cubicBezTo>
                  <a:pt x="57" y="176"/>
                  <a:pt x="57" y="176"/>
                  <a:pt x="57" y="176"/>
                </a:cubicBezTo>
                <a:cubicBezTo>
                  <a:pt x="59" y="176"/>
                  <a:pt x="61" y="174"/>
                  <a:pt x="61" y="172"/>
                </a:cubicBezTo>
                <a:cubicBezTo>
                  <a:pt x="61" y="170"/>
                  <a:pt x="59" y="168"/>
                  <a:pt x="57" y="168"/>
                </a:cubicBezTo>
                <a:close/>
                <a:moveTo>
                  <a:pt x="157" y="0"/>
                </a:moveTo>
                <a:cubicBezTo>
                  <a:pt x="121" y="0"/>
                  <a:pt x="121" y="0"/>
                  <a:pt x="121" y="0"/>
                </a:cubicBezTo>
                <a:cubicBezTo>
                  <a:pt x="119" y="0"/>
                  <a:pt x="117" y="2"/>
                  <a:pt x="117" y="4"/>
                </a:cubicBezTo>
                <a:cubicBezTo>
                  <a:pt x="117" y="6"/>
                  <a:pt x="119" y="8"/>
                  <a:pt x="121" y="8"/>
                </a:cubicBezTo>
                <a:cubicBezTo>
                  <a:pt x="157" y="8"/>
                  <a:pt x="157" y="8"/>
                  <a:pt x="157" y="8"/>
                </a:cubicBezTo>
                <a:cubicBezTo>
                  <a:pt x="164" y="8"/>
                  <a:pt x="168" y="12"/>
                  <a:pt x="168" y="18"/>
                </a:cubicBezTo>
                <a:cubicBezTo>
                  <a:pt x="168" y="54"/>
                  <a:pt x="168" y="54"/>
                  <a:pt x="168" y="54"/>
                </a:cubicBezTo>
                <a:cubicBezTo>
                  <a:pt x="168" y="57"/>
                  <a:pt x="170" y="58"/>
                  <a:pt x="172" y="58"/>
                </a:cubicBezTo>
                <a:cubicBezTo>
                  <a:pt x="174" y="58"/>
                  <a:pt x="176" y="57"/>
                  <a:pt x="176" y="54"/>
                </a:cubicBezTo>
                <a:cubicBezTo>
                  <a:pt x="176" y="18"/>
                  <a:pt x="176" y="18"/>
                  <a:pt x="176" y="18"/>
                </a:cubicBezTo>
                <a:cubicBezTo>
                  <a:pt x="176" y="7"/>
                  <a:pt x="168" y="0"/>
                  <a:pt x="157" y="0"/>
                </a:cubicBezTo>
                <a:close/>
                <a:moveTo>
                  <a:pt x="152" y="79"/>
                </a:moveTo>
                <a:cubicBezTo>
                  <a:pt x="97" y="24"/>
                  <a:pt x="97" y="24"/>
                  <a:pt x="97" y="24"/>
                </a:cubicBezTo>
                <a:cubicBezTo>
                  <a:pt x="95" y="22"/>
                  <a:pt x="92" y="20"/>
                  <a:pt x="89" y="20"/>
                </a:cubicBezTo>
                <a:cubicBezTo>
                  <a:pt x="86" y="20"/>
                  <a:pt x="83" y="22"/>
                  <a:pt x="81" y="24"/>
                </a:cubicBezTo>
                <a:cubicBezTo>
                  <a:pt x="26" y="79"/>
                  <a:pt x="26" y="79"/>
                  <a:pt x="26" y="79"/>
                </a:cubicBezTo>
                <a:cubicBezTo>
                  <a:pt x="22" y="83"/>
                  <a:pt x="22" y="89"/>
                  <a:pt x="26" y="94"/>
                </a:cubicBezTo>
                <a:cubicBezTo>
                  <a:pt x="82" y="149"/>
                  <a:pt x="82" y="149"/>
                  <a:pt x="82" y="149"/>
                </a:cubicBezTo>
                <a:cubicBezTo>
                  <a:pt x="84" y="151"/>
                  <a:pt x="86" y="152"/>
                  <a:pt x="89" y="152"/>
                </a:cubicBezTo>
                <a:cubicBezTo>
                  <a:pt x="92" y="152"/>
                  <a:pt x="94" y="151"/>
                  <a:pt x="96" y="149"/>
                </a:cubicBezTo>
                <a:cubicBezTo>
                  <a:pt x="152" y="94"/>
                  <a:pt x="152" y="94"/>
                  <a:pt x="152" y="94"/>
                </a:cubicBezTo>
                <a:cubicBezTo>
                  <a:pt x="156" y="89"/>
                  <a:pt x="156" y="83"/>
                  <a:pt x="152" y="79"/>
                </a:cubicBezTo>
                <a:close/>
                <a:moveTo>
                  <a:pt x="148" y="89"/>
                </a:moveTo>
                <a:cubicBezTo>
                  <a:pt x="92" y="145"/>
                  <a:pt x="92" y="145"/>
                  <a:pt x="92" y="145"/>
                </a:cubicBezTo>
                <a:cubicBezTo>
                  <a:pt x="91" y="146"/>
                  <a:pt x="90" y="147"/>
                  <a:pt x="89" y="147"/>
                </a:cubicBezTo>
                <a:cubicBezTo>
                  <a:pt x="88" y="147"/>
                  <a:pt x="87" y="146"/>
                  <a:pt x="86" y="145"/>
                </a:cubicBezTo>
                <a:cubicBezTo>
                  <a:pt x="30" y="89"/>
                  <a:pt x="30" y="89"/>
                  <a:pt x="30" y="89"/>
                </a:cubicBezTo>
                <a:cubicBezTo>
                  <a:pt x="28" y="88"/>
                  <a:pt x="28" y="85"/>
                  <a:pt x="30" y="83"/>
                </a:cubicBezTo>
                <a:cubicBezTo>
                  <a:pt x="85" y="28"/>
                  <a:pt x="85" y="28"/>
                  <a:pt x="85" y="28"/>
                </a:cubicBezTo>
                <a:cubicBezTo>
                  <a:pt x="86" y="27"/>
                  <a:pt x="87" y="26"/>
                  <a:pt x="89" y="26"/>
                </a:cubicBezTo>
                <a:cubicBezTo>
                  <a:pt x="91" y="26"/>
                  <a:pt x="92" y="27"/>
                  <a:pt x="93" y="28"/>
                </a:cubicBezTo>
                <a:cubicBezTo>
                  <a:pt x="148" y="83"/>
                  <a:pt x="148" y="83"/>
                  <a:pt x="148" y="83"/>
                </a:cubicBezTo>
                <a:cubicBezTo>
                  <a:pt x="150" y="85"/>
                  <a:pt x="150" y="88"/>
                  <a:pt x="148" y="89"/>
                </a:cubicBezTo>
                <a:close/>
              </a:path>
            </a:pathLst>
          </a:custGeom>
          <a:solidFill>
            <a:srgbClr val="3BBBEA"/>
          </a:solidFill>
          <a:ln w="28575">
            <a:solidFill>
              <a:srgbClr val="66C8EC"/>
            </a:solidFill>
          </a:ln>
        </p:spPr>
        <p:txBody>
          <a:bodyPr vert="horz" wrap="square" lIns="91440" tIns="45720" rIns="91440" bIns="45720" numCol="1" anchor="t" anchorCtr="0" compatLnSpc="1">
            <a:prstTxWarp prst="textNoShape">
              <a:avLst/>
            </a:prstTxWarp>
          </a:bodyPr>
          <a:lstStyle/>
          <a:p>
            <a:endParaRPr lang="en-US" sz="9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文本框 2"/>
          <p:cNvSpPr txBox="1"/>
          <p:nvPr/>
        </p:nvSpPr>
        <p:spPr>
          <a:xfrm>
            <a:off x="4222709" y="3159210"/>
            <a:ext cx="1341464" cy="334520"/>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defTabSz="601816">
              <a:lnSpc>
                <a:spcPct val="150000"/>
              </a:lnSpc>
              <a:buSzPct val="100000"/>
              <a:defRPr/>
            </a:pPr>
            <a:r>
              <a:rPr lang="zh-CN" altLang="en-US"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鲲鹏</a:t>
            </a:r>
            <a:r>
              <a:rPr lang="en-US" altLang="zh-CN"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ECS</a:t>
            </a:r>
          </a:p>
        </p:txBody>
      </p:sp>
      <p:sp>
        <p:nvSpPr>
          <p:cNvPr id="79" name="文本框 2"/>
          <p:cNvSpPr txBox="1"/>
          <p:nvPr/>
        </p:nvSpPr>
        <p:spPr>
          <a:xfrm>
            <a:off x="5357039" y="3139497"/>
            <a:ext cx="1341464" cy="334520"/>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defTabSz="601816">
              <a:lnSpc>
                <a:spcPct val="150000"/>
              </a:lnSpc>
              <a:buSzPct val="100000"/>
              <a:defRPr/>
            </a:pPr>
            <a:r>
              <a:rPr lang="zh-CN" altLang="en-US"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鲲鹏</a:t>
            </a:r>
            <a:r>
              <a:rPr lang="en-US" altLang="zh-CN"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BMS</a:t>
            </a:r>
            <a:endParaRPr lang="en-US" altLang="zh-CN"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0" name="文本框 2"/>
          <p:cNvSpPr txBox="1"/>
          <p:nvPr/>
        </p:nvSpPr>
        <p:spPr>
          <a:xfrm>
            <a:off x="6602374" y="3136435"/>
            <a:ext cx="1341464" cy="334520"/>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defTabSz="601816">
              <a:lnSpc>
                <a:spcPct val="150000"/>
              </a:lnSpc>
              <a:buSzPct val="100000"/>
              <a:defRPr/>
            </a:pPr>
            <a:r>
              <a:rPr lang="zh-CN" altLang="en-US"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鲲鹏容器</a:t>
            </a:r>
            <a:endParaRPr lang="en-US" altLang="zh-CN"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1" name="文本框 2"/>
          <p:cNvSpPr txBox="1"/>
          <p:nvPr/>
        </p:nvSpPr>
        <p:spPr>
          <a:xfrm>
            <a:off x="7827045" y="3133643"/>
            <a:ext cx="1341464" cy="334520"/>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defTabSz="601816">
              <a:lnSpc>
                <a:spcPct val="150000"/>
              </a:lnSpc>
              <a:buSzPct val="100000"/>
              <a:defRPr/>
            </a:pPr>
            <a:r>
              <a:rPr lang="zh-CN" altLang="en-US"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鲲鹏</a:t>
            </a:r>
            <a:r>
              <a:rPr lang="en-US" altLang="zh-CN"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RDS</a:t>
            </a:r>
            <a:endParaRPr lang="en-US" altLang="zh-CN"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2" name="文本框 2"/>
          <p:cNvSpPr txBox="1"/>
          <p:nvPr/>
        </p:nvSpPr>
        <p:spPr>
          <a:xfrm>
            <a:off x="8931000" y="3159210"/>
            <a:ext cx="1341464" cy="334520"/>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defTabSz="601816">
              <a:lnSpc>
                <a:spcPct val="150000"/>
              </a:lnSpc>
              <a:buSzPct val="100000"/>
              <a:defRPr/>
            </a:pPr>
            <a:r>
              <a:rPr lang="zh-CN" altLang="en-US"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鲲鹏</a:t>
            </a:r>
            <a:r>
              <a:rPr lang="en-US" altLang="zh-CN"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DWS</a:t>
            </a:r>
            <a:endParaRPr lang="en-US" altLang="zh-CN"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3" name="文本框 2"/>
          <p:cNvSpPr txBox="1"/>
          <p:nvPr/>
        </p:nvSpPr>
        <p:spPr>
          <a:xfrm>
            <a:off x="4261800" y="3851637"/>
            <a:ext cx="1691195" cy="334520"/>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defTabSz="601816">
              <a:lnSpc>
                <a:spcPct val="150000"/>
              </a:lnSpc>
              <a:buSzPct val="100000"/>
              <a:defRPr/>
            </a:pPr>
            <a:r>
              <a:rPr lang="en-US" altLang="zh-CN" sz="1200" kern="0" dirty="0" err="1"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openEluer</a:t>
            </a:r>
            <a:r>
              <a:rPr lang="zh-CN" altLang="en-US"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操作系统</a:t>
            </a:r>
            <a:endParaRPr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4" name="文本框 2"/>
          <p:cNvSpPr txBox="1"/>
          <p:nvPr/>
        </p:nvSpPr>
        <p:spPr>
          <a:xfrm>
            <a:off x="3879638" y="4679542"/>
            <a:ext cx="1797689" cy="455194"/>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algn="ctr" defTabSz="601816">
              <a:buSzPct val="100000"/>
              <a:defRPr/>
            </a:pPr>
            <a:r>
              <a:rPr lang="en-US" altLang="zh-CN" sz="1200" kern="0" dirty="0" err="1">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TaiShan</a:t>
            </a:r>
            <a:r>
              <a:rPr lang="en-US" altLang="zh-CN"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2280</a:t>
            </a:r>
          </a:p>
          <a:p>
            <a:pPr algn="ctr" defTabSz="601816">
              <a:buSzPct val="100000"/>
              <a:defRPr/>
            </a:pPr>
            <a:r>
              <a:rPr lang="zh-CN" altLang="en-US"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均衡型服务器</a:t>
            </a:r>
          </a:p>
        </p:txBody>
      </p:sp>
      <p:sp>
        <p:nvSpPr>
          <p:cNvPr id="85" name="文本框 2"/>
          <p:cNvSpPr txBox="1"/>
          <p:nvPr/>
        </p:nvSpPr>
        <p:spPr>
          <a:xfrm>
            <a:off x="5284709" y="4666960"/>
            <a:ext cx="1797689" cy="455194"/>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algn="ctr" defTabSz="601816">
              <a:buSzPct val="100000"/>
              <a:defRPr/>
            </a:pPr>
            <a:r>
              <a:rPr lang="en-US" altLang="zh-CN" sz="1200" kern="0" dirty="0" err="1">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TaiShan</a:t>
            </a:r>
            <a:r>
              <a:rPr lang="en-US" altLang="zh-CN"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5280</a:t>
            </a:r>
          </a:p>
          <a:p>
            <a:pPr algn="ctr" defTabSz="601816">
              <a:buSzPct val="100000"/>
              <a:defRPr/>
            </a:pPr>
            <a:r>
              <a:rPr lang="zh-CN" altLang="en-US"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存储型服务器</a:t>
            </a:r>
          </a:p>
        </p:txBody>
      </p:sp>
      <p:sp>
        <p:nvSpPr>
          <p:cNvPr id="86" name="文本框 2"/>
          <p:cNvSpPr txBox="1"/>
          <p:nvPr/>
        </p:nvSpPr>
        <p:spPr>
          <a:xfrm>
            <a:off x="6854141" y="4680428"/>
            <a:ext cx="1797689" cy="455194"/>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algn="ctr" defTabSz="601816">
              <a:buSzPct val="100000"/>
              <a:defRPr/>
            </a:pPr>
            <a:r>
              <a:rPr lang="en-US" altLang="zh-CN" sz="1200" kern="0" dirty="0" err="1">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TaiShan</a:t>
            </a:r>
            <a:r>
              <a:rPr lang="en-US" altLang="zh-CN"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X6000</a:t>
            </a:r>
          </a:p>
          <a:p>
            <a:pPr algn="ctr" defTabSz="601816">
              <a:buSzPct val="100000"/>
              <a:defRPr/>
            </a:pPr>
            <a:r>
              <a:rPr lang="zh-CN" altLang="en-US"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高密型服务器</a:t>
            </a:r>
          </a:p>
        </p:txBody>
      </p:sp>
      <p:sp>
        <p:nvSpPr>
          <p:cNvPr id="87" name="文本框 2"/>
          <p:cNvSpPr txBox="1"/>
          <p:nvPr/>
        </p:nvSpPr>
        <p:spPr>
          <a:xfrm>
            <a:off x="4975853" y="5651276"/>
            <a:ext cx="1797689" cy="455194"/>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algn="ctr" defTabSz="601816">
              <a:buSzPct val="100000"/>
              <a:defRPr/>
            </a:pPr>
            <a:r>
              <a:rPr lang="zh-CN" altLang="en-US"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智能</a:t>
            </a:r>
            <a:r>
              <a:rPr lang="en-US" altLang="zh-CN"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SSD</a:t>
            </a:r>
          </a:p>
          <a:p>
            <a:pPr algn="ctr" defTabSz="601816">
              <a:buSzPct val="100000"/>
              <a:defRPr/>
            </a:pPr>
            <a:r>
              <a:rPr lang="zh-CN" altLang="en-US"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控制器芯片</a:t>
            </a:r>
            <a:endParaRPr lang="zh-CN" altLang="en-US"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8" name="文本框 2"/>
          <p:cNvSpPr txBox="1"/>
          <p:nvPr/>
        </p:nvSpPr>
        <p:spPr>
          <a:xfrm>
            <a:off x="6291841" y="5651276"/>
            <a:ext cx="1797689" cy="455194"/>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algn="ctr" defTabSz="601816">
              <a:buSzPct val="100000"/>
              <a:defRPr/>
            </a:pPr>
            <a:r>
              <a:rPr lang="zh-CN" altLang="en-US"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智能网卡</a:t>
            </a:r>
            <a:endParaRPr lang="en-US" altLang="zh-CN"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algn="ctr" defTabSz="601816">
              <a:buSzPct val="100000"/>
              <a:defRPr/>
            </a:pPr>
            <a:r>
              <a:rPr lang="zh-CN" altLang="en-US"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芯片</a:t>
            </a:r>
            <a:endParaRPr lang="zh-CN" altLang="en-US"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9" name="文本框 2"/>
          <p:cNvSpPr txBox="1"/>
          <p:nvPr/>
        </p:nvSpPr>
        <p:spPr>
          <a:xfrm>
            <a:off x="7409524" y="5651276"/>
            <a:ext cx="1797689" cy="455194"/>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algn="ctr" defTabSz="601816">
              <a:buSzPct val="100000"/>
              <a:defRPr/>
            </a:pPr>
            <a:r>
              <a:rPr lang="zh-CN" altLang="en-US"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智能管理</a:t>
            </a:r>
            <a:endParaRPr lang="en-US" altLang="zh-CN"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algn="ctr" defTabSz="601816">
              <a:buSzPct val="100000"/>
              <a:defRPr/>
            </a:pPr>
            <a:r>
              <a:rPr lang="zh-CN" altLang="en-US"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芯片</a:t>
            </a:r>
            <a:endParaRPr lang="zh-CN" altLang="en-US"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90" name="Picture 45"/>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71054" y="4400659"/>
            <a:ext cx="547771" cy="30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文本框 2"/>
          <p:cNvSpPr txBox="1"/>
          <p:nvPr/>
        </p:nvSpPr>
        <p:spPr>
          <a:xfrm>
            <a:off x="8477285" y="4707393"/>
            <a:ext cx="1211400" cy="455194"/>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algn="ctr" defTabSz="601816">
              <a:buSzPct val="100000"/>
              <a:defRPr/>
            </a:pPr>
            <a:r>
              <a:rPr lang="en-US" altLang="zh-CN" sz="1200" kern="0" dirty="0" err="1"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OceanStor</a:t>
            </a:r>
            <a:r>
              <a:rPr lang="en-US" altLang="zh-CN"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V6/F V6 </a:t>
            </a:r>
            <a:r>
              <a:rPr lang="zh-CN" altLang="en-US"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存储</a:t>
            </a:r>
            <a:endParaRPr lang="zh-CN" altLang="en-US"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92" name="Picture 2" descr="C:\Users\s00417407\AppData\Roaming\eSpace_Desktop\UserData\s00417407\imagefiles\originalImgfiles\78FF9F01-40B7-401F-BC6F-619B265EE89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29937" y="3602965"/>
            <a:ext cx="911712" cy="320217"/>
          </a:xfrm>
          <a:prstGeom prst="rect">
            <a:avLst/>
          </a:prstGeom>
          <a:noFill/>
          <a:extLst>
            <a:ext uri="{909E8E84-426E-40DD-AFC4-6F175D3DCCD1}">
              <a14:hiddenFill xmlns:a14="http://schemas.microsoft.com/office/drawing/2010/main">
                <a:solidFill>
                  <a:srgbClr val="FFFFFF"/>
                </a:solidFill>
              </a14:hiddenFill>
            </a:ext>
          </a:extLst>
        </p:spPr>
      </p:pic>
      <p:sp>
        <p:nvSpPr>
          <p:cNvPr id="93" name="文本框 2"/>
          <p:cNvSpPr txBox="1"/>
          <p:nvPr/>
        </p:nvSpPr>
        <p:spPr>
          <a:xfrm>
            <a:off x="6203194" y="3575063"/>
            <a:ext cx="1805695" cy="611519"/>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defTabSz="601816">
              <a:lnSpc>
                <a:spcPct val="150000"/>
              </a:lnSpc>
              <a:buSzPct val="100000"/>
              <a:defRPr/>
            </a:pPr>
            <a:r>
              <a:rPr lang="zh-CN" altLang="en-US"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兼容丰富的操作系统、中间件、数据库软件</a:t>
            </a:r>
            <a:endParaRPr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4" name="文本框 2"/>
          <p:cNvSpPr txBox="1"/>
          <p:nvPr/>
        </p:nvSpPr>
        <p:spPr>
          <a:xfrm>
            <a:off x="3637832" y="5651276"/>
            <a:ext cx="1797689" cy="455194"/>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algn="ctr" defTabSz="601816">
              <a:buSzPct val="100000"/>
              <a:defRPr/>
            </a:pPr>
            <a:r>
              <a:rPr lang="zh-CN" altLang="en-US"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华为鲲鹏</a:t>
            </a:r>
            <a:endParaRPr lang="en-US" altLang="zh-CN"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algn="ctr" defTabSz="601816">
              <a:buSzPct val="100000"/>
              <a:defRPr/>
            </a:pPr>
            <a:r>
              <a:rPr lang="zh-CN" altLang="en-US"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处理器</a:t>
            </a:r>
            <a:endParaRPr lang="en-US" altLang="zh-CN"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95" name="图片 94"/>
          <p:cNvPicPr>
            <a:picLocks noChangeAspect="1"/>
          </p:cNvPicPr>
          <p:nvPr/>
        </p:nvPicPr>
        <p:blipFill>
          <a:blip r:embed="rId9">
            <a:clrChange>
              <a:clrFrom>
                <a:srgbClr val="FFFFFF"/>
              </a:clrFrom>
              <a:clrTo>
                <a:srgbClr val="FFFFFF">
                  <a:alpha val="0"/>
                </a:srgbClr>
              </a:clrTo>
            </a:clrChange>
          </a:blip>
          <a:stretch>
            <a:fillRect/>
          </a:stretch>
        </p:blipFill>
        <p:spPr>
          <a:xfrm>
            <a:off x="8517989" y="3669659"/>
            <a:ext cx="1030911" cy="142551"/>
          </a:xfrm>
          <a:prstGeom prst="rect">
            <a:avLst/>
          </a:prstGeom>
        </p:spPr>
      </p:pic>
      <p:sp>
        <p:nvSpPr>
          <p:cNvPr id="96" name="文本框 2"/>
          <p:cNvSpPr txBox="1"/>
          <p:nvPr/>
        </p:nvSpPr>
        <p:spPr>
          <a:xfrm>
            <a:off x="8598236" y="3758518"/>
            <a:ext cx="1691195" cy="334520"/>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defTabSz="601816">
              <a:lnSpc>
                <a:spcPct val="150000"/>
              </a:lnSpc>
              <a:buSzPct val="100000"/>
              <a:defRPr/>
            </a:pPr>
            <a:r>
              <a:rPr lang="zh-CN" altLang="en-US"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高斯数据库</a:t>
            </a:r>
            <a:endParaRPr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97" name="Hi1710-管.png"/>
          <p:cNvPicPr>
            <a:picLocks noChangeAspect="1"/>
          </p:cNvPicPr>
          <p:nvPr/>
        </p:nvPicPr>
        <p:blipFill>
          <a:blip r:embed="rId10">
            <a:extLst/>
          </a:blip>
          <a:srcRect l="17987" r="8409"/>
          <a:stretch>
            <a:fillRect/>
          </a:stretch>
        </p:blipFill>
        <p:spPr>
          <a:xfrm>
            <a:off x="8025584" y="5260851"/>
            <a:ext cx="600272" cy="408623"/>
          </a:xfrm>
          <a:prstGeom prst="rect">
            <a:avLst/>
          </a:prstGeom>
          <a:ln w="3175">
            <a:miter lim="400000"/>
          </a:ln>
        </p:spPr>
      </p:pic>
      <p:pic>
        <p:nvPicPr>
          <p:cNvPr id="98" name="Hi1822-传.png"/>
          <p:cNvPicPr>
            <a:picLocks noChangeAspect="1"/>
          </p:cNvPicPr>
          <p:nvPr/>
        </p:nvPicPr>
        <p:blipFill>
          <a:blip r:embed="rId11">
            <a:extLst/>
          </a:blip>
          <a:srcRect l="22948" t="8063" r="22948" b="17908"/>
          <a:stretch>
            <a:fillRect/>
          </a:stretch>
        </p:blipFill>
        <p:spPr>
          <a:xfrm>
            <a:off x="6849491" y="5285067"/>
            <a:ext cx="560721" cy="384407"/>
          </a:xfrm>
          <a:prstGeom prst="rect">
            <a:avLst/>
          </a:prstGeom>
          <a:ln w="3175">
            <a:miter lim="400000"/>
          </a:ln>
        </p:spPr>
      </p:pic>
      <p:pic>
        <p:nvPicPr>
          <p:cNvPr id="99" name="Hi1812-存.png"/>
          <p:cNvPicPr>
            <a:picLocks noChangeAspect="1"/>
          </p:cNvPicPr>
          <p:nvPr/>
        </p:nvPicPr>
        <p:blipFill>
          <a:blip r:embed="rId12">
            <a:extLst/>
          </a:blip>
          <a:srcRect l="25879" t="16397" r="22916" b="11550"/>
          <a:stretch>
            <a:fillRect/>
          </a:stretch>
        </p:blipFill>
        <p:spPr>
          <a:xfrm>
            <a:off x="5588754" y="5307669"/>
            <a:ext cx="513162" cy="361805"/>
          </a:xfrm>
          <a:prstGeom prst="rect">
            <a:avLst/>
          </a:prstGeom>
          <a:ln w="3175">
            <a:miter lim="400000"/>
          </a:ln>
        </p:spPr>
      </p:pic>
      <p:sp>
        <p:nvSpPr>
          <p:cNvPr id="101" name="文本框 100"/>
          <p:cNvSpPr txBox="1"/>
          <p:nvPr/>
        </p:nvSpPr>
        <p:spPr>
          <a:xfrm>
            <a:off x="9508803" y="2293198"/>
            <a:ext cx="407348" cy="107722"/>
          </a:xfrm>
          <a:prstGeom prst="rect">
            <a:avLst/>
          </a:prstGeom>
          <a:noFill/>
        </p:spPr>
        <p:txBody>
          <a:bodyPr wrap="square" rtlCol="0">
            <a:spAutoFit/>
          </a:bodyPr>
          <a:lstStyle/>
          <a:p>
            <a:r>
              <a:rPr lang="en-US" altLang="zh-CN" sz="100" dirty="0" smtClean="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2" name="文本框 101"/>
          <p:cNvSpPr txBox="1"/>
          <p:nvPr/>
        </p:nvSpPr>
        <p:spPr>
          <a:xfrm>
            <a:off x="9737493" y="2961222"/>
            <a:ext cx="407348" cy="107722"/>
          </a:xfrm>
          <a:prstGeom prst="rect">
            <a:avLst/>
          </a:prstGeom>
          <a:noFill/>
        </p:spPr>
        <p:txBody>
          <a:bodyPr wrap="square" rtlCol="0">
            <a:spAutoFit/>
          </a:bodyPr>
          <a:lstStyle/>
          <a:p>
            <a:r>
              <a:rPr lang="en-US" altLang="zh-CN" sz="100" dirty="0" smtClean="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3" name="文本框 102"/>
          <p:cNvSpPr txBox="1"/>
          <p:nvPr/>
        </p:nvSpPr>
        <p:spPr>
          <a:xfrm>
            <a:off x="9637862" y="3696357"/>
            <a:ext cx="407348" cy="107722"/>
          </a:xfrm>
          <a:prstGeom prst="rect">
            <a:avLst/>
          </a:prstGeom>
          <a:noFill/>
        </p:spPr>
        <p:txBody>
          <a:bodyPr wrap="square" rtlCol="0">
            <a:spAutoFit/>
          </a:bodyPr>
          <a:lstStyle/>
          <a:p>
            <a:r>
              <a:rPr lang="en-US" altLang="zh-CN" sz="100" dirty="0" smtClean="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4" name="文本框 103"/>
          <p:cNvSpPr txBox="1"/>
          <p:nvPr/>
        </p:nvSpPr>
        <p:spPr>
          <a:xfrm>
            <a:off x="9562196" y="5452029"/>
            <a:ext cx="407348" cy="107722"/>
          </a:xfrm>
          <a:prstGeom prst="rect">
            <a:avLst/>
          </a:prstGeom>
          <a:noFill/>
        </p:spPr>
        <p:txBody>
          <a:bodyPr wrap="square" rtlCol="0">
            <a:spAutoFit/>
          </a:bodyPr>
          <a:lstStyle/>
          <a:p>
            <a:r>
              <a:rPr lang="en-US" altLang="zh-CN" sz="100" dirty="0" smtClean="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5" name="文本框 104"/>
          <p:cNvSpPr txBox="1"/>
          <p:nvPr/>
        </p:nvSpPr>
        <p:spPr>
          <a:xfrm>
            <a:off x="9665694" y="4499783"/>
            <a:ext cx="407348" cy="107722"/>
          </a:xfrm>
          <a:prstGeom prst="rect">
            <a:avLst/>
          </a:prstGeom>
          <a:noFill/>
        </p:spPr>
        <p:txBody>
          <a:bodyPr wrap="square" rtlCol="0">
            <a:spAutoFit/>
          </a:bodyPr>
          <a:lstStyle/>
          <a:p>
            <a:r>
              <a:rPr lang="en-US" altLang="zh-CN" sz="100" dirty="0" smtClean="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6" name="矩形 105"/>
          <p:cNvSpPr/>
          <p:nvPr/>
        </p:nvSpPr>
        <p:spPr>
          <a:xfrm>
            <a:off x="2515669" y="4752672"/>
            <a:ext cx="597593" cy="307777"/>
          </a:xfrm>
          <a:prstGeom prst="rect">
            <a:avLst/>
          </a:prstGeom>
          <a:solidFill>
            <a:srgbClr val="0070C0"/>
          </a:solidFill>
          <a:ln>
            <a:noFill/>
          </a:ln>
        </p:spPr>
        <p:txBody>
          <a:bodyPr wrap="square">
            <a:spAutoFit/>
          </a:bodyPr>
          <a:lstStyle/>
          <a:p>
            <a:pPr algn="ctr" defTabSz="1200002">
              <a:spcBef>
                <a:spcPts val="590"/>
              </a:spcBef>
              <a:defRPr/>
            </a:pPr>
            <a:r>
              <a:rPr lang="en-US" altLang="zh-CN" sz="1400" b="1" kern="0" dirty="0" smtClean="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PC</a:t>
            </a:r>
            <a:endParaRPr lang="zh-CN" altLang="en-US" sz="1400"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107" name="图片 10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284307" y="5223312"/>
            <a:ext cx="556870" cy="446162"/>
          </a:xfrm>
          <a:prstGeom prst="rect">
            <a:avLst/>
          </a:prstGeom>
        </p:spPr>
      </p:pic>
      <p:sp>
        <p:nvSpPr>
          <p:cNvPr id="108" name="文本框 2"/>
          <p:cNvSpPr txBox="1"/>
          <p:nvPr/>
        </p:nvSpPr>
        <p:spPr>
          <a:xfrm>
            <a:off x="8989918" y="5651276"/>
            <a:ext cx="828774" cy="455194"/>
          </a:xfrm>
          <a:prstGeom prst="rect">
            <a:avLst/>
          </a:prstGeom>
          <a:ln w="3175">
            <a:miter lim="400000"/>
          </a:ln>
          <a:extLst>
            <a:ext uri="{C572A759-6A51-4108-AA02-DFA0A04FC94B}">
              <ma14:wrappingTextBoxFlag xmlns="" xmlns:ma14="http://schemas.microsoft.com/office/mac/drawingml/2011/main" val="1"/>
            </a:ext>
          </a:extLst>
        </p:spPr>
        <p:txBody>
          <a:bodyPr wrap="square" lIns="42516" tIns="42516" rIns="42516" bIns="42516">
            <a:spAutoFit/>
          </a:bodyPr>
          <a:lstStyle/>
          <a:p>
            <a:pPr algn="ctr" defTabSz="601816">
              <a:buSzPct val="100000"/>
              <a:defRPr/>
            </a:pPr>
            <a:r>
              <a:rPr lang="zh-CN" altLang="en-US"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昇腾</a:t>
            </a:r>
            <a:endParaRPr lang="en-US" altLang="zh-CN"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algn="ctr" defTabSz="601816">
              <a:buSzPct val="100000"/>
              <a:defRPr/>
            </a:pPr>
            <a:r>
              <a:rPr lang="en-US" altLang="zh-CN"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zh-CN" altLang="en-US" sz="1200"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处理器</a:t>
            </a:r>
            <a:endParaRPr lang="zh-CN" altLang="en-US" sz="1200" kern="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109" name="图片 10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932758" y="5141526"/>
            <a:ext cx="938574" cy="527948"/>
          </a:xfrm>
          <a:prstGeom prst="rect">
            <a:avLst/>
          </a:prstGeom>
        </p:spPr>
      </p:pic>
    </p:spTree>
    <p:extLst>
      <p:ext uri="{BB962C8B-B14F-4D97-AF65-F5344CB8AC3E}">
        <p14:creationId xmlns:p14="http://schemas.microsoft.com/office/powerpoint/2010/main" val="12022596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鲲鹏处理器</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sz="1800" dirty="0" smtClean="0">
                <a:sym typeface="Huawei Sans" panose="020C0503030203020204" pitchFamily="34" charset="0"/>
              </a:rPr>
              <a:t> 华为鲲鹏处理器基于</a:t>
            </a:r>
            <a:r>
              <a:rPr lang="en-US" altLang="zh-CN" sz="1800" dirty="0" smtClean="0">
                <a:sym typeface="Huawei Sans" panose="020C0503030203020204" pitchFamily="34" charset="0"/>
              </a:rPr>
              <a:t>ARM</a:t>
            </a:r>
            <a:r>
              <a:rPr lang="zh-CN" altLang="en-US" sz="1800" dirty="0" smtClean="0">
                <a:sym typeface="Huawei Sans" panose="020C0503030203020204" pitchFamily="34" charset="0"/>
              </a:rPr>
              <a:t>架构。</a:t>
            </a:r>
            <a:r>
              <a:rPr lang="en-US" altLang="zh-CN" sz="1800" dirty="0" smtClean="0">
                <a:sym typeface="Huawei Sans" panose="020C0503030203020204" pitchFamily="34" charset="0"/>
              </a:rPr>
              <a:t>ARM</a:t>
            </a:r>
            <a:r>
              <a:rPr lang="zh-CN" altLang="en-US" sz="1800" dirty="0" smtClean="0">
                <a:sym typeface="Huawei Sans" panose="020C0503030203020204" pitchFamily="34" charset="0"/>
              </a:rPr>
              <a:t>是一种</a:t>
            </a:r>
            <a:r>
              <a:rPr lang="en-US" altLang="zh-CN" sz="1800" dirty="0" smtClean="0">
                <a:sym typeface="Huawei Sans" panose="020C0503030203020204" pitchFamily="34" charset="0"/>
              </a:rPr>
              <a:t>CPU</a:t>
            </a:r>
            <a:r>
              <a:rPr lang="zh-CN" altLang="en-US" sz="1800" dirty="0" smtClean="0">
                <a:sym typeface="Huawei Sans" panose="020C0503030203020204" pitchFamily="34" charset="0"/>
              </a:rPr>
              <a:t>架构，有别于</a:t>
            </a:r>
            <a:r>
              <a:rPr lang="en-US" altLang="zh-CN" sz="1800" dirty="0" smtClean="0">
                <a:sym typeface="Huawei Sans" panose="020C0503030203020204" pitchFamily="34" charset="0"/>
              </a:rPr>
              <a:t>Intel</a:t>
            </a:r>
            <a:r>
              <a:rPr lang="zh-CN" altLang="en-US" sz="1800" dirty="0" smtClean="0">
                <a:sym typeface="Huawei Sans" panose="020C0503030203020204" pitchFamily="34" charset="0"/>
              </a:rPr>
              <a:t>、</a:t>
            </a:r>
            <a:r>
              <a:rPr lang="en-US" altLang="zh-CN" sz="1800" dirty="0" smtClean="0">
                <a:sym typeface="Huawei Sans" panose="020C0503030203020204" pitchFamily="34" charset="0"/>
              </a:rPr>
              <a:t>AMD CPU</a:t>
            </a:r>
            <a:r>
              <a:rPr lang="zh-CN" altLang="en-US" sz="1800" dirty="0" smtClean="0">
                <a:sym typeface="Huawei Sans" panose="020C0503030203020204" pitchFamily="34" charset="0"/>
              </a:rPr>
              <a:t>采用的</a:t>
            </a:r>
            <a:r>
              <a:rPr lang="en-US" altLang="zh-CN" sz="1800" dirty="0" smtClean="0">
                <a:sym typeface="Huawei Sans" panose="020C0503030203020204" pitchFamily="34" charset="0"/>
              </a:rPr>
              <a:t>CISC</a:t>
            </a:r>
            <a:r>
              <a:rPr lang="zh-CN" altLang="en-US" sz="1800" dirty="0" smtClean="0">
                <a:sym typeface="Huawei Sans" panose="020C0503030203020204" pitchFamily="34" charset="0"/>
              </a:rPr>
              <a:t>复杂指令集，</a:t>
            </a:r>
            <a:r>
              <a:rPr lang="en-US" altLang="zh-CN" sz="1800" dirty="0" smtClean="0">
                <a:sym typeface="Huawei Sans" panose="020C0503030203020204" pitchFamily="34" charset="0"/>
              </a:rPr>
              <a:t>ARM CPU</a:t>
            </a:r>
            <a:r>
              <a:rPr lang="zh-CN" altLang="en-US" sz="1800" dirty="0" smtClean="0">
                <a:sym typeface="Huawei Sans" panose="020C0503030203020204" pitchFamily="34" charset="0"/>
              </a:rPr>
              <a:t>采用</a:t>
            </a:r>
            <a:r>
              <a:rPr lang="en-US" altLang="zh-CN" sz="1800" dirty="0" smtClean="0">
                <a:sym typeface="Huawei Sans" panose="020C0503030203020204" pitchFamily="34" charset="0"/>
              </a:rPr>
              <a:t>RISC</a:t>
            </a:r>
            <a:r>
              <a:rPr lang="zh-CN" altLang="en-US" sz="1800" dirty="0" smtClean="0">
                <a:sym typeface="Huawei Sans" panose="020C0503030203020204" pitchFamily="34" charset="0"/>
              </a:rPr>
              <a:t>精简指令集（</a:t>
            </a:r>
            <a:r>
              <a:rPr lang="en-US" altLang="zh-CN" sz="1800" dirty="0" smtClean="0">
                <a:sym typeface="Huawei Sans" panose="020C0503030203020204" pitchFamily="34" charset="0"/>
              </a:rPr>
              <a:t>reduced instruction set computer</a:t>
            </a:r>
            <a:r>
              <a:rPr lang="zh-CN" altLang="en-US" sz="1800" dirty="0" smtClean="0">
                <a:sym typeface="Huawei Sans" panose="020C0503030203020204" pitchFamily="34" charset="0"/>
              </a:rPr>
              <a:t>，精简指令集计算机）。</a:t>
            </a:r>
          </a:p>
          <a:p>
            <a:endParaRPr lang="zh-CN" altLang="en-US" sz="1800" dirty="0">
              <a:sym typeface="Huawei Sans" panose="020C0503030203020204" pitchFamily="34" charset="0"/>
            </a:endParaRPr>
          </a:p>
        </p:txBody>
      </p:sp>
      <p:graphicFrame>
        <p:nvGraphicFramePr>
          <p:cNvPr id="10" name="表格 9"/>
          <p:cNvGraphicFramePr>
            <a:graphicFrameLocks noGrp="1"/>
          </p:cNvGraphicFramePr>
          <p:nvPr>
            <p:extLst>
              <p:ext uri="{D42A27DB-BD31-4B8C-83A1-F6EECF244321}">
                <p14:modId xmlns:p14="http://schemas.microsoft.com/office/powerpoint/2010/main" val="1858096470"/>
              </p:ext>
            </p:extLst>
          </p:nvPr>
        </p:nvGraphicFramePr>
        <p:xfrm>
          <a:off x="737419" y="2062002"/>
          <a:ext cx="10722744" cy="1893808"/>
        </p:xfrm>
        <a:graphic>
          <a:graphicData uri="http://schemas.openxmlformats.org/drawingml/2006/table">
            <a:tbl>
              <a:tblPr firstRow="1" bandRow="1"/>
              <a:tblGrid>
                <a:gridCol w="1084659"/>
                <a:gridCol w="4539726"/>
                <a:gridCol w="5098359"/>
              </a:tblGrid>
              <a:tr h="379682">
                <a:tc>
                  <a:txBody>
                    <a:bodyPr/>
                    <a:lstStyle>
                      <a:lvl1pPr marL="0" algn="l" defTabSz="914126" rtl="0" eaLnBrk="1" latinLnBrk="0" hangingPunct="1">
                        <a:defRPr sz="1799" b="1" kern="1200">
                          <a:solidFill>
                            <a:schemeClr val="lt1"/>
                          </a:solidFill>
                          <a:latin typeface="微软雅黑"/>
                          <a:ea typeface="微软雅黑"/>
                        </a:defRPr>
                      </a:lvl1pPr>
                      <a:lvl2pPr marL="457063" algn="l" defTabSz="914126" rtl="0" eaLnBrk="1" latinLnBrk="0" hangingPunct="1">
                        <a:defRPr sz="1799" b="1" kern="1200">
                          <a:solidFill>
                            <a:schemeClr val="lt1"/>
                          </a:solidFill>
                          <a:latin typeface="微软雅黑"/>
                          <a:ea typeface="微软雅黑"/>
                        </a:defRPr>
                      </a:lvl2pPr>
                      <a:lvl3pPr marL="914126" algn="l" defTabSz="914126" rtl="0" eaLnBrk="1" latinLnBrk="0" hangingPunct="1">
                        <a:defRPr sz="1799" b="1" kern="1200">
                          <a:solidFill>
                            <a:schemeClr val="lt1"/>
                          </a:solidFill>
                          <a:latin typeface="微软雅黑"/>
                          <a:ea typeface="微软雅黑"/>
                        </a:defRPr>
                      </a:lvl3pPr>
                      <a:lvl4pPr marL="1371189" algn="l" defTabSz="914126" rtl="0" eaLnBrk="1" latinLnBrk="0" hangingPunct="1">
                        <a:defRPr sz="1799" b="1" kern="1200">
                          <a:solidFill>
                            <a:schemeClr val="lt1"/>
                          </a:solidFill>
                          <a:latin typeface="微软雅黑"/>
                          <a:ea typeface="微软雅黑"/>
                        </a:defRPr>
                      </a:lvl4pPr>
                      <a:lvl5pPr marL="1828251" algn="l" defTabSz="914126" rtl="0" eaLnBrk="1" latinLnBrk="0" hangingPunct="1">
                        <a:defRPr sz="1799" b="1" kern="1200">
                          <a:solidFill>
                            <a:schemeClr val="lt1"/>
                          </a:solidFill>
                          <a:latin typeface="微软雅黑"/>
                          <a:ea typeface="微软雅黑"/>
                        </a:defRPr>
                      </a:lvl5pPr>
                      <a:lvl6pPr marL="2285314" algn="l" defTabSz="914126" rtl="0" eaLnBrk="1" latinLnBrk="0" hangingPunct="1">
                        <a:defRPr sz="1799" b="1" kern="1200">
                          <a:solidFill>
                            <a:schemeClr val="lt1"/>
                          </a:solidFill>
                          <a:latin typeface="微软雅黑"/>
                          <a:ea typeface="微软雅黑"/>
                        </a:defRPr>
                      </a:lvl6pPr>
                      <a:lvl7pPr marL="2742377" algn="l" defTabSz="914126" rtl="0" eaLnBrk="1" latinLnBrk="0" hangingPunct="1">
                        <a:defRPr sz="1799" b="1" kern="1200">
                          <a:solidFill>
                            <a:schemeClr val="lt1"/>
                          </a:solidFill>
                          <a:latin typeface="微软雅黑"/>
                          <a:ea typeface="微软雅黑"/>
                        </a:defRPr>
                      </a:lvl7pPr>
                      <a:lvl8pPr marL="3199440" algn="l" defTabSz="914126" rtl="0" eaLnBrk="1" latinLnBrk="0" hangingPunct="1">
                        <a:defRPr sz="1799" b="1" kern="1200">
                          <a:solidFill>
                            <a:schemeClr val="lt1"/>
                          </a:solidFill>
                          <a:latin typeface="微软雅黑"/>
                          <a:ea typeface="微软雅黑"/>
                        </a:defRPr>
                      </a:lvl8pPr>
                      <a:lvl9pPr marL="3656503" algn="l" defTabSz="914126" rtl="0" eaLnBrk="1" latinLnBrk="0" hangingPunct="1">
                        <a:defRPr sz="1799" b="1" kern="1200">
                          <a:solidFill>
                            <a:schemeClr val="lt1"/>
                          </a:solidFill>
                          <a:latin typeface="微软雅黑"/>
                          <a:ea typeface="微软雅黑"/>
                        </a:defRPr>
                      </a:lvl9pPr>
                    </a:lstStyle>
                    <a:p>
                      <a:endParaRPr lang="zh-CN" altLang="en-US" sz="20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126" rtl="0" eaLnBrk="1" latinLnBrk="0" hangingPunct="1">
                        <a:defRPr sz="1799" b="1" kern="1200">
                          <a:solidFill>
                            <a:schemeClr val="lt1"/>
                          </a:solidFill>
                          <a:latin typeface="微软雅黑"/>
                          <a:ea typeface="微软雅黑"/>
                        </a:defRPr>
                      </a:lvl1pPr>
                      <a:lvl2pPr marL="457063" algn="l" defTabSz="914126" rtl="0" eaLnBrk="1" latinLnBrk="0" hangingPunct="1">
                        <a:defRPr sz="1799" b="1" kern="1200">
                          <a:solidFill>
                            <a:schemeClr val="lt1"/>
                          </a:solidFill>
                          <a:latin typeface="微软雅黑"/>
                          <a:ea typeface="微软雅黑"/>
                        </a:defRPr>
                      </a:lvl2pPr>
                      <a:lvl3pPr marL="914126" algn="l" defTabSz="914126" rtl="0" eaLnBrk="1" latinLnBrk="0" hangingPunct="1">
                        <a:defRPr sz="1799" b="1" kern="1200">
                          <a:solidFill>
                            <a:schemeClr val="lt1"/>
                          </a:solidFill>
                          <a:latin typeface="微软雅黑"/>
                          <a:ea typeface="微软雅黑"/>
                        </a:defRPr>
                      </a:lvl3pPr>
                      <a:lvl4pPr marL="1371189" algn="l" defTabSz="914126" rtl="0" eaLnBrk="1" latinLnBrk="0" hangingPunct="1">
                        <a:defRPr sz="1799" b="1" kern="1200">
                          <a:solidFill>
                            <a:schemeClr val="lt1"/>
                          </a:solidFill>
                          <a:latin typeface="微软雅黑"/>
                          <a:ea typeface="微软雅黑"/>
                        </a:defRPr>
                      </a:lvl4pPr>
                      <a:lvl5pPr marL="1828251" algn="l" defTabSz="914126" rtl="0" eaLnBrk="1" latinLnBrk="0" hangingPunct="1">
                        <a:defRPr sz="1799" b="1" kern="1200">
                          <a:solidFill>
                            <a:schemeClr val="lt1"/>
                          </a:solidFill>
                          <a:latin typeface="微软雅黑"/>
                          <a:ea typeface="微软雅黑"/>
                        </a:defRPr>
                      </a:lvl5pPr>
                      <a:lvl6pPr marL="2285314" algn="l" defTabSz="914126" rtl="0" eaLnBrk="1" latinLnBrk="0" hangingPunct="1">
                        <a:defRPr sz="1799" b="1" kern="1200">
                          <a:solidFill>
                            <a:schemeClr val="lt1"/>
                          </a:solidFill>
                          <a:latin typeface="微软雅黑"/>
                          <a:ea typeface="微软雅黑"/>
                        </a:defRPr>
                      </a:lvl6pPr>
                      <a:lvl7pPr marL="2742377" algn="l" defTabSz="914126" rtl="0" eaLnBrk="1" latinLnBrk="0" hangingPunct="1">
                        <a:defRPr sz="1799" b="1" kern="1200">
                          <a:solidFill>
                            <a:schemeClr val="lt1"/>
                          </a:solidFill>
                          <a:latin typeface="微软雅黑"/>
                          <a:ea typeface="微软雅黑"/>
                        </a:defRPr>
                      </a:lvl7pPr>
                      <a:lvl8pPr marL="3199440" algn="l" defTabSz="914126" rtl="0" eaLnBrk="1" latinLnBrk="0" hangingPunct="1">
                        <a:defRPr sz="1799" b="1" kern="1200">
                          <a:solidFill>
                            <a:schemeClr val="lt1"/>
                          </a:solidFill>
                          <a:latin typeface="微软雅黑"/>
                          <a:ea typeface="微软雅黑"/>
                        </a:defRPr>
                      </a:lvl8pPr>
                      <a:lvl9pPr marL="3656503" algn="l" defTabSz="914126" rtl="0" eaLnBrk="1" latinLnBrk="0" hangingPunct="1">
                        <a:defRPr sz="1799" b="1" kern="1200">
                          <a:solidFill>
                            <a:schemeClr val="lt1"/>
                          </a:solidFill>
                          <a:latin typeface="微软雅黑"/>
                          <a:ea typeface="微软雅黑"/>
                        </a:defRPr>
                      </a:lvl9pPr>
                    </a:lstStyle>
                    <a:p>
                      <a:pPr algn="ctr"/>
                      <a:r>
                        <a:rPr lang="en-US" altLang="zh-CN" sz="2000" b="1"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x86</a:t>
                      </a:r>
                      <a:endParaRPr lang="zh-CN" altLang="en-US" sz="20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126" rtl="0" eaLnBrk="1" latinLnBrk="0" hangingPunct="1">
                        <a:defRPr sz="1799" b="1" kern="1200">
                          <a:solidFill>
                            <a:schemeClr val="lt1"/>
                          </a:solidFill>
                          <a:latin typeface="微软雅黑"/>
                          <a:ea typeface="微软雅黑"/>
                        </a:defRPr>
                      </a:lvl1pPr>
                      <a:lvl2pPr marL="457063" algn="l" defTabSz="914126" rtl="0" eaLnBrk="1" latinLnBrk="0" hangingPunct="1">
                        <a:defRPr sz="1799" b="1" kern="1200">
                          <a:solidFill>
                            <a:schemeClr val="lt1"/>
                          </a:solidFill>
                          <a:latin typeface="微软雅黑"/>
                          <a:ea typeface="微软雅黑"/>
                        </a:defRPr>
                      </a:lvl2pPr>
                      <a:lvl3pPr marL="914126" algn="l" defTabSz="914126" rtl="0" eaLnBrk="1" latinLnBrk="0" hangingPunct="1">
                        <a:defRPr sz="1799" b="1" kern="1200">
                          <a:solidFill>
                            <a:schemeClr val="lt1"/>
                          </a:solidFill>
                          <a:latin typeface="微软雅黑"/>
                          <a:ea typeface="微软雅黑"/>
                        </a:defRPr>
                      </a:lvl3pPr>
                      <a:lvl4pPr marL="1371189" algn="l" defTabSz="914126" rtl="0" eaLnBrk="1" latinLnBrk="0" hangingPunct="1">
                        <a:defRPr sz="1799" b="1" kern="1200">
                          <a:solidFill>
                            <a:schemeClr val="lt1"/>
                          </a:solidFill>
                          <a:latin typeface="微软雅黑"/>
                          <a:ea typeface="微软雅黑"/>
                        </a:defRPr>
                      </a:lvl4pPr>
                      <a:lvl5pPr marL="1828251" algn="l" defTabSz="914126" rtl="0" eaLnBrk="1" latinLnBrk="0" hangingPunct="1">
                        <a:defRPr sz="1799" b="1" kern="1200">
                          <a:solidFill>
                            <a:schemeClr val="lt1"/>
                          </a:solidFill>
                          <a:latin typeface="微软雅黑"/>
                          <a:ea typeface="微软雅黑"/>
                        </a:defRPr>
                      </a:lvl5pPr>
                      <a:lvl6pPr marL="2285314" algn="l" defTabSz="914126" rtl="0" eaLnBrk="1" latinLnBrk="0" hangingPunct="1">
                        <a:defRPr sz="1799" b="1" kern="1200">
                          <a:solidFill>
                            <a:schemeClr val="lt1"/>
                          </a:solidFill>
                          <a:latin typeface="微软雅黑"/>
                          <a:ea typeface="微软雅黑"/>
                        </a:defRPr>
                      </a:lvl6pPr>
                      <a:lvl7pPr marL="2742377" algn="l" defTabSz="914126" rtl="0" eaLnBrk="1" latinLnBrk="0" hangingPunct="1">
                        <a:defRPr sz="1799" b="1" kern="1200">
                          <a:solidFill>
                            <a:schemeClr val="lt1"/>
                          </a:solidFill>
                          <a:latin typeface="微软雅黑"/>
                          <a:ea typeface="微软雅黑"/>
                        </a:defRPr>
                      </a:lvl7pPr>
                      <a:lvl8pPr marL="3199440" algn="l" defTabSz="914126" rtl="0" eaLnBrk="1" latinLnBrk="0" hangingPunct="1">
                        <a:defRPr sz="1799" b="1" kern="1200">
                          <a:solidFill>
                            <a:schemeClr val="lt1"/>
                          </a:solidFill>
                          <a:latin typeface="微软雅黑"/>
                          <a:ea typeface="微软雅黑"/>
                        </a:defRPr>
                      </a:lvl8pPr>
                      <a:lvl9pPr marL="3656503" algn="l" defTabSz="914126" rtl="0" eaLnBrk="1" latinLnBrk="0" hangingPunct="1">
                        <a:defRPr sz="1799" b="1" kern="1200">
                          <a:solidFill>
                            <a:schemeClr val="lt1"/>
                          </a:solidFill>
                          <a:latin typeface="微软雅黑"/>
                          <a:ea typeface="微软雅黑"/>
                        </a:defRPr>
                      </a:lvl9pPr>
                    </a:lstStyle>
                    <a:p>
                      <a:pPr algn="ctr"/>
                      <a:r>
                        <a:rPr lang="en-US" altLang="zh-CN" sz="2000" b="1"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ARM</a:t>
                      </a:r>
                      <a:endParaRPr lang="zh-CN" altLang="en-US" sz="20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r>
              <a:tr h="370840">
                <a:tc>
                  <a:txBody>
                    <a:bodyPr/>
                    <a:lstStyle>
                      <a:lvl1pPr marL="0" algn="l" defTabSz="914126" rtl="0" eaLnBrk="1" latinLnBrk="0" hangingPunct="1">
                        <a:defRPr sz="1799" kern="1200">
                          <a:solidFill>
                            <a:schemeClr val="dk1"/>
                          </a:solidFill>
                          <a:latin typeface="微软雅黑"/>
                          <a:ea typeface="微软雅黑"/>
                        </a:defRPr>
                      </a:lvl1pPr>
                      <a:lvl2pPr marL="457063" algn="l" defTabSz="914126" rtl="0" eaLnBrk="1" latinLnBrk="0" hangingPunct="1">
                        <a:defRPr sz="1799" kern="1200">
                          <a:solidFill>
                            <a:schemeClr val="dk1"/>
                          </a:solidFill>
                          <a:latin typeface="微软雅黑"/>
                          <a:ea typeface="微软雅黑"/>
                        </a:defRPr>
                      </a:lvl2pPr>
                      <a:lvl3pPr marL="914126" algn="l" defTabSz="914126" rtl="0" eaLnBrk="1" latinLnBrk="0" hangingPunct="1">
                        <a:defRPr sz="1799" kern="1200">
                          <a:solidFill>
                            <a:schemeClr val="dk1"/>
                          </a:solidFill>
                          <a:latin typeface="微软雅黑"/>
                          <a:ea typeface="微软雅黑"/>
                        </a:defRPr>
                      </a:lvl3pPr>
                      <a:lvl4pPr marL="1371189" algn="l" defTabSz="914126" rtl="0" eaLnBrk="1" latinLnBrk="0" hangingPunct="1">
                        <a:defRPr sz="1799" kern="1200">
                          <a:solidFill>
                            <a:schemeClr val="dk1"/>
                          </a:solidFill>
                          <a:latin typeface="微软雅黑"/>
                          <a:ea typeface="微软雅黑"/>
                        </a:defRPr>
                      </a:lvl4pPr>
                      <a:lvl5pPr marL="1828251" algn="l" defTabSz="914126" rtl="0" eaLnBrk="1" latinLnBrk="0" hangingPunct="1">
                        <a:defRPr sz="1799" kern="1200">
                          <a:solidFill>
                            <a:schemeClr val="dk1"/>
                          </a:solidFill>
                          <a:latin typeface="微软雅黑"/>
                          <a:ea typeface="微软雅黑"/>
                        </a:defRPr>
                      </a:lvl5pPr>
                      <a:lvl6pPr marL="2285314" algn="l" defTabSz="914126" rtl="0" eaLnBrk="1" latinLnBrk="0" hangingPunct="1">
                        <a:defRPr sz="1799" kern="1200">
                          <a:solidFill>
                            <a:schemeClr val="dk1"/>
                          </a:solidFill>
                          <a:latin typeface="微软雅黑"/>
                          <a:ea typeface="微软雅黑"/>
                        </a:defRPr>
                      </a:lvl6pPr>
                      <a:lvl7pPr marL="2742377" algn="l" defTabSz="914126" rtl="0" eaLnBrk="1" latinLnBrk="0" hangingPunct="1">
                        <a:defRPr sz="1799" kern="1200">
                          <a:solidFill>
                            <a:schemeClr val="dk1"/>
                          </a:solidFill>
                          <a:latin typeface="微软雅黑"/>
                          <a:ea typeface="微软雅黑"/>
                        </a:defRPr>
                      </a:lvl7pPr>
                      <a:lvl8pPr marL="3199440" algn="l" defTabSz="914126" rtl="0" eaLnBrk="1" latinLnBrk="0" hangingPunct="1">
                        <a:defRPr sz="1799" kern="1200">
                          <a:solidFill>
                            <a:schemeClr val="dk1"/>
                          </a:solidFill>
                          <a:latin typeface="微软雅黑"/>
                          <a:ea typeface="微软雅黑"/>
                        </a:defRPr>
                      </a:lvl8pPr>
                      <a:lvl9pPr marL="3656503" algn="l" defTabSz="914126" rtl="0" eaLnBrk="1" latinLnBrk="0" hangingPunct="1">
                        <a:defRPr sz="1799" kern="1200">
                          <a:solidFill>
                            <a:schemeClr val="dk1"/>
                          </a:solidFill>
                          <a:latin typeface="微软雅黑"/>
                          <a:ea typeface="微软雅黑"/>
                        </a:defRPr>
                      </a:lvl9pPr>
                    </a:lstStyle>
                    <a:p>
                      <a:pPr algn="ctr"/>
                      <a:r>
                        <a:rPr lang="zh-CN" altLang="en-US"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扩展性</a:t>
                      </a:r>
                      <a:endParaRPr lang="zh-CN" altLang="en-US" sz="16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126" rtl="0" eaLnBrk="1" latinLnBrk="0" hangingPunct="1">
                        <a:defRPr sz="1799" kern="1200">
                          <a:solidFill>
                            <a:schemeClr val="dk1"/>
                          </a:solidFill>
                          <a:latin typeface="微软雅黑"/>
                          <a:ea typeface="微软雅黑"/>
                        </a:defRPr>
                      </a:lvl1pPr>
                      <a:lvl2pPr marL="457063" algn="l" defTabSz="914126" rtl="0" eaLnBrk="1" latinLnBrk="0" hangingPunct="1">
                        <a:defRPr sz="1799" kern="1200">
                          <a:solidFill>
                            <a:schemeClr val="dk1"/>
                          </a:solidFill>
                          <a:latin typeface="微软雅黑"/>
                          <a:ea typeface="微软雅黑"/>
                        </a:defRPr>
                      </a:lvl2pPr>
                      <a:lvl3pPr marL="914126" algn="l" defTabSz="914126" rtl="0" eaLnBrk="1" latinLnBrk="0" hangingPunct="1">
                        <a:defRPr sz="1799" kern="1200">
                          <a:solidFill>
                            <a:schemeClr val="dk1"/>
                          </a:solidFill>
                          <a:latin typeface="微软雅黑"/>
                          <a:ea typeface="微软雅黑"/>
                        </a:defRPr>
                      </a:lvl3pPr>
                      <a:lvl4pPr marL="1371189" algn="l" defTabSz="914126" rtl="0" eaLnBrk="1" latinLnBrk="0" hangingPunct="1">
                        <a:defRPr sz="1799" kern="1200">
                          <a:solidFill>
                            <a:schemeClr val="dk1"/>
                          </a:solidFill>
                          <a:latin typeface="微软雅黑"/>
                          <a:ea typeface="微软雅黑"/>
                        </a:defRPr>
                      </a:lvl4pPr>
                      <a:lvl5pPr marL="1828251" algn="l" defTabSz="914126" rtl="0" eaLnBrk="1" latinLnBrk="0" hangingPunct="1">
                        <a:defRPr sz="1799" kern="1200">
                          <a:solidFill>
                            <a:schemeClr val="dk1"/>
                          </a:solidFill>
                          <a:latin typeface="微软雅黑"/>
                          <a:ea typeface="微软雅黑"/>
                        </a:defRPr>
                      </a:lvl5pPr>
                      <a:lvl6pPr marL="2285314" algn="l" defTabSz="914126" rtl="0" eaLnBrk="1" latinLnBrk="0" hangingPunct="1">
                        <a:defRPr sz="1799" kern="1200">
                          <a:solidFill>
                            <a:schemeClr val="dk1"/>
                          </a:solidFill>
                          <a:latin typeface="微软雅黑"/>
                          <a:ea typeface="微软雅黑"/>
                        </a:defRPr>
                      </a:lvl6pPr>
                      <a:lvl7pPr marL="2742377" algn="l" defTabSz="914126" rtl="0" eaLnBrk="1" latinLnBrk="0" hangingPunct="1">
                        <a:defRPr sz="1799" kern="1200">
                          <a:solidFill>
                            <a:schemeClr val="dk1"/>
                          </a:solidFill>
                          <a:latin typeface="微软雅黑"/>
                          <a:ea typeface="微软雅黑"/>
                        </a:defRPr>
                      </a:lvl7pPr>
                      <a:lvl8pPr marL="3199440" algn="l" defTabSz="914126" rtl="0" eaLnBrk="1" latinLnBrk="0" hangingPunct="1">
                        <a:defRPr sz="1799" kern="1200">
                          <a:solidFill>
                            <a:schemeClr val="dk1"/>
                          </a:solidFill>
                          <a:latin typeface="微软雅黑"/>
                          <a:ea typeface="微软雅黑"/>
                        </a:defRPr>
                      </a:lvl8pPr>
                      <a:lvl9pPr marL="3656503" algn="l" defTabSz="914126" rtl="0" eaLnBrk="1" latinLnBrk="0" hangingPunct="1">
                        <a:defRPr sz="1799" kern="1200">
                          <a:solidFill>
                            <a:schemeClr val="dk1"/>
                          </a:solidFill>
                          <a:latin typeface="微软雅黑"/>
                          <a:ea typeface="微软雅黑"/>
                        </a:defRPr>
                      </a:lvl9pPr>
                    </a:lstStyle>
                    <a:p>
                      <a:r>
                        <a:rPr lang="zh-CN" altLang="en-US"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重核多核多线程，高主频</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126" rtl="0" eaLnBrk="1" latinLnBrk="0" hangingPunct="1">
                        <a:defRPr sz="1799" kern="1200">
                          <a:solidFill>
                            <a:schemeClr val="dk1"/>
                          </a:solidFill>
                          <a:latin typeface="微软雅黑"/>
                          <a:ea typeface="微软雅黑"/>
                        </a:defRPr>
                      </a:lvl1pPr>
                      <a:lvl2pPr marL="457063" algn="l" defTabSz="914126" rtl="0" eaLnBrk="1" latinLnBrk="0" hangingPunct="1">
                        <a:defRPr sz="1799" kern="1200">
                          <a:solidFill>
                            <a:schemeClr val="dk1"/>
                          </a:solidFill>
                          <a:latin typeface="微软雅黑"/>
                          <a:ea typeface="微软雅黑"/>
                        </a:defRPr>
                      </a:lvl2pPr>
                      <a:lvl3pPr marL="914126" algn="l" defTabSz="914126" rtl="0" eaLnBrk="1" latinLnBrk="0" hangingPunct="1">
                        <a:defRPr sz="1799" kern="1200">
                          <a:solidFill>
                            <a:schemeClr val="dk1"/>
                          </a:solidFill>
                          <a:latin typeface="微软雅黑"/>
                          <a:ea typeface="微软雅黑"/>
                        </a:defRPr>
                      </a:lvl3pPr>
                      <a:lvl4pPr marL="1371189" algn="l" defTabSz="914126" rtl="0" eaLnBrk="1" latinLnBrk="0" hangingPunct="1">
                        <a:defRPr sz="1799" kern="1200">
                          <a:solidFill>
                            <a:schemeClr val="dk1"/>
                          </a:solidFill>
                          <a:latin typeface="微软雅黑"/>
                          <a:ea typeface="微软雅黑"/>
                        </a:defRPr>
                      </a:lvl4pPr>
                      <a:lvl5pPr marL="1828251" algn="l" defTabSz="914126" rtl="0" eaLnBrk="1" latinLnBrk="0" hangingPunct="1">
                        <a:defRPr sz="1799" kern="1200">
                          <a:solidFill>
                            <a:schemeClr val="dk1"/>
                          </a:solidFill>
                          <a:latin typeface="微软雅黑"/>
                          <a:ea typeface="微软雅黑"/>
                        </a:defRPr>
                      </a:lvl5pPr>
                      <a:lvl6pPr marL="2285314" algn="l" defTabSz="914126" rtl="0" eaLnBrk="1" latinLnBrk="0" hangingPunct="1">
                        <a:defRPr sz="1799" kern="1200">
                          <a:solidFill>
                            <a:schemeClr val="dk1"/>
                          </a:solidFill>
                          <a:latin typeface="微软雅黑"/>
                          <a:ea typeface="微软雅黑"/>
                        </a:defRPr>
                      </a:lvl6pPr>
                      <a:lvl7pPr marL="2742377" algn="l" defTabSz="914126" rtl="0" eaLnBrk="1" latinLnBrk="0" hangingPunct="1">
                        <a:defRPr sz="1799" kern="1200">
                          <a:solidFill>
                            <a:schemeClr val="dk1"/>
                          </a:solidFill>
                          <a:latin typeface="微软雅黑"/>
                          <a:ea typeface="微软雅黑"/>
                        </a:defRPr>
                      </a:lvl7pPr>
                      <a:lvl8pPr marL="3199440" algn="l" defTabSz="914126" rtl="0" eaLnBrk="1" latinLnBrk="0" hangingPunct="1">
                        <a:defRPr sz="1799" kern="1200">
                          <a:solidFill>
                            <a:schemeClr val="dk1"/>
                          </a:solidFill>
                          <a:latin typeface="微软雅黑"/>
                          <a:ea typeface="微软雅黑"/>
                        </a:defRPr>
                      </a:lvl8pPr>
                      <a:lvl9pPr marL="3656503" algn="l" defTabSz="914126" rtl="0" eaLnBrk="1" latinLnBrk="0" hangingPunct="1">
                        <a:defRPr sz="1799" kern="1200">
                          <a:solidFill>
                            <a:schemeClr val="dk1"/>
                          </a:solidFill>
                          <a:latin typeface="微软雅黑"/>
                          <a:ea typeface="微软雅黑"/>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轻核、众核</a:t>
                      </a:r>
                    </a:p>
                  </a:txBody>
                  <a:tcP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385048">
                <a:tc>
                  <a:txBody>
                    <a:bodyPr/>
                    <a:lstStyle>
                      <a:lvl1pPr marL="0" algn="l" defTabSz="914126" rtl="0" eaLnBrk="1" latinLnBrk="0" hangingPunct="1">
                        <a:defRPr sz="1799" kern="1200">
                          <a:solidFill>
                            <a:schemeClr val="dk1"/>
                          </a:solidFill>
                          <a:latin typeface="微软雅黑"/>
                          <a:ea typeface="微软雅黑"/>
                        </a:defRPr>
                      </a:lvl1pPr>
                      <a:lvl2pPr marL="457063" algn="l" defTabSz="914126" rtl="0" eaLnBrk="1" latinLnBrk="0" hangingPunct="1">
                        <a:defRPr sz="1799" kern="1200">
                          <a:solidFill>
                            <a:schemeClr val="dk1"/>
                          </a:solidFill>
                          <a:latin typeface="微软雅黑"/>
                          <a:ea typeface="微软雅黑"/>
                        </a:defRPr>
                      </a:lvl2pPr>
                      <a:lvl3pPr marL="914126" algn="l" defTabSz="914126" rtl="0" eaLnBrk="1" latinLnBrk="0" hangingPunct="1">
                        <a:defRPr sz="1799" kern="1200">
                          <a:solidFill>
                            <a:schemeClr val="dk1"/>
                          </a:solidFill>
                          <a:latin typeface="微软雅黑"/>
                          <a:ea typeface="微软雅黑"/>
                        </a:defRPr>
                      </a:lvl3pPr>
                      <a:lvl4pPr marL="1371189" algn="l" defTabSz="914126" rtl="0" eaLnBrk="1" latinLnBrk="0" hangingPunct="1">
                        <a:defRPr sz="1799" kern="1200">
                          <a:solidFill>
                            <a:schemeClr val="dk1"/>
                          </a:solidFill>
                          <a:latin typeface="微软雅黑"/>
                          <a:ea typeface="微软雅黑"/>
                        </a:defRPr>
                      </a:lvl4pPr>
                      <a:lvl5pPr marL="1828251" algn="l" defTabSz="914126" rtl="0" eaLnBrk="1" latinLnBrk="0" hangingPunct="1">
                        <a:defRPr sz="1799" kern="1200">
                          <a:solidFill>
                            <a:schemeClr val="dk1"/>
                          </a:solidFill>
                          <a:latin typeface="微软雅黑"/>
                          <a:ea typeface="微软雅黑"/>
                        </a:defRPr>
                      </a:lvl5pPr>
                      <a:lvl6pPr marL="2285314" algn="l" defTabSz="914126" rtl="0" eaLnBrk="1" latinLnBrk="0" hangingPunct="1">
                        <a:defRPr sz="1799" kern="1200">
                          <a:solidFill>
                            <a:schemeClr val="dk1"/>
                          </a:solidFill>
                          <a:latin typeface="微软雅黑"/>
                          <a:ea typeface="微软雅黑"/>
                        </a:defRPr>
                      </a:lvl6pPr>
                      <a:lvl7pPr marL="2742377" algn="l" defTabSz="914126" rtl="0" eaLnBrk="1" latinLnBrk="0" hangingPunct="1">
                        <a:defRPr sz="1799" kern="1200">
                          <a:solidFill>
                            <a:schemeClr val="dk1"/>
                          </a:solidFill>
                          <a:latin typeface="微软雅黑"/>
                          <a:ea typeface="微软雅黑"/>
                        </a:defRPr>
                      </a:lvl7pPr>
                      <a:lvl8pPr marL="3199440" algn="l" defTabSz="914126" rtl="0" eaLnBrk="1" latinLnBrk="0" hangingPunct="1">
                        <a:defRPr sz="1799" kern="1200">
                          <a:solidFill>
                            <a:schemeClr val="dk1"/>
                          </a:solidFill>
                          <a:latin typeface="微软雅黑"/>
                          <a:ea typeface="微软雅黑"/>
                        </a:defRPr>
                      </a:lvl8pPr>
                      <a:lvl9pPr marL="3656503" algn="l" defTabSz="914126" rtl="0" eaLnBrk="1" latinLnBrk="0" hangingPunct="1">
                        <a:defRPr sz="1799" kern="1200">
                          <a:solidFill>
                            <a:schemeClr val="dk1"/>
                          </a:solidFill>
                          <a:latin typeface="微软雅黑"/>
                          <a:ea typeface="微软雅黑"/>
                        </a:defRPr>
                      </a:lvl9pPr>
                    </a:lstStyle>
                    <a:p>
                      <a:pPr algn="ctr"/>
                      <a:r>
                        <a:rPr lang="zh-CN" altLang="en-US"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指令集</a:t>
                      </a:r>
                      <a:endParaRPr lang="zh-CN" altLang="en-US" sz="16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126" rtl="0" eaLnBrk="1" latinLnBrk="0" hangingPunct="1">
                        <a:defRPr sz="1799" kern="1200">
                          <a:solidFill>
                            <a:schemeClr val="dk1"/>
                          </a:solidFill>
                          <a:latin typeface="微软雅黑"/>
                          <a:ea typeface="微软雅黑"/>
                        </a:defRPr>
                      </a:lvl1pPr>
                      <a:lvl2pPr marL="457063" algn="l" defTabSz="914126" rtl="0" eaLnBrk="1" latinLnBrk="0" hangingPunct="1">
                        <a:defRPr sz="1799" kern="1200">
                          <a:solidFill>
                            <a:schemeClr val="dk1"/>
                          </a:solidFill>
                          <a:latin typeface="微软雅黑"/>
                          <a:ea typeface="微软雅黑"/>
                        </a:defRPr>
                      </a:lvl2pPr>
                      <a:lvl3pPr marL="914126" algn="l" defTabSz="914126" rtl="0" eaLnBrk="1" latinLnBrk="0" hangingPunct="1">
                        <a:defRPr sz="1799" kern="1200">
                          <a:solidFill>
                            <a:schemeClr val="dk1"/>
                          </a:solidFill>
                          <a:latin typeface="微软雅黑"/>
                          <a:ea typeface="微软雅黑"/>
                        </a:defRPr>
                      </a:lvl3pPr>
                      <a:lvl4pPr marL="1371189" algn="l" defTabSz="914126" rtl="0" eaLnBrk="1" latinLnBrk="0" hangingPunct="1">
                        <a:defRPr sz="1799" kern="1200">
                          <a:solidFill>
                            <a:schemeClr val="dk1"/>
                          </a:solidFill>
                          <a:latin typeface="微软雅黑"/>
                          <a:ea typeface="微软雅黑"/>
                        </a:defRPr>
                      </a:lvl4pPr>
                      <a:lvl5pPr marL="1828251" algn="l" defTabSz="914126" rtl="0" eaLnBrk="1" latinLnBrk="0" hangingPunct="1">
                        <a:defRPr sz="1799" kern="1200">
                          <a:solidFill>
                            <a:schemeClr val="dk1"/>
                          </a:solidFill>
                          <a:latin typeface="微软雅黑"/>
                          <a:ea typeface="微软雅黑"/>
                        </a:defRPr>
                      </a:lvl5pPr>
                      <a:lvl6pPr marL="2285314" algn="l" defTabSz="914126" rtl="0" eaLnBrk="1" latinLnBrk="0" hangingPunct="1">
                        <a:defRPr sz="1799" kern="1200">
                          <a:solidFill>
                            <a:schemeClr val="dk1"/>
                          </a:solidFill>
                          <a:latin typeface="微软雅黑"/>
                          <a:ea typeface="微软雅黑"/>
                        </a:defRPr>
                      </a:lvl6pPr>
                      <a:lvl7pPr marL="2742377" algn="l" defTabSz="914126" rtl="0" eaLnBrk="1" latinLnBrk="0" hangingPunct="1">
                        <a:defRPr sz="1799" kern="1200">
                          <a:solidFill>
                            <a:schemeClr val="dk1"/>
                          </a:solidFill>
                          <a:latin typeface="微软雅黑"/>
                          <a:ea typeface="微软雅黑"/>
                        </a:defRPr>
                      </a:lvl7pPr>
                      <a:lvl8pPr marL="3199440" algn="l" defTabSz="914126" rtl="0" eaLnBrk="1" latinLnBrk="0" hangingPunct="1">
                        <a:defRPr sz="1799" kern="1200">
                          <a:solidFill>
                            <a:schemeClr val="dk1"/>
                          </a:solidFill>
                          <a:latin typeface="微软雅黑"/>
                          <a:ea typeface="微软雅黑"/>
                        </a:defRPr>
                      </a:lvl8pPr>
                      <a:lvl9pPr marL="3656503" algn="l" defTabSz="914126" rtl="0" eaLnBrk="1" latinLnBrk="0" hangingPunct="1">
                        <a:defRPr sz="1799" kern="1200">
                          <a:solidFill>
                            <a:schemeClr val="dk1"/>
                          </a:solidFill>
                          <a:latin typeface="微软雅黑"/>
                          <a:ea typeface="微软雅黑"/>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CISC, </a:t>
                      </a:r>
                      <a:r>
                        <a:rPr lang="zh-CN" altLang="en-US"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通用指令集</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126" rtl="0" eaLnBrk="1" latinLnBrk="0" hangingPunct="1">
                        <a:defRPr sz="1799" kern="1200">
                          <a:solidFill>
                            <a:schemeClr val="dk1"/>
                          </a:solidFill>
                          <a:latin typeface="微软雅黑"/>
                          <a:ea typeface="微软雅黑"/>
                        </a:defRPr>
                      </a:lvl1pPr>
                      <a:lvl2pPr marL="457063" algn="l" defTabSz="914126" rtl="0" eaLnBrk="1" latinLnBrk="0" hangingPunct="1">
                        <a:defRPr sz="1799" kern="1200">
                          <a:solidFill>
                            <a:schemeClr val="dk1"/>
                          </a:solidFill>
                          <a:latin typeface="微软雅黑"/>
                          <a:ea typeface="微软雅黑"/>
                        </a:defRPr>
                      </a:lvl2pPr>
                      <a:lvl3pPr marL="914126" algn="l" defTabSz="914126" rtl="0" eaLnBrk="1" latinLnBrk="0" hangingPunct="1">
                        <a:defRPr sz="1799" kern="1200">
                          <a:solidFill>
                            <a:schemeClr val="dk1"/>
                          </a:solidFill>
                          <a:latin typeface="微软雅黑"/>
                          <a:ea typeface="微软雅黑"/>
                        </a:defRPr>
                      </a:lvl3pPr>
                      <a:lvl4pPr marL="1371189" algn="l" defTabSz="914126" rtl="0" eaLnBrk="1" latinLnBrk="0" hangingPunct="1">
                        <a:defRPr sz="1799" kern="1200">
                          <a:solidFill>
                            <a:schemeClr val="dk1"/>
                          </a:solidFill>
                          <a:latin typeface="微软雅黑"/>
                          <a:ea typeface="微软雅黑"/>
                        </a:defRPr>
                      </a:lvl4pPr>
                      <a:lvl5pPr marL="1828251" algn="l" defTabSz="914126" rtl="0" eaLnBrk="1" latinLnBrk="0" hangingPunct="1">
                        <a:defRPr sz="1799" kern="1200">
                          <a:solidFill>
                            <a:schemeClr val="dk1"/>
                          </a:solidFill>
                          <a:latin typeface="微软雅黑"/>
                          <a:ea typeface="微软雅黑"/>
                        </a:defRPr>
                      </a:lvl5pPr>
                      <a:lvl6pPr marL="2285314" algn="l" defTabSz="914126" rtl="0" eaLnBrk="1" latinLnBrk="0" hangingPunct="1">
                        <a:defRPr sz="1799" kern="1200">
                          <a:solidFill>
                            <a:schemeClr val="dk1"/>
                          </a:solidFill>
                          <a:latin typeface="微软雅黑"/>
                          <a:ea typeface="微软雅黑"/>
                        </a:defRPr>
                      </a:lvl6pPr>
                      <a:lvl7pPr marL="2742377" algn="l" defTabSz="914126" rtl="0" eaLnBrk="1" latinLnBrk="0" hangingPunct="1">
                        <a:defRPr sz="1799" kern="1200">
                          <a:solidFill>
                            <a:schemeClr val="dk1"/>
                          </a:solidFill>
                          <a:latin typeface="微软雅黑"/>
                          <a:ea typeface="微软雅黑"/>
                        </a:defRPr>
                      </a:lvl7pPr>
                      <a:lvl8pPr marL="3199440" algn="l" defTabSz="914126" rtl="0" eaLnBrk="1" latinLnBrk="0" hangingPunct="1">
                        <a:defRPr sz="1799" kern="1200">
                          <a:solidFill>
                            <a:schemeClr val="dk1"/>
                          </a:solidFill>
                          <a:latin typeface="微软雅黑"/>
                          <a:ea typeface="微软雅黑"/>
                        </a:defRPr>
                      </a:lvl8pPr>
                      <a:lvl9pPr marL="3656503" algn="l" defTabSz="914126" rtl="0" eaLnBrk="1" latinLnBrk="0" hangingPunct="1">
                        <a:defRPr sz="1799" kern="1200">
                          <a:solidFill>
                            <a:schemeClr val="dk1"/>
                          </a:solidFill>
                          <a:latin typeface="微软雅黑"/>
                          <a:ea typeface="微软雅黑"/>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RISC, </a:t>
                      </a:r>
                      <a:r>
                        <a:rPr lang="zh-CN" altLang="en-US"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根据负载优化</a:t>
                      </a:r>
                    </a:p>
                  </a:txBody>
                  <a:tcP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370840">
                <a:tc>
                  <a:txBody>
                    <a:bodyPr/>
                    <a:lstStyle>
                      <a:lvl1pPr marL="0" algn="l" defTabSz="914126" rtl="0" eaLnBrk="1" latinLnBrk="0" hangingPunct="1">
                        <a:defRPr sz="1799" kern="1200">
                          <a:solidFill>
                            <a:schemeClr val="dk1"/>
                          </a:solidFill>
                          <a:latin typeface="微软雅黑"/>
                          <a:ea typeface="微软雅黑"/>
                        </a:defRPr>
                      </a:lvl1pPr>
                      <a:lvl2pPr marL="457063" algn="l" defTabSz="914126" rtl="0" eaLnBrk="1" latinLnBrk="0" hangingPunct="1">
                        <a:defRPr sz="1799" kern="1200">
                          <a:solidFill>
                            <a:schemeClr val="dk1"/>
                          </a:solidFill>
                          <a:latin typeface="微软雅黑"/>
                          <a:ea typeface="微软雅黑"/>
                        </a:defRPr>
                      </a:lvl2pPr>
                      <a:lvl3pPr marL="914126" algn="l" defTabSz="914126" rtl="0" eaLnBrk="1" latinLnBrk="0" hangingPunct="1">
                        <a:defRPr sz="1799" kern="1200">
                          <a:solidFill>
                            <a:schemeClr val="dk1"/>
                          </a:solidFill>
                          <a:latin typeface="微软雅黑"/>
                          <a:ea typeface="微软雅黑"/>
                        </a:defRPr>
                      </a:lvl3pPr>
                      <a:lvl4pPr marL="1371189" algn="l" defTabSz="914126" rtl="0" eaLnBrk="1" latinLnBrk="0" hangingPunct="1">
                        <a:defRPr sz="1799" kern="1200">
                          <a:solidFill>
                            <a:schemeClr val="dk1"/>
                          </a:solidFill>
                          <a:latin typeface="微软雅黑"/>
                          <a:ea typeface="微软雅黑"/>
                        </a:defRPr>
                      </a:lvl4pPr>
                      <a:lvl5pPr marL="1828251" algn="l" defTabSz="914126" rtl="0" eaLnBrk="1" latinLnBrk="0" hangingPunct="1">
                        <a:defRPr sz="1799" kern="1200">
                          <a:solidFill>
                            <a:schemeClr val="dk1"/>
                          </a:solidFill>
                          <a:latin typeface="微软雅黑"/>
                          <a:ea typeface="微软雅黑"/>
                        </a:defRPr>
                      </a:lvl5pPr>
                      <a:lvl6pPr marL="2285314" algn="l" defTabSz="914126" rtl="0" eaLnBrk="1" latinLnBrk="0" hangingPunct="1">
                        <a:defRPr sz="1799" kern="1200">
                          <a:solidFill>
                            <a:schemeClr val="dk1"/>
                          </a:solidFill>
                          <a:latin typeface="微软雅黑"/>
                          <a:ea typeface="微软雅黑"/>
                        </a:defRPr>
                      </a:lvl6pPr>
                      <a:lvl7pPr marL="2742377" algn="l" defTabSz="914126" rtl="0" eaLnBrk="1" latinLnBrk="0" hangingPunct="1">
                        <a:defRPr sz="1799" kern="1200">
                          <a:solidFill>
                            <a:schemeClr val="dk1"/>
                          </a:solidFill>
                          <a:latin typeface="微软雅黑"/>
                          <a:ea typeface="微软雅黑"/>
                        </a:defRPr>
                      </a:lvl7pPr>
                      <a:lvl8pPr marL="3199440" algn="l" defTabSz="914126" rtl="0" eaLnBrk="1" latinLnBrk="0" hangingPunct="1">
                        <a:defRPr sz="1799" kern="1200">
                          <a:solidFill>
                            <a:schemeClr val="dk1"/>
                          </a:solidFill>
                          <a:latin typeface="微软雅黑"/>
                          <a:ea typeface="微软雅黑"/>
                        </a:defRPr>
                      </a:lvl8pPr>
                      <a:lvl9pPr marL="3656503" algn="l" defTabSz="914126" rtl="0" eaLnBrk="1" latinLnBrk="0" hangingPunct="1">
                        <a:defRPr sz="1799" kern="1200">
                          <a:solidFill>
                            <a:schemeClr val="dk1"/>
                          </a:solidFill>
                          <a:latin typeface="微软雅黑"/>
                          <a:ea typeface="微软雅黑"/>
                        </a:defRPr>
                      </a:lvl9pPr>
                    </a:lstStyle>
                    <a:p>
                      <a:pPr algn="ctr"/>
                      <a:r>
                        <a:rPr lang="zh-CN" altLang="en-US"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供应商</a:t>
                      </a:r>
                      <a:endParaRPr lang="zh-CN" altLang="en-US" sz="16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126" rtl="0" eaLnBrk="1" latinLnBrk="0" hangingPunct="1">
                        <a:defRPr sz="1799" kern="1200">
                          <a:solidFill>
                            <a:schemeClr val="dk1"/>
                          </a:solidFill>
                          <a:latin typeface="微软雅黑"/>
                          <a:ea typeface="微软雅黑"/>
                        </a:defRPr>
                      </a:lvl1pPr>
                      <a:lvl2pPr marL="457063" algn="l" defTabSz="914126" rtl="0" eaLnBrk="1" latinLnBrk="0" hangingPunct="1">
                        <a:defRPr sz="1799" kern="1200">
                          <a:solidFill>
                            <a:schemeClr val="dk1"/>
                          </a:solidFill>
                          <a:latin typeface="微软雅黑"/>
                          <a:ea typeface="微软雅黑"/>
                        </a:defRPr>
                      </a:lvl2pPr>
                      <a:lvl3pPr marL="914126" algn="l" defTabSz="914126" rtl="0" eaLnBrk="1" latinLnBrk="0" hangingPunct="1">
                        <a:defRPr sz="1799" kern="1200">
                          <a:solidFill>
                            <a:schemeClr val="dk1"/>
                          </a:solidFill>
                          <a:latin typeface="微软雅黑"/>
                          <a:ea typeface="微软雅黑"/>
                        </a:defRPr>
                      </a:lvl3pPr>
                      <a:lvl4pPr marL="1371189" algn="l" defTabSz="914126" rtl="0" eaLnBrk="1" latinLnBrk="0" hangingPunct="1">
                        <a:defRPr sz="1799" kern="1200">
                          <a:solidFill>
                            <a:schemeClr val="dk1"/>
                          </a:solidFill>
                          <a:latin typeface="微软雅黑"/>
                          <a:ea typeface="微软雅黑"/>
                        </a:defRPr>
                      </a:lvl4pPr>
                      <a:lvl5pPr marL="1828251" algn="l" defTabSz="914126" rtl="0" eaLnBrk="1" latinLnBrk="0" hangingPunct="1">
                        <a:defRPr sz="1799" kern="1200">
                          <a:solidFill>
                            <a:schemeClr val="dk1"/>
                          </a:solidFill>
                          <a:latin typeface="微软雅黑"/>
                          <a:ea typeface="微软雅黑"/>
                        </a:defRPr>
                      </a:lvl5pPr>
                      <a:lvl6pPr marL="2285314" algn="l" defTabSz="914126" rtl="0" eaLnBrk="1" latinLnBrk="0" hangingPunct="1">
                        <a:defRPr sz="1799" kern="1200">
                          <a:solidFill>
                            <a:schemeClr val="dk1"/>
                          </a:solidFill>
                          <a:latin typeface="微软雅黑"/>
                          <a:ea typeface="微软雅黑"/>
                        </a:defRPr>
                      </a:lvl6pPr>
                      <a:lvl7pPr marL="2742377" algn="l" defTabSz="914126" rtl="0" eaLnBrk="1" latinLnBrk="0" hangingPunct="1">
                        <a:defRPr sz="1799" kern="1200">
                          <a:solidFill>
                            <a:schemeClr val="dk1"/>
                          </a:solidFill>
                          <a:latin typeface="微软雅黑"/>
                          <a:ea typeface="微软雅黑"/>
                        </a:defRPr>
                      </a:lvl7pPr>
                      <a:lvl8pPr marL="3199440" algn="l" defTabSz="914126" rtl="0" eaLnBrk="1" latinLnBrk="0" hangingPunct="1">
                        <a:defRPr sz="1799" kern="1200">
                          <a:solidFill>
                            <a:schemeClr val="dk1"/>
                          </a:solidFill>
                          <a:latin typeface="微软雅黑"/>
                          <a:ea typeface="微软雅黑"/>
                        </a:defRPr>
                      </a:lvl8pPr>
                      <a:lvl9pPr marL="3656503" algn="l" defTabSz="914126" rtl="0" eaLnBrk="1" latinLnBrk="0" hangingPunct="1">
                        <a:defRPr sz="1799" kern="1200">
                          <a:solidFill>
                            <a:schemeClr val="dk1"/>
                          </a:solidFill>
                          <a:latin typeface="微软雅黑"/>
                          <a:ea typeface="微软雅黑"/>
                        </a:defRPr>
                      </a:lvl9pPr>
                    </a:lstStyle>
                    <a:p>
                      <a:r>
                        <a:rPr lang="zh-CN" altLang="en-US"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只有两家</a:t>
                      </a:r>
                      <a:r>
                        <a:rPr lang="en-US" altLang="zh-CN"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供应商，</a:t>
                      </a:r>
                      <a:r>
                        <a:rPr lang="en-US" altLang="zh-CN"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Intel</a:t>
                      </a:r>
                      <a:r>
                        <a:rPr lang="zh-CN" altLang="en-US"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处于垄断地位</a:t>
                      </a:r>
                      <a:endParaRPr lang="en-US" altLang="zh-CN"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126" rtl="0" eaLnBrk="1" latinLnBrk="0" hangingPunct="1">
                        <a:defRPr sz="1799" kern="1200">
                          <a:solidFill>
                            <a:schemeClr val="dk1"/>
                          </a:solidFill>
                          <a:latin typeface="微软雅黑"/>
                          <a:ea typeface="微软雅黑"/>
                        </a:defRPr>
                      </a:lvl1pPr>
                      <a:lvl2pPr marL="457063" algn="l" defTabSz="914126" rtl="0" eaLnBrk="1" latinLnBrk="0" hangingPunct="1">
                        <a:defRPr sz="1799" kern="1200">
                          <a:solidFill>
                            <a:schemeClr val="dk1"/>
                          </a:solidFill>
                          <a:latin typeface="微软雅黑"/>
                          <a:ea typeface="微软雅黑"/>
                        </a:defRPr>
                      </a:lvl2pPr>
                      <a:lvl3pPr marL="914126" algn="l" defTabSz="914126" rtl="0" eaLnBrk="1" latinLnBrk="0" hangingPunct="1">
                        <a:defRPr sz="1799" kern="1200">
                          <a:solidFill>
                            <a:schemeClr val="dk1"/>
                          </a:solidFill>
                          <a:latin typeface="微软雅黑"/>
                          <a:ea typeface="微软雅黑"/>
                        </a:defRPr>
                      </a:lvl3pPr>
                      <a:lvl4pPr marL="1371189" algn="l" defTabSz="914126" rtl="0" eaLnBrk="1" latinLnBrk="0" hangingPunct="1">
                        <a:defRPr sz="1799" kern="1200">
                          <a:solidFill>
                            <a:schemeClr val="dk1"/>
                          </a:solidFill>
                          <a:latin typeface="微软雅黑"/>
                          <a:ea typeface="微软雅黑"/>
                        </a:defRPr>
                      </a:lvl4pPr>
                      <a:lvl5pPr marL="1828251" algn="l" defTabSz="914126" rtl="0" eaLnBrk="1" latinLnBrk="0" hangingPunct="1">
                        <a:defRPr sz="1799" kern="1200">
                          <a:solidFill>
                            <a:schemeClr val="dk1"/>
                          </a:solidFill>
                          <a:latin typeface="微软雅黑"/>
                          <a:ea typeface="微软雅黑"/>
                        </a:defRPr>
                      </a:lvl5pPr>
                      <a:lvl6pPr marL="2285314" algn="l" defTabSz="914126" rtl="0" eaLnBrk="1" latinLnBrk="0" hangingPunct="1">
                        <a:defRPr sz="1799" kern="1200">
                          <a:solidFill>
                            <a:schemeClr val="dk1"/>
                          </a:solidFill>
                          <a:latin typeface="微软雅黑"/>
                          <a:ea typeface="微软雅黑"/>
                        </a:defRPr>
                      </a:lvl6pPr>
                      <a:lvl7pPr marL="2742377" algn="l" defTabSz="914126" rtl="0" eaLnBrk="1" latinLnBrk="0" hangingPunct="1">
                        <a:defRPr sz="1799" kern="1200">
                          <a:solidFill>
                            <a:schemeClr val="dk1"/>
                          </a:solidFill>
                          <a:latin typeface="微软雅黑"/>
                          <a:ea typeface="微软雅黑"/>
                        </a:defRPr>
                      </a:lvl7pPr>
                      <a:lvl8pPr marL="3199440" algn="l" defTabSz="914126" rtl="0" eaLnBrk="1" latinLnBrk="0" hangingPunct="1">
                        <a:defRPr sz="1799" kern="1200">
                          <a:solidFill>
                            <a:schemeClr val="dk1"/>
                          </a:solidFill>
                          <a:latin typeface="微软雅黑"/>
                          <a:ea typeface="微软雅黑"/>
                        </a:defRPr>
                      </a:lvl8pPr>
                      <a:lvl9pPr marL="3656503" algn="l" defTabSz="914126" rtl="0" eaLnBrk="1" latinLnBrk="0" hangingPunct="1">
                        <a:defRPr sz="1799" kern="1200">
                          <a:solidFill>
                            <a:schemeClr val="dk1"/>
                          </a:solidFill>
                          <a:latin typeface="微软雅黑"/>
                          <a:ea typeface="微软雅黑"/>
                        </a:defRPr>
                      </a:lvl9pPr>
                    </a:lstStyle>
                    <a:p>
                      <a:r>
                        <a:rPr lang="zh-CN" altLang="en-US"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开放的授权策略，众多供应商</a:t>
                      </a:r>
                    </a:p>
                  </a:txBody>
                  <a:tcP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370840">
                <a:tc>
                  <a:txBody>
                    <a:bodyPr/>
                    <a:lstStyle>
                      <a:lvl1pPr marL="0" algn="l" defTabSz="914126" rtl="0" eaLnBrk="1" latinLnBrk="0" hangingPunct="1">
                        <a:defRPr sz="1799" kern="1200">
                          <a:solidFill>
                            <a:schemeClr val="dk1"/>
                          </a:solidFill>
                          <a:latin typeface="微软雅黑"/>
                          <a:ea typeface="微软雅黑"/>
                        </a:defRPr>
                      </a:lvl1pPr>
                      <a:lvl2pPr marL="457063" algn="l" defTabSz="914126" rtl="0" eaLnBrk="1" latinLnBrk="0" hangingPunct="1">
                        <a:defRPr sz="1799" kern="1200">
                          <a:solidFill>
                            <a:schemeClr val="dk1"/>
                          </a:solidFill>
                          <a:latin typeface="微软雅黑"/>
                          <a:ea typeface="微软雅黑"/>
                        </a:defRPr>
                      </a:lvl2pPr>
                      <a:lvl3pPr marL="914126" algn="l" defTabSz="914126" rtl="0" eaLnBrk="1" latinLnBrk="0" hangingPunct="1">
                        <a:defRPr sz="1799" kern="1200">
                          <a:solidFill>
                            <a:schemeClr val="dk1"/>
                          </a:solidFill>
                          <a:latin typeface="微软雅黑"/>
                          <a:ea typeface="微软雅黑"/>
                        </a:defRPr>
                      </a:lvl3pPr>
                      <a:lvl4pPr marL="1371189" algn="l" defTabSz="914126" rtl="0" eaLnBrk="1" latinLnBrk="0" hangingPunct="1">
                        <a:defRPr sz="1799" kern="1200">
                          <a:solidFill>
                            <a:schemeClr val="dk1"/>
                          </a:solidFill>
                          <a:latin typeface="微软雅黑"/>
                          <a:ea typeface="微软雅黑"/>
                        </a:defRPr>
                      </a:lvl4pPr>
                      <a:lvl5pPr marL="1828251" algn="l" defTabSz="914126" rtl="0" eaLnBrk="1" latinLnBrk="0" hangingPunct="1">
                        <a:defRPr sz="1799" kern="1200">
                          <a:solidFill>
                            <a:schemeClr val="dk1"/>
                          </a:solidFill>
                          <a:latin typeface="微软雅黑"/>
                          <a:ea typeface="微软雅黑"/>
                        </a:defRPr>
                      </a:lvl5pPr>
                      <a:lvl6pPr marL="2285314" algn="l" defTabSz="914126" rtl="0" eaLnBrk="1" latinLnBrk="0" hangingPunct="1">
                        <a:defRPr sz="1799" kern="1200">
                          <a:solidFill>
                            <a:schemeClr val="dk1"/>
                          </a:solidFill>
                          <a:latin typeface="微软雅黑"/>
                          <a:ea typeface="微软雅黑"/>
                        </a:defRPr>
                      </a:lvl6pPr>
                      <a:lvl7pPr marL="2742377" algn="l" defTabSz="914126" rtl="0" eaLnBrk="1" latinLnBrk="0" hangingPunct="1">
                        <a:defRPr sz="1799" kern="1200">
                          <a:solidFill>
                            <a:schemeClr val="dk1"/>
                          </a:solidFill>
                          <a:latin typeface="微软雅黑"/>
                          <a:ea typeface="微软雅黑"/>
                        </a:defRPr>
                      </a:lvl7pPr>
                      <a:lvl8pPr marL="3199440" algn="l" defTabSz="914126" rtl="0" eaLnBrk="1" latinLnBrk="0" hangingPunct="1">
                        <a:defRPr sz="1799" kern="1200">
                          <a:solidFill>
                            <a:schemeClr val="dk1"/>
                          </a:solidFill>
                          <a:latin typeface="微软雅黑"/>
                          <a:ea typeface="微软雅黑"/>
                        </a:defRPr>
                      </a:lvl8pPr>
                      <a:lvl9pPr marL="3656503" algn="l" defTabSz="914126" rtl="0" eaLnBrk="1" latinLnBrk="0" hangingPunct="1">
                        <a:defRPr sz="1799" kern="1200">
                          <a:solidFill>
                            <a:schemeClr val="dk1"/>
                          </a:solidFill>
                          <a:latin typeface="微软雅黑"/>
                          <a:ea typeface="微软雅黑"/>
                        </a:defRPr>
                      </a:lvl9pPr>
                    </a:lstStyle>
                    <a:p>
                      <a:pPr algn="ctr"/>
                      <a:r>
                        <a:rPr lang="zh-CN" altLang="en-US"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产业链</a:t>
                      </a:r>
                      <a:endParaRPr lang="zh-CN" altLang="en-US" sz="16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126" rtl="0" eaLnBrk="1" latinLnBrk="0" hangingPunct="1">
                        <a:defRPr sz="1799" kern="1200">
                          <a:solidFill>
                            <a:schemeClr val="dk1"/>
                          </a:solidFill>
                          <a:latin typeface="微软雅黑"/>
                          <a:ea typeface="微软雅黑"/>
                        </a:defRPr>
                      </a:lvl1pPr>
                      <a:lvl2pPr marL="457063" algn="l" defTabSz="914126" rtl="0" eaLnBrk="1" latinLnBrk="0" hangingPunct="1">
                        <a:defRPr sz="1799" kern="1200">
                          <a:solidFill>
                            <a:schemeClr val="dk1"/>
                          </a:solidFill>
                          <a:latin typeface="微软雅黑"/>
                          <a:ea typeface="微软雅黑"/>
                        </a:defRPr>
                      </a:lvl2pPr>
                      <a:lvl3pPr marL="914126" algn="l" defTabSz="914126" rtl="0" eaLnBrk="1" latinLnBrk="0" hangingPunct="1">
                        <a:defRPr sz="1799" kern="1200">
                          <a:solidFill>
                            <a:schemeClr val="dk1"/>
                          </a:solidFill>
                          <a:latin typeface="微软雅黑"/>
                          <a:ea typeface="微软雅黑"/>
                        </a:defRPr>
                      </a:lvl3pPr>
                      <a:lvl4pPr marL="1371189" algn="l" defTabSz="914126" rtl="0" eaLnBrk="1" latinLnBrk="0" hangingPunct="1">
                        <a:defRPr sz="1799" kern="1200">
                          <a:solidFill>
                            <a:schemeClr val="dk1"/>
                          </a:solidFill>
                          <a:latin typeface="微软雅黑"/>
                          <a:ea typeface="微软雅黑"/>
                        </a:defRPr>
                      </a:lvl4pPr>
                      <a:lvl5pPr marL="1828251" algn="l" defTabSz="914126" rtl="0" eaLnBrk="1" latinLnBrk="0" hangingPunct="1">
                        <a:defRPr sz="1799" kern="1200">
                          <a:solidFill>
                            <a:schemeClr val="dk1"/>
                          </a:solidFill>
                          <a:latin typeface="微软雅黑"/>
                          <a:ea typeface="微软雅黑"/>
                        </a:defRPr>
                      </a:lvl5pPr>
                      <a:lvl6pPr marL="2285314" algn="l" defTabSz="914126" rtl="0" eaLnBrk="1" latinLnBrk="0" hangingPunct="1">
                        <a:defRPr sz="1799" kern="1200">
                          <a:solidFill>
                            <a:schemeClr val="dk1"/>
                          </a:solidFill>
                          <a:latin typeface="微软雅黑"/>
                          <a:ea typeface="微软雅黑"/>
                        </a:defRPr>
                      </a:lvl6pPr>
                      <a:lvl7pPr marL="2742377" algn="l" defTabSz="914126" rtl="0" eaLnBrk="1" latinLnBrk="0" hangingPunct="1">
                        <a:defRPr sz="1799" kern="1200">
                          <a:solidFill>
                            <a:schemeClr val="dk1"/>
                          </a:solidFill>
                          <a:latin typeface="微软雅黑"/>
                          <a:ea typeface="微软雅黑"/>
                        </a:defRPr>
                      </a:lvl7pPr>
                      <a:lvl8pPr marL="3199440" algn="l" defTabSz="914126" rtl="0" eaLnBrk="1" latinLnBrk="0" hangingPunct="1">
                        <a:defRPr sz="1799" kern="1200">
                          <a:solidFill>
                            <a:schemeClr val="dk1"/>
                          </a:solidFill>
                          <a:latin typeface="微软雅黑"/>
                          <a:ea typeface="微软雅黑"/>
                        </a:defRPr>
                      </a:lvl8pPr>
                      <a:lvl9pPr marL="3656503" algn="l" defTabSz="914126" rtl="0" eaLnBrk="1" latinLnBrk="0" hangingPunct="1">
                        <a:defRPr sz="1799" kern="1200">
                          <a:solidFill>
                            <a:schemeClr val="dk1"/>
                          </a:solidFill>
                          <a:latin typeface="微软雅黑"/>
                          <a:ea typeface="微软雅黑"/>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成熟</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126" rtl="0" eaLnBrk="1" latinLnBrk="0" hangingPunct="1">
                        <a:defRPr sz="1799" kern="1200">
                          <a:solidFill>
                            <a:schemeClr val="dk1"/>
                          </a:solidFill>
                          <a:latin typeface="微软雅黑"/>
                          <a:ea typeface="微软雅黑"/>
                        </a:defRPr>
                      </a:lvl1pPr>
                      <a:lvl2pPr marL="457063" algn="l" defTabSz="914126" rtl="0" eaLnBrk="1" latinLnBrk="0" hangingPunct="1">
                        <a:defRPr sz="1799" kern="1200">
                          <a:solidFill>
                            <a:schemeClr val="dk1"/>
                          </a:solidFill>
                          <a:latin typeface="微软雅黑"/>
                          <a:ea typeface="微软雅黑"/>
                        </a:defRPr>
                      </a:lvl2pPr>
                      <a:lvl3pPr marL="914126" algn="l" defTabSz="914126" rtl="0" eaLnBrk="1" latinLnBrk="0" hangingPunct="1">
                        <a:defRPr sz="1799" kern="1200">
                          <a:solidFill>
                            <a:schemeClr val="dk1"/>
                          </a:solidFill>
                          <a:latin typeface="微软雅黑"/>
                          <a:ea typeface="微软雅黑"/>
                        </a:defRPr>
                      </a:lvl3pPr>
                      <a:lvl4pPr marL="1371189" algn="l" defTabSz="914126" rtl="0" eaLnBrk="1" latinLnBrk="0" hangingPunct="1">
                        <a:defRPr sz="1799" kern="1200">
                          <a:solidFill>
                            <a:schemeClr val="dk1"/>
                          </a:solidFill>
                          <a:latin typeface="微软雅黑"/>
                          <a:ea typeface="微软雅黑"/>
                        </a:defRPr>
                      </a:lvl4pPr>
                      <a:lvl5pPr marL="1828251" algn="l" defTabSz="914126" rtl="0" eaLnBrk="1" latinLnBrk="0" hangingPunct="1">
                        <a:defRPr sz="1799" kern="1200">
                          <a:solidFill>
                            <a:schemeClr val="dk1"/>
                          </a:solidFill>
                          <a:latin typeface="微软雅黑"/>
                          <a:ea typeface="微软雅黑"/>
                        </a:defRPr>
                      </a:lvl5pPr>
                      <a:lvl6pPr marL="2285314" algn="l" defTabSz="914126" rtl="0" eaLnBrk="1" latinLnBrk="0" hangingPunct="1">
                        <a:defRPr sz="1799" kern="1200">
                          <a:solidFill>
                            <a:schemeClr val="dk1"/>
                          </a:solidFill>
                          <a:latin typeface="微软雅黑"/>
                          <a:ea typeface="微软雅黑"/>
                        </a:defRPr>
                      </a:lvl6pPr>
                      <a:lvl7pPr marL="2742377" algn="l" defTabSz="914126" rtl="0" eaLnBrk="1" latinLnBrk="0" hangingPunct="1">
                        <a:defRPr sz="1799" kern="1200">
                          <a:solidFill>
                            <a:schemeClr val="dk1"/>
                          </a:solidFill>
                          <a:latin typeface="微软雅黑"/>
                          <a:ea typeface="微软雅黑"/>
                        </a:defRPr>
                      </a:lvl7pPr>
                      <a:lvl8pPr marL="3199440" algn="l" defTabSz="914126" rtl="0" eaLnBrk="1" latinLnBrk="0" hangingPunct="1">
                        <a:defRPr sz="1799" kern="1200">
                          <a:solidFill>
                            <a:schemeClr val="dk1"/>
                          </a:solidFill>
                          <a:latin typeface="微软雅黑"/>
                          <a:ea typeface="微软雅黑"/>
                        </a:defRPr>
                      </a:lvl8pPr>
                      <a:lvl9pPr marL="3656503" algn="l" defTabSz="914126" rtl="0" eaLnBrk="1" latinLnBrk="0" hangingPunct="1">
                        <a:defRPr sz="1799" kern="1200">
                          <a:solidFill>
                            <a:schemeClr val="dk1"/>
                          </a:solidFill>
                          <a:latin typeface="微软雅黑"/>
                          <a:ea typeface="微软雅黑"/>
                        </a:defRPr>
                      </a:lvl9pPr>
                    </a:lstStyle>
                    <a:p>
                      <a:pPr algn="l"/>
                      <a:r>
                        <a:rPr lang="zh-CN" altLang="en-US"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快速发展中</a:t>
                      </a:r>
                      <a:endParaRPr lang="zh-CN" altLang="en-US" sz="16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sp>
        <p:nvSpPr>
          <p:cNvPr id="13" name="文本框 12"/>
          <p:cNvSpPr txBox="1"/>
          <p:nvPr/>
        </p:nvSpPr>
        <p:spPr>
          <a:xfrm>
            <a:off x="5772149" y="4389120"/>
            <a:ext cx="5597463"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集成最多</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64</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核，指令集兼容</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ARMv8.2, </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最高主频达</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3.0GHz</a:t>
            </a:r>
          </a:p>
          <a:p>
            <a:pPr marL="285750" indent="-285750">
              <a:buFont typeface="Arial" panose="020B0604020202020204" pitchFamily="34" charset="0"/>
              <a:buChar char="•"/>
            </a:pP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8*DDR4</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控制器，最高可达</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2933MT/s</a:t>
            </a:r>
          </a:p>
          <a:p>
            <a:pPr marL="285750" indent="-285750">
              <a:buFont typeface="Arial" panose="020B0604020202020204" pitchFamily="34" charset="0"/>
              <a:buChar char="•"/>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支持</a:t>
            </a:r>
            <a:r>
              <a:rPr lang="en-US" altLang="zh-CN" dirty="0" err="1">
                <a:latin typeface="Huawei Sans" panose="020C0503030203020204" pitchFamily="34" charset="0"/>
                <a:ea typeface="方正兰亭黑简体" panose="02000000000000000000" pitchFamily="2" charset="-122"/>
                <a:sym typeface="Huawei Sans" panose="020C0503030203020204" pitchFamily="34" charset="0"/>
              </a:rPr>
              <a:t>PCIe</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4.0</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，向下兼容</a:t>
            </a:r>
            <a:r>
              <a:rPr lang="en-US" altLang="zh-CN" dirty="0" err="1">
                <a:latin typeface="Huawei Sans" panose="020C0503030203020204" pitchFamily="34" charset="0"/>
                <a:ea typeface="方正兰亭黑简体" panose="02000000000000000000" pitchFamily="2" charset="-122"/>
                <a:sym typeface="Huawei Sans" panose="020C0503030203020204" pitchFamily="34" charset="0"/>
              </a:rPr>
              <a:t>PCIe</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3.0/2.0/1.0</a:t>
            </a:r>
          </a:p>
          <a:p>
            <a:pPr marL="285750" indent="-285750">
              <a:buFont typeface="Arial" panose="020B0604020202020204" pitchFamily="34" charset="0"/>
              <a:buChar char="•"/>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封装大小</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60mm*75mm</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0592" y="4079519"/>
            <a:ext cx="2647608" cy="2121256"/>
          </a:xfrm>
          <a:prstGeom prst="rect">
            <a:avLst/>
          </a:prstGeom>
        </p:spPr>
      </p:pic>
    </p:spTree>
    <p:extLst>
      <p:ext uri="{BB962C8B-B14F-4D97-AF65-F5344CB8AC3E}">
        <p14:creationId xmlns:p14="http://schemas.microsoft.com/office/powerpoint/2010/main" val="24835881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bwMode="auto">
          <a:xfrm>
            <a:off x="731152" y="1076678"/>
            <a:ext cx="2375336" cy="3272574"/>
          </a:xfrm>
          <a:prstGeom prst="rect">
            <a:avLst/>
          </a:prstGeom>
          <a:noFill/>
          <a:ln w="9525" algn="ctr">
            <a:noFill/>
            <a:miter lim="800000"/>
            <a:headEnd/>
            <a:tailEnd/>
          </a:ln>
        </p:spPr>
        <p:txBody>
          <a:bodyPr vert="horz" wrap="square" lIns="87768" tIns="43884" rIns="87768" bIns="43884" numCol="1" rtlCol="0" anchor="ctr" anchorCtr="0" compatLnSpc="1">
            <a:prstTxWarp prst="textNoShape">
              <a:avLst/>
            </a:prstTxWarp>
            <a:spAutoFit/>
          </a:bodyPr>
          <a:lstStyle/>
          <a:p>
            <a:pPr defTabSz="914112">
              <a:lnSpc>
                <a:spcPct val="150000"/>
              </a:lnSpc>
            </a:pPr>
            <a:r>
              <a:rPr lang="zh-CN" altLang="en-US" sz="1799"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程序代码（</a:t>
            </a:r>
            <a:r>
              <a:rPr lang="en-US" altLang="zh-CN" sz="1799"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C/C++</a:t>
            </a:r>
            <a:r>
              <a:rPr lang="zh-CN" altLang="en-US" sz="1799"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599"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p>
          <a:p>
            <a:pPr defTabSz="914112">
              <a:lnSpc>
                <a:spcPct val="150000"/>
              </a:lnSpc>
            </a:pPr>
            <a:r>
              <a:rPr lang="en-US" altLang="zh-CN" sz="1599" dirty="0" err="1">
                <a:solidFill>
                  <a:srgbClr val="666666">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int</a:t>
            </a:r>
            <a:r>
              <a:rPr lang="en-US" altLang="zh-CN" sz="1599" dirty="0">
                <a:solidFill>
                  <a:srgbClr val="666666">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 main()</a:t>
            </a:r>
          </a:p>
          <a:p>
            <a:pPr defTabSz="914112">
              <a:lnSpc>
                <a:spcPct val="150000"/>
              </a:lnSpc>
            </a:pPr>
            <a:r>
              <a:rPr lang="en-US" altLang="zh-CN" sz="1599" dirty="0">
                <a:solidFill>
                  <a:srgbClr val="666666">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a:t>
            </a:r>
          </a:p>
          <a:p>
            <a:pPr marL="457057" lvl="1" defTabSz="914112"/>
            <a:r>
              <a:rPr lang="en-US" altLang="zh-CN" sz="1599" dirty="0" err="1">
                <a:solidFill>
                  <a:srgbClr val="666666">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int</a:t>
            </a:r>
            <a:r>
              <a:rPr lang="en-US" altLang="zh-CN" sz="1599" dirty="0">
                <a:solidFill>
                  <a:srgbClr val="666666">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 a = 1;</a:t>
            </a:r>
          </a:p>
          <a:p>
            <a:pPr marL="457057" lvl="1" defTabSz="914112"/>
            <a:r>
              <a:rPr lang="en-US" altLang="zh-CN" sz="1599" dirty="0" err="1">
                <a:solidFill>
                  <a:srgbClr val="666666">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int</a:t>
            </a:r>
            <a:r>
              <a:rPr lang="en-US" altLang="zh-CN" sz="1599" dirty="0">
                <a:solidFill>
                  <a:srgbClr val="666666">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 b = 2;</a:t>
            </a:r>
          </a:p>
          <a:p>
            <a:pPr marL="457057" lvl="1" defTabSz="914112"/>
            <a:r>
              <a:rPr lang="en-US" altLang="zh-CN" sz="1599" dirty="0" err="1">
                <a:solidFill>
                  <a:srgbClr val="666666">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int</a:t>
            </a:r>
            <a:r>
              <a:rPr lang="en-US" altLang="zh-CN" sz="1599" dirty="0">
                <a:solidFill>
                  <a:srgbClr val="666666">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 c = 0;</a:t>
            </a:r>
          </a:p>
          <a:p>
            <a:pPr marL="457057" lvl="1" defTabSz="914112"/>
            <a:r>
              <a:rPr lang="en-US" altLang="zh-CN" sz="2799" b="1" dirty="0">
                <a:solidFill>
                  <a:srgbClr val="0000FF"/>
                </a:solidFill>
                <a:latin typeface="Huawei Sans" panose="020C0503030203020204" pitchFamily="34" charset="0"/>
                <a:ea typeface="方正兰亭黑简体" panose="02000000000000000000" pitchFamily="2" charset="-122"/>
                <a:sym typeface="Huawei Sans" panose="020C0503030203020204" pitchFamily="34" charset="0"/>
              </a:rPr>
              <a:t>c = a + b;</a:t>
            </a:r>
          </a:p>
          <a:p>
            <a:pPr marL="457057" lvl="1" defTabSz="914112"/>
            <a:r>
              <a:rPr lang="en-US" altLang="zh-CN" sz="1599" dirty="0">
                <a:solidFill>
                  <a:srgbClr val="666666">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return c;</a:t>
            </a:r>
          </a:p>
          <a:p>
            <a:pPr defTabSz="914112">
              <a:lnSpc>
                <a:spcPct val="150000"/>
              </a:lnSpc>
            </a:pPr>
            <a:r>
              <a:rPr lang="en-US" altLang="zh-CN" sz="1599" dirty="0">
                <a:solidFill>
                  <a:srgbClr val="666666">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a:t>
            </a:r>
          </a:p>
          <a:p>
            <a:pPr defTabSz="914112"/>
            <a:endParaRPr lang="zh-CN" altLang="en-US" sz="1599"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右箭头 5"/>
          <p:cNvSpPr/>
          <p:nvPr/>
        </p:nvSpPr>
        <p:spPr bwMode="auto">
          <a:xfrm>
            <a:off x="3069432" y="2950622"/>
            <a:ext cx="1655537" cy="647819"/>
          </a:xfrm>
          <a:prstGeom prst="rightArrow">
            <a:avLst/>
          </a:prstGeom>
          <a:solidFill>
            <a:srgbClr val="0070C0"/>
          </a:solidFill>
          <a:ln w="9525" cap="flat" cmpd="sng" algn="ctr">
            <a:solidFill>
              <a:srgbClr val="00B0F0"/>
            </a:solid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fontAlgn="t">
              <a:spcBef>
                <a:spcPct val="0"/>
              </a:spcBef>
              <a:spcAft>
                <a:spcPct val="0"/>
              </a:spcAft>
            </a:pP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文本框 6"/>
          <p:cNvSpPr txBox="1"/>
          <p:nvPr/>
        </p:nvSpPr>
        <p:spPr bwMode="auto">
          <a:xfrm>
            <a:off x="3285371" y="2779873"/>
            <a:ext cx="971728" cy="334750"/>
          </a:xfrm>
          <a:prstGeom prst="rect">
            <a:avLst/>
          </a:prstGeom>
          <a:noFill/>
          <a:ln w="9525" algn="ctr">
            <a:noFill/>
            <a:miter lim="800000"/>
            <a:headEnd/>
            <a:tailEnd/>
          </a:ln>
        </p:spPr>
        <p:txBody>
          <a:bodyPr vert="horz" wrap="square" lIns="87768" tIns="43884" rIns="87768" bIns="43884" numCol="1" rtlCol="0" anchor="ctr" anchorCtr="0" compatLnSpc="1">
            <a:prstTxWarp prst="textNoShape">
              <a:avLst/>
            </a:prstTxWarp>
            <a:spAutoFit/>
          </a:bodyPr>
          <a:lstStyle/>
          <a:p>
            <a:pPr algn="ctr" defTabSz="914112"/>
            <a:r>
              <a:rPr lang="zh-CN" altLang="en-US" sz="1599"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编译</a:t>
            </a:r>
          </a:p>
        </p:txBody>
      </p:sp>
      <p:graphicFrame>
        <p:nvGraphicFramePr>
          <p:cNvPr id="8" name="表格 7"/>
          <p:cNvGraphicFramePr>
            <a:graphicFrameLocks noGrp="1"/>
          </p:cNvGraphicFramePr>
          <p:nvPr>
            <p:extLst>
              <p:ext uri="{D42A27DB-BD31-4B8C-83A1-F6EECF244321}">
                <p14:modId xmlns:p14="http://schemas.microsoft.com/office/powerpoint/2010/main" val="1470703009"/>
              </p:ext>
            </p:extLst>
          </p:nvPr>
        </p:nvGraphicFramePr>
        <p:xfrm>
          <a:off x="5297591" y="1424033"/>
          <a:ext cx="6162065" cy="1554434"/>
        </p:xfrm>
        <a:graphic>
          <a:graphicData uri="http://schemas.openxmlformats.org/drawingml/2006/table">
            <a:tbl>
              <a:tblPr firstRow="1" bandRow="1">
                <a:tableStyleId>{5C22544A-7EE6-4342-B048-85BDC9FD1C3A}</a:tableStyleId>
              </a:tblPr>
              <a:tblGrid>
                <a:gridCol w="935738"/>
                <a:gridCol w="1871477"/>
                <a:gridCol w="3354850"/>
              </a:tblGrid>
              <a:tr h="353300">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指令</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汇编代码</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说明</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r>
              <a:tr h="298014">
                <a:tc>
                  <a:txBody>
                    <a:bodyPr/>
                    <a:lstStyle/>
                    <a:p>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b9400fe1</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smtClean="0">
                          <a:latin typeface="Huawei Sans" panose="020C0503030203020204" pitchFamily="34" charset="0"/>
                          <a:ea typeface="方正兰亭黑简体" panose="02000000000000000000" pitchFamily="2" charset="-122"/>
                          <a:sym typeface="Huawei Sans" panose="020C0503030203020204" pitchFamily="34" charset="0"/>
                        </a:rPr>
                        <a:t>ldr</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     x1, [sp,#12]</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从内存将变量</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a</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的值放入寄存器</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x1</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r>
              <a:tr h="323909">
                <a:tc>
                  <a:txBody>
                    <a:bodyPr/>
                    <a:lstStyle/>
                    <a:p>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b9400be0</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smtClean="0">
                          <a:latin typeface="Huawei Sans" panose="020C0503030203020204" pitchFamily="34" charset="0"/>
                          <a:ea typeface="方正兰亭黑简体" panose="02000000000000000000" pitchFamily="2" charset="-122"/>
                          <a:sym typeface="Huawei Sans" panose="020C0503030203020204" pitchFamily="34" charset="0"/>
                        </a:rPr>
                        <a:t>ldr</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     x0, [sp,#8]</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从内存将变量</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b</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的值放入寄存器</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x0</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280444">
                <a:tc>
                  <a:txBody>
                    <a:bodyPr/>
                    <a:lstStyle/>
                    <a:p>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0b000020</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add     x0, x1, x0</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将</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x1(a)</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中的值加上</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x0(b)</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的值放入</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x0</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寄存器</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r>
              <a:tr h="298767">
                <a:tc>
                  <a:txBody>
                    <a:bodyPr/>
                    <a:lstStyle/>
                    <a:p>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b90007e0</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smtClean="0">
                          <a:latin typeface="Huawei Sans" panose="020C0503030203020204" pitchFamily="34" charset="0"/>
                          <a:ea typeface="方正兰亭黑简体" panose="02000000000000000000" pitchFamily="2" charset="-122"/>
                          <a:sym typeface="Huawei Sans" panose="020C0503030203020204" pitchFamily="34" charset="0"/>
                        </a:rPr>
                        <a:t>str</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     x0, [sp,#4]</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将</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x0</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寄存器的值存入内存（变量</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c</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682283725"/>
              </p:ext>
            </p:extLst>
          </p:nvPr>
        </p:nvGraphicFramePr>
        <p:xfrm>
          <a:off x="5208691" y="3434396"/>
          <a:ext cx="6162066" cy="1522096"/>
        </p:xfrm>
        <a:graphic>
          <a:graphicData uri="http://schemas.openxmlformats.org/drawingml/2006/table">
            <a:tbl>
              <a:tblPr firstRow="1" bandRow="1">
                <a:tableStyleId>{5C22544A-7EE6-4342-B048-85BDC9FD1C3A}</a:tableStyleId>
              </a:tblPr>
              <a:tblGrid>
                <a:gridCol w="952797"/>
                <a:gridCol w="1854419"/>
                <a:gridCol w="3354850"/>
              </a:tblGrid>
              <a:tr h="370695">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指令</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汇编代码</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说明</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r>
              <a:tr h="287816">
                <a:tc>
                  <a:txBody>
                    <a:bodyPr/>
                    <a:lstStyle/>
                    <a:p>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8b 55 fc</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smtClean="0">
                          <a:latin typeface="Huawei Sans" panose="020C0503030203020204" pitchFamily="34" charset="0"/>
                          <a:ea typeface="方正兰亭黑简体" panose="02000000000000000000" pitchFamily="2" charset="-122"/>
                          <a:sym typeface="Huawei Sans" panose="020C0503030203020204" pitchFamily="34" charset="0"/>
                        </a:rPr>
                        <a:t>mov</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 -0x4(%</a:t>
                      </a:r>
                      <a:r>
                        <a:rPr lang="en-US" altLang="zh-CN" sz="1200" dirty="0" err="1" smtClean="0">
                          <a:latin typeface="Huawei Sans" panose="020C0503030203020204" pitchFamily="34" charset="0"/>
                          <a:ea typeface="方正兰亭黑简体" panose="02000000000000000000" pitchFamily="2" charset="-122"/>
                          <a:sym typeface="Huawei Sans" panose="020C0503030203020204" pitchFamily="34" charset="0"/>
                        </a:rPr>
                        <a:t>rbp</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err="1" smtClean="0">
                          <a:latin typeface="Huawei Sans" panose="020C0503030203020204" pitchFamily="34" charset="0"/>
                          <a:ea typeface="方正兰亭黑简体" panose="02000000000000000000" pitchFamily="2" charset="-122"/>
                          <a:sym typeface="Huawei Sans" panose="020C0503030203020204" pitchFamily="34" charset="0"/>
                        </a:rPr>
                        <a:t>edx</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从内存将变量</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a</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的值放入寄存器</a:t>
                      </a:r>
                      <a:r>
                        <a:rPr lang="en-US" altLang="zh-CN" sz="1200" dirty="0" err="1" smtClean="0">
                          <a:latin typeface="Huawei Sans" panose="020C0503030203020204" pitchFamily="34" charset="0"/>
                          <a:ea typeface="方正兰亭黑简体" panose="02000000000000000000" pitchFamily="2" charset="-122"/>
                          <a:sym typeface="Huawei Sans" panose="020C0503030203020204" pitchFamily="34" charset="0"/>
                        </a:rPr>
                        <a:t>edx</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r>
              <a:tr h="287920">
                <a:tc>
                  <a:txBody>
                    <a:bodyPr/>
                    <a:lstStyle/>
                    <a:p>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8b 45 f8 </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smtClean="0">
                          <a:latin typeface="Huawei Sans" panose="020C0503030203020204" pitchFamily="34" charset="0"/>
                          <a:ea typeface="方正兰亭黑简体" panose="02000000000000000000" pitchFamily="2" charset="-122"/>
                          <a:sym typeface="Huawei Sans" panose="020C0503030203020204" pitchFamily="34" charset="0"/>
                        </a:rPr>
                        <a:t>mov</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  -0x8(%</a:t>
                      </a:r>
                      <a:r>
                        <a:rPr lang="en-US" altLang="zh-CN" sz="1200" dirty="0" err="1" smtClean="0">
                          <a:latin typeface="Huawei Sans" panose="020C0503030203020204" pitchFamily="34" charset="0"/>
                          <a:ea typeface="方正兰亭黑简体" panose="02000000000000000000" pitchFamily="2" charset="-122"/>
                          <a:sym typeface="Huawei Sans" panose="020C0503030203020204" pitchFamily="34" charset="0"/>
                        </a:rPr>
                        <a:t>rbp</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err="1" smtClean="0">
                          <a:latin typeface="Huawei Sans" panose="020C0503030203020204" pitchFamily="34" charset="0"/>
                          <a:ea typeface="方正兰亭黑简体" panose="02000000000000000000" pitchFamily="2" charset="-122"/>
                          <a:sym typeface="Huawei Sans" panose="020C0503030203020204" pitchFamily="34" charset="0"/>
                        </a:rPr>
                        <a:t>eax</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从内存将变量</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b</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的值放入寄存器</a:t>
                      </a:r>
                      <a:r>
                        <a:rPr lang="en-US" altLang="zh-CN" sz="1200" dirty="0" err="1" smtClean="0">
                          <a:latin typeface="Huawei Sans" panose="020C0503030203020204" pitchFamily="34" charset="0"/>
                          <a:ea typeface="方正兰亭黑简体" panose="02000000000000000000" pitchFamily="2" charset="-122"/>
                          <a:sym typeface="Huawei Sans" panose="020C0503030203020204" pitchFamily="34" charset="0"/>
                        </a:rPr>
                        <a:t>eax</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276898">
                <a:tc>
                  <a:txBody>
                    <a:bodyPr/>
                    <a:lstStyle/>
                    <a:p>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01 d0 </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add  %</a:t>
                      </a:r>
                      <a:r>
                        <a:rPr lang="en-US" altLang="zh-CN" sz="1200" dirty="0" err="1" smtClean="0">
                          <a:latin typeface="Huawei Sans" panose="020C0503030203020204" pitchFamily="34" charset="0"/>
                          <a:ea typeface="方正兰亭黑简体" panose="02000000000000000000" pitchFamily="2" charset="-122"/>
                          <a:sym typeface="Huawei Sans" panose="020C0503030203020204" pitchFamily="34" charset="0"/>
                        </a:rPr>
                        <a:t>edx</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err="1" smtClean="0">
                          <a:latin typeface="Huawei Sans" panose="020C0503030203020204" pitchFamily="34" charset="0"/>
                          <a:ea typeface="方正兰亭黑简体" panose="02000000000000000000" pitchFamily="2" charset="-122"/>
                          <a:sym typeface="Huawei Sans" panose="020C0503030203020204" pitchFamily="34" charset="0"/>
                        </a:rPr>
                        <a:t>eax</a:t>
                      </a:r>
                      <a:endPar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将</a:t>
                      </a:r>
                      <a:r>
                        <a:rPr lang="en-US" altLang="zh-CN" sz="1200" dirty="0" err="1" smtClean="0">
                          <a:latin typeface="Huawei Sans" panose="020C0503030203020204" pitchFamily="34" charset="0"/>
                          <a:ea typeface="方正兰亭黑简体" panose="02000000000000000000" pitchFamily="2" charset="-122"/>
                          <a:sym typeface="Huawei Sans" panose="020C0503030203020204" pitchFamily="34" charset="0"/>
                        </a:rPr>
                        <a:t>edx</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(a)</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中的值加上</a:t>
                      </a:r>
                      <a:r>
                        <a:rPr lang="en-US" altLang="zh-CN" sz="1200" dirty="0" err="1" smtClean="0">
                          <a:latin typeface="Huawei Sans" panose="020C0503030203020204" pitchFamily="34" charset="0"/>
                          <a:ea typeface="方正兰亭黑简体" panose="02000000000000000000" pitchFamily="2" charset="-122"/>
                          <a:sym typeface="Huawei Sans" panose="020C0503030203020204" pitchFamily="34" charset="0"/>
                        </a:rPr>
                        <a:t>eax</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(b)</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的值放入</a:t>
                      </a:r>
                      <a:r>
                        <a:rPr lang="en-US" altLang="zh-CN" sz="1200" dirty="0" err="1" smtClean="0">
                          <a:latin typeface="Huawei Sans" panose="020C0503030203020204" pitchFamily="34" charset="0"/>
                          <a:ea typeface="方正兰亭黑简体" panose="02000000000000000000" pitchFamily="2" charset="-122"/>
                          <a:sym typeface="Huawei Sans" panose="020C0503030203020204" pitchFamily="34" charset="0"/>
                        </a:rPr>
                        <a:t>eax</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寄存器</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r>
              <a:tr h="298767">
                <a:tc>
                  <a:txBody>
                    <a:bodyPr/>
                    <a:lstStyle/>
                    <a:p>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89 45 f4</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smtClean="0">
                          <a:latin typeface="Huawei Sans" panose="020C0503030203020204" pitchFamily="34" charset="0"/>
                          <a:ea typeface="方正兰亭黑简体" panose="02000000000000000000" pitchFamily="2" charset="-122"/>
                          <a:sym typeface="Huawei Sans" panose="020C0503030203020204" pitchFamily="34" charset="0"/>
                        </a:rPr>
                        <a:t>mov</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 %eax,-0xc(%</a:t>
                      </a:r>
                      <a:r>
                        <a:rPr lang="en-US" altLang="zh-CN" sz="1200" dirty="0" err="1" smtClean="0">
                          <a:latin typeface="Huawei Sans" panose="020C0503030203020204" pitchFamily="34" charset="0"/>
                          <a:ea typeface="方正兰亭黑简体" panose="02000000000000000000" pitchFamily="2" charset="-122"/>
                          <a:sym typeface="Huawei Sans" panose="020C0503030203020204" pitchFamily="34" charset="0"/>
                        </a:rPr>
                        <a:t>rbp</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a:t>
                      </a: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将</a:t>
                      </a:r>
                      <a:r>
                        <a:rPr lang="en-US" altLang="zh-CN" sz="1200" dirty="0" err="1" smtClean="0">
                          <a:latin typeface="Huawei Sans" panose="020C0503030203020204" pitchFamily="34" charset="0"/>
                          <a:ea typeface="方正兰亭黑简体" panose="02000000000000000000" pitchFamily="2" charset="-122"/>
                          <a:sym typeface="Huawei Sans" panose="020C0503030203020204" pitchFamily="34" charset="0"/>
                        </a:rPr>
                        <a:t>eax</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寄存器的值存入内存（变量</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c</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bl>
          </a:graphicData>
        </a:graphic>
      </p:graphicFrame>
      <p:sp>
        <p:nvSpPr>
          <p:cNvPr id="10" name="文本框 9"/>
          <p:cNvSpPr txBox="1"/>
          <p:nvPr/>
        </p:nvSpPr>
        <p:spPr bwMode="auto">
          <a:xfrm>
            <a:off x="5297591" y="1030060"/>
            <a:ext cx="2447316" cy="334750"/>
          </a:xfrm>
          <a:prstGeom prst="rect">
            <a:avLst/>
          </a:prstGeom>
          <a:noFill/>
          <a:ln w="9525" algn="ctr">
            <a:noFill/>
            <a:miter lim="800000"/>
            <a:headEnd/>
            <a:tailEnd/>
          </a:ln>
        </p:spPr>
        <p:txBody>
          <a:bodyPr vert="horz" wrap="square" lIns="87768" tIns="43884" rIns="87768" bIns="43884" numCol="1" rtlCol="0" anchor="ctr" anchorCtr="0" compatLnSpc="1">
            <a:prstTxWarp prst="textNoShape">
              <a:avLst/>
            </a:prstTxWarp>
            <a:spAutoFit/>
          </a:bodyPr>
          <a:lstStyle/>
          <a:p>
            <a:pPr defTabSz="914112"/>
            <a:r>
              <a:rPr lang="zh-CN" altLang="en-US" sz="1599"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鲲鹏处理器指令</a:t>
            </a:r>
          </a:p>
        </p:txBody>
      </p:sp>
      <p:sp>
        <p:nvSpPr>
          <p:cNvPr id="11" name="文本框 10"/>
          <p:cNvSpPr txBox="1"/>
          <p:nvPr/>
        </p:nvSpPr>
        <p:spPr bwMode="auto">
          <a:xfrm>
            <a:off x="5212974" y="3099648"/>
            <a:ext cx="2447316" cy="334750"/>
          </a:xfrm>
          <a:prstGeom prst="rect">
            <a:avLst/>
          </a:prstGeom>
          <a:noFill/>
          <a:ln w="9525" algn="ctr">
            <a:noFill/>
            <a:miter lim="800000"/>
            <a:headEnd/>
            <a:tailEnd/>
          </a:ln>
        </p:spPr>
        <p:txBody>
          <a:bodyPr vert="horz" wrap="square" lIns="87768" tIns="43884" rIns="87768" bIns="43884" numCol="1" rtlCol="0" anchor="ctr" anchorCtr="0" compatLnSpc="1">
            <a:prstTxWarp prst="textNoShape">
              <a:avLst/>
            </a:prstTxWarp>
            <a:spAutoFit/>
          </a:bodyPr>
          <a:lstStyle/>
          <a:p>
            <a:pPr defTabSz="914112"/>
            <a:r>
              <a:rPr lang="en-US" altLang="zh-CN" sz="1599"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x86</a:t>
            </a:r>
            <a:r>
              <a:rPr lang="zh-CN" altLang="en-US" sz="1599"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处理器指令</a:t>
            </a:r>
          </a:p>
        </p:txBody>
      </p:sp>
      <p:sp>
        <p:nvSpPr>
          <p:cNvPr id="3" name="标题 2"/>
          <p:cNvSpPr>
            <a:spLocks noGrp="1"/>
          </p:cNvSpPr>
          <p:nvPr>
            <p:ph type="title"/>
          </p:nvPr>
        </p:nvSpPr>
        <p:spPr/>
        <p:txBody>
          <a:bodyPr>
            <a:normAutofit/>
          </a:bodyPr>
          <a:lstStyle/>
          <a:p>
            <a:r>
              <a:rPr lang="zh-CN" altLang="en-US" dirty="0">
                <a:sym typeface="Huawei Sans" panose="020C0503030203020204" pitchFamily="34" charset="0"/>
              </a:rPr>
              <a:t>鲲鹏与</a:t>
            </a:r>
            <a:r>
              <a:rPr lang="en-US" altLang="zh-CN" dirty="0">
                <a:sym typeface="Huawei Sans" panose="020C0503030203020204" pitchFamily="34" charset="0"/>
              </a:rPr>
              <a:t>x86</a:t>
            </a:r>
            <a:r>
              <a:rPr lang="zh-CN" altLang="en-US" dirty="0">
                <a:sym typeface="Huawei Sans" panose="020C0503030203020204" pitchFamily="34" charset="0"/>
              </a:rPr>
              <a:t>处理器有哪些关键的指令差异</a:t>
            </a:r>
            <a:r>
              <a:rPr lang="zh-CN" altLang="en-US" dirty="0" smtClean="0">
                <a:sym typeface="Huawei Sans" panose="020C0503030203020204" pitchFamily="34" charset="0"/>
              </a:rPr>
              <a:t>？</a:t>
            </a:r>
            <a:endParaRPr lang="zh-CN" altLang="en-US" dirty="0">
              <a:sym typeface="Huawei Sans" panose="020C0503030203020204" pitchFamily="34" charset="0"/>
            </a:endParaRPr>
          </a:p>
        </p:txBody>
      </p:sp>
      <p:sp>
        <p:nvSpPr>
          <p:cNvPr id="2" name="文本框 1"/>
          <p:cNvSpPr txBox="1"/>
          <p:nvPr/>
        </p:nvSpPr>
        <p:spPr>
          <a:xfrm>
            <a:off x="718452" y="4968832"/>
            <a:ext cx="10902717" cy="1061829"/>
          </a:xfrm>
          <a:prstGeom prst="rect">
            <a:avLst/>
          </a:prstGeom>
          <a:noFill/>
        </p:spPr>
        <p:txBody>
          <a:bodyPr wrap="square" rtlCol="0">
            <a:spAutoFit/>
          </a:bodyPr>
          <a:lstStyle/>
          <a:p>
            <a:pPr>
              <a:lnSpc>
                <a:spcPct val="150000"/>
              </a:lnSpc>
            </a:pPr>
            <a:r>
              <a:rPr lang="en-US" altLang="zh-CN" sz="14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2</a:t>
            </a:r>
            <a:r>
              <a:rPr lang="zh-CN" altLang="en-US" sz="14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大差异：</a:t>
            </a:r>
            <a:endParaRPr lang="en-US" altLang="zh-CN" sz="14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342900" indent="-342900">
              <a:lnSpc>
                <a:spcPct val="150000"/>
              </a:lnSpc>
              <a:buFont typeface="+mj-lt"/>
              <a:buAutoNum type="arabicPeriod"/>
            </a:pPr>
            <a:r>
              <a:rPr lang="zh-CN" altLang="en-US" sz="14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指令长度（鲲鹏等长，指令流水并发度较</a:t>
            </a:r>
            <a:r>
              <a:rPr lang="en-US" altLang="zh-CN" sz="14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X86</a:t>
            </a:r>
            <a:r>
              <a:rPr lang="zh-CN" altLang="en-US" sz="14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高、</a:t>
            </a:r>
            <a:r>
              <a:rPr lang="en-US" altLang="zh-CN" sz="14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X86</a:t>
            </a:r>
            <a:r>
              <a:rPr lang="zh-CN" altLang="en-US" sz="14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不等长，擅长串行）</a:t>
            </a:r>
            <a:r>
              <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4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鲲鹏在高性能计算等高并发场景下性价比提升</a:t>
            </a:r>
            <a:r>
              <a:rPr lang="en-US" altLang="zh-CN" sz="14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30%</a:t>
            </a:r>
          </a:p>
          <a:p>
            <a:pPr marL="342900" indent="-342900">
              <a:lnSpc>
                <a:spcPct val="150000"/>
              </a:lnSpc>
              <a:buFont typeface="+mj-lt"/>
              <a:buAutoNum type="arabicPeriod"/>
            </a:pPr>
            <a:r>
              <a:rPr lang="zh-CN" altLang="en-US" sz="14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汇编代码（</a:t>
            </a:r>
            <a:r>
              <a:rPr lang="en-US" altLang="zh-CN" sz="14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X86</a:t>
            </a:r>
            <a:r>
              <a:rPr lang="zh-CN" altLang="en-US" sz="14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与鲲鹏汇编指令不一致，</a:t>
            </a:r>
            <a:r>
              <a:rPr lang="en-US" altLang="zh-CN"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X86</a:t>
            </a:r>
            <a:r>
              <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程序无法直接移植到鲲鹏</a:t>
            </a:r>
            <a:r>
              <a:rPr lang="zh-CN" altLang="en-US" sz="1400" dirty="0">
                <a:solidFill>
                  <a:srgbClr val="C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a:t>
            </a:r>
            <a:r>
              <a:rPr lang="zh-CN" altLang="en-US" sz="1400" b="1" dirty="0">
                <a:solidFill>
                  <a:srgbClr val="C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必须经过重新编译才能运行</a:t>
            </a:r>
            <a:r>
              <a:rPr lang="zh-CN" altLang="en-US" sz="14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30415266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solidFill>
                  <a:schemeClr val="bg1">
                    <a:lumMod val="50000"/>
                  </a:schemeClr>
                </a:solidFill>
                <a:sym typeface="Huawei Sans" panose="020C0503030203020204" pitchFamily="34" charset="0"/>
              </a:rPr>
              <a:t>云计算的服务</a:t>
            </a:r>
            <a:r>
              <a:rPr lang="zh-CN" altLang="en-US" dirty="0" smtClean="0">
                <a:solidFill>
                  <a:schemeClr val="bg1">
                    <a:lumMod val="50000"/>
                  </a:schemeClr>
                </a:solidFill>
                <a:sym typeface="Huawei Sans" panose="020C0503030203020204" pitchFamily="34" charset="0"/>
              </a:rPr>
              <a:t>模式</a:t>
            </a:r>
            <a:endParaRPr lang="zh-CN" altLang="en-US" dirty="0">
              <a:solidFill>
                <a:schemeClr val="bg1">
                  <a:lumMod val="50000"/>
                </a:schemeClr>
              </a:solidFill>
              <a:sym typeface="Huawei Sans" panose="020C0503030203020204" pitchFamily="34" charset="0"/>
            </a:endParaRPr>
          </a:p>
          <a:p>
            <a:r>
              <a:rPr lang="zh-CN" altLang="en-US" b="1" dirty="0" smtClean="0">
                <a:sym typeface="Huawei Sans" panose="020C0503030203020204" pitchFamily="34" charset="0"/>
              </a:rPr>
              <a:t>华为云鲲鹏</a:t>
            </a:r>
            <a:r>
              <a:rPr lang="zh-CN" altLang="en-US" b="1" dirty="0">
                <a:sym typeface="Huawei Sans" panose="020C0503030203020204" pitchFamily="34" charset="0"/>
              </a:rPr>
              <a:t>云</a:t>
            </a:r>
            <a:r>
              <a:rPr lang="zh-CN" altLang="en-US" b="1" dirty="0" smtClean="0">
                <a:sym typeface="Huawei Sans" panose="020C0503030203020204" pitchFamily="34" charset="0"/>
              </a:rPr>
              <a:t>服务</a:t>
            </a:r>
            <a:endParaRPr lang="en-US" altLang="zh-CN" b="1" dirty="0" smtClean="0">
              <a:sym typeface="Huawei Sans" panose="020C0503030203020204" pitchFamily="34" charset="0"/>
            </a:endParaRPr>
          </a:p>
          <a:p>
            <a:pPr lvl="1"/>
            <a:r>
              <a:rPr lang="zh-CN" altLang="en-US" sz="1800" b="1" dirty="0">
                <a:sym typeface="Huawei Sans" panose="020C0503030203020204" pitchFamily="34" charset="0"/>
              </a:rPr>
              <a:t>华为云鲲鹏基础</a:t>
            </a:r>
            <a:r>
              <a:rPr lang="zh-CN" altLang="en-US" sz="1800" b="1" dirty="0" smtClean="0">
                <a:sym typeface="Huawei Sans" panose="020C0503030203020204" pitchFamily="34" charset="0"/>
              </a:rPr>
              <a:t>设施</a:t>
            </a:r>
            <a:endParaRPr lang="en-US" altLang="zh-CN" sz="1800" b="1" dirty="0" smtClean="0">
              <a:sym typeface="Huawei Sans" panose="020C0503030203020204" pitchFamily="34" charset="0"/>
            </a:endParaRPr>
          </a:p>
          <a:p>
            <a:pPr lvl="2"/>
            <a:r>
              <a:rPr lang="zh-CN" altLang="en-US" sz="1600" dirty="0">
                <a:solidFill>
                  <a:schemeClr val="bg1">
                    <a:lumMod val="50000"/>
                  </a:schemeClr>
                </a:solidFill>
                <a:sym typeface="Huawei Sans" panose="020C0503030203020204" pitchFamily="34" charset="0"/>
              </a:rPr>
              <a:t>鲲鹏处理器介绍</a:t>
            </a:r>
          </a:p>
          <a:p>
            <a:pPr lvl="2"/>
            <a:r>
              <a:rPr lang="zh-CN" altLang="en-US" sz="1600" b="1" dirty="0" smtClean="0">
                <a:sym typeface="Huawei Sans" panose="020C0503030203020204" pitchFamily="34" charset="0"/>
              </a:rPr>
              <a:t>服务器介绍</a:t>
            </a:r>
            <a:endParaRPr lang="en-US" altLang="zh-CN" sz="1600" b="1" dirty="0" smtClean="0">
              <a:sym typeface="Huawei Sans" panose="020C0503030203020204" pitchFamily="34" charset="0"/>
            </a:endParaRPr>
          </a:p>
          <a:p>
            <a:pPr lvl="1"/>
            <a:r>
              <a:rPr lang="zh-CN" altLang="en-US" sz="1800" dirty="0" smtClean="0">
                <a:solidFill>
                  <a:schemeClr val="bg1">
                    <a:lumMod val="50000"/>
                  </a:schemeClr>
                </a:solidFill>
                <a:sym typeface="Huawei Sans" panose="020C0503030203020204" pitchFamily="34" charset="0"/>
              </a:rPr>
              <a:t>华为云</a:t>
            </a:r>
            <a:r>
              <a:rPr lang="zh-CN" altLang="en-US" sz="1800" dirty="0">
                <a:solidFill>
                  <a:schemeClr val="bg1">
                    <a:lumMod val="50000"/>
                  </a:schemeClr>
                </a:solidFill>
                <a:sym typeface="Huawei Sans" panose="020C0503030203020204" pitchFamily="34" charset="0"/>
              </a:rPr>
              <a:t>鲲鹏云平台</a:t>
            </a:r>
            <a:endParaRPr lang="en-US" altLang="zh-CN" sz="1800" dirty="0">
              <a:solidFill>
                <a:schemeClr val="bg1">
                  <a:lumMod val="50000"/>
                </a:schemeClr>
              </a:solidFill>
              <a:sym typeface="Huawei Sans" panose="020C0503030203020204" pitchFamily="34" charset="0"/>
            </a:endParaRPr>
          </a:p>
          <a:p>
            <a:pPr lvl="1"/>
            <a:r>
              <a:rPr lang="zh-CN" altLang="en-US" sz="1800" dirty="0">
                <a:solidFill>
                  <a:schemeClr val="bg1">
                    <a:lumMod val="50000"/>
                  </a:schemeClr>
                </a:solidFill>
                <a:sym typeface="Huawei Sans" panose="020C0503030203020204" pitchFamily="34" charset="0"/>
              </a:rPr>
              <a:t>华为云鲲鹏云服务</a:t>
            </a:r>
          </a:p>
          <a:p>
            <a:pPr lvl="1"/>
            <a:r>
              <a:rPr lang="zh-CN" altLang="en-US" sz="1800" dirty="0">
                <a:solidFill>
                  <a:schemeClr val="bg1">
                    <a:lumMod val="50000"/>
                  </a:schemeClr>
                </a:solidFill>
                <a:sym typeface="Huawei Sans" panose="020C0503030203020204" pitchFamily="34" charset="0"/>
              </a:rPr>
              <a:t>华为云鲲鹏云服务解决方案</a:t>
            </a:r>
          </a:p>
          <a:p>
            <a:endParaRPr lang="zh-CN" altLang="en-US" b="1" dirty="0">
              <a:sym typeface="Huawei Sans" panose="020C0503030203020204" pitchFamily="34" charset="0"/>
            </a:endParaRPr>
          </a:p>
        </p:txBody>
      </p:sp>
    </p:spTree>
    <p:extLst>
      <p:ext uri="{BB962C8B-B14F-4D97-AF65-F5344CB8AC3E}">
        <p14:creationId xmlns:p14="http://schemas.microsoft.com/office/powerpoint/2010/main" val="10143995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cs typeface="+mn-ea"/>
                <a:sym typeface="Huawei Sans" panose="020C0503030203020204" pitchFamily="34" charset="0"/>
              </a:rPr>
              <a:t>服务器 </a:t>
            </a:r>
            <a:r>
              <a:rPr lang="en-US" altLang="zh-CN" dirty="0" smtClean="0">
                <a:cs typeface="+mn-ea"/>
                <a:sym typeface="Huawei Sans" panose="020C0503030203020204" pitchFamily="34" charset="0"/>
              </a:rPr>
              <a:t>- </a:t>
            </a:r>
            <a:r>
              <a:rPr lang="en-US" altLang="zh-CN" dirty="0" err="1" smtClean="0">
                <a:cs typeface="+mn-ea"/>
                <a:sym typeface="Huawei Sans" panose="020C0503030203020204" pitchFamily="34" charset="0"/>
              </a:rPr>
              <a:t>TaiShan</a:t>
            </a:r>
            <a:r>
              <a:rPr lang="zh-CN" altLang="en-US" dirty="0">
                <a:cs typeface="+mn-ea"/>
                <a:sym typeface="Huawei Sans" panose="020C0503030203020204" pitchFamily="34" charset="0"/>
              </a:rPr>
              <a:t>服务器</a:t>
            </a:r>
          </a:p>
        </p:txBody>
      </p:sp>
      <p:pic>
        <p:nvPicPr>
          <p:cNvPr id="5" name="Picture 19" descr="\\Bchief-sever180\共享\华为\2016\6月\D-201606417-金融营销材料设计-刘泉\文件\link\组 26.png"/>
          <p:cNvPicPr>
            <a:picLocks noChangeAspect="1" noChangeArrowheads="1"/>
          </p:cNvPicPr>
          <p:nvPr/>
        </p:nvPicPr>
        <p:blipFill>
          <a:blip r:embed="rId3" cstate="print">
            <a:lum bright="-10000" contrast="5000"/>
            <a:extLst>
              <a:ext uri="{28A0092B-C50C-407E-A947-70E740481C1C}">
                <a14:useLocalDpi xmlns:a14="http://schemas.microsoft.com/office/drawing/2010/main"/>
              </a:ext>
            </a:extLst>
          </a:blip>
          <a:srcRect/>
          <a:stretch>
            <a:fillRect/>
          </a:stretch>
        </p:blipFill>
        <p:spPr bwMode="auto">
          <a:xfrm rot="5400000">
            <a:off x="3534937" y="3383094"/>
            <a:ext cx="2508126" cy="649661"/>
          </a:xfrm>
          <a:prstGeom prst="rect">
            <a:avLst/>
          </a:prstGeom>
          <a:noFill/>
        </p:spPr>
      </p:pic>
      <p:sp>
        <p:nvSpPr>
          <p:cNvPr id="6" name="TextBox 96"/>
          <p:cNvSpPr txBox="1"/>
          <p:nvPr/>
        </p:nvSpPr>
        <p:spPr>
          <a:xfrm>
            <a:off x="7193159" y="1007516"/>
            <a:ext cx="3183136" cy="620533"/>
          </a:xfrm>
          <a:prstGeom prst="rect">
            <a:avLst/>
          </a:prstGeom>
          <a:noFill/>
        </p:spPr>
        <p:txBody>
          <a:bodyPr wrap="square" lIns="121963" tIns="60981" rIns="121963" bIns="60981" rtlCol="0">
            <a:spAutoFit/>
          </a:bodyPr>
          <a:lstStyle/>
          <a:p>
            <a:pPr algn="ctr" defTabSz="914400" fontAlgn="base">
              <a:lnSpc>
                <a:spcPct val="150000"/>
              </a:lnSpc>
              <a:spcBef>
                <a:spcPct val="0"/>
              </a:spcBef>
              <a:spcAft>
                <a:spcPct val="0"/>
              </a:spcAft>
            </a:pPr>
            <a:r>
              <a:rPr lang="zh-CN" altLang="en-US" sz="2400" b="1"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rPr>
              <a:t>高性能</a:t>
            </a:r>
            <a:endParaRPr lang="en-US" altLang="zh-CN" sz="2400" b="1" dirty="0" smtClean="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 name="TextBox 97"/>
          <p:cNvSpPr txBox="1"/>
          <p:nvPr/>
        </p:nvSpPr>
        <p:spPr>
          <a:xfrm>
            <a:off x="6987094" y="2802698"/>
            <a:ext cx="3721937" cy="620533"/>
          </a:xfrm>
          <a:prstGeom prst="rect">
            <a:avLst/>
          </a:prstGeom>
          <a:noFill/>
        </p:spPr>
        <p:txBody>
          <a:bodyPr wrap="square" lIns="121963" tIns="60981" rIns="121963" bIns="60981" rtlCol="0">
            <a:spAutoFit/>
          </a:bodyPr>
          <a:lstStyle/>
          <a:p>
            <a:pPr algn="ctr" defTabSz="914400" fontAlgn="base">
              <a:lnSpc>
                <a:spcPct val="150000"/>
              </a:lnSpc>
              <a:spcBef>
                <a:spcPct val="0"/>
              </a:spcBef>
              <a:spcAft>
                <a:spcPct val="0"/>
              </a:spcAft>
            </a:pPr>
            <a:r>
              <a:rPr lang="zh-CN" altLang="en-US" sz="2400" b="1" dirty="0" smtClean="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rPr>
              <a:t>灵活适配</a:t>
            </a:r>
            <a:endParaRPr lang="en-US" altLang="zh-CN" sz="2400" b="1" dirty="0" smtClean="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 name="矩形 7"/>
          <p:cNvSpPr/>
          <p:nvPr/>
        </p:nvSpPr>
        <p:spPr>
          <a:xfrm>
            <a:off x="6161720" y="1786696"/>
            <a:ext cx="5487353" cy="1161899"/>
          </a:xfrm>
          <a:prstGeom prst="rect">
            <a:avLst/>
          </a:prstGeom>
        </p:spPr>
        <p:txBody>
          <a:bodyPr wrap="square" lIns="121963" tIns="60981" rIns="121963" bIns="60981">
            <a:spAutoFit/>
          </a:bodyPr>
          <a:lstStyle/>
          <a:p>
            <a:pPr defTabSz="914400" fontAlgn="base">
              <a:lnSpc>
                <a:spcPct val="150000"/>
              </a:lnSpc>
              <a:spcBef>
                <a:spcPct val="0"/>
              </a:spcBef>
              <a:spcAft>
                <a:spcPct val="0"/>
              </a:spcAft>
            </a:pPr>
            <a:r>
              <a:rPr lang="zh-CN" altLang="en-US" sz="1500" b="1"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超</a:t>
            </a:r>
            <a:r>
              <a:rPr lang="zh-CN" altLang="en-US" sz="1500" b="1"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强算</a:t>
            </a:r>
            <a:r>
              <a:rPr lang="zh-CN" altLang="en-US" sz="1500" b="1"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力</a:t>
            </a:r>
            <a:r>
              <a:rPr lang="en-US" altLang="zh-CN" sz="1500" b="1"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r>
              <a:rPr lang="zh-CN" altLang="en-US" sz="15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高性能</a:t>
            </a:r>
            <a:r>
              <a:rPr lang="en-US" altLang="zh-CN" sz="1500" dirty="0" err="1"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Kunpeng</a:t>
            </a:r>
            <a:r>
              <a:rPr lang="en-US" altLang="zh-CN" sz="15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 920</a:t>
            </a:r>
            <a:r>
              <a:rPr lang="zh-CN" altLang="en-US" sz="15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处理器</a:t>
            </a:r>
            <a:endParaRPr lang="en-US" altLang="zh-CN" sz="1500"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914400" fontAlgn="base">
              <a:lnSpc>
                <a:spcPct val="150000"/>
              </a:lnSpc>
              <a:spcBef>
                <a:spcPct val="0"/>
              </a:spcBef>
              <a:spcAft>
                <a:spcPct val="0"/>
              </a:spcAft>
            </a:pPr>
            <a:r>
              <a:rPr lang="zh-CN" altLang="en-US" sz="1500" b="1"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大内存</a:t>
            </a:r>
            <a:r>
              <a:rPr lang="zh-CN" altLang="en-US" sz="1500" b="1"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容量</a:t>
            </a:r>
            <a:r>
              <a:rPr lang="zh-CN" altLang="en-US" sz="15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en-US" altLang="zh-CN" sz="15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8</a:t>
            </a:r>
            <a:r>
              <a:rPr lang="zh-CN" altLang="en-US" sz="1500"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通道内存技术，支持</a:t>
            </a:r>
            <a:r>
              <a:rPr lang="en-US" altLang="zh-CN" sz="1500"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32</a:t>
            </a:r>
            <a:r>
              <a:rPr lang="zh-CN" altLang="en-US" sz="1500"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个</a:t>
            </a:r>
            <a:r>
              <a:rPr lang="en-US" altLang="zh-CN" sz="1500"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DDR4</a:t>
            </a:r>
            <a:r>
              <a:rPr lang="zh-CN" altLang="en-US" sz="1500"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内存</a:t>
            </a:r>
            <a:r>
              <a:rPr lang="zh-CN" altLang="en-US" sz="15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插槽</a:t>
            </a:r>
            <a:endParaRPr lang="en-US" altLang="zh-CN" sz="15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914400" fontAlgn="base">
              <a:lnSpc>
                <a:spcPct val="150000"/>
              </a:lnSpc>
              <a:spcBef>
                <a:spcPct val="0"/>
              </a:spcBef>
              <a:spcAft>
                <a:spcPct val="0"/>
              </a:spcAft>
            </a:pPr>
            <a:r>
              <a:rPr lang="zh-CN" altLang="en-US" sz="1500" b="1"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超强</a:t>
            </a:r>
            <a:r>
              <a:rPr lang="en-US" altLang="zh-CN" sz="1500" b="1"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1500" b="1"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加速：</a:t>
            </a:r>
            <a:r>
              <a:rPr lang="zh-CN" altLang="en-US" sz="15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支持华为</a:t>
            </a:r>
            <a:r>
              <a:rPr lang="en-US" altLang="zh-CN" sz="15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Atlas 300 AI</a:t>
            </a:r>
            <a:r>
              <a:rPr lang="zh-CN" altLang="en-US" sz="15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加速卡，满足多场景推理</a:t>
            </a:r>
            <a:endParaRPr lang="zh-CN" altLang="en-US" sz="1500"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矩形 8"/>
          <p:cNvSpPr/>
          <p:nvPr/>
        </p:nvSpPr>
        <p:spPr>
          <a:xfrm>
            <a:off x="6124611" y="3482702"/>
            <a:ext cx="5524463" cy="1161899"/>
          </a:xfrm>
          <a:prstGeom prst="rect">
            <a:avLst/>
          </a:prstGeom>
        </p:spPr>
        <p:txBody>
          <a:bodyPr wrap="square" lIns="121963" tIns="60981" rIns="121963" bIns="60981">
            <a:spAutoFit/>
          </a:bodyPr>
          <a:lstStyle/>
          <a:p>
            <a:pPr defTabSz="914400" fontAlgn="base">
              <a:lnSpc>
                <a:spcPct val="150000"/>
              </a:lnSpc>
              <a:spcBef>
                <a:spcPct val="0"/>
              </a:spcBef>
              <a:spcAft>
                <a:spcPct val="0"/>
              </a:spcAft>
            </a:pPr>
            <a:r>
              <a:rPr lang="zh-CN" altLang="en-US" sz="1500" b="1"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灵活的</a:t>
            </a:r>
            <a:r>
              <a:rPr lang="en-US" altLang="zh-CN" sz="1500" b="1"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IO</a:t>
            </a:r>
            <a:r>
              <a:rPr lang="zh-CN" altLang="en-US" sz="1500" b="1"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扩展</a:t>
            </a:r>
            <a:r>
              <a:rPr lang="zh-CN" altLang="en-US" sz="15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：支持灵活插卡和标准的智能网卡，实现丰富的网络配置</a:t>
            </a:r>
            <a:endParaRPr lang="en-US" altLang="zh-CN" sz="15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914400" fontAlgn="base">
              <a:lnSpc>
                <a:spcPct val="150000"/>
              </a:lnSpc>
              <a:spcBef>
                <a:spcPct val="0"/>
              </a:spcBef>
              <a:spcAft>
                <a:spcPct val="0"/>
              </a:spcAft>
            </a:pPr>
            <a:r>
              <a:rPr lang="zh-CN" altLang="en-US" sz="1500" b="1"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分级存储</a:t>
            </a:r>
            <a:r>
              <a:rPr lang="zh-CN" altLang="en-US" sz="1500"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：支持大容量存储硬盘</a:t>
            </a:r>
            <a:r>
              <a:rPr lang="zh-CN" altLang="en-US" sz="15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和</a:t>
            </a:r>
            <a:r>
              <a:rPr lang="en-US" altLang="zh-CN" sz="15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ES3000 V5 NVMe SSD</a:t>
            </a:r>
            <a:endParaRPr lang="en-US" altLang="zh-CN" sz="1500"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0" name="直接连接符 9"/>
          <p:cNvCxnSpPr/>
          <p:nvPr/>
        </p:nvCxnSpPr>
        <p:spPr>
          <a:xfrm flipV="1">
            <a:off x="6582450" y="3482702"/>
            <a:ext cx="4562375" cy="0"/>
          </a:xfrm>
          <a:prstGeom prst="line">
            <a:avLst/>
          </a:prstGeom>
          <a:noFill/>
          <a:ln w="12700" cap="flat" cmpd="sng" algn="ctr">
            <a:gradFill flip="none" rotWithShape="1">
              <a:gsLst>
                <a:gs pos="33000">
                  <a:srgbClr val="0070C3"/>
                </a:gs>
                <a:gs pos="100000">
                  <a:sysClr val="window" lastClr="FFFFFF">
                    <a:alpha val="0"/>
                  </a:sysClr>
                </a:gs>
              </a:gsLst>
              <a:path path="circle">
                <a:fillToRect l="50000" t="50000" r="50000" b="50000"/>
              </a:path>
              <a:tileRect/>
            </a:gradFill>
            <a:prstDash val="solid"/>
          </a:ln>
          <a:effectLst/>
        </p:spPr>
      </p:cxnSp>
      <p:cxnSp>
        <p:nvCxnSpPr>
          <p:cNvPr id="11" name="直接连接符 10"/>
          <p:cNvCxnSpPr/>
          <p:nvPr/>
        </p:nvCxnSpPr>
        <p:spPr>
          <a:xfrm flipV="1">
            <a:off x="6582450" y="1693128"/>
            <a:ext cx="4562375" cy="0"/>
          </a:xfrm>
          <a:prstGeom prst="line">
            <a:avLst/>
          </a:prstGeom>
          <a:noFill/>
          <a:ln w="12700" cap="flat" cmpd="sng" algn="ctr">
            <a:gradFill flip="none" rotWithShape="1">
              <a:gsLst>
                <a:gs pos="33000">
                  <a:srgbClr val="0070C3"/>
                </a:gs>
                <a:gs pos="100000">
                  <a:sysClr val="window" lastClr="FFFFFF">
                    <a:alpha val="0"/>
                  </a:sysClr>
                </a:gs>
              </a:gsLst>
              <a:path path="circle">
                <a:fillToRect l="50000" t="50000" r="50000" b="50000"/>
              </a:path>
              <a:tileRect/>
            </a:gradFill>
            <a:prstDash val="solid"/>
          </a:ln>
          <a:effectLst/>
        </p:spPr>
      </p:cxnSp>
      <p:grpSp>
        <p:nvGrpSpPr>
          <p:cNvPr id="12" name="组合 73"/>
          <p:cNvGrpSpPr/>
          <p:nvPr/>
        </p:nvGrpSpPr>
        <p:grpSpPr>
          <a:xfrm>
            <a:off x="5183362" y="3602379"/>
            <a:ext cx="953886" cy="953635"/>
            <a:chOff x="4481317" y="3815770"/>
            <a:chExt cx="715042" cy="715061"/>
          </a:xfrm>
        </p:grpSpPr>
        <p:grpSp>
          <p:nvGrpSpPr>
            <p:cNvPr id="13" name="组合 58"/>
            <p:cNvGrpSpPr/>
            <p:nvPr/>
          </p:nvGrpSpPr>
          <p:grpSpPr>
            <a:xfrm>
              <a:off x="4709192" y="4022720"/>
              <a:ext cx="288000" cy="288000"/>
              <a:chOff x="-1780508" y="3375021"/>
              <a:chExt cx="338759" cy="330840"/>
            </a:xfrm>
          </p:grpSpPr>
          <p:sp>
            <p:nvSpPr>
              <p:cNvPr id="15" name="Freeform 59"/>
              <p:cNvSpPr>
                <a:spLocks/>
              </p:cNvSpPr>
              <p:nvPr/>
            </p:nvSpPr>
            <p:spPr bwMode="auto">
              <a:xfrm>
                <a:off x="-1760896" y="3513760"/>
                <a:ext cx="256744" cy="192101"/>
              </a:xfrm>
              <a:custGeom>
                <a:avLst/>
                <a:gdLst>
                  <a:gd name="T0" fmla="*/ 2147483647 w 546"/>
                  <a:gd name="T1" fmla="*/ 2147483647 h 411"/>
                  <a:gd name="T2" fmla="*/ 2147483647 w 546"/>
                  <a:gd name="T3" fmla="*/ 2147483647 h 411"/>
                  <a:gd name="T4" fmla="*/ 2147483647 w 546"/>
                  <a:gd name="T5" fmla="*/ 0 h 411"/>
                  <a:gd name="T6" fmla="*/ 2147483647 w 546"/>
                  <a:gd name="T7" fmla="*/ 2147483647 h 411"/>
                  <a:gd name="T8" fmla="*/ 0 w 546"/>
                  <a:gd name="T9" fmla="*/ 2147483647 h 411"/>
                  <a:gd name="T10" fmla="*/ 2147483647 w 546"/>
                  <a:gd name="T11" fmla="*/ 2147483647 h 411"/>
                  <a:gd name="T12" fmla="*/ 2147483647 w 546"/>
                  <a:gd name="T13" fmla="*/ 2147483647 h 411"/>
                  <a:gd name="T14" fmla="*/ 2147483647 w 546"/>
                  <a:gd name="T15" fmla="*/ 2147483647 h 411"/>
                  <a:gd name="T16" fmla="*/ 2147483647 w 546"/>
                  <a:gd name="T17" fmla="*/ 2147483647 h 411"/>
                  <a:gd name="T18" fmla="*/ 2147483647 w 546"/>
                  <a:gd name="T19" fmla="*/ 2147483647 h 411"/>
                  <a:gd name="T20" fmla="*/ 2147483647 w 546"/>
                  <a:gd name="T21" fmla="*/ 2147483647 h 4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6"/>
                  <a:gd name="T34" fmla="*/ 0 h 411"/>
                  <a:gd name="T35" fmla="*/ 546 w 546"/>
                  <a:gd name="T36" fmla="*/ 411 h 4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6" h="411">
                    <a:moveTo>
                      <a:pt x="391" y="300"/>
                    </a:moveTo>
                    <a:lnTo>
                      <a:pt x="391" y="300"/>
                    </a:lnTo>
                    <a:lnTo>
                      <a:pt x="162" y="0"/>
                    </a:lnTo>
                    <a:cubicBezTo>
                      <a:pt x="137" y="19"/>
                      <a:pt x="107" y="30"/>
                      <a:pt x="73" y="30"/>
                    </a:cubicBezTo>
                    <a:cubicBezTo>
                      <a:pt x="47" y="30"/>
                      <a:pt x="22" y="23"/>
                      <a:pt x="0" y="11"/>
                    </a:cubicBezTo>
                    <a:lnTo>
                      <a:pt x="220" y="300"/>
                    </a:lnTo>
                    <a:lnTo>
                      <a:pt x="24" y="300"/>
                    </a:lnTo>
                    <a:lnTo>
                      <a:pt x="24" y="411"/>
                    </a:lnTo>
                    <a:lnTo>
                      <a:pt x="546" y="411"/>
                    </a:lnTo>
                    <a:lnTo>
                      <a:pt x="546" y="300"/>
                    </a:lnTo>
                    <a:lnTo>
                      <a:pt x="391" y="300"/>
                    </a:lnTo>
                    <a:close/>
                  </a:path>
                </a:pathLst>
              </a:custGeom>
              <a:solidFill>
                <a:srgbClr val="0070C0"/>
              </a:solidFill>
              <a:ln w="9525">
                <a:noFill/>
                <a:round/>
                <a:headEnd/>
                <a:tailEnd/>
              </a:ln>
            </p:spPr>
            <p:txBody>
              <a:bodyPr vert="horz" wrap="square" lIns="121911" tIns="60955" rIns="121911" bIns="60955" numCol="1" anchor="t" anchorCtr="0" compatLnSpc="1">
                <a:prstTxWarp prst="textNoShape">
                  <a:avLst/>
                </a:prstTxWarp>
              </a:bodyPr>
              <a:lstStyle/>
              <a:p>
                <a:pPr defTabSz="914400" fontAlgn="base">
                  <a:spcBef>
                    <a:spcPct val="0"/>
                  </a:spcBef>
                  <a:spcAft>
                    <a:spcPct val="0"/>
                  </a:spcAft>
                </a:pPr>
                <a:endParaRPr lang="zh-CN" altLang="en-US">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Freeform 60"/>
              <p:cNvSpPr>
                <a:spLocks noEditPoints="1"/>
              </p:cNvSpPr>
              <p:nvPr/>
            </p:nvSpPr>
            <p:spPr bwMode="auto">
              <a:xfrm>
                <a:off x="-1780508" y="3401702"/>
                <a:ext cx="105194" cy="104945"/>
              </a:xfrm>
              <a:custGeom>
                <a:avLst/>
                <a:gdLst>
                  <a:gd name="T0" fmla="*/ 2147483647 w 223"/>
                  <a:gd name="T1" fmla="*/ 2147483647 h 223"/>
                  <a:gd name="T2" fmla="*/ 2147483647 w 223"/>
                  <a:gd name="T3" fmla="*/ 2147483647 h 223"/>
                  <a:gd name="T4" fmla="*/ 2147483647 w 223"/>
                  <a:gd name="T5" fmla="*/ 2147483647 h 223"/>
                  <a:gd name="T6" fmla="*/ 2147483647 w 223"/>
                  <a:gd name="T7" fmla="*/ 2147483647 h 223"/>
                  <a:gd name="T8" fmla="*/ 2147483647 w 223"/>
                  <a:gd name="T9" fmla="*/ 2147483647 h 223"/>
                  <a:gd name="T10" fmla="*/ 2147483647 w 223"/>
                  <a:gd name="T11" fmla="*/ 2147483647 h 223"/>
                  <a:gd name="T12" fmla="*/ 2147483647 w 223"/>
                  <a:gd name="T13" fmla="*/ 0 h 223"/>
                  <a:gd name="T14" fmla="*/ 2147483647 w 223"/>
                  <a:gd name="T15" fmla="*/ 0 h 223"/>
                  <a:gd name="T16" fmla="*/ 0 w 223"/>
                  <a:gd name="T17" fmla="*/ 2147483647 h 223"/>
                  <a:gd name="T18" fmla="*/ 2147483647 w 223"/>
                  <a:gd name="T19" fmla="*/ 2147483647 h 223"/>
                  <a:gd name="T20" fmla="*/ 2147483647 w 223"/>
                  <a:gd name="T21" fmla="*/ 2147483647 h 223"/>
                  <a:gd name="T22" fmla="*/ 2147483647 w 223"/>
                  <a:gd name="T23" fmla="*/ 0 h 2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3"/>
                  <a:gd name="T37" fmla="*/ 0 h 223"/>
                  <a:gd name="T38" fmla="*/ 223 w 223"/>
                  <a:gd name="T39" fmla="*/ 223 h 2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3" h="223">
                    <a:moveTo>
                      <a:pt x="112" y="164"/>
                    </a:moveTo>
                    <a:lnTo>
                      <a:pt x="112" y="164"/>
                    </a:lnTo>
                    <a:cubicBezTo>
                      <a:pt x="83" y="164"/>
                      <a:pt x="59" y="140"/>
                      <a:pt x="59" y="111"/>
                    </a:cubicBezTo>
                    <a:cubicBezTo>
                      <a:pt x="59" y="82"/>
                      <a:pt x="83" y="58"/>
                      <a:pt x="112" y="58"/>
                    </a:cubicBezTo>
                    <a:cubicBezTo>
                      <a:pt x="141" y="58"/>
                      <a:pt x="165" y="82"/>
                      <a:pt x="165" y="111"/>
                    </a:cubicBezTo>
                    <a:cubicBezTo>
                      <a:pt x="165" y="140"/>
                      <a:pt x="141" y="164"/>
                      <a:pt x="112" y="164"/>
                    </a:cubicBezTo>
                    <a:close/>
                    <a:moveTo>
                      <a:pt x="112" y="0"/>
                    </a:moveTo>
                    <a:lnTo>
                      <a:pt x="112" y="0"/>
                    </a:lnTo>
                    <a:cubicBezTo>
                      <a:pt x="50" y="0"/>
                      <a:pt x="0" y="50"/>
                      <a:pt x="0" y="111"/>
                    </a:cubicBezTo>
                    <a:cubicBezTo>
                      <a:pt x="0" y="173"/>
                      <a:pt x="50" y="223"/>
                      <a:pt x="112" y="223"/>
                    </a:cubicBezTo>
                    <a:cubicBezTo>
                      <a:pt x="173" y="223"/>
                      <a:pt x="223" y="173"/>
                      <a:pt x="223" y="111"/>
                    </a:cubicBezTo>
                    <a:cubicBezTo>
                      <a:pt x="223" y="50"/>
                      <a:pt x="173" y="0"/>
                      <a:pt x="112" y="0"/>
                    </a:cubicBezTo>
                    <a:close/>
                  </a:path>
                </a:pathLst>
              </a:custGeom>
              <a:solidFill>
                <a:srgbClr val="0070C0"/>
              </a:solidFill>
              <a:ln w="9525">
                <a:noFill/>
                <a:round/>
                <a:headEnd/>
                <a:tailEnd/>
              </a:ln>
            </p:spPr>
            <p:txBody>
              <a:bodyPr vert="horz" wrap="square" lIns="121911" tIns="60955" rIns="121911" bIns="60955" numCol="1" anchor="t" anchorCtr="0" compatLnSpc="1">
                <a:prstTxWarp prst="textNoShape">
                  <a:avLst/>
                </a:prstTxWarp>
              </a:bodyPr>
              <a:lstStyle/>
              <a:p>
                <a:pPr defTabSz="914400" fontAlgn="base">
                  <a:spcBef>
                    <a:spcPct val="0"/>
                  </a:spcBef>
                  <a:spcAft>
                    <a:spcPct val="0"/>
                  </a:spcAft>
                </a:pPr>
                <a:endParaRPr lang="zh-CN" altLang="en-US">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 name="Freeform 61"/>
              <p:cNvSpPr>
                <a:spLocks/>
              </p:cNvSpPr>
              <p:nvPr/>
            </p:nvSpPr>
            <p:spPr bwMode="auto">
              <a:xfrm>
                <a:off x="-1662834" y="3375021"/>
                <a:ext cx="221085" cy="152969"/>
              </a:xfrm>
              <a:custGeom>
                <a:avLst/>
                <a:gdLst>
                  <a:gd name="T0" fmla="*/ 2147483647 w 473"/>
                  <a:gd name="T1" fmla="*/ 2147483647 h 325"/>
                  <a:gd name="T2" fmla="*/ 2147483647 w 473"/>
                  <a:gd name="T3" fmla="*/ 2147483647 h 325"/>
                  <a:gd name="T4" fmla="*/ 2147483647 w 473"/>
                  <a:gd name="T5" fmla="*/ 2147483647 h 325"/>
                  <a:gd name="T6" fmla="*/ 2147483647 w 473"/>
                  <a:gd name="T7" fmla="*/ 2147483647 h 325"/>
                  <a:gd name="T8" fmla="*/ 2147483647 w 473"/>
                  <a:gd name="T9" fmla="*/ 0 h 325"/>
                  <a:gd name="T10" fmla="*/ 2147483647 w 473"/>
                  <a:gd name="T11" fmla="*/ 0 h 325"/>
                  <a:gd name="T12" fmla="*/ 2147483647 w 473"/>
                  <a:gd name="T13" fmla="*/ 2147483647 h 325"/>
                  <a:gd name="T14" fmla="*/ 2147483647 w 473"/>
                  <a:gd name="T15" fmla="*/ 2147483647 h 325"/>
                  <a:gd name="T16" fmla="*/ 0 w 473"/>
                  <a:gd name="T17" fmla="*/ 2147483647 h 325"/>
                  <a:gd name="T18" fmla="*/ 0 w 473"/>
                  <a:gd name="T19" fmla="*/ 2147483647 h 325"/>
                  <a:gd name="T20" fmla="*/ 2147483647 w 473"/>
                  <a:gd name="T21" fmla="*/ 2147483647 h 325"/>
                  <a:gd name="T22" fmla="*/ 2147483647 w 473"/>
                  <a:gd name="T23" fmla="*/ 2147483647 h 325"/>
                  <a:gd name="T24" fmla="*/ 2147483647 w 473"/>
                  <a:gd name="T25" fmla="*/ 2147483647 h 325"/>
                  <a:gd name="T26" fmla="*/ 2147483647 w 473"/>
                  <a:gd name="T27" fmla="*/ 2147483647 h 325"/>
                  <a:gd name="T28" fmla="*/ 2147483647 w 473"/>
                  <a:gd name="T29" fmla="*/ 2147483647 h 325"/>
                  <a:gd name="T30" fmla="*/ 2147483647 w 473"/>
                  <a:gd name="T31" fmla="*/ 2147483647 h 325"/>
                  <a:gd name="T32" fmla="*/ 2147483647 w 473"/>
                  <a:gd name="T33" fmla="*/ 2147483647 h 325"/>
                  <a:gd name="T34" fmla="*/ 2147483647 w 473"/>
                  <a:gd name="T35" fmla="*/ 2147483647 h 325"/>
                  <a:gd name="T36" fmla="*/ 2147483647 w 473"/>
                  <a:gd name="T37" fmla="*/ 2147483647 h 325"/>
                  <a:gd name="T38" fmla="*/ 2147483647 w 473"/>
                  <a:gd name="T39" fmla="*/ 2147483647 h 325"/>
                  <a:gd name="T40" fmla="*/ 2147483647 w 473"/>
                  <a:gd name="T41" fmla="*/ 2147483647 h 325"/>
                  <a:gd name="T42" fmla="*/ 2147483647 w 473"/>
                  <a:gd name="T43" fmla="*/ 2147483647 h 325"/>
                  <a:gd name="T44" fmla="*/ 2147483647 w 473"/>
                  <a:gd name="T45" fmla="*/ 2147483647 h 3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73"/>
                  <a:gd name="T70" fmla="*/ 0 h 325"/>
                  <a:gd name="T71" fmla="*/ 473 w 473"/>
                  <a:gd name="T72" fmla="*/ 325 h 32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73" h="325">
                    <a:moveTo>
                      <a:pt x="471" y="104"/>
                    </a:moveTo>
                    <a:lnTo>
                      <a:pt x="471" y="104"/>
                    </a:lnTo>
                    <a:lnTo>
                      <a:pt x="473" y="104"/>
                    </a:lnTo>
                    <a:lnTo>
                      <a:pt x="473" y="76"/>
                    </a:lnTo>
                    <a:lnTo>
                      <a:pt x="393" y="0"/>
                    </a:lnTo>
                    <a:lnTo>
                      <a:pt x="309" y="0"/>
                    </a:lnTo>
                    <a:lnTo>
                      <a:pt x="243" y="63"/>
                    </a:lnTo>
                    <a:lnTo>
                      <a:pt x="121" y="103"/>
                    </a:lnTo>
                    <a:lnTo>
                      <a:pt x="0" y="103"/>
                    </a:lnTo>
                    <a:lnTo>
                      <a:pt x="0" y="222"/>
                    </a:lnTo>
                    <a:lnTo>
                      <a:pt x="121" y="222"/>
                    </a:lnTo>
                    <a:lnTo>
                      <a:pt x="243" y="266"/>
                    </a:lnTo>
                    <a:lnTo>
                      <a:pt x="243" y="262"/>
                    </a:lnTo>
                    <a:lnTo>
                      <a:pt x="309" y="325"/>
                    </a:lnTo>
                    <a:lnTo>
                      <a:pt x="393" y="325"/>
                    </a:lnTo>
                    <a:lnTo>
                      <a:pt x="473" y="250"/>
                    </a:lnTo>
                    <a:lnTo>
                      <a:pt x="473" y="222"/>
                    </a:lnTo>
                    <a:lnTo>
                      <a:pt x="471" y="222"/>
                    </a:lnTo>
                    <a:lnTo>
                      <a:pt x="352" y="258"/>
                    </a:lnTo>
                    <a:lnTo>
                      <a:pt x="279" y="163"/>
                    </a:lnTo>
                    <a:lnTo>
                      <a:pt x="352" y="67"/>
                    </a:lnTo>
                    <a:lnTo>
                      <a:pt x="471" y="104"/>
                    </a:lnTo>
                    <a:close/>
                  </a:path>
                </a:pathLst>
              </a:custGeom>
              <a:solidFill>
                <a:srgbClr val="0070C0"/>
              </a:solidFill>
              <a:ln w="9525">
                <a:noFill/>
                <a:round/>
                <a:headEnd/>
                <a:tailEnd/>
              </a:ln>
            </p:spPr>
            <p:txBody>
              <a:bodyPr vert="horz" wrap="square" lIns="121911" tIns="60955" rIns="121911" bIns="60955" numCol="1" anchor="t" anchorCtr="0" compatLnSpc="1">
                <a:prstTxWarp prst="textNoShape">
                  <a:avLst/>
                </a:prstTxWarp>
              </a:bodyPr>
              <a:lstStyle/>
              <a:p>
                <a:pPr defTabSz="914400" fontAlgn="base">
                  <a:spcBef>
                    <a:spcPct val="0"/>
                  </a:spcBef>
                  <a:spcAft>
                    <a:spcPct val="0"/>
                  </a:spcAft>
                </a:pPr>
                <a:endParaRPr lang="zh-CN" altLang="en-US">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pic>
          <p:nvPicPr>
            <p:cNvPr id="14" name="pasted-image.pdf"/>
            <p:cNvPicPr>
              <a:picLocks noChangeAspect="1"/>
            </p:cNvPicPr>
            <p:nvPr/>
          </p:nvPicPr>
          <p:blipFill>
            <a:blip r:embed="rId4" cstate="print">
              <a:extLst/>
            </a:blip>
            <a:stretch>
              <a:fillRect/>
            </a:stretch>
          </p:blipFill>
          <p:spPr>
            <a:xfrm>
              <a:off x="4481317" y="3815770"/>
              <a:ext cx="715042" cy="715061"/>
            </a:xfrm>
            <a:prstGeom prst="rect">
              <a:avLst/>
            </a:prstGeom>
            <a:ln w="3175" cap="flat">
              <a:noFill/>
              <a:miter lim="400000"/>
            </a:ln>
            <a:effectLst/>
          </p:spPr>
        </p:pic>
      </p:grpSp>
      <p:grpSp>
        <p:nvGrpSpPr>
          <p:cNvPr id="18" name="组合 71"/>
          <p:cNvGrpSpPr/>
          <p:nvPr/>
        </p:nvGrpSpPr>
        <p:grpSpPr>
          <a:xfrm>
            <a:off x="5156291" y="1907201"/>
            <a:ext cx="953886" cy="953635"/>
            <a:chOff x="4341619" y="4615876"/>
            <a:chExt cx="715042" cy="715062"/>
          </a:xfrm>
        </p:grpSpPr>
        <p:pic>
          <p:nvPicPr>
            <p:cNvPr id="19" name="pasted-image.pdf"/>
            <p:cNvPicPr>
              <a:picLocks noChangeAspect="1"/>
            </p:cNvPicPr>
            <p:nvPr/>
          </p:nvPicPr>
          <p:blipFill>
            <a:blip r:embed="rId4" cstate="print">
              <a:extLst/>
            </a:blip>
            <a:stretch>
              <a:fillRect/>
            </a:stretch>
          </p:blipFill>
          <p:spPr>
            <a:xfrm>
              <a:off x="4341619" y="4615876"/>
              <a:ext cx="715042" cy="715062"/>
            </a:xfrm>
            <a:prstGeom prst="rect">
              <a:avLst/>
            </a:prstGeom>
            <a:ln w="3175" cap="flat">
              <a:noFill/>
              <a:miter lim="400000"/>
            </a:ln>
            <a:effectLst/>
          </p:spPr>
        </p:pic>
        <p:grpSp>
          <p:nvGrpSpPr>
            <p:cNvPr id="20" name="组合 70"/>
            <p:cNvGrpSpPr/>
            <p:nvPr/>
          </p:nvGrpSpPr>
          <p:grpSpPr>
            <a:xfrm>
              <a:off x="4518993" y="4832590"/>
              <a:ext cx="332407" cy="260110"/>
              <a:chOff x="-1970707" y="3079990"/>
              <a:chExt cx="475554" cy="304368"/>
            </a:xfrm>
          </p:grpSpPr>
          <p:sp>
            <p:nvSpPr>
              <p:cNvPr id="21" name="Freeform 59"/>
              <p:cNvSpPr>
                <a:spLocks/>
              </p:cNvSpPr>
              <p:nvPr/>
            </p:nvSpPr>
            <p:spPr bwMode="auto">
              <a:xfrm>
                <a:off x="-1651890" y="3215264"/>
                <a:ext cx="122896" cy="32039"/>
              </a:xfrm>
              <a:custGeom>
                <a:avLst/>
                <a:gdLst>
                  <a:gd name="T0" fmla="*/ 2147483647 w 259"/>
                  <a:gd name="T1" fmla="*/ 2147483647 h 67"/>
                  <a:gd name="T2" fmla="*/ 2147483647 w 259"/>
                  <a:gd name="T3" fmla="*/ 2147483647 h 67"/>
                  <a:gd name="T4" fmla="*/ 0 w 259"/>
                  <a:gd name="T5" fmla="*/ 2147483647 h 67"/>
                  <a:gd name="T6" fmla="*/ 0 w 259"/>
                  <a:gd name="T7" fmla="*/ 0 h 67"/>
                  <a:gd name="T8" fmla="*/ 2147483647 w 259"/>
                  <a:gd name="T9" fmla="*/ 0 h 67"/>
                  <a:gd name="T10" fmla="*/ 2147483647 w 259"/>
                  <a:gd name="T11" fmla="*/ 2147483647 h 67"/>
                  <a:gd name="T12" fmla="*/ 0 60000 65536"/>
                  <a:gd name="T13" fmla="*/ 0 60000 65536"/>
                  <a:gd name="T14" fmla="*/ 0 60000 65536"/>
                  <a:gd name="T15" fmla="*/ 0 60000 65536"/>
                  <a:gd name="T16" fmla="*/ 0 60000 65536"/>
                  <a:gd name="T17" fmla="*/ 0 60000 65536"/>
                  <a:gd name="T18" fmla="*/ 0 w 259"/>
                  <a:gd name="T19" fmla="*/ 0 h 67"/>
                  <a:gd name="T20" fmla="*/ 259 w 259"/>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259" h="67">
                    <a:moveTo>
                      <a:pt x="259" y="67"/>
                    </a:moveTo>
                    <a:lnTo>
                      <a:pt x="259" y="67"/>
                    </a:lnTo>
                    <a:lnTo>
                      <a:pt x="0" y="67"/>
                    </a:lnTo>
                    <a:lnTo>
                      <a:pt x="0" y="0"/>
                    </a:lnTo>
                    <a:lnTo>
                      <a:pt x="259" y="0"/>
                    </a:lnTo>
                    <a:lnTo>
                      <a:pt x="259" y="67"/>
                    </a:lnTo>
                    <a:close/>
                  </a:path>
                </a:pathLst>
              </a:custGeom>
              <a:solidFill>
                <a:srgbClr val="0070C0"/>
              </a:solidFill>
              <a:ln w="9525">
                <a:noFill/>
                <a:round/>
                <a:headEnd/>
                <a:tailEnd/>
              </a:ln>
            </p:spPr>
            <p:txBody>
              <a:bodyPr vert="horz" wrap="square" lIns="121911" tIns="60955" rIns="121911" bIns="60955" numCol="1" anchor="t" anchorCtr="0" compatLnSpc="1">
                <a:prstTxWarp prst="textNoShape">
                  <a:avLst/>
                </a:prstTxWarp>
              </a:bodyPr>
              <a:lstStyle/>
              <a:p>
                <a:pPr defTabSz="914400" fontAlgn="base">
                  <a:spcBef>
                    <a:spcPct val="0"/>
                  </a:spcBef>
                  <a:spcAft>
                    <a:spcPct val="0"/>
                  </a:spcAft>
                </a:pPr>
                <a:endParaRPr lang="zh-CN" altLang="en-US">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 name="Freeform 60"/>
              <p:cNvSpPr>
                <a:spLocks/>
              </p:cNvSpPr>
              <p:nvPr/>
            </p:nvSpPr>
            <p:spPr bwMode="auto">
              <a:xfrm>
                <a:off x="-1553930" y="3179666"/>
                <a:ext cx="58777" cy="103236"/>
              </a:xfrm>
              <a:custGeom>
                <a:avLst/>
                <a:gdLst>
                  <a:gd name="T0" fmla="*/ 2147483647 w 124"/>
                  <a:gd name="T1" fmla="*/ 0 h 219"/>
                  <a:gd name="T2" fmla="*/ 2147483647 w 124"/>
                  <a:gd name="T3" fmla="*/ 0 h 219"/>
                  <a:gd name="T4" fmla="*/ 2147483647 w 124"/>
                  <a:gd name="T5" fmla="*/ 2147483647 h 219"/>
                  <a:gd name="T6" fmla="*/ 0 w 124"/>
                  <a:gd name="T7" fmla="*/ 2147483647 h 219"/>
                  <a:gd name="T8" fmla="*/ 2147483647 w 124"/>
                  <a:gd name="T9" fmla="*/ 0 h 219"/>
                  <a:gd name="T10" fmla="*/ 0 60000 65536"/>
                  <a:gd name="T11" fmla="*/ 0 60000 65536"/>
                  <a:gd name="T12" fmla="*/ 0 60000 65536"/>
                  <a:gd name="T13" fmla="*/ 0 60000 65536"/>
                  <a:gd name="T14" fmla="*/ 0 60000 65536"/>
                  <a:gd name="T15" fmla="*/ 0 w 124"/>
                  <a:gd name="T16" fmla="*/ 0 h 219"/>
                  <a:gd name="T17" fmla="*/ 124 w 124"/>
                  <a:gd name="T18" fmla="*/ 219 h 219"/>
                </a:gdLst>
                <a:ahLst/>
                <a:cxnLst>
                  <a:cxn ang="T10">
                    <a:pos x="T0" y="T1"/>
                  </a:cxn>
                  <a:cxn ang="T11">
                    <a:pos x="T2" y="T3"/>
                  </a:cxn>
                  <a:cxn ang="T12">
                    <a:pos x="T4" y="T5"/>
                  </a:cxn>
                  <a:cxn ang="T13">
                    <a:pos x="T6" y="T7"/>
                  </a:cxn>
                  <a:cxn ang="T14">
                    <a:pos x="T8" y="T9"/>
                  </a:cxn>
                </a:cxnLst>
                <a:rect l="T15" t="T16" r="T17" b="T18"/>
                <a:pathLst>
                  <a:path w="124" h="219">
                    <a:moveTo>
                      <a:pt x="1" y="0"/>
                    </a:moveTo>
                    <a:lnTo>
                      <a:pt x="1" y="0"/>
                    </a:lnTo>
                    <a:lnTo>
                      <a:pt x="124" y="109"/>
                    </a:lnTo>
                    <a:lnTo>
                      <a:pt x="0" y="219"/>
                    </a:lnTo>
                    <a:lnTo>
                      <a:pt x="1" y="0"/>
                    </a:lnTo>
                    <a:close/>
                  </a:path>
                </a:pathLst>
              </a:custGeom>
              <a:solidFill>
                <a:srgbClr val="0070C0"/>
              </a:solidFill>
              <a:ln w="0">
                <a:noFill/>
                <a:round/>
                <a:headEnd/>
                <a:tailEnd/>
              </a:ln>
            </p:spPr>
            <p:txBody>
              <a:bodyPr/>
              <a:lstStyle/>
              <a:p>
                <a:pPr defTabSz="914400" fontAlgn="base">
                  <a:spcBef>
                    <a:spcPct val="0"/>
                  </a:spcBef>
                  <a:spcAft>
                    <a:spcPct val="0"/>
                  </a:spcAft>
                </a:pPr>
                <a:endParaRPr lang="zh-CN" altLang="en-US">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 name="Freeform 61"/>
              <p:cNvSpPr>
                <a:spLocks/>
              </p:cNvSpPr>
              <p:nvPr/>
            </p:nvSpPr>
            <p:spPr bwMode="auto">
              <a:xfrm>
                <a:off x="-1648328" y="3103130"/>
                <a:ext cx="124677" cy="74757"/>
              </a:xfrm>
              <a:custGeom>
                <a:avLst/>
                <a:gdLst>
                  <a:gd name="T0" fmla="*/ 2147483647 w 266"/>
                  <a:gd name="T1" fmla="*/ 2147483647 h 158"/>
                  <a:gd name="T2" fmla="*/ 2147483647 w 266"/>
                  <a:gd name="T3" fmla="*/ 2147483647 h 158"/>
                  <a:gd name="T4" fmla="*/ 0 w 266"/>
                  <a:gd name="T5" fmla="*/ 2147483647 h 158"/>
                  <a:gd name="T6" fmla="*/ 2147483647 w 266"/>
                  <a:gd name="T7" fmla="*/ 0 h 158"/>
                  <a:gd name="T8" fmla="*/ 2147483647 w 266"/>
                  <a:gd name="T9" fmla="*/ 2147483647 h 158"/>
                  <a:gd name="T10" fmla="*/ 2147483647 w 266"/>
                  <a:gd name="T11" fmla="*/ 2147483647 h 158"/>
                  <a:gd name="T12" fmla="*/ 0 60000 65536"/>
                  <a:gd name="T13" fmla="*/ 0 60000 65536"/>
                  <a:gd name="T14" fmla="*/ 0 60000 65536"/>
                  <a:gd name="T15" fmla="*/ 0 60000 65536"/>
                  <a:gd name="T16" fmla="*/ 0 60000 65536"/>
                  <a:gd name="T17" fmla="*/ 0 60000 65536"/>
                  <a:gd name="T18" fmla="*/ 0 w 266"/>
                  <a:gd name="T19" fmla="*/ 0 h 158"/>
                  <a:gd name="T20" fmla="*/ 266 w 266"/>
                  <a:gd name="T21" fmla="*/ 158 h 158"/>
                </a:gdLst>
                <a:ahLst/>
                <a:cxnLst>
                  <a:cxn ang="T12">
                    <a:pos x="T0" y="T1"/>
                  </a:cxn>
                  <a:cxn ang="T13">
                    <a:pos x="T2" y="T3"/>
                  </a:cxn>
                  <a:cxn ang="T14">
                    <a:pos x="T4" y="T5"/>
                  </a:cxn>
                  <a:cxn ang="T15">
                    <a:pos x="T6" y="T7"/>
                  </a:cxn>
                  <a:cxn ang="T16">
                    <a:pos x="T8" y="T9"/>
                  </a:cxn>
                  <a:cxn ang="T17">
                    <a:pos x="T10" y="T11"/>
                  </a:cxn>
                </a:cxnLst>
                <a:rect l="T18" t="T19" r="T20" b="T21"/>
                <a:pathLst>
                  <a:path w="266" h="158">
                    <a:moveTo>
                      <a:pt x="25" y="158"/>
                    </a:moveTo>
                    <a:lnTo>
                      <a:pt x="25" y="158"/>
                    </a:lnTo>
                    <a:lnTo>
                      <a:pt x="0" y="96"/>
                    </a:lnTo>
                    <a:lnTo>
                      <a:pt x="241" y="0"/>
                    </a:lnTo>
                    <a:lnTo>
                      <a:pt x="266" y="62"/>
                    </a:lnTo>
                    <a:lnTo>
                      <a:pt x="25" y="158"/>
                    </a:lnTo>
                    <a:close/>
                  </a:path>
                </a:pathLst>
              </a:custGeom>
              <a:solidFill>
                <a:srgbClr val="0070C0"/>
              </a:solidFill>
              <a:ln w="0">
                <a:noFill/>
                <a:round/>
                <a:headEnd/>
                <a:tailEnd/>
              </a:ln>
            </p:spPr>
            <p:txBody>
              <a:bodyPr/>
              <a:lstStyle/>
              <a:p>
                <a:pPr defTabSz="914400" fontAlgn="base">
                  <a:spcBef>
                    <a:spcPct val="0"/>
                  </a:spcBef>
                  <a:spcAft>
                    <a:spcPct val="0"/>
                  </a:spcAft>
                </a:pPr>
                <a:endParaRPr lang="zh-CN" altLang="en-US">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 name="Freeform 62"/>
              <p:cNvSpPr>
                <a:spLocks/>
              </p:cNvSpPr>
              <p:nvPr/>
            </p:nvSpPr>
            <p:spPr bwMode="auto">
              <a:xfrm>
                <a:off x="-1571741" y="3079990"/>
                <a:ext cx="73025" cy="96116"/>
              </a:xfrm>
              <a:custGeom>
                <a:avLst/>
                <a:gdLst>
                  <a:gd name="T0" fmla="*/ 0 w 155"/>
                  <a:gd name="T1" fmla="*/ 0 h 203"/>
                  <a:gd name="T2" fmla="*/ 0 w 155"/>
                  <a:gd name="T3" fmla="*/ 0 h 203"/>
                  <a:gd name="T4" fmla="*/ 2147483647 w 155"/>
                  <a:gd name="T5" fmla="*/ 2147483647 h 203"/>
                  <a:gd name="T6" fmla="*/ 2147483647 w 155"/>
                  <a:gd name="T7" fmla="*/ 2147483647 h 203"/>
                  <a:gd name="T8" fmla="*/ 0 w 155"/>
                  <a:gd name="T9" fmla="*/ 0 h 203"/>
                  <a:gd name="T10" fmla="*/ 0 60000 65536"/>
                  <a:gd name="T11" fmla="*/ 0 60000 65536"/>
                  <a:gd name="T12" fmla="*/ 0 60000 65536"/>
                  <a:gd name="T13" fmla="*/ 0 60000 65536"/>
                  <a:gd name="T14" fmla="*/ 0 60000 65536"/>
                  <a:gd name="T15" fmla="*/ 0 w 155"/>
                  <a:gd name="T16" fmla="*/ 0 h 203"/>
                  <a:gd name="T17" fmla="*/ 155 w 155"/>
                  <a:gd name="T18" fmla="*/ 203 h 203"/>
                </a:gdLst>
                <a:ahLst/>
                <a:cxnLst>
                  <a:cxn ang="T10">
                    <a:pos x="T0" y="T1"/>
                  </a:cxn>
                  <a:cxn ang="T11">
                    <a:pos x="T2" y="T3"/>
                  </a:cxn>
                  <a:cxn ang="T12">
                    <a:pos x="T4" y="T5"/>
                  </a:cxn>
                  <a:cxn ang="T13">
                    <a:pos x="T6" y="T7"/>
                  </a:cxn>
                  <a:cxn ang="T14">
                    <a:pos x="T8" y="T9"/>
                  </a:cxn>
                </a:cxnLst>
                <a:rect l="T15" t="T16" r="T17" b="T18"/>
                <a:pathLst>
                  <a:path w="155" h="203">
                    <a:moveTo>
                      <a:pt x="0" y="0"/>
                    </a:moveTo>
                    <a:lnTo>
                      <a:pt x="0" y="0"/>
                    </a:lnTo>
                    <a:lnTo>
                      <a:pt x="155" y="56"/>
                    </a:lnTo>
                    <a:lnTo>
                      <a:pt x="81" y="203"/>
                    </a:lnTo>
                    <a:lnTo>
                      <a:pt x="0" y="0"/>
                    </a:lnTo>
                    <a:close/>
                  </a:path>
                </a:pathLst>
              </a:custGeom>
              <a:solidFill>
                <a:srgbClr val="0070C0"/>
              </a:solidFill>
              <a:ln w="0">
                <a:noFill/>
                <a:round/>
                <a:headEnd/>
                <a:tailEnd/>
              </a:ln>
            </p:spPr>
            <p:txBody>
              <a:bodyPr/>
              <a:lstStyle/>
              <a:p>
                <a:pPr defTabSz="914400" fontAlgn="base">
                  <a:spcBef>
                    <a:spcPct val="0"/>
                  </a:spcBef>
                  <a:spcAft>
                    <a:spcPct val="0"/>
                  </a:spcAft>
                </a:pPr>
                <a:endParaRPr lang="zh-CN" altLang="en-US">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 name="Freeform 63"/>
              <p:cNvSpPr>
                <a:spLocks/>
              </p:cNvSpPr>
              <p:nvPr/>
            </p:nvSpPr>
            <p:spPr bwMode="auto">
              <a:xfrm>
                <a:off x="-1648328" y="3284682"/>
                <a:ext cx="124677" cy="74757"/>
              </a:xfrm>
              <a:custGeom>
                <a:avLst/>
                <a:gdLst>
                  <a:gd name="T0" fmla="*/ 2147483647 w 266"/>
                  <a:gd name="T1" fmla="*/ 2147483647 h 158"/>
                  <a:gd name="T2" fmla="*/ 2147483647 w 266"/>
                  <a:gd name="T3" fmla="*/ 2147483647 h 158"/>
                  <a:gd name="T4" fmla="*/ 0 w 266"/>
                  <a:gd name="T5" fmla="*/ 2147483647 h 158"/>
                  <a:gd name="T6" fmla="*/ 2147483647 w 266"/>
                  <a:gd name="T7" fmla="*/ 0 h 158"/>
                  <a:gd name="T8" fmla="*/ 2147483647 w 266"/>
                  <a:gd name="T9" fmla="*/ 2147483647 h 158"/>
                  <a:gd name="T10" fmla="*/ 2147483647 w 266"/>
                  <a:gd name="T11" fmla="*/ 2147483647 h 158"/>
                  <a:gd name="T12" fmla="*/ 0 60000 65536"/>
                  <a:gd name="T13" fmla="*/ 0 60000 65536"/>
                  <a:gd name="T14" fmla="*/ 0 60000 65536"/>
                  <a:gd name="T15" fmla="*/ 0 60000 65536"/>
                  <a:gd name="T16" fmla="*/ 0 60000 65536"/>
                  <a:gd name="T17" fmla="*/ 0 60000 65536"/>
                  <a:gd name="T18" fmla="*/ 0 w 266"/>
                  <a:gd name="T19" fmla="*/ 0 h 158"/>
                  <a:gd name="T20" fmla="*/ 266 w 266"/>
                  <a:gd name="T21" fmla="*/ 158 h 158"/>
                </a:gdLst>
                <a:ahLst/>
                <a:cxnLst>
                  <a:cxn ang="T12">
                    <a:pos x="T0" y="T1"/>
                  </a:cxn>
                  <a:cxn ang="T13">
                    <a:pos x="T2" y="T3"/>
                  </a:cxn>
                  <a:cxn ang="T14">
                    <a:pos x="T4" y="T5"/>
                  </a:cxn>
                  <a:cxn ang="T15">
                    <a:pos x="T6" y="T7"/>
                  </a:cxn>
                  <a:cxn ang="T16">
                    <a:pos x="T8" y="T9"/>
                  </a:cxn>
                  <a:cxn ang="T17">
                    <a:pos x="T10" y="T11"/>
                  </a:cxn>
                </a:cxnLst>
                <a:rect l="T18" t="T19" r="T20" b="T21"/>
                <a:pathLst>
                  <a:path w="266" h="158">
                    <a:moveTo>
                      <a:pt x="241" y="158"/>
                    </a:moveTo>
                    <a:lnTo>
                      <a:pt x="241" y="158"/>
                    </a:lnTo>
                    <a:lnTo>
                      <a:pt x="0" y="62"/>
                    </a:lnTo>
                    <a:lnTo>
                      <a:pt x="25" y="0"/>
                    </a:lnTo>
                    <a:lnTo>
                      <a:pt x="266" y="96"/>
                    </a:lnTo>
                    <a:lnTo>
                      <a:pt x="241" y="158"/>
                    </a:lnTo>
                    <a:close/>
                  </a:path>
                </a:pathLst>
              </a:custGeom>
              <a:solidFill>
                <a:srgbClr val="0070C0"/>
              </a:solidFill>
              <a:ln w="0">
                <a:noFill/>
                <a:round/>
                <a:headEnd/>
                <a:tailEnd/>
              </a:ln>
            </p:spPr>
            <p:txBody>
              <a:bodyPr/>
              <a:lstStyle/>
              <a:p>
                <a:pPr defTabSz="914400" fontAlgn="base">
                  <a:spcBef>
                    <a:spcPct val="0"/>
                  </a:spcBef>
                  <a:spcAft>
                    <a:spcPct val="0"/>
                  </a:spcAft>
                </a:pPr>
                <a:endParaRPr lang="zh-CN" altLang="en-US">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 name="Freeform 64"/>
              <p:cNvSpPr>
                <a:spLocks/>
              </p:cNvSpPr>
              <p:nvPr/>
            </p:nvSpPr>
            <p:spPr bwMode="auto">
              <a:xfrm>
                <a:off x="-1571741" y="3288242"/>
                <a:ext cx="73025" cy="96116"/>
              </a:xfrm>
              <a:custGeom>
                <a:avLst/>
                <a:gdLst>
                  <a:gd name="T0" fmla="*/ 0 w 155"/>
                  <a:gd name="T1" fmla="*/ 2147483647 h 203"/>
                  <a:gd name="T2" fmla="*/ 0 w 155"/>
                  <a:gd name="T3" fmla="*/ 2147483647 h 203"/>
                  <a:gd name="T4" fmla="*/ 2147483647 w 155"/>
                  <a:gd name="T5" fmla="*/ 2147483647 h 203"/>
                  <a:gd name="T6" fmla="*/ 2147483647 w 155"/>
                  <a:gd name="T7" fmla="*/ 0 h 203"/>
                  <a:gd name="T8" fmla="*/ 0 w 155"/>
                  <a:gd name="T9" fmla="*/ 2147483647 h 203"/>
                  <a:gd name="T10" fmla="*/ 0 60000 65536"/>
                  <a:gd name="T11" fmla="*/ 0 60000 65536"/>
                  <a:gd name="T12" fmla="*/ 0 60000 65536"/>
                  <a:gd name="T13" fmla="*/ 0 60000 65536"/>
                  <a:gd name="T14" fmla="*/ 0 60000 65536"/>
                  <a:gd name="T15" fmla="*/ 0 w 155"/>
                  <a:gd name="T16" fmla="*/ 0 h 203"/>
                  <a:gd name="T17" fmla="*/ 155 w 155"/>
                  <a:gd name="T18" fmla="*/ 203 h 203"/>
                </a:gdLst>
                <a:ahLst/>
                <a:cxnLst>
                  <a:cxn ang="T10">
                    <a:pos x="T0" y="T1"/>
                  </a:cxn>
                  <a:cxn ang="T11">
                    <a:pos x="T2" y="T3"/>
                  </a:cxn>
                  <a:cxn ang="T12">
                    <a:pos x="T4" y="T5"/>
                  </a:cxn>
                  <a:cxn ang="T13">
                    <a:pos x="T6" y="T7"/>
                  </a:cxn>
                  <a:cxn ang="T14">
                    <a:pos x="T8" y="T9"/>
                  </a:cxn>
                </a:cxnLst>
                <a:rect l="T15" t="T16" r="T17" b="T18"/>
                <a:pathLst>
                  <a:path w="155" h="203">
                    <a:moveTo>
                      <a:pt x="0" y="203"/>
                    </a:moveTo>
                    <a:lnTo>
                      <a:pt x="0" y="203"/>
                    </a:lnTo>
                    <a:lnTo>
                      <a:pt x="155" y="147"/>
                    </a:lnTo>
                    <a:lnTo>
                      <a:pt x="81" y="0"/>
                    </a:lnTo>
                    <a:lnTo>
                      <a:pt x="0" y="203"/>
                    </a:lnTo>
                    <a:close/>
                  </a:path>
                </a:pathLst>
              </a:custGeom>
              <a:solidFill>
                <a:srgbClr val="0070C0"/>
              </a:solidFill>
              <a:ln w="0">
                <a:noFill/>
                <a:round/>
                <a:headEnd/>
                <a:tailEnd/>
              </a:ln>
            </p:spPr>
            <p:txBody>
              <a:bodyPr/>
              <a:lstStyle/>
              <a:p>
                <a:pPr defTabSz="914400" fontAlgn="base">
                  <a:spcBef>
                    <a:spcPct val="0"/>
                  </a:spcBef>
                  <a:spcAft>
                    <a:spcPct val="0"/>
                  </a:spcAft>
                </a:pPr>
                <a:endParaRPr lang="zh-CN" altLang="en-US">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 name="Freeform 65"/>
              <p:cNvSpPr>
                <a:spLocks/>
              </p:cNvSpPr>
              <p:nvPr/>
            </p:nvSpPr>
            <p:spPr bwMode="auto">
              <a:xfrm>
                <a:off x="-1970707" y="3206365"/>
                <a:ext cx="167423" cy="49838"/>
              </a:xfrm>
              <a:custGeom>
                <a:avLst/>
                <a:gdLst>
                  <a:gd name="T0" fmla="*/ 2147483647 w 356"/>
                  <a:gd name="T1" fmla="*/ 2147483647 h 107"/>
                  <a:gd name="T2" fmla="*/ 2147483647 w 356"/>
                  <a:gd name="T3" fmla="*/ 2147483647 h 107"/>
                  <a:gd name="T4" fmla="*/ 0 w 356"/>
                  <a:gd name="T5" fmla="*/ 2147483647 h 107"/>
                  <a:gd name="T6" fmla="*/ 0 w 356"/>
                  <a:gd name="T7" fmla="*/ 0 h 107"/>
                  <a:gd name="T8" fmla="*/ 2147483647 w 356"/>
                  <a:gd name="T9" fmla="*/ 2147483647 h 107"/>
                  <a:gd name="T10" fmla="*/ 2147483647 w 356"/>
                  <a:gd name="T11" fmla="*/ 2147483647 h 107"/>
                  <a:gd name="T12" fmla="*/ 0 60000 65536"/>
                  <a:gd name="T13" fmla="*/ 0 60000 65536"/>
                  <a:gd name="T14" fmla="*/ 0 60000 65536"/>
                  <a:gd name="T15" fmla="*/ 0 60000 65536"/>
                  <a:gd name="T16" fmla="*/ 0 60000 65536"/>
                  <a:gd name="T17" fmla="*/ 0 60000 65536"/>
                  <a:gd name="T18" fmla="*/ 0 w 356"/>
                  <a:gd name="T19" fmla="*/ 0 h 107"/>
                  <a:gd name="T20" fmla="*/ 356 w 356"/>
                  <a:gd name="T21" fmla="*/ 107 h 107"/>
                </a:gdLst>
                <a:ahLst/>
                <a:cxnLst>
                  <a:cxn ang="T12">
                    <a:pos x="T0" y="T1"/>
                  </a:cxn>
                  <a:cxn ang="T13">
                    <a:pos x="T2" y="T3"/>
                  </a:cxn>
                  <a:cxn ang="T14">
                    <a:pos x="T4" y="T5"/>
                  </a:cxn>
                  <a:cxn ang="T15">
                    <a:pos x="T6" y="T7"/>
                  </a:cxn>
                  <a:cxn ang="T16">
                    <a:pos x="T8" y="T9"/>
                  </a:cxn>
                  <a:cxn ang="T17">
                    <a:pos x="T10" y="T11"/>
                  </a:cxn>
                </a:cxnLst>
                <a:rect l="T18" t="T19" r="T20" b="T21"/>
                <a:pathLst>
                  <a:path w="356" h="107">
                    <a:moveTo>
                      <a:pt x="356" y="107"/>
                    </a:moveTo>
                    <a:lnTo>
                      <a:pt x="356" y="107"/>
                    </a:lnTo>
                    <a:lnTo>
                      <a:pt x="0" y="107"/>
                    </a:lnTo>
                    <a:lnTo>
                      <a:pt x="0" y="0"/>
                    </a:lnTo>
                    <a:lnTo>
                      <a:pt x="356" y="1"/>
                    </a:lnTo>
                    <a:lnTo>
                      <a:pt x="356" y="107"/>
                    </a:lnTo>
                    <a:close/>
                  </a:path>
                </a:pathLst>
              </a:custGeom>
              <a:solidFill>
                <a:srgbClr val="0070C0"/>
              </a:solidFill>
              <a:ln w="0">
                <a:noFill/>
                <a:round/>
                <a:headEnd/>
                <a:tailEnd/>
              </a:ln>
            </p:spPr>
            <p:txBody>
              <a:bodyPr/>
              <a:lstStyle/>
              <a:p>
                <a:pPr defTabSz="914400" fontAlgn="base">
                  <a:spcBef>
                    <a:spcPct val="0"/>
                  </a:spcBef>
                  <a:spcAft>
                    <a:spcPct val="0"/>
                  </a:spcAft>
                </a:pPr>
                <a:endParaRPr lang="zh-CN" altLang="en-US">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 name="Freeform 66"/>
              <p:cNvSpPr>
                <a:spLocks/>
              </p:cNvSpPr>
              <p:nvPr/>
            </p:nvSpPr>
            <p:spPr bwMode="auto">
              <a:xfrm>
                <a:off x="-1838905" y="3156527"/>
                <a:ext cx="85493" cy="149514"/>
              </a:xfrm>
              <a:custGeom>
                <a:avLst/>
                <a:gdLst>
                  <a:gd name="T0" fmla="*/ 0 w 180"/>
                  <a:gd name="T1" fmla="*/ 0 h 318"/>
                  <a:gd name="T2" fmla="*/ 0 w 180"/>
                  <a:gd name="T3" fmla="*/ 0 h 318"/>
                  <a:gd name="T4" fmla="*/ 2147483647 w 180"/>
                  <a:gd name="T5" fmla="*/ 2147483647 h 318"/>
                  <a:gd name="T6" fmla="*/ 0 w 180"/>
                  <a:gd name="T7" fmla="*/ 2147483647 h 318"/>
                  <a:gd name="T8" fmla="*/ 0 w 180"/>
                  <a:gd name="T9" fmla="*/ 0 h 318"/>
                  <a:gd name="T10" fmla="*/ 0 60000 65536"/>
                  <a:gd name="T11" fmla="*/ 0 60000 65536"/>
                  <a:gd name="T12" fmla="*/ 0 60000 65536"/>
                  <a:gd name="T13" fmla="*/ 0 60000 65536"/>
                  <a:gd name="T14" fmla="*/ 0 60000 65536"/>
                  <a:gd name="T15" fmla="*/ 0 w 180"/>
                  <a:gd name="T16" fmla="*/ 0 h 318"/>
                  <a:gd name="T17" fmla="*/ 180 w 180"/>
                  <a:gd name="T18" fmla="*/ 318 h 318"/>
                </a:gdLst>
                <a:ahLst/>
                <a:cxnLst>
                  <a:cxn ang="T10">
                    <a:pos x="T0" y="T1"/>
                  </a:cxn>
                  <a:cxn ang="T11">
                    <a:pos x="T2" y="T3"/>
                  </a:cxn>
                  <a:cxn ang="T12">
                    <a:pos x="T4" y="T5"/>
                  </a:cxn>
                  <a:cxn ang="T13">
                    <a:pos x="T6" y="T7"/>
                  </a:cxn>
                  <a:cxn ang="T14">
                    <a:pos x="T8" y="T9"/>
                  </a:cxn>
                </a:cxnLst>
                <a:rect l="T15" t="T16" r="T17" b="T18"/>
                <a:pathLst>
                  <a:path w="180" h="318">
                    <a:moveTo>
                      <a:pt x="0" y="0"/>
                    </a:moveTo>
                    <a:lnTo>
                      <a:pt x="0" y="0"/>
                    </a:lnTo>
                    <a:lnTo>
                      <a:pt x="180" y="159"/>
                    </a:lnTo>
                    <a:lnTo>
                      <a:pt x="0" y="318"/>
                    </a:lnTo>
                    <a:lnTo>
                      <a:pt x="0" y="0"/>
                    </a:lnTo>
                    <a:close/>
                  </a:path>
                </a:pathLst>
              </a:custGeom>
              <a:solidFill>
                <a:srgbClr val="0070C0"/>
              </a:solidFill>
              <a:ln w="0">
                <a:noFill/>
                <a:round/>
                <a:headEnd/>
                <a:tailEnd/>
              </a:ln>
            </p:spPr>
            <p:txBody>
              <a:bodyPr/>
              <a:lstStyle/>
              <a:p>
                <a:pPr defTabSz="914400" fontAlgn="base">
                  <a:spcBef>
                    <a:spcPct val="0"/>
                  </a:spcBef>
                  <a:spcAft>
                    <a:spcPct val="0"/>
                  </a:spcAft>
                </a:pPr>
                <a:endParaRPr lang="zh-CN" altLang="en-US">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 name="Freeform 67"/>
              <p:cNvSpPr>
                <a:spLocks/>
              </p:cNvSpPr>
              <p:nvPr/>
            </p:nvSpPr>
            <p:spPr bwMode="auto">
              <a:xfrm>
                <a:off x="-1735602" y="3133388"/>
                <a:ext cx="51652" cy="194012"/>
              </a:xfrm>
              <a:custGeom>
                <a:avLst/>
                <a:gdLst>
                  <a:gd name="T0" fmla="*/ 2147483647 w 108"/>
                  <a:gd name="T1" fmla="*/ 2147483647 h 412"/>
                  <a:gd name="T2" fmla="*/ 2147483647 w 108"/>
                  <a:gd name="T3" fmla="*/ 2147483647 h 412"/>
                  <a:gd name="T4" fmla="*/ 2147483647 w 108"/>
                  <a:gd name="T5" fmla="*/ 2147483647 h 412"/>
                  <a:gd name="T6" fmla="*/ 2147483647 w 108"/>
                  <a:gd name="T7" fmla="*/ 2147483647 h 412"/>
                  <a:gd name="T8" fmla="*/ 0 w 108"/>
                  <a:gd name="T9" fmla="*/ 2147483647 h 412"/>
                  <a:gd name="T10" fmla="*/ 0 w 108"/>
                  <a:gd name="T11" fmla="*/ 2147483647 h 412"/>
                  <a:gd name="T12" fmla="*/ 2147483647 w 108"/>
                  <a:gd name="T13" fmla="*/ 0 h 412"/>
                  <a:gd name="T14" fmla="*/ 2147483647 w 108"/>
                  <a:gd name="T15" fmla="*/ 0 h 412"/>
                  <a:gd name="T16" fmla="*/ 2147483647 w 108"/>
                  <a:gd name="T17" fmla="*/ 2147483647 h 412"/>
                  <a:gd name="T18" fmla="*/ 2147483647 w 108"/>
                  <a:gd name="T19" fmla="*/ 2147483647 h 4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8"/>
                  <a:gd name="T31" fmla="*/ 0 h 412"/>
                  <a:gd name="T32" fmla="*/ 108 w 108"/>
                  <a:gd name="T33" fmla="*/ 412 h 4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8" h="412">
                    <a:moveTo>
                      <a:pt x="108" y="372"/>
                    </a:moveTo>
                    <a:lnTo>
                      <a:pt x="108" y="372"/>
                    </a:lnTo>
                    <a:cubicBezTo>
                      <a:pt x="108" y="394"/>
                      <a:pt x="87" y="412"/>
                      <a:pt x="60" y="412"/>
                    </a:cubicBezTo>
                    <a:lnTo>
                      <a:pt x="47" y="412"/>
                    </a:lnTo>
                    <a:cubicBezTo>
                      <a:pt x="21" y="412"/>
                      <a:pt x="0" y="394"/>
                      <a:pt x="0" y="372"/>
                    </a:cubicBezTo>
                    <a:lnTo>
                      <a:pt x="0" y="40"/>
                    </a:lnTo>
                    <a:cubicBezTo>
                      <a:pt x="0" y="18"/>
                      <a:pt x="21" y="0"/>
                      <a:pt x="47" y="0"/>
                    </a:cubicBezTo>
                    <a:lnTo>
                      <a:pt x="60" y="0"/>
                    </a:lnTo>
                    <a:cubicBezTo>
                      <a:pt x="87" y="0"/>
                      <a:pt x="108" y="18"/>
                      <a:pt x="108" y="40"/>
                    </a:cubicBezTo>
                    <a:lnTo>
                      <a:pt x="108" y="372"/>
                    </a:lnTo>
                    <a:close/>
                  </a:path>
                </a:pathLst>
              </a:custGeom>
              <a:solidFill>
                <a:srgbClr val="0070C0"/>
              </a:solidFill>
              <a:ln w="0">
                <a:noFill/>
                <a:round/>
                <a:headEnd/>
                <a:tailEnd/>
              </a:ln>
            </p:spPr>
            <p:txBody>
              <a:bodyPr/>
              <a:lstStyle/>
              <a:p>
                <a:pPr defTabSz="914400" fontAlgn="base">
                  <a:spcBef>
                    <a:spcPct val="0"/>
                  </a:spcBef>
                  <a:spcAft>
                    <a:spcPct val="0"/>
                  </a:spcAft>
                </a:pPr>
                <a:endParaRPr lang="zh-CN" altLang="en-US">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sp>
        <p:nvSpPr>
          <p:cNvPr id="30" name="TextBox 31"/>
          <p:cNvSpPr txBox="1"/>
          <p:nvPr/>
        </p:nvSpPr>
        <p:spPr>
          <a:xfrm>
            <a:off x="7343977" y="4570145"/>
            <a:ext cx="2881500" cy="620533"/>
          </a:xfrm>
          <a:prstGeom prst="rect">
            <a:avLst/>
          </a:prstGeom>
          <a:noFill/>
        </p:spPr>
        <p:txBody>
          <a:bodyPr wrap="square" lIns="121963" tIns="60981" rIns="121963" bIns="60981" rtlCol="0">
            <a:spAutoFit/>
          </a:bodyPr>
          <a:lstStyle/>
          <a:p>
            <a:pPr algn="ctr" defTabSz="914400" fontAlgn="base">
              <a:lnSpc>
                <a:spcPct val="150000"/>
              </a:lnSpc>
              <a:spcBef>
                <a:spcPct val="0"/>
              </a:spcBef>
              <a:spcAft>
                <a:spcPct val="0"/>
              </a:spcAft>
            </a:pPr>
            <a:r>
              <a:rPr lang="zh-CN" altLang="en-US" sz="2400" b="1" dirty="0" smtClean="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rPr>
              <a:t>安全可靠</a:t>
            </a:r>
            <a:endParaRPr lang="en-US" altLang="zh-CN" sz="2400" b="1" dirty="0" smtClean="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 name="矩形 30"/>
          <p:cNvSpPr/>
          <p:nvPr/>
        </p:nvSpPr>
        <p:spPr>
          <a:xfrm>
            <a:off x="6026396" y="5259549"/>
            <a:ext cx="5446467" cy="780256"/>
          </a:xfrm>
          <a:prstGeom prst="rect">
            <a:avLst/>
          </a:prstGeom>
        </p:spPr>
        <p:txBody>
          <a:bodyPr wrap="square" lIns="121963" tIns="60981" rIns="121963" bIns="60981">
            <a:spAutoFit/>
          </a:bodyPr>
          <a:lstStyle/>
          <a:p>
            <a:pPr defTabSz="914400" fontAlgn="base">
              <a:lnSpc>
                <a:spcPct val="150000"/>
              </a:lnSpc>
              <a:spcBef>
                <a:spcPct val="0"/>
              </a:spcBef>
              <a:spcAft>
                <a:spcPct val="0"/>
              </a:spcAft>
            </a:pPr>
            <a:r>
              <a:rPr lang="zh-CN" altLang="en-US" sz="1500" b="1"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安全、可供应：</a:t>
            </a:r>
            <a:r>
              <a:rPr lang="zh-CN" altLang="en-US" sz="1500"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采用华为全自研计算芯片，整</a:t>
            </a:r>
            <a:r>
              <a:rPr lang="zh-CN" altLang="en-US" sz="15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机器件全国产化</a:t>
            </a:r>
            <a:endParaRPr lang="en-US" altLang="zh-CN" sz="1500" b="1"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914400" fontAlgn="base">
              <a:lnSpc>
                <a:spcPct val="150000"/>
              </a:lnSpc>
              <a:spcBef>
                <a:spcPct val="0"/>
              </a:spcBef>
              <a:spcAft>
                <a:spcPct val="0"/>
              </a:spcAft>
            </a:pPr>
            <a:r>
              <a:rPr lang="zh-CN" altLang="en-US" sz="1500" b="1"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可靠与质量保障</a:t>
            </a:r>
            <a:r>
              <a:rPr lang="zh-CN" altLang="en-US" sz="15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：减振、散热等</a:t>
            </a:r>
            <a:r>
              <a:rPr lang="zh-CN" altLang="en-US" sz="1500"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高可靠设计</a:t>
            </a:r>
            <a:r>
              <a:rPr lang="zh-CN" altLang="en-US" sz="15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；质量</a:t>
            </a:r>
            <a:r>
              <a:rPr lang="zh-CN" altLang="en-US" sz="1500"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流程</a:t>
            </a:r>
            <a:r>
              <a:rPr lang="zh-CN" altLang="en-US" sz="15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与测试</a:t>
            </a:r>
            <a:endParaRPr lang="en-US" altLang="zh-CN" sz="15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32" name="直接连接符 31"/>
          <p:cNvCxnSpPr/>
          <p:nvPr/>
        </p:nvCxnSpPr>
        <p:spPr>
          <a:xfrm flipV="1">
            <a:off x="6582450" y="5210977"/>
            <a:ext cx="4562375" cy="0"/>
          </a:xfrm>
          <a:prstGeom prst="line">
            <a:avLst/>
          </a:prstGeom>
          <a:noFill/>
          <a:ln w="12700" cap="flat" cmpd="sng" algn="ctr">
            <a:gradFill flip="none" rotWithShape="1">
              <a:gsLst>
                <a:gs pos="33000">
                  <a:srgbClr val="0070C3"/>
                </a:gs>
                <a:gs pos="100000">
                  <a:sysClr val="window" lastClr="FFFFFF">
                    <a:alpha val="0"/>
                  </a:sysClr>
                </a:gs>
              </a:gsLst>
              <a:path path="circle">
                <a:fillToRect l="50000" t="50000" r="50000" b="50000"/>
              </a:path>
              <a:tileRect/>
            </a:gradFill>
            <a:prstDash val="solid"/>
          </a:ln>
          <a:effectLst/>
        </p:spPr>
      </p:cxnSp>
      <p:grpSp>
        <p:nvGrpSpPr>
          <p:cNvPr id="33" name="组合 32"/>
          <p:cNvGrpSpPr/>
          <p:nvPr/>
        </p:nvGrpSpPr>
        <p:grpSpPr>
          <a:xfrm>
            <a:off x="5162461" y="5137984"/>
            <a:ext cx="953886" cy="953635"/>
            <a:chOff x="-2084643" y="915261"/>
            <a:chExt cx="953886" cy="953635"/>
          </a:xfrm>
        </p:grpSpPr>
        <p:grpSp>
          <p:nvGrpSpPr>
            <p:cNvPr id="34" name="组合 33"/>
            <p:cNvGrpSpPr/>
            <p:nvPr/>
          </p:nvGrpSpPr>
          <p:grpSpPr>
            <a:xfrm>
              <a:off x="-1735975" y="1246300"/>
              <a:ext cx="256551" cy="291557"/>
              <a:chOff x="-1673592" y="2247685"/>
              <a:chExt cx="256551" cy="291557"/>
            </a:xfrm>
          </p:grpSpPr>
          <p:sp>
            <p:nvSpPr>
              <p:cNvPr id="36" name="Freeform 166"/>
              <p:cNvSpPr>
                <a:spLocks noEditPoints="1"/>
              </p:cNvSpPr>
              <p:nvPr/>
            </p:nvSpPr>
            <p:spPr bwMode="auto">
              <a:xfrm>
                <a:off x="-1673592" y="2356130"/>
                <a:ext cx="256551" cy="183112"/>
              </a:xfrm>
              <a:custGeom>
                <a:avLst/>
                <a:gdLst>
                  <a:gd name="T0" fmla="*/ 2147483647 w 546"/>
                  <a:gd name="T1" fmla="*/ 2147483647 h 388"/>
                  <a:gd name="T2" fmla="*/ 2147483647 w 546"/>
                  <a:gd name="T3" fmla="*/ 2147483647 h 388"/>
                  <a:gd name="T4" fmla="*/ 2147483647 w 546"/>
                  <a:gd name="T5" fmla="*/ 2147483647 h 388"/>
                  <a:gd name="T6" fmla="*/ 2147483647 w 546"/>
                  <a:gd name="T7" fmla="*/ 2147483647 h 388"/>
                  <a:gd name="T8" fmla="*/ 2147483647 w 546"/>
                  <a:gd name="T9" fmla="*/ 2147483647 h 388"/>
                  <a:gd name="T10" fmla="*/ 2147483647 w 546"/>
                  <a:gd name="T11" fmla="*/ 2147483647 h 388"/>
                  <a:gd name="T12" fmla="*/ 2147483647 w 546"/>
                  <a:gd name="T13" fmla="*/ 2147483647 h 388"/>
                  <a:gd name="T14" fmla="*/ 2147483647 w 546"/>
                  <a:gd name="T15" fmla="*/ 2147483647 h 388"/>
                  <a:gd name="T16" fmla="*/ 2147483647 w 546"/>
                  <a:gd name="T17" fmla="*/ 2147483647 h 388"/>
                  <a:gd name="T18" fmla="*/ 2147483647 w 546"/>
                  <a:gd name="T19" fmla="*/ 2147483647 h 388"/>
                  <a:gd name="T20" fmla="*/ 2147483647 w 546"/>
                  <a:gd name="T21" fmla="*/ 2147483647 h 388"/>
                  <a:gd name="T22" fmla="*/ 0 w 546"/>
                  <a:gd name="T23" fmla="*/ 2147483647 h 388"/>
                  <a:gd name="T24" fmla="*/ 0 w 546"/>
                  <a:gd name="T25" fmla="*/ 2147483647 h 388"/>
                  <a:gd name="T26" fmla="*/ 2147483647 w 546"/>
                  <a:gd name="T27" fmla="*/ 0 h 388"/>
                  <a:gd name="T28" fmla="*/ 2147483647 w 546"/>
                  <a:gd name="T29" fmla="*/ 0 h 388"/>
                  <a:gd name="T30" fmla="*/ 2147483647 w 546"/>
                  <a:gd name="T31" fmla="*/ 2147483647 h 388"/>
                  <a:gd name="T32" fmla="*/ 2147483647 w 546"/>
                  <a:gd name="T33" fmla="*/ 2147483647 h 388"/>
                  <a:gd name="T34" fmla="*/ 2147483647 w 546"/>
                  <a:gd name="T35" fmla="*/ 2147483647 h 3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6"/>
                  <a:gd name="T55" fmla="*/ 0 h 388"/>
                  <a:gd name="T56" fmla="*/ 546 w 546"/>
                  <a:gd name="T57" fmla="*/ 388 h 38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6" h="388">
                    <a:moveTo>
                      <a:pt x="53" y="335"/>
                    </a:moveTo>
                    <a:lnTo>
                      <a:pt x="53" y="335"/>
                    </a:lnTo>
                    <a:lnTo>
                      <a:pt x="493" y="335"/>
                    </a:lnTo>
                    <a:lnTo>
                      <a:pt x="493" y="53"/>
                    </a:lnTo>
                    <a:cubicBezTo>
                      <a:pt x="493" y="54"/>
                      <a:pt x="492" y="53"/>
                      <a:pt x="490" y="53"/>
                    </a:cubicBezTo>
                    <a:lnTo>
                      <a:pt x="56" y="53"/>
                    </a:lnTo>
                    <a:cubicBezTo>
                      <a:pt x="54" y="53"/>
                      <a:pt x="53" y="54"/>
                      <a:pt x="53" y="54"/>
                    </a:cubicBezTo>
                    <a:lnTo>
                      <a:pt x="53" y="335"/>
                    </a:lnTo>
                    <a:close/>
                    <a:moveTo>
                      <a:pt x="519" y="388"/>
                    </a:moveTo>
                    <a:lnTo>
                      <a:pt x="519" y="388"/>
                    </a:lnTo>
                    <a:lnTo>
                      <a:pt x="26" y="388"/>
                    </a:lnTo>
                    <a:cubicBezTo>
                      <a:pt x="12" y="388"/>
                      <a:pt x="0" y="376"/>
                      <a:pt x="0" y="361"/>
                    </a:cubicBezTo>
                    <a:lnTo>
                      <a:pt x="0" y="53"/>
                    </a:lnTo>
                    <a:cubicBezTo>
                      <a:pt x="0" y="24"/>
                      <a:pt x="25" y="0"/>
                      <a:pt x="56" y="0"/>
                    </a:cubicBezTo>
                    <a:lnTo>
                      <a:pt x="490" y="0"/>
                    </a:lnTo>
                    <a:cubicBezTo>
                      <a:pt x="521" y="0"/>
                      <a:pt x="546" y="24"/>
                      <a:pt x="546" y="53"/>
                    </a:cubicBezTo>
                    <a:lnTo>
                      <a:pt x="546" y="361"/>
                    </a:lnTo>
                    <a:cubicBezTo>
                      <a:pt x="546" y="376"/>
                      <a:pt x="534" y="388"/>
                      <a:pt x="519" y="388"/>
                    </a:cubicBezTo>
                    <a:close/>
                  </a:path>
                </a:pathLst>
              </a:custGeom>
              <a:solidFill>
                <a:srgbClr val="0070C0"/>
              </a:solidFill>
              <a:ln w="0">
                <a:noFill/>
                <a:round/>
                <a:headEnd/>
                <a:tailEnd/>
              </a:ln>
            </p:spPr>
            <p:txBody>
              <a:bodyPr/>
              <a:lstStyle/>
              <a:p>
                <a:pPr defTabSz="914400" fontAlgn="base">
                  <a:spcBef>
                    <a:spcPct val="0"/>
                  </a:spcBef>
                  <a:spcAft>
                    <a:spcPct val="0"/>
                  </a:spcAft>
                </a:pPr>
                <a:endParaRPr lang="zh-CN" altLang="en-US">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 name="Freeform 167"/>
              <p:cNvSpPr>
                <a:spLocks/>
              </p:cNvSpPr>
              <p:nvPr/>
            </p:nvSpPr>
            <p:spPr bwMode="auto">
              <a:xfrm>
                <a:off x="-1620144" y="2247685"/>
                <a:ext cx="149655" cy="112001"/>
              </a:xfrm>
              <a:custGeom>
                <a:avLst/>
                <a:gdLst>
                  <a:gd name="T0" fmla="*/ 2147483647 w 316"/>
                  <a:gd name="T1" fmla="*/ 2147483647 h 239"/>
                  <a:gd name="T2" fmla="*/ 2147483647 w 316"/>
                  <a:gd name="T3" fmla="*/ 2147483647 h 239"/>
                  <a:gd name="T4" fmla="*/ 2147483647 w 316"/>
                  <a:gd name="T5" fmla="*/ 2147483647 h 239"/>
                  <a:gd name="T6" fmla="*/ 2147483647 w 316"/>
                  <a:gd name="T7" fmla="*/ 2147483647 h 239"/>
                  <a:gd name="T8" fmla="*/ 2147483647 w 316"/>
                  <a:gd name="T9" fmla="*/ 2147483647 h 239"/>
                  <a:gd name="T10" fmla="*/ 2147483647 w 316"/>
                  <a:gd name="T11" fmla="*/ 2147483647 h 239"/>
                  <a:gd name="T12" fmla="*/ 2147483647 w 316"/>
                  <a:gd name="T13" fmla="*/ 2147483647 h 239"/>
                  <a:gd name="T14" fmla="*/ 0 w 316"/>
                  <a:gd name="T15" fmla="*/ 2147483647 h 239"/>
                  <a:gd name="T16" fmla="*/ 0 w 316"/>
                  <a:gd name="T17" fmla="*/ 2147483647 h 239"/>
                  <a:gd name="T18" fmla="*/ 2147483647 w 316"/>
                  <a:gd name="T19" fmla="*/ 0 h 239"/>
                  <a:gd name="T20" fmla="*/ 2147483647 w 316"/>
                  <a:gd name="T21" fmla="*/ 2147483647 h 239"/>
                  <a:gd name="T22" fmla="*/ 2147483647 w 316"/>
                  <a:gd name="T23" fmla="*/ 2147483647 h 2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
                  <a:gd name="T37" fmla="*/ 0 h 239"/>
                  <a:gd name="T38" fmla="*/ 316 w 316"/>
                  <a:gd name="T39" fmla="*/ 239 h 2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 h="239">
                    <a:moveTo>
                      <a:pt x="316" y="239"/>
                    </a:moveTo>
                    <a:lnTo>
                      <a:pt x="316" y="239"/>
                    </a:lnTo>
                    <a:lnTo>
                      <a:pt x="263" y="239"/>
                    </a:lnTo>
                    <a:lnTo>
                      <a:pt x="263" y="158"/>
                    </a:lnTo>
                    <a:cubicBezTo>
                      <a:pt x="263" y="100"/>
                      <a:pt x="216" y="53"/>
                      <a:pt x="158" y="53"/>
                    </a:cubicBezTo>
                    <a:cubicBezTo>
                      <a:pt x="100" y="53"/>
                      <a:pt x="53" y="100"/>
                      <a:pt x="53" y="158"/>
                    </a:cubicBezTo>
                    <a:lnTo>
                      <a:pt x="53" y="239"/>
                    </a:lnTo>
                    <a:lnTo>
                      <a:pt x="0" y="239"/>
                    </a:lnTo>
                    <a:lnTo>
                      <a:pt x="0" y="158"/>
                    </a:lnTo>
                    <a:cubicBezTo>
                      <a:pt x="0" y="71"/>
                      <a:pt x="71" y="0"/>
                      <a:pt x="158" y="0"/>
                    </a:cubicBezTo>
                    <a:cubicBezTo>
                      <a:pt x="245" y="0"/>
                      <a:pt x="316" y="71"/>
                      <a:pt x="316" y="158"/>
                    </a:cubicBezTo>
                    <a:lnTo>
                      <a:pt x="316" y="239"/>
                    </a:lnTo>
                    <a:close/>
                  </a:path>
                </a:pathLst>
              </a:custGeom>
              <a:solidFill>
                <a:srgbClr val="0070C0"/>
              </a:solidFill>
              <a:ln w="0">
                <a:noFill/>
                <a:round/>
                <a:headEnd/>
                <a:tailEnd/>
              </a:ln>
            </p:spPr>
            <p:txBody>
              <a:bodyPr/>
              <a:lstStyle/>
              <a:p>
                <a:pPr defTabSz="914400" fontAlgn="base">
                  <a:spcBef>
                    <a:spcPct val="0"/>
                  </a:spcBef>
                  <a:spcAft>
                    <a:spcPct val="0"/>
                  </a:spcAft>
                </a:pPr>
                <a:endParaRPr lang="zh-CN" altLang="en-US">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 name="Freeform 168"/>
              <p:cNvSpPr>
                <a:spLocks/>
              </p:cNvSpPr>
              <p:nvPr/>
            </p:nvSpPr>
            <p:spPr bwMode="auto">
              <a:xfrm>
                <a:off x="-1572042" y="2413019"/>
                <a:ext cx="53448" cy="76445"/>
              </a:xfrm>
              <a:custGeom>
                <a:avLst/>
                <a:gdLst>
                  <a:gd name="T0" fmla="*/ 2147483647 w 116"/>
                  <a:gd name="T1" fmla="*/ 2147483647 h 161"/>
                  <a:gd name="T2" fmla="*/ 2147483647 w 116"/>
                  <a:gd name="T3" fmla="*/ 2147483647 h 161"/>
                  <a:gd name="T4" fmla="*/ 2147483647 w 116"/>
                  <a:gd name="T5" fmla="*/ 0 h 161"/>
                  <a:gd name="T6" fmla="*/ 0 w 116"/>
                  <a:gd name="T7" fmla="*/ 2147483647 h 161"/>
                  <a:gd name="T8" fmla="*/ 2147483647 w 116"/>
                  <a:gd name="T9" fmla="*/ 2147483647 h 161"/>
                  <a:gd name="T10" fmla="*/ 2147483647 w 116"/>
                  <a:gd name="T11" fmla="*/ 2147483647 h 161"/>
                  <a:gd name="T12" fmla="*/ 2147483647 w 116"/>
                  <a:gd name="T13" fmla="*/ 2147483647 h 161"/>
                  <a:gd name="T14" fmla="*/ 2147483647 w 116"/>
                  <a:gd name="T15" fmla="*/ 2147483647 h 161"/>
                  <a:gd name="T16" fmla="*/ 2147483647 w 116"/>
                  <a:gd name="T17" fmla="*/ 2147483647 h 161"/>
                  <a:gd name="T18" fmla="*/ 2147483647 w 116"/>
                  <a:gd name="T19" fmla="*/ 2147483647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61"/>
                  <a:gd name="T32" fmla="*/ 116 w 116"/>
                  <a:gd name="T33" fmla="*/ 161 h 1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61">
                    <a:moveTo>
                      <a:pt x="116" y="58"/>
                    </a:moveTo>
                    <a:lnTo>
                      <a:pt x="116" y="58"/>
                    </a:lnTo>
                    <a:cubicBezTo>
                      <a:pt x="116" y="26"/>
                      <a:pt x="90" y="0"/>
                      <a:pt x="58" y="0"/>
                    </a:cubicBezTo>
                    <a:cubicBezTo>
                      <a:pt x="26" y="0"/>
                      <a:pt x="0" y="26"/>
                      <a:pt x="0" y="58"/>
                    </a:cubicBezTo>
                    <a:cubicBezTo>
                      <a:pt x="0" y="80"/>
                      <a:pt x="12" y="99"/>
                      <a:pt x="30" y="109"/>
                    </a:cubicBezTo>
                    <a:lnTo>
                      <a:pt x="30" y="133"/>
                    </a:lnTo>
                    <a:cubicBezTo>
                      <a:pt x="30" y="149"/>
                      <a:pt x="43" y="161"/>
                      <a:pt x="59" y="161"/>
                    </a:cubicBezTo>
                    <a:cubicBezTo>
                      <a:pt x="74" y="161"/>
                      <a:pt x="87" y="149"/>
                      <a:pt x="87" y="133"/>
                    </a:cubicBezTo>
                    <a:lnTo>
                      <a:pt x="87" y="108"/>
                    </a:lnTo>
                    <a:cubicBezTo>
                      <a:pt x="104" y="98"/>
                      <a:pt x="116" y="80"/>
                      <a:pt x="116" y="58"/>
                    </a:cubicBezTo>
                    <a:close/>
                  </a:path>
                </a:pathLst>
              </a:custGeom>
              <a:solidFill>
                <a:srgbClr val="0070C0"/>
              </a:solidFill>
              <a:ln w="0">
                <a:noFill/>
                <a:round/>
                <a:headEnd/>
                <a:tailEnd/>
              </a:ln>
            </p:spPr>
            <p:txBody>
              <a:bodyPr/>
              <a:lstStyle/>
              <a:p>
                <a:pPr defTabSz="914400" fontAlgn="base">
                  <a:spcBef>
                    <a:spcPct val="0"/>
                  </a:spcBef>
                  <a:spcAft>
                    <a:spcPct val="0"/>
                  </a:spcAft>
                </a:pPr>
                <a:endParaRPr lang="zh-CN" altLang="en-US">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pic>
          <p:nvPicPr>
            <p:cNvPr id="35" name="pasted-image.pdf"/>
            <p:cNvPicPr>
              <a:picLocks noChangeAspect="1"/>
            </p:cNvPicPr>
            <p:nvPr/>
          </p:nvPicPr>
          <p:blipFill>
            <a:blip r:embed="rId4" cstate="print">
              <a:extLst/>
            </a:blip>
            <a:stretch>
              <a:fillRect/>
            </a:stretch>
          </p:blipFill>
          <p:spPr>
            <a:xfrm>
              <a:off x="-2084643" y="915261"/>
              <a:ext cx="953886" cy="953635"/>
            </a:xfrm>
            <a:prstGeom prst="rect">
              <a:avLst/>
            </a:prstGeom>
            <a:ln w="3175" cap="flat">
              <a:noFill/>
              <a:miter lim="400000"/>
            </a:ln>
            <a:effectLst/>
          </p:spPr>
        </p:pic>
      </p:grpSp>
      <p:grpSp>
        <p:nvGrpSpPr>
          <p:cNvPr id="39" name="组合 38"/>
          <p:cNvGrpSpPr/>
          <p:nvPr/>
        </p:nvGrpSpPr>
        <p:grpSpPr>
          <a:xfrm>
            <a:off x="1455859" y="1610614"/>
            <a:ext cx="3341412" cy="3833872"/>
            <a:chOff x="847222" y="1449942"/>
            <a:chExt cx="3341412" cy="3833872"/>
          </a:xfrm>
        </p:grpSpPr>
        <p:pic>
          <p:nvPicPr>
            <p:cNvPr id="40" name="图片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496" y="3592128"/>
              <a:ext cx="3007443" cy="1691686"/>
            </a:xfrm>
            <a:prstGeom prst="rect">
              <a:avLst/>
            </a:prstGeom>
          </p:spPr>
        </p:pic>
        <p:pic>
          <p:nvPicPr>
            <p:cNvPr id="41" name="图片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7222" y="1449942"/>
              <a:ext cx="3341412" cy="1879544"/>
            </a:xfrm>
            <a:prstGeom prst="rect">
              <a:avLst/>
            </a:prstGeom>
          </p:spPr>
        </p:pic>
      </p:grpSp>
      <p:sp>
        <p:nvSpPr>
          <p:cNvPr id="42" name="标题 1"/>
          <p:cNvSpPr txBox="1">
            <a:spLocks/>
          </p:cNvSpPr>
          <p:nvPr/>
        </p:nvSpPr>
        <p:spPr>
          <a:xfrm>
            <a:off x="1871189" y="2891413"/>
            <a:ext cx="2522925" cy="672156"/>
          </a:xfrm>
          <a:prstGeom prst="rect">
            <a:avLst/>
          </a:prstGeom>
        </p:spPr>
        <p:txBody>
          <a:bodyPr lIns="121963" tIns="60981" rIns="121963" bIns="60981" anchor="ctr"/>
          <a:lstStyle/>
          <a:p>
            <a:pPr algn="ctr" defTabSz="1219545">
              <a:spcBef>
                <a:spcPct val="0"/>
              </a:spcBef>
            </a:pPr>
            <a:r>
              <a:rPr lang="en-US" altLang="zh-CN" sz="1600" b="1"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2280</a:t>
            </a:r>
            <a:r>
              <a:rPr lang="zh-CN" altLang="en-US" sz="1600" b="1"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均衡型</a:t>
            </a:r>
            <a:endParaRPr lang="zh-CN" altLang="en-US" sz="1600" b="1"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 name="标题 1"/>
          <p:cNvSpPr txBox="1">
            <a:spLocks/>
          </p:cNvSpPr>
          <p:nvPr/>
        </p:nvSpPr>
        <p:spPr>
          <a:xfrm>
            <a:off x="1786391" y="5210977"/>
            <a:ext cx="2522925" cy="672156"/>
          </a:xfrm>
          <a:prstGeom prst="rect">
            <a:avLst/>
          </a:prstGeom>
        </p:spPr>
        <p:txBody>
          <a:bodyPr lIns="121963" tIns="60981" rIns="121963" bIns="60981" anchor="ctr"/>
          <a:lstStyle/>
          <a:p>
            <a:pPr algn="ctr" defTabSz="1219545">
              <a:spcBef>
                <a:spcPct val="0"/>
              </a:spcBef>
            </a:pPr>
            <a:r>
              <a:rPr lang="en-US" altLang="zh-CN" sz="1600" b="1"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5280</a:t>
            </a:r>
            <a:r>
              <a:rPr lang="zh-CN" altLang="en-US" sz="1600" b="1"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存储型</a:t>
            </a:r>
            <a:endParaRPr lang="zh-CN" altLang="en-US" sz="1600" b="1"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42591085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cs typeface="+mn-ea"/>
                <a:sym typeface="Huawei Sans" panose="020C0503030203020204" pitchFamily="34" charset="0"/>
              </a:rPr>
              <a:t>其他服务器</a:t>
            </a:r>
            <a:endParaRPr lang="zh-CN" altLang="en-US" dirty="0">
              <a:cs typeface="+mn-ea"/>
              <a:sym typeface="Huawei Sans" panose="020C0503030203020204" pitchFamily="34" charset="0"/>
            </a:endParaRPr>
          </a:p>
        </p:txBody>
      </p:sp>
      <p:sp>
        <p:nvSpPr>
          <p:cNvPr id="4" name="文本占位符 3"/>
          <p:cNvSpPr>
            <a:spLocks noGrp="1"/>
          </p:cNvSpPr>
          <p:nvPr>
            <p:ph type="body" sz="quarter" idx="10"/>
          </p:nvPr>
        </p:nvSpPr>
        <p:spPr/>
        <p:txBody>
          <a:bodyPr/>
          <a:lstStyle/>
          <a:p>
            <a:r>
              <a:rPr lang="zh-CN" altLang="en-US" dirty="0" smtClean="0">
                <a:cs typeface="+mn-ea"/>
                <a:sym typeface="Huawei Sans" panose="020C0503030203020204" pitchFamily="34" charset="0"/>
              </a:rPr>
              <a:t>华为开放鲲鹏服务器主板，硬件厂家可基于鲲鹏主板生产鲲鹏系列服务器，包括</a:t>
            </a:r>
            <a:r>
              <a:rPr lang="zh-CN" altLang="en-US" dirty="0">
                <a:cs typeface="+mn-ea"/>
                <a:sym typeface="Huawei Sans" panose="020C0503030203020204" pitchFamily="34" charset="0"/>
              </a:rPr>
              <a:t>黄河服务器、宝德自强鲲鹏服务器、百信恒山系列鲲鹏服务器等等。</a:t>
            </a:r>
          </a:p>
          <a:p>
            <a:endParaRPr lang="zh-CN" altLang="en-US" dirty="0">
              <a:cs typeface="+mn-ea"/>
              <a:sym typeface="Huawei Sans" panose="020C0503030203020204" pitchFamily="34" charset="0"/>
            </a:endParaRPr>
          </a:p>
        </p:txBody>
      </p:sp>
      <p:pic>
        <p:nvPicPr>
          <p:cNvPr id="5" name="图片 4"/>
          <p:cNvPicPr>
            <a:picLocks noChangeAspect="1"/>
          </p:cNvPicPr>
          <p:nvPr/>
        </p:nvPicPr>
        <p:blipFill>
          <a:blip r:embed="rId3"/>
          <a:stretch>
            <a:fillRect/>
          </a:stretch>
        </p:blipFill>
        <p:spPr>
          <a:xfrm>
            <a:off x="3391717" y="2692880"/>
            <a:ext cx="4563563" cy="3042375"/>
          </a:xfrm>
          <a:prstGeom prst="rect">
            <a:avLst/>
          </a:prstGeom>
        </p:spPr>
      </p:pic>
      <p:sp>
        <p:nvSpPr>
          <p:cNvPr id="6" name="TextBox 96"/>
          <p:cNvSpPr txBox="1"/>
          <p:nvPr/>
        </p:nvSpPr>
        <p:spPr>
          <a:xfrm>
            <a:off x="4384511" y="5727235"/>
            <a:ext cx="3183136" cy="371811"/>
          </a:xfrm>
          <a:prstGeom prst="rect">
            <a:avLst/>
          </a:prstGeom>
          <a:noFill/>
        </p:spPr>
        <p:txBody>
          <a:bodyPr wrap="square" lIns="121963" tIns="60981" rIns="121963" bIns="60981" rtlCol="0">
            <a:spAutoFit/>
          </a:bodyPr>
          <a:lstStyle/>
          <a:p>
            <a:pPr algn="ctr" defTabSz="914400" fontAlgn="base">
              <a:lnSpc>
                <a:spcPct val="150000"/>
              </a:lnSpc>
              <a:spcBef>
                <a:spcPct val="0"/>
              </a:spcBef>
              <a:spcAft>
                <a:spcPct val="0"/>
              </a:spcAft>
            </a:pPr>
            <a:r>
              <a:rPr lang="zh-CN" altLang="en-US" sz="12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（注：图片来源网络，不代表真实设备）</a:t>
            </a:r>
            <a:endParaRPr lang="en-US" altLang="zh-CN" sz="12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28726210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solidFill>
                  <a:schemeClr val="bg1">
                    <a:lumMod val="50000"/>
                  </a:schemeClr>
                </a:solidFill>
                <a:sym typeface="Huawei Sans" panose="020C0503030203020204" pitchFamily="34" charset="0"/>
              </a:rPr>
              <a:t>云计算的服务</a:t>
            </a:r>
            <a:r>
              <a:rPr lang="zh-CN" altLang="en-US" dirty="0" smtClean="0">
                <a:solidFill>
                  <a:schemeClr val="bg1">
                    <a:lumMod val="50000"/>
                  </a:schemeClr>
                </a:solidFill>
                <a:sym typeface="Huawei Sans" panose="020C0503030203020204" pitchFamily="34" charset="0"/>
              </a:rPr>
              <a:t>模式</a:t>
            </a:r>
            <a:endParaRPr lang="zh-CN" altLang="en-US" dirty="0">
              <a:solidFill>
                <a:schemeClr val="bg1">
                  <a:lumMod val="50000"/>
                </a:schemeClr>
              </a:solidFill>
              <a:sym typeface="Huawei Sans" panose="020C0503030203020204" pitchFamily="34" charset="0"/>
            </a:endParaRPr>
          </a:p>
          <a:p>
            <a:r>
              <a:rPr lang="zh-CN" altLang="en-US" b="1" dirty="0" smtClean="0">
                <a:sym typeface="Huawei Sans" panose="020C0503030203020204" pitchFamily="34" charset="0"/>
              </a:rPr>
              <a:t>华为云鲲鹏</a:t>
            </a:r>
            <a:r>
              <a:rPr lang="zh-CN" altLang="en-US" b="1" dirty="0">
                <a:sym typeface="Huawei Sans" panose="020C0503030203020204" pitchFamily="34" charset="0"/>
              </a:rPr>
              <a:t>云</a:t>
            </a:r>
            <a:r>
              <a:rPr lang="zh-CN" altLang="en-US" b="1" dirty="0" smtClean="0">
                <a:sym typeface="Huawei Sans" panose="020C0503030203020204" pitchFamily="34" charset="0"/>
              </a:rPr>
              <a:t>服务</a:t>
            </a:r>
            <a:endParaRPr lang="en-US" altLang="zh-CN" b="1" dirty="0" smtClean="0">
              <a:sym typeface="Huawei Sans" panose="020C0503030203020204" pitchFamily="34" charset="0"/>
            </a:endParaRPr>
          </a:p>
          <a:p>
            <a:pPr lvl="1"/>
            <a:r>
              <a:rPr lang="zh-CN" altLang="en-US" sz="1800" dirty="0">
                <a:solidFill>
                  <a:schemeClr val="bg1">
                    <a:lumMod val="50000"/>
                  </a:schemeClr>
                </a:solidFill>
                <a:sym typeface="Huawei Sans" panose="020C0503030203020204" pitchFamily="34" charset="0"/>
              </a:rPr>
              <a:t>华为云鲲鹏基础</a:t>
            </a:r>
            <a:r>
              <a:rPr lang="zh-CN" altLang="en-US" sz="1800" dirty="0" smtClean="0">
                <a:solidFill>
                  <a:schemeClr val="bg1">
                    <a:lumMod val="50000"/>
                  </a:schemeClr>
                </a:solidFill>
                <a:sym typeface="Huawei Sans" panose="020C0503030203020204" pitchFamily="34" charset="0"/>
              </a:rPr>
              <a:t>设施</a:t>
            </a:r>
            <a:endParaRPr lang="en-US" altLang="zh-CN" sz="1800" dirty="0" smtClean="0">
              <a:solidFill>
                <a:schemeClr val="bg1">
                  <a:lumMod val="50000"/>
                </a:schemeClr>
              </a:solidFill>
              <a:sym typeface="Huawei Sans" panose="020C0503030203020204" pitchFamily="34" charset="0"/>
            </a:endParaRPr>
          </a:p>
          <a:p>
            <a:pPr lvl="1"/>
            <a:r>
              <a:rPr lang="zh-CN" altLang="en-US" sz="1800" b="1" dirty="0" smtClean="0">
                <a:sym typeface="Huawei Sans" panose="020C0503030203020204" pitchFamily="34" charset="0"/>
              </a:rPr>
              <a:t>华为云</a:t>
            </a:r>
            <a:r>
              <a:rPr lang="zh-CN" altLang="en-US" sz="1800" b="1" dirty="0">
                <a:sym typeface="Huawei Sans" panose="020C0503030203020204" pitchFamily="34" charset="0"/>
              </a:rPr>
              <a:t>鲲鹏云</a:t>
            </a:r>
            <a:r>
              <a:rPr lang="zh-CN" altLang="en-US" sz="1800" b="1" dirty="0" smtClean="0">
                <a:sym typeface="Huawei Sans" panose="020C0503030203020204" pitchFamily="34" charset="0"/>
              </a:rPr>
              <a:t>平台</a:t>
            </a:r>
            <a:endParaRPr lang="en-US" altLang="zh-CN" sz="1800" b="1" dirty="0" smtClean="0">
              <a:sym typeface="Huawei Sans" panose="020C0503030203020204" pitchFamily="34" charset="0"/>
            </a:endParaRPr>
          </a:p>
          <a:p>
            <a:pPr lvl="2"/>
            <a:r>
              <a:rPr lang="zh-CN" altLang="en-US" sz="1600" b="1" dirty="0" smtClean="0">
                <a:sym typeface="Huawei Sans" panose="020C0503030203020204" pitchFamily="34" charset="0"/>
              </a:rPr>
              <a:t>操作系统</a:t>
            </a:r>
            <a:r>
              <a:rPr lang="zh-CN" altLang="en-US" sz="1600" b="1" dirty="0">
                <a:sym typeface="Huawei Sans" panose="020C0503030203020204" pitchFamily="34" charset="0"/>
              </a:rPr>
              <a:t>介绍</a:t>
            </a:r>
          </a:p>
          <a:p>
            <a:pPr lvl="2"/>
            <a:r>
              <a:rPr lang="zh-CN" altLang="en-US" sz="1600" dirty="0">
                <a:solidFill>
                  <a:schemeClr val="bg1">
                    <a:lumMod val="50000"/>
                  </a:schemeClr>
                </a:solidFill>
                <a:sym typeface="Huawei Sans" panose="020C0503030203020204" pitchFamily="34" charset="0"/>
              </a:rPr>
              <a:t>数据库</a:t>
            </a:r>
            <a:r>
              <a:rPr lang="zh-CN" altLang="en-US" sz="1600" dirty="0" smtClean="0">
                <a:solidFill>
                  <a:schemeClr val="bg1">
                    <a:lumMod val="50000"/>
                  </a:schemeClr>
                </a:solidFill>
                <a:sym typeface="Huawei Sans" panose="020C0503030203020204" pitchFamily="34" charset="0"/>
              </a:rPr>
              <a:t>介绍</a:t>
            </a:r>
            <a:endParaRPr lang="en-US" altLang="zh-CN" sz="1600" dirty="0">
              <a:solidFill>
                <a:schemeClr val="bg1">
                  <a:lumMod val="50000"/>
                </a:schemeClr>
              </a:solidFill>
              <a:sym typeface="Huawei Sans" panose="020C0503030203020204" pitchFamily="34" charset="0"/>
            </a:endParaRPr>
          </a:p>
          <a:p>
            <a:pPr lvl="1"/>
            <a:r>
              <a:rPr lang="zh-CN" altLang="en-US" sz="1800" dirty="0">
                <a:solidFill>
                  <a:schemeClr val="bg1">
                    <a:lumMod val="50000"/>
                  </a:schemeClr>
                </a:solidFill>
                <a:sym typeface="Huawei Sans" panose="020C0503030203020204" pitchFamily="34" charset="0"/>
              </a:rPr>
              <a:t>华为云鲲鹏云服务</a:t>
            </a:r>
          </a:p>
          <a:p>
            <a:pPr lvl="1"/>
            <a:r>
              <a:rPr lang="zh-CN" altLang="en-US" sz="1800" dirty="0">
                <a:solidFill>
                  <a:schemeClr val="bg1">
                    <a:lumMod val="50000"/>
                  </a:schemeClr>
                </a:solidFill>
                <a:sym typeface="Huawei Sans" panose="020C0503030203020204" pitchFamily="34" charset="0"/>
              </a:rPr>
              <a:t>华为云鲲鹏云服务解决方案</a:t>
            </a:r>
          </a:p>
          <a:p>
            <a:endParaRPr lang="zh-CN" altLang="en-US" b="1" dirty="0">
              <a:sym typeface="Huawei Sans" panose="020C0503030203020204" pitchFamily="34" charset="0"/>
            </a:endParaRPr>
          </a:p>
        </p:txBody>
      </p:sp>
    </p:spTree>
    <p:extLst>
      <p:ext uri="{BB962C8B-B14F-4D97-AF65-F5344CB8AC3E}">
        <p14:creationId xmlns:p14="http://schemas.microsoft.com/office/powerpoint/2010/main" val="6386253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cs typeface="+mn-ea"/>
                <a:sym typeface="Huawei Sans" panose="020C0503030203020204" pitchFamily="34" charset="0"/>
              </a:rPr>
              <a:t>鲲鹏生态兼容的操作系统</a:t>
            </a:r>
          </a:p>
        </p:txBody>
      </p:sp>
      <p:pic>
        <p:nvPicPr>
          <p:cNvPr id="4" name="Picture 19" descr="\\Bchief-sever180\共享\华为\2016\6月\D-201606417-金融营销材料设计-刘泉\文件\link\组 26.png"/>
          <p:cNvPicPr>
            <a:picLocks noChangeAspect="1" noChangeArrowheads="1"/>
          </p:cNvPicPr>
          <p:nvPr/>
        </p:nvPicPr>
        <p:blipFill>
          <a:blip r:embed="rId3" cstate="print">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3467708" y="5289525"/>
            <a:ext cx="5161927" cy="904135"/>
          </a:xfrm>
          <a:prstGeom prst="rect">
            <a:avLst/>
          </a:prstGeom>
          <a:noFill/>
        </p:spPr>
      </p:pic>
      <p:graphicFrame>
        <p:nvGraphicFramePr>
          <p:cNvPr id="5" name="表格 4"/>
          <p:cNvGraphicFramePr>
            <a:graphicFrameLocks noGrp="1"/>
          </p:cNvGraphicFramePr>
          <p:nvPr>
            <p:extLst>
              <p:ext uri="{D42A27DB-BD31-4B8C-83A1-F6EECF244321}">
                <p14:modId xmlns:p14="http://schemas.microsoft.com/office/powerpoint/2010/main" val="1664435858"/>
              </p:ext>
            </p:extLst>
          </p:nvPr>
        </p:nvGraphicFramePr>
        <p:xfrm>
          <a:off x="727588" y="1412165"/>
          <a:ext cx="10732575" cy="3801344"/>
        </p:xfrm>
        <a:graphic>
          <a:graphicData uri="http://schemas.openxmlformats.org/drawingml/2006/table">
            <a:tbl>
              <a:tblPr firstRow="1" bandRow="1"/>
              <a:tblGrid>
                <a:gridCol w="1326657"/>
                <a:gridCol w="2760038"/>
                <a:gridCol w="6645880"/>
              </a:tblGrid>
              <a:tr h="539328">
                <a:tc>
                  <a:txBody>
                    <a:bodyPr/>
                    <a:lstStyle/>
                    <a:p>
                      <a:pPr algn="ctr"/>
                      <a:endParaRPr lang="zh-CN" altLang="en-US" sz="2400" b="1"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lnL w="12700" cap="flat" cmpd="sng" algn="ctr">
                      <a:solidFill>
                        <a:srgbClr val="0070C3"/>
                      </a:solidFill>
                      <a:prstDash val="solid"/>
                      <a:round/>
                      <a:headEnd type="none" w="med" len="med"/>
                      <a:tailEnd type="none" w="med" len="med"/>
                    </a:lnL>
                    <a:lnR w="12700" cap="flat" cmpd="sng" algn="ctr">
                      <a:solidFill>
                        <a:srgbClr val="0070C3"/>
                      </a:solidFill>
                      <a:prstDash val="solid"/>
                      <a:round/>
                      <a:headEnd type="none" w="med" len="med"/>
                      <a:tailEnd type="none" w="med" len="med"/>
                    </a:lnR>
                    <a:lnT w="12700" cap="flat" cmpd="sng" algn="ctr">
                      <a:solidFill>
                        <a:srgbClr val="0070C3"/>
                      </a:solidFill>
                      <a:prstDash val="solid"/>
                      <a:round/>
                      <a:headEnd type="none" w="med" len="med"/>
                      <a:tailEnd type="none" w="med" len="med"/>
                    </a:lnT>
                    <a:lnB w="12700" cap="flat" cmpd="sng" algn="ctr">
                      <a:solidFill>
                        <a:srgbClr val="0070C3"/>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2000" b="1"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社区发行版</a:t>
                      </a:r>
                      <a:endParaRPr lang="zh-CN" altLang="en-US" sz="2000" b="1"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nchor="ctr">
                    <a:lnL w="12700" cap="flat" cmpd="sng" algn="ctr">
                      <a:solidFill>
                        <a:srgbClr val="0070C3"/>
                      </a:solidFill>
                      <a:prstDash val="solid"/>
                      <a:round/>
                      <a:headEnd type="none" w="med" len="med"/>
                      <a:tailEnd type="none" w="med" len="med"/>
                    </a:lnL>
                    <a:lnR w="12700" cap="flat" cmpd="sng" algn="ctr">
                      <a:solidFill>
                        <a:srgbClr val="0070C3"/>
                      </a:solidFill>
                      <a:prstDash val="solid"/>
                      <a:round/>
                      <a:headEnd type="none" w="med" len="med"/>
                      <a:tailEnd type="none" w="med" len="med"/>
                    </a:lnR>
                    <a:lnT w="12700" cap="flat" cmpd="sng" algn="ctr">
                      <a:solidFill>
                        <a:srgbClr val="0070C3"/>
                      </a:solidFill>
                      <a:prstDash val="solid"/>
                      <a:round/>
                      <a:headEnd type="none" w="med" len="med"/>
                      <a:tailEnd type="none" w="med" len="med"/>
                    </a:lnT>
                    <a:lnB w="12700" cap="flat" cmpd="sng" algn="ctr">
                      <a:solidFill>
                        <a:srgbClr val="0070C3"/>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2000" b="1"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商用发行版</a:t>
                      </a:r>
                      <a:endParaRPr lang="zh-CN" altLang="en-US" sz="2000" b="1"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nchor="ctr">
                    <a:lnL w="12700" cap="flat" cmpd="sng" algn="ctr">
                      <a:solidFill>
                        <a:srgbClr val="0070C3"/>
                      </a:solidFill>
                      <a:prstDash val="solid"/>
                      <a:round/>
                      <a:headEnd type="none" w="med" len="med"/>
                      <a:tailEnd type="none" w="med" len="med"/>
                    </a:lnL>
                    <a:lnR w="12700" cap="flat" cmpd="sng" algn="ctr">
                      <a:solidFill>
                        <a:srgbClr val="0070C3"/>
                      </a:solidFill>
                      <a:prstDash val="solid"/>
                      <a:round/>
                      <a:headEnd type="none" w="med" len="med"/>
                      <a:tailEnd type="none" w="med" len="med"/>
                    </a:lnR>
                    <a:lnT w="12700" cap="flat" cmpd="sng" algn="ctr">
                      <a:solidFill>
                        <a:srgbClr val="0070C3"/>
                      </a:solidFill>
                      <a:prstDash val="solid"/>
                      <a:round/>
                      <a:headEnd type="none" w="med" len="med"/>
                      <a:tailEnd type="none" w="med" len="med"/>
                    </a:lnT>
                    <a:lnB w="12700" cap="flat" cmpd="sng" algn="ctr">
                      <a:solidFill>
                        <a:srgbClr val="0070C3"/>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1857860">
                <a:tc>
                  <a:txBody>
                    <a:bodyPr/>
                    <a:lstStyle/>
                    <a:p>
                      <a:pPr algn="l"/>
                      <a:r>
                        <a:rPr lang="zh-CN" altLang="en-US" sz="20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国产</a:t>
                      </a:r>
                      <a:r>
                        <a:rPr lang="en-US" altLang="zh-CN" sz="20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OS</a:t>
                      </a:r>
                    </a:p>
                  </a:txBody>
                  <a:tcPr anchor="ctr">
                    <a:lnL w="12700" cap="flat" cmpd="sng" algn="ctr">
                      <a:solidFill>
                        <a:srgbClr val="0070C3"/>
                      </a:solidFill>
                      <a:prstDash val="solid"/>
                      <a:round/>
                      <a:headEnd type="none" w="med" len="med"/>
                      <a:tailEnd type="none" w="med" len="med"/>
                    </a:lnL>
                    <a:lnR w="12700" cap="flat" cmpd="sng" algn="ctr">
                      <a:solidFill>
                        <a:srgbClr val="0070C3"/>
                      </a:solidFill>
                      <a:prstDash val="solid"/>
                      <a:round/>
                      <a:headEnd type="none" w="med" len="med"/>
                      <a:tailEnd type="none" w="med" len="med"/>
                    </a:lnR>
                    <a:lnT w="12700" cap="flat" cmpd="sng" algn="ctr">
                      <a:solidFill>
                        <a:srgbClr val="0070C3"/>
                      </a:solidFill>
                      <a:prstDash val="solid"/>
                      <a:round/>
                      <a:headEnd type="none" w="med" len="med"/>
                      <a:tailEnd type="none" w="med" len="med"/>
                    </a:lnT>
                    <a:lnB w="12700" cap="flat" cmpd="sng" algn="ctr">
                      <a:solidFill>
                        <a:srgbClr val="0070C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openEuler</a:t>
                      </a:r>
                    </a:p>
                    <a:p>
                      <a:pPr algn="ctr"/>
                      <a:r>
                        <a:rPr lang="en-US" altLang="zh-CN" sz="20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p>
                  </a:txBody>
                  <a:tcPr anchor="ctr">
                    <a:lnL w="12700" cap="flat" cmpd="sng" algn="ctr">
                      <a:solidFill>
                        <a:srgbClr val="0070C3"/>
                      </a:solidFill>
                      <a:prstDash val="solid"/>
                      <a:round/>
                      <a:headEnd type="none" w="med" len="med"/>
                      <a:tailEnd type="none" w="med" len="med"/>
                    </a:lnL>
                    <a:lnR w="12700" cap="flat" cmpd="sng" algn="ctr">
                      <a:solidFill>
                        <a:srgbClr val="0070C3"/>
                      </a:solidFill>
                      <a:prstDash val="solid"/>
                      <a:round/>
                      <a:headEnd type="none" w="med" len="med"/>
                      <a:tailEnd type="none" w="med" len="med"/>
                    </a:lnR>
                    <a:lnT w="12700" cap="flat" cmpd="sng" algn="ctr">
                      <a:solidFill>
                        <a:srgbClr val="0070C3"/>
                      </a:solidFill>
                      <a:prstDash val="solid"/>
                      <a:round/>
                      <a:headEnd type="none" w="med" len="med"/>
                      <a:tailEnd type="none" w="med" len="med"/>
                    </a:lnT>
                    <a:lnB w="12700" cap="flat" cmpd="sng" algn="ctr">
                      <a:solidFill>
                        <a:srgbClr val="0070C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BC-Linux</a:t>
                      </a:r>
                      <a:r>
                        <a:rPr lang="en-US" altLang="zh-CN" sz="2000" baseline="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r>
                        <a:rPr lang="zh-CN" altLang="en-US" sz="20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中标麒麟</a:t>
                      </a:r>
                      <a:endParaRPr lang="en-US" altLang="zh-CN" sz="20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r>
                        <a:rPr lang="zh-CN" altLang="en-US" sz="20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银河麒麟</a:t>
                      </a:r>
                      <a:r>
                        <a:rPr lang="en-US" altLang="zh-CN" sz="2000" baseline="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r>
                        <a:rPr lang="zh-CN" altLang="en-US" sz="20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湖南麒麟</a:t>
                      </a:r>
                      <a:endParaRPr lang="en-US" altLang="zh-CN" sz="20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r>
                        <a:rPr lang="zh-CN" altLang="en-US" sz="20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深度</a:t>
                      </a:r>
                      <a:r>
                        <a:rPr lang="en-US" altLang="zh-CN" sz="2000" dirty="0" err="1"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deepin</a:t>
                      </a:r>
                      <a:endParaRPr lang="en-US" altLang="zh-CN" sz="20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r>
                        <a:rPr lang="en-US" altLang="zh-CN" sz="20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p>
                    <a:p>
                      <a:pPr algn="l"/>
                      <a:endParaRPr lang="zh-CN" altLang="en-US" sz="2000"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nchor="ctr">
                    <a:lnL w="12700" cap="flat" cmpd="sng" algn="ctr">
                      <a:solidFill>
                        <a:srgbClr val="0070C3"/>
                      </a:solidFill>
                      <a:prstDash val="solid"/>
                      <a:round/>
                      <a:headEnd type="none" w="med" len="med"/>
                      <a:tailEnd type="none" w="med" len="med"/>
                    </a:lnL>
                    <a:lnR w="12700" cap="flat" cmpd="sng" algn="ctr">
                      <a:solidFill>
                        <a:srgbClr val="0070C3"/>
                      </a:solidFill>
                      <a:prstDash val="solid"/>
                      <a:round/>
                      <a:headEnd type="none" w="med" len="med"/>
                      <a:tailEnd type="none" w="med" len="med"/>
                    </a:lnR>
                    <a:lnT w="12700" cap="flat" cmpd="sng" algn="ctr">
                      <a:solidFill>
                        <a:srgbClr val="0070C3"/>
                      </a:solidFill>
                      <a:prstDash val="solid"/>
                      <a:round/>
                      <a:headEnd type="none" w="med" len="med"/>
                      <a:tailEnd type="none" w="med" len="med"/>
                    </a:lnT>
                    <a:lnB w="12700" cap="flat" cmpd="sng" algn="ctr">
                      <a:solidFill>
                        <a:srgbClr val="0070C3"/>
                      </a:solidFill>
                      <a:prstDash val="solid"/>
                      <a:round/>
                      <a:headEnd type="none" w="med" len="med"/>
                      <a:tailEnd type="none" w="med" len="med"/>
                    </a:lnB>
                    <a:lnTlToBr w="12700" cmpd="sng">
                      <a:noFill/>
                      <a:prstDash val="solid"/>
                    </a:lnTlToBr>
                    <a:lnBlToTr w="12700" cmpd="sng">
                      <a:noFill/>
                      <a:prstDash val="solid"/>
                    </a:lnBlToTr>
                    <a:noFill/>
                  </a:tcPr>
                </a:tc>
              </a:tr>
              <a:tr h="1404156">
                <a:tc>
                  <a:txBody>
                    <a:bodyPr/>
                    <a:lstStyle/>
                    <a:p>
                      <a:pPr algn="l"/>
                      <a:r>
                        <a:rPr lang="zh-CN" altLang="en-US" sz="20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国外</a:t>
                      </a:r>
                      <a:r>
                        <a:rPr lang="en-US" altLang="zh-CN" sz="20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OS</a:t>
                      </a:r>
                    </a:p>
                  </a:txBody>
                  <a:tcPr anchor="ctr">
                    <a:lnL w="12700" cap="flat" cmpd="sng" algn="ctr">
                      <a:solidFill>
                        <a:srgbClr val="0070C3"/>
                      </a:solidFill>
                      <a:prstDash val="solid"/>
                      <a:round/>
                      <a:headEnd type="none" w="med" len="med"/>
                      <a:tailEnd type="none" w="med" len="med"/>
                    </a:lnL>
                    <a:lnR w="12700" cap="flat" cmpd="sng" algn="ctr">
                      <a:solidFill>
                        <a:srgbClr val="0070C3"/>
                      </a:solidFill>
                      <a:prstDash val="solid"/>
                      <a:round/>
                      <a:headEnd type="none" w="med" len="med"/>
                      <a:tailEnd type="none" w="med" len="med"/>
                    </a:lnR>
                    <a:lnT w="12700" cap="flat" cmpd="sng" algn="ctr">
                      <a:solidFill>
                        <a:srgbClr val="0070C3"/>
                      </a:solidFill>
                      <a:prstDash val="solid"/>
                      <a:round/>
                      <a:headEnd type="none" w="med" len="med"/>
                      <a:tailEnd type="none" w="med" len="med"/>
                    </a:lnT>
                    <a:lnB w="12700" cap="flat" cmpd="sng" algn="ctr">
                      <a:solidFill>
                        <a:srgbClr val="0070C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CentOS</a:t>
                      </a:r>
                      <a:r>
                        <a:rPr lang="en-US" altLang="zh-CN" sz="2000" baseline="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r>
                        <a:rPr lang="en-US" altLang="zh-CN" sz="2000" dirty="0" err="1"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debian</a:t>
                      </a:r>
                      <a:endParaRPr lang="en-US" altLang="zh-CN" sz="20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p>
                  </a:txBody>
                  <a:tcPr anchor="ctr">
                    <a:lnL w="12700" cap="flat" cmpd="sng" algn="ctr">
                      <a:solidFill>
                        <a:srgbClr val="0070C3"/>
                      </a:solidFill>
                      <a:prstDash val="solid"/>
                      <a:round/>
                      <a:headEnd type="none" w="med" len="med"/>
                      <a:tailEnd type="none" w="med" len="med"/>
                    </a:lnL>
                    <a:lnR w="12700" cap="flat" cmpd="sng" algn="ctr">
                      <a:solidFill>
                        <a:srgbClr val="0070C3"/>
                      </a:solidFill>
                      <a:prstDash val="solid"/>
                      <a:round/>
                      <a:headEnd type="none" w="med" len="med"/>
                      <a:tailEnd type="none" w="med" len="med"/>
                    </a:lnR>
                    <a:lnT w="12700" cap="flat" cmpd="sng" algn="ctr">
                      <a:solidFill>
                        <a:srgbClr val="0070C3"/>
                      </a:solidFill>
                      <a:prstDash val="solid"/>
                      <a:round/>
                      <a:headEnd type="none" w="med" len="med"/>
                      <a:tailEnd type="none" w="med" len="med"/>
                    </a:lnT>
                    <a:lnB w="12700" cap="flat" cmpd="sng" algn="ctr">
                      <a:solidFill>
                        <a:srgbClr val="0070C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SUSE</a:t>
                      </a:r>
                      <a:r>
                        <a:rPr lang="en-US" altLang="zh-CN" sz="2000" baseline="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r>
                        <a:rPr lang="en-US" altLang="zh-CN" sz="20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Ubuntu</a:t>
                      </a:r>
                    </a:p>
                    <a:p>
                      <a:pPr algn="ctr"/>
                      <a:r>
                        <a:rPr lang="en-US" altLang="zh-CN" sz="20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zh-CN" altLang="en-US" sz="2000"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nchor="ctr">
                    <a:lnL w="12700" cap="flat" cmpd="sng" algn="ctr">
                      <a:solidFill>
                        <a:srgbClr val="0070C3"/>
                      </a:solidFill>
                      <a:prstDash val="solid"/>
                      <a:round/>
                      <a:headEnd type="none" w="med" len="med"/>
                      <a:tailEnd type="none" w="med" len="med"/>
                    </a:lnL>
                    <a:lnR w="12700" cap="flat" cmpd="sng" algn="ctr">
                      <a:solidFill>
                        <a:srgbClr val="0070C3"/>
                      </a:solidFill>
                      <a:prstDash val="solid"/>
                      <a:round/>
                      <a:headEnd type="none" w="med" len="med"/>
                      <a:tailEnd type="none" w="med" len="med"/>
                    </a:lnR>
                    <a:lnT w="12700" cap="flat" cmpd="sng" algn="ctr">
                      <a:solidFill>
                        <a:srgbClr val="0070C3"/>
                      </a:solidFill>
                      <a:prstDash val="solid"/>
                      <a:round/>
                      <a:headEnd type="none" w="med" len="med"/>
                      <a:tailEnd type="none" w="med" len="med"/>
                    </a:lnT>
                    <a:lnB w="12700" cap="flat" cmpd="sng" algn="ctr">
                      <a:solidFill>
                        <a:srgbClr val="0070C3"/>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6643" y="5213509"/>
            <a:ext cx="3883377" cy="1420397"/>
          </a:xfrm>
          <a:prstGeom prst="rect">
            <a:avLst/>
          </a:prstGeom>
        </p:spPr>
      </p:pic>
    </p:spTree>
    <p:extLst>
      <p:ext uri="{BB962C8B-B14F-4D97-AF65-F5344CB8AC3E}">
        <p14:creationId xmlns:p14="http://schemas.microsoft.com/office/powerpoint/2010/main" val="14451972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cs typeface="+mn-ea"/>
                <a:sym typeface="Huawei Sans" panose="020C0503030203020204" pitchFamily="34" charset="0"/>
              </a:rPr>
              <a:t>操作系统 </a:t>
            </a:r>
            <a:r>
              <a:rPr lang="en-US" altLang="zh-CN" dirty="0">
                <a:cs typeface="+mn-ea"/>
                <a:sym typeface="Huawei Sans" panose="020C0503030203020204" pitchFamily="34" charset="0"/>
              </a:rPr>
              <a:t>- </a:t>
            </a:r>
            <a:r>
              <a:rPr lang="en-US" altLang="zh-CN" dirty="0" err="1">
                <a:cs typeface="+mn-ea"/>
                <a:sym typeface="Huawei Sans" panose="020C0503030203020204" pitchFamily="34" charset="0"/>
              </a:rPr>
              <a:t>openEuler</a:t>
            </a:r>
            <a:r>
              <a:rPr lang="zh-CN" altLang="en-US" dirty="0">
                <a:cs typeface="+mn-ea"/>
                <a:sym typeface="Huawei Sans" panose="020C0503030203020204" pitchFamily="34" charset="0"/>
              </a:rPr>
              <a:t>历程</a:t>
            </a:r>
          </a:p>
        </p:txBody>
      </p:sp>
      <p:sp>
        <p:nvSpPr>
          <p:cNvPr id="4" name="任意多边形 3"/>
          <p:cNvSpPr/>
          <p:nvPr/>
        </p:nvSpPr>
        <p:spPr bwMode="auto">
          <a:xfrm rot="287689">
            <a:off x="1839472" y="2092360"/>
            <a:ext cx="1635133" cy="123031"/>
          </a:xfrm>
          <a:custGeom>
            <a:avLst/>
            <a:gdLst>
              <a:gd name="connsiteX0" fmla="*/ 1635133 w 1635133"/>
              <a:gd name="connsiteY0" fmla="*/ 0 h 123031"/>
              <a:gd name="connsiteX1" fmla="*/ 1635133 w 1635133"/>
              <a:gd name="connsiteY1" fmla="*/ 85230 h 123031"/>
              <a:gd name="connsiteX2" fmla="*/ 1117441 w 1635133"/>
              <a:gd name="connsiteY2" fmla="*/ 89841 h 123031"/>
              <a:gd name="connsiteX3" fmla="*/ 76122 w 1635133"/>
              <a:gd name="connsiteY3" fmla="*/ 119331 h 123031"/>
              <a:gd name="connsiteX4" fmla="*/ 0 w 1635133"/>
              <a:gd name="connsiteY4" fmla="*/ 123031 h 123031"/>
              <a:gd name="connsiteX5" fmla="*/ 496831 w 1635133"/>
              <a:gd name="connsiteY5" fmla="*/ 69174 h 123031"/>
              <a:gd name="connsiteX6" fmla="*/ 1552376 w 1635133"/>
              <a:gd name="connsiteY6" fmla="*/ 2506 h 12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5133" h="123031">
                <a:moveTo>
                  <a:pt x="1635133" y="0"/>
                </a:moveTo>
                <a:lnTo>
                  <a:pt x="1635133" y="85230"/>
                </a:lnTo>
                <a:lnTo>
                  <a:pt x="1117441" y="89841"/>
                </a:lnTo>
                <a:cubicBezTo>
                  <a:pt x="743710" y="96689"/>
                  <a:pt x="393604" y="106696"/>
                  <a:pt x="76122" y="119331"/>
                </a:cubicBezTo>
                <a:lnTo>
                  <a:pt x="0" y="123031"/>
                </a:lnTo>
                <a:lnTo>
                  <a:pt x="496831" y="69174"/>
                </a:lnTo>
                <a:cubicBezTo>
                  <a:pt x="818651" y="40609"/>
                  <a:pt x="1173540" y="17987"/>
                  <a:pt x="1552376" y="2506"/>
                </a:cubicBezTo>
                <a:close/>
              </a:path>
            </a:pathLst>
          </a:custGeom>
          <a:solidFill>
            <a:srgbClr val="0070C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lumMod val="75000"/>
                  <a:lumOff val="25000"/>
                </a:schemeClr>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 name="任意多边形 4"/>
          <p:cNvSpPr/>
          <p:nvPr/>
        </p:nvSpPr>
        <p:spPr bwMode="auto">
          <a:xfrm>
            <a:off x="5383975" y="2422201"/>
            <a:ext cx="1424049" cy="1378510"/>
          </a:xfrm>
          <a:custGeom>
            <a:avLst/>
            <a:gdLst>
              <a:gd name="connsiteX0" fmla="*/ 16177 w 1424049"/>
              <a:gd name="connsiteY0" fmla="*/ 0 h 1378510"/>
              <a:gd name="connsiteX1" fmla="*/ 158601 w 1424049"/>
              <a:gd name="connsiteY1" fmla="*/ 29727 h 1378510"/>
              <a:gd name="connsiteX2" fmla="*/ 1424049 w 1424049"/>
              <a:gd name="connsiteY2" fmla="*/ 847421 h 1378510"/>
              <a:gd name="connsiteX3" fmla="*/ 1043780 w 1424049"/>
              <a:gd name="connsiteY3" fmla="*/ 1338262 h 1378510"/>
              <a:gd name="connsiteX4" fmla="*/ 970658 w 1424049"/>
              <a:gd name="connsiteY4" fmla="*/ 1378510 h 1378510"/>
              <a:gd name="connsiteX5" fmla="*/ 883990 w 1424049"/>
              <a:gd name="connsiteY5" fmla="*/ 1236447 h 1378510"/>
              <a:gd name="connsiteX6" fmla="*/ 883990 w 1424049"/>
              <a:gd name="connsiteY6" fmla="*/ 1210210 h 1378510"/>
              <a:gd name="connsiteX7" fmla="*/ 994787 w 1424049"/>
              <a:gd name="connsiteY7" fmla="*/ 1136751 h 1378510"/>
              <a:gd name="connsiteX8" fmla="*/ 1202969 w 1424049"/>
              <a:gd name="connsiteY8" fmla="*/ 807413 h 1378510"/>
              <a:gd name="connsiteX9" fmla="*/ 34993 w 1424049"/>
              <a:gd name="connsiteY9" fmla="*/ 105819 h 1378510"/>
              <a:gd name="connsiteX10" fmla="*/ 0 w 1424049"/>
              <a:gd name="connsiteY10" fmla="*/ 99752 h 137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4049" h="1378510">
                <a:moveTo>
                  <a:pt x="16177" y="0"/>
                </a:moveTo>
                <a:lnTo>
                  <a:pt x="158601" y="29727"/>
                </a:lnTo>
                <a:cubicBezTo>
                  <a:pt x="922082" y="206937"/>
                  <a:pt x="1424049" y="507039"/>
                  <a:pt x="1424049" y="847421"/>
                </a:cubicBezTo>
                <a:cubicBezTo>
                  <a:pt x="1424049" y="1026122"/>
                  <a:pt x="1285695" y="1193720"/>
                  <a:pt x="1043780" y="1338262"/>
                </a:cubicBezTo>
                <a:lnTo>
                  <a:pt x="970658" y="1378510"/>
                </a:lnTo>
                <a:lnTo>
                  <a:pt x="883990" y="1236447"/>
                </a:lnTo>
                <a:lnTo>
                  <a:pt x="883990" y="1210210"/>
                </a:lnTo>
                <a:lnTo>
                  <a:pt x="994787" y="1136751"/>
                </a:lnTo>
                <a:cubicBezTo>
                  <a:pt x="1128841" y="1035526"/>
                  <a:pt x="1202969" y="924234"/>
                  <a:pt x="1202969" y="807413"/>
                </a:cubicBezTo>
                <a:cubicBezTo>
                  <a:pt x="1202969" y="515360"/>
                  <a:pt x="739666" y="257868"/>
                  <a:pt x="34993" y="105819"/>
                </a:cubicBezTo>
                <a:lnTo>
                  <a:pt x="0" y="99752"/>
                </a:lnTo>
                <a:close/>
              </a:path>
            </a:pathLst>
          </a:custGeom>
          <a:solidFill>
            <a:srgbClr val="0070C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lumMod val="75000"/>
                  <a:lumOff val="25000"/>
                </a:schemeClr>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 name="任意多边形 5"/>
          <p:cNvSpPr/>
          <p:nvPr/>
        </p:nvSpPr>
        <p:spPr bwMode="auto">
          <a:xfrm rot="614305">
            <a:off x="3598427" y="2253707"/>
            <a:ext cx="1732092" cy="155187"/>
          </a:xfrm>
          <a:custGeom>
            <a:avLst/>
            <a:gdLst>
              <a:gd name="connsiteX0" fmla="*/ 0 w 1732092"/>
              <a:gd name="connsiteY0" fmla="*/ 65797 h 155187"/>
              <a:gd name="connsiteX1" fmla="*/ 275524 w 1732092"/>
              <a:gd name="connsiteY1" fmla="*/ 46184 h 155187"/>
              <a:gd name="connsiteX2" fmla="*/ 1294236 w 1732092"/>
              <a:gd name="connsiteY2" fmla="*/ 4904 h 155187"/>
              <a:gd name="connsiteX3" fmla="*/ 1732092 w 1732092"/>
              <a:gd name="connsiteY3" fmla="*/ 0 h 155187"/>
              <a:gd name="connsiteX4" fmla="*/ 1732092 w 1732092"/>
              <a:gd name="connsiteY4" fmla="*/ 94615 h 155187"/>
              <a:gd name="connsiteX5" fmla="*/ 1314413 w 1732092"/>
              <a:gd name="connsiteY5" fmla="*/ 98332 h 155187"/>
              <a:gd name="connsiteX6" fmla="*/ 520604 w 1732092"/>
              <a:gd name="connsiteY6" fmla="*/ 123518 h 155187"/>
              <a:gd name="connsiteX7" fmla="*/ 9647 w 1732092"/>
              <a:gd name="connsiteY7" fmla="*/ 155187 h 15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2092" h="155187">
                <a:moveTo>
                  <a:pt x="0" y="65797"/>
                </a:moveTo>
                <a:lnTo>
                  <a:pt x="275524" y="46184"/>
                </a:lnTo>
                <a:cubicBezTo>
                  <a:pt x="590315" y="27191"/>
                  <a:pt x="932677" y="13121"/>
                  <a:pt x="1294236" y="4904"/>
                </a:cubicBezTo>
                <a:lnTo>
                  <a:pt x="1732092" y="0"/>
                </a:lnTo>
                <a:lnTo>
                  <a:pt x="1732092" y="94615"/>
                </a:lnTo>
                <a:lnTo>
                  <a:pt x="1314413" y="98332"/>
                </a:lnTo>
                <a:cubicBezTo>
                  <a:pt x="1038620" y="103287"/>
                  <a:pt x="772840" y="111821"/>
                  <a:pt x="520604" y="123518"/>
                </a:cubicBezTo>
                <a:lnTo>
                  <a:pt x="9647" y="155187"/>
                </a:lnTo>
                <a:close/>
              </a:path>
            </a:pathLst>
          </a:custGeom>
          <a:solidFill>
            <a:srgbClr val="0070C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lumMod val="75000"/>
                  <a:lumOff val="25000"/>
                </a:schemeClr>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 name="任意多边形 6"/>
          <p:cNvSpPr/>
          <p:nvPr/>
        </p:nvSpPr>
        <p:spPr bwMode="auto">
          <a:xfrm>
            <a:off x="5663952" y="3707543"/>
            <a:ext cx="4503997" cy="1671098"/>
          </a:xfrm>
          <a:custGeom>
            <a:avLst/>
            <a:gdLst>
              <a:gd name="connsiteX0" fmla="*/ 4503997 w 4503997"/>
              <a:gd name="connsiteY0" fmla="*/ 1220719 h 1671098"/>
              <a:gd name="connsiteX1" fmla="*/ 4466008 w 4503997"/>
              <a:gd name="connsiteY1" fmla="*/ 1258955 h 1671098"/>
              <a:gd name="connsiteX2" fmla="*/ 4434316 w 4503997"/>
              <a:gd name="connsiteY2" fmla="*/ 1251159 h 1671098"/>
              <a:gd name="connsiteX3" fmla="*/ 4497937 w 4503997"/>
              <a:gd name="connsiteY3" fmla="*/ 1223911 h 1671098"/>
              <a:gd name="connsiteX4" fmla="*/ 507026 w 4503997"/>
              <a:gd name="connsiteY4" fmla="*/ 0 h 1671098"/>
              <a:gd name="connsiteX5" fmla="*/ 605919 w 4503997"/>
              <a:gd name="connsiteY5" fmla="*/ 162103 h 1671098"/>
              <a:gd name="connsiteX6" fmla="*/ 574835 w 4503997"/>
              <a:gd name="connsiteY6" fmla="*/ 182259 h 1671098"/>
              <a:gd name="connsiteX7" fmla="*/ 288032 w 4503997"/>
              <a:gd name="connsiteY7" fmla="*/ 628462 h 1671098"/>
              <a:gd name="connsiteX8" fmla="*/ 984024 w 4503997"/>
              <a:gd name="connsiteY8" fmla="*/ 1290388 h 1671098"/>
              <a:gd name="connsiteX9" fmla="*/ 1146283 w 4503997"/>
              <a:gd name="connsiteY9" fmla="*/ 1348482 h 1671098"/>
              <a:gd name="connsiteX10" fmla="*/ 1066923 w 4503997"/>
              <a:gd name="connsiteY10" fmla="*/ 1671098 h 1671098"/>
              <a:gd name="connsiteX11" fmla="*/ 1047673 w 4503997"/>
              <a:gd name="connsiteY11" fmla="*/ 1665428 h 1671098"/>
              <a:gd name="connsiteX12" fmla="*/ 0 w 4503997"/>
              <a:gd name="connsiteY12" fmla="*/ 710065 h 1671098"/>
              <a:gd name="connsiteX13" fmla="*/ 421982 w 4503997"/>
              <a:gd name="connsiteY13" fmla="*/ 54456 h 167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3997" h="1671098">
                <a:moveTo>
                  <a:pt x="4503997" y="1220719"/>
                </a:moveTo>
                <a:lnTo>
                  <a:pt x="4466008" y="1258955"/>
                </a:lnTo>
                <a:lnTo>
                  <a:pt x="4434316" y="1251159"/>
                </a:lnTo>
                <a:lnTo>
                  <a:pt x="4497937" y="1223911"/>
                </a:lnTo>
                <a:close/>
                <a:moveTo>
                  <a:pt x="507026" y="0"/>
                </a:moveTo>
                <a:lnTo>
                  <a:pt x="605919" y="162103"/>
                </a:lnTo>
                <a:lnTo>
                  <a:pt x="574835" y="182259"/>
                </a:lnTo>
                <a:cubicBezTo>
                  <a:pt x="391928" y="314899"/>
                  <a:pt x="288032" y="466901"/>
                  <a:pt x="288032" y="628462"/>
                </a:cubicBezTo>
                <a:cubicBezTo>
                  <a:pt x="288032" y="886960"/>
                  <a:pt x="554005" y="1120986"/>
                  <a:pt x="984024" y="1290388"/>
                </a:cubicBezTo>
                <a:lnTo>
                  <a:pt x="1146283" y="1348482"/>
                </a:lnTo>
                <a:lnTo>
                  <a:pt x="1066923" y="1671098"/>
                </a:lnTo>
                <a:lnTo>
                  <a:pt x="1047673" y="1665428"/>
                </a:lnTo>
                <a:cubicBezTo>
                  <a:pt x="415582" y="1458382"/>
                  <a:pt x="0" y="1107755"/>
                  <a:pt x="0" y="710065"/>
                </a:cubicBezTo>
                <a:cubicBezTo>
                  <a:pt x="0" y="466481"/>
                  <a:pt x="155908" y="240551"/>
                  <a:pt x="421982" y="54456"/>
                </a:cubicBezTo>
                <a:close/>
              </a:path>
            </a:pathLst>
          </a:custGeom>
          <a:solidFill>
            <a:srgbClr val="0070C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lumMod val="75000"/>
                  <a:lumOff val="25000"/>
                </a:schemeClr>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 name="任意多边形 7"/>
          <p:cNvSpPr/>
          <p:nvPr/>
        </p:nvSpPr>
        <p:spPr bwMode="auto">
          <a:xfrm>
            <a:off x="6810673" y="5077246"/>
            <a:ext cx="3014241" cy="873224"/>
          </a:xfrm>
          <a:custGeom>
            <a:avLst/>
            <a:gdLst>
              <a:gd name="connsiteX0" fmla="*/ 76932 w 3014241"/>
              <a:gd name="connsiteY0" fmla="*/ 0 h 873224"/>
              <a:gd name="connsiteX1" fmla="*/ 189842 w 3014241"/>
              <a:gd name="connsiteY1" fmla="*/ 43196 h 873224"/>
              <a:gd name="connsiteX2" fmla="*/ 2273749 w 3014241"/>
              <a:gd name="connsiteY2" fmla="*/ 367577 h 873224"/>
              <a:gd name="connsiteX3" fmla="*/ 2486079 w 3014241"/>
              <a:gd name="connsiteY3" fmla="*/ 371028 h 873224"/>
              <a:gd name="connsiteX4" fmla="*/ 2588475 w 3014241"/>
              <a:gd name="connsiteY4" fmla="*/ 226758 h 873224"/>
              <a:gd name="connsiteX5" fmla="*/ 3014241 w 3014241"/>
              <a:gd name="connsiteY5" fmla="*/ 661866 h 873224"/>
              <a:gd name="connsiteX6" fmla="*/ 2129644 w 3014241"/>
              <a:gd name="connsiteY6" fmla="*/ 873224 h 873224"/>
              <a:gd name="connsiteX7" fmla="*/ 2243406 w 3014241"/>
              <a:gd name="connsiteY7" fmla="*/ 712940 h 873224"/>
              <a:gd name="connsiteX8" fmla="*/ 2140898 w 3014241"/>
              <a:gd name="connsiteY8" fmla="*/ 708328 h 873224"/>
              <a:gd name="connsiteX9" fmla="*/ 202022 w 3014241"/>
              <a:gd name="connsiteY9" fmla="*/ 391493 h 873224"/>
              <a:gd name="connsiteX10" fmla="*/ 0 w 3014241"/>
              <a:gd name="connsiteY10" fmla="*/ 323099 h 873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4241" h="873224">
                <a:moveTo>
                  <a:pt x="76932" y="0"/>
                </a:moveTo>
                <a:lnTo>
                  <a:pt x="189842" y="43196"/>
                </a:lnTo>
                <a:cubicBezTo>
                  <a:pt x="699025" y="219704"/>
                  <a:pt x="1436930" y="340209"/>
                  <a:pt x="2273749" y="367577"/>
                </a:cubicBezTo>
                <a:lnTo>
                  <a:pt x="2486079" y="371028"/>
                </a:lnTo>
                <a:lnTo>
                  <a:pt x="2588475" y="226758"/>
                </a:lnTo>
                <a:lnTo>
                  <a:pt x="3014241" y="661866"/>
                </a:lnTo>
                <a:lnTo>
                  <a:pt x="2129644" y="873224"/>
                </a:lnTo>
                <a:lnTo>
                  <a:pt x="2243406" y="712940"/>
                </a:lnTo>
                <a:lnTo>
                  <a:pt x="2140898" y="708328"/>
                </a:lnTo>
                <a:cubicBezTo>
                  <a:pt x="1391133" y="664126"/>
                  <a:pt x="720815" y="551121"/>
                  <a:pt x="202022" y="391493"/>
                </a:cubicBezTo>
                <a:lnTo>
                  <a:pt x="0" y="323099"/>
                </a:lnTo>
                <a:close/>
              </a:path>
            </a:pathLst>
          </a:custGeom>
          <a:solidFill>
            <a:srgbClr val="0070C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lumMod val="75000"/>
                  <a:lumOff val="25000"/>
                </a:schemeClr>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任意多边形 8"/>
          <p:cNvSpPr/>
          <p:nvPr/>
        </p:nvSpPr>
        <p:spPr bwMode="auto">
          <a:xfrm>
            <a:off x="1518382" y="1296770"/>
            <a:ext cx="637618" cy="772308"/>
          </a:xfrm>
          <a:custGeom>
            <a:avLst/>
            <a:gdLst>
              <a:gd name="connsiteX0" fmla="*/ 581292 w 1162584"/>
              <a:gd name="connsiteY0" fmla="*/ 0 h 1408168"/>
              <a:gd name="connsiteX1" fmla="*/ 1162584 w 1162584"/>
              <a:gd name="connsiteY1" fmla="*/ 581292 h 1408168"/>
              <a:gd name="connsiteX2" fmla="*/ 992328 w 1162584"/>
              <a:gd name="connsiteY2" fmla="*/ 992328 h 1408168"/>
              <a:gd name="connsiteX3" fmla="*/ 991900 w 1162584"/>
              <a:gd name="connsiteY3" fmla="*/ 992681 h 1408168"/>
              <a:gd name="connsiteX4" fmla="*/ 996755 w 1162584"/>
              <a:gd name="connsiteY4" fmla="*/ 992692 h 1408168"/>
              <a:gd name="connsiteX5" fmla="*/ 581280 w 1162584"/>
              <a:gd name="connsiteY5" fmla="*/ 1408168 h 1408168"/>
              <a:gd name="connsiteX6" fmla="*/ 163890 w 1162584"/>
              <a:gd name="connsiteY6" fmla="*/ 990778 h 1408168"/>
              <a:gd name="connsiteX7" fmla="*/ 168987 w 1162584"/>
              <a:gd name="connsiteY7" fmla="*/ 990790 h 1408168"/>
              <a:gd name="connsiteX8" fmla="*/ 99275 w 1162584"/>
              <a:gd name="connsiteY8" fmla="*/ 906298 h 1408168"/>
              <a:gd name="connsiteX9" fmla="*/ 0 w 1162584"/>
              <a:gd name="connsiteY9" fmla="*/ 581292 h 1408168"/>
              <a:gd name="connsiteX10" fmla="*/ 581292 w 1162584"/>
              <a:gd name="connsiteY10" fmla="*/ 0 h 140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2584" h="1408168">
                <a:moveTo>
                  <a:pt x="581292" y="0"/>
                </a:moveTo>
                <a:cubicBezTo>
                  <a:pt x="902331" y="0"/>
                  <a:pt x="1162584" y="260253"/>
                  <a:pt x="1162584" y="581292"/>
                </a:cubicBezTo>
                <a:cubicBezTo>
                  <a:pt x="1162584" y="741812"/>
                  <a:pt x="1097521" y="887135"/>
                  <a:pt x="992328" y="992328"/>
                </a:cubicBezTo>
                <a:lnTo>
                  <a:pt x="991900" y="992681"/>
                </a:lnTo>
                <a:lnTo>
                  <a:pt x="996755" y="992692"/>
                </a:lnTo>
                <a:lnTo>
                  <a:pt x="581280" y="1408168"/>
                </a:lnTo>
                <a:lnTo>
                  <a:pt x="163890" y="990778"/>
                </a:lnTo>
                <a:lnTo>
                  <a:pt x="168987" y="990790"/>
                </a:lnTo>
                <a:lnTo>
                  <a:pt x="99275" y="906298"/>
                </a:lnTo>
                <a:cubicBezTo>
                  <a:pt x="36598" y="813523"/>
                  <a:pt x="0" y="701682"/>
                  <a:pt x="0" y="581292"/>
                </a:cubicBezTo>
                <a:cubicBezTo>
                  <a:pt x="0" y="260253"/>
                  <a:pt x="260253" y="0"/>
                  <a:pt x="581292" y="0"/>
                </a:cubicBezTo>
                <a:close/>
              </a:path>
            </a:pathLst>
          </a:custGeom>
          <a:solidFill>
            <a:srgbClr val="00B0F0">
              <a:alpha val="30000"/>
            </a:srgbClr>
          </a:solidFill>
          <a:ln w="1270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t" latinLnBrk="0" hangingPunct="1">
              <a:lnSpc>
                <a:spcPts val="144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lumMod val="75000"/>
                    <a:lumOff val="25000"/>
                  </a:schemeClr>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2010</a:t>
            </a:r>
            <a:endParaRPr kumimoji="0" lang="zh-CN" altLang="en-US" sz="1200" b="1" i="0" u="none" strike="noStrike" cap="none" normalizeH="0" baseline="0" dirty="0" smtClean="0">
              <a:ln>
                <a:noFill/>
              </a:ln>
              <a:solidFill>
                <a:schemeClr val="tx1">
                  <a:lumMod val="75000"/>
                  <a:lumOff val="25000"/>
                </a:schemeClr>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任意多边形 9"/>
          <p:cNvSpPr/>
          <p:nvPr/>
        </p:nvSpPr>
        <p:spPr bwMode="auto">
          <a:xfrm>
            <a:off x="4398069" y="1381567"/>
            <a:ext cx="637618" cy="772308"/>
          </a:xfrm>
          <a:custGeom>
            <a:avLst/>
            <a:gdLst>
              <a:gd name="connsiteX0" fmla="*/ 581292 w 1162584"/>
              <a:gd name="connsiteY0" fmla="*/ 0 h 1408168"/>
              <a:gd name="connsiteX1" fmla="*/ 1162584 w 1162584"/>
              <a:gd name="connsiteY1" fmla="*/ 581292 h 1408168"/>
              <a:gd name="connsiteX2" fmla="*/ 992328 w 1162584"/>
              <a:gd name="connsiteY2" fmla="*/ 992328 h 1408168"/>
              <a:gd name="connsiteX3" fmla="*/ 991900 w 1162584"/>
              <a:gd name="connsiteY3" fmla="*/ 992681 h 1408168"/>
              <a:gd name="connsiteX4" fmla="*/ 996755 w 1162584"/>
              <a:gd name="connsiteY4" fmla="*/ 992692 h 1408168"/>
              <a:gd name="connsiteX5" fmla="*/ 581280 w 1162584"/>
              <a:gd name="connsiteY5" fmla="*/ 1408168 h 1408168"/>
              <a:gd name="connsiteX6" fmla="*/ 163890 w 1162584"/>
              <a:gd name="connsiteY6" fmla="*/ 990778 h 1408168"/>
              <a:gd name="connsiteX7" fmla="*/ 168987 w 1162584"/>
              <a:gd name="connsiteY7" fmla="*/ 990790 h 1408168"/>
              <a:gd name="connsiteX8" fmla="*/ 99275 w 1162584"/>
              <a:gd name="connsiteY8" fmla="*/ 906298 h 1408168"/>
              <a:gd name="connsiteX9" fmla="*/ 0 w 1162584"/>
              <a:gd name="connsiteY9" fmla="*/ 581292 h 1408168"/>
              <a:gd name="connsiteX10" fmla="*/ 581292 w 1162584"/>
              <a:gd name="connsiteY10" fmla="*/ 0 h 140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2584" h="1408168">
                <a:moveTo>
                  <a:pt x="581292" y="0"/>
                </a:moveTo>
                <a:cubicBezTo>
                  <a:pt x="902331" y="0"/>
                  <a:pt x="1162584" y="260253"/>
                  <a:pt x="1162584" y="581292"/>
                </a:cubicBezTo>
                <a:cubicBezTo>
                  <a:pt x="1162584" y="741812"/>
                  <a:pt x="1097521" y="887135"/>
                  <a:pt x="992328" y="992328"/>
                </a:cubicBezTo>
                <a:lnTo>
                  <a:pt x="991900" y="992681"/>
                </a:lnTo>
                <a:lnTo>
                  <a:pt x="996755" y="992692"/>
                </a:lnTo>
                <a:lnTo>
                  <a:pt x="581280" y="1408168"/>
                </a:lnTo>
                <a:lnTo>
                  <a:pt x="163890" y="990778"/>
                </a:lnTo>
                <a:lnTo>
                  <a:pt x="168987" y="990790"/>
                </a:lnTo>
                <a:lnTo>
                  <a:pt x="99275" y="906298"/>
                </a:lnTo>
                <a:cubicBezTo>
                  <a:pt x="36598" y="813523"/>
                  <a:pt x="0" y="701682"/>
                  <a:pt x="0" y="581292"/>
                </a:cubicBezTo>
                <a:cubicBezTo>
                  <a:pt x="0" y="260253"/>
                  <a:pt x="260253" y="0"/>
                  <a:pt x="581292" y="0"/>
                </a:cubicBezTo>
                <a:close/>
              </a:path>
            </a:pathLst>
          </a:custGeom>
          <a:solidFill>
            <a:srgbClr val="00B0F0">
              <a:alpha val="40000"/>
            </a:srgbClr>
          </a:solidFill>
          <a:ln w="1270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lumMod val="75000"/>
                    <a:lumOff val="25000"/>
                  </a:schemeClr>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2013</a:t>
            </a:r>
            <a:endParaRPr kumimoji="0" lang="zh-CN" altLang="en-US" sz="1200" b="1" i="0" u="none" strike="noStrike" cap="none" normalizeH="0" baseline="0" dirty="0" smtClean="0">
              <a:ln>
                <a:noFill/>
              </a:ln>
              <a:solidFill>
                <a:schemeClr val="tx1">
                  <a:lumMod val="75000"/>
                  <a:lumOff val="25000"/>
                </a:schemeClr>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任意多边形 10"/>
          <p:cNvSpPr/>
          <p:nvPr/>
        </p:nvSpPr>
        <p:spPr bwMode="auto">
          <a:xfrm>
            <a:off x="6746706" y="2433468"/>
            <a:ext cx="767251" cy="929325"/>
          </a:xfrm>
          <a:custGeom>
            <a:avLst/>
            <a:gdLst>
              <a:gd name="connsiteX0" fmla="*/ 581292 w 1162584"/>
              <a:gd name="connsiteY0" fmla="*/ 0 h 1408168"/>
              <a:gd name="connsiteX1" fmla="*/ 1162584 w 1162584"/>
              <a:gd name="connsiteY1" fmla="*/ 581292 h 1408168"/>
              <a:gd name="connsiteX2" fmla="*/ 992328 w 1162584"/>
              <a:gd name="connsiteY2" fmla="*/ 992328 h 1408168"/>
              <a:gd name="connsiteX3" fmla="*/ 991900 w 1162584"/>
              <a:gd name="connsiteY3" fmla="*/ 992681 h 1408168"/>
              <a:gd name="connsiteX4" fmla="*/ 996755 w 1162584"/>
              <a:gd name="connsiteY4" fmla="*/ 992692 h 1408168"/>
              <a:gd name="connsiteX5" fmla="*/ 581280 w 1162584"/>
              <a:gd name="connsiteY5" fmla="*/ 1408168 h 1408168"/>
              <a:gd name="connsiteX6" fmla="*/ 163890 w 1162584"/>
              <a:gd name="connsiteY6" fmla="*/ 990778 h 1408168"/>
              <a:gd name="connsiteX7" fmla="*/ 168987 w 1162584"/>
              <a:gd name="connsiteY7" fmla="*/ 990790 h 1408168"/>
              <a:gd name="connsiteX8" fmla="*/ 99275 w 1162584"/>
              <a:gd name="connsiteY8" fmla="*/ 906298 h 1408168"/>
              <a:gd name="connsiteX9" fmla="*/ 0 w 1162584"/>
              <a:gd name="connsiteY9" fmla="*/ 581292 h 1408168"/>
              <a:gd name="connsiteX10" fmla="*/ 581292 w 1162584"/>
              <a:gd name="connsiteY10" fmla="*/ 0 h 140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2584" h="1408168">
                <a:moveTo>
                  <a:pt x="581292" y="0"/>
                </a:moveTo>
                <a:cubicBezTo>
                  <a:pt x="902331" y="0"/>
                  <a:pt x="1162584" y="260253"/>
                  <a:pt x="1162584" y="581292"/>
                </a:cubicBezTo>
                <a:cubicBezTo>
                  <a:pt x="1162584" y="741812"/>
                  <a:pt x="1097521" y="887135"/>
                  <a:pt x="992328" y="992328"/>
                </a:cubicBezTo>
                <a:lnTo>
                  <a:pt x="991900" y="992681"/>
                </a:lnTo>
                <a:lnTo>
                  <a:pt x="996755" y="992692"/>
                </a:lnTo>
                <a:lnTo>
                  <a:pt x="581280" y="1408168"/>
                </a:lnTo>
                <a:lnTo>
                  <a:pt x="163890" y="990778"/>
                </a:lnTo>
                <a:lnTo>
                  <a:pt x="168987" y="990790"/>
                </a:lnTo>
                <a:lnTo>
                  <a:pt x="99275" y="906298"/>
                </a:lnTo>
                <a:cubicBezTo>
                  <a:pt x="36598" y="813523"/>
                  <a:pt x="0" y="701682"/>
                  <a:pt x="0" y="581292"/>
                </a:cubicBezTo>
                <a:cubicBezTo>
                  <a:pt x="0" y="260253"/>
                  <a:pt x="260253" y="0"/>
                  <a:pt x="581292" y="0"/>
                </a:cubicBezTo>
                <a:close/>
              </a:path>
            </a:pathLst>
          </a:custGeom>
          <a:solidFill>
            <a:srgbClr val="00B0F0">
              <a:alpha val="60000"/>
            </a:srgbClr>
          </a:solidFill>
          <a:ln w="1270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chemeClr val="tx1">
                    <a:lumMod val="75000"/>
                    <a:lumOff val="25000"/>
                  </a:schemeClr>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2016</a:t>
            </a:r>
            <a:endParaRPr kumimoji="0" lang="zh-CN" altLang="en-US" sz="1400" b="1" i="0" u="none" strike="noStrike" cap="none" normalizeH="0" baseline="0" dirty="0" smtClean="0">
              <a:ln>
                <a:noFill/>
              </a:ln>
              <a:solidFill>
                <a:schemeClr val="tx1">
                  <a:lumMod val="75000"/>
                  <a:lumOff val="25000"/>
                </a:schemeClr>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任意多边形 11"/>
          <p:cNvSpPr/>
          <p:nvPr/>
        </p:nvSpPr>
        <p:spPr bwMode="auto">
          <a:xfrm>
            <a:off x="4905552" y="3218679"/>
            <a:ext cx="982383" cy="1189901"/>
          </a:xfrm>
          <a:custGeom>
            <a:avLst/>
            <a:gdLst>
              <a:gd name="connsiteX0" fmla="*/ 581292 w 1162584"/>
              <a:gd name="connsiteY0" fmla="*/ 0 h 1408168"/>
              <a:gd name="connsiteX1" fmla="*/ 1162584 w 1162584"/>
              <a:gd name="connsiteY1" fmla="*/ 581292 h 1408168"/>
              <a:gd name="connsiteX2" fmla="*/ 992328 w 1162584"/>
              <a:gd name="connsiteY2" fmla="*/ 992328 h 1408168"/>
              <a:gd name="connsiteX3" fmla="*/ 991900 w 1162584"/>
              <a:gd name="connsiteY3" fmla="*/ 992681 h 1408168"/>
              <a:gd name="connsiteX4" fmla="*/ 996755 w 1162584"/>
              <a:gd name="connsiteY4" fmla="*/ 992692 h 1408168"/>
              <a:gd name="connsiteX5" fmla="*/ 581280 w 1162584"/>
              <a:gd name="connsiteY5" fmla="*/ 1408168 h 1408168"/>
              <a:gd name="connsiteX6" fmla="*/ 163890 w 1162584"/>
              <a:gd name="connsiteY6" fmla="*/ 990778 h 1408168"/>
              <a:gd name="connsiteX7" fmla="*/ 168987 w 1162584"/>
              <a:gd name="connsiteY7" fmla="*/ 990790 h 1408168"/>
              <a:gd name="connsiteX8" fmla="*/ 99275 w 1162584"/>
              <a:gd name="connsiteY8" fmla="*/ 906298 h 1408168"/>
              <a:gd name="connsiteX9" fmla="*/ 0 w 1162584"/>
              <a:gd name="connsiteY9" fmla="*/ 581292 h 1408168"/>
              <a:gd name="connsiteX10" fmla="*/ 581292 w 1162584"/>
              <a:gd name="connsiteY10" fmla="*/ 0 h 140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2584" h="1408168">
                <a:moveTo>
                  <a:pt x="581292" y="0"/>
                </a:moveTo>
                <a:cubicBezTo>
                  <a:pt x="902331" y="0"/>
                  <a:pt x="1162584" y="260253"/>
                  <a:pt x="1162584" y="581292"/>
                </a:cubicBezTo>
                <a:cubicBezTo>
                  <a:pt x="1162584" y="741812"/>
                  <a:pt x="1097521" y="887135"/>
                  <a:pt x="992328" y="992328"/>
                </a:cubicBezTo>
                <a:lnTo>
                  <a:pt x="991900" y="992681"/>
                </a:lnTo>
                <a:lnTo>
                  <a:pt x="996755" y="992692"/>
                </a:lnTo>
                <a:lnTo>
                  <a:pt x="581280" y="1408168"/>
                </a:lnTo>
                <a:lnTo>
                  <a:pt x="163890" y="990778"/>
                </a:lnTo>
                <a:lnTo>
                  <a:pt x="168987" y="990790"/>
                </a:lnTo>
                <a:lnTo>
                  <a:pt x="99275" y="906298"/>
                </a:lnTo>
                <a:cubicBezTo>
                  <a:pt x="36598" y="813523"/>
                  <a:pt x="0" y="701682"/>
                  <a:pt x="0" y="581292"/>
                </a:cubicBezTo>
                <a:cubicBezTo>
                  <a:pt x="0" y="260253"/>
                  <a:pt x="260253" y="0"/>
                  <a:pt x="581292" y="0"/>
                </a:cubicBezTo>
                <a:close/>
              </a:path>
            </a:pathLst>
          </a:custGeom>
          <a:solidFill>
            <a:srgbClr val="00B0F0">
              <a:alpha val="80000"/>
            </a:srgbClr>
          </a:solidFill>
          <a:ln w="1270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lumMod val="75000"/>
                    <a:lumOff val="25000"/>
                  </a:schemeClr>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2018</a:t>
            </a:r>
            <a:endParaRPr kumimoji="0" lang="zh-CN" altLang="en-US" sz="1600" b="1" i="0" u="none" strike="noStrike" cap="none" normalizeH="0" baseline="0" dirty="0" smtClean="0">
              <a:ln>
                <a:noFill/>
              </a:ln>
              <a:solidFill>
                <a:schemeClr val="tx1">
                  <a:lumMod val="75000"/>
                  <a:lumOff val="25000"/>
                </a:schemeClr>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 name="任意多边形 12"/>
          <p:cNvSpPr/>
          <p:nvPr/>
        </p:nvSpPr>
        <p:spPr bwMode="auto">
          <a:xfrm>
            <a:off x="7817063" y="3936589"/>
            <a:ext cx="1001459" cy="1213006"/>
          </a:xfrm>
          <a:custGeom>
            <a:avLst/>
            <a:gdLst>
              <a:gd name="connsiteX0" fmla="*/ 581292 w 1162584"/>
              <a:gd name="connsiteY0" fmla="*/ 0 h 1408168"/>
              <a:gd name="connsiteX1" fmla="*/ 1162584 w 1162584"/>
              <a:gd name="connsiteY1" fmla="*/ 581292 h 1408168"/>
              <a:gd name="connsiteX2" fmla="*/ 992328 w 1162584"/>
              <a:gd name="connsiteY2" fmla="*/ 992328 h 1408168"/>
              <a:gd name="connsiteX3" fmla="*/ 991900 w 1162584"/>
              <a:gd name="connsiteY3" fmla="*/ 992681 h 1408168"/>
              <a:gd name="connsiteX4" fmla="*/ 996755 w 1162584"/>
              <a:gd name="connsiteY4" fmla="*/ 992692 h 1408168"/>
              <a:gd name="connsiteX5" fmla="*/ 581280 w 1162584"/>
              <a:gd name="connsiteY5" fmla="*/ 1408168 h 1408168"/>
              <a:gd name="connsiteX6" fmla="*/ 163890 w 1162584"/>
              <a:gd name="connsiteY6" fmla="*/ 990778 h 1408168"/>
              <a:gd name="connsiteX7" fmla="*/ 168987 w 1162584"/>
              <a:gd name="connsiteY7" fmla="*/ 990790 h 1408168"/>
              <a:gd name="connsiteX8" fmla="*/ 99275 w 1162584"/>
              <a:gd name="connsiteY8" fmla="*/ 906298 h 1408168"/>
              <a:gd name="connsiteX9" fmla="*/ 0 w 1162584"/>
              <a:gd name="connsiteY9" fmla="*/ 581292 h 1408168"/>
              <a:gd name="connsiteX10" fmla="*/ 581292 w 1162584"/>
              <a:gd name="connsiteY10" fmla="*/ 0 h 140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2584" h="1408168">
                <a:moveTo>
                  <a:pt x="581292" y="0"/>
                </a:moveTo>
                <a:cubicBezTo>
                  <a:pt x="902331" y="0"/>
                  <a:pt x="1162584" y="260253"/>
                  <a:pt x="1162584" y="581292"/>
                </a:cubicBezTo>
                <a:cubicBezTo>
                  <a:pt x="1162584" y="741812"/>
                  <a:pt x="1097521" y="887135"/>
                  <a:pt x="992328" y="992328"/>
                </a:cubicBezTo>
                <a:lnTo>
                  <a:pt x="991900" y="992681"/>
                </a:lnTo>
                <a:lnTo>
                  <a:pt x="996755" y="992692"/>
                </a:lnTo>
                <a:lnTo>
                  <a:pt x="581280" y="1408168"/>
                </a:lnTo>
                <a:lnTo>
                  <a:pt x="163890" y="990778"/>
                </a:lnTo>
                <a:lnTo>
                  <a:pt x="168987" y="990790"/>
                </a:lnTo>
                <a:lnTo>
                  <a:pt x="99275" y="906298"/>
                </a:lnTo>
                <a:cubicBezTo>
                  <a:pt x="36598" y="813523"/>
                  <a:pt x="0" y="701682"/>
                  <a:pt x="0" y="581292"/>
                </a:cubicBezTo>
                <a:cubicBezTo>
                  <a:pt x="0" y="260253"/>
                  <a:pt x="260253" y="0"/>
                  <a:pt x="581292" y="0"/>
                </a:cubicBezTo>
                <a:close/>
              </a:path>
            </a:pathLst>
          </a:custGeom>
          <a:solidFill>
            <a:srgbClr val="00B0F0"/>
          </a:solidFill>
          <a:ln w="1270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lumMod val="75000"/>
                    <a:lumOff val="25000"/>
                  </a:schemeClr>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2019</a:t>
            </a:r>
            <a:endParaRPr kumimoji="0" lang="zh-CN" altLang="en-US" sz="2000" b="1" i="0" u="none" strike="noStrike" cap="none" normalizeH="0" baseline="0" dirty="0" smtClean="0">
              <a:ln>
                <a:noFill/>
              </a:ln>
              <a:solidFill>
                <a:schemeClr val="tx1">
                  <a:lumMod val="75000"/>
                  <a:lumOff val="25000"/>
                </a:schemeClr>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 name="文本框 13"/>
          <p:cNvSpPr txBox="1"/>
          <p:nvPr/>
        </p:nvSpPr>
        <p:spPr bwMode="auto">
          <a:xfrm>
            <a:off x="763391" y="2205613"/>
            <a:ext cx="1940786" cy="51954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 高性能计算项目立项</a:t>
            </a:r>
          </a:p>
        </p:txBody>
      </p:sp>
      <p:sp>
        <p:nvSpPr>
          <p:cNvPr id="15" name="文本框 14"/>
          <p:cNvSpPr txBox="1"/>
          <p:nvPr/>
        </p:nvSpPr>
        <p:spPr bwMode="auto">
          <a:xfrm>
            <a:off x="5146909" y="1404458"/>
            <a:ext cx="2769041" cy="734990"/>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2013-2016</a:t>
            </a:r>
            <a:r>
              <a:rPr lang="zh-CN" altLang="en-US"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en-US" altLang="zh-CN"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EulerOS 1.x </a:t>
            </a:r>
            <a:r>
              <a:rPr lang="zh-CN" altLang="en-US"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开始在华为企业存储、无线控制器、</a:t>
            </a:r>
            <a:r>
              <a:rPr lang="en-US" altLang="zh-CN"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Cloud Edge</a:t>
            </a:r>
            <a:r>
              <a:rPr lang="zh-CN" altLang="en-US"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等产品上应用</a:t>
            </a:r>
          </a:p>
        </p:txBody>
      </p:sp>
      <p:sp>
        <p:nvSpPr>
          <p:cNvPr id="16" name="文本框 15"/>
          <p:cNvSpPr txBox="1"/>
          <p:nvPr/>
        </p:nvSpPr>
        <p:spPr bwMode="auto">
          <a:xfrm>
            <a:off x="2941336" y="2411405"/>
            <a:ext cx="2626344" cy="799110"/>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spcAft>
                <a:spcPts val="500"/>
              </a:spcAft>
            </a:pPr>
            <a:r>
              <a:rPr lang="zh-CN" altLang="en-US"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 落地存储全系列产品、无线  控制器、</a:t>
            </a:r>
            <a:r>
              <a:rPr lang="en-US" altLang="zh-CN"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Cloud Edge</a:t>
            </a:r>
            <a:r>
              <a:rPr lang="zh-CN" altLang="en-US"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管理面</a:t>
            </a:r>
            <a:endParaRPr lang="en-US" altLang="zh-CN"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spcAft>
                <a:spcPts val="500"/>
              </a:spcAft>
            </a:pPr>
            <a:r>
              <a:rPr lang="zh-CN" altLang="en-US"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 国内金融联合创新项目</a:t>
            </a:r>
          </a:p>
        </p:txBody>
      </p:sp>
      <p:sp>
        <p:nvSpPr>
          <p:cNvPr id="17" name="文本框 16"/>
          <p:cNvSpPr txBox="1"/>
          <p:nvPr/>
        </p:nvSpPr>
        <p:spPr bwMode="auto">
          <a:xfrm>
            <a:off x="3598425" y="5262505"/>
            <a:ext cx="2769041" cy="95043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2016-2019</a:t>
            </a:r>
            <a:r>
              <a:rPr lang="zh-CN" altLang="en-US"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en-US" altLang="zh-CN"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EulerOS 2.x </a:t>
            </a:r>
            <a:r>
              <a:rPr lang="zh-CN" altLang="en-US"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开始在华为消费者云、公有云</a:t>
            </a:r>
            <a:r>
              <a:rPr lang="en-US" altLang="zh-CN"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私有云、</a:t>
            </a:r>
            <a:r>
              <a:rPr lang="en-US" altLang="zh-CN"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NFV</a:t>
            </a:r>
            <a:r>
              <a:rPr lang="zh-CN" altLang="en-US"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、分布式存储、服务器、云核心网解决方案中应用。</a:t>
            </a:r>
          </a:p>
        </p:txBody>
      </p:sp>
      <p:sp>
        <p:nvSpPr>
          <p:cNvPr id="18" name="文本框 17"/>
          <p:cNvSpPr txBox="1"/>
          <p:nvPr/>
        </p:nvSpPr>
        <p:spPr bwMode="auto">
          <a:xfrm>
            <a:off x="2764591" y="3761293"/>
            <a:ext cx="2271096" cy="95043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 上线德电、法电、西班牙电信、华为云等；</a:t>
            </a:r>
            <a:endParaRPr lang="en-US" altLang="zh-CN"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r>
              <a:rPr lang="zh-CN" altLang="en-US"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r>
              <a:rPr lang="en-US" altLang="zh-CN"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ARM64</a:t>
            </a:r>
            <a:r>
              <a:rPr lang="zh-CN" altLang="en-US"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版本落地华为云数据中心。</a:t>
            </a:r>
          </a:p>
        </p:txBody>
      </p:sp>
      <p:sp>
        <p:nvSpPr>
          <p:cNvPr id="19" name="文本框 18"/>
          <p:cNvSpPr txBox="1"/>
          <p:nvPr/>
        </p:nvSpPr>
        <p:spPr bwMode="auto">
          <a:xfrm>
            <a:off x="7666795" y="2313335"/>
            <a:ext cx="2710964" cy="101455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spcAft>
                <a:spcPts val="500"/>
              </a:spcAft>
            </a:pPr>
            <a:r>
              <a:rPr lang="zh-CN" altLang="en-US"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 业界首款</a:t>
            </a:r>
            <a:r>
              <a:rPr lang="en-US" altLang="zh-CN"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ARM</a:t>
            </a:r>
            <a:r>
              <a:rPr lang="zh-CN" altLang="en-US"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芯片的企业级存储，成本下降</a:t>
            </a:r>
            <a:r>
              <a:rPr lang="en-US" altLang="zh-CN"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25%</a:t>
            </a:r>
            <a:r>
              <a:rPr lang="zh-CN" altLang="en-US"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en-US" altLang="zh-CN"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spcAft>
                <a:spcPts val="500"/>
              </a:spcAft>
            </a:pPr>
            <a:r>
              <a:rPr lang="zh-CN" altLang="en-US"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 昆仑</a:t>
            </a:r>
            <a:r>
              <a:rPr lang="en-US" altLang="zh-CN"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32</a:t>
            </a:r>
            <a:r>
              <a:rPr lang="zh-CN" altLang="en-US"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路高端服务器，竞争力业界领先。</a:t>
            </a:r>
          </a:p>
        </p:txBody>
      </p:sp>
      <p:sp>
        <p:nvSpPr>
          <p:cNvPr id="20" name="文本框 19"/>
          <p:cNvSpPr txBox="1"/>
          <p:nvPr/>
        </p:nvSpPr>
        <p:spPr bwMode="auto">
          <a:xfrm>
            <a:off x="8903243" y="4190898"/>
            <a:ext cx="2271096" cy="58366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spcAft>
                <a:spcPts val="500"/>
              </a:spcAft>
            </a:pPr>
            <a:r>
              <a:rPr lang="zh-CN" altLang="en-US"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r>
              <a:rPr lang="en-US" altLang="zh-CN" sz="1400" dirty="0" err="1"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openEuler</a:t>
            </a:r>
            <a:r>
              <a:rPr lang="zh-CN" altLang="en-US"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社区运营；</a:t>
            </a:r>
            <a:endParaRPr lang="en-US" altLang="zh-CN"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spcAft>
                <a:spcPts val="500"/>
              </a:spcAft>
            </a:pPr>
            <a:r>
              <a:rPr lang="zh-CN" altLang="en-US"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r>
              <a:rPr lang="en-US" altLang="zh-CN" sz="1400" dirty="0" err="1"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EulerOS</a:t>
            </a:r>
            <a:r>
              <a:rPr lang="zh-CN" altLang="en-US" sz="1400" dirty="0" smtClean="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开源。</a:t>
            </a:r>
          </a:p>
        </p:txBody>
      </p:sp>
    </p:spTree>
    <p:extLst>
      <p:ext uri="{BB962C8B-B14F-4D97-AF65-F5344CB8AC3E}">
        <p14:creationId xmlns:p14="http://schemas.microsoft.com/office/powerpoint/2010/main" val="24300514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 name="标题 1"/>
          <p:cNvSpPr>
            <a:spLocks noGrp="1"/>
          </p:cNvSpPr>
          <p:nvPr>
            <p:ph type="title"/>
          </p:nvPr>
        </p:nvSpPr>
        <p:spPr/>
        <p:txBody>
          <a:bodyPr/>
          <a:lstStyle/>
          <a:p>
            <a:r>
              <a:rPr lang="zh-CN" altLang="en-US" dirty="0" smtClean="0">
                <a:sym typeface="Huawei Sans" panose="020C0503030203020204" pitchFamily="34" charset="0"/>
              </a:rPr>
              <a:t>云计算的服务模式</a:t>
            </a:r>
            <a:endParaRPr lang="zh-CN" altLang="en-US" dirty="0">
              <a:sym typeface="Huawei Sans" panose="020C0503030203020204" pitchFamily="34" charset="0"/>
            </a:endParaRPr>
          </a:p>
        </p:txBody>
      </p:sp>
      <p:sp>
        <p:nvSpPr>
          <p:cNvPr id="21" name="Right Triangle 109"/>
          <p:cNvSpPr/>
          <p:nvPr/>
        </p:nvSpPr>
        <p:spPr bwMode="auto">
          <a:xfrm flipH="1">
            <a:off x="615206" y="2508682"/>
            <a:ext cx="10689010" cy="3091872"/>
          </a:xfrm>
          <a:prstGeom prst="rtTriangle">
            <a:avLst/>
          </a:prstGeom>
          <a:solidFill>
            <a:srgbClr val="3993D0">
              <a:alpha val="30000"/>
            </a:srgbClr>
          </a:solidFill>
          <a:ln w="12700" cap="flat" cmpd="sng" algn="ctr">
            <a:noFill/>
            <a:prstDash val="solid"/>
          </a:ln>
          <a:effectLst/>
        </p:spPr>
        <p:txBody>
          <a:bodyPr anchor="ctr"/>
          <a:lstStyle/>
          <a:p>
            <a:pPr algn="ctr" defTabSz="914118">
              <a:buClrTx/>
              <a:buNone/>
              <a:defRPr/>
            </a:pPr>
            <a:endParaRPr lang="en-US" b="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nvGrpSpPr>
          <p:cNvPr id="22" name="Group 10"/>
          <p:cNvGrpSpPr>
            <a:grpSpLocks noChangeAspect="1"/>
          </p:cNvGrpSpPr>
          <p:nvPr/>
        </p:nvGrpSpPr>
        <p:grpSpPr bwMode="auto">
          <a:xfrm>
            <a:off x="473009" y="1524932"/>
            <a:ext cx="3023248" cy="3724863"/>
            <a:chOff x="660984" y="2857203"/>
            <a:chExt cx="2268635" cy="3562767"/>
          </a:xfrm>
        </p:grpSpPr>
        <p:sp>
          <p:nvSpPr>
            <p:cNvPr id="23" name="Rounded Rectangle 148"/>
            <p:cNvSpPr>
              <a:spLocks noChangeArrowheads="1"/>
            </p:cNvSpPr>
            <p:nvPr/>
          </p:nvSpPr>
          <p:spPr bwMode="auto">
            <a:xfrm>
              <a:off x="688992" y="2857203"/>
              <a:ext cx="2240627" cy="3562767"/>
            </a:xfrm>
            <a:prstGeom prst="roundRect">
              <a:avLst>
                <a:gd name="adj" fmla="val 1666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round/>
                  <a:headEnd/>
                  <a:tailEnd/>
                </a14:hiddenLine>
              </a:ext>
            </a:extLst>
          </p:spPr>
          <p:txBody>
            <a:bodyPr/>
            <a:lstStyle/>
            <a:p>
              <a:pPr algn="ctr" defTabSz="912813">
                <a:buClrTx/>
                <a:buNone/>
                <a:defRPr/>
              </a:pPr>
              <a:r>
                <a:rPr lang="en-US" altLang="zh-CN" dirty="0">
                  <a:solidFill>
                    <a:srgbClr val="032828"/>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a:t>
              </a:r>
              <a:r>
                <a:rPr lang="zh-CN" altLang="en-US" sz="1600" dirty="0">
                  <a:solidFill>
                    <a:srgbClr val="032828"/>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传统</a:t>
              </a:r>
              <a:r>
                <a:rPr lang="en-US" altLang="zh-CN" sz="1600" dirty="0">
                  <a:solidFill>
                    <a:srgbClr val="032828"/>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IT</a:t>
              </a:r>
            </a:p>
          </p:txBody>
        </p:sp>
        <p:grpSp>
          <p:nvGrpSpPr>
            <p:cNvPr id="24" name="Group 56"/>
            <p:cNvGrpSpPr>
              <a:grpSpLocks/>
            </p:cNvGrpSpPr>
            <p:nvPr/>
          </p:nvGrpSpPr>
          <p:grpSpPr bwMode="auto">
            <a:xfrm>
              <a:off x="1186926" y="3515609"/>
              <a:ext cx="1451282" cy="2873828"/>
              <a:chOff x="637640" y="3495636"/>
              <a:chExt cx="1371600" cy="2873828"/>
            </a:xfrm>
          </p:grpSpPr>
          <p:sp>
            <p:nvSpPr>
              <p:cNvPr id="27" name="Rounded Rectangle 152"/>
              <p:cNvSpPr>
                <a:spLocks noChangeArrowheads="1"/>
              </p:cNvSpPr>
              <p:nvPr/>
            </p:nvSpPr>
            <p:spPr bwMode="auto">
              <a:xfrm>
                <a:off x="637623" y="5779398"/>
                <a:ext cx="1372032" cy="246491"/>
              </a:xfrm>
              <a:prstGeom prst="roundRect">
                <a:avLst>
                  <a:gd name="adj" fmla="val 16667"/>
                </a:avLst>
              </a:prstGeom>
              <a:gradFill rotWithShape="1">
                <a:gsLst>
                  <a:gs pos="0">
                    <a:srgbClr val="176FAB"/>
                  </a:gs>
                  <a:gs pos="80000">
                    <a:srgbClr val="2192DF"/>
                  </a:gs>
                  <a:gs pos="100000">
                    <a:srgbClr val="1D94E4"/>
                  </a:gs>
                </a:gsLst>
                <a:lin ang="16200000"/>
              </a:gradFill>
              <a:ln w="9525">
                <a:solidFill>
                  <a:srgbClr val="3490CF"/>
                </a:solidFill>
                <a:round/>
                <a:headEnd/>
                <a:tailEnd/>
              </a:ln>
              <a:effectLst>
                <a:outerShdw blurRad="40000" dist="23000" dir="5400000" rotWithShape="0">
                  <a:srgbClr val="000000">
                    <a:alpha val="34999"/>
                  </a:srgbClr>
                </a:outerShdw>
              </a:effectLst>
            </p:spPr>
            <p:txBody>
              <a:bodyPr/>
              <a:lstStyle/>
              <a:p>
                <a:pPr algn="ctr" defTabSz="914118">
                  <a:buClrTx/>
                  <a:buNone/>
                  <a:defRPr/>
                </a:pPr>
                <a:r>
                  <a:rPr lang="en-US" sz="1400" b="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Storage</a:t>
                </a:r>
              </a:p>
            </p:txBody>
          </p:sp>
          <p:sp>
            <p:nvSpPr>
              <p:cNvPr id="28" name="Rounded Rectangle 153"/>
              <p:cNvSpPr>
                <a:spLocks noChangeArrowheads="1"/>
              </p:cNvSpPr>
              <p:nvPr/>
            </p:nvSpPr>
            <p:spPr bwMode="auto">
              <a:xfrm>
                <a:off x="637623" y="5452490"/>
                <a:ext cx="1372032" cy="262225"/>
              </a:xfrm>
              <a:prstGeom prst="roundRect">
                <a:avLst>
                  <a:gd name="adj" fmla="val 16667"/>
                </a:avLst>
              </a:prstGeom>
              <a:gradFill rotWithShape="1">
                <a:gsLst>
                  <a:gs pos="0">
                    <a:srgbClr val="176FAB"/>
                  </a:gs>
                  <a:gs pos="80000">
                    <a:srgbClr val="2192DF"/>
                  </a:gs>
                  <a:gs pos="100000">
                    <a:srgbClr val="1D94E4"/>
                  </a:gs>
                </a:gsLst>
                <a:lin ang="16200000"/>
              </a:gradFill>
              <a:ln w="9525">
                <a:solidFill>
                  <a:srgbClr val="3490CF"/>
                </a:solidFill>
                <a:round/>
                <a:headEnd/>
                <a:tailEnd/>
              </a:ln>
              <a:effectLst>
                <a:outerShdw blurRad="40000" dist="23000" dir="5400000" rotWithShape="0">
                  <a:srgbClr val="000000">
                    <a:alpha val="34999"/>
                  </a:srgbClr>
                </a:outerShdw>
              </a:effectLst>
            </p:spPr>
            <p:txBody>
              <a:bodyPr/>
              <a:lstStyle/>
              <a:p>
                <a:pPr algn="ctr" defTabSz="914118">
                  <a:buClrTx/>
                  <a:buNone/>
                  <a:defRPr/>
                </a:pPr>
                <a:r>
                  <a:rPr lang="en-US" sz="1400" b="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Servers</a:t>
                </a:r>
              </a:p>
            </p:txBody>
          </p:sp>
          <p:sp>
            <p:nvSpPr>
              <p:cNvPr id="29" name="Rounded Rectangle 154"/>
              <p:cNvSpPr>
                <a:spLocks noChangeArrowheads="1"/>
              </p:cNvSpPr>
              <p:nvPr/>
            </p:nvSpPr>
            <p:spPr bwMode="auto">
              <a:xfrm>
                <a:off x="637623" y="6090572"/>
                <a:ext cx="1372032" cy="260477"/>
              </a:xfrm>
              <a:prstGeom prst="roundRect">
                <a:avLst>
                  <a:gd name="adj" fmla="val 16667"/>
                </a:avLst>
              </a:prstGeom>
              <a:gradFill rotWithShape="1">
                <a:gsLst>
                  <a:gs pos="0">
                    <a:srgbClr val="176FAB"/>
                  </a:gs>
                  <a:gs pos="80000">
                    <a:srgbClr val="2192DF"/>
                  </a:gs>
                  <a:gs pos="100000">
                    <a:srgbClr val="1D94E4"/>
                  </a:gs>
                </a:gsLst>
                <a:lin ang="16200000"/>
              </a:gradFill>
              <a:ln w="9525">
                <a:solidFill>
                  <a:srgbClr val="3490CF"/>
                </a:solidFill>
                <a:round/>
                <a:headEnd/>
                <a:tailEnd/>
              </a:ln>
              <a:effectLst>
                <a:outerShdw blurRad="40000" dist="23000" dir="5400000" rotWithShape="0">
                  <a:srgbClr val="000000">
                    <a:alpha val="34999"/>
                  </a:srgbClr>
                </a:outerShdw>
              </a:effectLst>
            </p:spPr>
            <p:txBody>
              <a:bodyPr/>
              <a:lstStyle/>
              <a:p>
                <a:pPr algn="ctr" defTabSz="914118">
                  <a:buClrTx/>
                  <a:buNone/>
                  <a:defRPr/>
                </a:pPr>
                <a:r>
                  <a:rPr lang="en-US" sz="1400" b="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Networking</a:t>
                </a:r>
              </a:p>
            </p:txBody>
          </p:sp>
          <p:sp>
            <p:nvSpPr>
              <p:cNvPr id="30" name="Rounded Rectangle 155"/>
              <p:cNvSpPr>
                <a:spLocks noChangeArrowheads="1"/>
              </p:cNvSpPr>
              <p:nvPr/>
            </p:nvSpPr>
            <p:spPr bwMode="auto">
              <a:xfrm>
                <a:off x="637623" y="4800424"/>
                <a:ext cx="1372032" cy="262225"/>
              </a:xfrm>
              <a:prstGeom prst="roundRect">
                <a:avLst>
                  <a:gd name="adj" fmla="val 16667"/>
                </a:avLst>
              </a:prstGeom>
              <a:gradFill rotWithShape="1">
                <a:gsLst>
                  <a:gs pos="0">
                    <a:srgbClr val="176FAB"/>
                  </a:gs>
                  <a:gs pos="80000">
                    <a:srgbClr val="2192DF"/>
                  </a:gs>
                  <a:gs pos="100000">
                    <a:srgbClr val="1D94E4"/>
                  </a:gs>
                </a:gsLst>
                <a:lin ang="16200000"/>
              </a:gradFill>
              <a:ln w="9525">
                <a:solidFill>
                  <a:srgbClr val="3490CF"/>
                </a:solidFill>
                <a:round/>
                <a:headEnd/>
                <a:tailEnd/>
              </a:ln>
              <a:effectLst>
                <a:outerShdw blurRad="40000" dist="23000" dir="5400000" rotWithShape="0">
                  <a:srgbClr val="000000">
                    <a:alpha val="34999"/>
                  </a:srgbClr>
                </a:outerShdw>
              </a:effectLst>
            </p:spPr>
            <p:txBody>
              <a:bodyPr/>
              <a:lstStyle/>
              <a:p>
                <a:pPr algn="ctr" defTabSz="914118">
                  <a:buClrTx/>
                  <a:buNone/>
                  <a:defRPr/>
                </a:pPr>
                <a:r>
                  <a:rPr lang="en-US" sz="1400" b="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O/S</a:t>
                </a:r>
              </a:p>
            </p:txBody>
          </p:sp>
          <p:sp>
            <p:nvSpPr>
              <p:cNvPr id="31" name="Rounded Rectangle 156"/>
              <p:cNvSpPr>
                <a:spLocks noChangeArrowheads="1"/>
              </p:cNvSpPr>
              <p:nvPr/>
            </p:nvSpPr>
            <p:spPr bwMode="auto">
              <a:xfrm>
                <a:off x="637623" y="4473516"/>
                <a:ext cx="1372032" cy="262225"/>
              </a:xfrm>
              <a:prstGeom prst="roundRect">
                <a:avLst>
                  <a:gd name="adj" fmla="val 16667"/>
                </a:avLst>
              </a:prstGeom>
              <a:gradFill rotWithShape="1">
                <a:gsLst>
                  <a:gs pos="0">
                    <a:srgbClr val="176FAB"/>
                  </a:gs>
                  <a:gs pos="80000">
                    <a:srgbClr val="2192DF"/>
                  </a:gs>
                  <a:gs pos="100000">
                    <a:srgbClr val="1D94E4"/>
                  </a:gs>
                </a:gsLst>
                <a:lin ang="16200000"/>
              </a:gradFill>
              <a:ln w="9525">
                <a:solidFill>
                  <a:srgbClr val="3490CF"/>
                </a:solidFill>
                <a:round/>
                <a:headEnd/>
                <a:tailEnd/>
              </a:ln>
              <a:effectLst>
                <a:outerShdw blurRad="40000" dist="23000" dir="5400000" rotWithShape="0">
                  <a:srgbClr val="000000">
                    <a:alpha val="34999"/>
                  </a:srgbClr>
                </a:outerShdw>
              </a:effectLst>
            </p:spPr>
            <p:txBody>
              <a:bodyPr/>
              <a:lstStyle/>
              <a:p>
                <a:pPr algn="ctr" defTabSz="914118">
                  <a:buClrTx/>
                  <a:buNone/>
                  <a:defRPr/>
                </a:pPr>
                <a:r>
                  <a:rPr lang="en-US" sz="1400" b="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Middleware</a:t>
                </a:r>
              </a:p>
            </p:txBody>
          </p:sp>
          <p:sp>
            <p:nvSpPr>
              <p:cNvPr id="32" name="Rounded Rectangle 157"/>
              <p:cNvSpPr>
                <a:spLocks noChangeArrowheads="1"/>
              </p:cNvSpPr>
              <p:nvPr/>
            </p:nvSpPr>
            <p:spPr bwMode="auto">
              <a:xfrm>
                <a:off x="637623" y="5127331"/>
                <a:ext cx="1372032" cy="262225"/>
              </a:xfrm>
              <a:prstGeom prst="roundRect">
                <a:avLst>
                  <a:gd name="adj" fmla="val 16667"/>
                </a:avLst>
              </a:prstGeom>
              <a:gradFill rotWithShape="1">
                <a:gsLst>
                  <a:gs pos="0">
                    <a:srgbClr val="176FAB"/>
                  </a:gs>
                  <a:gs pos="80000">
                    <a:srgbClr val="2192DF"/>
                  </a:gs>
                  <a:gs pos="100000">
                    <a:srgbClr val="1D94E4"/>
                  </a:gs>
                </a:gsLst>
                <a:lin ang="16200000"/>
              </a:gradFill>
              <a:ln w="9525">
                <a:solidFill>
                  <a:srgbClr val="3490CF"/>
                </a:solidFill>
                <a:round/>
                <a:headEnd/>
                <a:tailEnd/>
              </a:ln>
              <a:effectLst>
                <a:outerShdw blurRad="40000" dist="23000" dir="5400000" rotWithShape="0">
                  <a:srgbClr val="000000">
                    <a:alpha val="34999"/>
                  </a:srgbClr>
                </a:outerShdw>
              </a:effectLst>
            </p:spPr>
            <p:txBody>
              <a:bodyPr/>
              <a:lstStyle/>
              <a:p>
                <a:pPr algn="ctr" defTabSz="914118">
                  <a:buClrTx/>
                  <a:buNone/>
                  <a:defRPr/>
                </a:pPr>
                <a:r>
                  <a:rPr lang="en-US" sz="1400" b="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Virtualization</a:t>
                </a:r>
              </a:p>
            </p:txBody>
          </p:sp>
          <p:sp>
            <p:nvSpPr>
              <p:cNvPr id="33" name="Rounded Rectangle 158"/>
              <p:cNvSpPr>
                <a:spLocks noChangeArrowheads="1"/>
              </p:cNvSpPr>
              <p:nvPr/>
            </p:nvSpPr>
            <p:spPr bwMode="auto">
              <a:xfrm>
                <a:off x="637623" y="3823197"/>
                <a:ext cx="1372032" cy="262225"/>
              </a:xfrm>
              <a:prstGeom prst="roundRect">
                <a:avLst>
                  <a:gd name="adj" fmla="val 16667"/>
                </a:avLst>
              </a:prstGeom>
              <a:gradFill rotWithShape="1">
                <a:gsLst>
                  <a:gs pos="0">
                    <a:srgbClr val="176FAB"/>
                  </a:gs>
                  <a:gs pos="80000">
                    <a:srgbClr val="2192DF"/>
                  </a:gs>
                  <a:gs pos="100000">
                    <a:srgbClr val="1D94E4"/>
                  </a:gs>
                </a:gsLst>
                <a:lin ang="16200000"/>
              </a:gradFill>
              <a:ln w="9525">
                <a:solidFill>
                  <a:srgbClr val="3490CF"/>
                </a:solidFill>
                <a:round/>
                <a:headEnd/>
                <a:tailEnd/>
              </a:ln>
              <a:effectLst>
                <a:outerShdw blurRad="40000" dist="23000" dir="5400000" rotWithShape="0">
                  <a:srgbClr val="000000">
                    <a:alpha val="34999"/>
                  </a:srgbClr>
                </a:outerShdw>
              </a:effectLst>
            </p:spPr>
            <p:txBody>
              <a:bodyPr/>
              <a:lstStyle/>
              <a:p>
                <a:pPr algn="ctr" defTabSz="914118">
                  <a:buClrTx/>
                  <a:buNone/>
                  <a:defRPr/>
                </a:pPr>
                <a:r>
                  <a:rPr lang="en-US" sz="1400" b="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Data</a:t>
                </a:r>
              </a:p>
            </p:txBody>
          </p:sp>
          <p:sp>
            <p:nvSpPr>
              <p:cNvPr id="34" name="Rounded Rectangle 159"/>
              <p:cNvSpPr>
                <a:spLocks noChangeArrowheads="1"/>
              </p:cNvSpPr>
              <p:nvPr/>
            </p:nvSpPr>
            <p:spPr bwMode="auto">
              <a:xfrm>
                <a:off x="637623" y="3496290"/>
                <a:ext cx="1372032" cy="262225"/>
              </a:xfrm>
              <a:prstGeom prst="roundRect">
                <a:avLst>
                  <a:gd name="adj" fmla="val 16667"/>
                </a:avLst>
              </a:prstGeom>
              <a:gradFill rotWithShape="1">
                <a:gsLst>
                  <a:gs pos="0">
                    <a:srgbClr val="176FAB"/>
                  </a:gs>
                  <a:gs pos="80000">
                    <a:srgbClr val="2192DF"/>
                  </a:gs>
                  <a:gs pos="100000">
                    <a:srgbClr val="1D94E4"/>
                  </a:gs>
                </a:gsLst>
                <a:lin ang="16200000"/>
              </a:gradFill>
              <a:ln w="9525">
                <a:solidFill>
                  <a:srgbClr val="3490CF"/>
                </a:solidFill>
                <a:round/>
                <a:headEnd/>
                <a:tailEnd/>
              </a:ln>
              <a:effectLst>
                <a:outerShdw blurRad="40000" dist="23000" dir="5400000" rotWithShape="0">
                  <a:srgbClr val="000000">
                    <a:alpha val="34999"/>
                  </a:srgbClr>
                </a:outerShdw>
              </a:effectLst>
            </p:spPr>
            <p:txBody>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18">
                  <a:buClrTx/>
                  <a:buNone/>
                  <a:defRPr/>
                </a:pPr>
                <a:r>
                  <a:rPr lang="en-US" sz="1400" b="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Applications</a:t>
                </a:r>
              </a:p>
            </p:txBody>
          </p:sp>
          <p:sp>
            <p:nvSpPr>
              <p:cNvPr id="35" name="Rounded Rectangle 160"/>
              <p:cNvSpPr>
                <a:spLocks noChangeArrowheads="1"/>
              </p:cNvSpPr>
              <p:nvPr/>
            </p:nvSpPr>
            <p:spPr bwMode="auto">
              <a:xfrm>
                <a:off x="637623" y="4148356"/>
                <a:ext cx="1372032" cy="260478"/>
              </a:xfrm>
              <a:prstGeom prst="roundRect">
                <a:avLst>
                  <a:gd name="adj" fmla="val 16667"/>
                </a:avLst>
              </a:prstGeom>
              <a:gradFill rotWithShape="1">
                <a:gsLst>
                  <a:gs pos="0">
                    <a:srgbClr val="176FAB"/>
                  </a:gs>
                  <a:gs pos="80000">
                    <a:srgbClr val="2192DF"/>
                  </a:gs>
                  <a:gs pos="100000">
                    <a:srgbClr val="1D94E4"/>
                  </a:gs>
                </a:gsLst>
                <a:lin ang="16200000"/>
              </a:gradFill>
              <a:ln w="9525">
                <a:solidFill>
                  <a:srgbClr val="3490CF"/>
                </a:solidFill>
                <a:round/>
                <a:headEnd/>
                <a:tailEnd/>
              </a:ln>
              <a:effectLst>
                <a:outerShdw blurRad="40000" dist="23000" dir="5400000" rotWithShape="0">
                  <a:srgbClr val="000000">
                    <a:alpha val="34999"/>
                  </a:srgbClr>
                </a:outerShdw>
              </a:effectLst>
            </p:spPr>
            <p:txBody>
              <a:bodyPr/>
              <a:lstStyle/>
              <a:p>
                <a:pPr algn="ctr" defTabSz="914118">
                  <a:buClrTx/>
                  <a:buNone/>
                  <a:defRPr/>
                </a:pPr>
                <a:r>
                  <a:rPr lang="en-US" sz="1400" b="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Runtime</a:t>
                </a:r>
              </a:p>
            </p:txBody>
          </p:sp>
        </p:grpSp>
        <p:sp>
          <p:nvSpPr>
            <p:cNvPr id="25" name="Left Brace 14"/>
            <p:cNvSpPr>
              <a:spLocks/>
            </p:cNvSpPr>
            <p:nvPr/>
          </p:nvSpPr>
          <p:spPr bwMode="auto">
            <a:xfrm>
              <a:off x="989298" y="3456825"/>
              <a:ext cx="197611" cy="2963145"/>
            </a:xfrm>
            <a:prstGeom prst="leftBrace">
              <a:avLst>
                <a:gd name="adj1" fmla="val 0"/>
                <a:gd name="adj2" fmla="val 50000"/>
              </a:avLst>
            </a:prstGeom>
            <a:noFill/>
            <a:ln w="19050" algn="ctr">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defTabSz="912813">
                <a:buClrTx/>
                <a:buNone/>
                <a:defRPr/>
              </a:pPr>
              <a:endParaRPr lang="en-US" altLang="zh-CN" b="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6" name="TextBox 52"/>
            <p:cNvSpPr txBox="1"/>
            <p:nvPr/>
          </p:nvSpPr>
          <p:spPr>
            <a:xfrm>
              <a:off x="660984" y="4441326"/>
              <a:ext cx="300241" cy="1077258"/>
            </a:xfrm>
            <a:prstGeom prst="rect">
              <a:avLst/>
            </a:prstGeom>
            <a:noFill/>
          </p:spPr>
          <p:txBody>
            <a:bodyPr vert="vert270"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18">
                <a:buClrTx/>
                <a:buNone/>
                <a:defRPr/>
              </a:pPr>
              <a:r>
                <a:rPr lang="en-US" sz="1400" b="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You Manage</a:t>
              </a:r>
            </a:p>
          </p:txBody>
        </p:sp>
      </p:grpSp>
      <p:grpSp>
        <p:nvGrpSpPr>
          <p:cNvPr id="36" name="Group 26"/>
          <p:cNvGrpSpPr>
            <a:grpSpLocks/>
          </p:cNvGrpSpPr>
          <p:nvPr/>
        </p:nvGrpSpPr>
        <p:grpSpPr bwMode="auto">
          <a:xfrm>
            <a:off x="5838559" y="1524932"/>
            <a:ext cx="3265792" cy="3757761"/>
            <a:chOff x="2154246" y="2278447"/>
            <a:chExt cx="2573172" cy="3773947"/>
          </a:xfrm>
        </p:grpSpPr>
        <p:sp>
          <p:nvSpPr>
            <p:cNvPr id="37" name="Rounded Rectangle 132"/>
            <p:cNvSpPr>
              <a:spLocks noChangeArrowheads="1"/>
            </p:cNvSpPr>
            <p:nvPr/>
          </p:nvSpPr>
          <p:spPr bwMode="auto">
            <a:xfrm>
              <a:off x="2681911" y="4343471"/>
              <a:ext cx="1522694" cy="275337"/>
            </a:xfrm>
            <a:prstGeom prst="roundRect">
              <a:avLst>
                <a:gd name="adj" fmla="val 16667"/>
              </a:avLst>
            </a:prstGeom>
            <a:gradFill rotWithShape="1">
              <a:gsLst>
                <a:gs pos="0">
                  <a:srgbClr val="4C9940"/>
                </a:gs>
                <a:gs pos="80000">
                  <a:srgbClr val="66C856"/>
                </a:gs>
                <a:gs pos="100000">
                  <a:srgbClr val="64CB55"/>
                </a:gs>
              </a:gsLst>
              <a:lin ang="16200000"/>
            </a:gradFill>
            <a:ln w="9525">
              <a:solidFill>
                <a:srgbClr val="6FBF62"/>
              </a:solidFill>
              <a:round/>
              <a:headEnd/>
              <a:tailEnd/>
            </a:ln>
            <a:effectLst>
              <a:outerShdw blurRad="40000" dist="23000" dir="5400000" rotWithShape="0">
                <a:srgbClr val="000000">
                  <a:alpha val="34999"/>
                </a:srgbClr>
              </a:outerShdw>
            </a:effectLst>
          </p:spPr>
          <p:txBody>
            <a:bodyPr/>
            <a:lstStyle/>
            <a:p>
              <a:pPr algn="ctr" defTabSz="914118"/>
              <a:r>
                <a:rPr lang="en-US" sz="1200" kern="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O/S</a:t>
              </a:r>
            </a:p>
          </p:txBody>
        </p:sp>
        <p:grpSp>
          <p:nvGrpSpPr>
            <p:cNvPr id="38" name="Group 87"/>
            <p:cNvGrpSpPr>
              <a:grpSpLocks noChangeAspect="1"/>
            </p:cNvGrpSpPr>
            <p:nvPr/>
          </p:nvGrpSpPr>
          <p:grpSpPr bwMode="auto">
            <a:xfrm>
              <a:off x="2154246" y="2278447"/>
              <a:ext cx="2357511" cy="3740906"/>
              <a:chOff x="686317" y="2857582"/>
              <a:chExt cx="2245248" cy="3562767"/>
            </a:xfrm>
          </p:grpSpPr>
          <p:sp>
            <p:nvSpPr>
              <p:cNvPr id="41" name="Rounded Rectangle 136"/>
              <p:cNvSpPr>
                <a:spLocks noChangeArrowheads="1"/>
              </p:cNvSpPr>
              <p:nvPr/>
            </p:nvSpPr>
            <p:spPr bwMode="auto">
              <a:xfrm>
                <a:off x="687825" y="2857582"/>
                <a:ext cx="2243740" cy="3562767"/>
              </a:xfrm>
              <a:prstGeom prst="roundRect">
                <a:avLst>
                  <a:gd name="adj" fmla="val 1666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round/>
                    <a:headEnd/>
                    <a:tailEnd/>
                  </a14:hiddenLine>
                </a:ext>
              </a:extLst>
            </p:spPr>
            <p:txBody>
              <a:bodyPr/>
              <a:lstStyle/>
              <a:p>
                <a:pPr algn="ctr" defTabSz="912813">
                  <a:buClrTx/>
                  <a:buNone/>
                  <a:defRPr/>
                </a:pPr>
                <a:r>
                  <a:rPr lang="en-US" altLang="zh-CN" dirty="0">
                    <a:solidFill>
                      <a:srgbClr val="032828"/>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a:t>
                </a:r>
                <a:r>
                  <a:rPr lang="en-US" altLang="zh-CN" sz="1600" dirty="0">
                    <a:solidFill>
                      <a:srgbClr val="032828"/>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PaaS</a:t>
                </a:r>
              </a:p>
            </p:txBody>
          </p:sp>
          <p:grpSp>
            <p:nvGrpSpPr>
              <p:cNvPr id="42" name="Group 91"/>
              <p:cNvGrpSpPr>
                <a:grpSpLocks/>
              </p:cNvGrpSpPr>
              <p:nvPr/>
            </p:nvGrpSpPr>
            <p:grpSpPr bwMode="auto">
              <a:xfrm>
                <a:off x="1186926" y="3515609"/>
                <a:ext cx="1452216" cy="2873828"/>
                <a:chOff x="637640" y="3495636"/>
                <a:chExt cx="1372483" cy="2873828"/>
              </a:xfrm>
            </p:grpSpPr>
            <p:sp>
              <p:nvSpPr>
                <p:cNvPr id="45" name="Rounded Rectangle 140"/>
                <p:cNvSpPr>
                  <a:spLocks noChangeArrowheads="1"/>
                </p:cNvSpPr>
                <p:nvPr/>
              </p:nvSpPr>
              <p:spPr bwMode="auto">
                <a:xfrm>
                  <a:off x="637992" y="5779776"/>
                  <a:ext cx="1373504" cy="246492"/>
                </a:xfrm>
                <a:prstGeom prst="roundRect">
                  <a:avLst>
                    <a:gd name="adj" fmla="val 16667"/>
                  </a:avLst>
                </a:prstGeom>
                <a:gradFill rotWithShape="1">
                  <a:gsLst>
                    <a:gs pos="0">
                      <a:srgbClr val="4C9940"/>
                    </a:gs>
                    <a:gs pos="80000">
                      <a:srgbClr val="66C856"/>
                    </a:gs>
                    <a:gs pos="100000">
                      <a:srgbClr val="64CB55"/>
                    </a:gs>
                  </a:gsLst>
                  <a:lin ang="16200000"/>
                </a:gradFill>
                <a:ln w="9525">
                  <a:solidFill>
                    <a:srgbClr val="6FBF62"/>
                  </a:solidFill>
                  <a:round/>
                  <a:headEnd/>
                  <a:tailEnd/>
                </a:ln>
                <a:effectLst>
                  <a:outerShdw blurRad="40000" dist="23000" dir="5400000" rotWithShape="0">
                    <a:srgbClr val="000000">
                      <a:alpha val="34999"/>
                    </a:srgbClr>
                  </a:outerShdw>
                </a:effectLst>
              </p:spPr>
              <p:txBody>
                <a:bodyPr/>
                <a:lstStyle/>
                <a:p>
                  <a:pPr algn="ctr" defTabSz="914118"/>
                  <a:r>
                    <a:rPr lang="en-US" sz="1200" kern="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Storage</a:t>
                  </a:r>
                </a:p>
              </p:txBody>
            </p:sp>
            <p:sp>
              <p:nvSpPr>
                <p:cNvPr id="46" name="Rounded Rectangle 141"/>
                <p:cNvSpPr>
                  <a:spLocks noChangeArrowheads="1"/>
                </p:cNvSpPr>
                <p:nvPr/>
              </p:nvSpPr>
              <p:spPr bwMode="auto">
                <a:xfrm>
                  <a:off x="637992" y="5452869"/>
                  <a:ext cx="1373504" cy="262225"/>
                </a:xfrm>
                <a:prstGeom prst="roundRect">
                  <a:avLst>
                    <a:gd name="adj" fmla="val 16667"/>
                  </a:avLst>
                </a:prstGeom>
                <a:gradFill rotWithShape="1">
                  <a:gsLst>
                    <a:gs pos="0">
                      <a:srgbClr val="4C9940"/>
                    </a:gs>
                    <a:gs pos="80000">
                      <a:srgbClr val="66C856"/>
                    </a:gs>
                    <a:gs pos="100000">
                      <a:srgbClr val="64CB55"/>
                    </a:gs>
                  </a:gsLst>
                  <a:lin ang="16200000"/>
                </a:gradFill>
                <a:ln w="9525">
                  <a:solidFill>
                    <a:srgbClr val="6FBF62"/>
                  </a:solidFill>
                  <a:round/>
                  <a:headEnd/>
                  <a:tailEnd/>
                </a:ln>
                <a:effectLst>
                  <a:outerShdw blurRad="40000" dist="23000" dir="5400000" rotWithShape="0">
                    <a:srgbClr val="000000">
                      <a:alpha val="34999"/>
                    </a:srgbClr>
                  </a:outerShdw>
                </a:effectLst>
              </p:spPr>
              <p:txBody>
                <a:bodyPr/>
                <a:lstStyle/>
                <a:p>
                  <a:pPr algn="ctr" defTabSz="914118"/>
                  <a:r>
                    <a:rPr lang="en-US" sz="1200" kern="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Servers</a:t>
                  </a:r>
                </a:p>
              </p:txBody>
            </p:sp>
            <p:sp>
              <p:nvSpPr>
                <p:cNvPr id="47" name="Rounded Rectangle 142"/>
                <p:cNvSpPr>
                  <a:spLocks noChangeArrowheads="1"/>
                </p:cNvSpPr>
                <p:nvPr/>
              </p:nvSpPr>
              <p:spPr bwMode="auto">
                <a:xfrm>
                  <a:off x="637992" y="6090950"/>
                  <a:ext cx="1373504" cy="260478"/>
                </a:xfrm>
                <a:prstGeom prst="roundRect">
                  <a:avLst>
                    <a:gd name="adj" fmla="val 16667"/>
                  </a:avLst>
                </a:prstGeom>
                <a:gradFill rotWithShape="1">
                  <a:gsLst>
                    <a:gs pos="0">
                      <a:srgbClr val="4C9940"/>
                    </a:gs>
                    <a:gs pos="80000">
                      <a:srgbClr val="66C856"/>
                    </a:gs>
                    <a:gs pos="100000">
                      <a:srgbClr val="64CB55"/>
                    </a:gs>
                  </a:gsLst>
                  <a:lin ang="16200000"/>
                </a:gradFill>
                <a:ln w="9525">
                  <a:solidFill>
                    <a:srgbClr val="6FBF62"/>
                  </a:solidFill>
                  <a:round/>
                  <a:headEnd/>
                  <a:tailEnd/>
                </a:ln>
                <a:effectLst>
                  <a:outerShdw blurRad="40000" dist="23000" dir="5400000" rotWithShape="0">
                    <a:srgbClr val="000000">
                      <a:alpha val="34999"/>
                    </a:srgbClr>
                  </a:outerShdw>
                </a:effectLst>
              </p:spPr>
              <p:txBody>
                <a:bodyPr/>
                <a:lstStyle/>
                <a:p>
                  <a:pPr algn="ctr" defTabSz="914118"/>
                  <a:r>
                    <a:rPr lang="en-US" sz="1200" kern="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Networking</a:t>
                  </a:r>
                </a:p>
              </p:txBody>
            </p:sp>
            <p:sp>
              <p:nvSpPr>
                <p:cNvPr id="48" name="Rounded Rectangle 143"/>
                <p:cNvSpPr>
                  <a:spLocks noChangeArrowheads="1"/>
                </p:cNvSpPr>
                <p:nvPr/>
              </p:nvSpPr>
              <p:spPr bwMode="auto">
                <a:xfrm>
                  <a:off x="639463" y="4486131"/>
                  <a:ext cx="1373504" cy="262225"/>
                </a:xfrm>
                <a:prstGeom prst="roundRect">
                  <a:avLst>
                    <a:gd name="adj" fmla="val 16667"/>
                  </a:avLst>
                </a:prstGeom>
                <a:gradFill rotWithShape="1">
                  <a:gsLst>
                    <a:gs pos="0">
                      <a:srgbClr val="4C9940"/>
                    </a:gs>
                    <a:gs pos="80000">
                      <a:srgbClr val="66C856"/>
                    </a:gs>
                    <a:gs pos="100000">
                      <a:srgbClr val="64CB55"/>
                    </a:gs>
                  </a:gsLst>
                  <a:lin ang="16200000"/>
                </a:gradFill>
                <a:ln w="9525">
                  <a:solidFill>
                    <a:srgbClr val="6FBF62"/>
                  </a:solidFill>
                  <a:round/>
                  <a:headEnd/>
                  <a:tailEnd/>
                </a:ln>
                <a:effectLst>
                  <a:outerShdw blurRad="40000" dist="23000" dir="5400000" rotWithShape="0">
                    <a:srgbClr val="000000">
                      <a:alpha val="34999"/>
                    </a:srgbClr>
                  </a:outerShdw>
                </a:effectLst>
              </p:spPr>
              <p:txBody>
                <a:bodyPr/>
                <a:lstStyle/>
                <a:p>
                  <a:pPr algn="ctr" defTabSz="914118"/>
                  <a:r>
                    <a:rPr lang="en-US" sz="1200" kern="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Middleware</a:t>
                  </a:r>
                </a:p>
              </p:txBody>
            </p:sp>
            <p:sp>
              <p:nvSpPr>
                <p:cNvPr id="49" name="Rounded Rectangle 144"/>
                <p:cNvSpPr>
                  <a:spLocks noChangeArrowheads="1"/>
                </p:cNvSpPr>
                <p:nvPr/>
              </p:nvSpPr>
              <p:spPr bwMode="auto">
                <a:xfrm>
                  <a:off x="637992" y="5127709"/>
                  <a:ext cx="1373504" cy="262225"/>
                </a:xfrm>
                <a:prstGeom prst="roundRect">
                  <a:avLst>
                    <a:gd name="adj" fmla="val 16667"/>
                  </a:avLst>
                </a:prstGeom>
                <a:gradFill rotWithShape="1">
                  <a:gsLst>
                    <a:gs pos="0">
                      <a:srgbClr val="4C9940"/>
                    </a:gs>
                    <a:gs pos="80000">
                      <a:srgbClr val="66C856"/>
                    </a:gs>
                    <a:gs pos="100000">
                      <a:srgbClr val="64CB55"/>
                    </a:gs>
                  </a:gsLst>
                  <a:lin ang="16200000"/>
                </a:gradFill>
                <a:ln w="9525">
                  <a:solidFill>
                    <a:srgbClr val="6FBF62"/>
                  </a:solidFill>
                  <a:round/>
                  <a:headEnd/>
                  <a:tailEnd/>
                </a:ln>
                <a:effectLst>
                  <a:outerShdw blurRad="40000" dist="23000" dir="5400000" rotWithShape="0">
                    <a:srgbClr val="000000">
                      <a:alpha val="34999"/>
                    </a:srgbClr>
                  </a:outerShdw>
                </a:effectLst>
              </p:spPr>
              <p:txBody>
                <a:bodyPr/>
                <a:lstStyle/>
                <a:p>
                  <a:pPr algn="ctr" defTabSz="914118"/>
                  <a:r>
                    <a:rPr lang="en-US" sz="1200" kern="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Virtualization</a:t>
                  </a:r>
                </a:p>
              </p:txBody>
            </p:sp>
            <p:sp>
              <p:nvSpPr>
                <p:cNvPr id="50" name="Rounded Rectangle 145"/>
                <p:cNvSpPr>
                  <a:spLocks noChangeArrowheads="1"/>
                </p:cNvSpPr>
                <p:nvPr/>
              </p:nvSpPr>
              <p:spPr bwMode="auto">
                <a:xfrm>
                  <a:off x="637992" y="3823576"/>
                  <a:ext cx="1373504" cy="262225"/>
                </a:xfrm>
                <a:prstGeom prst="roundRect">
                  <a:avLst>
                    <a:gd name="adj" fmla="val 16667"/>
                  </a:avLst>
                </a:prstGeom>
                <a:gradFill rotWithShape="1">
                  <a:gsLst>
                    <a:gs pos="0">
                      <a:srgbClr val="176FAB"/>
                    </a:gs>
                    <a:gs pos="80000">
                      <a:srgbClr val="2192DF"/>
                    </a:gs>
                    <a:gs pos="100000">
                      <a:srgbClr val="1D94E4"/>
                    </a:gs>
                  </a:gsLst>
                  <a:lin ang="16200000"/>
                </a:gradFill>
                <a:ln w="9525">
                  <a:solidFill>
                    <a:srgbClr val="3490CF"/>
                  </a:solidFill>
                  <a:round/>
                  <a:headEnd/>
                  <a:tailEnd/>
                </a:ln>
                <a:effectLst>
                  <a:outerShdw blurRad="40000" dist="23000" dir="5400000" rotWithShape="0">
                    <a:srgbClr val="000000">
                      <a:alpha val="34999"/>
                    </a:srgbClr>
                  </a:outerShdw>
                </a:effectLst>
              </p:spPr>
              <p:txBody>
                <a:bodyPr/>
                <a:lstStyle/>
                <a:p>
                  <a:pPr algn="ctr" defTabSz="914118">
                    <a:buClrTx/>
                    <a:buNone/>
                    <a:defRPr/>
                  </a:pPr>
                  <a:r>
                    <a:rPr lang="en-US" sz="1200" b="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Data</a:t>
                  </a:r>
                </a:p>
              </p:txBody>
            </p:sp>
            <p:sp>
              <p:nvSpPr>
                <p:cNvPr id="51" name="Rounded Rectangle 146"/>
                <p:cNvSpPr>
                  <a:spLocks noChangeArrowheads="1"/>
                </p:cNvSpPr>
                <p:nvPr/>
              </p:nvSpPr>
              <p:spPr bwMode="auto">
                <a:xfrm>
                  <a:off x="637992" y="3496668"/>
                  <a:ext cx="1373504" cy="262225"/>
                </a:xfrm>
                <a:prstGeom prst="roundRect">
                  <a:avLst>
                    <a:gd name="adj" fmla="val 16667"/>
                  </a:avLst>
                </a:prstGeom>
                <a:gradFill rotWithShape="1">
                  <a:gsLst>
                    <a:gs pos="0">
                      <a:srgbClr val="176FAB"/>
                    </a:gs>
                    <a:gs pos="80000">
                      <a:srgbClr val="2192DF"/>
                    </a:gs>
                    <a:gs pos="100000">
                      <a:srgbClr val="1D94E4"/>
                    </a:gs>
                  </a:gsLst>
                  <a:lin ang="16200000"/>
                </a:gradFill>
                <a:ln w="9525">
                  <a:solidFill>
                    <a:srgbClr val="3490CF"/>
                  </a:solidFill>
                  <a:round/>
                  <a:headEnd/>
                  <a:tailEnd/>
                </a:ln>
                <a:effectLst>
                  <a:outerShdw blurRad="40000" dist="23000" dir="5400000" rotWithShape="0">
                    <a:srgbClr val="000000">
                      <a:alpha val="34999"/>
                    </a:srgbClr>
                  </a:outerShdw>
                </a:effectLst>
              </p:spPr>
              <p:txBody>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18">
                    <a:buClrTx/>
                    <a:buNone/>
                    <a:defRPr/>
                  </a:pPr>
                  <a:r>
                    <a:rPr lang="en-US" sz="1200" b="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Applications</a:t>
                  </a:r>
                </a:p>
              </p:txBody>
            </p:sp>
            <p:sp>
              <p:nvSpPr>
                <p:cNvPr id="52" name="Rounded Rectangle 147"/>
                <p:cNvSpPr>
                  <a:spLocks noChangeArrowheads="1"/>
                </p:cNvSpPr>
                <p:nvPr/>
              </p:nvSpPr>
              <p:spPr bwMode="auto">
                <a:xfrm>
                  <a:off x="637992" y="4148735"/>
                  <a:ext cx="1373504" cy="260477"/>
                </a:xfrm>
                <a:prstGeom prst="roundRect">
                  <a:avLst>
                    <a:gd name="adj" fmla="val 16667"/>
                  </a:avLst>
                </a:prstGeom>
                <a:gradFill rotWithShape="1">
                  <a:gsLst>
                    <a:gs pos="0">
                      <a:srgbClr val="4C9940"/>
                    </a:gs>
                    <a:gs pos="80000">
                      <a:srgbClr val="66C856"/>
                    </a:gs>
                    <a:gs pos="100000">
                      <a:srgbClr val="64CB55"/>
                    </a:gs>
                  </a:gsLst>
                  <a:lin ang="16200000"/>
                </a:gradFill>
                <a:ln w="9525">
                  <a:solidFill>
                    <a:srgbClr val="6FBF62"/>
                  </a:solidFill>
                  <a:round/>
                  <a:headEnd/>
                  <a:tailEnd/>
                </a:ln>
                <a:effectLst>
                  <a:outerShdw blurRad="40000" dist="23000" dir="5400000" rotWithShape="0">
                    <a:srgbClr val="000000">
                      <a:alpha val="34999"/>
                    </a:srgbClr>
                  </a:outerShdw>
                </a:effectLst>
              </p:spPr>
              <p:txBody>
                <a:bodyPr/>
                <a:lstStyle/>
                <a:p>
                  <a:pPr algn="ctr" defTabSz="914118"/>
                  <a:r>
                    <a:rPr lang="en-US" sz="1200" kern="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Runtime</a:t>
                  </a:r>
                </a:p>
              </p:txBody>
            </p:sp>
          </p:grpSp>
          <p:sp>
            <p:nvSpPr>
              <p:cNvPr id="43" name="Left Brace 138"/>
              <p:cNvSpPr>
                <a:spLocks/>
              </p:cNvSpPr>
              <p:nvPr/>
            </p:nvSpPr>
            <p:spPr bwMode="auto">
              <a:xfrm>
                <a:off x="988131" y="3457203"/>
                <a:ext cx="199167" cy="646822"/>
              </a:xfrm>
              <a:prstGeom prst="leftBrace">
                <a:avLst>
                  <a:gd name="adj1" fmla="val 0"/>
                  <a:gd name="adj2" fmla="val 50000"/>
                </a:avLst>
              </a:prstGeom>
              <a:noFill/>
              <a:ln w="19050" algn="ctr">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defTabSz="912813">
                  <a:buClrTx/>
                  <a:buNone/>
                  <a:defRPr/>
                </a:pPr>
                <a:endParaRPr lang="en-US" altLang="zh-CN" b="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4" name="TextBox 52"/>
              <p:cNvSpPr txBox="1"/>
              <p:nvPr/>
            </p:nvSpPr>
            <p:spPr>
              <a:xfrm>
                <a:off x="686317" y="3293053"/>
                <a:ext cx="300241" cy="1077258"/>
              </a:xfrm>
              <a:prstGeom prst="rect">
                <a:avLst/>
              </a:prstGeom>
              <a:noFill/>
            </p:spPr>
            <p:txBody>
              <a:bodyPr vert="vert270"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18">
                  <a:buClrTx/>
                  <a:buNone/>
                  <a:defRPr/>
                </a:pPr>
                <a:r>
                  <a:rPr 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You Manage</a:t>
                </a:r>
              </a:p>
            </p:txBody>
          </p:sp>
        </p:grpSp>
        <p:sp>
          <p:nvSpPr>
            <p:cNvPr id="39" name="Left Brace 134"/>
            <p:cNvSpPr/>
            <p:nvPr/>
          </p:nvSpPr>
          <p:spPr>
            <a:xfrm flipH="1">
              <a:off x="4188267" y="3655130"/>
              <a:ext cx="212393" cy="2397264"/>
            </a:xfrm>
            <a:prstGeom prst="leftBrace">
              <a:avLst>
                <a:gd name="adj1" fmla="val 0"/>
                <a:gd name="adj2" fmla="val 50000"/>
              </a:avLst>
            </a:prstGeom>
            <a:noFill/>
            <a:ln w="19050" cap="flat" cmpd="sng" algn="ctr">
              <a:solidFill>
                <a:srgbClr val="000000"/>
              </a:solidFill>
              <a:prstDash val="solid"/>
            </a:ln>
            <a:effectLst/>
          </p:spPr>
          <p:txBody>
            <a:bodyPr anchor="ctr"/>
            <a:lstStyle/>
            <a:p>
              <a:pPr algn="ctr" defTabSz="912813">
                <a:buClrTx/>
                <a:buNone/>
                <a:defRPr/>
              </a:pPr>
              <a:endParaRPr lang="en-US" altLang="zh-CN" b="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0" name="TextBox 56"/>
            <p:cNvSpPr txBox="1"/>
            <p:nvPr/>
          </p:nvSpPr>
          <p:spPr>
            <a:xfrm flipH="1">
              <a:off x="4412165" y="3840523"/>
              <a:ext cx="315253" cy="1886168"/>
            </a:xfrm>
            <a:prstGeom prst="rect">
              <a:avLst/>
            </a:prstGeom>
            <a:noFill/>
            <a:ln>
              <a:noFill/>
            </a:ln>
          </p:spPr>
          <p:txBody>
            <a:bodyPr vert="eaVert" wrap="none">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defTabSz="914118">
                <a:defRPr/>
              </a:pPr>
              <a:r>
                <a:rPr lang="en-US" sz="1400" kern="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Managed by Platform</a:t>
              </a:r>
            </a:p>
          </p:txBody>
        </p:sp>
      </p:grpSp>
      <p:grpSp>
        <p:nvGrpSpPr>
          <p:cNvPr id="53" name="Group 47"/>
          <p:cNvGrpSpPr>
            <a:grpSpLocks/>
          </p:cNvGrpSpPr>
          <p:nvPr/>
        </p:nvGrpSpPr>
        <p:grpSpPr bwMode="auto">
          <a:xfrm>
            <a:off x="3210980" y="1523607"/>
            <a:ext cx="3284518" cy="3755934"/>
            <a:chOff x="2156036" y="2278101"/>
            <a:chExt cx="2587926" cy="3772110"/>
          </a:xfrm>
        </p:grpSpPr>
        <p:sp>
          <p:nvSpPr>
            <p:cNvPr id="54" name="Rounded Rectangle 116"/>
            <p:cNvSpPr>
              <a:spLocks noChangeArrowheads="1"/>
            </p:cNvSpPr>
            <p:nvPr/>
          </p:nvSpPr>
          <p:spPr bwMode="auto">
            <a:xfrm>
              <a:off x="2664146" y="4344960"/>
              <a:ext cx="1524327" cy="273502"/>
            </a:xfrm>
            <a:prstGeom prst="roundRect">
              <a:avLst>
                <a:gd name="adj" fmla="val 16667"/>
              </a:avLst>
            </a:prstGeom>
            <a:gradFill rotWithShape="1">
              <a:gsLst>
                <a:gs pos="0">
                  <a:srgbClr val="176FAB"/>
                </a:gs>
                <a:gs pos="80000">
                  <a:srgbClr val="2192DF"/>
                </a:gs>
                <a:gs pos="100000">
                  <a:srgbClr val="1D94E4"/>
                </a:gs>
              </a:gsLst>
              <a:lin ang="16200000"/>
            </a:gradFill>
            <a:ln w="9525">
              <a:solidFill>
                <a:srgbClr val="3490CF"/>
              </a:solidFill>
              <a:round/>
              <a:headEnd/>
              <a:tailEnd/>
            </a:ln>
            <a:effectLst>
              <a:outerShdw blurRad="40000" dist="23000" dir="5400000" rotWithShape="0">
                <a:srgbClr val="000000">
                  <a:alpha val="34999"/>
                </a:srgbClr>
              </a:outerShdw>
            </a:effectLst>
          </p:spPr>
          <p:txBody>
            <a:bodyPr/>
            <a:lstStyle/>
            <a:p>
              <a:pPr algn="ctr" defTabSz="914118">
                <a:buClrTx/>
                <a:buNone/>
                <a:defRPr/>
              </a:pPr>
              <a:r>
                <a:rPr lang="en-US" sz="1200" b="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O/S</a:t>
              </a:r>
            </a:p>
          </p:txBody>
        </p:sp>
        <p:grpSp>
          <p:nvGrpSpPr>
            <p:cNvPr id="55" name="Group 70"/>
            <p:cNvGrpSpPr>
              <a:grpSpLocks noChangeAspect="1"/>
            </p:cNvGrpSpPr>
            <p:nvPr/>
          </p:nvGrpSpPr>
          <p:grpSpPr bwMode="auto">
            <a:xfrm>
              <a:off x="2156036" y="2278101"/>
              <a:ext cx="2352659" cy="3740905"/>
              <a:chOff x="688021" y="2857252"/>
              <a:chExt cx="2240626" cy="3562766"/>
            </a:xfrm>
          </p:grpSpPr>
          <p:sp>
            <p:nvSpPr>
              <p:cNvPr id="58" name="Rounded Rectangle 120"/>
              <p:cNvSpPr>
                <a:spLocks noChangeArrowheads="1"/>
              </p:cNvSpPr>
              <p:nvPr/>
            </p:nvSpPr>
            <p:spPr bwMode="auto">
              <a:xfrm>
                <a:off x="688021" y="2857252"/>
                <a:ext cx="2240626" cy="3562766"/>
              </a:xfrm>
              <a:prstGeom prst="roundRect">
                <a:avLst>
                  <a:gd name="adj" fmla="val 1666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round/>
                    <a:headEnd/>
                    <a:tailEnd/>
                  </a14:hiddenLine>
                </a:ext>
              </a:extLst>
            </p:spPr>
            <p:txBody>
              <a:bodyPr/>
              <a:lstStyle/>
              <a:p>
                <a:pPr algn="ctr" defTabSz="912813">
                  <a:buClrTx/>
                  <a:buNone/>
                  <a:defRPr/>
                </a:pPr>
                <a:r>
                  <a:rPr lang="en-US" altLang="zh-CN" dirty="0">
                    <a:solidFill>
                      <a:srgbClr val="032828"/>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a:t>
                </a:r>
                <a:r>
                  <a:rPr lang="en-US" altLang="zh-CN" sz="1600" dirty="0">
                    <a:solidFill>
                      <a:srgbClr val="032828"/>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IaaS</a:t>
                </a:r>
              </a:p>
            </p:txBody>
          </p:sp>
          <p:grpSp>
            <p:nvGrpSpPr>
              <p:cNvPr id="59" name="Group 74"/>
              <p:cNvGrpSpPr>
                <a:grpSpLocks/>
              </p:cNvGrpSpPr>
              <p:nvPr/>
            </p:nvGrpSpPr>
            <p:grpSpPr bwMode="auto">
              <a:xfrm>
                <a:off x="1186926" y="3515609"/>
                <a:ext cx="1451282" cy="2873828"/>
                <a:chOff x="637640" y="3495636"/>
                <a:chExt cx="1371600" cy="2873828"/>
              </a:xfrm>
            </p:grpSpPr>
            <p:sp>
              <p:nvSpPr>
                <p:cNvPr id="62" name="Rounded Rectangle 124"/>
                <p:cNvSpPr>
                  <a:spLocks noChangeArrowheads="1"/>
                </p:cNvSpPr>
                <p:nvPr/>
              </p:nvSpPr>
              <p:spPr bwMode="auto">
                <a:xfrm>
                  <a:off x="651412" y="5779446"/>
                  <a:ext cx="1357327" cy="260476"/>
                </a:xfrm>
                <a:prstGeom prst="roundRect">
                  <a:avLst>
                    <a:gd name="adj" fmla="val 16667"/>
                  </a:avLst>
                </a:prstGeom>
                <a:gradFill rotWithShape="1">
                  <a:gsLst>
                    <a:gs pos="0">
                      <a:srgbClr val="4C9940"/>
                    </a:gs>
                    <a:gs pos="80000">
                      <a:srgbClr val="66C856"/>
                    </a:gs>
                    <a:gs pos="100000">
                      <a:srgbClr val="64CB55"/>
                    </a:gs>
                  </a:gsLst>
                  <a:lin ang="16200000"/>
                </a:gradFill>
                <a:ln w="9525">
                  <a:solidFill>
                    <a:srgbClr val="6FBF62"/>
                  </a:solidFill>
                  <a:round/>
                  <a:headEnd/>
                  <a:tailEnd/>
                </a:ln>
                <a:effectLst>
                  <a:outerShdw blurRad="40000" dist="23000" dir="5400000" rotWithShape="0">
                    <a:srgbClr val="000000">
                      <a:alpha val="34999"/>
                    </a:srgbClr>
                  </a:outerShdw>
                </a:effectLst>
              </p:spPr>
              <p:txBody>
                <a:bodyPr/>
                <a:lstStyle/>
                <a:p>
                  <a:pPr algn="ctr" defTabSz="914118">
                    <a:buClrTx/>
                    <a:buNone/>
                    <a:defRPr/>
                  </a:pPr>
                  <a:r>
                    <a:rPr lang="en-US" sz="1200" b="0" kern="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Storage</a:t>
                  </a:r>
                </a:p>
              </p:txBody>
            </p:sp>
            <p:sp>
              <p:nvSpPr>
                <p:cNvPr id="63" name="Rounded Rectangle 125"/>
                <p:cNvSpPr>
                  <a:spLocks noChangeArrowheads="1"/>
                </p:cNvSpPr>
                <p:nvPr/>
              </p:nvSpPr>
              <p:spPr bwMode="auto">
                <a:xfrm>
                  <a:off x="651412" y="5454286"/>
                  <a:ext cx="1357327" cy="258729"/>
                </a:xfrm>
                <a:prstGeom prst="roundRect">
                  <a:avLst>
                    <a:gd name="adj" fmla="val 16667"/>
                  </a:avLst>
                </a:prstGeom>
                <a:gradFill rotWithShape="1">
                  <a:gsLst>
                    <a:gs pos="0">
                      <a:srgbClr val="4C9940"/>
                    </a:gs>
                    <a:gs pos="80000">
                      <a:srgbClr val="66C856"/>
                    </a:gs>
                    <a:gs pos="100000">
                      <a:srgbClr val="64CB55"/>
                    </a:gs>
                  </a:gsLst>
                  <a:lin ang="16200000"/>
                </a:gradFill>
                <a:ln w="9525">
                  <a:solidFill>
                    <a:srgbClr val="6FBF62"/>
                  </a:solidFill>
                  <a:round/>
                  <a:headEnd/>
                  <a:tailEnd/>
                </a:ln>
                <a:effectLst>
                  <a:outerShdw blurRad="40000" dist="23000" dir="5400000" rotWithShape="0">
                    <a:srgbClr val="000000">
                      <a:alpha val="34999"/>
                    </a:srgbClr>
                  </a:outerShdw>
                </a:effectLst>
              </p:spPr>
              <p:txBody>
                <a:bodyPr/>
                <a:lstStyle/>
                <a:p>
                  <a:pPr algn="ctr" defTabSz="914118">
                    <a:buClrTx/>
                    <a:buNone/>
                    <a:defRPr/>
                  </a:pPr>
                  <a:r>
                    <a:rPr lang="en-US" sz="1200" b="0" kern="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Servers</a:t>
                  </a:r>
                </a:p>
              </p:txBody>
            </p:sp>
            <p:sp>
              <p:nvSpPr>
                <p:cNvPr id="64" name="Rounded Rectangle 126"/>
                <p:cNvSpPr>
                  <a:spLocks noChangeArrowheads="1"/>
                </p:cNvSpPr>
                <p:nvPr/>
              </p:nvSpPr>
              <p:spPr bwMode="auto">
                <a:xfrm>
                  <a:off x="651412" y="6104605"/>
                  <a:ext cx="1357327" cy="262225"/>
                </a:xfrm>
                <a:prstGeom prst="roundRect">
                  <a:avLst>
                    <a:gd name="adj" fmla="val 16667"/>
                  </a:avLst>
                </a:prstGeom>
                <a:gradFill rotWithShape="1">
                  <a:gsLst>
                    <a:gs pos="0">
                      <a:srgbClr val="4C9940"/>
                    </a:gs>
                    <a:gs pos="80000">
                      <a:srgbClr val="66C856"/>
                    </a:gs>
                    <a:gs pos="100000">
                      <a:srgbClr val="64CB55"/>
                    </a:gs>
                  </a:gsLst>
                  <a:lin ang="16200000"/>
                </a:gradFill>
                <a:ln w="9525">
                  <a:solidFill>
                    <a:srgbClr val="6FBF62"/>
                  </a:solidFill>
                  <a:round/>
                  <a:headEnd/>
                  <a:tailEnd/>
                </a:ln>
                <a:effectLst>
                  <a:outerShdw blurRad="40000" dist="23000" dir="5400000" rotWithShape="0">
                    <a:srgbClr val="000000">
                      <a:alpha val="34999"/>
                    </a:srgbClr>
                  </a:outerShdw>
                </a:effectLst>
              </p:spPr>
              <p:txBody>
                <a:bodyPr/>
                <a:lstStyle/>
                <a:p>
                  <a:pPr algn="ctr" defTabSz="914118">
                    <a:buClrTx/>
                    <a:buNone/>
                    <a:defRPr/>
                  </a:pPr>
                  <a:r>
                    <a:rPr lang="en-US" sz="1200" b="0" kern="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Networking</a:t>
                  </a:r>
                </a:p>
              </p:txBody>
            </p:sp>
            <p:sp>
              <p:nvSpPr>
                <p:cNvPr id="65" name="Rounded Rectangle 127"/>
                <p:cNvSpPr>
                  <a:spLocks noChangeArrowheads="1"/>
                </p:cNvSpPr>
                <p:nvPr/>
              </p:nvSpPr>
              <p:spPr bwMode="auto">
                <a:xfrm>
                  <a:off x="651412" y="4475312"/>
                  <a:ext cx="1357327" cy="258729"/>
                </a:xfrm>
                <a:prstGeom prst="roundRect">
                  <a:avLst>
                    <a:gd name="adj" fmla="val 16667"/>
                  </a:avLst>
                </a:prstGeom>
                <a:gradFill rotWithShape="1">
                  <a:gsLst>
                    <a:gs pos="0">
                      <a:srgbClr val="176FAB"/>
                    </a:gs>
                    <a:gs pos="80000">
                      <a:srgbClr val="2192DF"/>
                    </a:gs>
                    <a:gs pos="100000">
                      <a:srgbClr val="1D94E4"/>
                    </a:gs>
                  </a:gsLst>
                  <a:lin ang="16200000"/>
                </a:gradFill>
                <a:ln w="9525">
                  <a:solidFill>
                    <a:srgbClr val="3490CF"/>
                  </a:solidFill>
                  <a:round/>
                  <a:headEnd/>
                  <a:tailEnd/>
                </a:ln>
                <a:effectLst>
                  <a:outerShdw blurRad="40000" dist="23000" dir="5400000" rotWithShape="0">
                    <a:srgbClr val="000000">
                      <a:alpha val="34999"/>
                    </a:srgbClr>
                  </a:outerShdw>
                </a:effectLst>
              </p:spPr>
              <p:txBody>
                <a:bodyPr/>
                <a:lstStyle/>
                <a:p>
                  <a:pPr algn="ctr" defTabSz="914118">
                    <a:buClrTx/>
                    <a:buNone/>
                    <a:defRPr/>
                  </a:pPr>
                  <a:r>
                    <a:rPr lang="en-US" sz="1200" b="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Middleware</a:t>
                  </a:r>
                </a:p>
              </p:txBody>
            </p:sp>
            <p:sp>
              <p:nvSpPr>
                <p:cNvPr id="66" name="Rounded Rectangle 128"/>
                <p:cNvSpPr>
                  <a:spLocks noChangeArrowheads="1"/>
                </p:cNvSpPr>
                <p:nvPr/>
              </p:nvSpPr>
              <p:spPr bwMode="auto">
                <a:xfrm>
                  <a:off x="651412" y="5127378"/>
                  <a:ext cx="1357327" cy="260478"/>
                </a:xfrm>
                <a:prstGeom prst="roundRect">
                  <a:avLst>
                    <a:gd name="adj" fmla="val 16667"/>
                  </a:avLst>
                </a:prstGeom>
                <a:gradFill rotWithShape="1">
                  <a:gsLst>
                    <a:gs pos="0">
                      <a:srgbClr val="4C9940"/>
                    </a:gs>
                    <a:gs pos="80000">
                      <a:srgbClr val="66C856"/>
                    </a:gs>
                    <a:gs pos="100000">
                      <a:srgbClr val="64CB55"/>
                    </a:gs>
                  </a:gsLst>
                  <a:lin ang="16200000"/>
                </a:gradFill>
                <a:ln w="9525">
                  <a:solidFill>
                    <a:srgbClr val="6FBF62"/>
                  </a:solidFill>
                  <a:round/>
                  <a:headEnd/>
                  <a:tailEnd/>
                </a:ln>
                <a:effectLst>
                  <a:outerShdw blurRad="40000" dist="23000" dir="5400000" rotWithShape="0">
                    <a:srgbClr val="000000">
                      <a:alpha val="34999"/>
                    </a:srgbClr>
                  </a:outerShdw>
                </a:effectLst>
              </p:spPr>
              <p:txBody>
                <a:bodyPr/>
                <a:lstStyle/>
                <a:p>
                  <a:pPr algn="ctr" defTabSz="914118">
                    <a:buClrTx/>
                    <a:buNone/>
                    <a:defRPr/>
                  </a:pPr>
                  <a:r>
                    <a:rPr lang="en-US" sz="1200" b="0" kern="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Virtualization</a:t>
                  </a:r>
                </a:p>
              </p:txBody>
            </p:sp>
            <p:sp>
              <p:nvSpPr>
                <p:cNvPr id="67" name="Rounded Rectangle 129"/>
                <p:cNvSpPr>
                  <a:spLocks noChangeArrowheads="1"/>
                </p:cNvSpPr>
                <p:nvPr/>
              </p:nvSpPr>
              <p:spPr bwMode="auto">
                <a:xfrm>
                  <a:off x="651412" y="3823245"/>
                  <a:ext cx="1357327" cy="260478"/>
                </a:xfrm>
                <a:prstGeom prst="roundRect">
                  <a:avLst>
                    <a:gd name="adj" fmla="val 16667"/>
                  </a:avLst>
                </a:prstGeom>
                <a:gradFill rotWithShape="1">
                  <a:gsLst>
                    <a:gs pos="0">
                      <a:srgbClr val="176FAB"/>
                    </a:gs>
                    <a:gs pos="80000">
                      <a:srgbClr val="2192DF"/>
                    </a:gs>
                    <a:gs pos="100000">
                      <a:srgbClr val="1D94E4"/>
                    </a:gs>
                  </a:gsLst>
                  <a:lin ang="16200000"/>
                </a:gradFill>
                <a:ln w="9525">
                  <a:solidFill>
                    <a:srgbClr val="3490CF"/>
                  </a:solidFill>
                  <a:round/>
                  <a:headEnd/>
                  <a:tailEnd/>
                </a:ln>
                <a:effectLst>
                  <a:outerShdw blurRad="40000" dist="23000" dir="5400000" rotWithShape="0">
                    <a:srgbClr val="000000">
                      <a:alpha val="34999"/>
                    </a:srgbClr>
                  </a:outerShdw>
                </a:effectLst>
              </p:spPr>
              <p:txBody>
                <a:bodyPr/>
                <a:lstStyle/>
                <a:p>
                  <a:pPr algn="ctr" defTabSz="914118">
                    <a:buClrTx/>
                    <a:buNone/>
                    <a:defRPr/>
                  </a:pPr>
                  <a:r>
                    <a:rPr lang="en-US" sz="1400" b="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Data</a:t>
                  </a:r>
                  <a:endParaRPr lang="en-US" sz="1200" b="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8" name="Rounded Rectangle 130"/>
                <p:cNvSpPr>
                  <a:spLocks noChangeArrowheads="1"/>
                </p:cNvSpPr>
                <p:nvPr/>
              </p:nvSpPr>
              <p:spPr bwMode="auto">
                <a:xfrm>
                  <a:off x="651412" y="3496339"/>
                  <a:ext cx="1357327" cy="262225"/>
                </a:xfrm>
                <a:prstGeom prst="roundRect">
                  <a:avLst>
                    <a:gd name="adj" fmla="val 16667"/>
                  </a:avLst>
                </a:prstGeom>
                <a:gradFill rotWithShape="1">
                  <a:gsLst>
                    <a:gs pos="0">
                      <a:srgbClr val="176FAB"/>
                    </a:gs>
                    <a:gs pos="80000">
                      <a:srgbClr val="2192DF"/>
                    </a:gs>
                    <a:gs pos="100000">
                      <a:srgbClr val="1D94E4"/>
                    </a:gs>
                  </a:gsLst>
                  <a:lin ang="16200000"/>
                </a:gradFill>
                <a:ln w="9525">
                  <a:solidFill>
                    <a:srgbClr val="3490CF"/>
                  </a:solidFill>
                  <a:round/>
                  <a:headEnd/>
                  <a:tailEnd/>
                </a:ln>
                <a:effectLst>
                  <a:outerShdw blurRad="40000" dist="23000" dir="5400000" rotWithShape="0">
                    <a:srgbClr val="000000">
                      <a:alpha val="34999"/>
                    </a:srgbClr>
                  </a:outerShdw>
                </a:effectLst>
              </p:spPr>
              <p:txBody>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18">
                    <a:buClrTx/>
                    <a:buNone/>
                    <a:defRPr/>
                  </a:pPr>
                  <a:r>
                    <a:rPr lang="en-US" sz="1400" b="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Applications</a:t>
                  </a:r>
                </a:p>
              </p:txBody>
            </p:sp>
            <p:sp>
              <p:nvSpPr>
                <p:cNvPr id="69" name="Rounded Rectangle 131"/>
                <p:cNvSpPr>
                  <a:spLocks noChangeArrowheads="1"/>
                </p:cNvSpPr>
                <p:nvPr/>
              </p:nvSpPr>
              <p:spPr bwMode="auto">
                <a:xfrm>
                  <a:off x="651412" y="4150153"/>
                  <a:ext cx="1357327" cy="258729"/>
                </a:xfrm>
                <a:prstGeom prst="roundRect">
                  <a:avLst>
                    <a:gd name="adj" fmla="val 16667"/>
                  </a:avLst>
                </a:prstGeom>
                <a:gradFill rotWithShape="1">
                  <a:gsLst>
                    <a:gs pos="0">
                      <a:srgbClr val="176FAB"/>
                    </a:gs>
                    <a:gs pos="80000">
                      <a:srgbClr val="2192DF"/>
                    </a:gs>
                    <a:gs pos="100000">
                      <a:srgbClr val="1D94E4"/>
                    </a:gs>
                  </a:gsLst>
                  <a:lin ang="16200000"/>
                </a:gradFill>
                <a:ln w="9525">
                  <a:solidFill>
                    <a:srgbClr val="3490CF"/>
                  </a:solidFill>
                  <a:round/>
                  <a:headEnd/>
                  <a:tailEnd/>
                </a:ln>
                <a:effectLst>
                  <a:outerShdw blurRad="40000" dist="23000" dir="5400000" rotWithShape="0">
                    <a:srgbClr val="000000">
                      <a:alpha val="34999"/>
                    </a:srgbClr>
                  </a:outerShdw>
                </a:effectLst>
              </p:spPr>
              <p:txBody>
                <a:bodyPr/>
                <a:lstStyle/>
                <a:p>
                  <a:pPr algn="ctr" defTabSz="914118">
                    <a:buClrTx/>
                    <a:buNone/>
                    <a:defRPr/>
                  </a:pPr>
                  <a:r>
                    <a:rPr lang="en-US" sz="1200" b="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Runtime</a:t>
                  </a:r>
                </a:p>
              </p:txBody>
            </p:sp>
          </p:grpSp>
          <p:sp>
            <p:nvSpPr>
              <p:cNvPr id="60" name="Left Brace 122"/>
              <p:cNvSpPr>
                <a:spLocks/>
              </p:cNvSpPr>
              <p:nvPr/>
            </p:nvSpPr>
            <p:spPr bwMode="auto">
              <a:xfrm>
                <a:off x="988328" y="3456874"/>
                <a:ext cx="199167" cy="1540135"/>
              </a:xfrm>
              <a:prstGeom prst="leftBrace">
                <a:avLst>
                  <a:gd name="adj1" fmla="val 0"/>
                  <a:gd name="adj2" fmla="val 50000"/>
                </a:avLst>
              </a:prstGeom>
              <a:noFill/>
              <a:ln w="19050" algn="ctr">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defTabSz="912813">
                  <a:buClrTx/>
                  <a:buNone/>
                  <a:defRPr/>
                </a:pPr>
                <a:endParaRPr lang="en-US" altLang="zh-CN" b="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1" name="TextBox 52"/>
              <p:cNvSpPr txBox="1"/>
              <p:nvPr/>
            </p:nvSpPr>
            <p:spPr>
              <a:xfrm>
                <a:off x="721024" y="3728485"/>
                <a:ext cx="300241" cy="1077257"/>
              </a:xfrm>
              <a:prstGeom prst="rect">
                <a:avLst/>
              </a:prstGeom>
              <a:noFill/>
            </p:spPr>
            <p:txBody>
              <a:bodyPr vert="vert270"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18">
                  <a:buClrTx/>
                  <a:buNone/>
                  <a:defRPr/>
                </a:pPr>
                <a:r>
                  <a:rPr lang="en-US" sz="1400" b="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You Manage</a:t>
                </a:r>
              </a:p>
            </p:txBody>
          </p:sp>
        </p:grpSp>
        <p:sp>
          <p:nvSpPr>
            <p:cNvPr id="56" name="Left Brace 118"/>
            <p:cNvSpPr/>
            <p:nvPr/>
          </p:nvSpPr>
          <p:spPr>
            <a:xfrm flipH="1">
              <a:off x="4188473" y="4710240"/>
              <a:ext cx="212393" cy="1339971"/>
            </a:xfrm>
            <a:prstGeom prst="leftBrace">
              <a:avLst>
                <a:gd name="adj1" fmla="val 0"/>
                <a:gd name="adj2" fmla="val 50000"/>
              </a:avLst>
            </a:prstGeom>
            <a:noFill/>
            <a:ln w="19050" cap="flat" cmpd="sng" algn="ctr">
              <a:solidFill>
                <a:srgbClr val="000000"/>
              </a:solidFill>
              <a:prstDash val="solid"/>
            </a:ln>
            <a:effectLst/>
          </p:spPr>
          <p:txBody>
            <a:bodyPr anchor="ctr"/>
            <a:lstStyle/>
            <a:p>
              <a:pPr algn="ctr" defTabSz="912813">
                <a:buClrTx/>
                <a:buNone/>
                <a:defRPr/>
              </a:pPr>
              <a:endParaRPr lang="en-US" altLang="zh-CN" b="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7" name="TextBox 56"/>
            <p:cNvSpPr txBox="1"/>
            <p:nvPr/>
          </p:nvSpPr>
          <p:spPr>
            <a:xfrm flipH="1">
              <a:off x="4428709" y="3904422"/>
              <a:ext cx="315253" cy="1886166"/>
            </a:xfrm>
            <a:prstGeom prst="rect">
              <a:avLst/>
            </a:prstGeom>
            <a:noFill/>
            <a:ln>
              <a:noFill/>
            </a:ln>
          </p:spPr>
          <p:txBody>
            <a:bodyPr vert="eaVert" wrap="none">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defTabSz="914118">
                <a:defRPr/>
              </a:pPr>
              <a:r>
                <a:rPr lang="en-US" sz="1400" kern="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Managed by Platform</a:t>
              </a:r>
            </a:p>
          </p:txBody>
        </p:sp>
      </p:grpSp>
      <p:grpSp>
        <p:nvGrpSpPr>
          <p:cNvPr id="70" name="Group 26"/>
          <p:cNvGrpSpPr>
            <a:grpSpLocks/>
          </p:cNvGrpSpPr>
          <p:nvPr/>
        </p:nvGrpSpPr>
        <p:grpSpPr bwMode="auto">
          <a:xfrm>
            <a:off x="8450862" y="1522981"/>
            <a:ext cx="3263630" cy="3758387"/>
            <a:chOff x="2155399" y="2277343"/>
            <a:chExt cx="2571469" cy="3774576"/>
          </a:xfrm>
        </p:grpSpPr>
        <p:sp>
          <p:nvSpPr>
            <p:cNvPr id="71" name="Rounded Rectangle 132"/>
            <p:cNvSpPr>
              <a:spLocks noChangeArrowheads="1"/>
            </p:cNvSpPr>
            <p:nvPr/>
          </p:nvSpPr>
          <p:spPr bwMode="auto">
            <a:xfrm>
              <a:off x="2681361" y="4342997"/>
              <a:ext cx="1522693" cy="275337"/>
            </a:xfrm>
            <a:prstGeom prst="roundRect">
              <a:avLst>
                <a:gd name="adj" fmla="val 16667"/>
              </a:avLst>
            </a:prstGeom>
            <a:gradFill rotWithShape="1">
              <a:gsLst>
                <a:gs pos="0">
                  <a:srgbClr val="4C9940"/>
                </a:gs>
                <a:gs pos="80000">
                  <a:srgbClr val="66C856"/>
                </a:gs>
                <a:gs pos="100000">
                  <a:srgbClr val="64CB55"/>
                </a:gs>
              </a:gsLst>
              <a:lin ang="16200000"/>
            </a:gradFill>
            <a:ln w="9525">
              <a:solidFill>
                <a:srgbClr val="6FBF62"/>
              </a:solidFill>
              <a:round/>
              <a:headEnd/>
              <a:tailEnd/>
            </a:ln>
            <a:effectLst>
              <a:outerShdw blurRad="40000" dist="23000" dir="5400000" rotWithShape="0">
                <a:srgbClr val="000000">
                  <a:alpha val="34999"/>
                </a:srgbClr>
              </a:outerShdw>
            </a:effectLst>
          </p:spPr>
          <p:txBody>
            <a:bodyPr/>
            <a:lstStyle/>
            <a:p>
              <a:pPr algn="ctr" defTabSz="914118"/>
              <a:r>
                <a:rPr lang="en-US" sz="1200" kern="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O/S</a:t>
              </a:r>
            </a:p>
          </p:txBody>
        </p:sp>
        <p:grpSp>
          <p:nvGrpSpPr>
            <p:cNvPr id="72" name="Group 87"/>
            <p:cNvGrpSpPr>
              <a:grpSpLocks noChangeAspect="1"/>
            </p:cNvGrpSpPr>
            <p:nvPr/>
          </p:nvGrpSpPr>
          <p:grpSpPr bwMode="auto">
            <a:xfrm>
              <a:off x="2155399" y="2277343"/>
              <a:ext cx="2353630" cy="3741546"/>
              <a:chOff x="687415" y="2856530"/>
              <a:chExt cx="2241551" cy="3563376"/>
            </a:xfrm>
          </p:grpSpPr>
          <p:sp>
            <p:nvSpPr>
              <p:cNvPr id="75" name="Rounded Rectangle 136"/>
              <p:cNvSpPr>
                <a:spLocks noChangeArrowheads="1"/>
              </p:cNvSpPr>
              <p:nvPr/>
            </p:nvSpPr>
            <p:spPr bwMode="auto">
              <a:xfrm>
                <a:off x="687302" y="2857129"/>
                <a:ext cx="2242183" cy="3562767"/>
              </a:xfrm>
              <a:prstGeom prst="roundRect">
                <a:avLst>
                  <a:gd name="adj" fmla="val 1666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round/>
                    <a:headEnd/>
                    <a:tailEnd/>
                  </a14:hiddenLine>
                </a:ext>
              </a:extLst>
            </p:spPr>
            <p:txBody>
              <a:bodyPr/>
              <a:lstStyle/>
              <a:p>
                <a:pPr algn="ctr" defTabSz="912813">
                  <a:buClrTx/>
                  <a:buNone/>
                  <a:defRPr/>
                </a:pPr>
                <a:r>
                  <a:rPr lang="en-US" altLang="zh-CN" sz="1600" dirty="0">
                    <a:solidFill>
                      <a:srgbClr val="032828"/>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SaaS</a:t>
                </a:r>
              </a:p>
            </p:txBody>
          </p:sp>
          <p:grpSp>
            <p:nvGrpSpPr>
              <p:cNvPr id="76" name="Group 91"/>
              <p:cNvGrpSpPr>
                <a:grpSpLocks/>
              </p:cNvGrpSpPr>
              <p:nvPr/>
            </p:nvGrpSpPr>
            <p:grpSpPr bwMode="auto">
              <a:xfrm>
                <a:off x="1186926" y="3515609"/>
                <a:ext cx="1452216" cy="2873828"/>
                <a:chOff x="637640" y="3495636"/>
                <a:chExt cx="1372483" cy="2873828"/>
              </a:xfrm>
            </p:grpSpPr>
            <p:sp>
              <p:nvSpPr>
                <p:cNvPr id="77" name="Rounded Rectangle 140"/>
                <p:cNvSpPr>
                  <a:spLocks noChangeArrowheads="1"/>
                </p:cNvSpPr>
                <p:nvPr/>
              </p:nvSpPr>
              <p:spPr bwMode="auto">
                <a:xfrm>
                  <a:off x="637498" y="5781072"/>
                  <a:ext cx="1373503" cy="244744"/>
                </a:xfrm>
                <a:prstGeom prst="roundRect">
                  <a:avLst>
                    <a:gd name="adj" fmla="val 16667"/>
                  </a:avLst>
                </a:prstGeom>
                <a:gradFill rotWithShape="1">
                  <a:gsLst>
                    <a:gs pos="0">
                      <a:srgbClr val="4C9940"/>
                    </a:gs>
                    <a:gs pos="80000">
                      <a:srgbClr val="66C856"/>
                    </a:gs>
                    <a:gs pos="100000">
                      <a:srgbClr val="64CB55"/>
                    </a:gs>
                  </a:gsLst>
                  <a:lin ang="16200000"/>
                </a:gradFill>
                <a:ln w="9525">
                  <a:solidFill>
                    <a:srgbClr val="6FBF62"/>
                  </a:solidFill>
                  <a:round/>
                  <a:headEnd/>
                  <a:tailEnd/>
                </a:ln>
                <a:effectLst>
                  <a:outerShdw blurRad="40000" dist="23000" dir="5400000" rotWithShape="0">
                    <a:srgbClr val="000000">
                      <a:alpha val="34999"/>
                    </a:srgbClr>
                  </a:outerShdw>
                </a:effectLst>
              </p:spPr>
              <p:txBody>
                <a:bodyPr/>
                <a:lstStyle/>
                <a:p>
                  <a:pPr algn="ctr" defTabSz="914118"/>
                  <a:r>
                    <a:rPr lang="en-US" sz="1200" kern="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Storage</a:t>
                  </a:r>
                </a:p>
              </p:txBody>
            </p:sp>
            <p:sp>
              <p:nvSpPr>
                <p:cNvPr id="78" name="Rounded Rectangle 141"/>
                <p:cNvSpPr>
                  <a:spLocks noChangeArrowheads="1"/>
                </p:cNvSpPr>
                <p:nvPr/>
              </p:nvSpPr>
              <p:spPr bwMode="auto">
                <a:xfrm>
                  <a:off x="637498" y="5454165"/>
                  <a:ext cx="1373503" cy="262225"/>
                </a:xfrm>
                <a:prstGeom prst="roundRect">
                  <a:avLst>
                    <a:gd name="adj" fmla="val 16667"/>
                  </a:avLst>
                </a:prstGeom>
                <a:gradFill rotWithShape="1">
                  <a:gsLst>
                    <a:gs pos="0">
                      <a:srgbClr val="4C9940"/>
                    </a:gs>
                    <a:gs pos="80000">
                      <a:srgbClr val="66C856"/>
                    </a:gs>
                    <a:gs pos="100000">
                      <a:srgbClr val="64CB55"/>
                    </a:gs>
                  </a:gsLst>
                  <a:lin ang="16200000"/>
                </a:gradFill>
                <a:ln w="9525">
                  <a:solidFill>
                    <a:srgbClr val="6FBF62"/>
                  </a:solidFill>
                  <a:round/>
                  <a:headEnd/>
                  <a:tailEnd/>
                </a:ln>
                <a:effectLst>
                  <a:outerShdw blurRad="40000" dist="23000" dir="5400000" rotWithShape="0">
                    <a:srgbClr val="000000">
                      <a:alpha val="34999"/>
                    </a:srgbClr>
                  </a:outerShdw>
                </a:effectLst>
              </p:spPr>
              <p:txBody>
                <a:bodyPr/>
                <a:lstStyle/>
                <a:p>
                  <a:pPr algn="ctr" defTabSz="914118"/>
                  <a:r>
                    <a:rPr lang="en-US" sz="1200" kern="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Servers</a:t>
                  </a:r>
                </a:p>
              </p:txBody>
            </p:sp>
            <p:sp>
              <p:nvSpPr>
                <p:cNvPr id="79" name="Rounded Rectangle 142"/>
                <p:cNvSpPr>
                  <a:spLocks noChangeArrowheads="1"/>
                </p:cNvSpPr>
                <p:nvPr/>
              </p:nvSpPr>
              <p:spPr bwMode="auto">
                <a:xfrm>
                  <a:off x="637498" y="6090498"/>
                  <a:ext cx="1373503" cy="262225"/>
                </a:xfrm>
                <a:prstGeom prst="roundRect">
                  <a:avLst>
                    <a:gd name="adj" fmla="val 16667"/>
                  </a:avLst>
                </a:prstGeom>
                <a:gradFill rotWithShape="1">
                  <a:gsLst>
                    <a:gs pos="0">
                      <a:srgbClr val="4C9940"/>
                    </a:gs>
                    <a:gs pos="80000">
                      <a:srgbClr val="66C856"/>
                    </a:gs>
                    <a:gs pos="100000">
                      <a:srgbClr val="64CB55"/>
                    </a:gs>
                  </a:gsLst>
                  <a:lin ang="16200000"/>
                </a:gradFill>
                <a:ln w="9525">
                  <a:solidFill>
                    <a:srgbClr val="6FBF62"/>
                  </a:solidFill>
                  <a:round/>
                  <a:headEnd/>
                  <a:tailEnd/>
                </a:ln>
                <a:effectLst>
                  <a:outerShdw blurRad="40000" dist="23000" dir="5400000" rotWithShape="0">
                    <a:srgbClr val="000000">
                      <a:alpha val="34999"/>
                    </a:srgbClr>
                  </a:outerShdw>
                </a:effectLst>
              </p:spPr>
              <p:txBody>
                <a:bodyPr/>
                <a:lstStyle/>
                <a:p>
                  <a:pPr algn="ctr" defTabSz="914118"/>
                  <a:r>
                    <a:rPr lang="en-US" sz="1200" kern="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Networking</a:t>
                  </a:r>
                </a:p>
              </p:txBody>
            </p:sp>
            <p:sp>
              <p:nvSpPr>
                <p:cNvPr id="80" name="Rounded Rectangle 143"/>
                <p:cNvSpPr>
                  <a:spLocks noChangeArrowheads="1"/>
                </p:cNvSpPr>
                <p:nvPr/>
              </p:nvSpPr>
              <p:spPr bwMode="auto">
                <a:xfrm>
                  <a:off x="638968" y="4487427"/>
                  <a:ext cx="1373503" cy="262225"/>
                </a:xfrm>
                <a:prstGeom prst="roundRect">
                  <a:avLst>
                    <a:gd name="adj" fmla="val 16667"/>
                  </a:avLst>
                </a:prstGeom>
                <a:gradFill rotWithShape="1">
                  <a:gsLst>
                    <a:gs pos="0">
                      <a:srgbClr val="4C9940"/>
                    </a:gs>
                    <a:gs pos="80000">
                      <a:srgbClr val="66C856"/>
                    </a:gs>
                    <a:gs pos="100000">
                      <a:srgbClr val="64CB55"/>
                    </a:gs>
                  </a:gsLst>
                  <a:lin ang="16200000"/>
                </a:gradFill>
                <a:ln w="9525">
                  <a:solidFill>
                    <a:srgbClr val="6FBF62"/>
                  </a:solidFill>
                  <a:round/>
                  <a:headEnd/>
                  <a:tailEnd/>
                </a:ln>
                <a:effectLst>
                  <a:outerShdw blurRad="40000" dist="23000" dir="5400000" rotWithShape="0">
                    <a:srgbClr val="000000">
                      <a:alpha val="34999"/>
                    </a:srgbClr>
                  </a:outerShdw>
                </a:effectLst>
              </p:spPr>
              <p:txBody>
                <a:bodyPr/>
                <a:lstStyle/>
                <a:p>
                  <a:pPr algn="ctr" defTabSz="914118"/>
                  <a:r>
                    <a:rPr lang="en-US" sz="1200" kern="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Middleware</a:t>
                  </a:r>
                </a:p>
              </p:txBody>
            </p:sp>
            <p:sp>
              <p:nvSpPr>
                <p:cNvPr id="81" name="Rounded Rectangle 144"/>
                <p:cNvSpPr>
                  <a:spLocks noChangeArrowheads="1"/>
                </p:cNvSpPr>
                <p:nvPr/>
              </p:nvSpPr>
              <p:spPr bwMode="auto">
                <a:xfrm>
                  <a:off x="637498" y="5129006"/>
                  <a:ext cx="1373503" cy="262225"/>
                </a:xfrm>
                <a:prstGeom prst="roundRect">
                  <a:avLst>
                    <a:gd name="adj" fmla="val 16667"/>
                  </a:avLst>
                </a:prstGeom>
                <a:gradFill rotWithShape="1">
                  <a:gsLst>
                    <a:gs pos="0">
                      <a:srgbClr val="4C9940"/>
                    </a:gs>
                    <a:gs pos="80000">
                      <a:srgbClr val="66C856"/>
                    </a:gs>
                    <a:gs pos="100000">
                      <a:srgbClr val="64CB55"/>
                    </a:gs>
                  </a:gsLst>
                  <a:lin ang="16200000"/>
                </a:gradFill>
                <a:ln w="9525">
                  <a:solidFill>
                    <a:srgbClr val="6FBF62"/>
                  </a:solidFill>
                  <a:round/>
                  <a:headEnd/>
                  <a:tailEnd/>
                </a:ln>
                <a:effectLst>
                  <a:outerShdw blurRad="40000" dist="23000" dir="5400000" rotWithShape="0">
                    <a:srgbClr val="000000">
                      <a:alpha val="34999"/>
                    </a:srgbClr>
                  </a:outerShdw>
                </a:effectLst>
              </p:spPr>
              <p:txBody>
                <a:bodyPr/>
                <a:lstStyle/>
                <a:p>
                  <a:pPr algn="ctr" defTabSz="914118"/>
                  <a:r>
                    <a:rPr lang="en-US" sz="1200" kern="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Virtualization</a:t>
                  </a:r>
                </a:p>
              </p:txBody>
            </p:sp>
            <p:sp>
              <p:nvSpPr>
                <p:cNvPr id="82" name="Rounded Rectangle 145"/>
                <p:cNvSpPr>
                  <a:spLocks noChangeArrowheads="1"/>
                </p:cNvSpPr>
                <p:nvPr/>
              </p:nvSpPr>
              <p:spPr bwMode="auto">
                <a:xfrm>
                  <a:off x="637498" y="3823123"/>
                  <a:ext cx="1373503" cy="262225"/>
                </a:xfrm>
                <a:prstGeom prst="roundRect">
                  <a:avLst>
                    <a:gd name="adj" fmla="val 16667"/>
                  </a:avLst>
                </a:prstGeom>
                <a:gradFill rotWithShape="1">
                  <a:gsLst>
                    <a:gs pos="0">
                      <a:srgbClr val="4C9940"/>
                    </a:gs>
                    <a:gs pos="80000">
                      <a:srgbClr val="66C856"/>
                    </a:gs>
                    <a:gs pos="100000">
                      <a:srgbClr val="64CB55"/>
                    </a:gs>
                  </a:gsLst>
                  <a:lin ang="16200000"/>
                </a:gradFill>
                <a:ln w="9525">
                  <a:solidFill>
                    <a:srgbClr val="6FBF62"/>
                  </a:solidFill>
                  <a:round/>
                  <a:headEnd/>
                  <a:tailEnd/>
                </a:ln>
                <a:effectLst>
                  <a:outerShdw blurRad="40000" dist="23000" dir="5400000" rotWithShape="0">
                    <a:srgbClr val="000000">
                      <a:alpha val="34999"/>
                    </a:srgbClr>
                  </a:outerShdw>
                </a:effectLst>
              </p:spPr>
              <p:txBody>
                <a:bodyPr/>
                <a:lstStyle/>
                <a:p>
                  <a:pPr algn="ctr" defTabSz="914118"/>
                  <a:r>
                    <a:rPr lang="en-US" sz="1200" kern="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Data</a:t>
                  </a:r>
                </a:p>
              </p:txBody>
            </p:sp>
            <p:sp>
              <p:nvSpPr>
                <p:cNvPr id="83" name="Rounded Rectangle 146"/>
                <p:cNvSpPr>
                  <a:spLocks noChangeArrowheads="1"/>
                </p:cNvSpPr>
                <p:nvPr/>
              </p:nvSpPr>
              <p:spPr bwMode="auto">
                <a:xfrm>
                  <a:off x="637498" y="3496216"/>
                  <a:ext cx="1373503" cy="262225"/>
                </a:xfrm>
                <a:prstGeom prst="roundRect">
                  <a:avLst>
                    <a:gd name="adj" fmla="val 16667"/>
                  </a:avLst>
                </a:prstGeom>
                <a:gradFill rotWithShape="1">
                  <a:gsLst>
                    <a:gs pos="0">
                      <a:srgbClr val="4C9940"/>
                    </a:gs>
                    <a:gs pos="80000">
                      <a:srgbClr val="66C856"/>
                    </a:gs>
                    <a:gs pos="100000">
                      <a:srgbClr val="64CB55"/>
                    </a:gs>
                  </a:gsLst>
                  <a:lin ang="16200000"/>
                </a:gradFill>
                <a:ln w="9525">
                  <a:solidFill>
                    <a:srgbClr val="6FBF62"/>
                  </a:solidFill>
                  <a:round/>
                  <a:headEnd/>
                  <a:tailEnd/>
                </a:ln>
                <a:effectLst>
                  <a:outerShdw blurRad="40000" dist="23000" dir="5400000" rotWithShape="0">
                    <a:srgbClr val="000000">
                      <a:alpha val="34999"/>
                    </a:srgbClr>
                  </a:outerShdw>
                </a:effectLst>
              </p:spPr>
              <p:txBody>
                <a:bodyPr/>
                <a:lstStyle/>
                <a:p>
                  <a:pPr algn="ctr" defTabSz="914118"/>
                  <a:r>
                    <a:rPr lang="en-US" sz="1200" kern="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Applications</a:t>
                  </a:r>
                </a:p>
              </p:txBody>
            </p:sp>
            <p:sp>
              <p:nvSpPr>
                <p:cNvPr id="84" name="Rounded Rectangle 147"/>
                <p:cNvSpPr>
                  <a:spLocks noChangeArrowheads="1"/>
                </p:cNvSpPr>
                <p:nvPr/>
              </p:nvSpPr>
              <p:spPr bwMode="auto">
                <a:xfrm>
                  <a:off x="637498" y="4148283"/>
                  <a:ext cx="1373503" cy="262225"/>
                </a:xfrm>
                <a:prstGeom prst="roundRect">
                  <a:avLst>
                    <a:gd name="adj" fmla="val 16667"/>
                  </a:avLst>
                </a:prstGeom>
                <a:gradFill rotWithShape="1">
                  <a:gsLst>
                    <a:gs pos="0">
                      <a:srgbClr val="4C9940"/>
                    </a:gs>
                    <a:gs pos="80000">
                      <a:srgbClr val="66C856"/>
                    </a:gs>
                    <a:gs pos="100000">
                      <a:srgbClr val="64CB55"/>
                    </a:gs>
                  </a:gsLst>
                  <a:lin ang="16200000"/>
                </a:gradFill>
                <a:ln w="9525">
                  <a:solidFill>
                    <a:srgbClr val="6FBF62"/>
                  </a:solidFill>
                  <a:round/>
                  <a:headEnd/>
                  <a:tailEnd/>
                </a:ln>
                <a:effectLst>
                  <a:outerShdw blurRad="40000" dist="23000" dir="5400000" rotWithShape="0">
                    <a:srgbClr val="000000">
                      <a:alpha val="34999"/>
                    </a:srgbClr>
                  </a:outerShdw>
                </a:effectLst>
              </p:spPr>
              <p:txBody>
                <a:bodyPr/>
                <a:lstStyle/>
                <a:p>
                  <a:pPr algn="ctr" defTabSz="914118"/>
                  <a:r>
                    <a:rPr lang="en-US" sz="1200" kern="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Runtime</a:t>
                  </a:r>
                </a:p>
              </p:txBody>
            </p:sp>
          </p:grpSp>
        </p:grpSp>
        <p:sp>
          <p:nvSpPr>
            <p:cNvPr id="73" name="Left Brace 134"/>
            <p:cNvSpPr/>
            <p:nvPr/>
          </p:nvSpPr>
          <p:spPr>
            <a:xfrm flipH="1">
              <a:off x="4189351" y="2942451"/>
              <a:ext cx="210759" cy="3109468"/>
            </a:xfrm>
            <a:prstGeom prst="leftBrace">
              <a:avLst>
                <a:gd name="adj1" fmla="val 0"/>
                <a:gd name="adj2" fmla="val 50000"/>
              </a:avLst>
            </a:prstGeom>
            <a:noFill/>
            <a:ln w="19050" cap="flat" cmpd="sng" algn="ctr">
              <a:solidFill>
                <a:srgbClr val="000000"/>
              </a:solidFill>
              <a:prstDash val="solid"/>
            </a:ln>
            <a:effectLst/>
          </p:spPr>
          <p:txBody>
            <a:bodyPr anchor="ctr"/>
            <a:lstStyle/>
            <a:p>
              <a:pPr algn="ctr" defTabSz="912813">
                <a:buClrTx/>
                <a:buNone/>
                <a:defRPr/>
              </a:pPr>
              <a:endParaRPr lang="en-US" altLang="zh-CN" b="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4" name="TextBox 56"/>
            <p:cNvSpPr txBox="1"/>
            <p:nvPr/>
          </p:nvSpPr>
          <p:spPr>
            <a:xfrm flipH="1">
              <a:off x="4411615" y="3841884"/>
              <a:ext cx="315253" cy="1886168"/>
            </a:xfrm>
            <a:prstGeom prst="rect">
              <a:avLst/>
            </a:prstGeom>
            <a:noFill/>
            <a:ln>
              <a:noFill/>
            </a:ln>
          </p:spPr>
          <p:txBody>
            <a:bodyPr vert="eaVert" wrap="none">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defTabSz="914118">
                <a:defRPr/>
              </a:pPr>
              <a:r>
                <a:rPr lang="en-US" sz="1400" kern="0" dirty="0">
                  <a:solidFill>
                    <a:sysClr val="windowText" lastClr="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Managed by Platform</a:t>
              </a:r>
            </a:p>
          </p:txBody>
        </p:sp>
      </p:grpSp>
    </p:spTree>
    <p:extLst>
      <p:ext uri="{BB962C8B-B14F-4D97-AF65-F5344CB8AC3E}">
        <p14:creationId xmlns:p14="http://schemas.microsoft.com/office/powerpoint/2010/main" val="2808300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solidFill>
                  <a:schemeClr val="bg1">
                    <a:lumMod val="50000"/>
                  </a:schemeClr>
                </a:solidFill>
                <a:sym typeface="Huawei Sans" panose="020C0503030203020204" pitchFamily="34" charset="0"/>
              </a:rPr>
              <a:t>云计算的服务</a:t>
            </a:r>
            <a:r>
              <a:rPr lang="zh-CN" altLang="en-US" dirty="0" smtClean="0">
                <a:solidFill>
                  <a:schemeClr val="bg1">
                    <a:lumMod val="50000"/>
                  </a:schemeClr>
                </a:solidFill>
                <a:sym typeface="Huawei Sans" panose="020C0503030203020204" pitchFamily="34" charset="0"/>
              </a:rPr>
              <a:t>模式</a:t>
            </a:r>
            <a:endParaRPr lang="zh-CN" altLang="en-US" dirty="0">
              <a:solidFill>
                <a:schemeClr val="bg1">
                  <a:lumMod val="50000"/>
                </a:schemeClr>
              </a:solidFill>
              <a:sym typeface="Huawei Sans" panose="020C0503030203020204" pitchFamily="34" charset="0"/>
            </a:endParaRPr>
          </a:p>
          <a:p>
            <a:r>
              <a:rPr lang="zh-CN" altLang="en-US" b="1" dirty="0" smtClean="0">
                <a:sym typeface="Huawei Sans" panose="020C0503030203020204" pitchFamily="34" charset="0"/>
              </a:rPr>
              <a:t>华为云鲲鹏</a:t>
            </a:r>
            <a:r>
              <a:rPr lang="zh-CN" altLang="en-US" b="1" dirty="0">
                <a:sym typeface="Huawei Sans" panose="020C0503030203020204" pitchFamily="34" charset="0"/>
              </a:rPr>
              <a:t>云</a:t>
            </a:r>
            <a:r>
              <a:rPr lang="zh-CN" altLang="en-US" b="1" dirty="0" smtClean="0">
                <a:sym typeface="Huawei Sans" panose="020C0503030203020204" pitchFamily="34" charset="0"/>
              </a:rPr>
              <a:t>服务</a:t>
            </a:r>
            <a:endParaRPr lang="en-US" altLang="zh-CN" b="1" dirty="0" smtClean="0">
              <a:sym typeface="Huawei Sans" panose="020C0503030203020204" pitchFamily="34" charset="0"/>
            </a:endParaRPr>
          </a:p>
          <a:p>
            <a:pPr lvl="1"/>
            <a:r>
              <a:rPr lang="zh-CN" altLang="en-US" sz="1800" dirty="0">
                <a:solidFill>
                  <a:schemeClr val="bg1">
                    <a:lumMod val="50000"/>
                  </a:schemeClr>
                </a:solidFill>
                <a:sym typeface="Huawei Sans" panose="020C0503030203020204" pitchFamily="34" charset="0"/>
              </a:rPr>
              <a:t>华为云鲲鹏基础</a:t>
            </a:r>
            <a:r>
              <a:rPr lang="zh-CN" altLang="en-US" sz="1800" dirty="0" smtClean="0">
                <a:solidFill>
                  <a:schemeClr val="bg1">
                    <a:lumMod val="50000"/>
                  </a:schemeClr>
                </a:solidFill>
                <a:sym typeface="Huawei Sans" panose="020C0503030203020204" pitchFamily="34" charset="0"/>
              </a:rPr>
              <a:t>设施</a:t>
            </a:r>
            <a:endParaRPr lang="en-US" altLang="zh-CN" sz="1800" dirty="0" smtClean="0">
              <a:solidFill>
                <a:schemeClr val="bg1">
                  <a:lumMod val="50000"/>
                </a:schemeClr>
              </a:solidFill>
              <a:sym typeface="Huawei Sans" panose="020C0503030203020204" pitchFamily="34" charset="0"/>
            </a:endParaRPr>
          </a:p>
          <a:p>
            <a:pPr lvl="1"/>
            <a:r>
              <a:rPr lang="zh-CN" altLang="en-US" sz="1800" b="1" dirty="0" smtClean="0">
                <a:sym typeface="Huawei Sans" panose="020C0503030203020204" pitchFamily="34" charset="0"/>
              </a:rPr>
              <a:t>华为云</a:t>
            </a:r>
            <a:r>
              <a:rPr lang="zh-CN" altLang="en-US" sz="1800" b="1" dirty="0">
                <a:sym typeface="Huawei Sans" panose="020C0503030203020204" pitchFamily="34" charset="0"/>
              </a:rPr>
              <a:t>鲲鹏云</a:t>
            </a:r>
            <a:r>
              <a:rPr lang="zh-CN" altLang="en-US" sz="1800" b="1" dirty="0" smtClean="0">
                <a:sym typeface="Huawei Sans" panose="020C0503030203020204" pitchFamily="34" charset="0"/>
              </a:rPr>
              <a:t>平台</a:t>
            </a:r>
            <a:endParaRPr lang="en-US" altLang="zh-CN" sz="1800" b="1" dirty="0" smtClean="0">
              <a:sym typeface="Huawei Sans" panose="020C0503030203020204" pitchFamily="34" charset="0"/>
            </a:endParaRPr>
          </a:p>
          <a:p>
            <a:pPr lvl="2"/>
            <a:r>
              <a:rPr lang="zh-CN" altLang="en-US" sz="1600" dirty="0" smtClean="0">
                <a:solidFill>
                  <a:schemeClr val="bg1">
                    <a:lumMod val="50000"/>
                  </a:schemeClr>
                </a:solidFill>
                <a:sym typeface="Huawei Sans" panose="020C0503030203020204" pitchFamily="34" charset="0"/>
              </a:rPr>
              <a:t>操作系统</a:t>
            </a:r>
            <a:r>
              <a:rPr lang="zh-CN" altLang="en-US" sz="1600" dirty="0">
                <a:solidFill>
                  <a:schemeClr val="bg1">
                    <a:lumMod val="50000"/>
                  </a:schemeClr>
                </a:solidFill>
                <a:sym typeface="Huawei Sans" panose="020C0503030203020204" pitchFamily="34" charset="0"/>
              </a:rPr>
              <a:t>介绍</a:t>
            </a:r>
          </a:p>
          <a:p>
            <a:pPr lvl="2"/>
            <a:r>
              <a:rPr lang="zh-CN" altLang="en-US" sz="1600" b="1" dirty="0">
                <a:sym typeface="Huawei Sans" panose="020C0503030203020204" pitchFamily="34" charset="0"/>
              </a:rPr>
              <a:t>数据库</a:t>
            </a:r>
            <a:r>
              <a:rPr lang="zh-CN" altLang="en-US" sz="1600" b="1" dirty="0" smtClean="0">
                <a:sym typeface="Huawei Sans" panose="020C0503030203020204" pitchFamily="34" charset="0"/>
              </a:rPr>
              <a:t>介绍</a:t>
            </a:r>
            <a:endParaRPr lang="en-US" altLang="zh-CN" sz="1600" b="1" dirty="0">
              <a:sym typeface="Huawei Sans" panose="020C0503030203020204" pitchFamily="34" charset="0"/>
            </a:endParaRPr>
          </a:p>
          <a:p>
            <a:pPr lvl="1"/>
            <a:r>
              <a:rPr lang="zh-CN" altLang="en-US" sz="1800" dirty="0">
                <a:solidFill>
                  <a:schemeClr val="bg1">
                    <a:lumMod val="50000"/>
                  </a:schemeClr>
                </a:solidFill>
                <a:sym typeface="Huawei Sans" panose="020C0503030203020204" pitchFamily="34" charset="0"/>
              </a:rPr>
              <a:t>华为云鲲鹏云服务</a:t>
            </a:r>
          </a:p>
          <a:p>
            <a:pPr lvl="1"/>
            <a:r>
              <a:rPr lang="zh-CN" altLang="en-US" sz="1800" dirty="0">
                <a:solidFill>
                  <a:schemeClr val="bg1">
                    <a:lumMod val="50000"/>
                  </a:schemeClr>
                </a:solidFill>
                <a:sym typeface="Huawei Sans" panose="020C0503030203020204" pitchFamily="34" charset="0"/>
              </a:rPr>
              <a:t>华为云鲲鹏云服务解决方案</a:t>
            </a:r>
          </a:p>
          <a:p>
            <a:endParaRPr lang="zh-CN" altLang="en-US" b="1" dirty="0">
              <a:sym typeface="Huawei Sans" panose="020C0503030203020204" pitchFamily="34" charset="0"/>
            </a:endParaRPr>
          </a:p>
        </p:txBody>
      </p:sp>
    </p:spTree>
    <p:extLst>
      <p:ext uri="{BB962C8B-B14F-4D97-AF65-F5344CB8AC3E}">
        <p14:creationId xmlns:p14="http://schemas.microsoft.com/office/powerpoint/2010/main" val="4450277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cs typeface="+mn-ea"/>
                <a:sym typeface="Huawei Sans" panose="020C0503030203020204" pitchFamily="34" charset="0"/>
              </a:rPr>
              <a:t>十年磨一剑，打造智能时代世界级数据库</a:t>
            </a:r>
          </a:p>
        </p:txBody>
      </p:sp>
      <p:grpSp>
        <p:nvGrpSpPr>
          <p:cNvPr id="3" name="组合 2"/>
          <p:cNvGrpSpPr/>
          <p:nvPr/>
        </p:nvGrpSpPr>
        <p:grpSpPr>
          <a:xfrm>
            <a:off x="731839" y="1598014"/>
            <a:ext cx="10820118" cy="4252386"/>
            <a:chOff x="449064" y="1512067"/>
            <a:chExt cx="11323635" cy="4338333"/>
          </a:xfrm>
        </p:grpSpPr>
        <p:grpSp>
          <p:nvGrpSpPr>
            <p:cNvPr id="4" name="组合 3"/>
            <p:cNvGrpSpPr/>
            <p:nvPr/>
          </p:nvGrpSpPr>
          <p:grpSpPr>
            <a:xfrm>
              <a:off x="2607164" y="4136165"/>
              <a:ext cx="9165535" cy="823327"/>
              <a:chOff x="628650" y="3694324"/>
              <a:chExt cx="10583011" cy="968920"/>
            </a:xfrm>
          </p:grpSpPr>
          <p:sp>
            <p:nvSpPr>
              <p:cNvPr id="5" name="文本框 4"/>
              <p:cNvSpPr txBox="1"/>
              <p:nvPr/>
            </p:nvSpPr>
            <p:spPr>
              <a:xfrm>
                <a:off x="5331732" y="3863601"/>
                <a:ext cx="1464485" cy="194000"/>
              </a:xfrm>
              <a:prstGeom prst="rect">
                <a:avLst/>
              </a:prstGeom>
              <a:noFill/>
            </p:spPr>
            <p:txBody>
              <a:bodyPr wrap="square" lIns="0" tIns="0" rIns="0" bIns="0" rtlCol="0">
                <a:spAutoFit/>
              </a:bodyPr>
              <a:lstStyle/>
              <a:p>
                <a:pPr marL="0" marR="0" lvl="0" indent="0" algn="ctr" defTabSz="812945" eaLnBrk="1" fontAlgn="auto" latinLnBrk="0" hangingPunct="1">
                  <a:lnSpc>
                    <a:spcPct val="100000"/>
                  </a:lnSpc>
                  <a:spcBef>
                    <a:spcPts val="0"/>
                  </a:spcBef>
                  <a:spcAft>
                    <a:spcPts val="0"/>
                  </a:spcAft>
                  <a:buClrTx/>
                  <a:buSzTx/>
                  <a:buFontTx/>
                  <a:buNone/>
                  <a:tabLst/>
                  <a:defRPr/>
                </a:pPr>
                <a:r>
                  <a:rPr kumimoji="0" lang="zh-CN" altLang="en-US" sz="1050" i="0" u="none" strike="noStrike" kern="0" cap="none" spc="0" normalizeH="0" baseline="0" noProof="0" dirty="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启动数仓联创</a:t>
                </a:r>
                <a:endParaRPr kumimoji="0" lang="en-US" altLang="zh-CN" sz="1050" i="0" u="none" strike="noStrike" kern="0" cap="none" spc="0" normalizeH="0" baseline="0" noProof="0" dirty="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 name="文本框 5"/>
              <p:cNvSpPr txBox="1"/>
              <p:nvPr/>
            </p:nvSpPr>
            <p:spPr>
              <a:xfrm>
                <a:off x="7247403" y="3694324"/>
                <a:ext cx="1578644" cy="581999"/>
              </a:xfrm>
              <a:prstGeom prst="rect">
                <a:avLst/>
              </a:prstGeom>
              <a:noFill/>
            </p:spPr>
            <p:txBody>
              <a:bodyPr wrap="square" lIns="0" tIns="0" rIns="0" bIns="0" rtlCol="0">
                <a:spAutoFit/>
              </a:bodyPr>
              <a:lstStyle/>
              <a:p>
                <a:pPr marL="0" marR="0" lvl="0" indent="0" algn="ctr" defTabSz="812945" eaLnBrk="1" fontAlgn="auto" latinLnBrk="0" hangingPunct="1">
                  <a:lnSpc>
                    <a:spcPct val="100000"/>
                  </a:lnSpc>
                  <a:spcBef>
                    <a:spcPts val="0"/>
                  </a:spcBef>
                  <a:spcAft>
                    <a:spcPts val="0"/>
                  </a:spcAft>
                  <a:buClrTx/>
                  <a:buSzTx/>
                  <a:buFontTx/>
                  <a:buNone/>
                  <a:tabLst/>
                  <a:defRPr/>
                </a:pPr>
                <a:r>
                  <a:rPr kumimoji="0" lang="zh-CN" altLang="en-US" sz="1050" i="0" u="none" strike="noStrike" kern="0" cap="none" spc="0" normalizeH="0" baseline="0" noProof="0" dirty="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启动运营商、金融核心支付、营销系统联创</a:t>
                </a:r>
                <a:endParaRPr kumimoji="0" lang="zh-CN" altLang="en-US" sz="1000" i="0" u="none" strike="noStrike" kern="0" cap="none" spc="0" normalizeH="0" baseline="0" noProof="0" dirty="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 name="线条"/>
              <p:cNvSpPr/>
              <p:nvPr/>
            </p:nvSpPr>
            <p:spPr>
              <a:xfrm flipV="1">
                <a:off x="628650" y="4266454"/>
                <a:ext cx="10583011" cy="0"/>
              </a:xfrm>
              <a:prstGeom prst="line">
                <a:avLst/>
              </a:prstGeom>
              <a:ln w="25400">
                <a:gradFill flip="none" rotWithShape="1">
                  <a:gsLst>
                    <a:gs pos="0">
                      <a:srgbClr val="FFFFFF">
                        <a:lumMod val="85000"/>
                        <a:alpha val="0"/>
                      </a:srgbClr>
                    </a:gs>
                    <a:gs pos="22000">
                      <a:srgbClr val="868686"/>
                    </a:gs>
                    <a:gs pos="100000">
                      <a:srgbClr val="EBEBEB">
                        <a:lumMod val="25000"/>
                      </a:srgbClr>
                    </a:gs>
                  </a:gsLst>
                  <a:lin ang="0" scaled="1"/>
                  <a:tileRect/>
                </a:gradFill>
                <a:miter lim="400000"/>
                <a:headEnd type="none" w="med" len="med"/>
                <a:tailEnd type="arrow" w="med" len="med"/>
              </a:ln>
            </p:spPr>
            <p:txBody>
              <a:bodyPr lIns="3377" tIns="3377" rIns="3377" bIns="3377"/>
              <a:lstStyle/>
              <a:p>
                <a:pPr marL="0" marR="0" lvl="0" indent="0" defTabSz="1219274" eaLnBrk="1" fontAlgn="auto" latinLnBrk="0" hangingPunct="1">
                  <a:lnSpc>
                    <a:spcPct val="100000"/>
                  </a:lnSpc>
                  <a:spcBef>
                    <a:spcPts val="0"/>
                  </a:spcBef>
                  <a:spcAft>
                    <a:spcPts val="0"/>
                  </a:spcAft>
                  <a:buClrTx/>
                  <a:buSzTx/>
                  <a:buFontTx/>
                  <a:buNone/>
                  <a:tabLst/>
                  <a:defRPr sz="3600">
                    <a:solidFill>
                      <a:srgbClr val="1D1D1A"/>
                    </a:solidFill>
                    <a:latin typeface="Arial"/>
                    <a:ea typeface="Arial"/>
                    <a:cs typeface="Arial"/>
                    <a:sym typeface="Arial"/>
                  </a:defRPr>
                </a:pPr>
                <a:endParaRPr kumimoji="0" sz="2800" b="0" i="0" u="none" strike="noStrike" kern="0" cap="none" spc="0" normalizeH="0" baseline="0" noProof="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 name="文本框 7"/>
              <p:cNvSpPr txBox="1"/>
              <p:nvPr/>
            </p:nvSpPr>
            <p:spPr>
              <a:xfrm>
                <a:off x="3255246" y="3694324"/>
                <a:ext cx="1688716" cy="387999"/>
              </a:xfrm>
              <a:prstGeom prst="rect">
                <a:avLst/>
              </a:prstGeom>
              <a:noFill/>
            </p:spPr>
            <p:txBody>
              <a:bodyPr wrap="square" lIns="0" tIns="0" rIns="0" bIns="0" rtlCol="0">
                <a:spAutoFit/>
              </a:bodyPr>
              <a:lstStyle/>
              <a:p>
                <a:pPr marL="0" marR="0" lvl="0" indent="0" algn="ctr" defTabSz="812945" eaLnBrk="1" fontAlgn="auto" latinLnBrk="0" hangingPunct="1">
                  <a:lnSpc>
                    <a:spcPct val="100000"/>
                  </a:lnSpc>
                  <a:spcBef>
                    <a:spcPts val="0"/>
                  </a:spcBef>
                  <a:spcAft>
                    <a:spcPts val="0"/>
                  </a:spcAft>
                  <a:buClrTx/>
                  <a:buSzTx/>
                  <a:buFontTx/>
                  <a:buNone/>
                  <a:tabLst/>
                  <a:defRPr/>
                </a:pPr>
                <a:r>
                  <a:rPr kumimoji="0" lang="zh-CN" altLang="en-US" sz="1050" i="0" u="none" strike="noStrike" kern="0" cap="none" spc="0" normalizeH="0" baseline="0" noProof="0" dirty="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自研内存数据库</a:t>
                </a:r>
                <a:endParaRPr kumimoji="0" lang="en-US" altLang="zh-CN" sz="1050" i="0" u="none" strike="noStrike" kern="0" cap="none" spc="0" normalizeH="0" baseline="0" noProof="0" dirty="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marR="0" lvl="0" indent="0" algn="ctr" defTabSz="812945" eaLnBrk="1" fontAlgn="auto" latinLnBrk="0" hangingPunct="1">
                  <a:lnSpc>
                    <a:spcPct val="100000"/>
                  </a:lnSpc>
                  <a:spcBef>
                    <a:spcPts val="0"/>
                  </a:spcBef>
                  <a:spcAft>
                    <a:spcPts val="0"/>
                  </a:spcAft>
                  <a:buClrTx/>
                  <a:buSzTx/>
                  <a:buFontTx/>
                  <a:buNone/>
                  <a:tabLst/>
                  <a:defRPr/>
                </a:pPr>
                <a:r>
                  <a:rPr kumimoji="0" lang="zh-CN" altLang="en-US" sz="1050" i="0" u="none" strike="noStrike" kern="0" cap="none" spc="0" normalizeH="0" baseline="0" noProof="0" dirty="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投入计费场景商用</a:t>
                </a:r>
              </a:p>
            </p:txBody>
          </p:sp>
          <p:sp>
            <p:nvSpPr>
              <p:cNvPr id="9" name="矩形 8"/>
              <p:cNvSpPr/>
              <p:nvPr/>
            </p:nvSpPr>
            <p:spPr>
              <a:xfrm>
                <a:off x="8935075" y="3696834"/>
                <a:ext cx="2015176" cy="387999"/>
              </a:xfrm>
              <a:prstGeom prst="rect">
                <a:avLst/>
              </a:prstGeom>
              <a:noFill/>
            </p:spPr>
            <p:txBody>
              <a:bodyPr wrap="square" lIns="0" tIns="0" rIns="0" bIns="0" rtlCol="0">
                <a:spAutoFit/>
              </a:bodyPr>
              <a:lstStyle/>
              <a:p>
                <a:pPr marL="0" marR="0" lvl="0" indent="0" algn="ctr" defTabSz="812945" eaLnBrk="1" fontAlgn="auto" latinLnBrk="0" hangingPunct="1">
                  <a:lnSpc>
                    <a:spcPct val="100000"/>
                  </a:lnSpc>
                  <a:spcBef>
                    <a:spcPts val="0"/>
                  </a:spcBef>
                  <a:spcAft>
                    <a:spcPts val="0"/>
                  </a:spcAft>
                  <a:buClrTx/>
                  <a:buSzTx/>
                  <a:buFontTx/>
                  <a:buNone/>
                  <a:tabLst/>
                  <a:defRPr/>
                </a:pPr>
                <a:r>
                  <a:rPr kumimoji="0" lang="zh-CN" altLang="en-US" sz="1050" i="0" u="none" strike="noStrike" kern="0" cap="none" spc="0" normalizeH="0" baseline="0" noProof="0" dirty="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核心支付、营销、数仓等综合金融、运营商等场景上线</a:t>
                </a:r>
              </a:p>
            </p:txBody>
          </p:sp>
          <p:grpSp>
            <p:nvGrpSpPr>
              <p:cNvPr id="10" name="组合 9"/>
              <p:cNvGrpSpPr/>
              <p:nvPr/>
            </p:nvGrpSpPr>
            <p:grpSpPr>
              <a:xfrm>
                <a:off x="1897714" y="4163129"/>
                <a:ext cx="503633" cy="500115"/>
                <a:chOff x="2000137" y="3937000"/>
                <a:chExt cx="503633" cy="500115"/>
              </a:xfrm>
            </p:grpSpPr>
            <p:sp>
              <p:nvSpPr>
                <p:cNvPr id="31" name="文本框 30"/>
                <p:cNvSpPr txBox="1"/>
                <p:nvPr/>
              </p:nvSpPr>
              <p:spPr>
                <a:xfrm>
                  <a:off x="2000137" y="4178448"/>
                  <a:ext cx="503633" cy="258667"/>
                </a:xfrm>
                <a:prstGeom prst="rect">
                  <a:avLst/>
                </a:prstGeom>
                <a:noFill/>
              </p:spPr>
              <p:txBody>
                <a:bodyPr wrap="none" lIns="0" tIns="0" rIns="0" bIns="0" rtlCol="0">
                  <a:spAutoFit/>
                </a:bodyPr>
                <a:lstStyle/>
                <a:p>
                  <a:pPr marL="0" marR="0" lvl="0" indent="0" algn="ctr" defTabSz="812945"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2008</a:t>
                  </a:r>
                </a:p>
              </p:txBody>
            </p:sp>
            <p:grpSp>
              <p:nvGrpSpPr>
                <p:cNvPr id="32" name="组合 31"/>
                <p:cNvGrpSpPr/>
                <p:nvPr/>
              </p:nvGrpSpPr>
              <p:grpSpPr>
                <a:xfrm>
                  <a:off x="2148549" y="3937000"/>
                  <a:ext cx="206812" cy="206812"/>
                  <a:chOff x="2995507" y="3937888"/>
                  <a:chExt cx="700666" cy="700666"/>
                </a:xfrm>
              </p:grpSpPr>
              <p:sp>
                <p:nvSpPr>
                  <p:cNvPr id="33" name="椭圆 32"/>
                  <p:cNvSpPr/>
                  <p:nvPr/>
                </p:nvSpPr>
                <p:spPr>
                  <a:xfrm>
                    <a:off x="2995507" y="3937888"/>
                    <a:ext cx="700666" cy="700666"/>
                  </a:xfrm>
                  <a:prstGeom prst="ellipse">
                    <a:avLst/>
                  </a:prstGeom>
                  <a:gradFill flip="none" rotWithShape="1">
                    <a:gsLst>
                      <a:gs pos="83000">
                        <a:srgbClr val="666666">
                          <a:alpha val="49000"/>
                          <a:lumMod val="7000"/>
                          <a:lumOff val="93000"/>
                        </a:srgbClr>
                      </a:gs>
                      <a:gs pos="47000">
                        <a:srgbClr val="666666">
                          <a:alpha val="36000"/>
                          <a:lumMod val="38000"/>
                          <a:lumOff val="62000"/>
                        </a:srgbClr>
                      </a:gs>
                    </a:gsLst>
                    <a:path path="shape">
                      <a:fillToRect l="50000" t="50000" r="50000" b="50000"/>
                    </a:path>
                    <a:tileRect/>
                  </a:gradFill>
                  <a:ln w="9525">
                    <a:gradFill>
                      <a:gsLst>
                        <a:gs pos="74000">
                          <a:srgbClr val="666666">
                            <a:lumMod val="40000"/>
                            <a:lumOff val="60000"/>
                            <a:alpha val="63000"/>
                          </a:srgbClr>
                        </a:gs>
                        <a:gs pos="59000">
                          <a:srgbClr val="666666">
                            <a:lumMod val="60000"/>
                            <a:lumOff val="40000"/>
                            <a:alpha val="30000"/>
                          </a:srgbClr>
                        </a:gs>
                        <a:gs pos="69000">
                          <a:srgbClr val="666666">
                            <a:lumMod val="40000"/>
                            <a:lumOff val="60000"/>
                            <a:alpha val="73000"/>
                          </a:srgbClr>
                        </a:gs>
                        <a:gs pos="82001">
                          <a:srgbClr val="EBEBEB">
                            <a:lumMod val="75000"/>
                            <a:alpha val="39000"/>
                          </a:srgbClr>
                        </a:gs>
                        <a:gs pos="100000">
                          <a:srgbClr val="666666">
                            <a:lumMod val="40000"/>
                            <a:lumOff val="60000"/>
                            <a:alpha val="69000"/>
                          </a:srgbClr>
                        </a:gs>
                      </a:gsLst>
                      <a:lin ang="5400000" scaled="0"/>
                    </a:gradFill>
                    <a:miter lim="800000"/>
                  </a:ln>
                </p:spPr>
                <p:txBody>
                  <a:bodyPr vert="horz" wrap="squar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 name="椭圆 33"/>
                  <p:cNvSpPr/>
                  <p:nvPr/>
                </p:nvSpPr>
                <p:spPr>
                  <a:xfrm>
                    <a:off x="3108799" y="4051182"/>
                    <a:ext cx="474088" cy="474083"/>
                  </a:xfrm>
                  <a:prstGeom prst="ellipse">
                    <a:avLst/>
                  </a:prstGeom>
                  <a:solidFill>
                    <a:srgbClr val="0070C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 name="椭圆 34"/>
                  <p:cNvSpPr/>
                  <p:nvPr/>
                </p:nvSpPr>
                <p:spPr>
                  <a:xfrm>
                    <a:off x="3230931" y="4173313"/>
                    <a:ext cx="229820" cy="229818"/>
                  </a:xfrm>
                  <a:prstGeom prst="ellipse">
                    <a:avLst/>
                  </a:prstGeom>
                  <a:solidFill>
                    <a:srgbClr val="0070C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11" name="组合 10"/>
              <p:cNvGrpSpPr/>
              <p:nvPr/>
            </p:nvGrpSpPr>
            <p:grpSpPr>
              <a:xfrm>
                <a:off x="3847788" y="4163129"/>
                <a:ext cx="503633" cy="500113"/>
                <a:chOff x="3794924" y="3937000"/>
                <a:chExt cx="503633" cy="500113"/>
              </a:xfrm>
            </p:grpSpPr>
            <p:sp>
              <p:nvSpPr>
                <p:cNvPr id="27" name="文本框 26"/>
                <p:cNvSpPr txBox="1"/>
                <p:nvPr/>
              </p:nvSpPr>
              <p:spPr>
                <a:xfrm>
                  <a:off x="3794924" y="4178447"/>
                  <a:ext cx="503633" cy="258666"/>
                </a:xfrm>
                <a:prstGeom prst="rect">
                  <a:avLst/>
                </a:prstGeom>
                <a:noFill/>
              </p:spPr>
              <p:txBody>
                <a:bodyPr wrap="none" lIns="0" tIns="0" rIns="0" bIns="0" rtlCol="0">
                  <a:spAutoFit/>
                </a:bodyPr>
                <a:lstStyle/>
                <a:p>
                  <a:pPr marL="0" marR="0" lvl="0" indent="0" algn="ctr" defTabSz="812945"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2011</a:t>
                  </a:r>
                  <a:endParaRPr kumimoji="0" lang="zh-CN" altLang="en-US" sz="1400" b="1" i="0" u="none" strike="noStrike" kern="0" cap="none" spc="0" normalizeH="0" baseline="0" noProof="0" dirty="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28" name="组合 27"/>
                <p:cNvGrpSpPr/>
                <p:nvPr/>
              </p:nvGrpSpPr>
              <p:grpSpPr>
                <a:xfrm>
                  <a:off x="3943334" y="3937000"/>
                  <a:ext cx="206812" cy="206812"/>
                  <a:chOff x="2995507" y="3937888"/>
                  <a:chExt cx="700666" cy="700666"/>
                </a:xfrm>
              </p:grpSpPr>
              <p:sp>
                <p:nvSpPr>
                  <p:cNvPr id="29" name="椭圆 28"/>
                  <p:cNvSpPr/>
                  <p:nvPr/>
                </p:nvSpPr>
                <p:spPr>
                  <a:xfrm>
                    <a:off x="2995507" y="3937888"/>
                    <a:ext cx="700666" cy="700666"/>
                  </a:xfrm>
                  <a:prstGeom prst="ellipse">
                    <a:avLst/>
                  </a:prstGeom>
                  <a:gradFill flip="none" rotWithShape="1">
                    <a:gsLst>
                      <a:gs pos="83000">
                        <a:srgbClr val="666666">
                          <a:alpha val="49000"/>
                          <a:lumMod val="7000"/>
                          <a:lumOff val="93000"/>
                        </a:srgbClr>
                      </a:gs>
                      <a:gs pos="47000">
                        <a:srgbClr val="666666">
                          <a:alpha val="36000"/>
                          <a:lumMod val="38000"/>
                          <a:lumOff val="62000"/>
                        </a:srgbClr>
                      </a:gs>
                    </a:gsLst>
                    <a:path path="shape">
                      <a:fillToRect l="50000" t="50000" r="50000" b="50000"/>
                    </a:path>
                    <a:tileRect/>
                  </a:gradFill>
                  <a:ln w="9525">
                    <a:gradFill>
                      <a:gsLst>
                        <a:gs pos="74000">
                          <a:srgbClr val="666666">
                            <a:lumMod val="40000"/>
                            <a:lumOff val="60000"/>
                            <a:alpha val="63000"/>
                          </a:srgbClr>
                        </a:gs>
                        <a:gs pos="59000">
                          <a:srgbClr val="666666">
                            <a:lumMod val="60000"/>
                            <a:lumOff val="40000"/>
                            <a:alpha val="30000"/>
                          </a:srgbClr>
                        </a:gs>
                        <a:gs pos="69000">
                          <a:srgbClr val="666666">
                            <a:lumMod val="40000"/>
                            <a:lumOff val="60000"/>
                            <a:alpha val="73000"/>
                          </a:srgbClr>
                        </a:gs>
                        <a:gs pos="82001">
                          <a:srgbClr val="EBEBEB">
                            <a:lumMod val="75000"/>
                            <a:alpha val="39000"/>
                          </a:srgbClr>
                        </a:gs>
                        <a:gs pos="100000">
                          <a:srgbClr val="666666">
                            <a:lumMod val="40000"/>
                            <a:lumOff val="60000"/>
                            <a:alpha val="69000"/>
                          </a:srgbClr>
                        </a:gs>
                      </a:gsLst>
                      <a:lin ang="5400000" scaled="0"/>
                    </a:gradFill>
                    <a:miter lim="800000"/>
                  </a:ln>
                </p:spPr>
                <p:txBody>
                  <a:bodyPr vert="horz" wrap="squar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 name="椭圆 29"/>
                  <p:cNvSpPr/>
                  <p:nvPr/>
                </p:nvSpPr>
                <p:spPr>
                  <a:xfrm>
                    <a:off x="3108799" y="4051182"/>
                    <a:ext cx="474088" cy="474083"/>
                  </a:xfrm>
                  <a:prstGeom prst="ellipse">
                    <a:avLst/>
                  </a:prstGeom>
                  <a:solidFill>
                    <a:srgbClr val="0070C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12" name="组合 11"/>
              <p:cNvGrpSpPr/>
              <p:nvPr/>
            </p:nvGrpSpPr>
            <p:grpSpPr>
              <a:xfrm>
                <a:off x="5812159" y="4163129"/>
                <a:ext cx="503633" cy="500113"/>
                <a:chOff x="5648471" y="3937000"/>
                <a:chExt cx="503633" cy="500113"/>
              </a:xfrm>
            </p:grpSpPr>
            <p:sp>
              <p:nvSpPr>
                <p:cNvPr id="23" name="文本框 22"/>
                <p:cNvSpPr txBox="1"/>
                <p:nvPr/>
              </p:nvSpPr>
              <p:spPr>
                <a:xfrm>
                  <a:off x="5648471" y="4178447"/>
                  <a:ext cx="503633" cy="258666"/>
                </a:xfrm>
                <a:prstGeom prst="rect">
                  <a:avLst/>
                </a:prstGeom>
                <a:noFill/>
              </p:spPr>
              <p:txBody>
                <a:bodyPr wrap="none" lIns="0" tIns="0" rIns="0" bIns="0" rtlCol="0">
                  <a:spAutoFit/>
                </a:bodyPr>
                <a:lstStyle/>
                <a:p>
                  <a:pPr marL="0" marR="0" lvl="0" indent="0" algn="ctr" defTabSz="812945"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2014</a:t>
                  </a:r>
                  <a:endParaRPr kumimoji="0" lang="zh-CN" altLang="en-US" sz="1400" b="1" i="0" u="none" strike="noStrike" kern="0" cap="none" spc="0" normalizeH="0" baseline="0" noProof="0" dirty="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24" name="组合 23"/>
                <p:cNvGrpSpPr/>
                <p:nvPr/>
              </p:nvGrpSpPr>
              <p:grpSpPr>
                <a:xfrm>
                  <a:off x="5796881" y="3937000"/>
                  <a:ext cx="206812" cy="206812"/>
                  <a:chOff x="2995507" y="3937888"/>
                  <a:chExt cx="700666" cy="700666"/>
                </a:xfrm>
              </p:grpSpPr>
              <p:sp>
                <p:nvSpPr>
                  <p:cNvPr id="25" name="椭圆 24"/>
                  <p:cNvSpPr/>
                  <p:nvPr/>
                </p:nvSpPr>
                <p:spPr>
                  <a:xfrm>
                    <a:off x="2995507" y="3937888"/>
                    <a:ext cx="700666" cy="700666"/>
                  </a:xfrm>
                  <a:prstGeom prst="ellipse">
                    <a:avLst/>
                  </a:prstGeom>
                  <a:gradFill flip="none" rotWithShape="1">
                    <a:gsLst>
                      <a:gs pos="83000">
                        <a:srgbClr val="666666">
                          <a:alpha val="49000"/>
                          <a:lumMod val="7000"/>
                          <a:lumOff val="93000"/>
                        </a:srgbClr>
                      </a:gs>
                      <a:gs pos="47000">
                        <a:srgbClr val="666666">
                          <a:alpha val="36000"/>
                          <a:lumMod val="38000"/>
                          <a:lumOff val="62000"/>
                        </a:srgbClr>
                      </a:gs>
                    </a:gsLst>
                    <a:path path="shape">
                      <a:fillToRect l="50000" t="50000" r="50000" b="50000"/>
                    </a:path>
                    <a:tileRect/>
                  </a:gradFill>
                  <a:ln w="9525">
                    <a:gradFill>
                      <a:gsLst>
                        <a:gs pos="74000">
                          <a:srgbClr val="666666">
                            <a:lumMod val="40000"/>
                            <a:lumOff val="60000"/>
                            <a:alpha val="63000"/>
                          </a:srgbClr>
                        </a:gs>
                        <a:gs pos="59000">
                          <a:srgbClr val="666666">
                            <a:lumMod val="60000"/>
                            <a:lumOff val="40000"/>
                            <a:alpha val="30000"/>
                          </a:srgbClr>
                        </a:gs>
                        <a:gs pos="69000">
                          <a:srgbClr val="666666">
                            <a:lumMod val="40000"/>
                            <a:lumOff val="60000"/>
                            <a:alpha val="73000"/>
                          </a:srgbClr>
                        </a:gs>
                        <a:gs pos="82001">
                          <a:srgbClr val="EBEBEB">
                            <a:lumMod val="75000"/>
                            <a:alpha val="39000"/>
                          </a:srgbClr>
                        </a:gs>
                        <a:gs pos="100000">
                          <a:srgbClr val="666666">
                            <a:lumMod val="40000"/>
                            <a:lumOff val="60000"/>
                            <a:alpha val="69000"/>
                          </a:srgbClr>
                        </a:gs>
                      </a:gsLst>
                      <a:lin ang="5400000" scaled="0"/>
                    </a:gradFill>
                    <a:miter lim="800000"/>
                  </a:ln>
                </p:spPr>
                <p:txBody>
                  <a:bodyPr vert="horz" wrap="squar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 name="椭圆 25"/>
                  <p:cNvSpPr/>
                  <p:nvPr/>
                </p:nvSpPr>
                <p:spPr>
                  <a:xfrm>
                    <a:off x="3108799" y="4051182"/>
                    <a:ext cx="474088" cy="474083"/>
                  </a:xfrm>
                  <a:prstGeom prst="ellipse">
                    <a:avLst/>
                  </a:prstGeom>
                  <a:solidFill>
                    <a:srgbClr val="0070C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13" name="组合 12"/>
              <p:cNvGrpSpPr/>
              <p:nvPr/>
            </p:nvGrpSpPr>
            <p:grpSpPr>
              <a:xfrm>
                <a:off x="7722826" y="4163129"/>
                <a:ext cx="503632" cy="500113"/>
                <a:chOff x="7502020" y="3937000"/>
                <a:chExt cx="503632" cy="500113"/>
              </a:xfrm>
            </p:grpSpPr>
            <p:sp>
              <p:nvSpPr>
                <p:cNvPr id="19" name="文本框 18"/>
                <p:cNvSpPr txBox="1"/>
                <p:nvPr/>
              </p:nvSpPr>
              <p:spPr>
                <a:xfrm>
                  <a:off x="7502020" y="4178447"/>
                  <a:ext cx="503632" cy="258666"/>
                </a:xfrm>
                <a:prstGeom prst="rect">
                  <a:avLst/>
                </a:prstGeom>
                <a:noFill/>
              </p:spPr>
              <p:txBody>
                <a:bodyPr wrap="none" lIns="0" tIns="0" rIns="0" bIns="0" rtlCol="0">
                  <a:spAutoFit/>
                </a:bodyPr>
                <a:lstStyle/>
                <a:p>
                  <a:pPr marL="0" marR="0" lvl="0" indent="0" algn="ctr" defTabSz="812945"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2017</a:t>
                  </a:r>
                  <a:endParaRPr kumimoji="0" lang="zh-CN" altLang="en-US" sz="1400" b="1" i="0" u="none" strike="noStrike" kern="0" cap="none" spc="0" normalizeH="0" baseline="0" noProof="0" dirty="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20" name="组合 19"/>
                <p:cNvGrpSpPr/>
                <p:nvPr/>
              </p:nvGrpSpPr>
              <p:grpSpPr>
                <a:xfrm>
                  <a:off x="7650431" y="3937000"/>
                  <a:ext cx="206812" cy="206812"/>
                  <a:chOff x="2995507" y="3937888"/>
                  <a:chExt cx="700666" cy="700666"/>
                </a:xfrm>
              </p:grpSpPr>
              <p:sp>
                <p:nvSpPr>
                  <p:cNvPr id="21" name="椭圆 20"/>
                  <p:cNvSpPr/>
                  <p:nvPr/>
                </p:nvSpPr>
                <p:spPr>
                  <a:xfrm>
                    <a:off x="2995507" y="3937888"/>
                    <a:ext cx="700666" cy="700666"/>
                  </a:xfrm>
                  <a:prstGeom prst="ellipse">
                    <a:avLst/>
                  </a:prstGeom>
                  <a:gradFill flip="none" rotWithShape="1">
                    <a:gsLst>
                      <a:gs pos="83000">
                        <a:srgbClr val="666666">
                          <a:alpha val="49000"/>
                          <a:lumMod val="7000"/>
                          <a:lumOff val="93000"/>
                        </a:srgbClr>
                      </a:gs>
                      <a:gs pos="47000">
                        <a:srgbClr val="666666">
                          <a:alpha val="36000"/>
                          <a:lumMod val="38000"/>
                          <a:lumOff val="62000"/>
                        </a:srgbClr>
                      </a:gs>
                    </a:gsLst>
                    <a:path path="shape">
                      <a:fillToRect l="50000" t="50000" r="50000" b="50000"/>
                    </a:path>
                    <a:tileRect/>
                  </a:gradFill>
                  <a:ln w="9525">
                    <a:gradFill>
                      <a:gsLst>
                        <a:gs pos="74000">
                          <a:srgbClr val="666666">
                            <a:lumMod val="40000"/>
                            <a:lumOff val="60000"/>
                            <a:alpha val="63000"/>
                          </a:srgbClr>
                        </a:gs>
                        <a:gs pos="59000">
                          <a:srgbClr val="666666">
                            <a:lumMod val="60000"/>
                            <a:lumOff val="40000"/>
                            <a:alpha val="30000"/>
                          </a:srgbClr>
                        </a:gs>
                        <a:gs pos="69000">
                          <a:srgbClr val="666666">
                            <a:lumMod val="40000"/>
                            <a:lumOff val="60000"/>
                            <a:alpha val="73000"/>
                          </a:srgbClr>
                        </a:gs>
                        <a:gs pos="82001">
                          <a:srgbClr val="EBEBEB">
                            <a:lumMod val="75000"/>
                            <a:alpha val="39000"/>
                          </a:srgbClr>
                        </a:gs>
                        <a:gs pos="100000">
                          <a:srgbClr val="666666">
                            <a:lumMod val="40000"/>
                            <a:lumOff val="60000"/>
                            <a:alpha val="69000"/>
                          </a:srgbClr>
                        </a:gs>
                      </a:gsLst>
                      <a:lin ang="5400000" scaled="0"/>
                    </a:gradFill>
                    <a:miter lim="800000"/>
                  </a:ln>
                </p:spPr>
                <p:txBody>
                  <a:bodyPr vert="horz" wrap="squar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 name="椭圆 21"/>
                  <p:cNvSpPr/>
                  <p:nvPr/>
                </p:nvSpPr>
                <p:spPr>
                  <a:xfrm>
                    <a:off x="3108799" y="4051182"/>
                    <a:ext cx="474088" cy="474083"/>
                  </a:xfrm>
                  <a:prstGeom prst="ellipse">
                    <a:avLst/>
                  </a:prstGeom>
                  <a:solidFill>
                    <a:srgbClr val="0070C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14" name="组合 13"/>
              <p:cNvGrpSpPr/>
              <p:nvPr/>
            </p:nvGrpSpPr>
            <p:grpSpPr>
              <a:xfrm>
                <a:off x="9670662" y="4163129"/>
                <a:ext cx="503633" cy="500113"/>
                <a:chOff x="9350476" y="3937000"/>
                <a:chExt cx="503633" cy="500113"/>
              </a:xfrm>
            </p:grpSpPr>
            <p:sp>
              <p:nvSpPr>
                <p:cNvPr id="15" name="文本框 14"/>
                <p:cNvSpPr txBox="1"/>
                <p:nvPr/>
              </p:nvSpPr>
              <p:spPr>
                <a:xfrm>
                  <a:off x="9350476" y="4178447"/>
                  <a:ext cx="503633" cy="258666"/>
                </a:xfrm>
                <a:prstGeom prst="rect">
                  <a:avLst/>
                </a:prstGeom>
                <a:noFill/>
              </p:spPr>
              <p:txBody>
                <a:bodyPr wrap="none" lIns="0" tIns="0" rIns="0" bIns="0" rtlCol="0">
                  <a:spAutoFit/>
                </a:bodyPr>
                <a:lstStyle/>
                <a:p>
                  <a:pPr marL="0" marR="0" lvl="0" indent="0" algn="ctr" defTabSz="812945"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2019</a:t>
                  </a:r>
                  <a:endParaRPr kumimoji="0" lang="zh-CN" altLang="en-US" sz="1400" b="1" i="0" u="none" strike="noStrike" kern="0" cap="none" spc="0" normalizeH="0" baseline="0" noProof="0" dirty="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16" name="组合 15"/>
                <p:cNvGrpSpPr/>
                <p:nvPr/>
              </p:nvGrpSpPr>
              <p:grpSpPr>
                <a:xfrm>
                  <a:off x="9498888" y="3937000"/>
                  <a:ext cx="206812" cy="206812"/>
                  <a:chOff x="2995507" y="3937888"/>
                  <a:chExt cx="700666" cy="700666"/>
                </a:xfrm>
              </p:grpSpPr>
              <p:sp>
                <p:nvSpPr>
                  <p:cNvPr id="17" name="椭圆 16"/>
                  <p:cNvSpPr/>
                  <p:nvPr/>
                </p:nvSpPr>
                <p:spPr>
                  <a:xfrm>
                    <a:off x="2995507" y="3937888"/>
                    <a:ext cx="700666" cy="700666"/>
                  </a:xfrm>
                  <a:prstGeom prst="ellipse">
                    <a:avLst/>
                  </a:prstGeom>
                  <a:gradFill flip="none" rotWithShape="1">
                    <a:gsLst>
                      <a:gs pos="83000">
                        <a:srgbClr val="666666">
                          <a:alpha val="49000"/>
                          <a:lumMod val="7000"/>
                          <a:lumOff val="93000"/>
                        </a:srgbClr>
                      </a:gs>
                      <a:gs pos="47000">
                        <a:srgbClr val="666666">
                          <a:alpha val="36000"/>
                          <a:lumMod val="38000"/>
                          <a:lumOff val="62000"/>
                        </a:srgbClr>
                      </a:gs>
                    </a:gsLst>
                    <a:path path="shape">
                      <a:fillToRect l="50000" t="50000" r="50000" b="50000"/>
                    </a:path>
                    <a:tileRect/>
                  </a:gradFill>
                  <a:ln w="9525">
                    <a:gradFill>
                      <a:gsLst>
                        <a:gs pos="74000">
                          <a:srgbClr val="666666">
                            <a:lumMod val="40000"/>
                            <a:lumOff val="60000"/>
                            <a:alpha val="63000"/>
                          </a:srgbClr>
                        </a:gs>
                        <a:gs pos="59000">
                          <a:srgbClr val="666666">
                            <a:lumMod val="60000"/>
                            <a:lumOff val="40000"/>
                            <a:alpha val="30000"/>
                          </a:srgbClr>
                        </a:gs>
                        <a:gs pos="69000">
                          <a:srgbClr val="666666">
                            <a:lumMod val="40000"/>
                            <a:lumOff val="60000"/>
                            <a:alpha val="73000"/>
                          </a:srgbClr>
                        </a:gs>
                        <a:gs pos="82001">
                          <a:srgbClr val="EBEBEB">
                            <a:lumMod val="75000"/>
                            <a:alpha val="39000"/>
                          </a:srgbClr>
                        </a:gs>
                        <a:gs pos="100000">
                          <a:srgbClr val="666666">
                            <a:lumMod val="40000"/>
                            <a:lumOff val="60000"/>
                            <a:alpha val="69000"/>
                          </a:srgbClr>
                        </a:gs>
                      </a:gsLst>
                      <a:lin ang="5400000" scaled="0"/>
                    </a:gradFill>
                    <a:miter lim="800000"/>
                  </a:ln>
                </p:spPr>
                <p:txBody>
                  <a:bodyPr vert="horz" wrap="squar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 name="椭圆 17"/>
                  <p:cNvSpPr/>
                  <p:nvPr/>
                </p:nvSpPr>
                <p:spPr>
                  <a:xfrm>
                    <a:off x="3108799" y="4051182"/>
                    <a:ext cx="474088" cy="474083"/>
                  </a:xfrm>
                  <a:prstGeom prst="ellipse">
                    <a:avLst/>
                  </a:prstGeom>
                  <a:solidFill>
                    <a:srgbClr val="0070C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grpSp>
          <p:nvGrpSpPr>
            <p:cNvPr id="36" name="组合 35"/>
            <p:cNvGrpSpPr/>
            <p:nvPr/>
          </p:nvGrpSpPr>
          <p:grpSpPr>
            <a:xfrm>
              <a:off x="2874365" y="4903600"/>
              <a:ext cx="8887145" cy="930323"/>
              <a:chOff x="940379" y="4641416"/>
              <a:chExt cx="10261567" cy="1094836"/>
            </a:xfrm>
          </p:grpSpPr>
          <p:grpSp>
            <p:nvGrpSpPr>
              <p:cNvPr id="37" name="组合 36"/>
              <p:cNvGrpSpPr/>
              <p:nvPr/>
            </p:nvGrpSpPr>
            <p:grpSpPr>
              <a:xfrm>
                <a:off x="940379" y="4641416"/>
                <a:ext cx="2512156" cy="1094836"/>
                <a:chOff x="841515" y="4691273"/>
                <a:chExt cx="2512156" cy="1094836"/>
              </a:xfrm>
            </p:grpSpPr>
            <p:grpSp>
              <p:nvGrpSpPr>
                <p:cNvPr id="48" name="组合 47"/>
                <p:cNvGrpSpPr/>
                <p:nvPr/>
              </p:nvGrpSpPr>
              <p:grpSpPr>
                <a:xfrm>
                  <a:off x="841515" y="4691273"/>
                  <a:ext cx="2512156" cy="1094836"/>
                  <a:chOff x="841515" y="4788919"/>
                  <a:chExt cx="2512156" cy="1094836"/>
                </a:xfrm>
              </p:grpSpPr>
              <p:sp>
                <p:nvSpPr>
                  <p:cNvPr id="50" name="矩形 49">
                    <a:extLst>
                      <a:ext uri="{FF2B5EF4-FFF2-40B4-BE49-F238E27FC236}">
                        <a16:creationId xmlns:a16="http://schemas.microsoft.com/office/drawing/2014/main" xmlns="" id="{8F5C2FC8-4EF9-4C98-B631-0EF236299BF3}"/>
                      </a:ext>
                    </a:extLst>
                  </p:cNvPr>
                  <p:cNvSpPr/>
                  <p:nvPr/>
                </p:nvSpPr>
                <p:spPr>
                  <a:xfrm>
                    <a:off x="841515" y="5230003"/>
                    <a:ext cx="2512156" cy="653752"/>
                  </a:xfrm>
                  <a:prstGeom prst="rect">
                    <a:avLst/>
                  </a:prstGeom>
                  <a:gradFill flip="none" rotWithShape="1">
                    <a:gsLst>
                      <a:gs pos="100000">
                        <a:sysClr val="window" lastClr="FFFFFF">
                          <a:lumMod val="75000"/>
                          <a:alpha val="3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91440" tIns="45720" rIns="91440" bIns="45720" numCol="1" rtlCol="0" anchor="ctr" anchorCtr="0" compatLnSpc="1">
                    <a:prstTxWarp prst="textNoShape">
                      <a:avLst/>
                    </a:prstTxWarp>
                  </a:bodyPr>
                  <a:lstStyle/>
                  <a:p>
                    <a:pPr marL="0" marR="0" lvl="0" indent="0" defTabSz="1219444" eaLnBrk="1" fontAlgn="ctr" latinLnBrk="0" hangingPunct="1">
                      <a:lnSpc>
                        <a:spcPct val="150000"/>
                      </a:lnSpc>
                      <a:spcBef>
                        <a:spcPct val="0"/>
                      </a:spcBef>
                      <a:spcAft>
                        <a:spcPct val="0"/>
                      </a:spcAft>
                      <a:buClr>
                        <a:srgbClr val="CC9900"/>
                      </a:buClr>
                      <a:buSzTx/>
                      <a:buFontTx/>
                      <a:buNone/>
                      <a:tabLst/>
                      <a:defRPr/>
                    </a:pPr>
                    <a:endParaRPr kumimoji="0" lang="en-US" altLang="zh-CN" sz="700" b="0" i="0" u="none" strike="noStrike" kern="0" cap="none" spc="0" normalizeH="0" baseline="0" noProof="0" dirty="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 name="梯形 50">
                    <a:extLst>
                      <a:ext uri="{FF2B5EF4-FFF2-40B4-BE49-F238E27FC236}">
                        <a16:creationId xmlns:a16="http://schemas.microsoft.com/office/drawing/2014/main" xmlns="" id="{A752775D-D28F-4A69-84BF-3BD130C1A8FA}"/>
                      </a:ext>
                    </a:extLst>
                  </p:cNvPr>
                  <p:cNvSpPr/>
                  <p:nvPr/>
                </p:nvSpPr>
                <p:spPr bwMode="auto">
                  <a:xfrm>
                    <a:off x="841515" y="4788919"/>
                    <a:ext cx="2512156" cy="441516"/>
                  </a:xfrm>
                  <a:prstGeom prst="trapezoid">
                    <a:avLst>
                      <a:gd name="adj" fmla="val 211925"/>
                    </a:avLst>
                  </a:prstGeom>
                  <a:gradFill>
                    <a:gsLst>
                      <a:gs pos="0">
                        <a:srgbClr val="666666">
                          <a:alpha val="0"/>
                          <a:lumMod val="100000"/>
                        </a:srgbClr>
                      </a:gs>
                      <a:gs pos="100000">
                        <a:srgbClr val="666666">
                          <a:alpha val="15000"/>
                        </a:srgbClr>
                      </a:gs>
                    </a:gsLst>
                    <a:lin ang="5400000" scaled="0"/>
                  </a:gradFill>
                  <a:ln w="6350" cap="flat" cmpd="sng" algn="ctr">
                    <a:gradFill flip="none" rotWithShape="1">
                      <a:gsLst>
                        <a:gs pos="0">
                          <a:srgbClr val="FFFFFF">
                            <a:alpha val="40000"/>
                          </a:srgbClr>
                        </a:gs>
                        <a:gs pos="100000">
                          <a:srgbClr val="666666">
                            <a:alpha val="0"/>
                          </a:srgbClr>
                        </a:gs>
                      </a:gsLst>
                      <a:lin ang="16200000" scaled="1"/>
                      <a:tileRect/>
                    </a:gradFill>
                    <a:prstDash val="solid"/>
                  </a:ln>
                  <a:effectLst/>
                </p:spPr>
                <p:txBody>
                  <a:bodyPr anchor="ctr"/>
                  <a:lstStyle/>
                  <a:p>
                    <a:pPr marL="0" marR="0" lvl="0" indent="0" algn="ctr" defTabSz="12192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49" name="TextBox 62"/>
                <p:cNvSpPr txBox="1"/>
                <p:nvPr/>
              </p:nvSpPr>
              <p:spPr>
                <a:xfrm>
                  <a:off x="1355071" y="5243790"/>
                  <a:ext cx="1485045" cy="44342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华为在数据库领域的技术积累</a:t>
                  </a:r>
                  <a:r>
                    <a:rPr kumimoji="0" lang="en-US" altLang="zh-CN" sz="1200" b="1" i="0" u="none" strike="noStrike" kern="0" cap="none" spc="0" normalizeH="0" baseline="0" noProof="0" dirty="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10+</a:t>
                  </a:r>
                  <a:r>
                    <a:rPr kumimoji="0" lang="zh-CN" altLang="en-US" sz="1200" b="1" i="0" u="none" strike="noStrike" kern="0" cap="none" spc="0" normalizeH="0" baseline="0" noProof="0" dirty="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200" b="1" i="0" u="none" strike="noStrike" kern="0" cap="none" spc="0" normalizeH="0" baseline="0" noProof="0" dirty="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38" name="组合 37"/>
              <p:cNvGrpSpPr/>
              <p:nvPr/>
            </p:nvGrpSpPr>
            <p:grpSpPr>
              <a:xfrm>
                <a:off x="4815084" y="4641416"/>
                <a:ext cx="2512156" cy="1094836"/>
                <a:chOff x="4800601" y="4691273"/>
                <a:chExt cx="2512156" cy="1094836"/>
              </a:xfrm>
            </p:grpSpPr>
            <p:grpSp>
              <p:nvGrpSpPr>
                <p:cNvPr id="44" name="组合 43"/>
                <p:cNvGrpSpPr/>
                <p:nvPr/>
              </p:nvGrpSpPr>
              <p:grpSpPr>
                <a:xfrm>
                  <a:off x="4800601" y="4691273"/>
                  <a:ext cx="2512156" cy="1094836"/>
                  <a:chOff x="904876" y="4788919"/>
                  <a:chExt cx="2512156" cy="1094836"/>
                </a:xfrm>
              </p:grpSpPr>
              <p:sp>
                <p:nvSpPr>
                  <p:cNvPr id="46" name="矩形 45">
                    <a:extLst>
                      <a:ext uri="{FF2B5EF4-FFF2-40B4-BE49-F238E27FC236}">
                        <a16:creationId xmlns:a16="http://schemas.microsoft.com/office/drawing/2014/main" xmlns="" id="{8F5C2FC8-4EF9-4C98-B631-0EF236299BF3}"/>
                      </a:ext>
                    </a:extLst>
                  </p:cNvPr>
                  <p:cNvSpPr/>
                  <p:nvPr/>
                </p:nvSpPr>
                <p:spPr>
                  <a:xfrm>
                    <a:off x="904876" y="5230003"/>
                    <a:ext cx="2512156" cy="653752"/>
                  </a:xfrm>
                  <a:prstGeom prst="rect">
                    <a:avLst/>
                  </a:prstGeom>
                  <a:gradFill flip="none" rotWithShape="1">
                    <a:gsLst>
                      <a:gs pos="100000">
                        <a:sysClr val="window" lastClr="FFFFFF">
                          <a:lumMod val="75000"/>
                          <a:alpha val="3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91440" tIns="45720" rIns="91440" bIns="45720" numCol="1" rtlCol="0" anchor="ctr" anchorCtr="0" compatLnSpc="1">
                    <a:prstTxWarp prst="textNoShape">
                      <a:avLst/>
                    </a:prstTxWarp>
                  </a:bodyPr>
                  <a:lstStyle/>
                  <a:p>
                    <a:pPr marL="0" marR="0" lvl="0" indent="0" defTabSz="1219444" eaLnBrk="1" fontAlgn="ctr" latinLnBrk="0" hangingPunct="1">
                      <a:lnSpc>
                        <a:spcPct val="150000"/>
                      </a:lnSpc>
                      <a:spcBef>
                        <a:spcPct val="0"/>
                      </a:spcBef>
                      <a:spcAft>
                        <a:spcPct val="0"/>
                      </a:spcAft>
                      <a:buClr>
                        <a:srgbClr val="CC9900"/>
                      </a:buClr>
                      <a:buSzTx/>
                      <a:buFontTx/>
                      <a:buNone/>
                      <a:tabLst/>
                      <a:defRPr/>
                    </a:pPr>
                    <a:endParaRPr kumimoji="0" lang="en-US" altLang="zh-CN" sz="700" b="0" i="0" u="none" strike="noStrike" kern="0" cap="none" spc="0" normalizeH="0" baseline="0" noProof="0" dirty="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 name="梯形 46">
                    <a:extLst>
                      <a:ext uri="{FF2B5EF4-FFF2-40B4-BE49-F238E27FC236}">
                        <a16:creationId xmlns:a16="http://schemas.microsoft.com/office/drawing/2014/main" xmlns="" id="{A752775D-D28F-4A69-84BF-3BD130C1A8FA}"/>
                      </a:ext>
                    </a:extLst>
                  </p:cNvPr>
                  <p:cNvSpPr/>
                  <p:nvPr/>
                </p:nvSpPr>
                <p:spPr bwMode="auto">
                  <a:xfrm>
                    <a:off x="904876" y="4788919"/>
                    <a:ext cx="2512156" cy="441516"/>
                  </a:xfrm>
                  <a:prstGeom prst="trapezoid">
                    <a:avLst>
                      <a:gd name="adj" fmla="val 211925"/>
                    </a:avLst>
                  </a:prstGeom>
                  <a:gradFill>
                    <a:gsLst>
                      <a:gs pos="0">
                        <a:srgbClr val="666666">
                          <a:alpha val="0"/>
                          <a:lumMod val="100000"/>
                        </a:srgbClr>
                      </a:gs>
                      <a:gs pos="100000">
                        <a:srgbClr val="666666">
                          <a:alpha val="15000"/>
                        </a:srgbClr>
                      </a:gs>
                    </a:gsLst>
                    <a:lin ang="5400000" scaled="0"/>
                  </a:gradFill>
                  <a:ln w="6350" cap="flat" cmpd="sng" algn="ctr">
                    <a:gradFill flip="none" rotWithShape="1">
                      <a:gsLst>
                        <a:gs pos="0">
                          <a:srgbClr val="FFFFFF">
                            <a:alpha val="40000"/>
                          </a:srgbClr>
                        </a:gs>
                        <a:gs pos="100000">
                          <a:srgbClr val="666666">
                            <a:alpha val="0"/>
                          </a:srgbClr>
                        </a:gs>
                      </a:gsLst>
                      <a:lin ang="16200000" scaled="1"/>
                      <a:tileRect/>
                    </a:gradFill>
                    <a:prstDash val="solid"/>
                  </a:ln>
                  <a:effectLst/>
                </p:spPr>
                <p:txBody>
                  <a:bodyPr anchor="ctr"/>
                  <a:lstStyle/>
                  <a:p>
                    <a:pPr marL="0" marR="0" lvl="0" indent="0" algn="ctr" defTabSz="12192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45" name="TextBox 62"/>
                <p:cNvSpPr txBox="1"/>
                <p:nvPr/>
              </p:nvSpPr>
              <p:spPr>
                <a:xfrm>
                  <a:off x="4976647" y="5246523"/>
                  <a:ext cx="2160064" cy="44342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布局全球的研发能力，汇聚数据库领域顶级专家</a:t>
                  </a:r>
                  <a:endParaRPr kumimoji="0" lang="en-US" altLang="zh-CN" sz="1200" b="1" i="0" u="none" strike="noStrike" kern="0" cap="none" spc="0" normalizeH="0" baseline="0" noProof="0" dirty="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39" name="组合 38"/>
              <p:cNvGrpSpPr/>
              <p:nvPr/>
            </p:nvGrpSpPr>
            <p:grpSpPr>
              <a:xfrm>
                <a:off x="8689790" y="4641416"/>
                <a:ext cx="2512156" cy="1094836"/>
                <a:chOff x="8640602" y="4691273"/>
                <a:chExt cx="2512156" cy="1094836"/>
              </a:xfrm>
            </p:grpSpPr>
            <p:grpSp>
              <p:nvGrpSpPr>
                <p:cNvPr id="40" name="组合 39"/>
                <p:cNvGrpSpPr/>
                <p:nvPr/>
              </p:nvGrpSpPr>
              <p:grpSpPr>
                <a:xfrm>
                  <a:off x="8640602" y="4691273"/>
                  <a:ext cx="2512156" cy="1094836"/>
                  <a:chOff x="944402" y="4788919"/>
                  <a:chExt cx="2512156" cy="1094836"/>
                </a:xfrm>
              </p:grpSpPr>
              <p:sp>
                <p:nvSpPr>
                  <p:cNvPr id="42" name="矩形 41">
                    <a:extLst>
                      <a:ext uri="{FF2B5EF4-FFF2-40B4-BE49-F238E27FC236}">
                        <a16:creationId xmlns:a16="http://schemas.microsoft.com/office/drawing/2014/main" xmlns="" id="{8F5C2FC8-4EF9-4C98-B631-0EF236299BF3}"/>
                      </a:ext>
                    </a:extLst>
                  </p:cNvPr>
                  <p:cNvSpPr/>
                  <p:nvPr/>
                </p:nvSpPr>
                <p:spPr>
                  <a:xfrm>
                    <a:off x="944402" y="5230003"/>
                    <a:ext cx="2512156" cy="653752"/>
                  </a:xfrm>
                  <a:prstGeom prst="rect">
                    <a:avLst/>
                  </a:prstGeom>
                  <a:gradFill flip="none" rotWithShape="1">
                    <a:gsLst>
                      <a:gs pos="100000">
                        <a:sysClr val="window" lastClr="FFFFFF">
                          <a:lumMod val="75000"/>
                          <a:alpha val="3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91440" tIns="45720" rIns="91440" bIns="45720" numCol="1" rtlCol="0" anchor="ctr" anchorCtr="0" compatLnSpc="1">
                    <a:prstTxWarp prst="textNoShape">
                      <a:avLst/>
                    </a:prstTxWarp>
                  </a:bodyPr>
                  <a:lstStyle/>
                  <a:p>
                    <a:pPr marL="0" marR="0" lvl="0" indent="0" defTabSz="1219444" eaLnBrk="1" fontAlgn="ctr" latinLnBrk="0" hangingPunct="1">
                      <a:lnSpc>
                        <a:spcPct val="150000"/>
                      </a:lnSpc>
                      <a:spcBef>
                        <a:spcPct val="0"/>
                      </a:spcBef>
                      <a:spcAft>
                        <a:spcPct val="0"/>
                      </a:spcAft>
                      <a:buClr>
                        <a:srgbClr val="CC9900"/>
                      </a:buClr>
                      <a:buSzTx/>
                      <a:buFontTx/>
                      <a:buNone/>
                      <a:tabLst/>
                      <a:defRPr/>
                    </a:pPr>
                    <a:endParaRPr kumimoji="0" lang="en-US" altLang="zh-CN" sz="700" b="0" i="0" u="none" strike="noStrike" kern="0" cap="none" spc="0" normalizeH="0" baseline="0" noProof="0" dirty="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 name="梯形 42">
                    <a:extLst>
                      <a:ext uri="{FF2B5EF4-FFF2-40B4-BE49-F238E27FC236}">
                        <a16:creationId xmlns:a16="http://schemas.microsoft.com/office/drawing/2014/main" xmlns="" id="{A752775D-D28F-4A69-84BF-3BD130C1A8FA}"/>
                      </a:ext>
                    </a:extLst>
                  </p:cNvPr>
                  <p:cNvSpPr/>
                  <p:nvPr/>
                </p:nvSpPr>
                <p:spPr bwMode="auto">
                  <a:xfrm>
                    <a:off x="944402" y="4788919"/>
                    <a:ext cx="2512156" cy="441516"/>
                  </a:xfrm>
                  <a:prstGeom prst="trapezoid">
                    <a:avLst>
                      <a:gd name="adj" fmla="val 211925"/>
                    </a:avLst>
                  </a:prstGeom>
                  <a:gradFill>
                    <a:gsLst>
                      <a:gs pos="0">
                        <a:srgbClr val="666666">
                          <a:alpha val="0"/>
                          <a:lumMod val="100000"/>
                        </a:srgbClr>
                      </a:gs>
                      <a:gs pos="100000">
                        <a:srgbClr val="666666">
                          <a:alpha val="15000"/>
                        </a:srgbClr>
                      </a:gs>
                    </a:gsLst>
                    <a:lin ang="5400000" scaled="0"/>
                  </a:gradFill>
                  <a:ln w="6350" cap="flat" cmpd="sng" algn="ctr">
                    <a:gradFill flip="none" rotWithShape="1">
                      <a:gsLst>
                        <a:gs pos="0">
                          <a:srgbClr val="FFFFFF">
                            <a:alpha val="40000"/>
                          </a:srgbClr>
                        </a:gs>
                        <a:gs pos="100000">
                          <a:srgbClr val="666666">
                            <a:alpha val="0"/>
                          </a:srgbClr>
                        </a:gs>
                      </a:gsLst>
                      <a:lin ang="16200000" scaled="1"/>
                      <a:tileRect/>
                    </a:gradFill>
                    <a:prstDash val="solid"/>
                  </a:ln>
                  <a:effectLst/>
                </p:spPr>
                <p:txBody>
                  <a:bodyPr anchor="ctr"/>
                  <a:lstStyle/>
                  <a:p>
                    <a:pPr marL="0" marR="0" lvl="0" indent="0" algn="ctr" defTabSz="12192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41" name="TextBox 62"/>
                <p:cNvSpPr txBox="1"/>
                <p:nvPr/>
              </p:nvSpPr>
              <p:spPr>
                <a:xfrm>
                  <a:off x="8780063" y="5246523"/>
                  <a:ext cx="2233235" cy="44342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在全球金融、政府、运营商等行业规模商用</a:t>
                  </a:r>
                  <a:endParaRPr kumimoji="0" lang="en-US" altLang="zh-CN" sz="1200" b="1" i="0" u="none" strike="noStrike" kern="0" cap="none" spc="0" normalizeH="0" baseline="0" noProof="0" dirty="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sp>
          <p:nvSpPr>
            <p:cNvPr id="52" name="矩形 51">
              <a:extLst>
                <a:ext uri="{FF2B5EF4-FFF2-40B4-BE49-F238E27FC236}">
                  <a16:creationId xmlns:a16="http://schemas.microsoft.com/office/drawing/2014/main" xmlns="" id="{2F0E2293-88EB-4B9D-86E8-228B7CC032AE}"/>
                </a:ext>
              </a:extLst>
            </p:cNvPr>
            <p:cNvSpPr/>
            <p:nvPr/>
          </p:nvSpPr>
          <p:spPr>
            <a:xfrm>
              <a:off x="1096919" y="2142009"/>
              <a:ext cx="1712942" cy="441001"/>
            </a:xfrm>
            <a:prstGeom prst="rect">
              <a:avLst/>
            </a:prstGeom>
            <a:gradFill flip="none" rotWithShape="1">
              <a:gsLst>
                <a:gs pos="100000">
                  <a:sysClr val="window" lastClr="FFFFFF">
                    <a:lumMod val="75000"/>
                    <a:alpha val="3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91440" tIns="45720" rIns="91440" bIns="45720" numCol="1" rtlCol="0" anchor="ctr" anchorCtr="0" compatLnSpc="1">
              <a:prstTxWarp prst="textNoShape">
                <a:avLst/>
              </a:prstTxWarp>
            </a:bodyPr>
            <a:lstStyle/>
            <a:p>
              <a:pPr defTabSz="1219444" fontAlgn="ctr">
                <a:lnSpc>
                  <a:spcPct val="150000"/>
                </a:lnSpc>
                <a:spcBef>
                  <a:spcPct val="0"/>
                </a:spcBef>
                <a:spcAft>
                  <a:spcPct val="0"/>
                </a:spcAft>
                <a:buClr>
                  <a:srgbClr val="CC9900"/>
                </a:buClr>
              </a:pPr>
              <a:endParaRPr lang="en-US" altLang="zh-CN" sz="900"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 name="矩形 52">
              <a:extLst>
                <a:ext uri="{FF2B5EF4-FFF2-40B4-BE49-F238E27FC236}">
                  <a16:creationId xmlns:a16="http://schemas.microsoft.com/office/drawing/2014/main" xmlns="" id="{771A333F-BC46-45D4-A93C-6CCFCF932A41}"/>
                </a:ext>
              </a:extLst>
            </p:cNvPr>
            <p:cNvSpPr/>
            <p:nvPr/>
          </p:nvSpPr>
          <p:spPr>
            <a:xfrm>
              <a:off x="1096919" y="1512068"/>
              <a:ext cx="1712942" cy="441001"/>
            </a:xfrm>
            <a:prstGeom prst="rect">
              <a:avLst/>
            </a:prstGeom>
            <a:gradFill flip="none" rotWithShape="1">
              <a:gsLst>
                <a:gs pos="100000">
                  <a:sysClr val="window" lastClr="FFFFFF">
                    <a:lumMod val="75000"/>
                    <a:alpha val="3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91440" tIns="45720" rIns="91440" bIns="45720" numCol="1" rtlCol="0" anchor="ctr" anchorCtr="0" compatLnSpc="1">
              <a:prstTxWarp prst="textNoShape">
                <a:avLst/>
              </a:prstTxWarp>
            </a:bodyPr>
            <a:lstStyle/>
            <a:p>
              <a:pPr defTabSz="1219444" fontAlgn="ctr">
                <a:lnSpc>
                  <a:spcPct val="150000"/>
                </a:lnSpc>
                <a:spcBef>
                  <a:spcPct val="0"/>
                </a:spcBef>
                <a:spcAft>
                  <a:spcPct val="0"/>
                </a:spcAft>
                <a:buClr>
                  <a:srgbClr val="CC9900"/>
                </a:buClr>
              </a:pPr>
              <a:endParaRPr lang="en-US" altLang="zh-CN" sz="900"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4" name="矩形 53">
              <a:extLst>
                <a:ext uri="{FF2B5EF4-FFF2-40B4-BE49-F238E27FC236}">
                  <a16:creationId xmlns:a16="http://schemas.microsoft.com/office/drawing/2014/main" xmlns="" id="{5C74BF4E-72FA-496C-A340-ED76D9A54F1A}"/>
                </a:ext>
              </a:extLst>
            </p:cNvPr>
            <p:cNvSpPr/>
            <p:nvPr/>
          </p:nvSpPr>
          <p:spPr>
            <a:xfrm>
              <a:off x="1096919" y="5409399"/>
              <a:ext cx="1712942" cy="441001"/>
            </a:xfrm>
            <a:prstGeom prst="rect">
              <a:avLst/>
            </a:prstGeom>
            <a:gradFill flip="none" rotWithShape="1">
              <a:gsLst>
                <a:gs pos="100000">
                  <a:sysClr val="window" lastClr="FFFFFF">
                    <a:lumMod val="75000"/>
                    <a:alpha val="3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91440" tIns="45720" rIns="91440" bIns="45720" numCol="1" rtlCol="0" anchor="ctr" anchorCtr="0" compatLnSpc="1">
              <a:prstTxWarp prst="textNoShape">
                <a:avLst/>
              </a:prstTxWarp>
            </a:bodyPr>
            <a:lstStyle/>
            <a:p>
              <a:pPr defTabSz="1219444" fontAlgn="ctr">
                <a:lnSpc>
                  <a:spcPct val="150000"/>
                </a:lnSpc>
                <a:spcBef>
                  <a:spcPct val="0"/>
                </a:spcBef>
                <a:spcAft>
                  <a:spcPct val="0"/>
                </a:spcAft>
                <a:buClr>
                  <a:srgbClr val="CC9900"/>
                </a:buClr>
              </a:pPr>
              <a:endParaRPr lang="en-US" altLang="zh-CN" sz="900"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5" name="矩形 54">
              <a:extLst>
                <a:ext uri="{FF2B5EF4-FFF2-40B4-BE49-F238E27FC236}">
                  <a16:creationId xmlns:a16="http://schemas.microsoft.com/office/drawing/2014/main" xmlns="" id="{AB3D4658-B152-4DEF-A599-0805F85D00AD}"/>
                </a:ext>
              </a:extLst>
            </p:cNvPr>
            <p:cNvSpPr/>
            <p:nvPr/>
          </p:nvSpPr>
          <p:spPr>
            <a:xfrm>
              <a:off x="1096919" y="4661774"/>
              <a:ext cx="1712942" cy="558685"/>
            </a:xfrm>
            <a:prstGeom prst="rect">
              <a:avLst/>
            </a:prstGeom>
            <a:gradFill flip="none" rotWithShape="1">
              <a:gsLst>
                <a:gs pos="100000">
                  <a:sysClr val="window" lastClr="FFFFFF">
                    <a:lumMod val="75000"/>
                    <a:alpha val="3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91440" tIns="45720" rIns="91440" bIns="45720" numCol="1" rtlCol="0" anchor="ctr" anchorCtr="0" compatLnSpc="1">
              <a:prstTxWarp prst="textNoShape">
                <a:avLst/>
              </a:prstTxWarp>
            </a:bodyPr>
            <a:lstStyle/>
            <a:p>
              <a:pPr defTabSz="1219444" fontAlgn="ctr">
                <a:lnSpc>
                  <a:spcPct val="150000"/>
                </a:lnSpc>
                <a:spcBef>
                  <a:spcPct val="0"/>
                </a:spcBef>
                <a:spcAft>
                  <a:spcPct val="0"/>
                </a:spcAft>
                <a:buClr>
                  <a:srgbClr val="CC9900"/>
                </a:buClr>
              </a:pPr>
              <a:endParaRPr lang="en-US" altLang="zh-CN" sz="900"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6" name="矩形 55">
              <a:extLst>
                <a:ext uri="{FF2B5EF4-FFF2-40B4-BE49-F238E27FC236}">
                  <a16:creationId xmlns:a16="http://schemas.microsoft.com/office/drawing/2014/main" xmlns="" id="{2316F8FD-49CB-4107-ABB5-44DBB3243C16}"/>
                </a:ext>
              </a:extLst>
            </p:cNvPr>
            <p:cNvSpPr/>
            <p:nvPr/>
          </p:nvSpPr>
          <p:spPr>
            <a:xfrm>
              <a:off x="1096919" y="3401892"/>
              <a:ext cx="1712942" cy="441001"/>
            </a:xfrm>
            <a:prstGeom prst="rect">
              <a:avLst/>
            </a:prstGeom>
            <a:gradFill flip="none" rotWithShape="1">
              <a:gsLst>
                <a:gs pos="100000">
                  <a:sysClr val="window" lastClr="FFFFFF">
                    <a:lumMod val="75000"/>
                    <a:alpha val="3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91440" tIns="45720" rIns="91440" bIns="45720" numCol="1" rtlCol="0" anchor="ctr" anchorCtr="0" compatLnSpc="1">
              <a:prstTxWarp prst="textNoShape">
                <a:avLst/>
              </a:prstTxWarp>
            </a:bodyPr>
            <a:lstStyle/>
            <a:p>
              <a:pPr defTabSz="1219444" fontAlgn="ctr">
                <a:lnSpc>
                  <a:spcPct val="150000"/>
                </a:lnSpc>
                <a:spcBef>
                  <a:spcPct val="0"/>
                </a:spcBef>
                <a:spcAft>
                  <a:spcPct val="0"/>
                </a:spcAft>
                <a:buClr>
                  <a:srgbClr val="CC9900"/>
                </a:buClr>
              </a:pPr>
              <a:endParaRPr lang="en-US" altLang="zh-CN" sz="900"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 name="矩形 56">
              <a:extLst>
                <a:ext uri="{FF2B5EF4-FFF2-40B4-BE49-F238E27FC236}">
                  <a16:creationId xmlns:a16="http://schemas.microsoft.com/office/drawing/2014/main" xmlns="" id="{449DDE7D-6525-4E0D-86AC-3FAD9C9716C3}"/>
                </a:ext>
              </a:extLst>
            </p:cNvPr>
            <p:cNvSpPr/>
            <p:nvPr/>
          </p:nvSpPr>
          <p:spPr>
            <a:xfrm>
              <a:off x="1096919" y="2771950"/>
              <a:ext cx="1712942" cy="441001"/>
            </a:xfrm>
            <a:prstGeom prst="rect">
              <a:avLst/>
            </a:prstGeom>
            <a:gradFill flip="none" rotWithShape="1">
              <a:gsLst>
                <a:gs pos="100000">
                  <a:sysClr val="window" lastClr="FFFFFF">
                    <a:lumMod val="75000"/>
                    <a:alpha val="3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91440" tIns="45720" rIns="91440" bIns="45720" numCol="1" rtlCol="0" anchor="ctr" anchorCtr="0" compatLnSpc="1">
              <a:prstTxWarp prst="textNoShape">
                <a:avLst/>
              </a:prstTxWarp>
            </a:bodyPr>
            <a:lstStyle/>
            <a:p>
              <a:pPr defTabSz="1219444" fontAlgn="ctr">
                <a:lnSpc>
                  <a:spcPct val="150000"/>
                </a:lnSpc>
                <a:spcBef>
                  <a:spcPct val="0"/>
                </a:spcBef>
                <a:spcAft>
                  <a:spcPct val="0"/>
                </a:spcAft>
                <a:buClr>
                  <a:srgbClr val="CC9900"/>
                </a:buClr>
              </a:pPr>
              <a:endParaRPr lang="en-US" altLang="zh-CN" sz="900"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 name="矩形 57">
              <a:extLst>
                <a:ext uri="{FF2B5EF4-FFF2-40B4-BE49-F238E27FC236}">
                  <a16:creationId xmlns:a16="http://schemas.microsoft.com/office/drawing/2014/main" xmlns="" id="{A813F9D5-850A-4C55-8F86-2249CF44C93C}"/>
                </a:ext>
              </a:extLst>
            </p:cNvPr>
            <p:cNvSpPr/>
            <p:nvPr/>
          </p:nvSpPr>
          <p:spPr>
            <a:xfrm>
              <a:off x="449064" y="1512067"/>
              <a:ext cx="529750" cy="4338332"/>
            </a:xfrm>
            <a:prstGeom prst="rect">
              <a:avLst/>
            </a:prstGeom>
            <a:gradFill flip="none" rotWithShape="1">
              <a:gsLst>
                <a:gs pos="100000">
                  <a:sysClr val="window" lastClr="FFFFFF">
                    <a:lumMod val="75000"/>
                    <a:alpha val="3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91440" tIns="45720" rIns="91440" bIns="45720" numCol="1" rtlCol="0" anchor="ctr" anchorCtr="0" compatLnSpc="1">
              <a:prstTxWarp prst="textNoShape">
                <a:avLst/>
              </a:prstTxWarp>
            </a:bodyPr>
            <a:lstStyle/>
            <a:p>
              <a:pPr defTabSz="1219444" fontAlgn="ctr">
                <a:lnSpc>
                  <a:spcPct val="150000"/>
                </a:lnSpc>
                <a:spcBef>
                  <a:spcPct val="0"/>
                </a:spcBef>
                <a:spcAft>
                  <a:spcPct val="0"/>
                </a:spcAft>
                <a:buClr>
                  <a:srgbClr val="CC9900"/>
                </a:buClr>
              </a:pPr>
              <a:endParaRPr lang="en-US" altLang="zh-CN" sz="800"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 name="矩形 58">
              <a:extLst>
                <a:ext uri="{FF2B5EF4-FFF2-40B4-BE49-F238E27FC236}">
                  <a16:creationId xmlns:a16="http://schemas.microsoft.com/office/drawing/2014/main" xmlns="" id="{B1635ED6-B05D-4232-AB0F-E286AC8539DB}"/>
                </a:ext>
              </a:extLst>
            </p:cNvPr>
            <p:cNvSpPr/>
            <p:nvPr/>
          </p:nvSpPr>
          <p:spPr>
            <a:xfrm>
              <a:off x="1218618" y="1598014"/>
              <a:ext cx="1328584" cy="319623"/>
            </a:xfrm>
            <a:prstGeom prst="rect">
              <a:avLst/>
            </a:prstGeom>
          </p:spPr>
          <p:txBody>
            <a:bodyPr wrap="square">
              <a:spAutoFit/>
            </a:bodyPr>
            <a:lstStyle/>
            <a:p>
              <a:pPr algn="ctr">
                <a:lnSpc>
                  <a:spcPct val="130000"/>
                </a:lnSpc>
                <a:buSzPct val="90000"/>
              </a:pPr>
              <a:r>
                <a:rPr lang="zh-CN" altLang="en-US" sz="1200" b="1" spc="175"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爱尔兰研究所</a:t>
              </a:r>
              <a:r>
                <a:rPr lang="en-US" altLang="zh-CN" sz="1200" b="1" spc="175"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endParaRPr lang="zh-CN" altLang="en-US" sz="1200" b="1" spc="175"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 name="矩形 59">
              <a:extLst>
                <a:ext uri="{FF2B5EF4-FFF2-40B4-BE49-F238E27FC236}">
                  <a16:creationId xmlns:a16="http://schemas.microsoft.com/office/drawing/2014/main" xmlns="" id="{C5622D77-D89B-42C1-AFE7-E78054880973}"/>
                </a:ext>
              </a:extLst>
            </p:cNvPr>
            <p:cNvSpPr/>
            <p:nvPr/>
          </p:nvSpPr>
          <p:spPr>
            <a:xfrm>
              <a:off x="1218619" y="2227954"/>
              <a:ext cx="1470205" cy="584034"/>
            </a:xfrm>
            <a:prstGeom prst="rect">
              <a:avLst/>
            </a:prstGeom>
          </p:spPr>
          <p:txBody>
            <a:bodyPr wrap="square">
              <a:spAutoFit/>
            </a:bodyPr>
            <a:lstStyle/>
            <a:p>
              <a:pPr algn="ctr">
                <a:lnSpc>
                  <a:spcPct val="130000"/>
                </a:lnSpc>
                <a:buSzPct val="90000"/>
              </a:pPr>
              <a:r>
                <a:rPr lang="zh-CN" altLang="en-US" sz="1200" b="1" spc="175"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欧洲德国研究所</a:t>
              </a:r>
              <a:r>
                <a:rPr lang="en-US" altLang="zh-CN" sz="1200" b="1" spc="175"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endParaRPr lang="zh-CN" altLang="en-US" sz="1200" b="1" spc="175"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 name="矩形 60">
              <a:extLst>
                <a:ext uri="{FF2B5EF4-FFF2-40B4-BE49-F238E27FC236}">
                  <a16:creationId xmlns:a16="http://schemas.microsoft.com/office/drawing/2014/main" xmlns="" id="{0001025C-DBF6-4483-A1DD-453B63AC5634}"/>
                </a:ext>
              </a:extLst>
            </p:cNvPr>
            <p:cNvSpPr/>
            <p:nvPr/>
          </p:nvSpPr>
          <p:spPr>
            <a:xfrm>
              <a:off x="1294821" y="2857896"/>
              <a:ext cx="1470205" cy="319623"/>
            </a:xfrm>
            <a:prstGeom prst="rect">
              <a:avLst/>
            </a:prstGeom>
          </p:spPr>
          <p:txBody>
            <a:bodyPr wrap="square">
              <a:spAutoFit/>
            </a:bodyPr>
            <a:lstStyle/>
            <a:p>
              <a:pPr>
                <a:lnSpc>
                  <a:spcPct val="130000"/>
                </a:lnSpc>
                <a:buSzPct val="90000"/>
              </a:pPr>
              <a:r>
                <a:rPr lang="zh-CN" altLang="en-US" sz="1200" b="1" spc="175"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以色列研究所</a:t>
              </a:r>
              <a:r>
                <a:rPr lang="en-US" altLang="zh-CN" sz="1200" b="1" spc="175"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endParaRPr lang="zh-CN" altLang="en-US" sz="1200" b="1" spc="175"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 name="矩形 61">
              <a:extLst>
                <a:ext uri="{FF2B5EF4-FFF2-40B4-BE49-F238E27FC236}">
                  <a16:creationId xmlns:a16="http://schemas.microsoft.com/office/drawing/2014/main" xmlns="" id="{71FF9FE3-F3E2-41C1-BE74-9B73D6E6FF30}"/>
                </a:ext>
              </a:extLst>
            </p:cNvPr>
            <p:cNvSpPr/>
            <p:nvPr/>
          </p:nvSpPr>
          <p:spPr>
            <a:xfrm>
              <a:off x="1031362" y="3451737"/>
              <a:ext cx="1860375" cy="584034"/>
            </a:xfrm>
            <a:prstGeom prst="rect">
              <a:avLst/>
            </a:prstGeom>
          </p:spPr>
          <p:txBody>
            <a:bodyPr wrap="square">
              <a:spAutoFit/>
            </a:bodyPr>
            <a:lstStyle/>
            <a:p>
              <a:pPr>
                <a:lnSpc>
                  <a:spcPct val="130000"/>
                </a:lnSpc>
                <a:buSzPct val="90000"/>
              </a:pPr>
              <a:r>
                <a:rPr lang="zh-CN" altLang="en-US" sz="1200" b="1" spc="175"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俄罗斯研究所</a:t>
              </a:r>
              <a:r>
                <a:rPr lang="en-US" altLang="zh-CN" sz="1200" b="1" spc="175"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200" b="1" spc="175"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莫斯科</a:t>
              </a:r>
              <a:r>
                <a:rPr lang="en-US" altLang="zh-CN" sz="1200" b="1" spc="175"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endParaRPr lang="zh-CN" altLang="en-US" sz="1200" b="1" spc="175"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 name="矩形 62">
              <a:extLst>
                <a:ext uri="{FF2B5EF4-FFF2-40B4-BE49-F238E27FC236}">
                  <a16:creationId xmlns:a16="http://schemas.microsoft.com/office/drawing/2014/main" xmlns="" id="{BF4C1EEF-7F3F-4347-8036-94877762ACA2}"/>
                </a:ext>
              </a:extLst>
            </p:cNvPr>
            <p:cNvSpPr/>
            <p:nvPr/>
          </p:nvSpPr>
          <p:spPr>
            <a:xfrm>
              <a:off x="1077772" y="4675942"/>
              <a:ext cx="1720861" cy="584034"/>
            </a:xfrm>
            <a:prstGeom prst="rect">
              <a:avLst/>
            </a:prstGeom>
          </p:spPr>
          <p:txBody>
            <a:bodyPr wrap="square">
              <a:spAutoFit/>
            </a:bodyPr>
            <a:lstStyle/>
            <a:p>
              <a:pPr>
                <a:lnSpc>
                  <a:spcPct val="130000"/>
                </a:lnSpc>
                <a:buSzPct val="90000"/>
              </a:pPr>
              <a:r>
                <a:rPr lang="zh-CN" altLang="en-US" sz="1200" b="1" spc="175"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中国深圳、北京、上海、西安研究所</a:t>
              </a:r>
              <a:r>
                <a:rPr lang="en-US" altLang="zh-CN" sz="1200" b="1" spc="175"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p>
          </p:txBody>
        </p:sp>
        <p:sp>
          <p:nvSpPr>
            <p:cNvPr id="64" name="矩形 63">
              <a:extLst>
                <a:ext uri="{FF2B5EF4-FFF2-40B4-BE49-F238E27FC236}">
                  <a16:creationId xmlns:a16="http://schemas.microsoft.com/office/drawing/2014/main" xmlns="" id="{70F91ABF-33A7-42A5-8A15-37DAC7026647}"/>
                </a:ext>
              </a:extLst>
            </p:cNvPr>
            <p:cNvSpPr/>
            <p:nvPr/>
          </p:nvSpPr>
          <p:spPr>
            <a:xfrm>
              <a:off x="1077772" y="5456405"/>
              <a:ext cx="1836276" cy="319623"/>
            </a:xfrm>
            <a:prstGeom prst="rect">
              <a:avLst/>
            </a:prstGeom>
          </p:spPr>
          <p:txBody>
            <a:bodyPr wrap="square">
              <a:spAutoFit/>
            </a:bodyPr>
            <a:lstStyle/>
            <a:p>
              <a:pPr>
                <a:lnSpc>
                  <a:spcPct val="130000"/>
                </a:lnSpc>
                <a:buSzPct val="90000"/>
              </a:pPr>
              <a:r>
                <a:rPr lang="zh-CN" altLang="en-US" sz="1200" b="1" spc="175"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加拿大多伦多研究所</a:t>
              </a:r>
              <a:r>
                <a:rPr lang="en-US" altLang="zh-CN" sz="1200" b="1" spc="175"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p>
          </p:txBody>
        </p:sp>
        <p:sp>
          <p:nvSpPr>
            <p:cNvPr id="65" name="矩形 64">
              <a:extLst>
                <a:ext uri="{FF2B5EF4-FFF2-40B4-BE49-F238E27FC236}">
                  <a16:creationId xmlns:a16="http://schemas.microsoft.com/office/drawing/2014/main" xmlns="" id="{38EF6723-1AEE-4A1F-AD1B-0356872B9289}"/>
                </a:ext>
              </a:extLst>
            </p:cNvPr>
            <p:cNvSpPr/>
            <p:nvPr/>
          </p:nvSpPr>
          <p:spPr>
            <a:xfrm>
              <a:off x="1096919" y="4031833"/>
              <a:ext cx="1712942" cy="441001"/>
            </a:xfrm>
            <a:prstGeom prst="rect">
              <a:avLst/>
            </a:prstGeom>
            <a:gradFill flip="none" rotWithShape="1">
              <a:gsLst>
                <a:gs pos="100000">
                  <a:sysClr val="window" lastClr="FFFFFF">
                    <a:lumMod val="75000"/>
                    <a:alpha val="3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91440" tIns="45720" rIns="91440" bIns="45720" numCol="1" rtlCol="0" anchor="ctr" anchorCtr="0" compatLnSpc="1">
              <a:prstTxWarp prst="textNoShape">
                <a:avLst/>
              </a:prstTxWarp>
            </a:bodyPr>
            <a:lstStyle/>
            <a:p>
              <a:pPr defTabSz="1219444" fontAlgn="ctr">
                <a:lnSpc>
                  <a:spcPct val="150000"/>
                </a:lnSpc>
                <a:spcBef>
                  <a:spcPct val="0"/>
                </a:spcBef>
                <a:spcAft>
                  <a:spcPct val="0"/>
                </a:spcAft>
                <a:buClr>
                  <a:srgbClr val="CC9900"/>
                </a:buClr>
              </a:pPr>
              <a:endParaRPr lang="en-US" altLang="zh-CN" sz="900"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 name="矩形 65">
              <a:extLst>
                <a:ext uri="{FF2B5EF4-FFF2-40B4-BE49-F238E27FC236}">
                  <a16:creationId xmlns:a16="http://schemas.microsoft.com/office/drawing/2014/main" xmlns="" id="{027A8D7B-48D0-4F6E-A8DE-05CD0273E13A}"/>
                </a:ext>
              </a:extLst>
            </p:cNvPr>
            <p:cNvSpPr/>
            <p:nvPr/>
          </p:nvSpPr>
          <p:spPr>
            <a:xfrm>
              <a:off x="1036643" y="4042894"/>
              <a:ext cx="1853178" cy="584034"/>
            </a:xfrm>
            <a:prstGeom prst="rect">
              <a:avLst/>
            </a:prstGeom>
          </p:spPr>
          <p:txBody>
            <a:bodyPr wrap="square">
              <a:spAutoFit/>
            </a:bodyPr>
            <a:lstStyle/>
            <a:p>
              <a:pPr>
                <a:lnSpc>
                  <a:spcPct val="130000"/>
                </a:lnSpc>
                <a:buSzPct val="90000"/>
              </a:pPr>
              <a:r>
                <a:rPr lang="zh-CN" altLang="en-US" sz="1200" b="1" spc="175"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印度研究所</a:t>
              </a:r>
              <a:r>
                <a:rPr lang="en-US" altLang="zh-CN" sz="1200" b="1" spc="175"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200" b="1" spc="175"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班加罗尔</a:t>
              </a:r>
              <a:r>
                <a:rPr lang="en-US" altLang="zh-CN" sz="1200" b="1" spc="175"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endParaRPr lang="zh-CN" altLang="en-US" sz="1200" b="1" spc="175" dirty="0">
                <a:solidFill>
                  <a:schemeClr val="tx1">
                    <a:lumMod val="75000"/>
                    <a:lumOff val="2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 name="文本框 141">
              <a:extLst>
                <a:ext uri="{FF2B5EF4-FFF2-40B4-BE49-F238E27FC236}">
                  <a16:creationId xmlns:a16="http://schemas.microsoft.com/office/drawing/2014/main" xmlns="" id="{FE74FF91-C6F1-4AC5-9857-0F20737FEF0D}"/>
                </a:ext>
              </a:extLst>
            </p:cNvPr>
            <p:cNvSpPr txBox="1"/>
            <p:nvPr/>
          </p:nvSpPr>
          <p:spPr>
            <a:xfrm>
              <a:off x="546521" y="1549004"/>
              <a:ext cx="338763" cy="42962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6966" tIns="36966" rIns="36966" bIns="36966" anchor="ctr">
              <a:spAutoFit/>
            </a:bodyPr>
            <a:lstStyle/>
            <a:p>
              <a:pPr algn="ctr">
                <a:lnSpc>
                  <a:spcPct val="120000"/>
                </a:lnSpc>
                <a:defRPr sz="6500">
                  <a:solidFill>
                    <a:srgbClr val="FFAA00"/>
                  </a:solidFill>
                  <a:latin typeface="FZLanTingHeiS-DB1-GBK"/>
                  <a:ea typeface="FZLanTingHeiS-DB1-GBK"/>
                  <a:cs typeface="FZLanTingHeiS-DB1-GBK"/>
                  <a:sym typeface="FZLanTingHeiS-DB1-GBK"/>
                </a:defRPr>
              </a:pPr>
              <a:r>
                <a:rPr lang="zh-CN" altLang="en-US"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rPr>
                <a:t>布</a:t>
              </a:r>
              <a:endParaRPr lang="en-US" altLang="zh-CN"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lnSpc>
                  <a:spcPct val="120000"/>
                </a:lnSpc>
                <a:defRPr sz="6500">
                  <a:solidFill>
                    <a:srgbClr val="FFAA00"/>
                  </a:solidFill>
                  <a:latin typeface="FZLanTingHeiS-DB1-GBK"/>
                  <a:ea typeface="FZLanTingHeiS-DB1-GBK"/>
                  <a:cs typeface="FZLanTingHeiS-DB1-GBK"/>
                  <a:sym typeface="FZLanTingHeiS-DB1-GBK"/>
                </a:defRPr>
              </a:pPr>
              <a:r>
                <a:rPr lang="zh-CN" altLang="en-US"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rPr>
                <a:t>局</a:t>
              </a:r>
              <a:endParaRPr lang="en-US" altLang="zh-CN"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lnSpc>
                  <a:spcPct val="120000"/>
                </a:lnSpc>
                <a:defRPr sz="6500">
                  <a:solidFill>
                    <a:srgbClr val="FFAA00"/>
                  </a:solidFill>
                  <a:latin typeface="FZLanTingHeiS-DB1-GBK"/>
                  <a:ea typeface="FZLanTingHeiS-DB1-GBK"/>
                  <a:cs typeface="FZLanTingHeiS-DB1-GBK"/>
                  <a:sym typeface="FZLanTingHeiS-DB1-GBK"/>
                </a:defRPr>
              </a:pPr>
              <a:r>
                <a:rPr lang="en-US" altLang="zh-CN"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rPr>
                <a:t>7</a:t>
              </a:r>
            </a:p>
            <a:p>
              <a:pPr algn="ctr">
                <a:lnSpc>
                  <a:spcPct val="120000"/>
                </a:lnSpc>
                <a:defRPr sz="6500">
                  <a:solidFill>
                    <a:srgbClr val="FFAA00"/>
                  </a:solidFill>
                  <a:latin typeface="FZLanTingHeiS-DB1-GBK"/>
                  <a:ea typeface="FZLanTingHeiS-DB1-GBK"/>
                  <a:cs typeface="FZLanTingHeiS-DB1-GBK"/>
                  <a:sym typeface="FZLanTingHeiS-DB1-GBK"/>
                </a:defRPr>
              </a:pPr>
              <a:r>
                <a:rPr lang="zh-CN" altLang="en-US"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rPr>
                <a:t>大</a:t>
              </a:r>
              <a:endParaRPr lang="en-US" altLang="zh-CN"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lnSpc>
                  <a:spcPct val="120000"/>
                </a:lnSpc>
                <a:defRPr sz="6500">
                  <a:solidFill>
                    <a:srgbClr val="FFAA00"/>
                  </a:solidFill>
                  <a:latin typeface="FZLanTingHeiS-DB1-GBK"/>
                  <a:ea typeface="FZLanTingHeiS-DB1-GBK"/>
                  <a:cs typeface="FZLanTingHeiS-DB1-GBK"/>
                  <a:sym typeface="FZLanTingHeiS-DB1-GBK"/>
                </a:defRPr>
              </a:pPr>
              <a:r>
                <a:rPr lang="zh-CN" altLang="en-US"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rPr>
                <a:t>研</a:t>
              </a:r>
              <a:endParaRPr lang="en-US" altLang="zh-CN"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lnSpc>
                  <a:spcPct val="120000"/>
                </a:lnSpc>
                <a:defRPr sz="6500">
                  <a:solidFill>
                    <a:srgbClr val="FFAA00"/>
                  </a:solidFill>
                  <a:latin typeface="FZLanTingHeiS-DB1-GBK"/>
                  <a:ea typeface="FZLanTingHeiS-DB1-GBK"/>
                  <a:cs typeface="FZLanTingHeiS-DB1-GBK"/>
                  <a:sym typeface="FZLanTingHeiS-DB1-GBK"/>
                </a:defRPr>
              </a:pPr>
              <a:r>
                <a:rPr lang="zh-CN" altLang="en-US"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rPr>
                <a:t>究</a:t>
              </a:r>
              <a:endParaRPr lang="en-US" altLang="zh-CN"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lnSpc>
                  <a:spcPct val="120000"/>
                </a:lnSpc>
                <a:defRPr sz="6500">
                  <a:solidFill>
                    <a:srgbClr val="FFAA00"/>
                  </a:solidFill>
                  <a:latin typeface="FZLanTingHeiS-DB1-GBK"/>
                  <a:ea typeface="FZLanTingHeiS-DB1-GBK"/>
                  <a:cs typeface="FZLanTingHeiS-DB1-GBK"/>
                  <a:sym typeface="FZLanTingHeiS-DB1-GBK"/>
                </a:defRPr>
              </a:pPr>
              <a:r>
                <a:rPr lang="zh-CN" altLang="en-US"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rPr>
                <a:t>所</a:t>
              </a:r>
              <a:endParaRPr lang="en-US" altLang="zh-CN"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lnSpc>
                  <a:spcPct val="120000"/>
                </a:lnSpc>
                <a:defRPr sz="6500">
                  <a:solidFill>
                    <a:srgbClr val="FFAA00"/>
                  </a:solidFill>
                  <a:latin typeface="FZLanTingHeiS-DB1-GBK"/>
                  <a:ea typeface="FZLanTingHeiS-DB1-GBK"/>
                  <a:cs typeface="FZLanTingHeiS-DB1-GBK"/>
                  <a:sym typeface="FZLanTingHeiS-DB1-GBK"/>
                </a:defRPr>
              </a:pPr>
              <a:r>
                <a:rPr lang="zh-CN" altLang="en-US"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rPr>
                <a:t>构</a:t>
              </a:r>
              <a:endParaRPr lang="en-US" altLang="zh-CN"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lnSpc>
                  <a:spcPct val="120000"/>
                </a:lnSpc>
                <a:defRPr sz="6500">
                  <a:solidFill>
                    <a:srgbClr val="FFAA00"/>
                  </a:solidFill>
                  <a:latin typeface="FZLanTingHeiS-DB1-GBK"/>
                  <a:ea typeface="FZLanTingHeiS-DB1-GBK"/>
                  <a:cs typeface="FZLanTingHeiS-DB1-GBK"/>
                  <a:sym typeface="FZLanTingHeiS-DB1-GBK"/>
                </a:defRPr>
              </a:pPr>
              <a:r>
                <a:rPr lang="zh-CN" altLang="en-US"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rPr>
                <a:t>建</a:t>
              </a:r>
              <a:endParaRPr lang="en-US" altLang="zh-CN"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lnSpc>
                  <a:spcPct val="120000"/>
                </a:lnSpc>
                <a:defRPr sz="6500">
                  <a:solidFill>
                    <a:srgbClr val="FFAA00"/>
                  </a:solidFill>
                  <a:latin typeface="FZLanTingHeiS-DB1-GBK"/>
                  <a:ea typeface="FZLanTingHeiS-DB1-GBK"/>
                  <a:cs typeface="FZLanTingHeiS-DB1-GBK"/>
                  <a:sym typeface="FZLanTingHeiS-DB1-GBK"/>
                </a:defRPr>
              </a:pPr>
              <a:r>
                <a:rPr lang="zh-CN" altLang="en-US"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rPr>
                <a:t>数</a:t>
              </a:r>
              <a:endParaRPr lang="en-US" altLang="zh-CN"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lnSpc>
                  <a:spcPct val="120000"/>
                </a:lnSpc>
                <a:defRPr sz="6500">
                  <a:solidFill>
                    <a:srgbClr val="FFAA00"/>
                  </a:solidFill>
                  <a:latin typeface="FZLanTingHeiS-DB1-GBK"/>
                  <a:ea typeface="FZLanTingHeiS-DB1-GBK"/>
                  <a:cs typeface="FZLanTingHeiS-DB1-GBK"/>
                  <a:sym typeface="FZLanTingHeiS-DB1-GBK"/>
                </a:defRPr>
              </a:pPr>
              <a:r>
                <a:rPr lang="zh-CN" altLang="en-US"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rPr>
                <a:t>据</a:t>
              </a:r>
              <a:endParaRPr lang="en-US" altLang="zh-CN"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lnSpc>
                  <a:spcPct val="120000"/>
                </a:lnSpc>
                <a:defRPr sz="6500">
                  <a:solidFill>
                    <a:srgbClr val="FFAA00"/>
                  </a:solidFill>
                  <a:latin typeface="FZLanTingHeiS-DB1-GBK"/>
                  <a:ea typeface="FZLanTingHeiS-DB1-GBK"/>
                  <a:cs typeface="FZLanTingHeiS-DB1-GBK"/>
                  <a:sym typeface="FZLanTingHeiS-DB1-GBK"/>
                </a:defRPr>
              </a:pPr>
              <a:r>
                <a:rPr lang="zh-CN" altLang="en-US"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rPr>
                <a:t>库</a:t>
              </a:r>
              <a:endParaRPr lang="en-US" altLang="zh-CN"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lnSpc>
                  <a:spcPct val="120000"/>
                </a:lnSpc>
                <a:defRPr sz="6500">
                  <a:solidFill>
                    <a:srgbClr val="FFAA00"/>
                  </a:solidFill>
                  <a:latin typeface="FZLanTingHeiS-DB1-GBK"/>
                  <a:ea typeface="FZLanTingHeiS-DB1-GBK"/>
                  <a:cs typeface="FZLanTingHeiS-DB1-GBK"/>
                  <a:sym typeface="FZLanTingHeiS-DB1-GBK"/>
                </a:defRPr>
              </a:pPr>
              <a:r>
                <a:rPr lang="zh-CN" altLang="en-US"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rPr>
                <a:t>研</a:t>
              </a:r>
              <a:endParaRPr lang="en-US" altLang="zh-CN"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lnSpc>
                  <a:spcPct val="120000"/>
                </a:lnSpc>
                <a:defRPr sz="6500">
                  <a:solidFill>
                    <a:srgbClr val="FFAA00"/>
                  </a:solidFill>
                  <a:latin typeface="FZLanTingHeiS-DB1-GBK"/>
                  <a:ea typeface="FZLanTingHeiS-DB1-GBK"/>
                  <a:cs typeface="FZLanTingHeiS-DB1-GBK"/>
                  <a:sym typeface="FZLanTingHeiS-DB1-GBK"/>
                </a:defRPr>
              </a:pPr>
              <a:r>
                <a:rPr lang="zh-CN" altLang="en-US"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rPr>
                <a:t>发</a:t>
              </a:r>
              <a:endParaRPr lang="en-US" altLang="zh-CN"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lnSpc>
                  <a:spcPct val="120000"/>
                </a:lnSpc>
                <a:defRPr sz="6500">
                  <a:solidFill>
                    <a:srgbClr val="FFAA00"/>
                  </a:solidFill>
                  <a:latin typeface="FZLanTingHeiS-DB1-GBK"/>
                  <a:ea typeface="FZLanTingHeiS-DB1-GBK"/>
                  <a:cs typeface="FZLanTingHeiS-DB1-GBK"/>
                  <a:sym typeface="FZLanTingHeiS-DB1-GBK"/>
                </a:defRPr>
              </a:pPr>
              <a:r>
                <a:rPr lang="zh-CN" altLang="en-US"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rPr>
                <a:t>能</a:t>
              </a:r>
              <a:endParaRPr lang="en-US" altLang="zh-CN"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lnSpc>
                  <a:spcPct val="120000"/>
                </a:lnSpc>
                <a:defRPr sz="6500">
                  <a:solidFill>
                    <a:srgbClr val="FFAA00"/>
                  </a:solidFill>
                  <a:latin typeface="FZLanTingHeiS-DB1-GBK"/>
                  <a:ea typeface="FZLanTingHeiS-DB1-GBK"/>
                  <a:cs typeface="FZLanTingHeiS-DB1-GBK"/>
                  <a:sym typeface="FZLanTingHeiS-DB1-GBK"/>
                </a:defRPr>
              </a:pPr>
              <a:r>
                <a:rPr lang="zh-CN" altLang="en-US"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rPr>
                <a:t>力</a:t>
              </a:r>
              <a:endParaRPr lang="en-US" altLang="zh-CN" sz="1400" b="1" spc="100" dirty="0">
                <a:solidFill>
                  <a:srgbClr val="FBA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8" name="椭圆 67">
              <a:extLst>
                <a:ext uri="{FF2B5EF4-FFF2-40B4-BE49-F238E27FC236}">
                  <a16:creationId xmlns:a16="http://schemas.microsoft.com/office/drawing/2014/main" xmlns="" id="{23B0F53E-E2A2-449B-BA2E-5A833AF26A59}"/>
                </a:ext>
              </a:extLst>
            </p:cNvPr>
            <p:cNvSpPr>
              <a:spLocks noChangeAspect="1"/>
            </p:cNvSpPr>
            <p:nvPr/>
          </p:nvSpPr>
          <p:spPr>
            <a:xfrm>
              <a:off x="3050837" y="2450214"/>
              <a:ext cx="1272421" cy="1226803"/>
            </a:xfrm>
            <a:prstGeom prst="ellipse">
              <a:avLst/>
            </a:prstGeom>
            <a:gradFill flip="none" rotWithShape="1">
              <a:gsLst>
                <a:gs pos="100000">
                  <a:sysClr val="window" lastClr="FFFFFF">
                    <a:lumMod val="75000"/>
                    <a:alpha val="4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91440" tIns="45720" rIns="91440" bIns="45720" numCol="1" rtlCol="0" anchor="ctr" anchorCtr="0" compatLnSpc="1">
              <a:prstTxWarp prst="textNoShape">
                <a:avLst/>
              </a:prstTxWarp>
            </a:bodyPr>
            <a:lstStyle/>
            <a:p>
              <a:pPr lvl="4"/>
              <a:endParaRPr lang="zh-CN" altLang="en-US" noProof="1">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 name="椭圆 68">
              <a:extLst>
                <a:ext uri="{FF2B5EF4-FFF2-40B4-BE49-F238E27FC236}">
                  <a16:creationId xmlns:a16="http://schemas.microsoft.com/office/drawing/2014/main" xmlns="" id="{5393AB76-972A-4DF5-9548-E41B0BD9BEF9}"/>
                </a:ext>
              </a:extLst>
            </p:cNvPr>
            <p:cNvSpPr/>
            <p:nvPr/>
          </p:nvSpPr>
          <p:spPr>
            <a:xfrm>
              <a:off x="2977784" y="2379776"/>
              <a:ext cx="1418527" cy="1367677"/>
            </a:xfrm>
            <a:prstGeom prst="ellipse">
              <a:avLst/>
            </a:prstGeom>
            <a:noFill/>
            <a:ln w="9525" cap="flat" cmpd="sng" algn="ctr">
              <a:gradFill flip="none" rotWithShape="1">
                <a:gsLst>
                  <a:gs pos="0">
                    <a:srgbClr val="666666">
                      <a:lumMod val="75000"/>
                    </a:srgbClr>
                  </a:gs>
                  <a:gs pos="26000">
                    <a:srgbClr val="666666">
                      <a:lumMod val="40000"/>
                      <a:lumOff val="60000"/>
                    </a:srgbClr>
                  </a:gs>
                  <a:gs pos="83000">
                    <a:srgbClr val="666666">
                      <a:lumMod val="60000"/>
                      <a:lumOff val="40000"/>
                    </a:srgbClr>
                  </a:gs>
                  <a:gs pos="100000">
                    <a:srgbClr val="666666">
                      <a:lumMod val="75000"/>
                    </a:srgbClr>
                  </a:gs>
                </a:gsLst>
                <a:lin ang="54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0" name="矩形 69"/>
            <p:cNvSpPr/>
            <p:nvPr/>
          </p:nvSpPr>
          <p:spPr bwMode="auto">
            <a:xfrm>
              <a:off x="2765026" y="2764962"/>
              <a:ext cx="1844051" cy="597305"/>
            </a:xfrm>
            <a:prstGeom prst="rect">
              <a:avLst/>
            </a:prstGeom>
            <a:noFill/>
            <a:ln w="1270" cap="flat" cmpd="sng" algn="ctr">
              <a:noFill/>
              <a:prstDash val="solid"/>
              <a:miter lim="800000"/>
              <a:headEnd type="none" w="med" len="med"/>
              <a:tailEnd type="none" w="med" len="med"/>
            </a:ln>
            <a:effectLst/>
            <a:extLst/>
          </p:spPr>
          <p:txBody>
            <a:bodyPr wrap="square" lIns="0" tIns="0" rIns="0" bIns="0" anchor="ctr" anchorCtr="1"/>
            <a:lstStyle/>
            <a:p>
              <a:pPr marL="0" marR="0" lvl="0" indent="0" algn="ctr" defTabSz="914400" eaLnBrk="1" fontAlgn="auto" latinLnBrk="0" hangingPunct="1">
                <a:lnSpc>
                  <a:spcPct val="130000"/>
                </a:lnSpc>
                <a:spcBef>
                  <a:spcPts val="0"/>
                </a:spcBef>
                <a:spcAft>
                  <a:spcPts val="0"/>
                </a:spcAft>
                <a:buClrTx/>
                <a:buSzPct val="90000"/>
                <a:buFontTx/>
                <a:buNone/>
                <a:tabLst/>
                <a:defRPr/>
              </a:pPr>
              <a:r>
                <a:rPr kumimoji="0" lang="en-US" altLang="zh-CN" sz="1050" b="0" i="0" u="none" strike="noStrike" kern="0" cap="none" spc="0" normalizeH="0" baseline="0" noProof="0" dirty="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 </a:t>
              </a:r>
              <a:r>
                <a:rPr kumimoji="0" lang="zh-CN" altLang="en-US" sz="1200" b="1" i="0" u="none" strike="noStrike" kern="0" cap="none" spc="0" normalizeH="0" baseline="0" noProof="0" dirty="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自研数据库</a:t>
              </a:r>
              <a:endParaRPr kumimoji="0" lang="en-US" altLang="zh-CN" sz="1200" b="1" i="0" u="none" strike="noStrike" kern="0" cap="none" spc="0" normalizeH="0" baseline="0" noProof="0" dirty="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marR="0" lvl="0" indent="0" algn="ctr" defTabSz="914400" eaLnBrk="1" fontAlgn="auto" latinLnBrk="0" hangingPunct="1">
                <a:lnSpc>
                  <a:spcPct val="130000"/>
                </a:lnSpc>
                <a:spcBef>
                  <a:spcPts val="0"/>
                </a:spcBef>
                <a:spcAft>
                  <a:spcPts val="0"/>
                </a:spcAft>
                <a:buClrTx/>
                <a:buSzPct val="90000"/>
                <a:buFontTx/>
                <a:buNone/>
                <a:tabLst/>
                <a:defRPr/>
              </a:pPr>
              <a:r>
                <a:rPr kumimoji="0" lang="zh-CN" altLang="en-US" sz="1200" b="1" i="0" u="none" strike="noStrike" kern="0" cap="none" spc="0" normalizeH="0" baseline="0" noProof="0" dirty="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技术原型</a:t>
              </a:r>
            </a:p>
          </p:txBody>
        </p:sp>
        <p:sp>
          <p:nvSpPr>
            <p:cNvPr id="71" name="椭圆 70">
              <a:extLst>
                <a:ext uri="{FF2B5EF4-FFF2-40B4-BE49-F238E27FC236}">
                  <a16:creationId xmlns:a16="http://schemas.microsoft.com/office/drawing/2014/main" xmlns="" id="{23B0F53E-E2A2-449B-BA2E-5A833AF26A59}"/>
                </a:ext>
              </a:extLst>
            </p:cNvPr>
            <p:cNvSpPr>
              <a:spLocks noChangeAspect="1"/>
            </p:cNvSpPr>
            <p:nvPr/>
          </p:nvSpPr>
          <p:spPr>
            <a:xfrm>
              <a:off x="4823378" y="2239292"/>
              <a:ext cx="1272421" cy="1226803"/>
            </a:xfrm>
            <a:prstGeom prst="ellipse">
              <a:avLst/>
            </a:prstGeom>
            <a:gradFill flip="none" rotWithShape="1">
              <a:gsLst>
                <a:gs pos="100000">
                  <a:sysClr val="window" lastClr="FFFFFF">
                    <a:lumMod val="75000"/>
                    <a:alpha val="4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91440" tIns="45720" rIns="91440" bIns="45720" numCol="1" rtlCol="0" anchor="ctr" anchorCtr="0" compatLnSpc="1">
              <a:prstTxWarp prst="textNoShape">
                <a:avLst/>
              </a:prstTxWarp>
            </a:bodyPr>
            <a:lstStyle/>
            <a:p>
              <a:pPr lvl="4"/>
              <a:endParaRPr lang="zh-CN" altLang="en-US" noProof="1">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2" name="椭圆 71">
              <a:extLst>
                <a:ext uri="{FF2B5EF4-FFF2-40B4-BE49-F238E27FC236}">
                  <a16:creationId xmlns:a16="http://schemas.microsoft.com/office/drawing/2014/main" xmlns="" id="{5393AB76-972A-4DF5-9548-E41B0BD9BEF9}"/>
                </a:ext>
              </a:extLst>
            </p:cNvPr>
            <p:cNvSpPr/>
            <p:nvPr/>
          </p:nvSpPr>
          <p:spPr>
            <a:xfrm>
              <a:off x="4750323" y="2168854"/>
              <a:ext cx="1418527" cy="1367677"/>
            </a:xfrm>
            <a:prstGeom prst="ellipse">
              <a:avLst/>
            </a:prstGeom>
            <a:noFill/>
            <a:ln w="9525" cap="flat" cmpd="sng" algn="ctr">
              <a:gradFill flip="none" rotWithShape="1">
                <a:gsLst>
                  <a:gs pos="0">
                    <a:srgbClr val="666666">
                      <a:lumMod val="75000"/>
                    </a:srgbClr>
                  </a:gs>
                  <a:gs pos="26000">
                    <a:srgbClr val="666666">
                      <a:lumMod val="40000"/>
                      <a:lumOff val="60000"/>
                    </a:srgbClr>
                  </a:gs>
                  <a:gs pos="83000">
                    <a:srgbClr val="666666">
                      <a:lumMod val="60000"/>
                      <a:lumOff val="40000"/>
                    </a:srgbClr>
                  </a:gs>
                  <a:gs pos="100000">
                    <a:srgbClr val="666666">
                      <a:lumMod val="75000"/>
                    </a:srgbClr>
                  </a:gs>
                </a:gsLst>
                <a:lin ang="54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3" name="矩形 72"/>
            <p:cNvSpPr/>
            <p:nvPr/>
          </p:nvSpPr>
          <p:spPr bwMode="auto">
            <a:xfrm>
              <a:off x="4540989" y="2632862"/>
              <a:ext cx="1837209" cy="552637"/>
            </a:xfrm>
            <a:prstGeom prst="rect">
              <a:avLst/>
            </a:prstGeom>
            <a:noFill/>
            <a:ln>
              <a:noFill/>
            </a:ln>
            <a:effectLst/>
            <a:scene3d>
              <a:camera prst="orthographicFront">
                <a:rot lat="0" lon="0" rev="0"/>
              </a:camera>
              <a:lightRig rig="threePt" dir="t">
                <a:rot lat="0" lon="0" rev="1200000"/>
              </a:lightRig>
            </a:scene3d>
            <a:sp3d>
              <a:bevelT w="63500" h="25400"/>
            </a:sp3d>
            <a:extLst/>
          </p:spPr>
          <p:txBody>
            <a:bodyPr vert="horz" wrap="square" lIns="60965" tIns="30481" rIns="60965" bIns="30481" numCol="1" rtlCol="0" anchor="t" anchorCtr="0" compatLnSpc="1">
              <a:prstTxWarp prst="textNoShape">
                <a:avLst/>
              </a:prstTxWarp>
              <a:spAutoFit/>
            </a:bodyPr>
            <a:lstStyle/>
            <a:p>
              <a:pPr marL="0" marR="0" lvl="0" indent="0" algn="ctr" defTabSz="914400" eaLnBrk="1" fontAlgn="base" latinLnBrk="0" hangingPunct="1">
                <a:lnSpc>
                  <a:spcPct val="130000"/>
                </a:lnSpc>
                <a:spcBef>
                  <a:spcPct val="0"/>
                </a:spcBef>
                <a:spcAft>
                  <a:spcPct val="0"/>
                </a:spcAft>
                <a:buClr>
                  <a:srgbClr val="CC9900"/>
                </a:buClr>
                <a:buSzPct val="90000"/>
                <a:buFontTx/>
                <a:buNone/>
                <a:tabLst/>
                <a:defRPr/>
              </a:pPr>
              <a:r>
                <a:rPr kumimoji="0" lang="zh-CN" altLang="en-US" sz="1200" b="1" i="0" u="none" strike="noStrike" kern="0" cap="none" spc="0" normalizeH="0" baseline="0" noProof="0" dirty="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启动</a:t>
              </a:r>
              <a:r>
                <a:rPr kumimoji="0" lang="en-US" altLang="zh-CN" sz="1200" b="1" i="0" u="none" strike="noStrike" kern="0" cap="none" spc="0" normalizeH="0" baseline="0" noProof="0" dirty="0" err="1">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GaussDB</a:t>
              </a:r>
              <a:endParaRPr kumimoji="0" lang="en-US" altLang="zh-CN" sz="1200" b="1" i="0" u="none" strike="noStrike" kern="0" cap="none" spc="0" normalizeH="0" baseline="0" noProof="0" dirty="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marR="0" lvl="0" indent="0" algn="ctr" defTabSz="914400" eaLnBrk="1" fontAlgn="base" latinLnBrk="0" hangingPunct="1">
                <a:lnSpc>
                  <a:spcPct val="130000"/>
                </a:lnSpc>
                <a:spcBef>
                  <a:spcPct val="0"/>
                </a:spcBef>
                <a:spcAft>
                  <a:spcPct val="0"/>
                </a:spcAft>
                <a:buClr>
                  <a:srgbClr val="CC9900"/>
                </a:buClr>
                <a:buSzPct val="90000"/>
                <a:buFontTx/>
                <a:buNone/>
                <a:tabLst/>
                <a:defRPr/>
              </a:pPr>
              <a:r>
                <a:rPr kumimoji="0" lang="zh-CN" altLang="en-US" sz="1200" b="1" i="0" u="none" strike="noStrike" kern="0" cap="none" spc="0" normalizeH="0" baseline="0" noProof="0" dirty="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全自研内核研发</a:t>
              </a:r>
            </a:p>
          </p:txBody>
        </p:sp>
        <p:sp>
          <p:nvSpPr>
            <p:cNvPr id="74" name="椭圆 73">
              <a:extLst>
                <a:ext uri="{FF2B5EF4-FFF2-40B4-BE49-F238E27FC236}">
                  <a16:creationId xmlns:a16="http://schemas.microsoft.com/office/drawing/2014/main" xmlns="" id="{23B0F53E-E2A2-449B-BA2E-5A833AF26A59}"/>
                </a:ext>
              </a:extLst>
            </p:cNvPr>
            <p:cNvSpPr>
              <a:spLocks noChangeAspect="1"/>
            </p:cNvSpPr>
            <p:nvPr/>
          </p:nvSpPr>
          <p:spPr>
            <a:xfrm>
              <a:off x="6608917" y="2125143"/>
              <a:ext cx="1272421" cy="1226803"/>
            </a:xfrm>
            <a:prstGeom prst="ellipse">
              <a:avLst/>
            </a:prstGeom>
            <a:gradFill flip="none" rotWithShape="1">
              <a:gsLst>
                <a:gs pos="100000">
                  <a:sysClr val="window" lastClr="FFFFFF">
                    <a:lumMod val="75000"/>
                    <a:alpha val="4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91440" tIns="45720" rIns="91440" bIns="45720" numCol="1" rtlCol="0" anchor="ctr" anchorCtr="0" compatLnSpc="1">
              <a:prstTxWarp prst="textNoShape">
                <a:avLst/>
              </a:prstTxWarp>
            </a:bodyPr>
            <a:lstStyle/>
            <a:p>
              <a:pPr lvl="4"/>
              <a:endParaRPr lang="zh-CN" altLang="en-US" noProof="1">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5" name="椭圆 74">
              <a:extLst>
                <a:ext uri="{FF2B5EF4-FFF2-40B4-BE49-F238E27FC236}">
                  <a16:creationId xmlns:a16="http://schemas.microsoft.com/office/drawing/2014/main" xmlns="" id="{5393AB76-972A-4DF5-9548-E41B0BD9BEF9}"/>
                </a:ext>
              </a:extLst>
            </p:cNvPr>
            <p:cNvSpPr/>
            <p:nvPr/>
          </p:nvSpPr>
          <p:spPr>
            <a:xfrm>
              <a:off x="6535862" y="2054705"/>
              <a:ext cx="1418527" cy="1367677"/>
            </a:xfrm>
            <a:prstGeom prst="ellipse">
              <a:avLst/>
            </a:prstGeom>
            <a:noFill/>
            <a:ln w="9525" cap="flat" cmpd="sng" algn="ctr">
              <a:gradFill flip="none" rotWithShape="1">
                <a:gsLst>
                  <a:gs pos="0">
                    <a:srgbClr val="666666">
                      <a:lumMod val="75000"/>
                    </a:srgbClr>
                  </a:gs>
                  <a:gs pos="26000">
                    <a:srgbClr val="666666">
                      <a:lumMod val="40000"/>
                      <a:lumOff val="60000"/>
                    </a:srgbClr>
                  </a:gs>
                  <a:gs pos="83000">
                    <a:srgbClr val="666666">
                      <a:lumMod val="60000"/>
                      <a:lumOff val="40000"/>
                    </a:srgbClr>
                  </a:gs>
                  <a:gs pos="100000">
                    <a:srgbClr val="666666">
                      <a:lumMod val="75000"/>
                    </a:srgbClr>
                  </a:gs>
                </a:gsLst>
                <a:lin ang="54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6" name="矩形 75"/>
            <p:cNvSpPr/>
            <p:nvPr/>
          </p:nvSpPr>
          <p:spPr bwMode="auto">
            <a:xfrm>
              <a:off x="6310109" y="2518713"/>
              <a:ext cx="1870045" cy="552637"/>
            </a:xfrm>
            <a:prstGeom prst="rect">
              <a:avLst/>
            </a:prstGeom>
            <a:noFill/>
            <a:ln>
              <a:noFill/>
            </a:ln>
            <a:effectLst/>
            <a:scene3d>
              <a:camera prst="orthographicFront">
                <a:rot lat="0" lon="0" rev="0"/>
              </a:camera>
              <a:lightRig rig="threePt" dir="t">
                <a:rot lat="0" lon="0" rev="1200000"/>
              </a:lightRig>
            </a:scene3d>
            <a:sp3d>
              <a:bevelT w="63500" h="25400"/>
            </a:sp3d>
            <a:extLst/>
          </p:spPr>
          <p:txBody>
            <a:bodyPr vert="horz" wrap="square" lIns="60965" tIns="30481" rIns="60965" bIns="30481" numCol="1" rtlCol="0" anchor="t" anchorCtr="0" compatLnSpc="1">
              <a:prstTxWarp prst="textNoShape">
                <a:avLst/>
              </a:prstTxWarp>
              <a:spAutoFit/>
            </a:bodyPr>
            <a:lstStyle/>
            <a:p>
              <a:pPr marL="0" marR="0" lvl="0" indent="0" algn="ctr" defTabSz="914400" eaLnBrk="1" fontAlgn="base" latinLnBrk="0" hangingPunct="1">
                <a:lnSpc>
                  <a:spcPct val="130000"/>
                </a:lnSpc>
                <a:spcBef>
                  <a:spcPct val="0"/>
                </a:spcBef>
                <a:spcAft>
                  <a:spcPct val="0"/>
                </a:spcAft>
                <a:buClr>
                  <a:srgbClr val="CC9900"/>
                </a:buClr>
                <a:buSzPct val="90000"/>
                <a:buFontTx/>
                <a:buNone/>
                <a:tabLst/>
                <a:defRPr/>
              </a:pPr>
              <a:r>
                <a:rPr kumimoji="0" lang="en-US" altLang="zh-CN" sz="1200" b="1" i="0" u="none" strike="noStrike" kern="0" cap="none" spc="0" normalizeH="0" baseline="0" noProof="0" dirty="0" err="1">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GaussDB</a:t>
              </a:r>
              <a:endParaRPr kumimoji="0" lang="en-US" altLang="zh-CN" sz="1200" b="1" i="0" u="none" strike="noStrike" kern="0" cap="none" spc="0" normalizeH="0" baseline="0" noProof="0" dirty="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marR="0" lvl="0" indent="0" algn="ctr" defTabSz="914400" eaLnBrk="1" fontAlgn="base" latinLnBrk="0" hangingPunct="1">
                <a:lnSpc>
                  <a:spcPct val="130000"/>
                </a:lnSpc>
                <a:spcBef>
                  <a:spcPct val="0"/>
                </a:spcBef>
                <a:spcAft>
                  <a:spcPct val="0"/>
                </a:spcAft>
                <a:buClr>
                  <a:srgbClr val="CC9900"/>
                </a:buClr>
                <a:buSzPct val="90000"/>
                <a:buFontTx/>
                <a:buNone/>
                <a:tabLst/>
                <a:defRPr/>
              </a:pPr>
              <a:r>
                <a:rPr kumimoji="0" lang="zh-CN" altLang="en-US" sz="1200" b="1" i="0" u="none" strike="noStrike" kern="0" cap="none" spc="0" normalizeH="0" baseline="0" noProof="0" dirty="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分析型场景商用</a:t>
              </a:r>
            </a:p>
          </p:txBody>
        </p:sp>
        <p:sp>
          <p:nvSpPr>
            <p:cNvPr id="77" name="椭圆 76">
              <a:extLst>
                <a:ext uri="{FF2B5EF4-FFF2-40B4-BE49-F238E27FC236}">
                  <a16:creationId xmlns:a16="http://schemas.microsoft.com/office/drawing/2014/main" xmlns="" id="{23B0F53E-E2A2-449B-BA2E-5A833AF26A59}"/>
                </a:ext>
              </a:extLst>
            </p:cNvPr>
            <p:cNvSpPr>
              <a:spLocks noChangeAspect="1"/>
            </p:cNvSpPr>
            <p:nvPr/>
          </p:nvSpPr>
          <p:spPr>
            <a:xfrm>
              <a:off x="8345641" y="2239292"/>
              <a:ext cx="1272421" cy="1226803"/>
            </a:xfrm>
            <a:prstGeom prst="ellipse">
              <a:avLst/>
            </a:prstGeom>
            <a:gradFill flip="none" rotWithShape="1">
              <a:gsLst>
                <a:gs pos="100000">
                  <a:sysClr val="window" lastClr="FFFFFF">
                    <a:lumMod val="75000"/>
                    <a:alpha val="4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91440" tIns="45720" rIns="91440" bIns="45720" numCol="1" rtlCol="0" anchor="ctr" anchorCtr="0" compatLnSpc="1">
              <a:prstTxWarp prst="textNoShape">
                <a:avLst/>
              </a:prstTxWarp>
            </a:bodyPr>
            <a:lstStyle/>
            <a:p>
              <a:pPr lvl="4"/>
              <a:endParaRPr lang="zh-CN" altLang="en-US" noProof="1">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8" name="椭圆 77">
              <a:extLst>
                <a:ext uri="{FF2B5EF4-FFF2-40B4-BE49-F238E27FC236}">
                  <a16:creationId xmlns:a16="http://schemas.microsoft.com/office/drawing/2014/main" xmlns="" id="{5393AB76-972A-4DF5-9548-E41B0BD9BEF9}"/>
                </a:ext>
              </a:extLst>
            </p:cNvPr>
            <p:cNvSpPr/>
            <p:nvPr/>
          </p:nvSpPr>
          <p:spPr>
            <a:xfrm>
              <a:off x="8272586" y="2168854"/>
              <a:ext cx="1418527" cy="1367677"/>
            </a:xfrm>
            <a:prstGeom prst="ellipse">
              <a:avLst/>
            </a:prstGeom>
            <a:noFill/>
            <a:ln w="9525" cap="flat" cmpd="sng" algn="ctr">
              <a:gradFill flip="none" rotWithShape="1">
                <a:gsLst>
                  <a:gs pos="0">
                    <a:srgbClr val="666666">
                      <a:lumMod val="75000"/>
                    </a:srgbClr>
                  </a:gs>
                  <a:gs pos="26000">
                    <a:srgbClr val="666666">
                      <a:lumMod val="40000"/>
                      <a:lumOff val="60000"/>
                    </a:srgbClr>
                  </a:gs>
                  <a:gs pos="83000">
                    <a:srgbClr val="666666">
                      <a:lumMod val="60000"/>
                      <a:lumOff val="40000"/>
                    </a:srgbClr>
                  </a:gs>
                  <a:gs pos="100000">
                    <a:srgbClr val="666666">
                      <a:lumMod val="75000"/>
                    </a:srgbClr>
                  </a:gs>
                </a:gsLst>
                <a:lin ang="54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9" name="矩形 78"/>
            <p:cNvSpPr/>
            <p:nvPr/>
          </p:nvSpPr>
          <p:spPr bwMode="auto">
            <a:xfrm>
              <a:off x="8112066" y="2632862"/>
              <a:ext cx="1739581" cy="552637"/>
            </a:xfrm>
            <a:prstGeom prst="rect">
              <a:avLst/>
            </a:prstGeom>
            <a:noFill/>
            <a:ln>
              <a:noFill/>
            </a:ln>
            <a:effectLst/>
            <a:scene3d>
              <a:camera prst="orthographicFront">
                <a:rot lat="0" lon="0" rev="0"/>
              </a:camera>
              <a:lightRig rig="threePt" dir="t">
                <a:rot lat="0" lon="0" rev="1200000"/>
              </a:lightRig>
            </a:scene3d>
            <a:sp3d>
              <a:bevelT w="63500" h="25400"/>
            </a:sp3d>
            <a:extLst/>
          </p:spPr>
          <p:txBody>
            <a:bodyPr vert="horz" wrap="square" lIns="60965" tIns="30481" rIns="60965" bIns="30481" numCol="1" rtlCol="0" anchor="t" anchorCtr="0" compatLnSpc="1">
              <a:prstTxWarp prst="textNoShape">
                <a:avLst/>
              </a:prstTxWarp>
              <a:spAutoFit/>
            </a:bodyPr>
            <a:lstStyle/>
            <a:p>
              <a:pPr marL="0" marR="0" lvl="0" indent="0" algn="ctr" defTabSz="914400" eaLnBrk="1" fontAlgn="auto" latinLnBrk="0" hangingPunct="1">
                <a:lnSpc>
                  <a:spcPct val="130000"/>
                </a:lnSpc>
                <a:spcBef>
                  <a:spcPts val="0"/>
                </a:spcBef>
                <a:spcAft>
                  <a:spcPts val="0"/>
                </a:spcAft>
                <a:buClr>
                  <a:srgbClr val="CC9900"/>
                </a:buClr>
                <a:buSzPct val="90000"/>
                <a:buFontTx/>
                <a:buNone/>
                <a:tabLst/>
                <a:defRPr/>
              </a:pPr>
              <a:r>
                <a:rPr kumimoji="0" lang="en-US" altLang="zh-CN" sz="1200" b="1" i="0" u="none" strike="noStrike" kern="0" cap="none" spc="0" normalizeH="0" baseline="0" noProof="0" dirty="0" err="1">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GaussDB</a:t>
              </a:r>
              <a:r>
                <a:rPr kumimoji="0" lang="en-US" altLang="zh-CN" sz="1200" b="1" i="0" u="none" strike="noStrike" kern="0" cap="none" spc="0" normalizeH="0" baseline="0" noProof="0" dirty="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
              </a:r>
              <a:br>
                <a:rPr kumimoji="0" lang="en-US" altLang="zh-CN" sz="1200" b="1" i="0" u="none" strike="noStrike" kern="0" cap="none" spc="0" normalizeH="0" baseline="0" noProof="0" dirty="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br>
              <a:r>
                <a:rPr kumimoji="0" lang="zh-CN" altLang="en-US" sz="1200" b="1" i="0" u="none" strike="noStrike" kern="0" cap="none" spc="0" normalizeH="0" baseline="0" noProof="0" dirty="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交易型场景商用</a:t>
              </a:r>
            </a:p>
          </p:txBody>
        </p:sp>
        <p:sp>
          <p:nvSpPr>
            <p:cNvPr id="80" name="椭圆 79">
              <a:extLst>
                <a:ext uri="{FF2B5EF4-FFF2-40B4-BE49-F238E27FC236}">
                  <a16:creationId xmlns:a16="http://schemas.microsoft.com/office/drawing/2014/main" xmlns="" id="{23B0F53E-E2A2-449B-BA2E-5A833AF26A59}"/>
                </a:ext>
              </a:extLst>
            </p:cNvPr>
            <p:cNvSpPr>
              <a:spLocks noChangeAspect="1"/>
            </p:cNvSpPr>
            <p:nvPr/>
          </p:nvSpPr>
          <p:spPr>
            <a:xfrm>
              <a:off x="10116151" y="2450214"/>
              <a:ext cx="1272421" cy="1226803"/>
            </a:xfrm>
            <a:prstGeom prst="ellipse">
              <a:avLst/>
            </a:prstGeom>
            <a:gradFill flip="none" rotWithShape="1">
              <a:gsLst>
                <a:gs pos="100000">
                  <a:sysClr val="window" lastClr="FFFFFF">
                    <a:lumMod val="75000"/>
                    <a:alpha val="4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91440" tIns="45720" rIns="91440" bIns="45720" numCol="1" rtlCol="0" anchor="ctr" anchorCtr="0" compatLnSpc="1">
              <a:prstTxWarp prst="textNoShape">
                <a:avLst/>
              </a:prstTxWarp>
            </a:bodyPr>
            <a:lstStyle/>
            <a:p>
              <a:pPr lvl="4"/>
              <a:endParaRPr lang="zh-CN" altLang="en-US" noProof="1">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 name="椭圆 80">
              <a:extLst>
                <a:ext uri="{FF2B5EF4-FFF2-40B4-BE49-F238E27FC236}">
                  <a16:creationId xmlns:a16="http://schemas.microsoft.com/office/drawing/2014/main" xmlns="" id="{5393AB76-972A-4DF5-9548-E41B0BD9BEF9}"/>
                </a:ext>
              </a:extLst>
            </p:cNvPr>
            <p:cNvSpPr/>
            <p:nvPr/>
          </p:nvSpPr>
          <p:spPr>
            <a:xfrm>
              <a:off x="10043096" y="2379776"/>
              <a:ext cx="1418527" cy="1367677"/>
            </a:xfrm>
            <a:prstGeom prst="ellipse">
              <a:avLst/>
            </a:prstGeom>
            <a:noFill/>
            <a:ln w="9525" cap="flat" cmpd="sng" algn="ctr">
              <a:gradFill flip="none" rotWithShape="1">
                <a:gsLst>
                  <a:gs pos="0">
                    <a:srgbClr val="666666">
                      <a:lumMod val="75000"/>
                    </a:srgbClr>
                  </a:gs>
                  <a:gs pos="26000">
                    <a:srgbClr val="666666">
                      <a:lumMod val="40000"/>
                      <a:lumOff val="60000"/>
                    </a:srgbClr>
                  </a:gs>
                  <a:gs pos="83000">
                    <a:srgbClr val="666666">
                      <a:lumMod val="60000"/>
                      <a:lumOff val="40000"/>
                    </a:srgbClr>
                  </a:gs>
                  <a:gs pos="100000">
                    <a:srgbClr val="666666">
                      <a:lumMod val="75000"/>
                    </a:srgbClr>
                  </a:gs>
                </a:gsLst>
                <a:lin ang="54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2" name="矩形 81"/>
            <p:cNvSpPr/>
            <p:nvPr/>
          </p:nvSpPr>
          <p:spPr bwMode="auto">
            <a:xfrm>
              <a:off x="9783557" y="2664838"/>
              <a:ext cx="1937618" cy="797554"/>
            </a:xfrm>
            <a:prstGeom prst="rect">
              <a:avLst/>
            </a:prstGeom>
            <a:noFill/>
            <a:ln>
              <a:noFill/>
            </a:ln>
            <a:effectLst/>
            <a:scene3d>
              <a:camera prst="orthographicFront">
                <a:rot lat="0" lon="0" rev="0"/>
              </a:camera>
              <a:lightRig rig="threePt" dir="t">
                <a:rot lat="0" lon="0" rev="1200000"/>
              </a:lightRig>
            </a:scene3d>
            <a:sp3d>
              <a:bevelT w="63500" h="25400"/>
            </a:sp3d>
            <a:extLst/>
          </p:spPr>
          <p:txBody>
            <a:bodyPr vert="horz" wrap="square" lIns="60965" tIns="30481" rIns="60965" bIns="30481" numCol="1" rtlCol="0" anchor="ctr" anchorCtr="0" compatLnSpc="1">
              <a:prstTxWarp prst="textNoShape">
                <a:avLst/>
              </a:prstTxWarp>
              <a:spAutoFit/>
            </a:bodyPr>
            <a:lstStyle/>
            <a:p>
              <a:pPr marL="0" marR="0" lvl="0" indent="0" algn="ctr" defTabSz="914400" eaLnBrk="1" fontAlgn="base" latinLnBrk="0" hangingPunct="1">
                <a:lnSpc>
                  <a:spcPct val="130000"/>
                </a:lnSpc>
                <a:spcBef>
                  <a:spcPct val="0"/>
                </a:spcBef>
                <a:spcAft>
                  <a:spcPct val="0"/>
                </a:spcAft>
                <a:buClr>
                  <a:srgbClr val="CC9900"/>
                </a:buClr>
                <a:buSzPct val="90000"/>
                <a:buFontTx/>
                <a:buNone/>
                <a:tabLst/>
                <a:defRPr/>
              </a:pPr>
              <a:r>
                <a:rPr kumimoji="0" lang="en-US" altLang="zh-CN" sz="1200" b="1" i="0" u="none" strike="noStrike" kern="0" cap="none" spc="0" normalizeH="0" baseline="0" noProof="0" dirty="0" err="1">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GaussDB</a:t>
              </a:r>
              <a:r>
                <a:rPr kumimoji="0" lang="en-US" altLang="zh-CN" sz="1200" b="1" i="0" u="none" strike="noStrike" kern="0" cap="none" spc="0" normalizeH="0" baseline="0" noProof="0" dirty="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 </a:t>
              </a:r>
            </a:p>
            <a:p>
              <a:pPr marL="0" marR="0" lvl="0" indent="0" algn="ctr" defTabSz="914400" eaLnBrk="1" fontAlgn="base" latinLnBrk="0" hangingPunct="1">
                <a:lnSpc>
                  <a:spcPct val="130000"/>
                </a:lnSpc>
                <a:spcBef>
                  <a:spcPct val="0"/>
                </a:spcBef>
                <a:spcAft>
                  <a:spcPct val="0"/>
                </a:spcAft>
                <a:buClr>
                  <a:srgbClr val="CC9900"/>
                </a:buClr>
                <a:buSzPct val="90000"/>
                <a:buFontTx/>
                <a:buNone/>
                <a:tabLst/>
                <a:defRPr/>
              </a:pPr>
              <a:r>
                <a:rPr kumimoji="0" lang="zh-CN" altLang="en-US" sz="1200" b="1" i="0" u="none" strike="noStrike" kern="0" cap="none" spc="0" normalizeH="0" baseline="0" noProof="0" dirty="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全球规模发货</a:t>
              </a:r>
              <a:endParaRPr kumimoji="0" lang="en-US" altLang="zh-CN" sz="1200" b="1" i="0" u="none" strike="noStrike" kern="0" cap="none" spc="0" normalizeH="0" baseline="0" noProof="0" dirty="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marR="0" lvl="0" indent="0" algn="ctr" defTabSz="914400" eaLnBrk="1" fontAlgn="base" latinLnBrk="0" hangingPunct="1">
                <a:lnSpc>
                  <a:spcPct val="130000"/>
                </a:lnSpc>
                <a:spcBef>
                  <a:spcPct val="0"/>
                </a:spcBef>
                <a:spcAft>
                  <a:spcPct val="0"/>
                </a:spcAft>
                <a:buClr>
                  <a:srgbClr val="CC9900"/>
                </a:buClr>
                <a:buSzPct val="90000"/>
                <a:buFontTx/>
                <a:buNone/>
                <a:tabLst/>
                <a:defRPr/>
              </a:pPr>
              <a:r>
                <a:rPr kumimoji="0" lang="en-US" altLang="zh-CN" sz="1200" b="1" i="0" u="none" strike="noStrike" kern="0" cap="none" spc="0" normalizeH="0" baseline="0" noProof="0" dirty="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30000+</a:t>
              </a:r>
              <a:r>
                <a:rPr kumimoji="0" lang="zh-CN" altLang="en-US" sz="1200" b="1" i="0" u="none" strike="noStrike" kern="0" cap="none" spc="0" normalizeH="0" baseline="0" noProof="0" dirty="0" smtClean="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套</a:t>
              </a:r>
              <a:endParaRPr kumimoji="0" lang="en-US" altLang="zh-CN" sz="1200" b="1" i="0" u="none" strike="noStrike" kern="0" cap="none" spc="0" normalizeH="0" baseline="0" noProof="0" dirty="0">
                <a:ln>
                  <a:noFill/>
                </a:ln>
                <a:solidFill>
                  <a:schemeClr val="tx1">
                    <a:lumMod val="75000"/>
                    <a:lumOff val="25000"/>
                  </a:scheme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Tree>
    <p:extLst>
      <p:ext uri="{BB962C8B-B14F-4D97-AF65-F5344CB8AC3E}">
        <p14:creationId xmlns:p14="http://schemas.microsoft.com/office/powerpoint/2010/main" val="5684191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err="1" smtClean="0">
                <a:sym typeface="Huawei Sans" panose="020C0503030203020204" pitchFamily="34" charset="0"/>
              </a:rPr>
              <a:t>GaussDB</a:t>
            </a:r>
            <a:r>
              <a:rPr lang="zh-CN" altLang="en-US" sz="3200" dirty="0">
                <a:sym typeface="Huawei Sans" panose="020C0503030203020204" pitchFamily="34" charset="0"/>
              </a:rPr>
              <a:t>数据库升级为全场景云服务，持续服务</a:t>
            </a:r>
            <a:r>
              <a:rPr lang="zh-CN" altLang="en-US" sz="3200" dirty="0" smtClean="0">
                <a:sym typeface="Huawei Sans" panose="020C0503030203020204" pitchFamily="34" charset="0"/>
              </a:rPr>
              <a:t>客户</a:t>
            </a:r>
            <a:endParaRPr lang="zh-CN" altLang="en-US" sz="3200" dirty="0">
              <a:sym typeface="Huawei Sans" panose="020C0503030203020204" pitchFamily="34" charset="0"/>
            </a:endParaRPr>
          </a:p>
        </p:txBody>
      </p:sp>
      <p:pic>
        <p:nvPicPr>
          <p:cNvPr id="59" name="Picture 19" descr="\\Bchief-sever180\共享\华为\2016\6月\D-201606417-金融营销材料设计-刘泉\文件\link\组 26.png"/>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ChalkSketch/>
                    </a14:imgEffect>
                    <a14:imgEffect>
                      <a14:saturation sat="400000"/>
                    </a14:imgEffect>
                    <a14:imgEffect>
                      <a14:brightnessContrast contrast="-40000"/>
                    </a14:imgEffect>
                  </a14:imgLayer>
                </a14:imgProps>
              </a:ext>
            </a:extLst>
          </a:blip>
          <a:stretch>
            <a:fillRect/>
          </a:stretch>
        </p:blipFill>
        <p:spPr bwMode="auto">
          <a:xfrm>
            <a:off x="4852602" y="4158219"/>
            <a:ext cx="6581002" cy="1337988"/>
          </a:xfrm>
          <a:prstGeom prst="rect">
            <a:avLst/>
          </a:prstGeom>
          <a:noFill/>
          <a:ln>
            <a:noFill/>
          </a:ln>
        </p:spPr>
      </p:pic>
      <p:grpSp>
        <p:nvGrpSpPr>
          <p:cNvPr id="10" name="组合 9"/>
          <p:cNvGrpSpPr/>
          <p:nvPr/>
        </p:nvGrpSpPr>
        <p:grpSpPr>
          <a:xfrm>
            <a:off x="7915493" y="5617664"/>
            <a:ext cx="607727" cy="125484"/>
            <a:chOff x="8237148" y="5607608"/>
            <a:chExt cx="648000" cy="135540"/>
          </a:xfrm>
        </p:grpSpPr>
        <p:cxnSp>
          <p:nvCxnSpPr>
            <p:cNvPr id="61" name="直接连接符 60"/>
            <p:cNvCxnSpPr/>
            <p:nvPr/>
          </p:nvCxnSpPr>
          <p:spPr>
            <a:xfrm rot="10800000">
              <a:off x="8237148" y="5607608"/>
              <a:ext cx="648000" cy="0"/>
            </a:xfrm>
            <a:prstGeom prst="line">
              <a:avLst/>
            </a:prstGeom>
            <a:noFill/>
            <a:ln w="6350" cap="flat" cmpd="sng" algn="ctr">
              <a:solidFill>
                <a:srgbClr val="FFFFFF"/>
              </a:solidFill>
              <a:prstDash val="solid"/>
              <a:miter lim="800000"/>
            </a:ln>
            <a:effectLst/>
          </p:spPr>
        </p:cxnSp>
        <p:cxnSp>
          <p:nvCxnSpPr>
            <p:cNvPr id="62" name="直接连接符 61"/>
            <p:cNvCxnSpPr/>
            <p:nvPr/>
          </p:nvCxnSpPr>
          <p:spPr>
            <a:xfrm rot="10800000">
              <a:off x="8237148" y="5743148"/>
              <a:ext cx="648000" cy="0"/>
            </a:xfrm>
            <a:prstGeom prst="line">
              <a:avLst/>
            </a:prstGeom>
            <a:noFill/>
            <a:ln w="6350" cap="flat" cmpd="sng" algn="ctr">
              <a:solidFill>
                <a:srgbClr val="FFFFFF"/>
              </a:solidFill>
              <a:prstDash val="solid"/>
              <a:miter lim="800000"/>
            </a:ln>
            <a:effectLst/>
          </p:spPr>
        </p:cxnSp>
        <p:cxnSp>
          <p:nvCxnSpPr>
            <p:cNvPr id="63" name="直接连接符 62"/>
            <p:cNvCxnSpPr/>
            <p:nvPr/>
          </p:nvCxnSpPr>
          <p:spPr>
            <a:xfrm rot="10800000">
              <a:off x="8237148" y="5709263"/>
              <a:ext cx="648000" cy="0"/>
            </a:xfrm>
            <a:prstGeom prst="line">
              <a:avLst/>
            </a:prstGeom>
            <a:noFill/>
            <a:ln w="3175" cap="flat" cmpd="sng" algn="ctr">
              <a:solidFill>
                <a:srgbClr val="666666">
                  <a:lumMod val="60000"/>
                  <a:lumOff val="40000"/>
                </a:srgbClr>
              </a:solidFill>
              <a:prstDash val="dash"/>
              <a:miter lim="800000"/>
            </a:ln>
            <a:effectLst/>
          </p:spPr>
        </p:cxnSp>
        <p:cxnSp>
          <p:nvCxnSpPr>
            <p:cNvPr id="64" name="直接连接符 63"/>
            <p:cNvCxnSpPr/>
            <p:nvPr/>
          </p:nvCxnSpPr>
          <p:spPr>
            <a:xfrm rot="10800000">
              <a:off x="8237148" y="5675378"/>
              <a:ext cx="648000" cy="0"/>
            </a:xfrm>
            <a:prstGeom prst="line">
              <a:avLst/>
            </a:prstGeom>
            <a:noFill/>
            <a:ln w="3175" cap="flat" cmpd="sng" algn="ctr">
              <a:solidFill>
                <a:srgbClr val="666666">
                  <a:lumMod val="60000"/>
                  <a:lumOff val="40000"/>
                </a:srgbClr>
              </a:solidFill>
              <a:prstDash val="dash"/>
              <a:miter lim="800000"/>
            </a:ln>
            <a:effectLst/>
          </p:spPr>
        </p:cxnSp>
        <p:cxnSp>
          <p:nvCxnSpPr>
            <p:cNvPr id="65" name="直接连接符 64"/>
            <p:cNvCxnSpPr/>
            <p:nvPr/>
          </p:nvCxnSpPr>
          <p:spPr>
            <a:xfrm rot="10800000">
              <a:off x="8237148" y="5641493"/>
              <a:ext cx="648000" cy="0"/>
            </a:xfrm>
            <a:prstGeom prst="line">
              <a:avLst/>
            </a:prstGeom>
            <a:noFill/>
            <a:ln w="3175" cap="flat" cmpd="sng" algn="ctr">
              <a:solidFill>
                <a:srgbClr val="666666">
                  <a:lumMod val="60000"/>
                  <a:lumOff val="40000"/>
                </a:srgbClr>
              </a:solidFill>
              <a:prstDash val="dash"/>
              <a:miter lim="800000"/>
            </a:ln>
            <a:effectLst/>
          </p:spPr>
        </p:cxnSp>
      </p:grpSp>
      <p:grpSp>
        <p:nvGrpSpPr>
          <p:cNvPr id="11" name="组合 10"/>
          <p:cNvGrpSpPr/>
          <p:nvPr/>
        </p:nvGrpSpPr>
        <p:grpSpPr>
          <a:xfrm>
            <a:off x="6011289" y="5164113"/>
            <a:ext cx="1655417" cy="977929"/>
            <a:chOff x="6332944" y="5085747"/>
            <a:chExt cx="1765117" cy="1056296"/>
          </a:xfrm>
        </p:grpSpPr>
        <p:sp>
          <p:nvSpPr>
            <p:cNvPr id="67" name="Freeform 8"/>
            <p:cNvSpPr/>
            <p:nvPr/>
          </p:nvSpPr>
          <p:spPr>
            <a:xfrm>
              <a:off x="6332944" y="5085747"/>
              <a:ext cx="1737757" cy="1056296"/>
            </a:xfrm>
            <a:custGeom>
              <a:avLst/>
              <a:gdLst/>
              <a:ahLst/>
              <a:cxnLst>
                <a:cxn ang="0">
                  <a:pos x="wd2" y="hd2"/>
                </a:cxn>
                <a:cxn ang="5400000">
                  <a:pos x="wd2" y="hd2"/>
                </a:cxn>
                <a:cxn ang="10800000">
                  <a:pos x="wd2" y="hd2"/>
                </a:cxn>
                <a:cxn ang="16200000">
                  <a:pos x="wd2" y="hd2"/>
                </a:cxn>
              </a:cxnLst>
              <a:rect l="0" t="0" r="r" b="b"/>
              <a:pathLst>
                <a:path w="21600" h="21600" extrusionOk="0">
                  <a:moveTo>
                    <a:pt x="19347" y="12897"/>
                  </a:moveTo>
                  <a:lnTo>
                    <a:pt x="19319" y="12559"/>
                  </a:lnTo>
                  <a:lnTo>
                    <a:pt x="19276" y="12220"/>
                  </a:lnTo>
                  <a:lnTo>
                    <a:pt x="19227" y="11894"/>
                  </a:lnTo>
                  <a:lnTo>
                    <a:pt x="19115" y="11269"/>
                  </a:lnTo>
                  <a:lnTo>
                    <a:pt x="19045" y="10956"/>
                  </a:lnTo>
                  <a:lnTo>
                    <a:pt x="18968" y="10657"/>
                  </a:lnTo>
                  <a:lnTo>
                    <a:pt x="18883" y="10370"/>
                  </a:lnTo>
                  <a:lnTo>
                    <a:pt x="18792" y="10083"/>
                  </a:lnTo>
                  <a:lnTo>
                    <a:pt x="18694" y="9810"/>
                  </a:lnTo>
                  <a:lnTo>
                    <a:pt x="18483" y="9289"/>
                  </a:lnTo>
                  <a:lnTo>
                    <a:pt x="18371" y="9041"/>
                  </a:lnTo>
                  <a:lnTo>
                    <a:pt x="18245" y="8794"/>
                  </a:lnTo>
                  <a:lnTo>
                    <a:pt x="17992" y="8351"/>
                  </a:lnTo>
                  <a:lnTo>
                    <a:pt x="17851" y="8142"/>
                  </a:lnTo>
                  <a:lnTo>
                    <a:pt x="17571" y="7752"/>
                  </a:lnTo>
                  <a:lnTo>
                    <a:pt x="17262" y="7413"/>
                  </a:lnTo>
                  <a:lnTo>
                    <a:pt x="17107" y="7269"/>
                  </a:lnTo>
                  <a:lnTo>
                    <a:pt x="16939" y="7126"/>
                  </a:lnTo>
                  <a:lnTo>
                    <a:pt x="16777" y="6996"/>
                  </a:lnTo>
                  <a:lnTo>
                    <a:pt x="16609" y="6892"/>
                  </a:lnTo>
                  <a:lnTo>
                    <a:pt x="16433" y="6787"/>
                  </a:lnTo>
                  <a:lnTo>
                    <a:pt x="16258" y="6709"/>
                  </a:lnTo>
                  <a:lnTo>
                    <a:pt x="15893" y="6579"/>
                  </a:lnTo>
                  <a:lnTo>
                    <a:pt x="15710" y="6540"/>
                  </a:lnTo>
                  <a:lnTo>
                    <a:pt x="15331" y="6514"/>
                  </a:lnTo>
                  <a:lnTo>
                    <a:pt x="15100" y="6527"/>
                  </a:lnTo>
                  <a:lnTo>
                    <a:pt x="14868" y="6566"/>
                  </a:lnTo>
                  <a:lnTo>
                    <a:pt x="14784" y="6201"/>
                  </a:lnTo>
                  <a:lnTo>
                    <a:pt x="14685" y="5849"/>
                  </a:lnTo>
                  <a:lnTo>
                    <a:pt x="14587" y="5511"/>
                  </a:lnTo>
                  <a:lnTo>
                    <a:pt x="14482" y="5172"/>
                  </a:lnTo>
                  <a:lnTo>
                    <a:pt x="14370" y="4846"/>
                  </a:lnTo>
                  <a:lnTo>
                    <a:pt x="14250" y="4521"/>
                  </a:lnTo>
                  <a:lnTo>
                    <a:pt x="14124" y="4208"/>
                  </a:lnTo>
                  <a:lnTo>
                    <a:pt x="13998" y="3908"/>
                  </a:lnTo>
                  <a:lnTo>
                    <a:pt x="13857" y="3609"/>
                  </a:lnTo>
                  <a:lnTo>
                    <a:pt x="13717" y="3335"/>
                  </a:lnTo>
                  <a:lnTo>
                    <a:pt x="13569" y="3062"/>
                  </a:lnTo>
                  <a:lnTo>
                    <a:pt x="13415" y="2788"/>
                  </a:lnTo>
                  <a:lnTo>
                    <a:pt x="13260" y="2540"/>
                  </a:lnTo>
                  <a:lnTo>
                    <a:pt x="13099" y="2293"/>
                  </a:lnTo>
                  <a:lnTo>
                    <a:pt x="12931" y="2058"/>
                  </a:lnTo>
                  <a:lnTo>
                    <a:pt x="12762" y="1837"/>
                  </a:lnTo>
                  <a:lnTo>
                    <a:pt x="12587" y="1615"/>
                  </a:lnTo>
                  <a:lnTo>
                    <a:pt x="12404" y="1420"/>
                  </a:lnTo>
                  <a:lnTo>
                    <a:pt x="12222" y="1238"/>
                  </a:lnTo>
                  <a:lnTo>
                    <a:pt x="12032" y="1055"/>
                  </a:lnTo>
                  <a:lnTo>
                    <a:pt x="11639" y="743"/>
                  </a:lnTo>
                  <a:lnTo>
                    <a:pt x="11442" y="599"/>
                  </a:lnTo>
                  <a:lnTo>
                    <a:pt x="11035" y="365"/>
                  </a:lnTo>
                  <a:lnTo>
                    <a:pt x="10825" y="274"/>
                  </a:lnTo>
                  <a:lnTo>
                    <a:pt x="10614" y="195"/>
                  </a:lnTo>
                  <a:lnTo>
                    <a:pt x="10396" y="117"/>
                  </a:lnTo>
                  <a:lnTo>
                    <a:pt x="10179" y="65"/>
                  </a:lnTo>
                  <a:lnTo>
                    <a:pt x="9961" y="26"/>
                  </a:lnTo>
                  <a:lnTo>
                    <a:pt x="9736" y="0"/>
                  </a:lnTo>
                  <a:lnTo>
                    <a:pt x="9512" y="0"/>
                  </a:lnTo>
                  <a:lnTo>
                    <a:pt x="9231" y="13"/>
                  </a:lnTo>
                  <a:lnTo>
                    <a:pt x="8950" y="52"/>
                  </a:lnTo>
                  <a:lnTo>
                    <a:pt x="8677" y="104"/>
                  </a:lnTo>
                  <a:lnTo>
                    <a:pt x="8403" y="195"/>
                  </a:lnTo>
                  <a:lnTo>
                    <a:pt x="8136" y="300"/>
                  </a:lnTo>
                  <a:lnTo>
                    <a:pt x="7869" y="430"/>
                  </a:lnTo>
                  <a:lnTo>
                    <a:pt x="7609" y="586"/>
                  </a:lnTo>
                  <a:lnTo>
                    <a:pt x="7357" y="756"/>
                  </a:lnTo>
                  <a:lnTo>
                    <a:pt x="7111" y="951"/>
                  </a:lnTo>
                  <a:lnTo>
                    <a:pt x="6872" y="1172"/>
                  </a:lnTo>
                  <a:lnTo>
                    <a:pt x="6641" y="1407"/>
                  </a:lnTo>
                  <a:lnTo>
                    <a:pt x="6409" y="1668"/>
                  </a:lnTo>
                  <a:lnTo>
                    <a:pt x="6191" y="1928"/>
                  </a:lnTo>
                  <a:lnTo>
                    <a:pt x="5974" y="2228"/>
                  </a:lnTo>
                  <a:lnTo>
                    <a:pt x="5770" y="2527"/>
                  </a:lnTo>
                  <a:lnTo>
                    <a:pt x="5567" y="2853"/>
                  </a:lnTo>
                  <a:lnTo>
                    <a:pt x="5377" y="3192"/>
                  </a:lnTo>
                  <a:lnTo>
                    <a:pt x="5195" y="3557"/>
                  </a:lnTo>
                  <a:lnTo>
                    <a:pt x="5026" y="3921"/>
                  </a:lnTo>
                  <a:lnTo>
                    <a:pt x="4865" y="4312"/>
                  </a:lnTo>
                  <a:lnTo>
                    <a:pt x="4703" y="4716"/>
                  </a:lnTo>
                  <a:lnTo>
                    <a:pt x="4563" y="5120"/>
                  </a:lnTo>
                  <a:lnTo>
                    <a:pt x="4430" y="5550"/>
                  </a:lnTo>
                  <a:lnTo>
                    <a:pt x="4303" y="5993"/>
                  </a:lnTo>
                  <a:lnTo>
                    <a:pt x="4191" y="6436"/>
                  </a:lnTo>
                  <a:lnTo>
                    <a:pt x="4086" y="6892"/>
                  </a:lnTo>
                  <a:lnTo>
                    <a:pt x="3994" y="7374"/>
                  </a:lnTo>
                  <a:lnTo>
                    <a:pt x="3917" y="7843"/>
                  </a:lnTo>
                  <a:lnTo>
                    <a:pt x="3847" y="8338"/>
                  </a:lnTo>
                  <a:lnTo>
                    <a:pt x="3791" y="8833"/>
                  </a:lnTo>
                  <a:lnTo>
                    <a:pt x="3749" y="9341"/>
                  </a:lnTo>
                  <a:lnTo>
                    <a:pt x="3713" y="9862"/>
                  </a:lnTo>
                  <a:lnTo>
                    <a:pt x="3587" y="9823"/>
                  </a:lnTo>
                  <a:lnTo>
                    <a:pt x="3320" y="9771"/>
                  </a:lnTo>
                  <a:lnTo>
                    <a:pt x="3187" y="9771"/>
                  </a:lnTo>
                  <a:lnTo>
                    <a:pt x="3019" y="9784"/>
                  </a:lnTo>
                  <a:lnTo>
                    <a:pt x="2857" y="9797"/>
                  </a:lnTo>
                  <a:lnTo>
                    <a:pt x="2703" y="9836"/>
                  </a:lnTo>
                  <a:lnTo>
                    <a:pt x="2541" y="9888"/>
                  </a:lnTo>
                  <a:lnTo>
                    <a:pt x="2387" y="9953"/>
                  </a:lnTo>
                  <a:lnTo>
                    <a:pt x="2239" y="10031"/>
                  </a:lnTo>
                  <a:lnTo>
                    <a:pt x="1944" y="10240"/>
                  </a:lnTo>
                  <a:lnTo>
                    <a:pt x="1804" y="10357"/>
                  </a:lnTo>
                  <a:lnTo>
                    <a:pt x="1664" y="10487"/>
                  </a:lnTo>
                  <a:lnTo>
                    <a:pt x="1530" y="10631"/>
                  </a:lnTo>
                  <a:lnTo>
                    <a:pt x="1278" y="10943"/>
                  </a:lnTo>
                  <a:lnTo>
                    <a:pt x="1039" y="11308"/>
                  </a:lnTo>
                  <a:lnTo>
                    <a:pt x="934" y="11503"/>
                  </a:lnTo>
                  <a:lnTo>
                    <a:pt x="723" y="11920"/>
                  </a:lnTo>
                  <a:lnTo>
                    <a:pt x="632" y="12142"/>
                  </a:lnTo>
                  <a:lnTo>
                    <a:pt x="541" y="12376"/>
                  </a:lnTo>
                  <a:lnTo>
                    <a:pt x="456" y="12624"/>
                  </a:lnTo>
                  <a:lnTo>
                    <a:pt x="316" y="13119"/>
                  </a:lnTo>
                  <a:lnTo>
                    <a:pt x="246" y="13379"/>
                  </a:lnTo>
                  <a:lnTo>
                    <a:pt x="190" y="13653"/>
                  </a:lnTo>
                  <a:lnTo>
                    <a:pt x="140" y="13927"/>
                  </a:lnTo>
                  <a:lnTo>
                    <a:pt x="98" y="14213"/>
                  </a:lnTo>
                  <a:lnTo>
                    <a:pt x="63" y="14487"/>
                  </a:lnTo>
                  <a:lnTo>
                    <a:pt x="35" y="14786"/>
                  </a:lnTo>
                  <a:lnTo>
                    <a:pt x="14" y="15086"/>
                  </a:lnTo>
                  <a:lnTo>
                    <a:pt x="0" y="15386"/>
                  </a:lnTo>
                  <a:lnTo>
                    <a:pt x="0" y="15985"/>
                  </a:lnTo>
                  <a:lnTo>
                    <a:pt x="14" y="16285"/>
                  </a:lnTo>
                  <a:lnTo>
                    <a:pt x="35" y="16584"/>
                  </a:lnTo>
                  <a:lnTo>
                    <a:pt x="63" y="16871"/>
                  </a:lnTo>
                  <a:lnTo>
                    <a:pt x="98" y="17158"/>
                  </a:lnTo>
                  <a:lnTo>
                    <a:pt x="140" y="17444"/>
                  </a:lnTo>
                  <a:lnTo>
                    <a:pt x="190" y="17718"/>
                  </a:lnTo>
                  <a:lnTo>
                    <a:pt x="246" y="17991"/>
                  </a:lnTo>
                  <a:lnTo>
                    <a:pt x="316" y="18252"/>
                  </a:lnTo>
                  <a:lnTo>
                    <a:pt x="456" y="18747"/>
                  </a:lnTo>
                  <a:lnTo>
                    <a:pt x="541" y="18994"/>
                  </a:lnTo>
                  <a:lnTo>
                    <a:pt x="632" y="19229"/>
                  </a:lnTo>
                  <a:lnTo>
                    <a:pt x="723" y="19450"/>
                  </a:lnTo>
                  <a:lnTo>
                    <a:pt x="934" y="19867"/>
                  </a:lnTo>
                  <a:lnTo>
                    <a:pt x="1039" y="20063"/>
                  </a:lnTo>
                  <a:lnTo>
                    <a:pt x="1278" y="20428"/>
                  </a:lnTo>
                  <a:lnTo>
                    <a:pt x="1530" y="20740"/>
                  </a:lnTo>
                  <a:lnTo>
                    <a:pt x="1664" y="20883"/>
                  </a:lnTo>
                  <a:lnTo>
                    <a:pt x="1804" y="21014"/>
                  </a:lnTo>
                  <a:lnTo>
                    <a:pt x="1944" y="21131"/>
                  </a:lnTo>
                  <a:lnTo>
                    <a:pt x="2239" y="21339"/>
                  </a:lnTo>
                  <a:lnTo>
                    <a:pt x="2387" y="21418"/>
                  </a:lnTo>
                  <a:lnTo>
                    <a:pt x="2541" y="21483"/>
                  </a:lnTo>
                  <a:lnTo>
                    <a:pt x="2703" y="21535"/>
                  </a:lnTo>
                  <a:lnTo>
                    <a:pt x="2857" y="21574"/>
                  </a:lnTo>
                  <a:lnTo>
                    <a:pt x="3019" y="21587"/>
                  </a:lnTo>
                  <a:lnTo>
                    <a:pt x="3187" y="21600"/>
                  </a:lnTo>
                  <a:lnTo>
                    <a:pt x="19375" y="21600"/>
                  </a:lnTo>
                  <a:lnTo>
                    <a:pt x="19613" y="21548"/>
                  </a:lnTo>
                  <a:lnTo>
                    <a:pt x="19726" y="21509"/>
                  </a:lnTo>
                  <a:lnTo>
                    <a:pt x="19950" y="21405"/>
                  </a:lnTo>
                  <a:lnTo>
                    <a:pt x="20063" y="21339"/>
                  </a:lnTo>
                  <a:lnTo>
                    <a:pt x="20168" y="21261"/>
                  </a:lnTo>
                  <a:lnTo>
                    <a:pt x="20273" y="21170"/>
                  </a:lnTo>
                  <a:lnTo>
                    <a:pt x="20372" y="21079"/>
                  </a:lnTo>
                  <a:lnTo>
                    <a:pt x="20470" y="20975"/>
                  </a:lnTo>
                  <a:lnTo>
                    <a:pt x="20568" y="20857"/>
                  </a:lnTo>
                  <a:lnTo>
                    <a:pt x="20659" y="20740"/>
                  </a:lnTo>
                  <a:lnTo>
                    <a:pt x="20744" y="20610"/>
                  </a:lnTo>
                  <a:lnTo>
                    <a:pt x="20912" y="20323"/>
                  </a:lnTo>
                  <a:lnTo>
                    <a:pt x="21066" y="20011"/>
                  </a:lnTo>
                  <a:lnTo>
                    <a:pt x="21137" y="19854"/>
                  </a:lnTo>
                  <a:lnTo>
                    <a:pt x="21200" y="19685"/>
                  </a:lnTo>
                  <a:lnTo>
                    <a:pt x="21263" y="19503"/>
                  </a:lnTo>
                  <a:lnTo>
                    <a:pt x="21319" y="19320"/>
                  </a:lnTo>
                  <a:lnTo>
                    <a:pt x="21368" y="19138"/>
                  </a:lnTo>
                  <a:lnTo>
                    <a:pt x="21417" y="18942"/>
                  </a:lnTo>
                  <a:lnTo>
                    <a:pt x="21460" y="18747"/>
                  </a:lnTo>
                  <a:lnTo>
                    <a:pt x="21530" y="18330"/>
                  </a:lnTo>
                  <a:lnTo>
                    <a:pt x="21551" y="18122"/>
                  </a:lnTo>
                  <a:lnTo>
                    <a:pt x="21572" y="17900"/>
                  </a:lnTo>
                  <a:lnTo>
                    <a:pt x="21586" y="17692"/>
                  </a:lnTo>
                  <a:lnTo>
                    <a:pt x="21600" y="17470"/>
                  </a:lnTo>
                  <a:lnTo>
                    <a:pt x="21600" y="17027"/>
                  </a:lnTo>
                  <a:lnTo>
                    <a:pt x="21586" y="16806"/>
                  </a:lnTo>
                  <a:lnTo>
                    <a:pt x="21558" y="16389"/>
                  </a:lnTo>
                  <a:lnTo>
                    <a:pt x="21502" y="15972"/>
                  </a:lnTo>
                  <a:lnTo>
                    <a:pt x="21467" y="15777"/>
                  </a:lnTo>
                  <a:lnTo>
                    <a:pt x="21425" y="15581"/>
                  </a:lnTo>
                  <a:lnTo>
                    <a:pt x="21382" y="15399"/>
                  </a:lnTo>
                  <a:lnTo>
                    <a:pt x="21333" y="15216"/>
                  </a:lnTo>
                  <a:lnTo>
                    <a:pt x="21277" y="15034"/>
                  </a:lnTo>
                  <a:lnTo>
                    <a:pt x="21221" y="14865"/>
                  </a:lnTo>
                  <a:lnTo>
                    <a:pt x="21158" y="14695"/>
                  </a:lnTo>
                  <a:lnTo>
                    <a:pt x="21088" y="14526"/>
                  </a:lnTo>
                  <a:lnTo>
                    <a:pt x="21017" y="14370"/>
                  </a:lnTo>
                  <a:lnTo>
                    <a:pt x="20947" y="14226"/>
                  </a:lnTo>
                  <a:lnTo>
                    <a:pt x="20870" y="14083"/>
                  </a:lnTo>
                  <a:lnTo>
                    <a:pt x="20786" y="13940"/>
                  </a:lnTo>
                  <a:lnTo>
                    <a:pt x="20701" y="13809"/>
                  </a:lnTo>
                  <a:lnTo>
                    <a:pt x="20519" y="13575"/>
                  </a:lnTo>
                  <a:lnTo>
                    <a:pt x="20428" y="13471"/>
                  </a:lnTo>
                  <a:lnTo>
                    <a:pt x="20231" y="13288"/>
                  </a:lnTo>
                  <a:lnTo>
                    <a:pt x="20126" y="13197"/>
                  </a:lnTo>
                  <a:lnTo>
                    <a:pt x="19915" y="13067"/>
                  </a:lnTo>
                  <a:lnTo>
                    <a:pt x="19803" y="13015"/>
                  </a:lnTo>
                  <a:lnTo>
                    <a:pt x="19698" y="12963"/>
                  </a:lnTo>
                  <a:lnTo>
                    <a:pt x="19578" y="12937"/>
                  </a:lnTo>
                  <a:lnTo>
                    <a:pt x="19466" y="12910"/>
                  </a:lnTo>
                  <a:lnTo>
                    <a:pt x="19347" y="12897"/>
                  </a:lnTo>
                  <a:close/>
                </a:path>
              </a:pathLst>
            </a:custGeom>
            <a:gradFill flip="none" rotWithShape="1">
              <a:gsLst>
                <a:gs pos="0">
                  <a:srgbClr val="FFFFFF">
                    <a:alpha val="0"/>
                  </a:srgbClr>
                </a:gs>
                <a:gs pos="100000">
                  <a:srgbClr val="FFFFFF">
                    <a:alpha val="19587"/>
                  </a:srgbClr>
                </a:gs>
              </a:gsLst>
              <a:lin ang="2700000" scaled="1"/>
              <a:tileRect/>
            </a:gradFill>
            <a:ln w="12700" cap="flat">
              <a:noFill/>
              <a:miter lim="400000"/>
            </a:ln>
            <a:effectLst/>
          </p:spPr>
          <p:txBody>
            <a:bodyPr wrap="square" lIns="71437" tIns="71437" rIns="71437" bIns="71437" numCol="1" anchor="ctr">
              <a:noAutofit/>
            </a:bodyPr>
            <a:lstStyle/>
            <a:p>
              <a:pPr algn="ctr" defTabSz="821531" hangingPunct="0">
                <a:defRPr/>
              </a:pPr>
              <a:endParaRPr lang="en-US" sz="30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Freeform 8">
              <a:extLst>
                <a:ext uri="{FF2B5EF4-FFF2-40B4-BE49-F238E27FC236}">
                  <a16:creationId xmlns:a16="http://schemas.microsoft.com/office/drawing/2014/main" xmlns="" id="{2676141E-2436-4E3C-AB38-4EA03532727E}"/>
                </a:ext>
              </a:extLst>
            </p:cNvPr>
            <p:cNvSpPr/>
            <p:nvPr/>
          </p:nvSpPr>
          <p:spPr>
            <a:xfrm>
              <a:off x="6360304" y="5085747"/>
              <a:ext cx="1737757" cy="1056296"/>
            </a:xfrm>
            <a:custGeom>
              <a:avLst/>
              <a:gdLst/>
              <a:ahLst/>
              <a:cxnLst>
                <a:cxn ang="0">
                  <a:pos x="wd2" y="hd2"/>
                </a:cxn>
                <a:cxn ang="5400000">
                  <a:pos x="wd2" y="hd2"/>
                </a:cxn>
                <a:cxn ang="10800000">
                  <a:pos x="wd2" y="hd2"/>
                </a:cxn>
                <a:cxn ang="16200000">
                  <a:pos x="wd2" y="hd2"/>
                </a:cxn>
              </a:cxnLst>
              <a:rect l="0" t="0" r="r" b="b"/>
              <a:pathLst>
                <a:path w="21600" h="21600" extrusionOk="0">
                  <a:moveTo>
                    <a:pt x="19347" y="12897"/>
                  </a:moveTo>
                  <a:lnTo>
                    <a:pt x="19319" y="12559"/>
                  </a:lnTo>
                  <a:lnTo>
                    <a:pt x="19276" y="12220"/>
                  </a:lnTo>
                  <a:lnTo>
                    <a:pt x="19227" y="11894"/>
                  </a:lnTo>
                  <a:lnTo>
                    <a:pt x="19115" y="11269"/>
                  </a:lnTo>
                  <a:lnTo>
                    <a:pt x="19045" y="10956"/>
                  </a:lnTo>
                  <a:lnTo>
                    <a:pt x="18968" y="10657"/>
                  </a:lnTo>
                  <a:lnTo>
                    <a:pt x="18883" y="10370"/>
                  </a:lnTo>
                  <a:lnTo>
                    <a:pt x="18792" y="10083"/>
                  </a:lnTo>
                  <a:lnTo>
                    <a:pt x="18694" y="9810"/>
                  </a:lnTo>
                  <a:lnTo>
                    <a:pt x="18483" y="9289"/>
                  </a:lnTo>
                  <a:lnTo>
                    <a:pt x="18371" y="9041"/>
                  </a:lnTo>
                  <a:lnTo>
                    <a:pt x="18245" y="8794"/>
                  </a:lnTo>
                  <a:lnTo>
                    <a:pt x="17992" y="8351"/>
                  </a:lnTo>
                  <a:lnTo>
                    <a:pt x="17851" y="8142"/>
                  </a:lnTo>
                  <a:lnTo>
                    <a:pt x="17571" y="7752"/>
                  </a:lnTo>
                  <a:lnTo>
                    <a:pt x="17262" y="7413"/>
                  </a:lnTo>
                  <a:lnTo>
                    <a:pt x="17107" y="7269"/>
                  </a:lnTo>
                  <a:lnTo>
                    <a:pt x="16939" y="7126"/>
                  </a:lnTo>
                  <a:lnTo>
                    <a:pt x="16777" y="6996"/>
                  </a:lnTo>
                  <a:lnTo>
                    <a:pt x="16609" y="6892"/>
                  </a:lnTo>
                  <a:lnTo>
                    <a:pt x="16433" y="6787"/>
                  </a:lnTo>
                  <a:lnTo>
                    <a:pt x="16258" y="6709"/>
                  </a:lnTo>
                  <a:lnTo>
                    <a:pt x="15893" y="6579"/>
                  </a:lnTo>
                  <a:lnTo>
                    <a:pt x="15710" y="6540"/>
                  </a:lnTo>
                  <a:lnTo>
                    <a:pt x="15331" y="6514"/>
                  </a:lnTo>
                  <a:lnTo>
                    <a:pt x="15100" y="6527"/>
                  </a:lnTo>
                  <a:lnTo>
                    <a:pt x="14868" y="6566"/>
                  </a:lnTo>
                  <a:lnTo>
                    <a:pt x="14784" y="6201"/>
                  </a:lnTo>
                  <a:lnTo>
                    <a:pt x="14685" y="5849"/>
                  </a:lnTo>
                  <a:lnTo>
                    <a:pt x="14587" y="5511"/>
                  </a:lnTo>
                  <a:lnTo>
                    <a:pt x="14482" y="5172"/>
                  </a:lnTo>
                  <a:lnTo>
                    <a:pt x="14370" y="4846"/>
                  </a:lnTo>
                  <a:lnTo>
                    <a:pt x="14250" y="4521"/>
                  </a:lnTo>
                  <a:lnTo>
                    <a:pt x="14124" y="4208"/>
                  </a:lnTo>
                  <a:lnTo>
                    <a:pt x="13998" y="3908"/>
                  </a:lnTo>
                  <a:lnTo>
                    <a:pt x="13857" y="3609"/>
                  </a:lnTo>
                  <a:lnTo>
                    <a:pt x="13717" y="3335"/>
                  </a:lnTo>
                  <a:lnTo>
                    <a:pt x="13569" y="3062"/>
                  </a:lnTo>
                  <a:lnTo>
                    <a:pt x="13415" y="2788"/>
                  </a:lnTo>
                  <a:lnTo>
                    <a:pt x="13260" y="2540"/>
                  </a:lnTo>
                  <a:lnTo>
                    <a:pt x="13099" y="2293"/>
                  </a:lnTo>
                  <a:lnTo>
                    <a:pt x="12931" y="2058"/>
                  </a:lnTo>
                  <a:lnTo>
                    <a:pt x="12762" y="1837"/>
                  </a:lnTo>
                  <a:lnTo>
                    <a:pt x="12587" y="1615"/>
                  </a:lnTo>
                  <a:lnTo>
                    <a:pt x="12404" y="1420"/>
                  </a:lnTo>
                  <a:lnTo>
                    <a:pt x="12222" y="1238"/>
                  </a:lnTo>
                  <a:lnTo>
                    <a:pt x="12032" y="1055"/>
                  </a:lnTo>
                  <a:lnTo>
                    <a:pt x="11639" y="743"/>
                  </a:lnTo>
                  <a:lnTo>
                    <a:pt x="11442" y="599"/>
                  </a:lnTo>
                  <a:lnTo>
                    <a:pt x="11035" y="365"/>
                  </a:lnTo>
                  <a:lnTo>
                    <a:pt x="10825" y="274"/>
                  </a:lnTo>
                  <a:lnTo>
                    <a:pt x="10614" y="195"/>
                  </a:lnTo>
                  <a:lnTo>
                    <a:pt x="10396" y="117"/>
                  </a:lnTo>
                  <a:lnTo>
                    <a:pt x="10179" y="65"/>
                  </a:lnTo>
                  <a:lnTo>
                    <a:pt x="9961" y="26"/>
                  </a:lnTo>
                  <a:lnTo>
                    <a:pt x="9736" y="0"/>
                  </a:lnTo>
                  <a:lnTo>
                    <a:pt x="9512" y="0"/>
                  </a:lnTo>
                  <a:lnTo>
                    <a:pt x="9231" y="13"/>
                  </a:lnTo>
                  <a:lnTo>
                    <a:pt x="8950" y="52"/>
                  </a:lnTo>
                  <a:lnTo>
                    <a:pt x="8677" y="104"/>
                  </a:lnTo>
                  <a:lnTo>
                    <a:pt x="8403" y="195"/>
                  </a:lnTo>
                  <a:lnTo>
                    <a:pt x="8136" y="300"/>
                  </a:lnTo>
                  <a:lnTo>
                    <a:pt x="7869" y="430"/>
                  </a:lnTo>
                  <a:lnTo>
                    <a:pt x="7609" y="586"/>
                  </a:lnTo>
                  <a:lnTo>
                    <a:pt x="7357" y="756"/>
                  </a:lnTo>
                  <a:lnTo>
                    <a:pt x="7111" y="951"/>
                  </a:lnTo>
                  <a:lnTo>
                    <a:pt x="6872" y="1172"/>
                  </a:lnTo>
                  <a:lnTo>
                    <a:pt x="6641" y="1407"/>
                  </a:lnTo>
                  <a:lnTo>
                    <a:pt x="6409" y="1668"/>
                  </a:lnTo>
                  <a:lnTo>
                    <a:pt x="6191" y="1928"/>
                  </a:lnTo>
                  <a:lnTo>
                    <a:pt x="5974" y="2228"/>
                  </a:lnTo>
                  <a:lnTo>
                    <a:pt x="5770" y="2527"/>
                  </a:lnTo>
                  <a:lnTo>
                    <a:pt x="5567" y="2853"/>
                  </a:lnTo>
                  <a:lnTo>
                    <a:pt x="5377" y="3192"/>
                  </a:lnTo>
                  <a:lnTo>
                    <a:pt x="5195" y="3557"/>
                  </a:lnTo>
                  <a:lnTo>
                    <a:pt x="5026" y="3921"/>
                  </a:lnTo>
                  <a:lnTo>
                    <a:pt x="4865" y="4312"/>
                  </a:lnTo>
                  <a:lnTo>
                    <a:pt x="4703" y="4716"/>
                  </a:lnTo>
                  <a:lnTo>
                    <a:pt x="4563" y="5120"/>
                  </a:lnTo>
                  <a:lnTo>
                    <a:pt x="4430" y="5550"/>
                  </a:lnTo>
                  <a:lnTo>
                    <a:pt x="4303" y="5993"/>
                  </a:lnTo>
                  <a:lnTo>
                    <a:pt x="4191" y="6436"/>
                  </a:lnTo>
                  <a:lnTo>
                    <a:pt x="4086" y="6892"/>
                  </a:lnTo>
                  <a:lnTo>
                    <a:pt x="3994" y="7374"/>
                  </a:lnTo>
                  <a:lnTo>
                    <a:pt x="3917" y="7843"/>
                  </a:lnTo>
                  <a:lnTo>
                    <a:pt x="3847" y="8338"/>
                  </a:lnTo>
                  <a:lnTo>
                    <a:pt x="3791" y="8833"/>
                  </a:lnTo>
                  <a:lnTo>
                    <a:pt x="3749" y="9341"/>
                  </a:lnTo>
                  <a:lnTo>
                    <a:pt x="3713" y="9862"/>
                  </a:lnTo>
                  <a:lnTo>
                    <a:pt x="3587" y="9823"/>
                  </a:lnTo>
                  <a:lnTo>
                    <a:pt x="3320" y="9771"/>
                  </a:lnTo>
                  <a:lnTo>
                    <a:pt x="3187" y="9771"/>
                  </a:lnTo>
                  <a:lnTo>
                    <a:pt x="3019" y="9784"/>
                  </a:lnTo>
                  <a:lnTo>
                    <a:pt x="2857" y="9797"/>
                  </a:lnTo>
                  <a:lnTo>
                    <a:pt x="2703" y="9836"/>
                  </a:lnTo>
                  <a:lnTo>
                    <a:pt x="2541" y="9888"/>
                  </a:lnTo>
                  <a:lnTo>
                    <a:pt x="2387" y="9953"/>
                  </a:lnTo>
                  <a:lnTo>
                    <a:pt x="2239" y="10031"/>
                  </a:lnTo>
                  <a:lnTo>
                    <a:pt x="1944" y="10240"/>
                  </a:lnTo>
                  <a:lnTo>
                    <a:pt x="1804" y="10357"/>
                  </a:lnTo>
                  <a:lnTo>
                    <a:pt x="1664" y="10487"/>
                  </a:lnTo>
                  <a:lnTo>
                    <a:pt x="1530" y="10631"/>
                  </a:lnTo>
                  <a:lnTo>
                    <a:pt x="1278" y="10943"/>
                  </a:lnTo>
                  <a:lnTo>
                    <a:pt x="1039" y="11308"/>
                  </a:lnTo>
                  <a:lnTo>
                    <a:pt x="934" y="11503"/>
                  </a:lnTo>
                  <a:lnTo>
                    <a:pt x="723" y="11920"/>
                  </a:lnTo>
                  <a:lnTo>
                    <a:pt x="632" y="12142"/>
                  </a:lnTo>
                  <a:lnTo>
                    <a:pt x="541" y="12376"/>
                  </a:lnTo>
                  <a:lnTo>
                    <a:pt x="456" y="12624"/>
                  </a:lnTo>
                  <a:lnTo>
                    <a:pt x="316" y="13119"/>
                  </a:lnTo>
                  <a:lnTo>
                    <a:pt x="246" y="13379"/>
                  </a:lnTo>
                  <a:lnTo>
                    <a:pt x="190" y="13653"/>
                  </a:lnTo>
                  <a:lnTo>
                    <a:pt x="140" y="13927"/>
                  </a:lnTo>
                  <a:lnTo>
                    <a:pt x="98" y="14213"/>
                  </a:lnTo>
                  <a:lnTo>
                    <a:pt x="63" y="14487"/>
                  </a:lnTo>
                  <a:lnTo>
                    <a:pt x="35" y="14786"/>
                  </a:lnTo>
                  <a:lnTo>
                    <a:pt x="14" y="15086"/>
                  </a:lnTo>
                  <a:lnTo>
                    <a:pt x="0" y="15386"/>
                  </a:lnTo>
                  <a:lnTo>
                    <a:pt x="0" y="15985"/>
                  </a:lnTo>
                  <a:lnTo>
                    <a:pt x="14" y="16285"/>
                  </a:lnTo>
                  <a:lnTo>
                    <a:pt x="35" y="16584"/>
                  </a:lnTo>
                  <a:lnTo>
                    <a:pt x="63" y="16871"/>
                  </a:lnTo>
                  <a:lnTo>
                    <a:pt x="98" y="17158"/>
                  </a:lnTo>
                  <a:lnTo>
                    <a:pt x="140" y="17444"/>
                  </a:lnTo>
                  <a:lnTo>
                    <a:pt x="190" y="17718"/>
                  </a:lnTo>
                  <a:lnTo>
                    <a:pt x="246" y="17991"/>
                  </a:lnTo>
                  <a:lnTo>
                    <a:pt x="316" y="18252"/>
                  </a:lnTo>
                  <a:lnTo>
                    <a:pt x="456" y="18747"/>
                  </a:lnTo>
                  <a:lnTo>
                    <a:pt x="541" y="18994"/>
                  </a:lnTo>
                  <a:lnTo>
                    <a:pt x="632" y="19229"/>
                  </a:lnTo>
                  <a:lnTo>
                    <a:pt x="723" y="19450"/>
                  </a:lnTo>
                  <a:lnTo>
                    <a:pt x="934" y="19867"/>
                  </a:lnTo>
                  <a:lnTo>
                    <a:pt x="1039" y="20063"/>
                  </a:lnTo>
                  <a:lnTo>
                    <a:pt x="1278" y="20428"/>
                  </a:lnTo>
                  <a:lnTo>
                    <a:pt x="1530" y="20740"/>
                  </a:lnTo>
                  <a:lnTo>
                    <a:pt x="1664" y="20883"/>
                  </a:lnTo>
                  <a:lnTo>
                    <a:pt x="1804" y="21014"/>
                  </a:lnTo>
                  <a:lnTo>
                    <a:pt x="1944" y="21131"/>
                  </a:lnTo>
                  <a:lnTo>
                    <a:pt x="2239" y="21339"/>
                  </a:lnTo>
                  <a:lnTo>
                    <a:pt x="2387" y="21418"/>
                  </a:lnTo>
                  <a:lnTo>
                    <a:pt x="2541" y="21483"/>
                  </a:lnTo>
                  <a:lnTo>
                    <a:pt x="2703" y="21535"/>
                  </a:lnTo>
                  <a:lnTo>
                    <a:pt x="2857" y="21574"/>
                  </a:lnTo>
                  <a:lnTo>
                    <a:pt x="3019" y="21587"/>
                  </a:lnTo>
                  <a:lnTo>
                    <a:pt x="3187" y="21600"/>
                  </a:lnTo>
                  <a:lnTo>
                    <a:pt x="19375" y="21600"/>
                  </a:lnTo>
                  <a:lnTo>
                    <a:pt x="19613" y="21548"/>
                  </a:lnTo>
                  <a:lnTo>
                    <a:pt x="19726" y="21509"/>
                  </a:lnTo>
                  <a:lnTo>
                    <a:pt x="19950" y="21405"/>
                  </a:lnTo>
                  <a:lnTo>
                    <a:pt x="20063" y="21339"/>
                  </a:lnTo>
                  <a:lnTo>
                    <a:pt x="20168" y="21261"/>
                  </a:lnTo>
                  <a:lnTo>
                    <a:pt x="20273" y="21170"/>
                  </a:lnTo>
                  <a:lnTo>
                    <a:pt x="20372" y="21079"/>
                  </a:lnTo>
                  <a:lnTo>
                    <a:pt x="20470" y="20975"/>
                  </a:lnTo>
                  <a:lnTo>
                    <a:pt x="20568" y="20857"/>
                  </a:lnTo>
                  <a:lnTo>
                    <a:pt x="20659" y="20740"/>
                  </a:lnTo>
                  <a:lnTo>
                    <a:pt x="20744" y="20610"/>
                  </a:lnTo>
                  <a:lnTo>
                    <a:pt x="20912" y="20323"/>
                  </a:lnTo>
                  <a:lnTo>
                    <a:pt x="21066" y="20011"/>
                  </a:lnTo>
                  <a:lnTo>
                    <a:pt x="21137" y="19854"/>
                  </a:lnTo>
                  <a:lnTo>
                    <a:pt x="21200" y="19685"/>
                  </a:lnTo>
                  <a:lnTo>
                    <a:pt x="21263" y="19503"/>
                  </a:lnTo>
                  <a:lnTo>
                    <a:pt x="21319" y="19320"/>
                  </a:lnTo>
                  <a:lnTo>
                    <a:pt x="21368" y="19138"/>
                  </a:lnTo>
                  <a:lnTo>
                    <a:pt x="21417" y="18942"/>
                  </a:lnTo>
                  <a:lnTo>
                    <a:pt x="21460" y="18747"/>
                  </a:lnTo>
                  <a:lnTo>
                    <a:pt x="21530" y="18330"/>
                  </a:lnTo>
                  <a:lnTo>
                    <a:pt x="21551" y="18122"/>
                  </a:lnTo>
                  <a:lnTo>
                    <a:pt x="21572" y="17900"/>
                  </a:lnTo>
                  <a:lnTo>
                    <a:pt x="21586" y="17692"/>
                  </a:lnTo>
                  <a:lnTo>
                    <a:pt x="21600" y="17470"/>
                  </a:lnTo>
                  <a:lnTo>
                    <a:pt x="21600" y="17027"/>
                  </a:lnTo>
                  <a:lnTo>
                    <a:pt x="21586" y="16806"/>
                  </a:lnTo>
                  <a:lnTo>
                    <a:pt x="21558" y="16389"/>
                  </a:lnTo>
                  <a:lnTo>
                    <a:pt x="21502" y="15972"/>
                  </a:lnTo>
                  <a:lnTo>
                    <a:pt x="21467" y="15777"/>
                  </a:lnTo>
                  <a:lnTo>
                    <a:pt x="21425" y="15581"/>
                  </a:lnTo>
                  <a:lnTo>
                    <a:pt x="21382" y="15399"/>
                  </a:lnTo>
                  <a:lnTo>
                    <a:pt x="21333" y="15216"/>
                  </a:lnTo>
                  <a:lnTo>
                    <a:pt x="21277" y="15034"/>
                  </a:lnTo>
                  <a:lnTo>
                    <a:pt x="21221" y="14865"/>
                  </a:lnTo>
                  <a:lnTo>
                    <a:pt x="21158" y="14695"/>
                  </a:lnTo>
                  <a:lnTo>
                    <a:pt x="21088" y="14526"/>
                  </a:lnTo>
                  <a:lnTo>
                    <a:pt x="21017" y="14370"/>
                  </a:lnTo>
                  <a:lnTo>
                    <a:pt x="20947" y="14226"/>
                  </a:lnTo>
                  <a:lnTo>
                    <a:pt x="20870" y="14083"/>
                  </a:lnTo>
                  <a:lnTo>
                    <a:pt x="20786" y="13940"/>
                  </a:lnTo>
                  <a:lnTo>
                    <a:pt x="20701" y="13809"/>
                  </a:lnTo>
                  <a:lnTo>
                    <a:pt x="20519" y="13575"/>
                  </a:lnTo>
                  <a:lnTo>
                    <a:pt x="20428" y="13471"/>
                  </a:lnTo>
                  <a:lnTo>
                    <a:pt x="20231" y="13288"/>
                  </a:lnTo>
                  <a:lnTo>
                    <a:pt x="20126" y="13197"/>
                  </a:lnTo>
                  <a:lnTo>
                    <a:pt x="19915" y="13067"/>
                  </a:lnTo>
                  <a:lnTo>
                    <a:pt x="19803" y="13015"/>
                  </a:lnTo>
                  <a:lnTo>
                    <a:pt x="19698" y="12963"/>
                  </a:lnTo>
                  <a:lnTo>
                    <a:pt x="19578" y="12937"/>
                  </a:lnTo>
                  <a:lnTo>
                    <a:pt x="19466" y="12910"/>
                  </a:lnTo>
                  <a:lnTo>
                    <a:pt x="19347" y="12897"/>
                  </a:lnTo>
                  <a:close/>
                </a:path>
              </a:pathLst>
            </a:custGeom>
            <a:noFill/>
            <a:ln w="6350">
              <a:solidFill>
                <a:srgbClr val="C7000B"/>
              </a:solidFill>
              <a:miter lim="400000"/>
            </a:ln>
          </p:spPr>
          <p:txBody>
            <a:bodyPr rot="0" spcFirstLastPara="0" vertOverflow="overflow" horzOverflow="overflow" vert="horz" wrap="square" lIns="71437" tIns="71437" rIns="71437" bIns="71437" numCol="1" spcCol="0" rtlCol="0" fromWordArt="0" anchor="ctr" anchorCtr="0" forceAA="0" compatLnSpc="1">
              <a:prstTxWarp prst="textNoShape">
                <a:avLst/>
              </a:prstTxWarp>
              <a:noAutofit/>
            </a:bodyPr>
            <a:lstStyle/>
            <a:p>
              <a:pPr algn="ctr" defTabSz="821531" hangingPunct="0">
                <a:defRPr/>
              </a:pPr>
              <a:endParaRPr lang="en-US" sz="30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2" name="组合 11"/>
          <p:cNvGrpSpPr/>
          <p:nvPr/>
        </p:nvGrpSpPr>
        <p:grpSpPr>
          <a:xfrm>
            <a:off x="8731682" y="5173200"/>
            <a:ext cx="1655417" cy="977929"/>
            <a:chOff x="9053337" y="5094834"/>
            <a:chExt cx="1765117" cy="1056296"/>
          </a:xfrm>
        </p:grpSpPr>
        <p:sp>
          <p:nvSpPr>
            <p:cNvPr id="70" name="Freeform 8"/>
            <p:cNvSpPr/>
            <p:nvPr/>
          </p:nvSpPr>
          <p:spPr>
            <a:xfrm>
              <a:off x="9053337" y="5094834"/>
              <a:ext cx="1737757" cy="1056296"/>
            </a:xfrm>
            <a:custGeom>
              <a:avLst/>
              <a:gdLst/>
              <a:ahLst/>
              <a:cxnLst>
                <a:cxn ang="0">
                  <a:pos x="wd2" y="hd2"/>
                </a:cxn>
                <a:cxn ang="5400000">
                  <a:pos x="wd2" y="hd2"/>
                </a:cxn>
                <a:cxn ang="10800000">
                  <a:pos x="wd2" y="hd2"/>
                </a:cxn>
                <a:cxn ang="16200000">
                  <a:pos x="wd2" y="hd2"/>
                </a:cxn>
              </a:cxnLst>
              <a:rect l="0" t="0" r="r" b="b"/>
              <a:pathLst>
                <a:path w="21600" h="21600" extrusionOk="0">
                  <a:moveTo>
                    <a:pt x="19347" y="12897"/>
                  </a:moveTo>
                  <a:lnTo>
                    <a:pt x="19319" y="12559"/>
                  </a:lnTo>
                  <a:lnTo>
                    <a:pt x="19276" y="12220"/>
                  </a:lnTo>
                  <a:lnTo>
                    <a:pt x="19227" y="11894"/>
                  </a:lnTo>
                  <a:lnTo>
                    <a:pt x="19115" y="11269"/>
                  </a:lnTo>
                  <a:lnTo>
                    <a:pt x="19045" y="10956"/>
                  </a:lnTo>
                  <a:lnTo>
                    <a:pt x="18968" y="10657"/>
                  </a:lnTo>
                  <a:lnTo>
                    <a:pt x="18883" y="10370"/>
                  </a:lnTo>
                  <a:lnTo>
                    <a:pt x="18792" y="10083"/>
                  </a:lnTo>
                  <a:lnTo>
                    <a:pt x="18694" y="9810"/>
                  </a:lnTo>
                  <a:lnTo>
                    <a:pt x="18483" y="9289"/>
                  </a:lnTo>
                  <a:lnTo>
                    <a:pt x="18371" y="9041"/>
                  </a:lnTo>
                  <a:lnTo>
                    <a:pt x="18245" y="8794"/>
                  </a:lnTo>
                  <a:lnTo>
                    <a:pt x="17992" y="8351"/>
                  </a:lnTo>
                  <a:lnTo>
                    <a:pt x="17851" y="8142"/>
                  </a:lnTo>
                  <a:lnTo>
                    <a:pt x="17571" y="7752"/>
                  </a:lnTo>
                  <a:lnTo>
                    <a:pt x="17262" y="7413"/>
                  </a:lnTo>
                  <a:lnTo>
                    <a:pt x="17107" y="7269"/>
                  </a:lnTo>
                  <a:lnTo>
                    <a:pt x="16939" y="7126"/>
                  </a:lnTo>
                  <a:lnTo>
                    <a:pt x="16777" y="6996"/>
                  </a:lnTo>
                  <a:lnTo>
                    <a:pt x="16609" y="6892"/>
                  </a:lnTo>
                  <a:lnTo>
                    <a:pt x="16433" y="6787"/>
                  </a:lnTo>
                  <a:lnTo>
                    <a:pt x="16258" y="6709"/>
                  </a:lnTo>
                  <a:lnTo>
                    <a:pt x="15893" y="6579"/>
                  </a:lnTo>
                  <a:lnTo>
                    <a:pt x="15710" y="6540"/>
                  </a:lnTo>
                  <a:lnTo>
                    <a:pt x="15331" y="6514"/>
                  </a:lnTo>
                  <a:lnTo>
                    <a:pt x="15100" y="6527"/>
                  </a:lnTo>
                  <a:lnTo>
                    <a:pt x="14868" y="6566"/>
                  </a:lnTo>
                  <a:lnTo>
                    <a:pt x="14784" y="6201"/>
                  </a:lnTo>
                  <a:lnTo>
                    <a:pt x="14685" y="5849"/>
                  </a:lnTo>
                  <a:lnTo>
                    <a:pt x="14587" y="5511"/>
                  </a:lnTo>
                  <a:lnTo>
                    <a:pt x="14482" y="5172"/>
                  </a:lnTo>
                  <a:lnTo>
                    <a:pt x="14370" y="4846"/>
                  </a:lnTo>
                  <a:lnTo>
                    <a:pt x="14250" y="4521"/>
                  </a:lnTo>
                  <a:lnTo>
                    <a:pt x="14124" y="4208"/>
                  </a:lnTo>
                  <a:lnTo>
                    <a:pt x="13998" y="3908"/>
                  </a:lnTo>
                  <a:lnTo>
                    <a:pt x="13857" y="3609"/>
                  </a:lnTo>
                  <a:lnTo>
                    <a:pt x="13717" y="3335"/>
                  </a:lnTo>
                  <a:lnTo>
                    <a:pt x="13569" y="3062"/>
                  </a:lnTo>
                  <a:lnTo>
                    <a:pt x="13415" y="2788"/>
                  </a:lnTo>
                  <a:lnTo>
                    <a:pt x="13260" y="2540"/>
                  </a:lnTo>
                  <a:lnTo>
                    <a:pt x="13099" y="2293"/>
                  </a:lnTo>
                  <a:lnTo>
                    <a:pt x="12931" y="2058"/>
                  </a:lnTo>
                  <a:lnTo>
                    <a:pt x="12762" y="1837"/>
                  </a:lnTo>
                  <a:lnTo>
                    <a:pt x="12587" y="1615"/>
                  </a:lnTo>
                  <a:lnTo>
                    <a:pt x="12404" y="1420"/>
                  </a:lnTo>
                  <a:lnTo>
                    <a:pt x="12222" y="1238"/>
                  </a:lnTo>
                  <a:lnTo>
                    <a:pt x="12032" y="1055"/>
                  </a:lnTo>
                  <a:lnTo>
                    <a:pt x="11639" y="743"/>
                  </a:lnTo>
                  <a:lnTo>
                    <a:pt x="11442" y="599"/>
                  </a:lnTo>
                  <a:lnTo>
                    <a:pt x="11035" y="365"/>
                  </a:lnTo>
                  <a:lnTo>
                    <a:pt x="10825" y="274"/>
                  </a:lnTo>
                  <a:lnTo>
                    <a:pt x="10614" y="195"/>
                  </a:lnTo>
                  <a:lnTo>
                    <a:pt x="10396" y="117"/>
                  </a:lnTo>
                  <a:lnTo>
                    <a:pt x="10179" y="65"/>
                  </a:lnTo>
                  <a:lnTo>
                    <a:pt x="9961" y="26"/>
                  </a:lnTo>
                  <a:lnTo>
                    <a:pt x="9736" y="0"/>
                  </a:lnTo>
                  <a:lnTo>
                    <a:pt x="9512" y="0"/>
                  </a:lnTo>
                  <a:lnTo>
                    <a:pt x="9231" y="13"/>
                  </a:lnTo>
                  <a:lnTo>
                    <a:pt x="8950" y="52"/>
                  </a:lnTo>
                  <a:lnTo>
                    <a:pt x="8677" y="104"/>
                  </a:lnTo>
                  <a:lnTo>
                    <a:pt x="8403" y="195"/>
                  </a:lnTo>
                  <a:lnTo>
                    <a:pt x="8136" y="300"/>
                  </a:lnTo>
                  <a:lnTo>
                    <a:pt x="7869" y="430"/>
                  </a:lnTo>
                  <a:lnTo>
                    <a:pt x="7609" y="586"/>
                  </a:lnTo>
                  <a:lnTo>
                    <a:pt x="7357" y="756"/>
                  </a:lnTo>
                  <a:lnTo>
                    <a:pt x="7111" y="951"/>
                  </a:lnTo>
                  <a:lnTo>
                    <a:pt x="6872" y="1172"/>
                  </a:lnTo>
                  <a:lnTo>
                    <a:pt x="6641" y="1407"/>
                  </a:lnTo>
                  <a:lnTo>
                    <a:pt x="6409" y="1668"/>
                  </a:lnTo>
                  <a:lnTo>
                    <a:pt x="6191" y="1928"/>
                  </a:lnTo>
                  <a:lnTo>
                    <a:pt x="5974" y="2228"/>
                  </a:lnTo>
                  <a:lnTo>
                    <a:pt x="5770" y="2527"/>
                  </a:lnTo>
                  <a:lnTo>
                    <a:pt x="5567" y="2853"/>
                  </a:lnTo>
                  <a:lnTo>
                    <a:pt x="5377" y="3192"/>
                  </a:lnTo>
                  <a:lnTo>
                    <a:pt x="5195" y="3557"/>
                  </a:lnTo>
                  <a:lnTo>
                    <a:pt x="5026" y="3921"/>
                  </a:lnTo>
                  <a:lnTo>
                    <a:pt x="4865" y="4312"/>
                  </a:lnTo>
                  <a:lnTo>
                    <a:pt x="4703" y="4716"/>
                  </a:lnTo>
                  <a:lnTo>
                    <a:pt x="4563" y="5120"/>
                  </a:lnTo>
                  <a:lnTo>
                    <a:pt x="4430" y="5550"/>
                  </a:lnTo>
                  <a:lnTo>
                    <a:pt x="4303" y="5993"/>
                  </a:lnTo>
                  <a:lnTo>
                    <a:pt x="4191" y="6436"/>
                  </a:lnTo>
                  <a:lnTo>
                    <a:pt x="4086" y="6892"/>
                  </a:lnTo>
                  <a:lnTo>
                    <a:pt x="3994" y="7374"/>
                  </a:lnTo>
                  <a:lnTo>
                    <a:pt x="3917" y="7843"/>
                  </a:lnTo>
                  <a:lnTo>
                    <a:pt x="3847" y="8338"/>
                  </a:lnTo>
                  <a:lnTo>
                    <a:pt x="3791" y="8833"/>
                  </a:lnTo>
                  <a:lnTo>
                    <a:pt x="3749" y="9341"/>
                  </a:lnTo>
                  <a:lnTo>
                    <a:pt x="3713" y="9862"/>
                  </a:lnTo>
                  <a:lnTo>
                    <a:pt x="3587" y="9823"/>
                  </a:lnTo>
                  <a:lnTo>
                    <a:pt x="3320" y="9771"/>
                  </a:lnTo>
                  <a:lnTo>
                    <a:pt x="3187" y="9771"/>
                  </a:lnTo>
                  <a:lnTo>
                    <a:pt x="3019" y="9784"/>
                  </a:lnTo>
                  <a:lnTo>
                    <a:pt x="2857" y="9797"/>
                  </a:lnTo>
                  <a:lnTo>
                    <a:pt x="2703" y="9836"/>
                  </a:lnTo>
                  <a:lnTo>
                    <a:pt x="2541" y="9888"/>
                  </a:lnTo>
                  <a:lnTo>
                    <a:pt x="2387" y="9953"/>
                  </a:lnTo>
                  <a:lnTo>
                    <a:pt x="2239" y="10031"/>
                  </a:lnTo>
                  <a:lnTo>
                    <a:pt x="1944" y="10240"/>
                  </a:lnTo>
                  <a:lnTo>
                    <a:pt x="1804" y="10357"/>
                  </a:lnTo>
                  <a:lnTo>
                    <a:pt x="1664" y="10487"/>
                  </a:lnTo>
                  <a:lnTo>
                    <a:pt x="1530" y="10631"/>
                  </a:lnTo>
                  <a:lnTo>
                    <a:pt x="1278" y="10943"/>
                  </a:lnTo>
                  <a:lnTo>
                    <a:pt x="1039" y="11308"/>
                  </a:lnTo>
                  <a:lnTo>
                    <a:pt x="934" y="11503"/>
                  </a:lnTo>
                  <a:lnTo>
                    <a:pt x="723" y="11920"/>
                  </a:lnTo>
                  <a:lnTo>
                    <a:pt x="632" y="12142"/>
                  </a:lnTo>
                  <a:lnTo>
                    <a:pt x="541" y="12376"/>
                  </a:lnTo>
                  <a:lnTo>
                    <a:pt x="456" y="12624"/>
                  </a:lnTo>
                  <a:lnTo>
                    <a:pt x="316" y="13119"/>
                  </a:lnTo>
                  <a:lnTo>
                    <a:pt x="246" y="13379"/>
                  </a:lnTo>
                  <a:lnTo>
                    <a:pt x="190" y="13653"/>
                  </a:lnTo>
                  <a:lnTo>
                    <a:pt x="140" y="13927"/>
                  </a:lnTo>
                  <a:lnTo>
                    <a:pt x="98" y="14213"/>
                  </a:lnTo>
                  <a:lnTo>
                    <a:pt x="63" y="14487"/>
                  </a:lnTo>
                  <a:lnTo>
                    <a:pt x="35" y="14786"/>
                  </a:lnTo>
                  <a:lnTo>
                    <a:pt x="14" y="15086"/>
                  </a:lnTo>
                  <a:lnTo>
                    <a:pt x="0" y="15386"/>
                  </a:lnTo>
                  <a:lnTo>
                    <a:pt x="0" y="15985"/>
                  </a:lnTo>
                  <a:lnTo>
                    <a:pt x="14" y="16285"/>
                  </a:lnTo>
                  <a:lnTo>
                    <a:pt x="35" y="16584"/>
                  </a:lnTo>
                  <a:lnTo>
                    <a:pt x="63" y="16871"/>
                  </a:lnTo>
                  <a:lnTo>
                    <a:pt x="98" y="17158"/>
                  </a:lnTo>
                  <a:lnTo>
                    <a:pt x="140" y="17444"/>
                  </a:lnTo>
                  <a:lnTo>
                    <a:pt x="190" y="17718"/>
                  </a:lnTo>
                  <a:lnTo>
                    <a:pt x="246" y="17991"/>
                  </a:lnTo>
                  <a:lnTo>
                    <a:pt x="316" y="18252"/>
                  </a:lnTo>
                  <a:lnTo>
                    <a:pt x="456" y="18747"/>
                  </a:lnTo>
                  <a:lnTo>
                    <a:pt x="541" y="18994"/>
                  </a:lnTo>
                  <a:lnTo>
                    <a:pt x="632" y="19229"/>
                  </a:lnTo>
                  <a:lnTo>
                    <a:pt x="723" y="19450"/>
                  </a:lnTo>
                  <a:lnTo>
                    <a:pt x="934" y="19867"/>
                  </a:lnTo>
                  <a:lnTo>
                    <a:pt x="1039" y="20063"/>
                  </a:lnTo>
                  <a:lnTo>
                    <a:pt x="1278" y="20428"/>
                  </a:lnTo>
                  <a:lnTo>
                    <a:pt x="1530" y="20740"/>
                  </a:lnTo>
                  <a:lnTo>
                    <a:pt x="1664" y="20883"/>
                  </a:lnTo>
                  <a:lnTo>
                    <a:pt x="1804" y="21014"/>
                  </a:lnTo>
                  <a:lnTo>
                    <a:pt x="1944" y="21131"/>
                  </a:lnTo>
                  <a:lnTo>
                    <a:pt x="2239" y="21339"/>
                  </a:lnTo>
                  <a:lnTo>
                    <a:pt x="2387" y="21418"/>
                  </a:lnTo>
                  <a:lnTo>
                    <a:pt x="2541" y="21483"/>
                  </a:lnTo>
                  <a:lnTo>
                    <a:pt x="2703" y="21535"/>
                  </a:lnTo>
                  <a:lnTo>
                    <a:pt x="2857" y="21574"/>
                  </a:lnTo>
                  <a:lnTo>
                    <a:pt x="3019" y="21587"/>
                  </a:lnTo>
                  <a:lnTo>
                    <a:pt x="3187" y="21600"/>
                  </a:lnTo>
                  <a:lnTo>
                    <a:pt x="19375" y="21600"/>
                  </a:lnTo>
                  <a:lnTo>
                    <a:pt x="19613" y="21548"/>
                  </a:lnTo>
                  <a:lnTo>
                    <a:pt x="19726" y="21509"/>
                  </a:lnTo>
                  <a:lnTo>
                    <a:pt x="19950" y="21405"/>
                  </a:lnTo>
                  <a:lnTo>
                    <a:pt x="20063" y="21339"/>
                  </a:lnTo>
                  <a:lnTo>
                    <a:pt x="20168" y="21261"/>
                  </a:lnTo>
                  <a:lnTo>
                    <a:pt x="20273" y="21170"/>
                  </a:lnTo>
                  <a:lnTo>
                    <a:pt x="20372" y="21079"/>
                  </a:lnTo>
                  <a:lnTo>
                    <a:pt x="20470" y="20975"/>
                  </a:lnTo>
                  <a:lnTo>
                    <a:pt x="20568" y="20857"/>
                  </a:lnTo>
                  <a:lnTo>
                    <a:pt x="20659" y="20740"/>
                  </a:lnTo>
                  <a:lnTo>
                    <a:pt x="20744" y="20610"/>
                  </a:lnTo>
                  <a:lnTo>
                    <a:pt x="20912" y="20323"/>
                  </a:lnTo>
                  <a:lnTo>
                    <a:pt x="21066" y="20011"/>
                  </a:lnTo>
                  <a:lnTo>
                    <a:pt x="21137" y="19854"/>
                  </a:lnTo>
                  <a:lnTo>
                    <a:pt x="21200" y="19685"/>
                  </a:lnTo>
                  <a:lnTo>
                    <a:pt x="21263" y="19503"/>
                  </a:lnTo>
                  <a:lnTo>
                    <a:pt x="21319" y="19320"/>
                  </a:lnTo>
                  <a:lnTo>
                    <a:pt x="21368" y="19138"/>
                  </a:lnTo>
                  <a:lnTo>
                    <a:pt x="21417" y="18942"/>
                  </a:lnTo>
                  <a:lnTo>
                    <a:pt x="21460" y="18747"/>
                  </a:lnTo>
                  <a:lnTo>
                    <a:pt x="21530" y="18330"/>
                  </a:lnTo>
                  <a:lnTo>
                    <a:pt x="21551" y="18122"/>
                  </a:lnTo>
                  <a:lnTo>
                    <a:pt x="21572" y="17900"/>
                  </a:lnTo>
                  <a:lnTo>
                    <a:pt x="21586" y="17692"/>
                  </a:lnTo>
                  <a:lnTo>
                    <a:pt x="21600" y="17470"/>
                  </a:lnTo>
                  <a:lnTo>
                    <a:pt x="21600" y="17027"/>
                  </a:lnTo>
                  <a:lnTo>
                    <a:pt x="21586" y="16806"/>
                  </a:lnTo>
                  <a:lnTo>
                    <a:pt x="21558" y="16389"/>
                  </a:lnTo>
                  <a:lnTo>
                    <a:pt x="21502" y="15972"/>
                  </a:lnTo>
                  <a:lnTo>
                    <a:pt x="21467" y="15777"/>
                  </a:lnTo>
                  <a:lnTo>
                    <a:pt x="21425" y="15581"/>
                  </a:lnTo>
                  <a:lnTo>
                    <a:pt x="21382" y="15399"/>
                  </a:lnTo>
                  <a:lnTo>
                    <a:pt x="21333" y="15216"/>
                  </a:lnTo>
                  <a:lnTo>
                    <a:pt x="21277" y="15034"/>
                  </a:lnTo>
                  <a:lnTo>
                    <a:pt x="21221" y="14865"/>
                  </a:lnTo>
                  <a:lnTo>
                    <a:pt x="21158" y="14695"/>
                  </a:lnTo>
                  <a:lnTo>
                    <a:pt x="21088" y="14526"/>
                  </a:lnTo>
                  <a:lnTo>
                    <a:pt x="21017" y="14370"/>
                  </a:lnTo>
                  <a:lnTo>
                    <a:pt x="20947" y="14226"/>
                  </a:lnTo>
                  <a:lnTo>
                    <a:pt x="20870" y="14083"/>
                  </a:lnTo>
                  <a:lnTo>
                    <a:pt x="20786" y="13940"/>
                  </a:lnTo>
                  <a:lnTo>
                    <a:pt x="20701" y="13809"/>
                  </a:lnTo>
                  <a:lnTo>
                    <a:pt x="20519" y="13575"/>
                  </a:lnTo>
                  <a:lnTo>
                    <a:pt x="20428" y="13471"/>
                  </a:lnTo>
                  <a:lnTo>
                    <a:pt x="20231" y="13288"/>
                  </a:lnTo>
                  <a:lnTo>
                    <a:pt x="20126" y="13197"/>
                  </a:lnTo>
                  <a:lnTo>
                    <a:pt x="19915" y="13067"/>
                  </a:lnTo>
                  <a:lnTo>
                    <a:pt x="19803" y="13015"/>
                  </a:lnTo>
                  <a:lnTo>
                    <a:pt x="19698" y="12963"/>
                  </a:lnTo>
                  <a:lnTo>
                    <a:pt x="19578" y="12937"/>
                  </a:lnTo>
                  <a:lnTo>
                    <a:pt x="19466" y="12910"/>
                  </a:lnTo>
                  <a:lnTo>
                    <a:pt x="19347" y="12897"/>
                  </a:lnTo>
                  <a:close/>
                </a:path>
              </a:pathLst>
            </a:custGeom>
            <a:gradFill flip="none" rotWithShape="1">
              <a:gsLst>
                <a:gs pos="0">
                  <a:srgbClr val="FFFFFF">
                    <a:alpha val="0"/>
                  </a:srgbClr>
                </a:gs>
                <a:gs pos="100000">
                  <a:srgbClr val="FFFFFF">
                    <a:alpha val="19587"/>
                  </a:srgbClr>
                </a:gs>
              </a:gsLst>
              <a:lin ang="2700000" scaled="1"/>
              <a:tileRect/>
            </a:gradFill>
            <a:ln w="12700" cap="flat">
              <a:noFill/>
              <a:miter lim="400000"/>
            </a:ln>
            <a:effectLst/>
          </p:spPr>
          <p:txBody>
            <a:bodyPr wrap="square" lIns="71437" tIns="71437" rIns="71437" bIns="71437" numCol="1" anchor="ctr">
              <a:noAutofit/>
            </a:bodyPr>
            <a:lstStyle/>
            <a:p>
              <a:pPr algn="ctr" defTabSz="821531" hangingPunct="0">
                <a:defRPr/>
              </a:pPr>
              <a:endParaRPr lang="en-US" sz="30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Freeform 8">
              <a:extLst>
                <a:ext uri="{FF2B5EF4-FFF2-40B4-BE49-F238E27FC236}">
                  <a16:creationId xmlns:a16="http://schemas.microsoft.com/office/drawing/2014/main" xmlns="" id="{2676141E-2436-4E3C-AB38-4EA03532727E}"/>
                </a:ext>
              </a:extLst>
            </p:cNvPr>
            <p:cNvSpPr/>
            <p:nvPr/>
          </p:nvSpPr>
          <p:spPr>
            <a:xfrm>
              <a:off x="9080697" y="5094834"/>
              <a:ext cx="1737757" cy="1056296"/>
            </a:xfrm>
            <a:custGeom>
              <a:avLst/>
              <a:gdLst/>
              <a:ahLst/>
              <a:cxnLst>
                <a:cxn ang="0">
                  <a:pos x="wd2" y="hd2"/>
                </a:cxn>
                <a:cxn ang="5400000">
                  <a:pos x="wd2" y="hd2"/>
                </a:cxn>
                <a:cxn ang="10800000">
                  <a:pos x="wd2" y="hd2"/>
                </a:cxn>
                <a:cxn ang="16200000">
                  <a:pos x="wd2" y="hd2"/>
                </a:cxn>
              </a:cxnLst>
              <a:rect l="0" t="0" r="r" b="b"/>
              <a:pathLst>
                <a:path w="21600" h="21600" extrusionOk="0">
                  <a:moveTo>
                    <a:pt x="19347" y="12897"/>
                  </a:moveTo>
                  <a:lnTo>
                    <a:pt x="19319" y="12559"/>
                  </a:lnTo>
                  <a:lnTo>
                    <a:pt x="19276" y="12220"/>
                  </a:lnTo>
                  <a:lnTo>
                    <a:pt x="19227" y="11894"/>
                  </a:lnTo>
                  <a:lnTo>
                    <a:pt x="19115" y="11269"/>
                  </a:lnTo>
                  <a:lnTo>
                    <a:pt x="19045" y="10956"/>
                  </a:lnTo>
                  <a:lnTo>
                    <a:pt x="18968" y="10657"/>
                  </a:lnTo>
                  <a:lnTo>
                    <a:pt x="18883" y="10370"/>
                  </a:lnTo>
                  <a:lnTo>
                    <a:pt x="18792" y="10083"/>
                  </a:lnTo>
                  <a:lnTo>
                    <a:pt x="18694" y="9810"/>
                  </a:lnTo>
                  <a:lnTo>
                    <a:pt x="18483" y="9289"/>
                  </a:lnTo>
                  <a:lnTo>
                    <a:pt x="18371" y="9041"/>
                  </a:lnTo>
                  <a:lnTo>
                    <a:pt x="18245" y="8794"/>
                  </a:lnTo>
                  <a:lnTo>
                    <a:pt x="17992" y="8351"/>
                  </a:lnTo>
                  <a:lnTo>
                    <a:pt x="17851" y="8142"/>
                  </a:lnTo>
                  <a:lnTo>
                    <a:pt x="17571" y="7752"/>
                  </a:lnTo>
                  <a:lnTo>
                    <a:pt x="17262" y="7413"/>
                  </a:lnTo>
                  <a:lnTo>
                    <a:pt x="17107" y="7269"/>
                  </a:lnTo>
                  <a:lnTo>
                    <a:pt x="16939" y="7126"/>
                  </a:lnTo>
                  <a:lnTo>
                    <a:pt x="16777" y="6996"/>
                  </a:lnTo>
                  <a:lnTo>
                    <a:pt x="16609" y="6892"/>
                  </a:lnTo>
                  <a:lnTo>
                    <a:pt x="16433" y="6787"/>
                  </a:lnTo>
                  <a:lnTo>
                    <a:pt x="16258" y="6709"/>
                  </a:lnTo>
                  <a:lnTo>
                    <a:pt x="15893" y="6579"/>
                  </a:lnTo>
                  <a:lnTo>
                    <a:pt x="15710" y="6540"/>
                  </a:lnTo>
                  <a:lnTo>
                    <a:pt x="15331" y="6514"/>
                  </a:lnTo>
                  <a:lnTo>
                    <a:pt x="15100" y="6527"/>
                  </a:lnTo>
                  <a:lnTo>
                    <a:pt x="14868" y="6566"/>
                  </a:lnTo>
                  <a:lnTo>
                    <a:pt x="14784" y="6201"/>
                  </a:lnTo>
                  <a:lnTo>
                    <a:pt x="14685" y="5849"/>
                  </a:lnTo>
                  <a:lnTo>
                    <a:pt x="14587" y="5511"/>
                  </a:lnTo>
                  <a:lnTo>
                    <a:pt x="14482" y="5172"/>
                  </a:lnTo>
                  <a:lnTo>
                    <a:pt x="14370" y="4846"/>
                  </a:lnTo>
                  <a:lnTo>
                    <a:pt x="14250" y="4521"/>
                  </a:lnTo>
                  <a:lnTo>
                    <a:pt x="14124" y="4208"/>
                  </a:lnTo>
                  <a:lnTo>
                    <a:pt x="13998" y="3908"/>
                  </a:lnTo>
                  <a:lnTo>
                    <a:pt x="13857" y="3609"/>
                  </a:lnTo>
                  <a:lnTo>
                    <a:pt x="13717" y="3335"/>
                  </a:lnTo>
                  <a:lnTo>
                    <a:pt x="13569" y="3062"/>
                  </a:lnTo>
                  <a:lnTo>
                    <a:pt x="13415" y="2788"/>
                  </a:lnTo>
                  <a:lnTo>
                    <a:pt x="13260" y="2540"/>
                  </a:lnTo>
                  <a:lnTo>
                    <a:pt x="13099" y="2293"/>
                  </a:lnTo>
                  <a:lnTo>
                    <a:pt x="12931" y="2058"/>
                  </a:lnTo>
                  <a:lnTo>
                    <a:pt x="12762" y="1837"/>
                  </a:lnTo>
                  <a:lnTo>
                    <a:pt x="12587" y="1615"/>
                  </a:lnTo>
                  <a:lnTo>
                    <a:pt x="12404" y="1420"/>
                  </a:lnTo>
                  <a:lnTo>
                    <a:pt x="12222" y="1238"/>
                  </a:lnTo>
                  <a:lnTo>
                    <a:pt x="12032" y="1055"/>
                  </a:lnTo>
                  <a:lnTo>
                    <a:pt x="11639" y="743"/>
                  </a:lnTo>
                  <a:lnTo>
                    <a:pt x="11442" y="599"/>
                  </a:lnTo>
                  <a:lnTo>
                    <a:pt x="11035" y="365"/>
                  </a:lnTo>
                  <a:lnTo>
                    <a:pt x="10825" y="274"/>
                  </a:lnTo>
                  <a:lnTo>
                    <a:pt x="10614" y="195"/>
                  </a:lnTo>
                  <a:lnTo>
                    <a:pt x="10396" y="117"/>
                  </a:lnTo>
                  <a:lnTo>
                    <a:pt x="10179" y="65"/>
                  </a:lnTo>
                  <a:lnTo>
                    <a:pt x="9961" y="26"/>
                  </a:lnTo>
                  <a:lnTo>
                    <a:pt x="9736" y="0"/>
                  </a:lnTo>
                  <a:lnTo>
                    <a:pt x="9512" y="0"/>
                  </a:lnTo>
                  <a:lnTo>
                    <a:pt x="9231" y="13"/>
                  </a:lnTo>
                  <a:lnTo>
                    <a:pt x="8950" y="52"/>
                  </a:lnTo>
                  <a:lnTo>
                    <a:pt x="8677" y="104"/>
                  </a:lnTo>
                  <a:lnTo>
                    <a:pt x="8403" y="195"/>
                  </a:lnTo>
                  <a:lnTo>
                    <a:pt x="8136" y="300"/>
                  </a:lnTo>
                  <a:lnTo>
                    <a:pt x="7869" y="430"/>
                  </a:lnTo>
                  <a:lnTo>
                    <a:pt x="7609" y="586"/>
                  </a:lnTo>
                  <a:lnTo>
                    <a:pt x="7357" y="756"/>
                  </a:lnTo>
                  <a:lnTo>
                    <a:pt x="7111" y="951"/>
                  </a:lnTo>
                  <a:lnTo>
                    <a:pt x="6872" y="1172"/>
                  </a:lnTo>
                  <a:lnTo>
                    <a:pt x="6641" y="1407"/>
                  </a:lnTo>
                  <a:lnTo>
                    <a:pt x="6409" y="1668"/>
                  </a:lnTo>
                  <a:lnTo>
                    <a:pt x="6191" y="1928"/>
                  </a:lnTo>
                  <a:lnTo>
                    <a:pt x="5974" y="2228"/>
                  </a:lnTo>
                  <a:lnTo>
                    <a:pt x="5770" y="2527"/>
                  </a:lnTo>
                  <a:lnTo>
                    <a:pt x="5567" y="2853"/>
                  </a:lnTo>
                  <a:lnTo>
                    <a:pt x="5377" y="3192"/>
                  </a:lnTo>
                  <a:lnTo>
                    <a:pt x="5195" y="3557"/>
                  </a:lnTo>
                  <a:lnTo>
                    <a:pt x="5026" y="3921"/>
                  </a:lnTo>
                  <a:lnTo>
                    <a:pt x="4865" y="4312"/>
                  </a:lnTo>
                  <a:lnTo>
                    <a:pt x="4703" y="4716"/>
                  </a:lnTo>
                  <a:lnTo>
                    <a:pt x="4563" y="5120"/>
                  </a:lnTo>
                  <a:lnTo>
                    <a:pt x="4430" y="5550"/>
                  </a:lnTo>
                  <a:lnTo>
                    <a:pt x="4303" y="5993"/>
                  </a:lnTo>
                  <a:lnTo>
                    <a:pt x="4191" y="6436"/>
                  </a:lnTo>
                  <a:lnTo>
                    <a:pt x="4086" y="6892"/>
                  </a:lnTo>
                  <a:lnTo>
                    <a:pt x="3994" y="7374"/>
                  </a:lnTo>
                  <a:lnTo>
                    <a:pt x="3917" y="7843"/>
                  </a:lnTo>
                  <a:lnTo>
                    <a:pt x="3847" y="8338"/>
                  </a:lnTo>
                  <a:lnTo>
                    <a:pt x="3791" y="8833"/>
                  </a:lnTo>
                  <a:lnTo>
                    <a:pt x="3749" y="9341"/>
                  </a:lnTo>
                  <a:lnTo>
                    <a:pt x="3713" y="9862"/>
                  </a:lnTo>
                  <a:lnTo>
                    <a:pt x="3587" y="9823"/>
                  </a:lnTo>
                  <a:lnTo>
                    <a:pt x="3320" y="9771"/>
                  </a:lnTo>
                  <a:lnTo>
                    <a:pt x="3187" y="9771"/>
                  </a:lnTo>
                  <a:lnTo>
                    <a:pt x="3019" y="9784"/>
                  </a:lnTo>
                  <a:lnTo>
                    <a:pt x="2857" y="9797"/>
                  </a:lnTo>
                  <a:lnTo>
                    <a:pt x="2703" y="9836"/>
                  </a:lnTo>
                  <a:lnTo>
                    <a:pt x="2541" y="9888"/>
                  </a:lnTo>
                  <a:lnTo>
                    <a:pt x="2387" y="9953"/>
                  </a:lnTo>
                  <a:lnTo>
                    <a:pt x="2239" y="10031"/>
                  </a:lnTo>
                  <a:lnTo>
                    <a:pt x="1944" y="10240"/>
                  </a:lnTo>
                  <a:lnTo>
                    <a:pt x="1804" y="10357"/>
                  </a:lnTo>
                  <a:lnTo>
                    <a:pt x="1664" y="10487"/>
                  </a:lnTo>
                  <a:lnTo>
                    <a:pt x="1530" y="10631"/>
                  </a:lnTo>
                  <a:lnTo>
                    <a:pt x="1278" y="10943"/>
                  </a:lnTo>
                  <a:lnTo>
                    <a:pt x="1039" y="11308"/>
                  </a:lnTo>
                  <a:lnTo>
                    <a:pt x="934" y="11503"/>
                  </a:lnTo>
                  <a:lnTo>
                    <a:pt x="723" y="11920"/>
                  </a:lnTo>
                  <a:lnTo>
                    <a:pt x="632" y="12142"/>
                  </a:lnTo>
                  <a:lnTo>
                    <a:pt x="541" y="12376"/>
                  </a:lnTo>
                  <a:lnTo>
                    <a:pt x="456" y="12624"/>
                  </a:lnTo>
                  <a:lnTo>
                    <a:pt x="316" y="13119"/>
                  </a:lnTo>
                  <a:lnTo>
                    <a:pt x="246" y="13379"/>
                  </a:lnTo>
                  <a:lnTo>
                    <a:pt x="190" y="13653"/>
                  </a:lnTo>
                  <a:lnTo>
                    <a:pt x="140" y="13927"/>
                  </a:lnTo>
                  <a:lnTo>
                    <a:pt x="98" y="14213"/>
                  </a:lnTo>
                  <a:lnTo>
                    <a:pt x="63" y="14487"/>
                  </a:lnTo>
                  <a:lnTo>
                    <a:pt x="35" y="14786"/>
                  </a:lnTo>
                  <a:lnTo>
                    <a:pt x="14" y="15086"/>
                  </a:lnTo>
                  <a:lnTo>
                    <a:pt x="0" y="15386"/>
                  </a:lnTo>
                  <a:lnTo>
                    <a:pt x="0" y="15985"/>
                  </a:lnTo>
                  <a:lnTo>
                    <a:pt x="14" y="16285"/>
                  </a:lnTo>
                  <a:lnTo>
                    <a:pt x="35" y="16584"/>
                  </a:lnTo>
                  <a:lnTo>
                    <a:pt x="63" y="16871"/>
                  </a:lnTo>
                  <a:lnTo>
                    <a:pt x="98" y="17158"/>
                  </a:lnTo>
                  <a:lnTo>
                    <a:pt x="140" y="17444"/>
                  </a:lnTo>
                  <a:lnTo>
                    <a:pt x="190" y="17718"/>
                  </a:lnTo>
                  <a:lnTo>
                    <a:pt x="246" y="17991"/>
                  </a:lnTo>
                  <a:lnTo>
                    <a:pt x="316" y="18252"/>
                  </a:lnTo>
                  <a:lnTo>
                    <a:pt x="456" y="18747"/>
                  </a:lnTo>
                  <a:lnTo>
                    <a:pt x="541" y="18994"/>
                  </a:lnTo>
                  <a:lnTo>
                    <a:pt x="632" y="19229"/>
                  </a:lnTo>
                  <a:lnTo>
                    <a:pt x="723" y="19450"/>
                  </a:lnTo>
                  <a:lnTo>
                    <a:pt x="934" y="19867"/>
                  </a:lnTo>
                  <a:lnTo>
                    <a:pt x="1039" y="20063"/>
                  </a:lnTo>
                  <a:lnTo>
                    <a:pt x="1278" y="20428"/>
                  </a:lnTo>
                  <a:lnTo>
                    <a:pt x="1530" y="20740"/>
                  </a:lnTo>
                  <a:lnTo>
                    <a:pt x="1664" y="20883"/>
                  </a:lnTo>
                  <a:lnTo>
                    <a:pt x="1804" y="21014"/>
                  </a:lnTo>
                  <a:lnTo>
                    <a:pt x="1944" y="21131"/>
                  </a:lnTo>
                  <a:lnTo>
                    <a:pt x="2239" y="21339"/>
                  </a:lnTo>
                  <a:lnTo>
                    <a:pt x="2387" y="21418"/>
                  </a:lnTo>
                  <a:lnTo>
                    <a:pt x="2541" y="21483"/>
                  </a:lnTo>
                  <a:lnTo>
                    <a:pt x="2703" y="21535"/>
                  </a:lnTo>
                  <a:lnTo>
                    <a:pt x="2857" y="21574"/>
                  </a:lnTo>
                  <a:lnTo>
                    <a:pt x="3019" y="21587"/>
                  </a:lnTo>
                  <a:lnTo>
                    <a:pt x="3187" y="21600"/>
                  </a:lnTo>
                  <a:lnTo>
                    <a:pt x="19375" y="21600"/>
                  </a:lnTo>
                  <a:lnTo>
                    <a:pt x="19613" y="21548"/>
                  </a:lnTo>
                  <a:lnTo>
                    <a:pt x="19726" y="21509"/>
                  </a:lnTo>
                  <a:lnTo>
                    <a:pt x="19950" y="21405"/>
                  </a:lnTo>
                  <a:lnTo>
                    <a:pt x="20063" y="21339"/>
                  </a:lnTo>
                  <a:lnTo>
                    <a:pt x="20168" y="21261"/>
                  </a:lnTo>
                  <a:lnTo>
                    <a:pt x="20273" y="21170"/>
                  </a:lnTo>
                  <a:lnTo>
                    <a:pt x="20372" y="21079"/>
                  </a:lnTo>
                  <a:lnTo>
                    <a:pt x="20470" y="20975"/>
                  </a:lnTo>
                  <a:lnTo>
                    <a:pt x="20568" y="20857"/>
                  </a:lnTo>
                  <a:lnTo>
                    <a:pt x="20659" y="20740"/>
                  </a:lnTo>
                  <a:lnTo>
                    <a:pt x="20744" y="20610"/>
                  </a:lnTo>
                  <a:lnTo>
                    <a:pt x="20912" y="20323"/>
                  </a:lnTo>
                  <a:lnTo>
                    <a:pt x="21066" y="20011"/>
                  </a:lnTo>
                  <a:lnTo>
                    <a:pt x="21137" y="19854"/>
                  </a:lnTo>
                  <a:lnTo>
                    <a:pt x="21200" y="19685"/>
                  </a:lnTo>
                  <a:lnTo>
                    <a:pt x="21263" y="19503"/>
                  </a:lnTo>
                  <a:lnTo>
                    <a:pt x="21319" y="19320"/>
                  </a:lnTo>
                  <a:lnTo>
                    <a:pt x="21368" y="19138"/>
                  </a:lnTo>
                  <a:lnTo>
                    <a:pt x="21417" y="18942"/>
                  </a:lnTo>
                  <a:lnTo>
                    <a:pt x="21460" y="18747"/>
                  </a:lnTo>
                  <a:lnTo>
                    <a:pt x="21530" y="18330"/>
                  </a:lnTo>
                  <a:lnTo>
                    <a:pt x="21551" y="18122"/>
                  </a:lnTo>
                  <a:lnTo>
                    <a:pt x="21572" y="17900"/>
                  </a:lnTo>
                  <a:lnTo>
                    <a:pt x="21586" y="17692"/>
                  </a:lnTo>
                  <a:lnTo>
                    <a:pt x="21600" y="17470"/>
                  </a:lnTo>
                  <a:lnTo>
                    <a:pt x="21600" y="17027"/>
                  </a:lnTo>
                  <a:lnTo>
                    <a:pt x="21586" y="16806"/>
                  </a:lnTo>
                  <a:lnTo>
                    <a:pt x="21558" y="16389"/>
                  </a:lnTo>
                  <a:lnTo>
                    <a:pt x="21502" y="15972"/>
                  </a:lnTo>
                  <a:lnTo>
                    <a:pt x="21467" y="15777"/>
                  </a:lnTo>
                  <a:lnTo>
                    <a:pt x="21425" y="15581"/>
                  </a:lnTo>
                  <a:lnTo>
                    <a:pt x="21382" y="15399"/>
                  </a:lnTo>
                  <a:lnTo>
                    <a:pt x="21333" y="15216"/>
                  </a:lnTo>
                  <a:lnTo>
                    <a:pt x="21277" y="15034"/>
                  </a:lnTo>
                  <a:lnTo>
                    <a:pt x="21221" y="14865"/>
                  </a:lnTo>
                  <a:lnTo>
                    <a:pt x="21158" y="14695"/>
                  </a:lnTo>
                  <a:lnTo>
                    <a:pt x="21088" y="14526"/>
                  </a:lnTo>
                  <a:lnTo>
                    <a:pt x="21017" y="14370"/>
                  </a:lnTo>
                  <a:lnTo>
                    <a:pt x="20947" y="14226"/>
                  </a:lnTo>
                  <a:lnTo>
                    <a:pt x="20870" y="14083"/>
                  </a:lnTo>
                  <a:lnTo>
                    <a:pt x="20786" y="13940"/>
                  </a:lnTo>
                  <a:lnTo>
                    <a:pt x="20701" y="13809"/>
                  </a:lnTo>
                  <a:lnTo>
                    <a:pt x="20519" y="13575"/>
                  </a:lnTo>
                  <a:lnTo>
                    <a:pt x="20428" y="13471"/>
                  </a:lnTo>
                  <a:lnTo>
                    <a:pt x="20231" y="13288"/>
                  </a:lnTo>
                  <a:lnTo>
                    <a:pt x="20126" y="13197"/>
                  </a:lnTo>
                  <a:lnTo>
                    <a:pt x="19915" y="13067"/>
                  </a:lnTo>
                  <a:lnTo>
                    <a:pt x="19803" y="13015"/>
                  </a:lnTo>
                  <a:lnTo>
                    <a:pt x="19698" y="12963"/>
                  </a:lnTo>
                  <a:lnTo>
                    <a:pt x="19578" y="12937"/>
                  </a:lnTo>
                  <a:lnTo>
                    <a:pt x="19466" y="12910"/>
                  </a:lnTo>
                  <a:lnTo>
                    <a:pt x="19347" y="12897"/>
                  </a:lnTo>
                  <a:close/>
                </a:path>
              </a:pathLst>
            </a:custGeom>
            <a:noFill/>
            <a:ln w="6350">
              <a:solidFill>
                <a:srgbClr val="C7000B"/>
              </a:solidFill>
              <a:miter lim="400000"/>
            </a:ln>
          </p:spPr>
          <p:txBody>
            <a:bodyPr rot="0" spcFirstLastPara="0" vertOverflow="overflow" horzOverflow="overflow" vert="horz" wrap="square" lIns="71437" tIns="71437" rIns="71437" bIns="71437" numCol="1" spcCol="0" rtlCol="0" fromWordArt="0" anchor="ctr" anchorCtr="0" forceAA="0" compatLnSpc="1">
              <a:prstTxWarp prst="textNoShape">
                <a:avLst/>
              </a:prstTxWarp>
              <a:noAutofit/>
            </a:bodyPr>
            <a:lstStyle/>
            <a:p>
              <a:pPr algn="ctr" defTabSz="821531" hangingPunct="0">
                <a:defRPr/>
              </a:pPr>
              <a:endParaRPr lang="en-US" sz="30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72" name="文本框 71"/>
          <p:cNvSpPr txBox="1"/>
          <p:nvPr/>
        </p:nvSpPr>
        <p:spPr>
          <a:xfrm>
            <a:off x="8242276" y="5668206"/>
            <a:ext cx="2550460" cy="338554"/>
          </a:xfrm>
          <a:prstGeom prst="rect">
            <a:avLst/>
          </a:prstGeom>
          <a:noFill/>
          <a:ln>
            <a:noFill/>
          </a:ln>
        </p:spPr>
        <p:txBody>
          <a:bodyPr wrap="square" rtlCol="0">
            <a:spAutoFit/>
          </a:bodyPr>
          <a:lstStyle/>
          <a:p>
            <a:pPr algn="ctr" defTabSz="914400">
              <a:defRPr/>
            </a:pPr>
            <a:r>
              <a:rPr lang="zh-CN" altLang="en-US" sz="1600" b="1" kern="0" dirty="0" smtClean="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rPr>
              <a:t>华为云</a:t>
            </a:r>
            <a:r>
              <a:rPr lang="en-US" altLang="zh-CN" sz="1600" b="1" kern="0" dirty="0" smtClean="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rPr>
              <a:t>Stack</a:t>
            </a:r>
            <a:endParaRPr lang="en-US" sz="1600" b="1" kern="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文本框 72"/>
          <p:cNvSpPr txBox="1"/>
          <p:nvPr/>
        </p:nvSpPr>
        <p:spPr>
          <a:xfrm>
            <a:off x="5827088" y="5589208"/>
            <a:ext cx="2001872" cy="338554"/>
          </a:xfrm>
          <a:prstGeom prst="rect">
            <a:avLst/>
          </a:prstGeom>
          <a:noFill/>
          <a:ln>
            <a:noFill/>
          </a:ln>
        </p:spPr>
        <p:txBody>
          <a:bodyPr wrap="square" rtlCol="0">
            <a:spAutoFit/>
          </a:bodyPr>
          <a:lstStyle/>
          <a:p>
            <a:pPr algn="ctr" defTabSz="914400">
              <a:defRPr/>
            </a:pPr>
            <a:r>
              <a:rPr lang="zh-CN" altLang="en-US" sz="1600" b="1" kern="0" dirty="0" smtClean="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rPr>
              <a:t>华为云</a:t>
            </a:r>
            <a:endParaRPr lang="en-US" altLang="zh-CN" sz="1600" b="1" kern="0" dirty="0" smtClean="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5" name="Freeform 93"/>
          <p:cNvSpPr/>
          <p:nvPr/>
        </p:nvSpPr>
        <p:spPr>
          <a:xfrm rot="5400000">
            <a:off x="2912056" y="2686482"/>
            <a:ext cx="2258478" cy="825622"/>
          </a:xfrm>
          <a:custGeom>
            <a:avLst/>
            <a:gdLst/>
            <a:ahLst/>
            <a:cxnLst>
              <a:cxn ang="0">
                <a:pos x="wd2" y="hd2"/>
              </a:cxn>
              <a:cxn ang="5400000">
                <a:pos x="wd2" y="hd2"/>
              </a:cxn>
              <a:cxn ang="10800000">
                <a:pos x="wd2" y="hd2"/>
              </a:cxn>
              <a:cxn ang="16200000">
                <a:pos x="wd2" y="hd2"/>
              </a:cxn>
            </a:cxnLst>
            <a:rect l="0" t="0" r="r" b="b"/>
            <a:pathLst>
              <a:path w="21600" h="21600" extrusionOk="0">
                <a:moveTo>
                  <a:pt x="13305" y="8800"/>
                </a:moveTo>
                <a:cubicBezTo>
                  <a:pt x="14900" y="8800"/>
                  <a:pt x="14900" y="8800"/>
                  <a:pt x="14900" y="8800"/>
                </a:cubicBezTo>
                <a:cubicBezTo>
                  <a:pt x="11009" y="0"/>
                  <a:pt x="11009" y="0"/>
                  <a:pt x="11009" y="0"/>
                </a:cubicBezTo>
                <a:cubicBezTo>
                  <a:pt x="7023" y="8800"/>
                  <a:pt x="7023" y="8800"/>
                  <a:pt x="7023" y="8800"/>
                </a:cubicBezTo>
                <a:cubicBezTo>
                  <a:pt x="8712" y="8800"/>
                  <a:pt x="8712" y="8800"/>
                  <a:pt x="8712" y="8800"/>
                </a:cubicBezTo>
                <a:cubicBezTo>
                  <a:pt x="8579" y="11200"/>
                  <a:pt x="6928" y="20000"/>
                  <a:pt x="0" y="21600"/>
                </a:cubicBezTo>
                <a:cubicBezTo>
                  <a:pt x="21600" y="21600"/>
                  <a:pt x="21600" y="21600"/>
                  <a:pt x="21600" y="21600"/>
                </a:cubicBezTo>
                <a:cubicBezTo>
                  <a:pt x="21600" y="21600"/>
                  <a:pt x="14520" y="19733"/>
                  <a:pt x="13305" y="8800"/>
                </a:cubicBezTo>
                <a:close/>
              </a:path>
            </a:pathLst>
          </a:custGeom>
          <a:solidFill>
            <a:srgbClr val="DDDDDD"/>
          </a:solidFill>
          <a:ln w="12700">
            <a:miter lim="400000"/>
          </a:ln>
        </p:spPr>
        <p:txBody>
          <a:bodyPr lIns="45707" rIns="45707" anchor="ctr"/>
          <a:lstStyle/>
          <a:p>
            <a:pPr algn="ctr" defTabSz="914218">
              <a:defRPr sz="1000">
                <a:solidFill>
                  <a:srgbClr val="FFFFFF"/>
                </a:solidFill>
              </a:defRPr>
            </a:pPr>
            <a:endParaRPr sz="100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矩形 75"/>
          <p:cNvSpPr/>
          <p:nvPr/>
        </p:nvSpPr>
        <p:spPr>
          <a:xfrm>
            <a:off x="600228" y="1875228"/>
            <a:ext cx="2999326" cy="2353303"/>
          </a:xfrm>
          <a:prstGeom prst="rect">
            <a:avLst/>
          </a:prstGeom>
          <a:solidFill>
            <a:srgbClr val="E0E0E0"/>
          </a:solidFill>
          <a:ln w="12700" cap="flat" cmpd="sng" algn="ctr">
            <a:noFill/>
            <a:prstDash val="solid"/>
            <a:miter lim="800000"/>
          </a:ln>
          <a:effectLst>
            <a:outerShdw blurRad="50800" dist="38100" dir="2700000" algn="ctr" rotWithShape="0">
              <a:sysClr val="window" lastClr="FFFFFF">
                <a:lumMod val="75000"/>
                <a:alpha val="75000"/>
              </a:sysClr>
            </a:outerShdw>
          </a:effectLst>
          <a:scene3d>
            <a:camera prst="perspectiveFront"/>
            <a:lightRig rig="threePt" dir="t"/>
          </a:scene3d>
        </p:spPr>
        <p:txBody>
          <a:bodyPr rot="0" spcFirstLastPara="0" vertOverflow="overflow" horzOverflow="overflow" vert="horz" wrap="square" lIns="91401" tIns="45701" rIns="91401" bIns="45701" numCol="1" spcCol="0" rtlCol="0" fromWordArt="0" anchor="ctr" anchorCtr="0" forceAA="0" compatLnSpc="1">
            <a:prstTxWarp prst="textNoShape">
              <a:avLst/>
            </a:prstTxWarp>
            <a:noAutofit/>
          </a:bodyPr>
          <a:lstStyle/>
          <a:p>
            <a:pPr algn="ctr" defTabSz="914034">
              <a:defRPr/>
            </a:pPr>
            <a:endParaRPr lang="zh-CN" altLang="en-US" sz="1798"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文本框 336"/>
          <p:cNvSpPr txBox="1"/>
          <p:nvPr/>
        </p:nvSpPr>
        <p:spPr>
          <a:xfrm>
            <a:off x="922307" y="2122334"/>
            <a:ext cx="2686909" cy="246221"/>
          </a:xfrm>
          <a:prstGeom prst="rect">
            <a:avLst/>
          </a:prstGeom>
          <a:noFill/>
          <a:ln w="12700">
            <a:noFill/>
          </a:ln>
        </p:spPr>
        <p:txBody>
          <a:bodyPr wrap="square" lIns="0" tIns="0" rIns="0" bIns="0" rtlCol="0">
            <a:spAutoFit/>
          </a:bodyPr>
          <a:lstStyle/>
          <a:p>
            <a:pPr algn="ctr" defTabSz="1219078"/>
            <a:r>
              <a:rPr lang="zh-CN" altLang="en-US" sz="1600" b="1" dirty="0" smtClean="0">
                <a:solidFill>
                  <a:srgbClr val="1D1D1A"/>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关系型数据库</a:t>
            </a:r>
            <a:endParaRPr lang="en-US" altLang="zh-CN" sz="1600" b="1" dirty="0" smtClean="0">
              <a:solidFill>
                <a:srgbClr val="1D1D1A"/>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aphicFrame>
        <p:nvGraphicFramePr>
          <p:cNvPr id="78" name="表格 77"/>
          <p:cNvGraphicFramePr>
            <a:graphicFrameLocks noGrp="1"/>
          </p:cNvGraphicFramePr>
          <p:nvPr>
            <p:extLst>
              <p:ext uri="{D42A27DB-BD31-4B8C-83A1-F6EECF244321}">
                <p14:modId xmlns:p14="http://schemas.microsoft.com/office/powerpoint/2010/main" val="2817128034"/>
              </p:ext>
            </p:extLst>
          </p:nvPr>
        </p:nvGraphicFramePr>
        <p:xfrm>
          <a:off x="600228" y="2606136"/>
          <a:ext cx="2979217" cy="1473200"/>
        </p:xfrm>
        <a:graphic>
          <a:graphicData uri="http://schemas.openxmlformats.org/drawingml/2006/table">
            <a:tbl>
              <a:tblPr firstRow="1" bandRow="1"/>
              <a:tblGrid>
                <a:gridCol w="675005"/>
                <a:gridCol w="1204875"/>
                <a:gridCol w="1099337"/>
              </a:tblGrid>
              <a:tr h="370840">
                <a:tc>
                  <a:txBody>
                    <a:bodyPr/>
                    <a:lstStyle>
                      <a:lvl1pPr marL="0" algn="l" defTabSz="914034" rtl="0" eaLnBrk="1" latinLnBrk="0" hangingPunct="1">
                        <a:defRPr sz="1799" b="1" kern="1200">
                          <a:solidFill>
                            <a:schemeClr val="bg1"/>
                          </a:solidFill>
                          <a:latin typeface="Calibri" panose="020F0502020204030204"/>
                        </a:defRPr>
                      </a:lvl1pPr>
                      <a:lvl2pPr marL="457017" algn="l" defTabSz="914034" rtl="0" eaLnBrk="1" latinLnBrk="0" hangingPunct="1">
                        <a:defRPr sz="1799" b="1" kern="1200">
                          <a:solidFill>
                            <a:schemeClr val="bg1"/>
                          </a:solidFill>
                          <a:latin typeface="Calibri" panose="020F0502020204030204"/>
                        </a:defRPr>
                      </a:lvl2pPr>
                      <a:lvl3pPr marL="914034" algn="l" defTabSz="914034" rtl="0" eaLnBrk="1" latinLnBrk="0" hangingPunct="1">
                        <a:defRPr sz="1799" b="1" kern="1200">
                          <a:solidFill>
                            <a:schemeClr val="bg1"/>
                          </a:solidFill>
                          <a:latin typeface="Calibri" panose="020F0502020204030204"/>
                        </a:defRPr>
                      </a:lvl3pPr>
                      <a:lvl4pPr marL="1371051" algn="l" defTabSz="914034" rtl="0" eaLnBrk="1" latinLnBrk="0" hangingPunct="1">
                        <a:defRPr sz="1799" b="1" kern="1200">
                          <a:solidFill>
                            <a:schemeClr val="bg1"/>
                          </a:solidFill>
                          <a:latin typeface="Calibri" panose="020F0502020204030204"/>
                        </a:defRPr>
                      </a:lvl4pPr>
                      <a:lvl5pPr marL="1828068" algn="l" defTabSz="914034" rtl="0" eaLnBrk="1" latinLnBrk="0" hangingPunct="1">
                        <a:defRPr sz="1799" b="1" kern="1200">
                          <a:solidFill>
                            <a:schemeClr val="bg1"/>
                          </a:solidFill>
                          <a:latin typeface="Calibri" panose="020F0502020204030204"/>
                        </a:defRPr>
                      </a:lvl5pPr>
                      <a:lvl6pPr marL="2285086" algn="l" defTabSz="914034" rtl="0" eaLnBrk="1" latinLnBrk="0" hangingPunct="1">
                        <a:defRPr sz="1799" b="1" kern="1200">
                          <a:solidFill>
                            <a:schemeClr val="bg1"/>
                          </a:solidFill>
                          <a:latin typeface="Calibri" panose="020F0502020204030204"/>
                        </a:defRPr>
                      </a:lvl6pPr>
                      <a:lvl7pPr marL="2742103" algn="l" defTabSz="914034" rtl="0" eaLnBrk="1" latinLnBrk="0" hangingPunct="1">
                        <a:defRPr sz="1799" b="1" kern="1200">
                          <a:solidFill>
                            <a:schemeClr val="bg1"/>
                          </a:solidFill>
                          <a:latin typeface="Calibri" panose="020F0502020204030204"/>
                        </a:defRPr>
                      </a:lvl7pPr>
                      <a:lvl8pPr marL="3199120" algn="l" defTabSz="914034" rtl="0" eaLnBrk="1" latinLnBrk="0" hangingPunct="1">
                        <a:defRPr sz="1799" b="1" kern="1200">
                          <a:solidFill>
                            <a:schemeClr val="bg1"/>
                          </a:solidFill>
                          <a:latin typeface="Calibri" panose="020F0502020204030204"/>
                        </a:defRPr>
                      </a:lvl8pPr>
                      <a:lvl9pPr marL="3656137" algn="l" defTabSz="914034" rtl="0" eaLnBrk="1" latinLnBrk="0" hangingPunct="1">
                        <a:defRPr sz="1799" b="1" kern="1200">
                          <a:solidFill>
                            <a:schemeClr val="bg1"/>
                          </a:solidFill>
                          <a:latin typeface="Calibri" panose="020F0502020204030204"/>
                        </a:defRPr>
                      </a:lvl9pPr>
                    </a:lstStyle>
                    <a:p>
                      <a:endParaRPr lang="zh-CN" altLang="en-US" sz="1400" dirty="0">
                        <a:solidFill>
                          <a:schemeClr val="tx2"/>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6350" cap="flat" cmpd="sng" algn="ctr">
                      <a:noFill/>
                      <a:prstDash val="solid"/>
                      <a:miter lim="800000"/>
                    </a:lnL>
                    <a:lnR w="12700" cap="flat" cmpd="sng" algn="ctr">
                      <a:noFill/>
                      <a:prstDash val="solid"/>
                      <a:round/>
                      <a:headEnd type="none" w="med" len="med"/>
                      <a:tailEnd type="none" w="med" len="med"/>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B5B5"/>
                    </a:solidFill>
                  </a:tcPr>
                </a:tc>
                <a:tc>
                  <a:txBody>
                    <a:bodyPr/>
                    <a:lstStyle>
                      <a:lvl1pPr marL="0" algn="l" defTabSz="914034" rtl="0" eaLnBrk="1" latinLnBrk="0" hangingPunct="1">
                        <a:defRPr sz="1799" b="1" kern="1200">
                          <a:solidFill>
                            <a:schemeClr val="bg1"/>
                          </a:solidFill>
                          <a:latin typeface="Calibri" panose="020F0502020204030204"/>
                        </a:defRPr>
                      </a:lvl1pPr>
                      <a:lvl2pPr marL="457017" algn="l" defTabSz="914034" rtl="0" eaLnBrk="1" latinLnBrk="0" hangingPunct="1">
                        <a:defRPr sz="1799" b="1" kern="1200">
                          <a:solidFill>
                            <a:schemeClr val="bg1"/>
                          </a:solidFill>
                          <a:latin typeface="Calibri" panose="020F0502020204030204"/>
                        </a:defRPr>
                      </a:lvl2pPr>
                      <a:lvl3pPr marL="914034" algn="l" defTabSz="914034" rtl="0" eaLnBrk="1" latinLnBrk="0" hangingPunct="1">
                        <a:defRPr sz="1799" b="1" kern="1200">
                          <a:solidFill>
                            <a:schemeClr val="bg1"/>
                          </a:solidFill>
                          <a:latin typeface="Calibri" panose="020F0502020204030204"/>
                        </a:defRPr>
                      </a:lvl3pPr>
                      <a:lvl4pPr marL="1371051" algn="l" defTabSz="914034" rtl="0" eaLnBrk="1" latinLnBrk="0" hangingPunct="1">
                        <a:defRPr sz="1799" b="1" kern="1200">
                          <a:solidFill>
                            <a:schemeClr val="bg1"/>
                          </a:solidFill>
                          <a:latin typeface="Calibri" panose="020F0502020204030204"/>
                        </a:defRPr>
                      </a:lvl4pPr>
                      <a:lvl5pPr marL="1828068" algn="l" defTabSz="914034" rtl="0" eaLnBrk="1" latinLnBrk="0" hangingPunct="1">
                        <a:defRPr sz="1799" b="1" kern="1200">
                          <a:solidFill>
                            <a:schemeClr val="bg1"/>
                          </a:solidFill>
                          <a:latin typeface="Calibri" panose="020F0502020204030204"/>
                        </a:defRPr>
                      </a:lvl5pPr>
                      <a:lvl6pPr marL="2285086" algn="l" defTabSz="914034" rtl="0" eaLnBrk="1" latinLnBrk="0" hangingPunct="1">
                        <a:defRPr sz="1799" b="1" kern="1200">
                          <a:solidFill>
                            <a:schemeClr val="bg1"/>
                          </a:solidFill>
                          <a:latin typeface="Calibri" panose="020F0502020204030204"/>
                        </a:defRPr>
                      </a:lvl6pPr>
                      <a:lvl7pPr marL="2742103" algn="l" defTabSz="914034" rtl="0" eaLnBrk="1" latinLnBrk="0" hangingPunct="1">
                        <a:defRPr sz="1799" b="1" kern="1200">
                          <a:solidFill>
                            <a:schemeClr val="bg1"/>
                          </a:solidFill>
                          <a:latin typeface="Calibri" panose="020F0502020204030204"/>
                        </a:defRPr>
                      </a:lvl7pPr>
                      <a:lvl8pPr marL="3199120" algn="l" defTabSz="914034" rtl="0" eaLnBrk="1" latinLnBrk="0" hangingPunct="1">
                        <a:defRPr sz="1799" b="1" kern="1200">
                          <a:solidFill>
                            <a:schemeClr val="bg1"/>
                          </a:solidFill>
                          <a:latin typeface="Calibri" panose="020F0502020204030204"/>
                        </a:defRPr>
                      </a:lvl8pPr>
                      <a:lvl9pPr marL="3656137" algn="l" defTabSz="914034" rtl="0" eaLnBrk="1" latinLnBrk="0" hangingPunct="1">
                        <a:defRPr sz="1799" b="1" kern="1200">
                          <a:solidFill>
                            <a:schemeClr val="bg1"/>
                          </a:solidFill>
                          <a:latin typeface="Calibri" panose="020F0502020204030204"/>
                        </a:defRPr>
                      </a:lvl9pPr>
                    </a:lstStyle>
                    <a:p>
                      <a:pPr marL="0" marR="0" lvl="0" indent="0" algn="l" defTabSz="1187798" rtl="0" eaLnBrk="1" fontAlgn="auto" latinLnBrk="0" hangingPunct="1">
                        <a:lnSpc>
                          <a:spcPct val="100000"/>
                        </a:lnSpc>
                        <a:spcBef>
                          <a:spcPts val="0"/>
                        </a:spcBef>
                        <a:spcAft>
                          <a:spcPts val="0"/>
                        </a:spcAft>
                        <a:buClrTx/>
                        <a:buSzTx/>
                        <a:buFontTx/>
                        <a:buNone/>
                        <a:tabLst/>
                        <a:defRPr/>
                      </a:pPr>
                      <a:r>
                        <a:rPr lang="en-US" altLang="zh-CN" sz="1400" b="1" dirty="0" smtClean="0">
                          <a:solidFill>
                            <a:schemeClr val="tx2"/>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On Premise</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B5B5"/>
                    </a:solidFill>
                  </a:tcPr>
                </a:tc>
                <a:tc>
                  <a:txBody>
                    <a:bodyPr/>
                    <a:lstStyle>
                      <a:lvl1pPr marL="0" algn="l" defTabSz="914034" rtl="0" eaLnBrk="1" latinLnBrk="0" hangingPunct="1">
                        <a:defRPr sz="1799" b="1" kern="1200">
                          <a:solidFill>
                            <a:schemeClr val="bg1"/>
                          </a:solidFill>
                          <a:latin typeface="Calibri" panose="020F0502020204030204"/>
                        </a:defRPr>
                      </a:lvl1pPr>
                      <a:lvl2pPr marL="457017" algn="l" defTabSz="914034" rtl="0" eaLnBrk="1" latinLnBrk="0" hangingPunct="1">
                        <a:defRPr sz="1799" b="1" kern="1200">
                          <a:solidFill>
                            <a:schemeClr val="bg1"/>
                          </a:solidFill>
                          <a:latin typeface="Calibri" panose="020F0502020204030204"/>
                        </a:defRPr>
                      </a:lvl2pPr>
                      <a:lvl3pPr marL="914034" algn="l" defTabSz="914034" rtl="0" eaLnBrk="1" latinLnBrk="0" hangingPunct="1">
                        <a:defRPr sz="1799" b="1" kern="1200">
                          <a:solidFill>
                            <a:schemeClr val="bg1"/>
                          </a:solidFill>
                          <a:latin typeface="Calibri" panose="020F0502020204030204"/>
                        </a:defRPr>
                      </a:lvl3pPr>
                      <a:lvl4pPr marL="1371051" algn="l" defTabSz="914034" rtl="0" eaLnBrk="1" latinLnBrk="0" hangingPunct="1">
                        <a:defRPr sz="1799" b="1" kern="1200">
                          <a:solidFill>
                            <a:schemeClr val="bg1"/>
                          </a:solidFill>
                          <a:latin typeface="Calibri" panose="020F0502020204030204"/>
                        </a:defRPr>
                      </a:lvl4pPr>
                      <a:lvl5pPr marL="1828068" algn="l" defTabSz="914034" rtl="0" eaLnBrk="1" latinLnBrk="0" hangingPunct="1">
                        <a:defRPr sz="1799" b="1" kern="1200">
                          <a:solidFill>
                            <a:schemeClr val="bg1"/>
                          </a:solidFill>
                          <a:latin typeface="Calibri" panose="020F0502020204030204"/>
                        </a:defRPr>
                      </a:lvl5pPr>
                      <a:lvl6pPr marL="2285086" algn="l" defTabSz="914034" rtl="0" eaLnBrk="1" latinLnBrk="0" hangingPunct="1">
                        <a:defRPr sz="1799" b="1" kern="1200">
                          <a:solidFill>
                            <a:schemeClr val="bg1"/>
                          </a:solidFill>
                          <a:latin typeface="Calibri" panose="020F0502020204030204"/>
                        </a:defRPr>
                      </a:lvl6pPr>
                      <a:lvl7pPr marL="2742103" algn="l" defTabSz="914034" rtl="0" eaLnBrk="1" latinLnBrk="0" hangingPunct="1">
                        <a:defRPr sz="1799" b="1" kern="1200">
                          <a:solidFill>
                            <a:schemeClr val="bg1"/>
                          </a:solidFill>
                          <a:latin typeface="Calibri" panose="020F0502020204030204"/>
                        </a:defRPr>
                      </a:lvl7pPr>
                      <a:lvl8pPr marL="3199120" algn="l" defTabSz="914034" rtl="0" eaLnBrk="1" latinLnBrk="0" hangingPunct="1">
                        <a:defRPr sz="1799" b="1" kern="1200">
                          <a:solidFill>
                            <a:schemeClr val="bg1"/>
                          </a:solidFill>
                          <a:latin typeface="Calibri" panose="020F0502020204030204"/>
                        </a:defRPr>
                      </a:lvl8pPr>
                      <a:lvl9pPr marL="3656137" algn="l" defTabSz="914034" rtl="0" eaLnBrk="1" latinLnBrk="0" hangingPunct="1">
                        <a:defRPr sz="1799" b="1" kern="1200">
                          <a:solidFill>
                            <a:schemeClr val="bg1"/>
                          </a:solidFill>
                          <a:latin typeface="Calibri" panose="020F0502020204030204"/>
                        </a:defRPr>
                      </a:lvl9pPr>
                    </a:lstStyle>
                    <a:p>
                      <a:r>
                        <a:rPr lang="en-US" altLang="zh-CN" sz="1400" dirty="0" smtClean="0">
                          <a:solidFill>
                            <a:schemeClr val="tx2"/>
                          </a:solidFill>
                          <a:latin typeface="Huawei Sans" panose="020C0503030203020204" pitchFamily="34" charset="0"/>
                          <a:ea typeface="方正兰亭黑简体" panose="02000000000000000000" pitchFamily="2" charset="-122"/>
                          <a:sym typeface="Huawei Sans" panose="020C0503030203020204" pitchFamily="34" charset="0"/>
                        </a:rPr>
                        <a:t>Cloud</a:t>
                      </a:r>
                      <a:endParaRPr lang="zh-CN" altLang="en-US" sz="1400" dirty="0">
                        <a:solidFill>
                          <a:schemeClr val="tx2"/>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noFill/>
                      <a:prstDash val="solid"/>
                      <a:round/>
                      <a:headEnd type="none" w="med" len="med"/>
                      <a:tailEnd type="none" w="med" len="med"/>
                    </a:lnL>
                    <a:lnR w="6350" cap="flat" cmpd="sng" algn="ctr">
                      <a:noFill/>
                      <a:prstDash val="solid"/>
                      <a:miter lim="800000"/>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B5B5"/>
                    </a:solidFill>
                  </a:tcPr>
                </a:tc>
              </a:tr>
              <a:tr h="370840">
                <a:tc>
                  <a:txBody>
                    <a:bodyPr/>
                    <a:lstStyle>
                      <a:lvl1pPr marL="0" algn="l" defTabSz="914034" rtl="0" eaLnBrk="1" latinLnBrk="0" hangingPunct="1">
                        <a:defRPr sz="1799" kern="1200">
                          <a:solidFill>
                            <a:schemeClr val="tx1"/>
                          </a:solidFill>
                          <a:latin typeface="Calibri" panose="020F0502020204030204"/>
                        </a:defRPr>
                      </a:lvl1pPr>
                      <a:lvl2pPr marL="457017" algn="l" defTabSz="914034" rtl="0" eaLnBrk="1" latinLnBrk="0" hangingPunct="1">
                        <a:defRPr sz="1799" kern="1200">
                          <a:solidFill>
                            <a:schemeClr val="tx1"/>
                          </a:solidFill>
                          <a:latin typeface="Calibri" panose="020F0502020204030204"/>
                        </a:defRPr>
                      </a:lvl2pPr>
                      <a:lvl3pPr marL="914034" algn="l" defTabSz="914034" rtl="0" eaLnBrk="1" latinLnBrk="0" hangingPunct="1">
                        <a:defRPr sz="1799" kern="1200">
                          <a:solidFill>
                            <a:schemeClr val="tx1"/>
                          </a:solidFill>
                          <a:latin typeface="Calibri" panose="020F0502020204030204"/>
                        </a:defRPr>
                      </a:lvl3pPr>
                      <a:lvl4pPr marL="1371051" algn="l" defTabSz="914034" rtl="0" eaLnBrk="1" latinLnBrk="0" hangingPunct="1">
                        <a:defRPr sz="1799" kern="1200">
                          <a:solidFill>
                            <a:schemeClr val="tx1"/>
                          </a:solidFill>
                          <a:latin typeface="Calibri" panose="020F0502020204030204"/>
                        </a:defRPr>
                      </a:lvl4pPr>
                      <a:lvl5pPr marL="1828068" algn="l" defTabSz="914034" rtl="0" eaLnBrk="1" latinLnBrk="0" hangingPunct="1">
                        <a:defRPr sz="1799" kern="1200">
                          <a:solidFill>
                            <a:schemeClr val="tx1"/>
                          </a:solidFill>
                          <a:latin typeface="Calibri" panose="020F0502020204030204"/>
                        </a:defRPr>
                      </a:lvl5pPr>
                      <a:lvl6pPr marL="2285086" algn="l" defTabSz="914034" rtl="0" eaLnBrk="1" latinLnBrk="0" hangingPunct="1">
                        <a:defRPr sz="1799" kern="1200">
                          <a:solidFill>
                            <a:schemeClr val="tx1"/>
                          </a:solidFill>
                          <a:latin typeface="Calibri" panose="020F0502020204030204"/>
                        </a:defRPr>
                      </a:lvl6pPr>
                      <a:lvl7pPr marL="2742103" algn="l" defTabSz="914034" rtl="0" eaLnBrk="1" latinLnBrk="0" hangingPunct="1">
                        <a:defRPr sz="1799" kern="1200">
                          <a:solidFill>
                            <a:schemeClr val="tx1"/>
                          </a:solidFill>
                          <a:latin typeface="Calibri" panose="020F0502020204030204"/>
                        </a:defRPr>
                      </a:lvl7pPr>
                      <a:lvl8pPr marL="3199120" algn="l" defTabSz="914034" rtl="0" eaLnBrk="1" latinLnBrk="0" hangingPunct="1">
                        <a:defRPr sz="1799" kern="1200">
                          <a:solidFill>
                            <a:schemeClr val="tx1"/>
                          </a:solidFill>
                          <a:latin typeface="Calibri" panose="020F0502020204030204"/>
                        </a:defRPr>
                      </a:lvl8pPr>
                      <a:lvl9pPr marL="3656137" algn="l" defTabSz="914034" rtl="0" eaLnBrk="1" latinLnBrk="0" hangingPunct="1">
                        <a:defRPr sz="1799" kern="1200">
                          <a:solidFill>
                            <a:schemeClr val="tx1"/>
                          </a:solidFill>
                          <a:latin typeface="Calibri" panose="020F0502020204030204"/>
                        </a:defRPr>
                      </a:lvl9pPr>
                    </a:lstStyle>
                    <a:p>
                      <a:r>
                        <a:rPr lang="en-US" altLang="zh-CN" sz="1400" b="1" dirty="0" smtClean="0">
                          <a:solidFill>
                            <a:schemeClr val="tx2"/>
                          </a:solidFill>
                          <a:latin typeface="Huawei Sans" panose="020C0503030203020204" pitchFamily="34" charset="0"/>
                          <a:ea typeface="方正兰亭黑简体" panose="02000000000000000000" pitchFamily="2" charset="-122"/>
                          <a:sym typeface="Huawei Sans" panose="020C0503030203020204" pitchFamily="34" charset="0"/>
                        </a:rPr>
                        <a:t>OLTP</a:t>
                      </a:r>
                      <a:endParaRPr lang="zh-CN" altLang="en-US" sz="1400" b="1" dirty="0">
                        <a:solidFill>
                          <a:schemeClr val="tx2"/>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6350" cap="flat" cmpd="sng" algn="ctr">
                      <a:noFill/>
                      <a:prstDash val="solid"/>
                      <a:miter lim="800000"/>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B5B5"/>
                    </a:solidFill>
                  </a:tcPr>
                </a:tc>
                <a:tc>
                  <a:txBody>
                    <a:bodyPr/>
                    <a:lstStyle>
                      <a:lvl1pPr marL="0" algn="l" defTabSz="914034" rtl="0" eaLnBrk="1" latinLnBrk="0" hangingPunct="1">
                        <a:defRPr sz="1799" kern="1200">
                          <a:solidFill>
                            <a:schemeClr val="tx1"/>
                          </a:solidFill>
                          <a:latin typeface="Calibri" panose="020F0502020204030204"/>
                        </a:defRPr>
                      </a:lvl1pPr>
                      <a:lvl2pPr marL="457017" algn="l" defTabSz="914034" rtl="0" eaLnBrk="1" latinLnBrk="0" hangingPunct="1">
                        <a:defRPr sz="1799" kern="1200">
                          <a:solidFill>
                            <a:schemeClr val="tx1"/>
                          </a:solidFill>
                          <a:latin typeface="Calibri" panose="020F0502020204030204"/>
                        </a:defRPr>
                      </a:lvl2pPr>
                      <a:lvl3pPr marL="914034" algn="l" defTabSz="914034" rtl="0" eaLnBrk="1" latinLnBrk="0" hangingPunct="1">
                        <a:defRPr sz="1799" kern="1200">
                          <a:solidFill>
                            <a:schemeClr val="tx1"/>
                          </a:solidFill>
                          <a:latin typeface="Calibri" panose="020F0502020204030204"/>
                        </a:defRPr>
                      </a:lvl3pPr>
                      <a:lvl4pPr marL="1371051" algn="l" defTabSz="914034" rtl="0" eaLnBrk="1" latinLnBrk="0" hangingPunct="1">
                        <a:defRPr sz="1799" kern="1200">
                          <a:solidFill>
                            <a:schemeClr val="tx1"/>
                          </a:solidFill>
                          <a:latin typeface="Calibri" panose="020F0502020204030204"/>
                        </a:defRPr>
                      </a:lvl4pPr>
                      <a:lvl5pPr marL="1828068" algn="l" defTabSz="914034" rtl="0" eaLnBrk="1" latinLnBrk="0" hangingPunct="1">
                        <a:defRPr sz="1799" kern="1200">
                          <a:solidFill>
                            <a:schemeClr val="tx1"/>
                          </a:solidFill>
                          <a:latin typeface="Calibri" panose="020F0502020204030204"/>
                        </a:defRPr>
                      </a:lvl5pPr>
                      <a:lvl6pPr marL="2285086" algn="l" defTabSz="914034" rtl="0" eaLnBrk="1" latinLnBrk="0" hangingPunct="1">
                        <a:defRPr sz="1799" kern="1200">
                          <a:solidFill>
                            <a:schemeClr val="tx1"/>
                          </a:solidFill>
                          <a:latin typeface="Calibri" panose="020F0502020204030204"/>
                        </a:defRPr>
                      </a:lvl6pPr>
                      <a:lvl7pPr marL="2742103" algn="l" defTabSz="914034" rtl="0" eaLnBrk="1" latinLnBrk="0" hangingPunct="1">
                        <a:defRPr sz="1799" kern="1200">
                          <a:solidFill>
                            <a:schemeClr val="tx1"/>
                          </a:solidFill>
                          <a:latin typeface="Calibri" panose="020F0502020204030204"/>
                        </a:defRPr>
                      </a:lvl7pPr>
                      <a:lvl8pPr marL="3199120" algn="l" defTabSz="914034" rtl="0" eaLnBrk="1" latinLnBrk="0" hangingPunct="1">
                        <a:defRPr sz="1799" kern="1200">
                          <a:solidFill>
                            <a:schemeClr val="tx1"/>
                          </a:solidFill>
                          <a:latin typeface="Calibri" panose="020F0502020204030204"/>
                        </a:defRPr>
                      </a:lvl8pPr>
                      <a:lvl9pPr marL="3656137" algn="l" defTabSz="914034" rtl="0" eaLnBrk="1" latinLnBrk="0" hangingPunct="1">
                        <a:defRPr sz="1799" kern="1200">
                          <a:solidFill>
                            <a:schemeClr val="tx1"/>
                          </a:solidFill>
                          <a:latin typeface="Calibri" panose="020F0502020204030204"/>
                        </a:defRPr>
                      </a:lvl9pPr>
                    </a:lstStyle>
                    <a:p>
                      <a:pPr marL="0" marR="0" lvl="0" indent="0" algn="l" defTabSz="1187798" rtl="0" eaLnBrk="1" fontAlgn="auto" latinLnBrk="0" hangingPunct="1">
                        <a:lnSpc>
                          <a:spcPct val="100000"/>
                        </a:lnSpc>
                        <a:spcBef>
                          <a:spcPts val="0"/>
                        </a:spcBef>
                        <a:spcAft>
                          <a:spcPts val="0"/>
                        </a:spcAft>
                        <a:buClrTx/>
                        <a:buSzTx/>
                        <a:buFontTx/>
                        <a:buNone/>
                        <a:tabLst/>
                        <a:defRPr/>
                      </a:pPr>
                      <a:r>
                        <a:rPr lang="en-US" altLang="zh-CN" sz="1400" b="0" kern="0" dirty="0" err="1" smtClean="0">
                          <a:solidFill>
                            <a:schemeClr val="tx2"/>
                          </a:solidFill>
                          <a:latin typeface="Huawei Sans" panose="020C0503030203020204" pitchFamily="34" charset="0"/>
                          <a:ea typeface="方正兰亭黑简体" panose="02000000000000000000" pitchFamily="2" charset="-122"/>
                          <a:cs typeface="+mn-ea"/>
                          <a:sym typeface="Huawei Sans" panose="020C0503030203020204" pitchFamily="34" charset="0"/>
                        </a:rPr>
                        <a:t>GaussDB</a:t>
                      </a:r>
                      <a:r>
                        <a:rPr lang="en-US" altLang="zh-CN" sz="1400" b="0" kern="0" dirty="0" smtClean="0">
                          <a:solidFill>
                            <a:schemeClr val="tx2"/>
                          </a:solidFill>
                          <a:latin typeface="Huawei Sans" panose="020C0503030203020204" pitchFamily="34" charset="0"/>
                          <a:ea typeface="方正兰亭黑简体" panose="02000000000000000000" pitchFamily="2" charset="-122"/>
                          <a:cs typeface="+mn-ea"/>
                          <a:sym typeface="Huawei Sans" panose="020C0503030203020204" pitchFamily="34" charset="0"/>
                        </a:rPr>
                        <a:t> T</a:t>
                      </a:r>
                      <a:endParaRPr lang="zh-CN" altLang="en-US" sz="1400" b="0" kern="0" dirty="0">
                        <a:solidFill>
                          <a:schemeClr val="tx2"/>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B5B5"/>
                    </a:solidFill>
                  </a:tcPr>
                </a:tc>
                <a:tc>
                  <a:txBody>
                    <a:bodyPr/>
                    <a:lstStyle>
                      <a:lvl1pPr marL="0" algn="l" defTabSz="914034" rtl="0" eaLnBrk="1" latinLnBrk="0" hangingPunct="1">
                        <a:defRPr sz="1799" kern="1200">
                          <a:solidFill>
                            <a:schemeClr val="tx1"/>
                          </a:solidFill>
                          <a:latin typeface="Calibri" panose="020F0502020204030204"/>
                        </a:defRPr>
                      </a:lvl1pPr>
                      <a:lvl2pPr marL="457017" algn="l" defTabSz="914034" rtl="0" eaLnBrk="1" latinLnBrk="0" hangingPunct="1">
                        <a:defRPr sz="1799" kern="1200">
                          <a:solidFill>
                            <a:schemeClr val="tx1"/>
                          </a:solidFill>
                          <a:latin typeface="Calibri" panose="020F0502020204030204"/>
                        </a:defRPr>
                      </a:lvl2pPr>
                      <a:lvl3pPr marL="914034" algn="l" defTabSz="914034" rtl="0" eaLnBrk="1" latinLnBrk="0" hangingPunct="1">
                        <a:defRPr sz="1799" kern="1200">
                          <a:solidFill>
                            <a:schemeClr val="tx1"/>
                          </a:solidFill>
                          <a:latin typeface="Calibri" panose="020F0502020204030204"/>
                        </a:defRPr>
                      </a:lvl3pPr>
                      <a:lvl4pPr marL="1371051" algn="l" defTabSz="914034" rtl="0" eaLnBrk="1" latinLnBrk="0" hangingPunct="1">
                        <a:defRPr sz="1799" kern="1200">
                          <a:solidFill>
                            <a:schemeClr val="tx1"/>
                          </a:solidFill>
                          <a:latin typeface="Calibri" panose="020F0502020204030204"/>
                        </a:defRPr>
                      </a:lvl4pPr>
                      <a:lvl5pPr marL="1828068" algn="l" defTabSz="914034" rtl="0" eaLnBrk="1" latinLnBrk="0" hangingPunct="1">
                        <a:defRPr sz="1799" kern="1200">
                          <a:solidFill>
                            <a:schemeClr val="tx1"/>
                          </a:solidFill>
                          <a:latin typeface="Calibri" panose="020F0502020204030204"/>
                        </a:defRPr>
                      </a:lvl5pPr>
                      <a:lvl6pPr marL="2285086" algn="l" defTabSz="914034" rtl="0" eaLnBrk="1" latinLnBrk="0" hangingPunct="1">
                        <a:defRPr sz="1799" kern="1200">
                          <a:solidFill>
                            <a:schemeClr val="tx1"/>
                          </a:solidFill>
                          <a:latin typeface="Calibri" panose="020F0502020204030204"/>
                        </a:defRPr>
                      </a:lvl6pPr>
                      <a:lvl7pPr marL="2742103" algn="l" defTabSz="914034" rtl="0" eaLnBrk="1" latinLnBrk="0" hangingPunct="1">
                        <a:defRPr sz="1799" kern="1200">
                          <a:solidFill>
                            <a:schemeClr val="tx1"/>
                          </a:solidFill>
                          <a:latin typeface="Calibri" panose="020F0502020204030204"/>
                        </a:defRPr>
                      </a:lvl7pPr>
                      <a:lvl8pPr marL="3199120" algn="l" defTabSz="914034" rtl="0" eaLnBrk="1" latinLnBrk="0" hangingPunct="1">
                        <a:defRPr sz="1799" kern="1200">
                          <a:solidFill>
                            <a:schemeClr val="tx1"/>
                          </a:solidFill>
                          <a:latin typeface="Calibri" panose="020F0502020204030204"/>
                        </a:defRPr>
                      </a:lvl8pPr>
                      <a:lvl9pPr marL="3656137" algn="l" defTabSz="914034" rtl="0" eaLnBrk="1" latinLnBrk="0" hangingPunct="1">
                        <a:defRPr sz="1799" kern="1200">
                          <a:solidFill>
                            <a:schemeClr val="tx1"/>
                          </a:solidFill>
                          <a:latin typeface="Calibri" panose="020F0502020204030204"/>
                        </a:defRPr>
                      </a:lvl9pPr>
                    </a:lstStyle>
                    <a:p>
                      <a:pPr marL="0" marR="0" lvl="0" indent="0" algn="l" defTabSz="1187798" rtl="0" eaLnBrk="1" fontAlgn="auto" latinLnBrk="0" hangingPunct="1">
                        <a:lnSpc>
                          <a:spcPct val="100000"/>
                        </a:lnSpc>
                        <a:spcBef>
                          <a:spcPts val="0"/>
                        </a:spcBef>
                        <a:spcAft>
                          <a:spcPts val="0"/>
                        </a:spcAft>
                        <a:buClrTx/>
                        <a:buSzTx/>
                        <a:buFontTx/>
                        <a:buNone/>
                        <a:tabLst/>
                        <a:defRPr/>
                      </a:pPr>
                      <a:r>
                        <a:rPr lang="en-US" altLang="zh-CN" sz="1400" b="0" kern="0" dirty="0" err="1" smtClean="0">
                          <a:solidFill>
                            <a:schemeClr val="tx2"/>
                          </a:solidFill>
                          <a:latin typeface="Huawei Sans" panose="020C0503030203020204" pitchFamily="34" charset="0"/>
                          <a:ea typeface="方正兰亭黑简体" panose="02000000000000000000" pitchFamily="2" charset="-122"/>
                          <a:cs typeface="+mn-ea"/>
                          <a:sym typeface="Huawei Sans" panose="020C0503030203020204" pitchFamily="34" charset="0"/>
                        </a:rPr>
                        <a:t>GaussDB</a:t>
                      </a:r>
                      <a:r>
                        <a:rPr lang="en-US" altLang="zh-CN" sz="1400" b="0" kern="0" dirty="0" smtClean="0">
                          <a:solidFill>
                            <a:schemeClr val="tx2"/>
                          </a:solidFill>
                          <a:latin typeface="Huawei Sans" panose="020C0503030203020204" pitchFamily="34" charset="0"/>
                          <a:ea typeface="方正兰亭黑简体" panose="02000000000000000000" pitchFamily="2" charset="-122"/>
                          <a:cs typeface="+mn-ea"/>
                          <a:sym typeface="Huawei Sans" panose="020C0503030203020204" pitchFamily="34" charset="0"/>
                        </a:rPr>
                        <a:t> T</a:t>
                      </a:r>
                      <a:endParaRPr lang="zh-CN" altLang="en-US" sz="1400" b="0" kern="0" dirty="0">
                        <a:solidFill>
                          <a:schemeClr val="tx2"/>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lnL w="12700" cap="flat" cmpd="sng" algn="ctr">
                      <a:noFill/>
                      <a:prstDash val="solid"/>
                      <a:round/>
                      <a:headEnd type="none" w="med" len="med"/>
                      <a:tailEnd type="none" w="med" len="med"/>
                    </a:lnL>
                    <a:lnR w="6350" cap="flat" cmpd="sng" algn="ctr">
                      <a:noFill/>
                      <a:prstDash val="solid"/>
                      <a:miter lim="800000"/>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B5B5"/>
                    </a:solidFill>
                  </a:tcPr>
                </a:tc>
              </a:tr>
              <a:tr h="370840">
                <a:tc>
                  <a:txBody>
                    <a:bodyPr/>
                    <a:lstStyle>
                      <a:lvl1pPr marL="0" algn="l" defTabSz="914034" rtl="0" eaLnBrk="1" latinLnBrk="0" hangingPunct="1">
                        <a:defRPr sz="1799" kern="1200">
                          <a:solidFill>
                            <a:schemeClr val="tx1"/>
                          </a:solidFill>
                          <a:latin typeface="Calibri" panose="020F0502020204030204"/>
                        </a:defRPr>
                      </a:lvl1pPr>
                      <a:lvl2pPr marL="457017" algn="l" defTabSz="914034" rtl="0" eaLnBrk="1" latinLnBrk="0" hangingPunct="1">
                        <a:defRPr sz="1799" kern="1200">
                          <a:solidFill>
                            <a:schemeClr val="tx1"/>
                          </a:solidFill>
                          <a:latin typeface="Calibri" panose="020F0502020204030204"/>
                        </a:defRPr>
                      </a:lvl2pPr>
                      <a:lvl3pPr marL="914034" algn="l" defTabSz="914034" rtl="0" eaLnBrk="1" latinLnBrk="0" hangingPunct="1">
                        <a:defRPr sz="1799" kern="1200">
                          <a:solidFill>
                            <a:schemeClr val="tx1"/>
                          </a:solidFill>
                          <a:latin typeface="Calibri" panose="020F0502020204030204"/>
                        </a:defRPr>
                      </a:lvl3pPr>
                      <a:lvl4pPr marL="1371051" algn="l" defTabSz="914034" rtl="0" eaLnBrk="1" latinLnBrk="0" hangingPunct="1">
                        <a:defRPr sz="1799" kern="1200">
                          <a:solidFill>
                            <a:schemeClr val="tx1"/>
                          </a:solidFill>
                          <a:latin typeface="Calibri" panose="020F0502020204030204"/>
                        </a:defRPr>
                      </a:lvl4pPr>
                      <a:lvl5pPr marL="1828068" algn="l" defTabSz="914034" rtl="0" eaLnBrk="1" latinLnBrk="0" hangingPunct="1">
                        <a:defRPr sz="1799" kern="1200">
                          <a:solidFill>
                            <a:schemeClr val="tx1"/>
                          </a:solidFill>
                          <a:latin typeface="Calibri" panose="020F0502020204030204"/>
                        </a:defRPr>
                      </a:lvl5pPr>
                      <a:lvl6pPr marL="2285086" algn="l" defTabSz="914034" rtl="0" eaLnBrk="1" latinLnBrk="0" hangingPunct="1">
                        <a:defRPr sz="1799" kern="1200">
                          <a:solidFill>
                            <a:schemeClr val="tx1"/>
                          </a:solidFill>
                          <a:latin typeface="Calibri" panose="020F0502020204030204"/>
                        </a:defRPr>
                      </a:lvl6pPr>
                      <a:lvl7pPr marL="2742103" algn="l" defTabSz="914034" rtl="0" eaLnBrk="1" latinLnBrk="0" hangingPunct="1">
                        <a:defRPr sz="1799" kern="1200">
                          <a:solidFill>
                            <a:schemeClr val="tx1"/>
                          </a:solidFill>
                          <a:latin typeface="Calibri" panose="020F0502020204030204"/>
                        </a:defRPr>
                      </a:lvl7pPr>
                      <a:lvl8pPr marL="3199120" algn="l" defTabSz="914034" rtl="0" eaLnBrk="1" latinLnBrk="0" hangingPunct="1">
                        <a:defRPr sz="1799" kern="1200">
                          <a:solidFill>
                            <a:schemeClr val="tx1"/>
                          </a:solidFill>
                          <a:latin typeface="Calibri" panose="020F0502020204030204"/>
                        </a:defRPr>
                      </a:lvl8pPr>
                      <a:lvl9pPr marL="3656137" algn="l" defTabSz="914034" rtl="0" eaLnBrk="1" latinLnBrk="0" hangingPunct="1">
                        <a:defRPr sz="1799" kern="1200">
                          <a:solidFill>
                            <a:schemeClr val="tx1"/>
                          </a:solidFill>
                          <a:latin typeface="Calibri" panose="020F0502020204030204"/>
                        </a:defRPr>
                      </a:lvl9pPr>
                    </a:lstStyle>
                    <a:p>
                      <a:r>
                        <a:rPr lang="en-US" altLang="zh-CN" sz="1400" b="1" dirty="0" smtClean="0">
                          <a:solidFill>
                            <a:schemeClr val="tx2"/>
                          </a:solidFill>
                          <a:latin typeface="Huawei Sans" panose="020C0503030203020204" pitchFamily="34" charset="0"/>
                          <a:ea typeface="方正兰亭黑简体" panose="02000000000000000000" pitchFamily="2" charset="-122"/>
                          <a:sym typeface="Huawei Sans" panose="020C0503030203020204" pitchFamily="34" charset="0"/>
                        </a:rPr>
                        <a:t>OLAP</a:t>
                      </a:r>
                      <a:endParaRPr lang="zh-CN" altLang="en-US" sz="1400" b="1" dirty="0">
                        <a:solidFill>
                          <a:schemeClr val="tx2"/>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6350" cap="flat" cmpd="sng" algn="ctr">
                      <a:noFill/>
                      <a:prstDash val="solid"/>
                      <a:miter lim="800000"/>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B5B5B5"/>
                    </a:solidFill>
                  </a:tcPr>
                </a:tc>
                <a:tc>
                  <a:txBody>
                    <a:bodyPr/>
                    <a:lstStyle>
                      <a:lvl1pPr marL="0" algn="l" defTabSz="914034" rtl="0" eaLnBrk="1" latinLnBrk="0" hangingPunct="1">
                        <a:defRPr sz="1799" kern="1200">
                          <a:solidFill>
                            <a:schemeClr val="tx1"/>
                          </a:solidFill>
                          <a:latin typeface="Calibri" panose="020F0502020204030204"/>
                        </a:defRPr>
                      </a:lvl1pPr>
                      <a:lvl2pPr marL="457017" algn="l" defTabSz="914034" rtl="0" eaLnBrk="1" latinLnBrk="0" hangingPunct="1">
                        <a:defRPr sz="1799" kern="1200">
                          <a:solidFill>
                            <a:schemeClr val="tx1"/>
                          </a:solidFill>
                          <a:latin typeface="Calibri" panose="020F0502020204030204"/>
                        </a:defRPr>
                      </a:lvl2pPr>
                      <a:lvl3pPr marL="914034" algn="l" defTabSz="914034" rtl="0" eaLnBrk="1" latinLnBrk="0" hangingPunct="1">
                        <a:defRPr sz="1799" kern="1200">
                          <a:solidFill>
                            <a:schemeClr val="tx1"/>
                          </a:solidFill>
                          <a:latin typeface="Calibri" panose="020F0502020204030204"/>
                        </a:defRPr>
                      </a:lvl3pPr>
                      <a:lvl4pPr marL="1371051" algn="l" defTabSz="914034" rtl="0" eaLnBrk="1" latinLnBrk="0" hangingPunct="1">
                        <a:defRPr sz="1799" kern="1200">
                          <a:solidFill>
                            <a:schemeClr val="tx1"/>
                          </a:solidFill>
                          <a:latin typeface="Calibri" panose="020F0502020204030204"/>
                        </a:defRPr>
                      </a:lvl4pPr>
                      <a:lvl5pPr marL="1828068" algn="l" defTabSz="914034" rtl="0" eaLnBrk="1" latinLnBrk="0" hangingPunct="1">
                        <a:defRPr sz="1799" kern="1200">
                          <a:solidFill>
                            <a:schemeClr val="tx1"/>
                          </a:solidFill>
                          <a:latin typeface="Calibri" panose="020F0502020204030204"/>
                        </a:defRPr>
                      </a:lvl5pPr>
                      <a:lvl6pPr marL="2285086" algn="l" defTabSz="914034" rtl="0" eaLnBrk="1" latinLnBrk="0" hangingPunct="1">
                        <a:defRPr sz="1799" kern="1200">
                          <a:solidFill>
                            <a:schemeClr val="tx1"/>
                          </a:solidFill>
                          <a:latin typeface="Calibri" panose="020F0502020204030204"/>
                        </a:defRPr>
                      </a:lvl6pPr>
                      <a:lvl7pPr marL="2742103" algn="l" defTabSz="914034" rtl="0" eaLnBrk="1" latinLnBrk="0" hangingPunct="1">
                        <a:defRPr sz="1799" kern="1200">
                          <a:solidFill>
                            <a:schemeClr val="tx1"/>
                          </a:solidFill>
                          <a:latin typeface="Calibri" panose="020F0502020204030204"/>
                        </a:defRPr>
                      </a:lvl7pPr>
                      <a:lvl8pPr marL="3199120" algn="l" defTabSz="914034" rtl="0" eaLnBrk="1" latinLnBrk="0" hangingPunct="1">
                        <a:defRPr sz="1799" kern="1200">
                          <a:solidFill>
                            <a:schemeClr val="tx1"/>
                          </a:solidFill>
                          <a:latin typeface="Calibri" panose="020F0502020204030204"/>
                        </a:defRPr>
                      </a:lvl8pPr>
                      <a:lvl9pPr marL="3656137" algn="l" defTabSz="914034" rtl="0" eaLnBrk="1" latinLnBrk="0" hangingPunct="1">
                        <a:defRPr sz="1799" kern="1200">
                          <a:solidFill>
                            <a:schemeClr val="tx1"/>
                          </a:solidFill>
                          <a:latin typeface="Calibri" panose="020F0502020204030204"/>
                        </a:defRPr>
                      </a:lvl9pPr>
                    </a:lstStyle>
                    <a:p>
                      <a:pPr marL="0" marR="0" lvl="0" indent="0" algn="l" defTabSz="1187798" rtl="0" eaLnBrk="1" fontAlgn="auto" latinLnBrk="0" hangingPunct="1">
                        <a:lnSpc>
                          <a:spcPct val="100000"/>
                        </a:lnSpc>
                        <a:spcBef>
                          <a:spcPts val="0"/>
                        </a:spcBef>
                        <a:spcAft>
                          <a:spcPts val="0"/>
                        </a:spcAft>
                        <a:buClrTx/>
                        <a:buSzTx/>
                        <a:buFontTx/>
                        <a:buNone/>
                        <a:tabLst/>
                        <a:defRPr/>
                      </a:pPr>
                      <a:r>
                        <a:rPr lang="en-US" altLang="zh-CN" sz="1400" b="0" kern="0" dirty="0" err="1" smtClean="0">
                          <a:solidFill>
                            <a:schemeClr val="tx2"/>
                          </a:solidFill>
                          <a:latin typeface="Huawei Sans" panose="020C0503030203020204" pitchFamily="34" charset="0"/>
                          <a:ea typeface="方正兰亭黑简体" panose="02000000000000000000" pitchFamily="2" charset="-122"/>
                          <a:cs typeface="+mn-ea"/>
                          <a:sym typeface="Huawei Sans" panose="020C0503030203020204" pitchFamily="34" charset="0"/>
                        </a:rPr>
                        <a:t>GaussDB</a:t>
                      </a:r>
                      <a:r>
                        <a:rPr lang="en-US" altLang="zh-CN" sz="1400" b="0" kern="0" dirty="0" smtClean="0">
                          <a:solidFill>
                            <a:schemeClr val="tx2"/>
                          </a:solidFill>
                          <a:latin typeface="Huawei Sans" panose="020C0503030203020204" pitchFamily="34" charset="0"/>
                          <a:ea typeface="方正兰亭黑简体" panose="02000000000000000000" pitchFamily="2" charset="-122"/>
                          <a:cs typeface="+mn-ea"/>
                          <a:sym typeface="Huawei Sans" panose="020C0503030203020204" pitchFamily="34" charset="0"/>
                        </a:rPr>
                        <a:t> A</a:t>
                      </a:r>
                    </a:p>
                    <a:p>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B5B5B5"/>
                    </a:solidFill>
                  </a:tcPr>
                </a:tc>
                <a:tc>
                  <a:txBody>
                    <a:bodyPr/>
                    <a:lstStyle>
                      <a:lvl1pPr marL="0" algn="l" defTabSz="914034" rtl="0" eaLnBrk="1" latinLnBrk="0" hangingPunct="1">
                        <a:defRPr sz="1799" kern="1200">
                          <a:solidFill>
                            <a:schemeClr val="tx1"/>
                          </a:solidFill>
                          <a:latin typeface="Calibri" panose="020F0502020204030204"/>
                        </a:defRPr>
                      </a:lvl1pPr>
                      <a:lvl2pPr marL="457017" algn="l" defTabSz="914034" rtl="0" eaLnBrk="1" latinLnBrk="0" hangingPunct="1">
                        <a:defRPr sz="1799" kern="1200">
                          <a:solidFill>
                            <a:schemeClr val="tx1"/>
                          </a:solidFill>
                          <a:latin typeface="Calibri" panose="020F0502020204030204"/>
                        </a:defRPr>
                      </a:lvl2pPr>
                      <a:lvl3pPr marL="914034" algn="l" defTabSz="914034" rtl="0" eaLnBrk="1" latinLnBrk="0" hangingPunct="1">
                        <a:defRPr sz="1799" kern="1200">
                          <a:solidFill>
                            <a:schemeClr val="tx1"/>
                          </a:solidFill>
                          <a:latin typeface="Calibri" panose="020F0502020204030204"/>
                        </a:defRPr>
                      </a:lvl3pPr>
                      <a:lvl4pPr marL="1371051" algn="l" defTabSz="914034" rtl="0" eaLnBrk="1" latinLnBrk="0" hangingPunct="1">
                        <a:defRPr sz="1799" kern="1200">
                          <a:solidFill>
                            <a:schemeClr val="tx1"/>
                          </a:solidFill>
                          <a:latin typeface="Calibri" panose="020F0502020204030204"/>
                        </a:defRPr>
                      </a:lvl4pPr>
                      <a:lvl5pPr marL="1828068" algn="l" defTabSz="914034" rtl="0" eaLnBrk="1" latinLnBrk="0" hangingPunct="1">
                        <a:defRPr sz="1799" kern="1200">
                          <a:solidFill>
                            <a:schemeClr val="tx1"/>
                          </a:solidFill>
                          <a:latin typeface="Calibri" panose="020F0502020204030204"/>
                        </a:defRPr>
                      </a:lvl5pPr>
                      <a:lvl6pPr marL="2285086" algn="l" defTabSz="914034" rtl="0" eaLnBrk="1" latinLnBrk="0" hangingPunct="1">
                        <a:defRPr sz="1799" kern="1200">
                          <a:solidFill>
                            <a:schemeClr val="tx1"/>
                          </a:solidFill>
                          <a:latin typeface="Calibri" panose="020F0502020204030204"/>
                        </a:defRPr>
                      </a:lvl6pPr>
                      <a:lvl7pPr marL="2742103" algn="l" defTabSz="914034" rtl="0" eaLnBrk="1" latinLnBrk="0" hangingPunct="1">
                        <a:defRPr sz="1799" kern="1200">
                          <a:solidFill>
                            <a:schemeClr val="tx1"/>
                          </a:solidFill>
                          <a:latin typeface="Calibri" panose="020F0502020204030204"/>
                        </a:defRPr>
                      </a:lvl7pPr>
                      <a:lvl8pPr marL="3199120" algn="l" defTabSz="914034" rtl="0" eaLnBrk="1" latinLnBrk="0" hangingPunct="1">
                        <a:defRPr sz="1799" kern="1200">
                          <a:solidFill>
                            <a:schemeClr val="tx1"/>
                          </a:solidFill>
                          <a:latin typeface="Calibri" panose="020F0502020204030204"/>
                        </a:defRPr>
                      </a:lvl8pPr>
                      <a:lvl9pPr marL="3656137" algn="l" defTabSz="914034" rtl="0" eaLnBrk="1" latinLnBrk="0" hangingPunct="1">
                        <a:defRPr sz="1799" kern="1200">
                          <a:solidFill>
                            <a:schemeClr val="tx1"/>
                          </a:solidFill>
                          <a:latin typeface="Calibri" panose="020F0502020204030204"/>
                        </a:defRPr>
                      </a:lvl9pPr>
                    </a:lstStyle>
                    <a:p>
                      <a:pPr marL="0" marR="0" lvl="0" indent="0" algn="l" defTabSz="1187798" rtl="0" eaLnBrk="1" fontAlgn="auto" latinLnBrk="0" hangingPunct="1">
                        <a:lnSpc>
                          <a:spcPct val="100000"/>
                        </a:lnSpc>
                        <a:spcBef>
                          <a:spcPts val="0"/>
                        </a:spcBef>
                        <a:spcAft>
                          <a:spcPts val="0"/>
                        </a:spcAft>
                        <a:buClrTx/>
                        <a:buSzTx/>
                        <a:buFontTx/>
                        <a:buNone/>
                        <a:tabLst/>
                        <a:defRPr/>
                      </a:pPr>
                      <a:r>
                        <a:rPr lang="en-US" altLang="zh-CN" sz="1400" b="0" kern="0" dirty="0" err="1" smtClean="0">
                          <a:solidFill>
                            <a:schemeClr val="tx2"/>
                          </a:solidFill>
                          <a:latin typeface="Huawei Sans" panose="020C0503030203020204" pitchFamily="34" charset="0"/>
                          <a:ea typeface="方正兰亭黑简体" panose="02000000000000000000" pitchFamily="2" charset="-122"/>
                          <a:cs typeface="+mn-ea"/>
                          <a:sym typeface="Huawei Sans" panose="020C0503030203020204" pitchFamily="34" charset="0"/>
                        </a:rPr>
                        <a:t>GaussDB</a:t>
                      </a:r>
                      <a:endParaRPr lang="en-US" altLang="zh-CN" sz="1400" b="0" kern="0" dirty="0" smtClean="0">
                        <a:solidFill>
                          <a:schemeClr val="tx2"/>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marR="0" lvl="0" indent="0" algn="l" defTabSz="1187798" rtl="0" eaLnBrk="1" fontAlgn="auto" latinLnBrk="0" hangingPunct="1">
                        <a:lnSpc>
                          <a:spcPct val="100000"/>
                        </a:lnSpc>
                        <a:spcBef>
                          <a:spcPts val="0"/>
                        </a:spcBef>
                        <a:spcAft>
                          <a:spcPts val="0"/>
                        </a:spcAft>
                        <a:buClrTx/>
                        <a:buSzTx/>
                        <a:buFontTx/>
                        <a:buNone/>
                        <a:tabLst/>
                        <a:defRPr/>
                      </a:pPr>
                      <a:r>
                        <a:rPr lang="en-US" altLang="zh-CN" sz="1400" b="0" kern="0" dirty="0" smtClean="0">
                          <a:solidFill>
                            <a:schemeClr val="tx2"/>
                          </a:solidFill>
                          <a:latin typeface="Huawei Sans" panose="020C0503030203020204" pitchFamily="34" charset="0"/>
                          <a:ea typeface="方正兰亭黑简体" panose="02000000000000000000" pitchFamily="2" charset="-122"/>
                          <a:cs typeface="+mn-ea"/>
                          <a:sym typeface="Huawei Sans" panose="020C0503030203020204" pitchFamily="34" charset="0"/>
                        </a:rPr>
                        <a:t>(DWS)</a:t>
                      </a:r>
                    </a:p>
                    <a:p>
                      <a:endParaRPr lang="zh-CN" altLang="en-US" sz="1400" b="0" kern="0" dirty="0">
                        <a:solidFill>
                          <a:schemeClr val="tx2"/>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lnL w="12700" cap="flat" cmpd="sng" algn="ctr">
                      <a:noFill/>
                      <a:prstDash val="solid"/>
                      <a:round/>
                      <a:headEnd type="none" w="med" len="med"/>
                      <a:tailEnd type="none" w="med" len="med"/>
                    </a:lnL>
                    <a:lnR w="6350" cap="flat" cmpd="sng" algn="ctr">
                      <a:noFill/>
                      <a:prstDash val="solid"/>
                      <a:miter lim="800000"/>
                    </a:lnR>
                    <a:lnT w="1270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B5B5B5"/>
                    </a:solidFill>
                  </a:tcPr>
                </a:tc>
              </a:tr>
            </a:tbl>
          </a:graphicData>
        </a:graphic>
      </p:graphicFrame>
      <p:sp>
        <p:nvSpPr>
          <p:cNvPr id="79" name="文本框 78"/>
          <p:cNvSpPr txBox="1"/>
          <p:nvPr/>
        </p:nvSpPr>
        <p:spPr>
          <a:xfrm>
            <a:off x="3331828" y="2975439"/>
            <a:ext cx="1334672" cy="307777"/>
          </a:xfrm>
          <a:prstGeom prst="rect">
            <a:avLst/>
          </a:prstGeom>
          <a:noFill/>
        </p:spPr>
        <p:txBody>
          <a:bodyPr wrap="square" rtlCol="0">
            <a:spAutoFit/>
          </a:bodyPr>
          <a:lstStyle/>
          <a:p>
            <a:pPr algn="ctr" defTabSz="914400" fontAlgn="base">
              <a:spcBef>
                <a:spcPct val="0"/>
              </a:spcBef>
              <a:spcAft>
                <a:spcPct val="0"/>
              </a:spcAft>
            </a:pPr>
            <a:r>
              <a:rPr lang="zh-CN" altLang="en-US" sz="1400" b="1" kern="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战略升级</a:t>
            </a:r>
            <a:endPar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6" name="矩形 85"/>
          <p:cNvSpPr/>
          <p:nvPr/>
        </p:nvSpPr>
        <p:spPr>
          <a:xfrm>
            <a:off x="7339871" y="2050768"/>
            <a:ext cx="2291323" cy="2178712"/>
          </a:xfrm>
          <a:prstGeom prst="rect">
            <a:avLst/>
          </a:prstGeom>
          <a:solidFill>
            <a:schemeClr val="accent1">
              <a:lumMod val="75000"/>
            </a:schemeClr>
          </a:solidFill>
          <a:ln w="12700" cap="flat" cmpd="sng" algn="ctr">
            <a:noFill/>
            <a:prstDash val="solid"/>
            <a:miter lim="800000"/>
          </a:ln>
          <a:effectLst>
            <a:outerShdw blurRad="50800" dist="38100" dir="2700000" algn="ctr" rotWithShape="0">
              <a:sysClr val="window" lastClr="FFFFFF">
                <a:lumMod val="75000"/>
                <a:alpha val="75000"/>
              </a:sysClr>
            </a:outerShdw>
          </a:effectLst>
          <a:scene3d>
            <a:camera prst="perspectiveFront"/>
            <a:lightRig rig="threePt" dir="t"/>
          </a:scene3d>
        </p:spPr>
        <p:txBody>
          <a:bodyPr rot="0" spcFirstLastPara="0" vertOverflow="overflow" horzOverflow="overflow" vert="horz" wrap="square" lIns="91401" tIns="45701" rIns="91401" bIns="45701" numCol="1" spcCol="0" rtlCol="0" fromWordArt="0" anchor="ctr" anchorCtr="0" forceAA="0" compatLnSpc="1">
            <a:prstTxWarp prst="textNoShape">
              <a:avLst/>
            </a:prstTxWarp>
            <a:noAutofit/>
          </a:bodyPr>
          <a:lstStyle/>
          <a:p>
            <a:pPr algn="ctr" defTabSz="914034"/>
            <a:endParaRPr lang="zh-CN" altLang="en-US" sz="1798"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7" name="矩形 86"/>
          <p:cNvSpPr/>
          <p:nvPr/>
        </p:nvSpPr>
        <p:spPr>
          <a:xfrm>
            <a:off x="4498497" y="2050768"/>
            <a:ext cx="2756675" cy="2178712"/>
          </a:xfrm>
          <a:prstGeom prst="rect">
            <a:avLst/>
          </a:prstGeom>
          <a:solidFill>
            <a:schemeClr val="accent1">
              <a:lumMod val="75000"/>
            </a:schemeClr>
          </a:solidFill>
          <a:ln w="12700" cap="flat" cmpd="sng" algn="ctr">
            <a:noFill/>
            <a:prstDash val="solid"/>
            <a:miter lim="800000"/>
          </a:ln>
          <a:effectLst>
            <a:outerShdw blurRad="50800" dist="38100" dir="2700000" algn="ctr" rotWithShape="0">
              <a:sysClr val="window" lastClr="FFFFFF">
                <a:lumMod val="75000"/>
                <a:alpha val="75000"/>
              </a:sysClr>
            </a:outerShdw>
          </a:effectLst>
          <a:scene3d>
            <a:camera prst="perspectiveFront"/>
            <a:lightRig rig="threePt" dir="t"/>
          </a:scene3d>
        </p:spPr>
        <p:txBody>
          <a:bodyPr rot="0" spcFirstLastPara="0" vertOverflow="overflow" horzOverflow="overflow" vert="horz" wrap="square" lIns="91401" tIns="45701" rIns="91401" bIns="45701" numCol="1" spcCol="0" rtlCol="0" fromWordArt="0" anchor="ctr" anchorCtr="0" forceAA="0" compatLnSpc="1">
            <a:prstTxWarp prst="textNoShape">
              <a:avLst/>
            </a:prstTxWarp>
            <a:noAutofit/>
          </a:bodyPr>
          <a:lstStyle/>
          <a:p>
            <a:pPr marL="0" marR="0" lvl="0" indent="0" algn="ctr" defTabSz="914034" eaLnBrk="1" fontAlgn="auto" latinLnBrk="0" hangingPunct="1">
              <a:lnSpc>
                <a:spcPct val="100000"/>
              </a:lnSpc>
              <a:spcBef>
                <a:spcPts val="0"/>
              </a:spcBef>
              <a:spcAft>
                <a:spcPts val="0"/>
              </a:spcAft>
              <a:buClrTx/>
              <a:buSzTx/>
              <a:buFontTx/>
              <a:buNone/>
              <a:tabLst/>
              <a:defRPr/>
            </a:pPr>
            <a:endParaRPr kumimoji="0" lang="zh-CN" altLang="en-US" sz="1798" b="0" i="0" u="none" strike="noStrike" kern="0" cap="none" spc="0" normalizeH="0" baseline="0" noProof="0" dirty="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8" name="文本框 336"/>
          <p:cNvSpPr txBox="1"/>
          <p:nvPr/>
        </p:nvSpPr>
        <p:spPr>
          <a:xfrm>
            <a:off x="5235192" y="2213285"/>
            <a:ext cx="1654299" cy="246221"/>
          </a:xfrm>
          <a:prstGeom prst="rect">
            <a:avLst/>
          </a:prstGeom>
          <a:noFill/>
          <a:ln w="12700">
            <a:noFill/>
          </a:ln>
        </p:spPr>
        <p:txBody>
          <a:bodyPr wrap="none" lIns="0" tIns="0" rIns="0" bIns="0" rtlCol="0">
            <a:spAutoFit/>
          </a:bodyPr>
          <a:lstStyle/>
          <a:p>
            <a:pPr defTabSz="1219078"/>
            <a:r>
              <a:rPr lang="zh-CN" altLang="en-US" sz="1600" b="1" dirty="0" smtClean="0">
                <a:solidFill>
                  <a:schemeClr val="bg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关系型数据库服务</a:t>
            </a:r>
            <a:endParaRPr lang="en-US" altLang="zh-CN" sz="1600" b="1" dirty="0" smtClean="0">
              <a:solidFill>
                <a:schemeClr val="bg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89" name="文本框 336"/>
          <p:cNvSpPr txBox="1"/>
          <p:nvPr/>
        </p:nvSpPr>
        <p:spPr>
          <a:xfrm>
            <a:off x="7644286" y="2231583"/>
            <a:ext cx="1861087" cy="246221"/>
          </a:xfrm>
          <a:prstGeom prst="rect">
            <a:avLst/>
          </a:prstGeom>
          <a:noFill/>
          <a:ln w="12700">
            <a:noFill/>
          </a:ln>
        </p:spPr>
        <p:txBody>
          <a:bodyPr wrap="none" lIns="0" tIns="0" rIns="0" bIns="0" rtlCol="0">
            <a:spAutoFit/>
          </a:bodyPr>
          <a:lstStyle/>
          <a:p>
            <a:pPr defTabSz="1219078"/>
            <a:r>
              <a:rPr lang="zh-CN" altLang="en-US" sz="1600" b="1" dirty="0">
                <a:solidFill>
                  <a:schemeClr val="bg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非</a:t>
            </a:r>
            <a:r>
              <a:rPr lang="zh-CN" altLang="en-US" sz="1600" b="1" dirty="0" smtClean="0">
                <a:solidFill>
                  <a:schemeClr val="bg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关系型数据库服务</a:t>
            </a:r>
            <a:endParaRPr lang="en-US" altLang="zh-CN" sz="1600" b="1" dirty="0" smtClean="0">
              <a:solidFill>
                <a:schemeClr val="bg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91" name="文本框 90"/>
          <p:cNvSpPr txBox="1"/>
          <p:nvPr/>
        </p:nvSpPr>
        <p:spPr>
          <a:xfrm>
            <a:off x="7368672" y="2664588"/>
            <a:ext cx="2154228" cy="307777"/>
          </a:xfrm>
          <a:prstGeom prst="rect">
            <a:avLst/>
          </a:prstGeom>
          <a:noFill/>
          <a:ln>
            <a:noFill/>
          </a:ln>
        </p:spPr>
        <p:txBody>
          <a:bodyPr wrap="square" rtlCol="0">
            <a:spAutoFit/>
          </a:bodyPr>
          <a:lstStyle/>
          <a:p>
            <a:pPr defTabSz="914400">
              <a:defRPr/>
            </a:pPr>
            <a:r>
              <a:rPr lang="en-US" altLang="zh-CN" sz="1400" b="1" kern="0" dirty="0" err="1" smtClean="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GaussDB</a:t>
            </a:r>
            <a:r>
              <a:rPr lang="en-US" altLang="zh-CN" sz="1400" b="1" kern="0" dirty="0" smtClean="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(for Mongo)</a:t>
            </a:r>
            <a:endParaRPr lang="en-US" altLang="zh-CN" sz="1400" b="1" kern="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2" name="文本框 91"/>
          <p:cNvSpPr txBox="1"/>
          <p:nvPr/>
        </p:nvSpPr>
        <p:spPr>
          <a:xfrm>
            <a:off x="7353075" y="3656843"/>
            <a:ext cx="1990197" cy="307777"/>
          </a:xfrm>
          <a:prstGeom prst="rect">
            <a:avLst/>
          </a:prstGeom>
          <a:noFill/>
          <a:ln>
            <a:noFill/>
          </a:ln>
        </p:spPr>
        <p:txBody>
          <a:bodyPr wrap="square" rtlCol="0">
            <a:spAutoFit/>
          </a:bodyPr>
          <a:lstStyle/>
          <a:p>
            <a:pPr defTabSz="914400">
              <a:defRPr/>
            </a:pPr>
            <a:r>
              <a:rPr lang="en-US" altLang="zh-CN" sz="1400" b="1" kern="0" dirty="0" err="1" smtClean="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GaussDB</a:t>
            </a:r>
            <a:r>
              <a:rPr lang="en-US" altLang="zh-CN" sz="1400" b="1" kern="0" dirty="0" smtClean="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(for </a:t>
            </a:r>
            <a:r>
              <a:rPr lang="en-US" altLang="zh-CN" sz="1400" b="1" kern="0" dirty="0" err="1" smtClean="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Redis</a:t>
            </a:r>
            <a:r>
              <a:rPr lang="en-US" altLang="zh-CN" sz="1400" b="1" kern="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p>
        </p:txBody>
      </p:sp>
      <p:sp>
        <p:nvSpPr>
          <p:cNvPr id="93" name="文本框 92"/>
          <p:cNvSpPr txBox="1"/>
          <p:nvPr/>
        </p:nvSpPr>
        <p:spPr>
          <a:xfrm>
            <a:off x="7368672" y="3355724"/>
            <a:ext cx="1938307" cy="307777"/>
          </a:xfrm>
          <a:prstGeom prst="rect">
            <a:avLst/>
          </a:prstGeom>
          <a:noFill/>
          <a:ln>
            <a:noFill/>
          </a:ln>
        </p:spPr>
        <p:txBody>
          <a:bodyPr wrap="square" rtlCol="0">
            <a:spAutoFit/>
          </a:bodyPr>
          <a:lstStyle/>
          <a:p>
            <a:pPr defTabSz="914400">
              <a:defRPr/>
            </a:pPr>
            <a:r>
              <a:rPr lang="en-US" altLang="zh-CN" sz="1400" b="1" kern="0" dirty="0" err="1" smtClean="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GaussDB</a:t>
            </a:r>
            <a:r>
              <a:rPr lang="en-US" altLang="zh-CN" sz="1400" b="1" kern="0" dirty="0" smtClean="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(for Influx)</a:t>
            </a:r>
            <a:endParaRPr lang="en-US" altLang="zh-CN" sz="1400" b="1" kern="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4" name="文本框 93"/>
          <p:cNvSpPr txBox="1"/>
          <p:nvPr/>
        </p:nvSpPr>
        <p:spPr>
          <a:xfrm>
            <a:off x="5128989" y="3001007"/>
            <a:ext cx="2509302" cy="307777"/>
          </a:xfrm>
          <a:prstGeom prst="rect">
            <a:avLst/>
          </a:prstGeom>
          <a:noFill/>
          <a:ln>
            <a:noFill/>
          </a:ln>
        </p:spPr>
        <p:txBody>
          <a:bodyPr wrap="square" rtlCol="0">
            <a:spAutoFit/>
          </a:bodyPr>
          <a:lstStyle/>
          <a:p>
            <a:pPr defTabSz="914400">
              <a:defRPr/>
            </a:pPr>
            <a:r>
              <a:rPr lang="en-US" altLang="zh-CN" sz="1400" b="1" kern="0" dirty="0" err="1" smtClean="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GaussDB</a:t>
            </a:r>
            <a:r>
              <a:rPr lang="en-US" altLang="zh-CN" sz="1400" b="1" kern="0" dirty="0" smtClean="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en-US" altLang="zh-CN" sz="1400" b="1" kern="0" dirty="0" err="1" smtClean="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openGauss</a:t>
            </a:r>
            <a:r>
              <a:rPr lang="en-US" altLang="zh-CN" sz="1400" b="1" kern="0" dirty="0" smtClean="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en-US" altLang="zh-CN" sz="1400" b="1" kern="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5" name="文本框 94"/>
          <p:cNvSpPr txBox="1"/>
          <p:nvPr/>
        </p:nvSpPr>
        <p:spPr>
          <a:xfrm>
            <a:off x="5128991" y="2682002"/>
            <a:ext cx="2352398" cy="307777"/>
          </a:xfrm>
          <a:prstGeom prst="rect">
            <a:avLst/>
          </a:prstGeom>
          <a:noFill/>
          <a:ln>
            <a:noFill/>
          </a:ln>
        </p:spPr>
        <p:txBody>
          <a:bodyPr wrap="square" rtlCol="0">
            <a:spAutoFit/>
          </a:bodyPr>
          <a:lstStyle/>
          <a:p>
            <a:pPr defTabSz="914400">
              <a:defRPr/>
            </a:pPr>
            <a:r>
              <a:rPr lang="en-US" altLang="zh-CN" sz="1400" b="1" kern="0" dirty="0" err="1" smtClean="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GaussDB</a:t>
            </a:r>
            <a:r>
              <a:rPr lang="en-US" altLang="zh-CN" sz="1400" b="1" kern="0" dirty="0" smtClean="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(for MySQL)</a:t>
            </a:r>
            <a:endParaRPr lang="en-US" altLang="zh-CN" sz="1400" b="1" kern="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7" name="矩形 96"/>
          <p:cNvSpPr/>
          <p:nvPr/>
        </p:nvSpPr>
        <p:spPr>
          <a:xfrm>
            <a:off x="9717941" y="2050768"/>
            <a:ext cx="1758019" cy="2178712"/>
          </a:xfrm>
          <a:prstGeom prst="rect">
            <a:avLst/>
          </a:prstGeom>
          <a:solidFill>
            <a:schemeClr val="accent1">
              <a:lumMod val="75000"/>
            </a:schemeClr>
          </a:solidFill>
          <a:ln w="12700" cap="flat" cmpd="sng" algn="ctr">
            <a:noFill/>
            <a:prstDash val="solid"/>
            <a:miter lim="800000"/>
          </a:ln>
          <a:effectLst>
            <a:outerShdw blurRad="50800" dist="38100" dir="2700000" algn="ctr" rotWithShape="0">
              <a:sysClr val="window" lastClr="FFFFFF">
                <a:lumMod val="75000"/>
                <a:alpha val="75000"/>
              </a:sysClr>
            </a:outerShdw>
          </a:effectLst>
          <a:scene3d>
            <a:camera prst="perspectiveFront"/>
            <a:lightRig rig="threePt" dir="t"/>
          </a:scene3d>
        </p:spPr>
        <p:txBody>
          <a:bodyPr rot="0" spcFirstLastPara="0" vertOverflow="overflow" horzOverflow="overflow" vert="horz" wrap="square" lIns="91401" tIns="45701" rIns="91401" bIns="45701" numCol="1" spcCol="0" rtlCol="0" fromWordArt="0" anchor="ctr" anchorCtr="0" forceAA="0" compatLnSpc="1">
            <a:prstTxWarp prst="textNoShape">
              <a:avLst/>
            </a:prstTxWarp>
            <a:noAutofit/>
          </a:bodyPr>
          <a:lstStyle/>
          <a:p>
            <a:pPr algn="ctr" defTabSz="914034"/>
            <a:endParaRPr lang="zh-CN" altLang="en-US" sz="1798"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8" name="文本框 336"/>
          <p:cNvSpPr txBox="1"/>
          <p:nvPr/>
        </p:nvSpPr>
        <p:spPr>
          <a:xfrm>
            <a:off x="9838417" y="2231583"/>
            <a:ext cx="1447512" cy="246221"/>
          </a:xfrm>
          <a:prstGeom prst="rect">
            <a:avLst/>
          </a:prstGeom>
          <a:noFill/>
          <a:ln w="12700">
            <a:noFill/>
          </a:ln>
        </p:spPr>
        <p:txBody>
          <a:bodyPr wrap="none" lIns="0" tIns="0" rIns="0" bIns="0" rtlCol="0">
            <a:spAutoFit/>
          </a:bodyPr>
          <a:lstStyle/>
          <a:p>
            <a:pPr defTabSz="1219078"/>
            <a:r>
              <a:rPr lang="zh-CN" altLang="en-US" sz="1600" b="1" dirty="0">
                <a:solidFill>
                  <a:schemeClr val="bg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数据库工具服务</a:t>
            </a:r>
            <a:endParaRPr lang="en-US" altLang="zh-CN" sz="1600" b="1" dirty="0">
              <a:solidFill>
                <a:schemeClr val="bg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99" name="文本框 98"/>
          <p:cNvSpPr txBox="1"/>
          <p:nvPr/>
        </p:nvSpPr>
        <p:spPr>
          <a:xfrm>
            <a:off x="4428372" y="2891555"/>
            <a:ext cx="706844" cy="307777"/>
          </a:xfrm>
          <a:prstGeom prst="rect">
            <a:avLst/>
          </a:prstGeom>
          <a:noFill/>
          <a:ln>
            <a:noFill/>
          </a:ln>
        </p:spPr>
        <p:txBody>
          <a:bodyPr wrap="square" rtlCol="0">
            <a:spAutoFit/>
          </a:bodyPr>
          <a:lstStyle/>
          <a:p>
            <a:pPr defTabSz="914400">
              <a:defRPr/>
            </a:pPr>
            <a:r>
              <a:rPr lang="en-US" altLang="zh-CN" sz="1400" b="1" kern="0" dirty="0" smtClean="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OLTP</a:t>
            </a:r>
          </a:p>
        </p:txBody>
      </p:sp>
      <p:sp>
        <p:nvSpPr>
          <p:cNvPr id="100" name="左大括号 99"/>
          <p:cNvSpPr/>
          <p:nvPr/>
        </p:nvSpPr>
        <p:spPr>
          <a:xfrm>
            <a:off x="5067358" y="2711003"/>
            <a:ext cx="91993" cy="624647"/>
          </a:xfrm>
          <a:prstGeom prst="leftBrace">
            <a:avLst/>
          </a:prstGeom>
          <a:noFill/>
          <a:ln w="635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1" name="文本框 100"/>
          <p:cNvSpPr txBox="1"/>
          <p:nvPr/>
        </p:nvSpPr>
        <p:spPr>
          <a:xfrm>
            <a:off x="5122813" y="3508705"/>
            <a:ext cx="2610684" cy="307777"/>
          </a:xfrm>
          <a:prstGeom prst="rect">
            <a:avLst/>
          </a:prstGeom>
          <a:noFill/>
          <a:ln>
            <a:noFill/>
          </a:ln>
        </p:spPr>
        <p:txBody>
          <a:bodyPr wrap="square" rtlCol="0">
            <a:spAutoFit/>
          </a:bodyPr>
          <a:lstStyle/>
          <a:p>
            <a:pPr defTabSz="914400">
              <a:defRPr/>
            </a:pPr>
            <a:r>
              <a:rPr lang="en-US" altLang="zh-CN" sz="1400" b="1" kern="0" dirty="0" err="1" smtClean="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GaussDB</a:t>
            </a:r>
            <a:r>
              <a:rPr lang="en-US" altLang="zh-CN" sz="1400" b="1" kern="0" dirty="0" smtClean="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(DWS)</a:t>
            </a:r>
            <a:endParaRPr lang="en-US" altLang="zh-CN" sz="1400" b="1" kern="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2" name="文本框 101"/>
          <p:cNvSpPr txBox="1"/>
          <p:nvPr/>
        </p:nvSpPr>
        <p:spPr>
          <a:xfrm>
            <a:off x="4471983" y="3518902"/>
            <a:ext cx="687367" cy="307777"/>
          </a:xfrm>
          <a:prstGeom prst="rect">
            <a:avLst/>
          </a:prstGeom>
          <a:noFill/>
          <a:ln>
            <a:noFill/>
          </a:ln>
        </p:spPr>
        <p:txBody>
          <a:bodyPr wrap="square" rtlCol="0">
            <a:spAutoFit/>
          </a:bodyPr>
          <a:lstStyle/>
          <a:p>
            <a:pPr defTabSz="914400">
              <a:defRPr/>
            </a:pPr>
            <a:r>
              <a:rPr lang="en-US" altLang="zh-CN" sz="1400" b="1" kern="0" dirty="0" smtClean="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OLAP</a:t>
            </a:r>
          </a:p>
        </p:txBody>
      </p:sp>
      <p:sp>
        <p:nvSpPr>
          <p:cNvPr id="103" name="文本框 102"/>
          <p:cNvSpPr txBox="1"/>
          <p:nvPr/>
        </p:nvSpPr>
        <p:spPr>
          <a:xfrm>
            <a:off x="9690710" y="3756908"/>
            <a:ext cx="1785250" cy="523220"/>
          </a:xfrm>
          <a:prstGeom prst="rect">
            <a:avLst/>
          </a:prstGeom>
          <a:noFill/>
          <a:ln>
            <a:noFill/>
          </a:ln>
        </p:spPr>
        <p:txBody>
          <a:bodyPr wrap="square" rtlCol="0">
            <a:spAutoFit/>
          </a:bodyPr>
          <a:lstStyle/>
          <a:p>
            <a:pPr defTabSz="914400">
              <a:defRPr/>
            </a:pPr>
            <a:r>
              <a:rPr lang="zh-CN" altLang="en-US" sz="1400" b="1" kern="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数据管理服务</a:t>
            </a:r>
            <a:endParaRPr lang="en-US" altLang="zh-CN" sz="1400" b="1" kern="0" dirty="0" smtClean="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914400">
              <a:defRPr/>
            </a:pPr>
            <a:r>
              <a:rPr lang="en-US" altLang="zh-CN" sz="1400" b="1" kern="0" dirty="0" smtClean="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DAS </a:t>
            </a:r>
            <a:r>
              <a:rPr lang="zh-CN" altLang="en-US" sz="1400" b="1" kern="0" dirty="0" smtClean="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endParaRPr lang="en-US" altLang="zh-CN" sz="1400" b="1" kern="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4" name="文本框 103"/>
          <p:cNvSpPr txBox="1"/>
          <p:nvPr/>
        </p:nvSpPr>
        <p:spPr>
          <a:xfrm>
            <a:off x="9690710" y="3238199"/>
            <a:ext cx="1785250" cy="523220"/>
          </a:xfrm>
          <a:prstGeom prst="rect">
            <a:avLst/>
          </a:prstGeom>
          <a:noFill/>
          <a:ln>
            <a:noFill/>
          </a:ln>
        </p:spPr>
        <p:txBody>
          <a:bodyPr wrap="square" rtlCol="0">
            <a:spAutoFit/>
          </a:bodyPr>
          <a:lstStyle/>
          <a:p>
            <a:pPr defTabSz="914400">
              <a:defRPr/>
            </a:pPr>
            <a:r>
              <a:rPr lang="zh-CN" altLang="en-US" sz="1400" b="1" kern="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数据复制服务</a:t>
            </a:r>
            <a:endParaRPr lang="en-US" altLang="zh-CN" sz="1400" b="1" kern="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914400">
              <a:defRPr/>
            </a:pPr>
            <a:r>
              <a:rPr lang="en-US" altLang="zh-CN" sz="1400" b="1" kern="0" dirty="0" smtClean="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DRS</a:t>
            </a:r>
            <a:endParaRPr lang="en-US" altLang="zh-CN" sz="1400" b="1" kern="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7" name="文本框 106"/>
          <p:cNvSpPr txBox="1"/>
          <p:nvPr/>
        </p:nvSpPr>
        <p:spPr>
          <a:xfrm>
            <a:off x="9690710" y="2700090"/>
            <a:ext cx="1785250" cy="523220"/>
          </a:xfrm>
          <a:prstGeom prst="rect">
            <a:avLst/>
          </a:prstGeom>
          <a:noFill/>
          <a:ln>
            <a:noFill/>
          </a:ln>
        </p:spPr>
        <p:txBody>
          <a:bodyPr wrap="square" rtlCol="0">
            <a:spAutoFit/>
          </a:bodyPr>
          <a:lstStyle/>
          <a:p>
            <a:pPr defTabSz="914400">
              <a:defRPr/>
            </a:pPr>
            <a:r>
              <a:rPr lang="zh-CN" altLang="en-US" sz="1400" b="1" kern="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分布式数据库中间件</a:t>
            </a:r>
            <a:r>
              <a:rPr lang="en-US" altLang="zh-CN" sz="1400" b="1" kern="0" dirty="0" smtClean="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DDM</a:t>
            </a:r>
            <a:endParaRPr lang="en-US" altLang="zh-CN" sz="1400" b="1" kern="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 name="文本框 43"/>
          <p:cNvSpPr txBox="1"/>
          <p:nvPr/>
        </p:nvSpPr>
        <p:spPr>
          <a:xfrm>
            <a:off x="7353075" y="3021435"/>
            <a:ext cx="2497568" cy="307777"/>
          </a:xfrm>
          <a:prstGeom prst="rect">
            <a:avLst/>
          </a:prstGeom>
          <a:noFill/>
          <a:ln>
            <a:noFill/>
          </a:ln>
        </p:spPr>
        <p:txBody>
          <a:bodyPr wrap="square" rtlCol="0">
            <a:spAutoFit/>
          </a:bodyPr>
          <a:lstStyle/>
          <a:p>
            <a:pPr defTabSz="914400">
              <a:defRPr/>
            </a:pPr>
            <a:r>
              <a:rPr lang="en-US" altLang="zh-CN" sz="1400" b="1" kern="0" dirty="0" err="1" smtClean="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GaussDB</a:t>
            </a:r>
            <a:r>
              <a:rPr lang="en-US" altLang="zh-CN" sz="1400" b="1" kern="0" dirty="0" smtClean="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(for Cassandra)</a:t>
            </a:r>
            <a:endParaRPr lang="en-US" altLang="zh-CN" sz="1400" b="1" kern="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 name="文本框 2"/>
          <p:cNvSpPr txBox="1"/>
          <p:nvPr/>
        </p:nvSpPr>
        <p:spPr>
          <a:xfrm>
            <a:off x="6828024" y="4565420"/>
            <a:ext cx="3527853" cy="400110"/>
          </a:xfrm>
          <a:prstGeom prst="rect">
            <a:avLst/>
          </a:prstGeom>
          <a:noFill/>
        </p:spPr>
        <p:txBody>
          <a:bodyPr wrap="square" rtlCol="0">
            <a:spAutoFit/>
          </a:bodyPr>
          <a:lstStyle/>
          <a:p>
            <a:r>
              <a:rPr lang="en-US" altLang="zh-CN" sz="2000" dirty="0" err="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GaussDB</a:t>
            </a:r>
            <a:r>
              <a:rPr lang="en-US" altLang="zh-CN" sz="20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20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全场景服务</a:t>
            </a:r>
            <a:endParaRPr lang="zh-CN" altLang="en-US" sz="20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2064091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solidFill>
                  <a:schemeClr val="bg1">
                    <a:lumMod val="50000"/>
                  </a:schemeClr>
                </a:solidFill>
                <a:sym typeface="Huawei Sans" panose="020C0503030203020204" pitchFamily="34" charset="0"/>
              </a:rPr>
              <a:t>云计算的服务</a:t>
            </a:r>
            <a:r>
              <a:rPr lang="zh-CN" altLang="en-US" dirty="0" smtClean="0">
                <a:solidFill>
                  <a:schemeClr val="bg1">
                    <a:lumMod val="50000"/>
                  </a:schemeClr>
                </a:solidFill>
                <a:sym typeface="Huawei Sans" panose="020C0503030203020204" pitchFamily="34" charset="0"/>
              </a:rPr>
              <a:t>模式</a:t>
            </a:r>
            <a:endParaRPr lang="zh-CN" altLang="en-US" dirty="0">
              <a:solidFill>
                <a:schemeClr val="bg1">
                  <a:lumMod val="50000"/>
                </a:schemeClr>
              </a:solidFill>
              <a:sym typeface="Huawei Sans" panose="020C0503030203020204" pitchFamily="34" charset="0"/>
            </a:endParaRPr>
          </a:p>
          <a:p>
            <a:r>
              <a:rPr lang="zh-CN" altLang="en-US" b="1" dirty="0" smtClean="0">
                <a:sym typeface="Huawei Sans" panose="020C0503030203020204" pitchFamily="34" charset="0"/>
              </a:rPr>
              <a:t>华为云鲲鹏</a:t>
            </a:r>
            <a:r>
              <a:rPr lang="zh-CN" altLang="en-US" b="1" dirty="0">
                <a:sym typeface="Huawei Sans" panose="020C0503030203020204" pitchFamily="34" charset="0"/>
              </a:rPr>
              <a:t>云</a:t>
            </a:r>
            <a:r>
              <a:rPr lang="zh-CN" altLang="en-US" b="1" dirty="0" smtClean="0">
                <a:sym typeface="Huawei Sans" panose="020C0503030203020204" pitchFamily="34" charset="0"/>
              </a:rPr>
              <a:t>服务</a:t>
            </a:r>
            <a:endParaRPr lang="en-US" altLang="zh-CN" b="1" dirty="0" smtClean="0">
              <a:sym typeface="Huawei Sans" panose="020C0503030203020204" pitchFamily="34" charset="0"/>
            </a:endParaRPr>
          </a:p>
          <a:p>
            <a:pPr lvl="1"/>
            <a:r>
              <a:rPr lang="zh-CN" altLang="en-US" sz="1800" dirty="0">
                <a:solidFill>
                  <a:schemeClr val="bg1">
                    <a:lumMod val="50000"/>
                  </a:schemeClr>
                </a:solidFill>
                <a:sym typeface="Huawei Sans" panose="020C0503030203020204" pitchFamily="34" charset="0"/>
              </a:rPr>
              <a:t>华为云鲲鹏基础</a:t>
            </a:r>
            <a:r>
              <a:rPr lang="zh-CN" altLang="en-US" sz="1800" dirty="0" smtClean="0">
                <a:solidFill>
                  <a:schemeClr val="bg1">
                    <a:lumMod val="50000"/>
                  </a:schemeClr>
                </a:solidFill>
                <a:sym typeface="Huawei Sans" panose="020C0503030203020204" pitchFamily="34" charset="0"/>
              </a:rPr>
              <a:t>设施</a:t>
            </a:r>
            <a:endParaRPr lang="en-US" altLang="zh-CN" sz="1800" dirty="0" smtClean="0">
              <a:solidFill>
                <a:schemeClr val="bg1">
                  <a:lumMod val="50000"/>
                </a:schemeClr>
              </a:solidFill>
              <a:sym typeface="Huawei Sans" panose="020C0503030203020204" pitchFamily="34" charset="0"/>
            </a:endParaRPr>
          </a:p>
          <a:p>
            <a:pPr lvl="1"/>
            <a:r>
              <a:rPr lang="zh-CN" altLang="en-US" sz="1800" dirty="0" smtClean="0">
                <a:solidFill>
                  <a:schemeClr val="bg1">
                    <a:lumMod val="50000"/>
                  </a:schemeClr>
                </a:solidFill>
                <a:sym typeface="Huawei Sans" panose="020C0503030203020204" pitchFamily="34" charset="0"/>
              </a:rPr>
              <a:t>华为云</a:t>
            </a:r>
            <a:r>
              <a:rPr lang="zh-CN" altLang="en-US" sz="1800" dirty="0">
                <a:solidFill>
                  <a:schemeClr val="bg1">
                    <a:lumMod val="50000"/>
                  </a:schemeClr>
                </a:solidFill>
                <a:sym typeface="Huawei Sans" panose="020C0503030203020204" pitchFamily="34" charset="0"/>
              </a:rPr>
              <a:t>鲲鹏云</a:t>
            </a:r>
            <a:r>
              <a:rPr lang="zh-CN" altLang="en-US" sz="1800" dirty="0" smtClean="0">
                <a:solidFill>
                  <a:schemeClr val="bg1">
                    <a:lumMod val="50000"/>
                  </a:schemeClr>
                </a:solidFill>
                <a:sym typeface="Huawei Sans" panose="020C0503030203020204" pitchFamily="34" charset="0"/>
              </a:rPr>
              <a:t>平台</a:t>
            </a:r>
            <a:endParaRPr lang="en-US" altLang="zh-CN" sz="1800" dirty="0" smtClean="0">
              <a:solidFill>
                <a:schemeClr val="bg1">
                  <a:lumMod val="50000"/>
                </a:schemeClr>
              </a:solidFill>
              <a:sym typeface="Huawei Sans" panose="020C0503030203020204" pitchFamily="34" charset="0"/>
            </a:endParaRPr>
          </a:p>
          <a:p>
            <a:pPr lvl="1"/>
            <a:r>
              <a:rPr lang="zh-CN" altLang="en-US" sz="1800" b="1" dirty="0" smtClean="0">
                <a:sym typeface="Huawei Sans" panose="020C0503030203020204" pitchFamily="34" charset="0"/>
              </a:rPr>
              <a:t>华为云</a:t>
            </a:r>
            <a:r>
              <a:rPr lang="zh-CN" altLang="en-US" sz="1800" b="1" dirty="0">
                <a:sym typeface="Huawei Sans" panose="020C0503030203020204" pitchFamily="34" charset="0"/>
              </a:rPr>
              <a:t>鲲鹏云服务</a:t>
            </a:r>
          </a:p>
          <a:p>
            <a:pPr lvl="1"/>
            <a:r>
              <a:rPr lang="zh-CN" altLang="en-US" sz="1800" dirty="0">
                <a:solidFill>
                  <a:schemeClr val="bg1">
                    <a:lumMod val="50000"/>
                  </a:schemeClr>
                </a:solidFill>
                <a:sym typeface="Huawei Sans" panose="020C0503030203020204" pitchFamily="34" charset="0"/>
              </a:rPr>
              <a:t>华为云鲲鹏云服务解决方案</a:t>
            </a:r>
          </a:p>
          <a:p>
            <a:endParaRPr lang="zh-CN" altLang="en-US" b="1" dirty="0">
              <a:sym typeface="Huawei Sans" panose="020C0503030203020204" pitchFamily="34" charset="0"/>
            </a:endParaRPr>
          </a:p>
        </p:txBody>
      </p:sp>
    </p:spTree>
    <p:extLst>
      <p:ext uri="{BB962C8B-B14F-4D97-AF65-F5344CB8AC3E}">
        <p14:creationId xmlns:p14="http://schemas.microsoft.com/office/powerpoint/2010/main" val="29040946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华为云云服务</a:t>
            </a:r>
            <a:r>
              <a:rPr lang="zh-CN" altLang="en-US" dirty="0" smtClean="0">
                <a:sym typeface="Huawei Sans" panose="020C0503030203020204" pitchFamily="34" charset="0"/>
              </a:rPr>
              <a:t>概览</a:t>
            </a:r>
            <a:endParaRPr lang="zh-CN" altLang="en-US" dirty="0">
              <a:sym typeface="Huawei Sans" panose="020C0503030203020204" pitchFamily="34" charset="0"/>
            </a:endParaRPr>
          </a:p>
        </p:txBody>
      </p:sp>
      <p:grpSp>
        <p:nvGrpSpPr>
          <p:cNvPr id="3" name="组合 2"/>
          <p:cNvGrpSpPr>
            <a:grpSpLocks noChangeAspect="1"/>
          </p:cNvGrpSpPr>
          <p:nvPr/>
        </p:nvGrpSpPr>
        <p:grpSpPr>
          <a:xfrm>
            <a:off x="770143" y="944563"/>
            <a:ext cx="10660156" cy="4602628"/>
            <a:chOff x="1780138" y="1201987"/>
            <a:chExt cx="8712745" cy="3761814"/>
          </a:xfrm>
        </p:grpSpPr>
        <p:sp>
          <p:nvSpPr>
            <p:cNvPr id="4" name="矩形 3"/>
            <p:cNvSpPr/>
            <p:nvPr/>
          </p:nvSpPr>
          <p:spPr>
            <a:xfrm>
              <a:off x="1780138" y="1201987"/>
              <a:ext cx="3326454" cy="610629"/>
            </a:xfrm>
            <a:prstGeom prst="rect">
              <a:avLst/>
            </a:prstGeom>
            <a:noFill/>
            <a:ln w="3175" cap="flat" cmpd="sng" algn="ctr">
              <a:solidFill>
                <a:srgbClr val="FBA000"/>
              </a:solidFill>
              <a:prstDash val="solid"/>
              <a:miter lim="800000"/>
            </a:ln>
            <a:effectLst/>
          </p:spPr>
          <p:txBody>
            <a:bodyPr rtlCol="0" anchor="ctr"/>
            <a:lstStyle/>
            <a:p>
              <a:pPr marL="0" marR="0" lvl="0" indent="0" algn="ctr"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Freeform 5"/>
            <p:cNvSpPr>
              <a:spLocks noEditPoints="1"/>
            </p:cNvSpPr>
            <p:nvPr/>
          </p:nvSpPr>
          <p:spPr bwMode="auto">
            <a:xfrm>
              <a:off x="2829439" y="1242991"/>
              <a:ext cx="180598" cy="120398"/>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2 w 176"/>
                <a:gd name="T31" fmla="*/ 40 h 128"/>
                <a:gd name="T32" fmla="*/ 168 w 176"/>
                <a:gd name="T33" fmla="*/ 80 h 128"/>
                <a:gd name="T34" fmla="*/ 128 w 176"/>
                <a:gd name="T35" fmla="*/ 120 h 128"/>
                <a:gd name="T36" fmla="*/ 118 w 176"/>
                <a:gd name="T37" fmla="*/ 80 h 128"/>
                <a:gd name="T38" fmla="*/ 58 w 176"/>
                <a:gd name="T39" fmla="*/ 80 h 128"/>
                <a:gd name="T40" fmla="*/ 56 w 176"/>
                <a:gd name="T41" fmla="*/ 82 h 128"/>
                <a:gd name="T42" fmla="*/ 58 w 176"/>
                <a:gd name="T43" fmla="*/ 84 h 128"/>
                <a:gd name="T44" fmla="*/ 118 w 176"/>
                <a:gd name="T45" fmla="*/ 84 h 128"/>
                <a:gd name="T46" fmla="*/ 120 w 176"/>
                <a:gd name="T47" fmla="*/ 82 h 128"/>
                <a:gd name="T48" fmla="*/ 118 w 176"/>
                <a:gd name="T49" fmla="*/ 80 h 128"/>
                <a:gd name="T50" fmla="*/ 131 w 176"/>
                <a:gd name="T51" fmla="*/ 60 h 128"/>
                <a:gd name="T52" fmla="*/ 49 w 176"/>
                <a:gd name="T53" fmla="*/ 60 h 128"/>
                <a:gd name="T54" fmla="*/ 40 w 176"/>
                <a:gd name="T55" fmla="*/ 69 h 128"/>
                <a:gd name="T56" fmla="*/ 40 w 176"/>
                <a:gd name="T57" fmla="*/ 95 h 128"/>
                <a:gd name="T58" fmla="*/ 49 w 176"/>
                <a:gd name="T59" fmla="*/ 104 h 128"/>
                <a:gd name="T60" fmla="*/ 132 w 176"/>
                <a:gd name="T61" fmla="*/ 104 h 128"/>
                <a:gd name="T62" fmla="*/ 140 w 176"/>
                <a:gd name="T63" fmla="*/ 95 h 128"/>
                <a:gd name="T64" fmla="*/ 140 w 176"/>
                <a:gd name="T65" fmla="*/ 69 h 128"/>
                <a:gd name="T66" fmla="*/ 131 w 176"/>
                <a:gd name="T67" fmla="*/ 60 h 128"/>
                <a:gd name="T68" fmla="*/ 136 w 176"/>
                <a:gd name="T69" fmla="*/ 95 h 128"/>
                <a:gd name="T70" fmla="*/ 131 w 176"/>
                <a:gd name="T71" fmla="*/ 100 h 128"/>
                <a:gd name="T72" fmla="*/ 49 w 176"/>
                <a:gd name="T73" fmla="*/ 100 h 128"/>
                <a:gd name="T74" fmla="*/ 44 w 176"/>
                <a:gd name="T75" fmla="*/ 95 h 128"/>
                <a:gd name="T76" fmla="*/ 44 w 176"/>
                <a:gd name="T77" fmla="*/ 69 h 128"/>
                <a:gd name="T78" fmla="*/ 49 w 176"/>
                <a:gd name="T79" fmla="*/ 64 h 128"/>
                <a:gd name="T80" fmla="*/ 132 w 176"/>
                <a:gd name="T81" fmla="*/ 64 h 128"/>
                <a:gd name="T82" fmla="*/ 136 w 176"/>
                <a:gd name="T83" fmla="*/ 69 h 128"/>
                <a:gd name="T84" fmla="*/ 136 w 176"/>
                <a:gd name="T85" fmla="*/ 9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28">
                  <a:moveTo>
                    <a:pt x="133" y="32"/>
                  </a:moveTo>
                  <a:cubicBezTo>
                    <a:pt x="127" y="14"/>
                    <a:pt x="109" y="0"/>
                    <a:pt x="88" y="0"/>
                  </a:cubicBezTo>
                  <a:cubicBezTo>
                    <a:pt x="67" y="0"/>
                    <a:pt x="49" y="14"/>
                    <a:pt x="43" y="32"/>
                  </a:cubicBezTo>
                  <a:cubicBezTo>
                    <a:pt x="19" y="35"/>
                    <a:pt x="0" y="55"/>
                    <a:pt x="0" y="80"/>
                  </a:cubicBezTo>
                  <a:cubicBezTo>
                    <a:pt x="0" y="106"/>
                    <a:pt x="22" y="128"/>
                    <a:pt x="48" y="128"/>
                  </a:cubicBezTo>
                  <a:cubicBezTo>
                    <a:pt x="128" y="128"/>
                    <a:pt x="128" y="128"/>
                    <a:pt x="128" y="128"/>
                  </a:cubicBezTo>
                  <a:cubicBezTo>
                    <a:pt x="154" y="128"/>
                    <a:pt x="176" y="106"/>
                    <a:pt x="176" y="80"/>
                  </a:cubicBezTo>
                  <a:cubicBezTo>
                    <a:pt x="176" y="55"/>
                    <a:pt x="157" y="35"/>
                    <a:pt x="133" y="32"/>
                  </a:cubicBezTo>
                  <a:close/>
                  <a:moveTo>
                    <a:pt x="128" y="120"/>
                  </a:moveTo>
                  <a:cubicBezTo>
                    <a:pt x="48" y="120"/>
                    <a:pt x="48" y="120"/>
                    <a:pt x="48" y="120"/>
                  </a:cubicBezTo>
                  <a:cubicBezTo>
                    <a:pt x="26" y="120"/>
                    <a:pt x="8" y="102"/>
                    <a:pt x="8" y="80"/>
                  </a:cubicBezTo>
                  <a:cubicBezTo>
                    <a:pt x="8" y="60"/>
                    <a:pt x="23" y="42"/>
                    <a:pt x="44" y="40"/>
                  </a:cubicBezTo>
                  <a:cubicBezTo>
                    <a:pt x="47" y="40"/>
                    <a:pt x="49" y="38"/>
                    <a:pt x="50" y="35"/>
                  </a:cubicBezTo>
                  <a:cubicBezTo>
                    <a:pt x="56" y="19"/>
                    <a:pt x="71" y="8"/>
                    <a:pt x="88" y="8"/>
                  </a:cubicBezTo>
                  <a:cubicBezTo>
                    <a:pt x="105" y="8"/>
                    <a:pt x="120" y="19"/>
                    <a:pt x="126" y="35"/>
                  </a:cubicBezTo>
                  <a:cubicBezTo>
                    <a:pt x="127" y="38"/>
                    <a:pt x="129" y="40"/>
                    <a:pt x="132" y="40"/>
                  </a:cubicBezTo>
                  <a:cubicBezTo>
                    <a:pt x="153" y="43"/>
                    <a:pt x="168" y="60"/>
                    <a:pt x="168" y="80"/>
                  </a:cubicBezTo>
                  <a:cubicBezTo>
                    <a:pt x="168" y="102"/>
                    <a:pt x="150" y="120"/>
                    <a:pt x="128" y="120"/>
                  </a:cubicBezTo>
                  <a:close/>
                  <a:moveTo>
                    <a:pt x="118" y="80"/>
                  </a:moveTo>
                  <a:cubicBezTo>
                    <a:pt x="58" y="80"/>
                    <a:pt x="58" y="80"/>
                    <a:pt x="58" y="80"/>
                  </a:cubicBezTo>
                  <a:cubicBezTo>
                    <a:pt x="57" y="80"/>
                    <a:pt x="56" y="81"/>
                    <a:pt x="56" y="82"/>
                  </a:cubicBezTo>
                  <a:cubicBezTo>
                    <a:pt x="56" y="83"/>
                    <a:pt x="57" y="84"/>
                    <a:pt x="58" y="84"/>
                  </a:cubicBezTo>
                  <a:cubicBezTo>
                    <a:pt x="118" y="84"/>
                    <a:pt x="118" y="84"/>
                    <a:pt x="118" y="84"/>
                  </a:cubicBezTo>
                  <a:cubicBezTo>
                    <a:pt x="119" y="84"/>
                    <a:pt x="120" y="83"/>
                    <a:pt x="120" y="82"/>
                  </a:cubicBezTo>
                  <a:cubicBezTo>
                    <a:pt x="120" y="81"/>
                    <a:pt x="119" y="80"/>
                    <a:pt x="118" y="80"/>
                  </a:cubicBezTo>
                  <a:close/>
                  <a:moveTo>
                    <a:pt x="131" y="60"/>
                  </a:moveTo>
                  <a:cubicBezTo>
                    <a:pt x="49" y="60"/>
                    <a:pt x="49" y="60"/>
                    <a:pt x="49" y="60"/>
                  </a:cubicBezTo>
                  <a:cubicBezTo>
                    <a:pt x="44" y="60"/>
                    <a:pt x="40" y="64"/>
                    <a:pt x="40" y="69"/>
                  </a:cubicBezTo>
                  <a:cubicBezTo>
                    <a:pt x="40" y="95"/>
                    <a:pt x="40" y="95"/>
                    <a:pt x="40" y="95"/>
                  </a:cubicBezTo>
                  <a:cubicBezTo>
                    <a:pt x="40" y="100"/>
                    <a:pt x="44" y="104"/>
                    <a:pt x="49" y="104"/>
                  </a:cubicBezTo>
                  <a:cubicBezTo>
                    <a:pt x="132" y="104"/>
                    <a:pt x="132" y="104"/>
                    <a:pt x="132" y="104"/>
                  </a:cubicBezTo>
                  <a:cubicBezTo>
                    <a:pt x="136" y="104"/>
                    <a:pt x="140" y="100"/>
                    <a:pt x="140" y="95"/>
                  </a:cubicBezTo>
                  <a:cubicBezTo>
                    <a:pt x="140" y="69"/>
                    <a:pt x="140" y="69"/>
                    <a:pt x="140" y="69"/>
                  </a:cubicBezTo>
                  <a:cubicBezTo>
                    <a:pt x="140" y="64"/>
                    <a:pt x="136" y="60"/>
                    <a:pt x="131" y="60"/>
                  </a:cubicBezTo>
                  <a:close/>
                  <a:moveTo>
                    <a:pt x="136" y="95"/>
                  </a:moveTo>
                  <a:cubicBezTo>
                    <a:pt x="136" y="98"/>
                    <a:pt x="134" y="100"/>
                    <a:pt x="131" y="100"/>
                  </a:cubicBezTo>
                  <a:cubicBezTo>
                    <a:pt x="49" y="100"/>
                    <a:pt x="49" y="100"/>
                    <a:pt x="49" y="100"/>
                  </a:cubicBezTo>
                  <a:cubicBezTo>
                    <a:pt x="46" y="100"/>
                    <a:pt x="44" y="98"/>
                    <a:pt x="44" y="95"/>
                  </a:cubicBezTo>
                  <a:cubicBezTo>
                    <a:pt x="44" y="69"/>
                    <a:pt x="44" y="69"/>
                    <a:pt x="44" y="69"/>
                  </a:cubicBezTo>
                  <a:cubicBezTo>
                    <a:pt x="44" y="66"/>
                    <a:pt x="46" y="64"/>
                    <a:pt x="49" y="64"/>
                  </a:cubicBezTo>
                  <a:cubicBezTo>
                    <a:pt x="132" y="64"/>
                    <a:pt x="132" y="64"/>
                    <a:pt x="132" y="64"/>
                  </a:cubicBezTo>
                  <a:cubicBezTo>
                    <a:pt x="134" y="64"/>
                    <a:pt x="136" y="66"/>
                    <a:pt x="136" y="69"/>
                  </a:cubicBezTo>
                  <a:cubicBezTo>
                    <a:pt x="136" y="95"/>
                    <a:pt x="136" y="95"/>
                    <a:pt x="136" y="95"/>
                  </a:cubicBez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Freeform 9"/>
            <p:cNvSpPr>
              <a:spLocks noEditPoints="1"/>
            </p:cNvSpPr>
            <p:nvPr/>
          </p:nvSpPr>
          <p:spPr bwMode="auto">
            <a:xfrm>
              <a:off x="3210805" y="1242991"/>
              <a:ext cx="180598" cy="120398"/>
            </a:xfrm>
            <a:custGeom>
              <a:avLst/>
              <a:gdLst>
                <a:gd name="T0" fmla="*/ 104 w 176"/>
                <a:gd name="T1" fmla="*/ 52 h 128"/>
                <a:gd name="T2" fmla="*/ 100 w 176"/>
                <a:gd name="T3" fmla="*/ 25 h 128"/>
                <a:gd name="T4" fmla="*/ 96 w 176"/>
                <a:gd name="T5" fmla="*/ 23 h 128"/>
                <a:gd name="T6" fmla="*/ 72 w 176"/>
                <a:gd name="T7" fmla="*/ 55 h 128"/>
                <a:gd name="T8" fmla="*/ 100 w 176"/>
                <a:gd name="T9" fmla="*/ 56 h 128"/>
                <a:gd name="T10" fmla="*/ 75 w 176"/>
                <a:gd name="T11" fmla="*/ 90 h 128"/>
                <a:gd name="T12" fmla="*/ 78 w 176"/>
                <a:gd name="T13" fmla="*/ 89 h 128"/>
                <a:gd name="T14" fmla="*/ 106 w 176"/>
                <a:gd name="T15" fmla="*/ 53 h 128"/>
                <a:gd name="T16" fmla="*/ 62 w 176"/>
                <a:gd name="T17" fmla="*/ 76 h 128"/>
                <a:gd name="T18" fmla="*/ 56 w 176"/>
                <a:gd name="T19" fmla="*/ 41 h 128"/>
                <a:gd name="T20" fmla="*/ 74 w 176"/>
                <a:gd name="T21" fmla="*/ 36 h 128"/>
                <a:gd name="T22" fmla="*/ 74 w 176"/>
                <a:gd name="T23" fmla="*/ 32 h 128"/>
                <a:gd name="T24" fmla="*/ 52 w 176"/>
                <a:gd name="T25" fmla="*/ 41 h 128"/>
                <a:gd name="T26" fmla="*/ 62 w 176"/>
                <a:gd name="T27" fmla="*/ 80 h 128"/>
                <a:gd name="T28" fmla="*/ 72 w 176"/>
                <a:gd name="T29" fmla="*/ 78 h 128"/>
                <a:gd name="T30" fmla="*/ 114 w 176"/>
                <a:gd name="T31" fmla="*/ 32 h 128"/>
                <a:gd name="T32" fmla="*/ 102 w 176"/>
                <a:gd name="T33" fmla="*/ 34 h 128"/>
                <a:gd name="T34" fmla="*/ 114 w 176"/>
                <a:gd name="T35" fmla="*/ 36 h 128"/>
                <a:gd name="T36" fmla="*/ 120 w 176"/>
                <a:gd name="T37" fmla="*/ 71 h 128"/>
                <a:gd name="T38" fmla="*/ 98 w 176"/>
                <a:gd name="T39" fmla="*/ 76 h 128"/>
                <a:gd name="T40" fmla="*/ 98 w 176"/>
                <a:gd name="T41" fmla="*/ 80 h 128"/>
                <a:gd name="T42" fmla="*/ 124 w 176"/>
                <a:gd name="T43" fmla="*/ 71 h 128"/>
                <a:gd name="T44" fmla="*/ 114 w 176"/>
                <a:gd name="T45" fmla="*/ 32 h 128"/>
                <a:gd name="T46" fmla="*/ 16 w 176"/>
                <a:gd name="T47" fmla="*/ 0 h 128"/>
                <a:gd name="T48" fmla="*/ 0 w 176"/>
                <a:gd name="T49" fmla="*/ 96 h 128"/>
                <a:gd name="T50" fmla="*/ 24 w 176"/>
                <a:gd name="T51" fmla="*/ 112 h 128"/>
                <a:gd name="T52" fmla="*/ 28 w 176"/>
                <a:gd name="T53" fmla="*/ 128 h 128"/>
                <a:gd name="T54" fmla="*/ 32 w 176"/>
                <a:gd name="T55" fmla="*/ 112 h 128"/>
                <a:gd name="T56" fmla="*/ 48 w 176"/>
                <a:gd name="T57" fmla="*/ 124 h 128"/>
                <a:gd name="T58" fmla="*/ 56 w 176"/>
                <a:gd name="T59" fmla="*/ 124 h 128"/>
                <a:gd name="T60" fmla="*/ 72 w 176"/>
                <a:gd name="T61" fmla="*/ 112 h 128"/>
                <a:gd name="T62" fmla="*/ 76 w 176"/>
                <a:gd name="T63" fmla="*/ 128 h 128"/>
                <a:gd name="T64" fmla="*/ 80 w 176"/>
                <a:gd name="T65" fmla="*/ 112 h 128"/>
                <a:gd name="T66" fmla="*/ 96 w 176"/>
                <a:gd name="T67" fmla="*/ 124 h 128"/>
                <a:gd name="T68" fmla="*/ 104 w 176"/>
                <a:gd name="T69" fmla="*/ 124 h 128"/>
                <a:gd name="T70" fmla="*/ 120 w 176"/>
                <a:gd name="T71" fmla="*/ 112 h 128"/>
                <a:gd name="T72" fmla="*/ 124 w 176"/>
                <a:gd name="T73" fmla="*/ 128 h 128"/>
                <a:gd name="T74" fmla="*/ 128 w 176"/>
                <a:gd name="T75" fmla="*/ 112 h 128"/>
                <a:gd name="T76" fmla="*/ 144 w 176"/>
                <a:gd name="T77" fmla="*/ 124 h 128"/>
                <a:gd name="T78" fmla="*/ 152 w 176"/>
                <a:gd name="T79" fmla="*/ 124 h 128"/>
                <a:gd name="T80" fmla="*/ 160 w 176"/>
                <a:gd name="T81" fmla="*/ 112 h 128"/>
                <a:gd name="T82" fmla="*/ 176 w 176"/>
                <a:gd name="T83" fmla="*/ 16 h 128"/>
                <a:gd name="T84" fmla="*/ 168 w 176"/>
                <a:gd name="T85" fmla="*/ 96 h 128"/>
                <a:gd name="T86" fmla="*/ 16 w 176"/>
                <a:gd name="T87" fmla="*/ 104 h 128"/>
                <a:gd name="T88" fmla="*/ 8 w 176"/>
                <a:gd name="T89" fmla="*/ 16 h 128"/>
                <a:gd name="T90" fmla="*/ 160 w 176"/>
                <a:gd name="T91" fmla="*/ 8 h 128"/>
                <a:gd name="T92" fmla="*/ 168 w 176"/>
                <a:gd name="T93"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28">
                  <a:moveTo>
                    <a:pt x="106" y="53"/>
                  </a:moveTo>
                  <a:cubicBezTo>
                    <a:pt x="106" y="52"/>
                    <a:pt x="105" y="52"/>
                    <a:pt x="104" y="52"/>
                  </a:cubicBezTo>
                  <a:cubicBezTo>
                    <a:pt x="78" y="52"/>
                    <a:pt x="78" y="52"/>
                    <a:pt x="78" y="52"/>
                  </a:cubicBezTo>
                  <a:cubicBezTo>
                    <a:pt x="100" y="25"/>
                    <a:pt x="100" y="25"/>
                    <a:pt x="100" y="25"/>
                  </a:cubicBezTo>
                  <a:cubicBezTo>
                    <a:pt x="100" y="24"/>
                    <a:pt x="100" y="23"/>
                    <a:pt x="99" y="22"/>
                  </a:cubicBezTo>
                  <a:cubicBezTo>
                    <a:pt x="98" y="22"/>
                    <a:pt x="97" y="22"/>
                    <a:pt x="96" y="23"/>
                  </a:cubicBezTo>
                  <a:cubicBezTo>
                    <a:pt x="73" y="53"/>
                    <a:pt x="73" y="53"/>
                    <a:pt x="73" y="53"/>
                  </a:cubicBezTo>
                  <a:cubicBezTo>
                    <a:pt x="72" y="54"/>
                    <a:pt x="72" y="54"/>
                    <a:pt x="72" y="55"/>
                  </a:cubicBezTo>
                  <a:cubicBezTo>
                    <a:pt x="73" y="56"/>
                    <a:pt x="74" y="56"/>
                    <a:pt x="74" y="56"/>
                  </a:cubicBezTo>
                  <a:cubicBezTo>
                    <a:pt x="100" y="56"/>
                    <a:pt x="100" y="56"/>
                    <a:pt x="100" y="56"/>
                  </a:cubicBezTo>
                  <a:cubicBezTo>
                    <a:pt x="74" y="87"/>
                    <a:pt x="74" y="87"/>
                    <a:pt x="74" y="87"/>
                  </a:cubicBezTo>
                  <a:cubicBezTo>
                    <a:pt x="74" y="88"/>
                    <a:pt x="74" y="89"/>
                    <a:pt x="75" y="90"/>
                  </a:cubicBezTo>
                  <a:cubicBezTo>
                    <a:pt x="75" y="90"/>
                    <a:pt x="76" y="90"/>
                    <a:pt x="76" y="90"/>
                  </a:cubicBezTo>
                  <a:cubicBezTo>
                    <a:pt x="76" y="90"/>
                    <a:pt x="77" y="90"/>
                    <a:pt x="78" y="89"/>
                  </a:cubicBezTo>
                  <a:cubicBezTo>
                    <a:pt x="106" y="55"/>
                    <a:pt x="106" y="55"/>
                    <a:pt x="106" y="55"/>
                  </a:cubicBezTo>
                  <a:cubicBezTo>
                    <a:pt x="106" y="55"/>
                    <a:pt x="106" y="54"/>
                    <a:pt x="106" y="53"/>
                  </a:cubicBezTo>
                  <a:close/>
                  <a:moveTo>
                    <a:pt x="70" y="76"/>
                  </a:moveTo>
                  <a:cubicBezTo>
                    <a:pt x="62" y="76"/>
                    <a:pt x="62" y="76"/>
                    <a:pt x="62" y="76"/>
                  </a:cubicBezTo>
                  <a:cubicBezTo>
                    <a:pt x="58" y="76"/>
                    <a:pt x="56" y="74"/>
                    <a:pt x="56" y="71"/>
                  </a:cubicBezTo>
                  <a:cubicBezTo>
                    <a:pt x="56" y="41"/>
                    <a:pt x="56" y="41"/>
                    <a:pt x="56" y="41"/>
                  </a:cubicBezTo>
                  <a:cubicBezTo>
                    <a:pt x="56" y="38"/>
                    <a:pt x="58" y="36"/>
                    <a:pt x="62" y="36"/>
                  </a:cubicBezTo>
                  <a:cubicBezTo>
                    <a:pt x="74" y="36"/>
                    <a:pt x="74" y="36"/>
                    <a:pt x="74" y="36"/>
                  </a:cubicBezTo>
                  <a:cubicBezTo>
                    <a:pt x="75" y="36"/>
                    <a:pt x="76" y="35"/>
                    <a:pt x="76" y="34"/>
                  </a:cubicBezTo>
                  <a:cubicBezTo>
                    <a:pt x="76" y="33"/>
                    <a:pt x="75" y="32"/>
                    <a:pt x="74" y="32"/>
                  </a:cubicBezTo>
                  <a:cubicBezTo>
                    <a:pt x="62" y="32"/>
                    <a:pt x="62" y="32"/>
                    <a:pt x="62" y="32"/>
                  </a:cubicBezTo>
                  <a:cubicBezTo>
                    <a:pt x="56" y="32"/>
                    <a:pt x="52" y="36"/>
                    <a:pt x="52" y="41"/>
                  </a:cubicBezTo>
                  <a:cubicBezTo>
                    <a:pt x="52" y="71"/>
                    <a:pt x="52" y="71"/>
                    <a:pt x="52" y="71"/>
                  </a:cubicBezTo>
                  <a:cubicBezTo>
                    <a:pt x="52" y="76"/>
                    <a:pt x="56" y="80"/>
                    <a:pt x="62" y="80"/>
                  </a:cubicBezTo>
                  <a:cubicBezTo>
                    <a:pt x="70" y="80"/>
                    <a:pt x="70" y="80"/>
                    <a:pt x="70" y="80"/>
                  </a:cubicBezTo>
                  <a:cubicBezTo>
                    <a:pt x="71" y="80"/>
                    <a:pt x="72" y="79"/>
                    <a:pt x="72" y="78"/>
                  </a:cubicBezTo>
                  <a:cubicBezTo>
                    <a:pt x="72" y="77"/>
                    <a:pt x="70" y="76"/>
                    <a:pt x="70" y="76"/>
                  </a:cubicBezTo>
                  <a:close/>
                  <a:moveTo>
                    <a:pt x="114" y="32"/>
                  </a:moveTo>
                  <a:cubicBezTo>
                    <a:pt x="104" y="32"/>
                    <a:pt x="104" y="32"/>
                    <a:pt x="104" y="32"/>
                  </a:cubicBezTo>
                  <a:cubicBezTo>
                    <a:pt x="103" y="32"/>
                    <a:pt x="102" y="33"/>
                    <a:pt x="102" y="34"/>
                  </a:cubicBezTo>
                  <a:cubicBezTo>
                    <a:pt x="102" y="35"/>
                    <a:pt x="103" y="36"/>
                    <a:pt x="104" y="36"/>
                  </a:cubicBezTo>
                  <a:cubicBezTo>
                    <a:pt x="114" y="36"/>
                    <a:pt x="114" y="36"/>
                    <a:pt x="114" y="36"/>
                  </a:cubicBezTo>
                  <a:cubicBezTo>
                    <a:pt x="118" y="36"/>
                    <a:pt x="120" y="38"/>
                    <a:pt x="120" y="41"/>
                  </a:cubicBezTo>
                  <a:cubicBezTo>
                    <a:pt x="120" y="71"/>
                    <a:pt x="120" y="71"/>
                    <a:pt x="120" y="71"/>
                  </a:cubicBezTo>
                  <a:cubicBezTo>
                    <a:pt x="120" y="74"/>
                    <a:pt x="118" y="76"/>
                    <a:pt x="114" y="76"/>
                  </a:cubicBezTo>
                  <a:cubicBezTo>
                    <a:pt x="98" y="76"/>
                    <a:pt x="98" y="76"/>
                    <a:pt x="98" y="76"/>
                  </a:cubicBezTo>
                  <a:cubicBezTo>
                    <a:pt x="97" y="76"/>
                    <a:pt x="96" y="77"/>
                    <a:pt x="96" y="78"/>
                  </a:cubicBezTo>
                  <a:cubicBezTo>
                    <a:pt x="96" y="79"/>
                    <a:pt x="97" y="80"/>
                    <a:pt x="98" y="80"/>
                  </a:cubicBezTo>
                  <a:cubicBezTo>
                    <a:pt x="114" y="80"/>
                    <a:pt x="114" y="80"/>
                    <a:pt x="114" y="80"/>
                  </a:cubicBezTo>
                  <a:cubicBezTo>
                    <a:pt x="120" y="80"/>
                    <a:pt x="124" y="76"/>
                    <a:pt x="124" y="71"/>
                  </a:cubicBezTo>
                  <a:cubicBezTo>
                    <a:pt x="124" y="41"/>
                    <a:pt x="124" y="41"/>
                    <a:pt x="124" y="41"/>
                  </a:cubicBezTo>
                  <a:cubicBezTo>
                    <a:pt x="124" y="36"/>
                    <a:pt x="120" y="32"/>
                    <a:pt x="114" y="32"/>
                  </a:cubicBezTo>
                  <a:close/>
                  <a:moveTo>
                    <a:pt x="160" y="0"/>
                  </a:moveTo>
                  <a:cubicBezTo>
                    <a:pt x="16" y="0"/>
                    <a:pt x="16" y="0"/>
                    <a:pt x="16" y="0"/>
                  </a:cubicBezTo>
                  <a:cubicBezTo>
                    <a:pt x="7" y="0"/>
                    <a:pt x="0" y="7"/>
                    <a:pt x="0" y="16"/>
                  </a:cubicBezTo>
                  <a:cubicBezTo>
                    <a:pt x="0" y="96"/>
                    <a:pt x="0" y="96"/>
                    <a:pt x="0" y="96"/>
                  </a:cubicBezTo>
                  <a:cubicBezTo>
                    <a:pt x="0" y="105"/>
                    <a:pt x="7" y="112"/>
                    <a:pt x="16" y="112"/>
                  </a:cubicBezTo>
                  <a:cubicBezTo>
                    <a:pt x="24" y="112"/>
                    <a:pt x="24" y="112"/>
                    <a:pt x="24" y="112"/>
                  </a:cubicBezTo>
                  <a:cubicBezTo>
                    <a:pt x="24" y="124"/>
                    <a:pt x="24" y="124"/>
                    <a:pt x="24" y="124"/>
                  </a:cubicBezTo>
                  <a:cubicBezTo>
                    <a:pt x="24" y="126"/>
                    <a:pt x="26" y="128"/>
                    <a:pt x="28" y="128"/>
                  </a:cubicBezTo>
                  <a:cubicBezTo>
                    <a:pt x="30" y="128"/>
                    <a:pt x="32" y="126"/>
                    <a:pt x="32" y="124"/>
                  </a:cubicBezTo>
                  <a:cubicBezTo>
                    <a:pt x="32" y="112"/>
                    <a:pt x="32" y="112"/>
                    <a:pt x="32" y="112"/>
                  </a:cubicBezTo>
                  <a:cubicBezTo>
                    <a:pt x="48" y="112"/>
                    <a:pt x="48" y="112"/>
                    <a:pt x="48" y="112"/>
                  </a:cubicBezTo>
                  <a:cubicBezTo>
                    <a:pt x="48" y="124"/>
                    <a:pt x="48" y="124"/>
                    <a:pt x="48" y="124"/>
                  </a:cubicBezTo>
                  <a:cubicBezTo>
                    <a:pt x="48" y="126"/>
                    <a:pt x="50" y="128"/>
                    <a:pt x="52" y="128"/>
                  </a:cubicBezTo>
                  <a:cubicBezTo>
                    <a:pt x="54" y="128"/>
                    <a:pt x="56" y="126"/>
                    <a:pt x="56" y="124"/>
                  </a:cubicBezTo>
                  <a:cubicBezTo>
                    <a:pt x="56" y="112"/>
                    <a:pt x="56" y="112"/>
                    <a:pt x="56" y="112"/>
                  </a:cubicBezTo>
                  <a:cubicBezTo>
                    <a:pt x="72" y="112"/>
                    <a:pt x="72" y="112"/>
                    <a:pt x="72" y="112"/>
                  </a:cubicBezTo>
                  <a:cubicBezTo>
                    <a:pt x="72" y="124"/>
                    <a:pt x="72" y="124"/>
                    <a:pt x="72" y="124"/>
                  </a:cubicBezTo>
                  <a:cubicBezTo>
                    <a:pt x="72" y="126"/>
                    <a:pt x="74" y="128"/>
                    <a:pt x="76" y="128"/>
                  </a:cubicBezTo>
                  <a:cubicBezTo>
                    <a:pt x="78" y="128"/>
                    <a:pt x="80" y="126"/>
                    <a:pt x="80" y="124"/>
                  </a:cubicBezTo>
                  <a:cubicBezTo>
                    <a:pt x="80" y="112"/>
                    <a:pt x="80" y="112"/>
                    <a:pt x="80" y="112"/>
                  </a:cubicBezTo>
                  <a:cubicBezTo>
                    <a:pt x="96" y="112"/>
                    <a:pt x="96" y="112"/>
                    <a:pt x="96" y="112"/>
                  </a:cubicBezTo>
                  <a:cubicBezTo>
                    <a:pt x="96" y="124"/>
                    <a:pt x="96" y="124"/>
                    <a:pt x="96" y="124"/>
                  </a:cubicBezTo>
                  <a:cubicBezTo>
                    <a:pt x="96" y="126"/>
                    <a:pt x="98" y="128"/>
                    <a:pt x="100" y="128"/>
                  </a:cubicBezTo>
                  <a:cubicBezTo>
                    <a:pt x="102" y="128"/>
                    <a:pt x="104" y="126"/>
                    <a:pt x="104" y="124"/>
                  </a:cubicBezTo>
                  <a:cubicBezTo>
                    <a:pt x="104" y="112"/>
                    <a:pt x="104" y="112"/>
                    <a:pt x="104" y="112"/>
                  </a:cubicBezTo>
                  <a:cubicBezTo>
                    <a:pt x="120" y="112"/>
                    <a:pt x="120" y="112"/>
                    <a:pt x="120" y="112"/>
                  </a:cubicBezTo>
                  <a:cubicBezTo>
                    <a:pt x="120" y="124"/>
                    <a:pt x="120" y="124"/>
                    <a:pt x="120" y="124"/>
                  </a:cubicBezTo>
                  <a:cubicBezTo>
                    <a:pt x="120" y="126"/>
                    <a:pt x="122" y="128"/>
                    <a:pt x="124" y="128"/>
                  </a:cubicBezTo>
                  <a:cubicBezTo>
                    <a:pt x="126" y="128"/>
                    <a:pt x="128" y="126"/>
                    <a:pt x="128" y="124"/>
                  </a:cubicBezTo>
                  <a:cubicBezTo>
                    <a:pt x="128" y="112"/>
                    <a:pt x="128" y="112"/>
                    <a:pt x="128" y="112"/>
                  </a:cubicBezTo>
                  <a:cubicBezTo>
                    <a:pt x="144" y="112"/>
                    <a:pt x="144" y="112"/>
                    <a:pt x="144" y="112"/>
                  </a:cubicBezTo>
                  <a:cubicBezTo>
                    <a:pt x="144" y="124"/>
                    <a:pt x="144" y="124"/>
                    <a:pt x="144" y="124"/>
                  </a:cubicBezTo>
                  <a:cubicBezTo>
                    <a:pt x="144" y="126"/>
                    <a:pt x="146" y="128"/>
                    <a:pt x="148" y="128"/>
                  </a:cubicBezTo>
                  <a:cubicBezTo>
                    <a:pt x="150" y="128"/>
                    <a:pt x="152" y="126"/>
                    <a:pt x="152" y="124"/>
                  </a:cubicBezTo>
                  <a:cubicBezTo>
                    <a:pt x="152" y="112"/>
                    <a:pt x="152" y="112"/>
                    <a:pt x="152" y="112"/>
                  </a:cubicBezTo>
                  <a:cubicBezTo>
                    <a:pt x="160" y="112"/>
                    <a:pt x="160" y="112"/>
                    <a:pt x="160" y="112"/>
                  </a:cubicBezTo>
                  <a:cubicBezTo>
                    <a:pt x="169" y="112"/>
                    <a:pt x="176" y="105"/>
                    <a:pt x="176" y="96"/>
                  </a:cubicBezTo>
                  <a:cubicBezTo>
                    <a:pt x="176" y="16"/>
                    <a:pt x="176" y="16"/>
                    <a:pt x="176" y="16"/>
                  </a:cubicBezTo>
                  <a:cubicBezTo>
                    <a:pt x="176" y="7"/>
                    <a:pt x="169" y="0"/>
                    <a:pt x="160" y="0"/>
                  </a:cubicBezTo>
                  <a:close/>
                  <a:moveTo>
                    <a:pt x="168" y="96"/>
                  </a:moveTo>
                  <a:cubicBezTo>
                    <a:pt x="168" y="100"/>
                    <a:pt x="164" y="104"/>
                    <a:pt x="160" y="104"/>
                  </a:cubicBezTo>
                  <a:cubicBezTo>
                    <a:pt x="16" y="104"/>
                    <a:pt x="16" y="104"/>
                    <a:pt x="16" y="104"/>
                  </a:cubicBezTo>
                  <a:cubicBezTo>
                    <a:pt x="12" y="104"/>
                    <a:pt x="8" y="100"/>
                    <a:pt x="8" y="96"/>
                  </a:cubicBezTo>
                  <a:cubicBezTo>
                    <a:pt x="8" y="16"/>
                    <a:pt x="8" y="16"/>
                    <a:pt x="8" y="16"/>
                  </a:cubicBezTo>
                  <a:cubicBezTo>
                    <a:pt x="8" y="12"/>
                    <a:pt x="12" y="8"/>
                    <a:pt x="16" y="8"/>
                  </a:cubicBezTo>
                  <a:cubicBezTo>
                    <a:pt x="160" y="8"/>
                    <a:pt x="160" y="8"/>
                    <a:pt x="160" y="8"/>
                  </a:cubicBezTo>
                  <a:cubicBezTo>
                    <a:pt x="164" y="8"/>
                    <a:pt x="168" y="12"/>
                    <a:pt x="168" y="16"/>
                  </a:cubicBezTo>
                  <a:lnTo>
                    <a:pt x="168" y="96"/>
                  </a:ln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Freeform 13"/>
            <p:cNvSpPr>
              <a:spLocks noEditPoints="1"/>
            </p:cNvSpPr>
            <p:nvPr/>
          </p:nvSpPr>
          <p:spPr bwMode="auto">
            <a:xfrm>
              <a:off x="3592166" y="1228183"/>
              <a:ext cx="163559" cy="150011"/>
            </a:xfrm>
            <a:custGeom>
              <a:avLst/>
              <a:gdLst>
                <a:gd name="T0" fmla="*/ 53 w 160"/>
                <a:gd name="T1" fmla="*/ 112 h 160"/>
                <a:gd name="T2" fmla="*/ 48 w 160"/>
                <a:gd name="T3" fmla="*/ 53 h 160"/>
                <a:gd name="T4" fmla="*/ 72 w 160"/>
                <a:gd name="T5" fmla="*/ 48 h 160"/>
                <a:gd name="T6" fmla="*/ 72 w 160"/>
                <a:gd name="T7" fmla="*/ 44 h 160"/>
                <a:gd name="T8" fmla="*/ 44 w 160"/>
                <a:gd name="T9" fmla="*/ 53 h 160"/>
                <a:gd name="T10" fmla="*/ 53 w 160"/>
                <a:gd name="T11" fmla="*/ 116 h 160"/>
                <a:gd name="T12" fmla="*/ 58 w 160"/>
                <a:gd name="T13" fmla="*/ 114 h 160"/>
                <a:gd name="T14" fmla="*/ 102 w 160"/>
                <a:gd name="T15" fmla="*/ 77 h 160"/>
                <a:gd name="T16" fmla="*/ 66 w 160"/>
                <a:gd name="T17" fmla="*/ 76 h 160"/>
                <a:gd name="T18" fmla="*/ 99 w 160"/>
                <a:gd name="T19" fmla="*/ 34 h 160"/>
                <a:gd name="T20" fmla="*/ 60 w 160"/>
                <a:gd name="T21" fmla="*/ 77 h 160"/>
                <a:gd name="T22" fmla="*/ 62 w 160"/>
                <a:gd name="T23" fmla="*/ 80 h 160"/>
                <a:gd name="T24" fmla="*/ 58 w 160"/>
                <a:gd name="T25" fmla="*/ 123 h 160"/>
                <a:gd name="T26" fmla="*/ 60 w 160"/>
                <a:gd name="T27" fmla="*/ 126 h 160"/>
                <a:gd name="T28" fmla="*/ 101 w 160"/>
                <a:gd name="T29" fmla="*/ 79 h 160"/>
                <a:gd name="T30" fmla="*/ 156 w 160"/>
                <a:gd name="T31" fmla="*/ 84 h 160"/>
                <a:gd name="T32" fmla="*/ 156 w 160"/>
                <a:gd name="T33" fmla="*/ 76 h 160"/>
                <a:gd name="T34" fmla="*/ 144 w 160"/>
                <a:gd name="T35" fmla="*/ 56 h 160"/>
                <a:gd name="T36" fmla="*/ 160 w 160"/>
                <a:gd name="T37" fmla="*/ 52 h 160"/>
                <a:gd name="T38" fmla="*/ 144 w 160"/>
                <a:gd name="T39" fmla="*/ 48 h 160"/>
                <a:gd name="T40" fmla="*/ 128 w 160"/>
                <a:gd name="T41" fmla="*/ 16 h 160"/>
                <a:gd name="T42" fmla="*/ 112 w 160"/>
                <a:gd name="T43" fmla="*/ 4 h 160"/>
                <a:gd name="T44" fmla="*/ 104 w 160"/>
                <a:gd name="T45" fmla="*/ 4 h 160"/>
                <a:gd name="T46" fmla="*/ 84 w 160"/>
                <a:gd name="T47" fmla="*/ 16 h 160"/>
                <a:gd name="T48" fmla="*/ 80 w 160"/>
                <a:gd name="T49" fmla="*/ 0 h 160"/>
                <a:gd name="T50" fmla="*/ 76 w 160"/>
                <a:gd name="T51" fmla="*/ 16 h 160"/>
                <a:gd name="T52" fmla="*/ 56 w 160"/>
                <a:gd name="T53" fmla="*/ 4 h 160"/>
                <a:gd name="T54" fmla="*/ 48 w 160"/>
                <a:gd name="T55" fmla="*/ 4 h 160"/>
                <a:gd name="T56" fmla="*/ 32 w 160"/>
                <a:gd name="T57" fmla="*/ 16 h 160"/>
                <a:gd name="T58" fmla="*/ 16 w 160"/>
                <a:gd name="T59" fmla="*/ 48 h 160"/>
                <a:gd name="T60" fmla="*/ 0 w 160"/>
                <a:gd name="T61" fmla="*/ 52 h 160"/>
                <a:gd name="T62" fmla="*/ 16 w 160"/>
                <a:gd name="T63" fmla="*/ 56 h 160"/>
                <a:gd name="T64" fmla="*/ 4 w 160"/>
                <a:gd name="T65" fmla="*/ 76 h 160"/>
                <a:gd name="T66" fmla="*/ 4 w 160"/>
                <a:gd name="T67" fmla="*/ 84 h 160"/>
                <a:gd name="T68" fmla="*/ 16 w 160"/>
                <a:gd name="T69" fmla="*/ 104 h 160"/>
                <a:gd name="T70" fmla="*/ 0 w 160"/>
                <a:gd name="T71" fmla="*/ 108 h 160"/>
                <a:gd name="T72" fmla="*/ 16 w 160"/>
                <a:gd name="T73" fmla="*/ 112 h 160"/>
                <a:gd name="T74" fmla="*/ 32 w 160"/>
                <a:gd name="T75" fmla="*/ 144 h 160"/>
                <a:gd name="T76" fmla="*/ 48 w 160"/>
                <a:gd name="T77" fmla="*/ 156 h 160"/>
                <a:gd name="T78" fmla="*/ 56 w 160"/>
                <a:gd name="T79" fmla="*/ 156 h 160"/>
                <a:gd name="T80" fmla="*/ 76 w 160"/>
                <a:gd name="T81" fmla="*/ 144 h 160"/>
                <a:gd name="T82" fmla="*/ 80 w 160"/>
                <a:gd name="T83" fmla="*/ 160 h 160"/>
                <a:gd name="T84" fmla="*/ 84 w 160"/>
                <a:gd name="T85" fmla="*/ 144 h 160"/>
                <a:gd name="T86" fmla="*/ 104 w 160"/>
                <a:gd name="T87" fmla="*/ 156 h 160"/>
                <a:gd name="T88" fmla="*/ 112 w 160"/>
                <a:gd name="T89" fmla="*/ 156 h 160"/>
                <a:gd name="T90" fmla="*/ 128 w 160"/>
                <a:gd name="T91" fmla="*/ 144 h 160"/>
                <a:gd name="T92" fmla="*/ 144 w 160"/>
                <a:gd name="T93" fmla="*/ 112 h 160"/>
                <a:gd name="T94" fmla="*/ 160 w 160"/>
                <a:gd name="T95" fmla="*/ 108 h 160"/>
                <a:gd name="T96" fmla="*/ 144 w 160"/>
                <a:gd name="T97" fmla="*/ 104 h 160"/>
                <a:gd name="T98" fmla="*/ 156 w 160"/>
                <a:gd name="T99" fmla="*/ 84 h 160"/>
                <a:gd name="T100" fmla="*/ 128 w 160"/>
                <a:gd name="T101" fmla="*/ 136 h 160"/>
                <a:gd name="T102" fmla="*/ 24 w 160"/>
                <a:gd name="T103" fmla="*/ 128 h 160"/>
                <a:gd name="T104" fmla="*/ 32 w 160"/>
                <a:gd name="T105" fmla="*/ 24 h 160"/>
                <a:gd name="T106" fmla="*/ 136 w 160"/>
                <a:gd name="T107" fmla="*/ 32 h 160"/>
                <a:gd name="T108" fmla="*/ 107 w 160"/>
                <a:gd name="T109" fmla="*/ 44 h 160"/>
                <a:gd name="T110" fmla="*/ 102 w 160"/>
                <a:gd name="T111" fmla="*/ 46 h 160"/>
                <a:gd name="T112" fmla="*/ 107 w 160"/>
                <a:gd name="T113" fmla="*/ 48 h 160"/>
                <a:gd name="T114" fmla="*/ 112 w 160"/>
                <a:gd name="T115" fmla="*/ 107 h 160"/>
                <a:gd name="T116" fmla="*/ 84 w 160"/>
                <a:gd name="T117" fmla="*/ 112 h 160"/>
                <a:gd name="T118" fmla="*/ 84 w 160"/>
                <a:gd name="T119" fmla="*/ 116 h 160"/>
                <a:gd name="T120" fmla="*/ 116 w 160"/>
                <a:gd name="T121" fmla="*/ 107 h 160"/>
                <a:gd name="T122" fmla="*/ 107 w 160"/>
                <a:gd name="T123" fmla="*/ 4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0" h="160">
                  <a:moveTo>
                    <a:pt x="56" y="112"/>
                  </a:moveTo>
                  <a:cubicBezTo>
                    <a:pt x="53" y="112"/>
                    <a:pt x="53" y="112"/>
                    <a:pt x="53" y="112"/>
                  </a:cubicBezTo>
                  <a:cubicBezTo>
                    <a:pt x="50" y="112"/>
                    <a:pt x="48" y="110"/>
                    <a:pt x="48" y="107"/>
                  </a:cubicBezTo>
                  <a:cubicBezTo>
                    <a:pt x="48" y="53"/>
                    <a:pt x="48" y="53"/>
                    <a:pt x="48" y="53"/>
                  </a:cubicBezTo>
                  <a:cubicBezTo>
                    <a:pt x="48" y="50"/>
                    <a:pt x="50" y="48"/>
                    <a:pt x="53" y="48"/>
                  </a:cubicBezTo>
                  <a:cubicBezTo>
                    <a:pt x="72" y="48"/>
                    <a:pt x="72" y="48"/>
                    <a:pt x="72" y="48"/>
                  </a:cubicBezTo>
                  <a:cubicBezTo>
                    <a:pt x="73" y="48"/>
                    <a:pt x="74" y="47"/>
                    <a:pt x="74" y="46"/>
                  </a:cubicBezTo>
                  <a:cubicBezTo>
                    <a:pt x="74" y="45"/>
                    <a:pt x="73" y="44"/>
                    <a:pt x="72" y="44"/>
                  </a:cubicBezTo>
                  <a:cubicBezTo>
                    <a:pt x="53" y="44"/>
                    <a:pt x="53" y="44"/>
                    <a:pt x="53" y="44"/>
                  </a:cubicBezTo>
                  <a:cubicBezTo>
                    <a:pt x="48" y="44"/>
                    <a:pt x="44" y="48"/>
                    <a:pt x="44" y="53"/>
                  </a:cubicBezTo>
                  <a:cubicBezTo>
                    <a:pt x="44" y="107"/>
                    <a:pt x="44" y="107"/>
                    <a:pt x="44" y="107"/>
                  </a:cubicBezTo>
                  <a:cubicBezTo>
                    <a:pt x="44" y="112"/>
                    <a:pt x="48" y="116"/>
                    <a:pt x="53" y="116"/>
                  </a:cubicBezTo>
                  <a:cubicBezTo>
                    <a:pt x="56" y="116"/>
                    <a:pt x="56" y="116"/>
                    <a:pt x="56" y="116"/>
                  </a:cubicBezTo>
                  <a:cubicBezTo>
                    <a:pt x="57" y="116"/>
                    <a:pt x="58" y="115"/>
                    <a:pt x="58" y="114"/>
                  </a:cubicBezTo>
                  <a:cubicBezTo>
                    <a:pt x="58" y="113"/>
                    <a:pt x="57" y="112"/>
                    <a:pt x="56" y="112"/>
                  </a:cubicBezTo>
                  <a:close/>
                  <a:moveTo>
                    <a:pt x="102" y="77"/>
                  </a:moveTo>
                  <a:cubicBezTo>
                    <a:pt x="102" y="76"/>
                    <a:pt x="101" y="76"/>
                    <a:pt x="100" y="76"/>
                  </a:cubicBezTo>
                  <a:cubicBezTo>
                    <a:pt x="66" y="76"/>
                    <a:pt x="66" y="76"/>
                    <a:pt x="66" y="76"/>
                  </a:cubicBezTo>
                  <a:cubicBezTo>
                    <a:pt x="99" y="37"/>
                    <a:pt x="99" y="37"/>
                    <a:pt x="99" y="37"/>
                  </a:cubicBezTo>
                  <a:cubicBezTo>
                    <a:pt x="100" y="36"/>
                    <a:pt x="100" y="35"/>
                    <a:pt x="99" y="34"/>
                  </a:cubicBezTo>
                  <a:cubicBezTo>
                    <a:pt x="98" y="34"/>
                    <a:pt x="97" y="34"/>
                    <a:pt x="96" y="35"/>
                  </a:cubicBezTo>
                  <a:cubicBezTo>
                    <a:pt x="60" y="77"/>
                    <a:pt x="60" y="77"/>
                    <a:pt x="60" y="77"/>
                  </a:cubicBezTo>
                  <a:cubicBezTo>
                    <a:pt x="60" y="77"/>
                    <a:pt x="60" y="78"/>
                    <a:pt x="60" y="79"/>
                  </a:cubicBezTo>
                  <a:cubicBezTo>
                    <a:pt x="60" y="80"/>
                    <a:pt x="61" y="80"/>
                    <a:pt x="62" y="80"/>
                  </a:cubicBezTo>
                  <a:cubicBezTo>
                    <a:pt x="96" y="80"/>
                    <a:pt x="96" y="80"/>
                    <a:pt x="96" y="80"/>
                  </a:cubicBezTo>
                  <a:cubicBezTo>
                    <a:pt x="58" y="123"/>
                    <a:pt x="58" y="123"/>
                    <a:pt x="58" y="123"/>
                  </a:cubicBezTo>
                  <a:cubicBezTo>
                    <a:pt x="58" y="124"/>
                    <a:pt x="58" y="125"/>
                    <a:pt x="58" y="126"/>
                  </a:cubicBezTo>
                  <a:cubicBezTo>
                    <a:pt x="59" y="126"/>
                    <a:pt x="59" y="126"/>
                    <a:pt x="60" y="126"/>
                  </a:cubicBezTo>
                  <a:cubicBezTo>
                    <a:pt x="60" y="126"/>
                    <a:pt x="61" y="126"/>
                    <a:pt x="61" y="125"/>
                  </a:cubicBezTo>
                  <a:cubicBezTo>
                    <a:pt x="101" y="79"/>
                    <a:pt x="101" y="79"/>
                    <a:pt x="101" y="79"/>
                  </a:cubicBezTo>
                  <a:cubicBezTo>
                    <a:pt x="102" y="79"/>
                    <a:pt x="102" y="78"/>
                    <a:pt x="102" y="77"/>
                  </a:cubicBezTo>
                  <a:close/>
                  <a:moveTo>
                    <a:pt x="156" y="84"/>
                  </a:moveTo>
                  <a:cubicBezTo>
                    <a:pt x="158" y="84"/>
                    <a:pt x="160" y="82"/>
                    <a:pt x="160" y="80"/>
                  </a:cubicBezTo>
                  <a:cubicBezTo>
                    <a:pt x="160" y="78"/>
                    <a:pt x="158" y="76"/>
                    <a:pt x="156" y="76"/>
                  </a:cubicBezTo>
                  <a:cubicBezTo>
                    <a:pt x="144" y="76"/>
                    <a:pt x="144" y="76"/>
                    <a:pt x="144" y="76"/>
                  </a:cubicBezTo>
                  <a:cubicBezTo>
                    <a:pt x="144" y="56"/>
                    <a:pt x="144" y="56"/>
                    <a:pt x="144" y="56"/>
                  </a:cubicBezTo>
                  <a:cubicBezTo>
                    <a:pt x="156" y="56"/>
                    <a:pt x="156" y="56"/>
                    <a:pt x="156" y="56"/>
                  </a:cubicBezTo>
                  <a:cubicBezTo>
                    <a:pt x="158" y="56"/>
                    <a:pt x="160" y="54"/>
                    <a:pt x="160" y="52"/>
                  </a:cubicBezTo>
                  <a:cubicBezTo>
                    <a:pt x="160" y="50"/>
                    <a:pt x="158" y="48"/>
                    <a:pt x="156" y="48"/>
                  </a:cubicBezTo>
                  <a:cubicBezTo>
                    <a:pt x="144" y="48"/>
                    <a:pt x="144" y="48"/>
                    <a:pt x="144" y="48"/>
                  </a:cubicBezTo>
                  <a:cubicBezTo>
                    <a:pt x="144" y="32"/>
                    <a:pt x="144" y="32"/>
                    <a:pt x="144" y="32"/>
                  </a:cubicBezTo>
                  <a:cubicBezTo>
                    <a:pt x="144" y="23"/>
                    <a:pt x="137" y="16"/>
                    <a:pt x="128" y="16"/>
                  </a:cubicBezTo>
                  <a:cubicBezTo>
                    <a:pt x="112" y="16"/>
                    <a:pt x="112" y="16"/>
                    <a:pt x="112" y="16"/>
                  </a:cubicBezTo>
                  <a:cubicBezTo>
                    <a:pt x="112" y="4"/>
                    <a:pt x="112" y="4"/>
                    <a:pt x="112" y="4"/>
                  </a:cubicBezTo>
                  <a:cubicBezTo>
                    <a:pt x="112" y="2"/>
                    <a:pt x="110" y="0"/>
                    <a:pt x="108" y="0"/>
                  </a:cubicBezTo>
                  <a:cubicBezTo>
                    <a:pt x="106" y="0"/>
                    <a:pt x="104" y="2"/>
                    <a:pt x="104" y="4"/>
                  </a:cubicBezTo>
                  <a:cubicBezTo>
                    <a:pt x="104" y="16"/>
                    <a:pt x="104" y="16"/>
                    <a:pt x="104" y="16"/>
                  </a:cubicBezTo>
                  <a:cubicBezTo>
                    <a:pt x="84" y="16"/>
                    <a:pt x="84" y="16"/>
                    <a:pt x="84" y="16"/>
                  </a:cubicBezTo>
                  <a:cubicBezTo>
                    <a:pt x="84" y="4"/>
                    <a:pt x="84" y="4"/>
                    <a:pt x="84" y="4"/>
                  </a:cubicBezTo>
                  <a:cubicBezTo>
                    <a:pt x="84" y="2"/>
                    <a:pt x="82" y="0"/>
                    <a:pt x="80" y="0"/>
                  </a:cubicBezTo>
                  <a:cubicBezTo>
                    <a:pt x="78" y="0"/>
                    <a:pt x="76" y="2"/>
                    <a:pt x="76" y="4"/>
                  </a:cubicBezTo>
                  <a:cubicBezTo>
                    <a:pt x="76" y="16"/>
                    <a:pt x="76" y="16"/>
                    <a:pt x="76" y="16"/>
                  </a:cubicBezTo>
                  <a:cubicBezTo>
                    <a:pt x="56" y="16"/>
                    <a:pt x="56" y="16"/>
                    <a:pt x="56" y="16"/>
                  </a:cubicBezTo>
                  <a:cubicBezTo>
                    <a:pt x="56" y="4"/>
                    <a:pt x="56" y="4"/>
                    <a:pt x="56" y="4"/>
                  </a:cubicBezTo>
                  <a:cubicBezTo>
                    <a:pt x="56" y="2"/>
                    <a:pt x="54" y="0"/>
                    <a:pt x="52" y="0"/>
                  </a:cubicBezTo>
                  <a:cubicBezTo>
                    <a:pt x="50" y="0"/>
                    <a:pt x="48" y="2"/>
                    <a:pt x="48" y="4"/>
                  </a:cubicBezTo>
                  <a:cubicBezTo>
                    <a:pt x="48" y="16"/>
                    <a:pt x="48" y="16"/>
                    <a:pt x="48" y="16"/>
                  </a:cubicBezTo>
                  <a:cubicBezTo>
                    <a:pt x="32" y="16"/>
                    <a:pt x="32" y="16"/>
                    <a:pt x="32" y="16"/>
                  </a:cubicBezTo>
                  <a:cubicBezTo>
                    <a:pt x="23" y="16"/>
                    <a:pt x="16" y="23"/>
                    <a:pt x="16" y="32"/>
                  </a:cubicBezTo>
                  <a:cubicBezTo>
                    <a:pt x="16" y="48"/>
                    <a:pt x="16" y="48"/>
                    <a:pt x="16" y="48"/>
                  </a:cubicBezTo>
                  <a:cubicBezTo>
                    <a:pt x="4" y="48"/>
                    <a:pt x="4" y="48"/>
                    <a:pt x="4" y="48"/>
                  </a:cubicBezTo>
                  <a:cubicBezTo>
                    <a:pt x="2" y="48"/>
                    <a:pt x="0" y="50"/>
                    <a:pt x="0" y="52"/>
                  </a:cubicBezTo>
                  <a:cubicBezTo>
                    <a:pt x="0" y="54"/>
                    <a:pt x="2" y="56"/>
                    <a:pt x="4" y="56"/>
                  </a:cubicBezTo>
                  <a:cubicBezTo>
                    <a:pt x="16" y="56"/>
                    <a:pt x="16" y="56"/>
                    <a:pt x="16" y="56"/>
                  </a:cubicBezTo>
                  <a:cubicBezTo>
                    <a:pt x="16" y="76"/>
                    <a:pt x="16" y="76"/>
                    <a:pt x="16" y="76"/>
                  </a:cubicBezTo>
                  <a:cubicBezTo>
                    <a:pt x="4" y="76"/>
                    <a:pt x="4" y="76"/>
                    <a:pt x="4" y="76"/>
                  </a:cubicBezTo>
                  <a:cubicBezTo>
                    <a:pt x="2" y="76"/>
                    <a:pt x="0" y="78"/>
                    <a:pt x="0" y="80"/>
                  </a:cubicBezTo>
                  <a:cubicBezTo>
                    <a:pt x="0" y="82"/>
                    <a:pt x="2" y="84"/>
                    <a:pt x="4" y="84"/>
                  </a:cubicBezTo>
                  <a:cubicBezTo>
                    <a:pt x="16" y="84"/>
                    <a:pt x="16" y="84"/>
                    <a:pt x="16" y="84"/>
                  </a:cubicBezTo>
                  <a:cubicBezTo>
                    <a:pt x="16" y="104"/>
                    <a:pt x="16" y="104"/>
                    <a:pt x="16" y="104"/>
                  </a:cubicBezTo>
                  <a:cubicBezTo>
                    <a:pt x="4" y="104"/>
                    <a:pt x="4" y="104"/>
                    <a:pt x="4" y="104"/>
                  </a:cubicBezTo>
                  <a:cubicBezTo>
                    <a:pt x="2" y="104"/>
                    <a:pt x="0" y="106"/>
                    <a:pt x="0" y="108"/>
                  </a:cubicBezTo>
                  <a:cubicBezTo>
                    <a:pt x="0" y="110"/>
                    <a:pt x="2" y="112"/>
                    <a:pt x="4" y="112"/>
                  </a:cubicBezTo>
                  <a:cubicBezTo>
                    <a:pt x="16" y="112"/>
                    <a:pt x="16" y="112"/>
                    <a:pt x="16" y="112"/>
                  </a:cubicBezTo>
                  <a:cubicBezTo>
                    <a:pt x="16" y="128"/>
                    <a:pt x="16" y="128"/>
                    <a:pt x="16" y="128"/>
                  </a:cubicBezTo>
                  <a:cubicBezTo>
                    <a:pt x="16" y="137"/>
                    <a:pt x="23" y="144"/>
                    <a:pt x="32" y="144"/>
                  </a:cubicBezTo>
                  <a:cubicBezTo>
                    <a:pt x="48" y="144"/>
                    <a:pt x="48" y="144"/>
                    <a:pt x="48" y="144"/>
                  </a:cubicBezTo>
                  <a:cubicBezTo>
                    <a:pt x="48" y="156"/>
                    <a:pt x="48" y="156"/>
                    <a:pt x="48" y="156"/>
                  </a:cubicBezTo>
                  <a:cubicBezTo>
                    <a:pt x="48" y="158"/>
                    <a:pt x="50" y="160"/>
                    <a:pt x="52" y="160"/>
                  </a:cubicBezTo>
                  <a:cubicBezTo>
                    <a:pt x="54" y="160"/>
                    <a:pt x="56" y="158"/>
                    <a:pt x="56" y="156"/>
                  </a:cubicBezTo>
                  <a:cubicBezTo>
                    <a:pt x="56" y="144"/>
                    <a:pt x="56" y="144"/>
                    <a:pt x="56" y="144"/>
                  </a:cubicBezTo>
                  <a:cubicBezTo>
                    <a:pt x="76" y="144"/>
                    <a:pt x="76" y="144"/>
                    <a:pt x="76" y="144"/>
                  </a:cubicBezTo>
                  <a:cubicBezTo>
                    <a:pt x="76" y="156"/>
                    <a:pt x="76" y="156"/>
                    <a:pt x="76" y="156"/>
                  </a:cubicBezTo>
                  <a:cubicBezTo>
                    <a:pt x="76" y="158"/>
                    <a:pt x="78" y="160"/>
                    <a:pt x="80" y="160"/>
                  </a:cubicBezTo>
                  <a:cubicBezTo>
                    <a:pt x="82" y="160"/>
                    <a:pt x="84" y="158"/>
                    <a:pt x="84" y="156"/>
                  </a:cubicBezTo>
                  <a:cubicBezTo>
                    <a:pt x="84" y="144"/>
                    <a:pt x="84" y="144"/>
                    <a:pt x="84" y="144"/>
                  </a:cubicBezTo>
                  <a:cubicBezTo>
                    <a:pt x="104" y="144"/>
                    <a:pt x="104" y="144"/>
                    <a:pt x="104" y="144"/>
                  </a:cubicBezTo>
                  <a:cubicBezTo>
                    <a:pt x="104" y="156"/>
                    <a:pt x="104" y="156"/>
                    <a:pt x="104" y="156"/>
                  </a:cubicBezTo>
                  <a:cubicBezTo>
                    <a:pt x="104" y="158"/>
                    <a:pt x="106" y="160"/>
                    <a:pt x="108" y="160"/>
                  </a:cubicBezTo>
                  <a:cubicBezTo>
                    <a:pt x="110" y="160"/>
                    <a:pt x="112" y="158"/>
                    <a:pt x="112" y="156"/>
                  </a:cubicBezTo>
                  <a:cubicBezTo>
                    <a:pt x="112" y="144"/>
                    <a:pt x="112" y="144"/>
                    <a:pt x="112" y="144"/>
                  </a:cubicBezTo>
                  <a:cubicBezTo>
                    <a:pt x="128" y="144"/>
                    <a:pt x="128" y="144"/>
                    <a:pt x="128" y="144"/>
                  </a:cubicBezTo>
                  <a:cubicBezTo>
                    <a:pt x="137" y="144"/>
                    <a:pt x="144" y="137"/>
                    <a:pt x="144" y="128"/>
                  </a:cubicBezTo>
                  <a:cubicBezTo>
                    <a:pt x="144" y="112"/>
                    <a:pt x="144" y="112"/>
                    <a:pt x="144" y="112"/>
                  </a:cubicBezTo>
                  <a:cubicBezTo>
                    <a:pt x="156" y="112"/>
                    <a:pt x="156" y="112"/>
                    <a:pt x="156" y="112"/>
                  </a:cubicBezTo>
                  <a:cubicBezTo>
                    <a:pt x="158" y="112"/>
                    <a:pt x="160" y="110"/>
                    <a:pt x="160" y="108"/>
                  </a:cubicBezTo>
                  <a:cubicBezTo>
                    <a:pt x="160" y="106"/>
                    <a:pt x="158" y="104"/>
                    <a:pt x="156" y="104"/>
                  </a:cubicBezTo>
                  <a:cubicBezTo>
                    <a:pt x="144" y="104"/>
                    <a:pt x="144" y="104"/>
                    <a:pt x="144" y="104"/>
                  </a:cubicBezTo>
                  <a:cubicBezTo>
                    <a:pt x="144" y="84"/>
                    <a:pt x="144" y="84"/>
                    <a:pt x="144" y="84"/>
                  </a:cubicBezTo>
                  <a:lnTo>
                    <a:pt x="156" y="84"/>
                  </a:lnTo>
                  <a:close/>
                  <a:moveTo>
                    <a:pt x="136" y="128"/>
                  </a:moveTo>
                  <a:cubicBezTo>
                    <a:pt x="136" y="132"/>
                    <a:pt x="132" y="136"/>
                    <a:pt x="128" y="136"/>
                  </a:cubicBezTo>
                  <a:cubicBezTo>
                    <a:pt x="32" y="136"/>
                    <a:pt x="32" y="136"/>
                    <a:pt x="32" y="136"/>
                  </a:cubicBezTo>
                  <a:cubicBezTo>
                    <a:pt x="28" y="136"/>
                    <a:pt x="24" y="132"/>
                    <a:pt x="24" y="128"/>
                  </a:cubicBezTo>
                  <a:cubicBezTo>
                    <a:pt x="24" y="32"/>
                    <a:pt x="24" y="32"/>
                    <a:pt x="24" y="32"/>
                  </a:cubicBezTo>
                  <a:cubicBezTo>
                    <a:pt x="24" y="28"/>
                    <a:pt x="28" y="24"/>
                    <a:pt x="32" y="24"/>
                  </a:cubicBezTo>
                  <a:cubicBezTo>
                    <a:pt x="128" y="24"/>
                    <a:pt x="128" y="24"/>
                    <a:pt x="128" y="24"/>
                  </a:cubicBezTo>
                  <a:cubicBezTo>
                    <a:pt x="132" y="24"/>
                    <a:pt x="136" y="28"/>
                    <a:pt x="136" y="32"/>
                  </a:cubicBezTo>
                  <a:lnTo>
                    <a:pt x="136" y="128"/>
                  </a:lnTo>
                  <a:close/>
                  <a:moveTo>
                    <a:pt x="107" y="44"/>
                  </a:moveTo>
                  <a:cubicBezTo>
                    <a:pt x="104" y="44"/>
                    <a:pt x="104" y="44"/>
                    <a:pt x="104" y="44"/>
                  </a:cubicBezTo>
                  <a:cubicBezTo>
                    <a:pt x="103" y="44"/>
                    <a:pt x="102" y="45"/>
                    <a:pt x="102" y="46"/>
                  </a:cubicBezTo>
                  <a:cubicBezTo>
                    <a:pt x="102" y="47"/>
                    <a:pt x="103" y="48"/>
                    <a:pt x="104" y="48"/>
                  </a:cubicBezTo>
                  <a:cubicBezTo>
                    <a:pt x="107" y="48"/>
                    <a:pt x="107" y="48"/>
                    <a:pt x="107" y="48"/>
                  </a:cubicBezTo>
                  <a:cubicBezTo>
                    <a:pt x="110" y="48"/>
                    <a:pt x="112" y="50"/>
                    <a:pt x="112" y="53"/>
                  </a:cubicBezTo>
                  <a:cubicBezTo>
                    <a:pt x="112" y="107"/>
                    <a:pt x="112" y="107"/>
                    <a:pt x="112" y="107"/>
                  </a:cubicBezTo>
                  <a:cubicBezTo>
                    <a:pt x="112" y="110"/>
                    <a:pt x="110" y="112"/>
                    <a:pt x="107" y="112"/>
                  </a:cubicBezTo>
                  <a:cubicBezTo>
                    <a:pt x="84" y="112"/>
                    <a:pt x="84" y="112"/>
                    <a:pt x="84" y="112"/>
                  </a:cubicBezTo>
                  <a:cubicBezTo>
                    <a:pt x="83" y="112"/>
                    <a:pt x="82" y="113"/>
                    <a:pt x="82" y="114"/>
                  </a:cubicBezTo>
                  <a:cubicBezTo>
                    <a:pt x="82" y="115"/>
                    <a:pt x="83" y="116"/>
                    <a:pt x="84" y="116"/>
                  </a:cubicBezTo>
                  <a:cubicBezTo>
                    <a:pt x="107" y="116"/>
                    <a:pt x="107" y="116"/>
                    <a:pt x="107" y="116"/>
                  </a:cubicBezTo>
                  <a:cubicBezTo>
                    <a:pt x="112" y="116"/>
                    <a:pt x="116" y="112"/>
                    <a:pt x="116" y="107"/>
                  </a:cubicBezTo>
                  <a:cubicBezTo>
                    <a:pt x="116" y="53"/>
                    <a:pt x="116" y="53"/>
                    <a:pt x="116" y="53"/>
                  </a:cubicBezTo>
                  <a:cubicBezTo>
                    <a:pt x="116" y="48"/>
                    <a:pt x="112" y="44"/>
                    <a:pt x="107" y="44"/>
                  </a:cubicBez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8" name="组合 7"/>
            <p:cNvGrpSpPr/>
            <p:nvPr/>
          </p:nvGrpSpPr>
          <p:grpSpPr>
            <a:xfrm>
              <a:off x="3956493" y="1242411"/>
              <a:ext cx="181314" cy="121555"/>
              <a:chOff x="5129568" y="883716"/>
              <a:chExt cx="671512" cy="492124"/>
            </a:xfrm>
            <a:solidFill>
              <a:srgbClr val="1D1D1A"/>
            </a:solidFill>
          </p:grpSpPr>
          <p:sp>
            <p:nvSpPr>
              <p:cNvPr id="573" name="Freeform 12"/>
              <p:cNvSpPr>
                <a:spLocks noEditPoints="1"/>
              </p:cNvSpPr>
              <p:nvPr/>
            </p:nvSpPr>
            <p:spPr bwMode="auto">
              <a:xfrm>
                <a:off x="5129568" y="883716"/>
                <a:ext cx="671512" cy="492124"/>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3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3"/>
                      <a:pt x="109" y="0"/>
                      <a:pt x="88" y="0"/>
                    </a:cubicBezTo>
                    <a:cubicBezTo>
                      <a:pt x="67" y="0"/>
                      <a:pt x="49" y="13"/>
                      <a:pt x="43" y="32"/>
                    </a:cubicBezTo>
                    <a:cubicBezTo>
                      <a:pt x="19" y="35"/>
                      <a:pt x="0" y="55"/>
                      <a:pt x="0" y="80"/>
                    </a:cubicBezTo>
                    <a:cubicBezTo>
                      <a:pt x="0" y="106"/>
                      <a:pt x="22" y="128"/>
                      <a:pt x="48" y="128"/>
                    </a:cubicBezTo>
                    <a:cubicBezTo>
                      <a:pt x="128" y="128"/>
                      <a:pt x="128" y="128"/>
                      <a:pt x="128" y="128"/>
                    </a:cubicBezTo>
                    <a:cubicBezTo>
                      <a:pt x="155" y="128"/>
                      <a:pt x="176" y="106"/>
                      <a:pt x="176" y="80"/>
                    </a:cubicBezTo>
                    <a:cubicBezTo>
                      <a:pt x="176" y="55"/>
                      <a:pt x="157" y="35"/>
                      <a:pt x="133" y="32"/>
                    </a:cubicBezTo>
                    <a:close/>
                    <a:moveTo>
                      <a:pt x="128" y="120"/>
                    </a:moveTo>
                    <a:cubicBezTo>
                      <a:pt x="48" y="120"/>
                      <a:pt x="48" y="120"/>
                      <a:pt x="48" y="120"/>
                    </a:cubicBezTo>
                    <a:cubicBezTo>
                      <a:pt x="26" y="120"/>
                      <a:pt x="8" y="102"/>
                      <a:pt x="8" y="80"/>
                    </a:cubicBezTo>
                    <a:cubicBezTo>
                      <a:pt x="8" y="59"/>
                      <a:pt x="23" y="42"/>
                      <a:pt x="44" y="40"/>
                    </a:cubicBezTo>
                    <a:cubicBezTo>
                      <a:pt x="47" y="40"/>
                      <a:pt x="49" y="38"/>
                      <a:pt x="50" y="35"/>
                    </a:cubicBezTo>
                    <a:cubicBezTo>
                      <a:pt x="56" y="19"/>
                      <a:pt x="71" y="8"/>
                      <a:pt x="88" y="8"/>
                    </a:cubicBezTo>
                    <a:cubicBezTo>
                      <a:pt x="105" y="8"/>
                      <a:pt x="120" y="19"/>
                      <a:pt x="126" y="35"/>
                    </a:cubicBezTo>
                    <a:cubicBezTo>
                      <a:pt x="127" y="38"/>
                      <a:pt x="129" y="40"/>
                      <a:pt x="133" y="40"/>
                    </a:cubicBezTo>
                    <a:cubicBezTo>
                      <a:pt x="153" y="42"/>
                      <a:pt x="168" y="59"/>
                      <a:pt x="168" y="80"/>
                    </a:cubicBezTo>
                    <a:cubicBezTo>
                      <a:pt x="168" y="102"/>
                      <a:pt x="150" y="120"/>
                      <a:pt x="128"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4" name="Freeform 13"/>
              <p:cNvSpPr/>
              <p:nvPr/>
            </p:nvSpPr>
            <p:spPr bwMode="auto">
              <a:xfrm>
                <a:off x="5316893" y="1167878"/>
                <a:ext cx="195262" cy="15875"/>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5" name="Freeform 14"/>
              <p:cNvSpPr/>
              <p:nvPr/>
            </p:nvSpPr>
            <p:spPr bwMode="auto">
              <a:xfrm>
                <a:off x="5316893" y="1213915"/>
                <a:ext cx="195262" cy="15875"/>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6" name="Freeform 15"/>
              <p:cNvSpPr>
                <a:spLocks noEditPoints="1"/>
              </p:cNvSpPr>
              <p:nvPr/>
            </p:nvSpPr>
            <p:spPr bwMode="auto">
              <a:xfrm>
                <a:off x="5550255" y="1159940"/>
                <a:ext cx="76200" cy="77788"/>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5" y="0"/>
                      <a:pt x="0" y="4"/>
                      <a:pt x="0" y="10"/>
                    </a:cubicBezTo>
                    <a:cubicBezTo>
                      <a:pt x="0" y="15"/>
                      <a:pt x="5" y="20"/>
                      <a:pt x="10" y="20"/>
                    </a:cubicBezTo>
                    <a:cubicBezTo>
                      <a:pt x="16" y="20"/>
                      <a:pt x="20" y="15"/>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7" name="Freeform 16"/>
              <p:cNvSpPr>
                <a:spLocks noEditPoints="1"/>
              </p:cNvSpPr>
              <p:nvPr/>
            </p:nvSpPr>
            <p:spPr bwMode="auto">
              <a:xfrm>
                <a:off x="5243873" y="1098031"/>
                <a:ext cx="442912" cy="200024"/>
              </a:xfrm>
              <a:custGeom>
                <a:avLst/>
                <a:gdLst>
                  <a:gd name="T0" fmla="*/ 90 w 116"/>
                  <a:gd name="T1" fmla="*/ 0 h 52"/>
                  <a:gd name="T2" fmla="*/ 26 w 116"/>
                  <a:gd name="T3" fmla="*/ 0 h 52"/>
                  <a:gd name="T4" fmla="*/ 0 w 116"/>
                  <a:gd name="T5" fmla="*/ 26 h 52"/>
                  <a:gd name="T6" fmla="*/ 26 w 116"/>
                  <a:gd name="T7" fmla="*/ 52 h 52"/>
                  <a:gd name="T8" fmla="*/ 90 w 116"/>
                  <a:gd name="T9" fmla="*/ 52 h 52"/>
                  <a:gd name="T10" fmla="*/ 116 w 116"/>
                  <a:gd name="T11" fmla="*/ 26 h 52"/>
                  <a:gd name="T12" fmla="*/ 90 w 116"/>
                  <a:gd name="T13" fmla="*/ 0 h 52"/>
                  <a:gd name="T14" fmla="*/ 90 w 116"/>
                  <a:gd name="T15" fmla="*/ 48 h 52"/>
                  <a:gd name="T16" fmla="*/ 26 w 116"/>
                  <a:gd name="T17" fmla="*/ 48 h 52"/>
                  <a:gd name="T18" fmla="*/ 4 w 116"/>
                  <a:gd name="T19" fmla="*/ 26 h 52"/>
                  <a:gd name="T20" fmla="*/ 26 w 116"/>
                  <a:gd name="T21" fmla="*/ 4 h 52"/>
                  <a:gd name="T22" fmla="*/ 90 w 116"/>
                  <a:gd name="T23" fmla="*/ 4 h 52"/>
                  <a:gd name="T24" fmla="*/ 112 w 116"/>
                  <a:gd name="T25" fmla="*/ 26 h 52"/>
                  <a:gd name="T26" fmla="*/ 90 w 116"/>
                  <a:gd name="T2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52">
                    <a:moveTo>
                      <a:pt x="90" y="0"/>
                    </a:moveTo>
                    <a:cubicBezTo>
                      <a:pt x="26" y="0"/>
                      <a:pt x="26" y="0"/>
                      <a:pt x="26" y="0"/>
                    </a:cubicBezTo>
                    <a:cubicBezTo>
                      <a:pt x="12" y="0"/>
                      <a:pt x="0" y="11"/>
                      <a:pt x="0" y="26"/>
                    </a:cubicBezTo>
                    <a:cubicBezTo>
                      <a:pt x="0" y="40"/>
                      <a:pt x="12" y="52"/>
                      <a:pt x="26" y="52"/>
                    </a:cubicBezTo>
                    <a:cubicBezTo>
                      <a:pt x="90" y="52"/>
                      <a:pt x="90" y="52"/>
                      <a:pt x="90" y="52"/>
                    </a:cubicBezTo>
                    <a:cubicBezTo>
                      <a:pt x="104" y="52"/>
                      <a:pt x="116" y="40"/>
                      <a:pt x="116" y="26"/>
                    </a:cubicBezTo>
                    <a:cubicBezTo>
                      <a:pt x="116" y="11"/>
                      <a:pt x="104" y="0"/>
                      <a:pt x="90" y="0"/>
                    </a:cubicBezTo>
                    <a:close/>
                    <a:moveTo>
                      <a:pt x="90" y="48"/>
                    </a:moveTo>
                    <a:cubicBezTo>
                      <a:pt x="26" y="48"/>
                      <a:pt x="26" y="48"/>
                      <a:pt x="26" y="48"/>
                    </a:cubicBezTo>
                    <a:cubicBezTo>
                      <a:pt x="14" y="48"/>
                      <a:pt x="4" y="38"/>
                      <a:pt x="4" y="26"/>
                    </a:cubicBezTo>
                    <a:cubicBezTo>
                      <a:pt x="4" y="14"/>
                      <a:pt x="14" y="4"/>
                      <a:pt x="26" y="4"/>
                    </a:cubicBezTo>
                    <a:cubicBezTo>
                      <a:pt x="90" y="4"/>
                      <a:pt x="90" y="4"/>
                      <a:pt x="90" y="4"/>
                    </a:cubicBezTo>
                    <a:cubicBezTo>
                      <a:pt x="102" y="4"/>
                      <a:pt x="112" y="14"/>
                      <a:pt x="112" y="26"/>
                    </a:cubicBezTo>
                    <a:cubicBezTo>
                      <a:pt x="112" y="38"/>
                      <a:pt x="102" y="48"/>
                      <a:pt x="9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9" name="组合 8"/>
            <p:cNvGrpSpPr/>
            <p:nvPr/>
          </p:nvGrpSpPr>
          <p:grpSpPr>
            <a:xfrm flipH="1">
              <a:off x="4338573" y="1224139"/>
              <a:ext cx="127542" cy="158098"/>
              <a:chOff x="13654143" y="6651595"/>
              <a:chExt cx="487364" cy="660397"/>
            </a:xfrm>
            <a:solidFill>
              <a:srgbClr val="1D1D1A"/>
            </a:solidFill>
          </p:grpSpPr>
          <p:sp>
            <p:nvSpPr>
              <p:cNvPr id="569" name="Freeform 23"/>
              <p:cNvSpPr>
                <a:spLocks noEditPoints="1"/>
              </p:cNvSpPr>
              <p:nvPr/>
            </p:nvSpPr>
            <p:spPr bwMode="auto">
              <a:xfrm>
                <a:off x="13654143" y="6651595"/>
                <a:ext cx="487364" cy="660397"/>
              </a:xfrm>
              <a:custGeom>
                <a:avLst/>
                <a:gdLst>
                  <a:gd name="T0" fmla="*/ 104 w 128"/>
                  <a:gd name="T1" fmla="*/ 0 h 176"/>
                  <a:gd name="T2" fmla="*/ 24 w 128"/>
                  <a:gd name="T3" fmla="*/ 0 h 176"/>
                  <a:gd name="T4" fmla="*/ 0 w 128"/>
                  <a:gd name="T5" fmla="*/ 24 h 176"/>
                  <a:gd name="T6" fmla="*/ 0 w 128"/>
                  <a:gd name="T7" fmla="*/ 152 h 176"/>
                  <a:gd name="T8" fmla="*/ 24 w 128"/>
                  <a:gd name="T9" fmla="*/ 176 h 176"/>
                  <a:gd name="T10" fmla="*/ 104 w 128"/>
                  <a:gd name="T11" fmla="*/ 176 h 176"/>
                  <a:gd name="T12" fmla="*/ 128 w 128"/>
                  <a:gd name="T13" fmla="*/ 152 h 176"/>
                  <a:gd name="T14" fmla="*/ 128 w 128"/>
                  <a:gd name="T15" fmla="*/ 24 h 176"/>
                  <a:gd name="T16" fmla="*/ 104 w 128"/>
                  <a:gd name="T17" fmla="*/ 0 h 176"/>
                  <a:gd name="T18" fmla="*/ 120 w 128"/>
                  <a:gd name="T19" fmla="*/ 152 h 176"/>
                  <a:gd name="T20" fmla="*/ 104 w 128"/>
                  <a:gd name="T21" fmla="*/ 168 h 176"/>
                  <a:gd name="T22" fmla="*/ 24 w 128"/>
                  <a:gd name="T23" fmla="*/ 168 h 176"/>
                  <a:gd name="T24" fmla="*/ 8 w 128"/>
                  <a:gd name="T25" fmla="*/ 152 h 176"/>
                  <a:gd name="T26" fmla="*/ 8 w 128"/>
                  <a:gd name="T27" fmla="*/ 24 h 176"/>
                  <a:gd name="T28" fmla="*/ 24 w 128"/>
                  <a:gd name="T29" fmla="*/ 8 h 176"/>
                  <a:gd name="T30" fmla="*/ 104 w 128"/>
                  <a:gd name="T31" fmla="*/ 8 h 176"/>
                  <a:gd name="T32" fmla="*/ 120 w 128"/>
                  <a:gd name="T33" fmla="*/ 24 h 176"/>
                  <a:gd name="T34" fmla="*/ 120 w 128"/>
                  <a:gd name="T35" fmla="*/ 15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76">
                    <a:moveTo>
                      <a:pt x="104" y="0"/>
                    </a:moveTo>
                    <a:cubicBezTo>
                      <a:pt x="24" y="0"/>
                      <a:pt x="24" y="0"/>
                      <a:pt x="24" y="0"/>
                    </a:cubicBezTo>
                    <a:cubicBezTo>
                      <a:pt x="11" y="0"/>
                      <a:pt x="0" y="11"/>
                      <a:pt x="0" y="24"/>
                    </a:cubicBezTo>
                    <a:cubicBezTo>
                      <a:pt x="0" y="152"/>
                      <a:pt x="0" y="152"/>
                      <a:pt x="0" y="152"/>
                    </a:cubicBezTo>
                    <a:cubicBezTo>
                      <a:pt x="0" y="165"/>
                      <a:pt x="11" y="176"/>
                      <a:pt x="24" y="176"/>
                    </a:cubicBezTo>
                    <a:cubicBezTo>
                      <a:pt x="104" y="176"/>
                      <a:pt x="104" y="176"/>
                      <a:pt x="104" y="176"/>
                    </a:cubicBezTo>
                    <a:cubicBezTo>
                      <a:pt x="117" y="176"/>
                      <a:pt x="128" y="165"/>
                      <a:pt x="128" y="152"/>
                    </a:cubicBezTo>
                    <a:cubicBezTo>
                      <a:pt x="128" y="24"/>
                      <a:pt x="128" y="24"/>
                      <a:pt x="128" y="24"/>
                    </a:cubicBezTo>
                    <a:cubicBezTo>
                      <a:pt x="128" y="11"/>
                      <a:pt x="117" y="0"/>
                      <a:pt x="104" y="0"/>
                    </a:cubicBezTo>
                    <a:close/>
                    <a:moveTo>
                      <a:pt x="120" y="152"/>
                    </a:moveTo>
                    <a:cubicBezTo>
                      <a:pt x="120" y="161"/>
                      <a:pt x="113" y="168"/>
                      <a:pt x="104" y="168"/>
                    </a:cubicBezTo>
                    <a:cubicBezTo>
                      <a:pt x="24" y="168"/>
                      <a:pt x="24" y="168"/>
                      <a:pt x="24" y="168"/>
                    </a:cubicBezTo>
                    <a:cubicBezTo>
                      <a:pt x="15" y="168"/>
                      <a:pt x="8" y="161"/>
                      <a:pt x="8" y="152"/>
                    </a:cubicBezTo>
                    <a:cubicBezTo>
                      <a:pt x="8" y="24"/>
                      <a:pt x="8" y="24"/>
                      <a:pt x="8" y="24"/>
                    </a:cubicBezTo>
                    <a:cubicBezTo>
                      <a:pt x="8" y="15"/>
                      <a:pt x="15" y="8"/>
                      <a:pt x="24" y="8"/>
                    </a:cubicBezTo>
                    <a:cubicBezTo>
                      <a:pt x="104" y="8"/>
                      <a:pt x="104" y="8"/>
                      <a:pt x="104" y="8"/>
                    </a:cubicBezTo>
                    <a:cubicBezTo>
                      <a:pt x="113" y="8"/>
                      <a:pt x="120" y="15"/>
                      <a:pt x="120" y="24"/>
                    </a:cubicBezTo>
                    <a:lnTo>
                      <a:pt x="120"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0" name="Freeform 24"/>
              <p:cNvSpPr>
                <a:spLocks noEditPoints="1"/>
              </p:cNvSpPr>
              <p:nvPr/>
            </p:nvSpPr>
            <p:spPr bwMode="auto">
              <a:xfrm>
                <a:off x="13730346" y="6775423"/>
                <a:ext cx="334963" cy="74611"/>
              </a:xfrm>
              <a:custGeom>
                <a:avLst/>
                <a:gdLst>
                  <a:gd name="T0" fmla="*/ 78 w 88"/>
                  <a:gd name="T1" fmla="*/ 0 h 20"/>
                  <a:gd name="T2" fmla="*/ 10 w 88"/>
                  <a:gd name="T3" fmla="*/ 0 h 20"/>
                  <a:gd name="T4" fmla="*/ 0 w 88"/>
                  <a:gd name="T5" fmla="*/ 10 h 20"/>
                  <a:gd name="T6" fmla="*/ 10 w 88"/>
                  <a:gd name="T7" fmla="*/ 20 h 20"/>
                  <a:gd name="T8" fmla="*/ 78 w 88"/>
                  <a:gd name="T9" fmla="*/ 20 h 20"/>
                  <a:gd name="T10" fmla="*/ 88 w 88"/>
                  <a:gd name="T11" fmla="*/ 10 h 20"/>
                  <a:gd name="T12" fmla="*/ 78 w 88"/>
                  <a:gd name="T13" fmla="*/ 0 h 20"/>
                  <a:gd name="T14" fmla="*/ 78 w 88"/>
                  <a:gd name="T15" fmla="*/ 16 h 20"/>
                  <a:gd name="T16" fmla="*/ 10 w 88"/>
                  <a:gd name="T17" fmla="*/ 16 h 20"/>
                  <a:gd name="T18" fmla="*/ 4 w 88"/>
                  <a:gd name="T19" fmla="*/ 10 h 20"/>
                  <a:gd name="T20" fmla="*/ 10 w 88"/>
                  <a:gd name="T21" fmla="*/ 4 h 20"/>
                  <a:gd name="T22" fmla="*/ 78 w 88"/>
                  <a:gd name="T23" fmla="*/ 4 h 20"/>
                  <a:gd name="T24" fmla="*/ 84 w 88"/>
                  <a:gd name="T25" fmla="*/ 10 h 20"/>
                  <a:gd name="T26" fmla="*/ 78 w 88"/>
                  <a:gd name="T2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20">
                    <a:moveTo>
                      <a:pt x="78" y="0"/>
                    </a:moveTo>
                    <a:cubicBezTo>
                      <a:pt x="10" y="0"/>
                      <a:pt x="10" y="0"/>
                      <a:pt x="10" y="0"/>
                    </a:cubicBezTo>
                    <a:cubicBezTo>
                      <a:pt x="5" y="0"/>
                      <a:pt x="0" y="5"/>
                      <a:pt x="0" y="10"/>
                    </a:cubicBezTo>
                    <a:cubicBezTo>
                      <a:pt x="0" y="16"/>
                      <a:pt x="5" y="20"/>
                      <a:pt x="10" y="20"/>
                    </a:cubicBezTo>
                    <a:cubicBezTo>
                      <a:pt x="78" y="20"/>
                      <a:pt x="78" y="20"/>
                      <a:pt x="78" y="20"/>
                    </a:cubicBezTo>
                    <a:cubicBezTo>
                      <a:pt x="84" y="20"/>
                      <a:pt x="88" y="16"/>
                      <a:pt x="88" y="10"/>
                    </a:cubicBezTo>
                    <a:cubicBezTo>
                      <a:pt x="88" y="5"/>
                      <a:pt x="84" y="0"/>
                      <a:pt x="78" y="0"/>
                    </a:cubicBezTo>
                    <a:close/>
                    <a:moveTo>
                      <a:pt x="78" y="16"/>
                    </a:moveTo>
                    <a:cubicBezTo>
                      <a:pt x="10" y="16"/>
                      <a:pt x="10" y="16"/>
                      <a:pt x="10" y="16"/>
                    </a:cubicBezTo>
                    <a:cubicBezTo>
                      <a:pt x="7" y="16"/>
                      <a:pt x="4" y="13"/>
                      <a:pt x="4" y="10"/>
                    </a:cubicBezTo>
                    <a:cubicBezTo>
                      <a:pt x="4" y="7"/>
                      <a:pt x="7" y="4"/>
                      <a:pt x="10" y="4"/>
                    </a:cubicBezTo>
                    <a:cubicBezTo>
                      <a:pt x="78" y="4"/>
                      <a:pt x="78" y="4"/>
                      <a:pt x="78" y="4"/>
                    </a:cubicBezTo>
                    <a:cubicBezTo>
                      <a:pt x="81" y="4"/>
                      <a:pt x="84" y="7"/>
                      <a:pt x="84" y="10"/>
                    </a:cubicBezTo>
                    <a:cubicBezTo>
                      <a:pt x="84" y="13"/>
                      <a:pt x="81" y="16"/>
                      <a:pt x="7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1" name="Freeform 25"/>
              <p:cNvSpPr>
                <a:spLocks noEditPoints="1"/>
              </p:cNvSpPr>
              <p:nvPr/>
            </p:nvSpPr>
            <p:spPr bwMode="auto">
              <a:xfrm>
                <a:off x="13730344" y="6880203"/>
                <a:ext cx="334963" cy="74611"/>
              </a:xfrm>
              <a:custGeom>
                <a:avLst/>
                <a:gdLst>
                  <a:gd name="T0" fmla="*/ 78 w 88"/>
                  <a:gd name="T1" fmla="*/ 0 h 20"/>
                  <a:gd name="T2" fmla="*/ 10 w 88"/>
                  <a:gd name="T3" fmla="*/ 0 h 20"/>
                  <a:gd name="T4" fmla="*/ 0 w 88"/>
                  <a:gd name="T5" fmla="*/ 10 h 20"/>
                  <a:gd name="T6" fmla="*/ 10 w 88"/>
                  <a:gd name="T7" fmla="*/ 20 h 20"/>
                  <a:gd name="T8" fmla="*/ 78 w 88"/>
                  <a:gd name="T9" fmla="*/ 20 h 20"/>
                  <a:gd name="T10" fmla="*/ 88 w 88"/>
                  <a:gd name="T11" fmla="*/ 10 h 20"/>
                  <a:gd name="T12" fmla="*/ 78 w 88"/>
                  <a:gd name="T13" fmla="*/ 0 h 20"/>
                  <a:gd name="T14" fmla="*/ 78 w 88"/>
                  <a:gd name="T15" fmla="*/ 16 h 20"/>
                  <a:gd name="T16" fmla="*/ 10 w 88"/>
                  <a:gd name="T17" fmla="*/ 16 h 20"/>
                  <a:gd name="T18" fmla="*/ 4 w 88"/>
                  <a:gd name="T19" fmla="*/ 10 h 20"/>
                  <a:gd name="T20" fmla="*/ 10 w 88"/>
                  <a:gd name="T21" fmla="*/ 4 h 20"/>
                  <a:gd name="T22" fmla="*/ 78 w 88"/>
                  <a:gd name="T23" fmla="*/ 4 h 20"/>
                  <a:gd name="T24" fmla="*/ 84 w 88"/>
                  <a:gd name="T25" fmla="*/ 10 h 20"/>
                  <a:gd name="T26" fmla="*/ 78 w 88"/>
                  <a:gd name="T2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20">
                    <a:moveTo>
                      <a:pt x="78" y="0"/>
                    </a:moveTo>
                    <a:cubicBezTo>
                      <a:pt x="10" y="0"/>
                      <a:pt x="10" y="0"/>
                      <a:pt x="10" y="0"/>
                    </a:cubicBezTo>
                    <a:cubicBezTo>
                      <a:pt x="5" y="0"/>
                      <a:pt x="0" y="5"/>
                      <a:pt x="0" y="10"/>
                    </a:cubicBezTo>
                    <a:cubicBezTo>
                      <a:pt x="0" y="16"/>
                      <a:pt x="5" y="20"/>
                      <a:pt x="10" y="20"/>
                    </a:cubicBezTo>
                    <a:cubicBezTo>
                      <a:pt x="78" y="20"/>
                      <a:pt x="78" y="20"/>
                      <a:pt x="78" y="20"/>
                    </a:cubicBezTo>
                    <a:cubicBezTo>
                      <a:pt x="84" y="20"/>
                      <a:pt x="88" y="16"/>
                      <a:pt x="88" y="10"/>
                    </a:cubicBezTo>
                    <a:cubicBezTo>
                      <a:pt x="88" y="5"/>
                      <a:pt x="84" y="0"/>
                      <a:pt x="78" y="0"/>
                    </a:cubicBezTo>
                    <a:close/>
                    <a:moveTo>
                      <a:pt x="78" y="16"/>
                    </a:moveTo>
                    <a:cubicBezTo>
                      <a:pt x="10" y="16"/>
                      <a:pt x="10" y="16"/>
                      <a:pt x="10" y="16"/>
                    </a:cubicBezTo>
                    <a:cubicBezTo>
                      <a:pt x="7" y="16"/>
                      <a:pt x="4" y="13"/>
                      <a:pt x="4" y="10"/>
                    </a:cubicBezTo>
                    <a:cubicBezTo>
                      <a:pt x="4" y="7"/>
                      <a:pt x="7" y="4"/>
                      <a:pt x="10" y="4"/>
                    </a:cubicBezTo>
                    <a:cubicBezTo>
                      <a:pt x="78" y="4"/>
                      <a:pt x="78" y="4"/>
                      <a:pt x="78" y="4"/>
                    </a:cubicBezTo>
                    <a:cubicBezTo>
                      <a:pt x="81" y="4"/>
                      <a:pt x="84" y="7"/>
                      <a:pt x="84" y="10"/>
                    </a:cubicBezTo>
                    <a:cubicBezTo>
                      <a:pt x="84" y="13"/>
                      <a:pt x="81" y="16"/>
                      <a:pt x="7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2" name="Freeform 26"/>
              <p:cNvSpPr>
                <a:spLocks noEditPoints="1"/>
              </p:cNvSpPr>
              <p:nvPr/>
            </p:nvSpPr>
            <p:spPr bwMode="auto">
              <a:xfrm>
                <a:off x="13836650" y="7061200"/>
                <a:ext cx="122237" cy="119062"/>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10"/>
                      <a:pt x="9" y="4"/>
                      <a:pt x="16" y="4"/>
                    </a:cubicBezTo>
                    <a:cubicBezTo>
                      <a:pt x="23" y="4"/>
                      <a:pt x="28" y="10"/>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0" name="Freeform 21"/>
            <p:cNvSpPr>
              <a:spLocks noEditPoints="1"/>
            </p:cNvSpPr>
            <p:nvPr/>
          </p:nvSpPr>
          <p:spPr bwMode="auto">
            <a:xfrm flipH="1">
              <a:off x="4666881" y="1242539"/>
              <a:ext cx="185108" cy="121299"/>
            </a:xfrm>
            <a:custGeom>
              <a:avLst/>
              <a:gdLst>
                <a:gd name="T0" fmla="*/ 172 w 176"/>
                <a:gd name="T1" fmla="*/ 120 h 128"/>
                <a:gd name="T2" fmla="*/ 155 w 176"/>
                <a:gd name="T3" fmla="*/ 64 h 128"/>
                <a:gd name="T4" fmla="*/ 154 w 176"/>
                <a:gd name="T5" fmla="*/ 59 h 128"/>
                <a:gd name="T6" fmla="*/ 160 w 176"/>
                <a:gd name="T7" fmla="*/ 33 h 128"/>
                <a:gd name="T8" fmla="*/ 159 w 176"/>
                <a:gd name="T9" fmla="*/ 30 h 128"/>
                <a:gd name="T10" fmla="*/ 156 w 176"/>
                <a:gd name="T11" fmla="*/ 32 h 128"/>
                <a:gd name="T12" fmla="*/ 152 w 176"/>
                <a:gd name="T13" fmla="*/ 48 h 128"/>
                <a:gd name="T14" fmla="*/ 130 w 176"/>
                <a:gd name="T15" fmla="*/ 0 h 128"/>
                <a:gd name="T16" fmla="*/ 109 w 176"/>
                <a:gd name="T17" fmla="*/ 44 h 128"/>
                <a:gd name="T18" fmla="*/ 89 w 176"/>
                <a:gd name="T19" fmla="*/ 4 h 128"/>
                <a:gd name="T20" fmla="*/ 68 w 176"/>
                <a:gd name="T21" fmla="*/ 49 h 128"/>
                <a:gd name="T22" fmla="*/ 46 w 176"/>
                <a:gd name="T23" fmla="*/ 0 h 128"/>
                <a:gd name="T24" fmla="*/ 24 w 176"/>
                <a:gd name="T25" fmla="*/ 48 h 128"/>
                <a:gd name="T26" fmla="*/ 20 w 176"/>
                <a:gd name="T27" fmla="*/ 32 h 128"/>
                <a:gd name="T28" fmla="*/ 18 w 176"/>
                <a:gd name="T29" fmla="*/ 30 h 128"/>
                <a:gd name="T30" fmla="*/ 16 w 176"/>
                <a:gd name="T31" fmla="*/ 33 h 128"/>
                <a:gd name="T32" fmla="*/ 22 w 176"/>
                <a:gd name="T33" fmla="*/ 59 h 128"/>
                <a:gd name="T34" fmla="*/ 21 w 176"/>
                <a:gd name="T35" fmla="*/ 64 h 128"/>
                <a:gd name="T36" fmla="*/ 4 w 176"/>
                <a:gd name="T37" fmla="*/ 120 h 128"/>
                <a:gd name="T38" fmla="*/ 0 w 176"/>
                <a:gd name="T39" fmla="*/ 124 h 128"/>
                <a:gd name="T40" fmla="*/ 4 w 176"/>
                <a:gd name="T41" fmla="*/ 128 h 128"/>
                <a:gd name="T42" fmla="*/ 26 w 176"/>
                <a:gd name="T43" fmla="*/ 81 h 128"/>
                <a:gd name="T44" fmla="*/ 46 w 176"/>
                <a:gd name="T45" fmla="*/ 124 h 128"/>
                <a:gd name="T46" fmla="*/ 66 w 176"/>
                <a:gd name="T47" fmla="*/ 82 h 128"/>
                <a:gd name="T48" fmla="*/ 88 w 176"/>
                <a:gd name="T49" fmla="*/ 128 h 128"/>
                <a:gd name="T50" fmla="*/ 111 w 176"/>
                <a:gd name="T51" fmla="*/ 79 h 128"/>
                <a:gd name="T52" fmla="*/ 131 w 176"/>
                <a:gd name="T53" fmla="*/ 124 h 128"/>
                <a:gd name="T54" fmla="*/ 150 w 176"/>
                <a:gd name="T55" fmla="*/ 82 h 128"/>
                <a:gd name="T56" fmla="*/ 172 w 176"/>
                <a:gd name="T57" fmla="*/ 128 h 128"/>
                <a:gd name="T58" fmla="*/ 176 w 176"/>
                <a:gd name="T59" fmla="*/ 124 h 128"/>
                <a:gd name="T60" fmla="*/ 172 w 176"/>
                <a:gd name="T61" fmla="*/ 120 h 128"/>
                <a:gd name="T62" fmla="*/ 46 w 176"/>
                <a:gd name="T63" fmla="*/ 120 h 128"/>
                <a:gd name="T64" fmla="*/ 28 w 176"/>
                <a:gd name="T65" fmla="*/ 71 h 128"/>
                <a:gd name="T66" fmla="*/ 29 w 176"/>
                <a:gd name="T67" fmla="*/ 65 h 128"/>
                <a:gd name="T68" fmla="*/ 46 w 176"/>
                <a:gd name="T69" fmla="*/ 8 h 128"/>
                <a:gd name="T70" fmla="*/ 63 w 176"/>
                <a:gd name="T71" fmla="*/ 65 h 128"/>
                <a:gd name="T72" fmla="*/ 64 w 176"/>
                <a:gd name="T73" fmla="*/ 72 h 128"/>
                <a:gd name="T74" fmla="*/ 46 w 176"/>
                <a:gd name="T75" fmla="*/ 120 h 128"/>
                <a:gd name="T76" fmla="*/ 88 w 176"/>
                <a:gd name="T77" fmla="*/ 120 h 128"/>
                <a:gd name="T78" fmla="*/ 71 w 176"/>
                <a:gd name="T79" fmla="*/ 64 h 128"/>
                <a:gd name="T80" fmla="*/ 71 w 176"/>
                <a:gd name="T81" fmla="*/ 61 h 128"/>
                <a:gd name="T82" fmla="*/ 89 w 176"/>
                <a:gd name="T83" fmla="*/ 9 h 128"/>
                <a:gd name="T84" fmla="*/ 106 w 176"/>
                <a:gd name="T85" fmla="*/ 56 h 128"/>
                <a:gd name="T86" fmla="*/ 105 w 176"/>
                <a:gd name="T87" fmla="*/ 64 h 128"/>
                <a:gd name="T88" fmla="*/ 88 w 176"/>
                <a:gd name="T89" fmla="*/ 120 h 128"/>
                <a:gd name="T90" fmla="*/ 131 w 176"/>
                <a:gd name="T91" fmla="*/ 120 h 128"/>
                <a:gd name="T92" fmla="*/ 113 w 176"/>
                <a:gd name="T93" fmla="*/ 67 h 128"/>
                <a:gd name="T94" fmla="*/ 113 w 176"/>
                <a:gd name="T95" fmla="*/ 65 h 128"/>
                <a:gd name="T96" fmla="*/ 130 w 176"/>
                <a:gd name="T97" fmla="*/ 8 h 128"/>
                <a:gd name="T98" fmla="*/ 147 w 176"/>
                <a:gd name="T99" fmla="*/ 65 h 128"/>
                <a:gd name="T100" fmla="*/ 148 w 176"/>
                <a:gd name="T101" fmla="*/ 71 h 128"/>
                <a:gd name="T102" fmla="*/ 131 w 176"/>
                <a:gd name="T10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28">
                  <a:moveTo>
                    <a:pt x="172" y="120"/>
                  </a:moveTo>
                  <a:cubicBezTo>
                    <a:pt x="168" y="119"/>
                    <a:pt x="159" y="92"/>
                    <a:pt x="155" y="64"/>
                  </a:cubicBezTo>
                  <a:cubicBezTo>
                    <a:pt x="155" y="62"/>
                    <a:pt x="155" y="61"/>
                    <a:pt x="154" y="59"/>
                  </a:cubicBezTo>
                  <a:cubicBezTo>
                    <a:pt x="155" y="54"/>
                    <a:pt x="157" y="43"/>
                    <a:pt x="160" y="33"/>
                  </a:cubicBezTo>
                  <a:cubicBezTo>
                    <a:pt x="160" y="32"/>
                    <a:pt x="160" y="30"/>
                    <a:pt x="159" y="30"/>
                  </a:cubicBezTo>
                  <a:cubicBezTo>
                    <a:pt x="157" y="30"/>
                    <a:pt x="156" y="31"/>
                    <a:pt x="156" y="32"/>
                  </a:cubicBezTo>
                  <a:cubicBezTo>
                    <a:pt x="155" y="37"/>
                    <a:pt x="153" y="43"/>
                    <a:pt x="152" y="48"/>
                  </a:cubicBezTo>
                  <a:cubicBezTo>
                    <a:pt x="148" y="26"/>
                    <a:pt x="141" y="0"/>
                    <a:pt x="130" y="0"/>
                  </a:cubicBezTo>
                  <a:cubicBezTo>
                    <a:pt x="120" y="0"/>
                    <a:pt x="113" y="22"/>
                    <a:pt x="109" y="44"/>
                  </a:cubicBezTo>
                  <a:cubicBezTo>
                    <a:pt x="105" y="26"/>
                    <a:pt x="98" y="4"/>
                    <a:pt x="89" y="4"/>
                  </a:cubicBezTo>
                  <a:cubicBezTo>
                    <a:pt x="80" y="4"/>
                    <a:pt x="72" y="31"/>
                    <a:pt x="68" y="49"/>
                  </a:cubicBezTo>
                  <a:cubicBezTo>
                    <a:pt x="64" y="26"/>
                    <a:pt x="57" y="0"/>
                    <a:pt x="46" y="0"/>
                  </a:cubicBezTo>
                  <a:cubicBezTo>
                    <a:pt x="36" y="0"/>
                    <a:pt x="28" y="26"/>
                    <a:pt x="24" y="48"/>
                  </a:cubicBezTo>
                  <a:cubicBezTo>
                    <a:pt x="23" y="43"/>
                    <a:pt x="22" y="37"/>
                    <a:pt x="20" y="32"/>
                  </a:cubicBezTo>
                  <a:cubicBezTo>
                    <a:pt x="20" y="31"/>
                    <a:pt x="19" y="30"/>
                    <a:pt x="18" y="30"/>
                  </a:cubicBezTo>
                  <a:cubicBezTo>
                    <a:pt x="17" y="30"/>
                    <a:pt x="16" y="32"/>
                    <a:pt x="16" y="33"/>
                  </a:cubicBezTo>
                  <a:cubicBezTo>
                    <a:pt x="19" y="43"/>
                    <a:pt x="21" y="53"/>
                    <a:pt x="22" y="59"/>
                  </a:cubicBezTo>
                  <a:cubicBezTo>
                    <a:pt x="22" y="60"/>
                    <a:pt x="21" y="62"/>
                    <a:pt x="21" y="64"/>
                  </a:cubicBezTo>
                  <a:cubicBezTo>
                    <a:pt x="17" y="92"/>
                    <a:pt x="9" y="119"/>
                    <a:pt x="4" y="120"/>
                  </a:cubicBezTo>
                  <a:cubicBezTo>
                    <a:pt x="2" y="120"/>
                    <a:pt x="0" y="122"/>
                    <a:pt x="0" y="124"/>
                  </a:cubicBezTo>
                  <a:cubicBezTo>
                    <a:pt x="0" y="126"/>
                    <a:pt x="2" y="128"/>
                    <a:pt x="4" y="128"/>
                  </a:cubicBezTo>
                  <a:cubicBezTo>
                    <a:pt x="14" y="128"/>
                    <a:pt x="22" y="103"/>
                    <a:pt x="26" y="81"/>
                  </a:cubicBezTo>
                  <a:cubicBezTo>
                    <a:pt x="30" y="100"/>
                    <a:pt x="37" y="124"/>
                    <a:pt x="46" y="124"/>
                  </a:cubicBezTo>
                  <a:cubicBezTo>
                    <a:pt x="55" y="124"/>
                    <a:pt x="62" y="100"/>
                    <a:pt x="66" y="82"/>
                  </a:cubicBezTo>
                  <a:cubicBezTo>
                    <a:pt x="71" y="104"/>
                    <a:pt x="78" y="128"/>
                    <a:pt x="88" y="128"/>
                  </a:cubicBezTo>
                  <a:cubicBezTo>
                    <a:pt x="99" y="128"/>
                    <a:pt x="106" y="101"/>
                    <a:pt x="111" y="79"/>
                  </a:cubicBezTo>
                  <a:cubicBezTo>
                    <a:pt x="114" y="98"/>
                    <a:pt x="121" y="124"/>
                    <a:pt x="131" y="124"/>
                  </a:cubicBezTo>
                  <a:cubicBezTo>
                    <a:pt x="139" y="124"/>
                    <a:pt x="146" y="101"/>
                    <a:pt x="150" y="82"/>
                  </a:cubicBezTo>
                  <a:cubicBezTo>
                    <a:pt x="155" y="104"/>
                    <a:pt x="162" y="128"/>
                    <a:pt x="172" y="128"/>
                  </a:cubicBezTo>
                  <a:cubicBezTo>
                    <a:pt x="174" y="128"/>
                    <a:pt x="176" y="126"/>
                    <a:pt x="176" y="124"/>
                  </a:cubicBezTo>
                  <a:cubicBezTo>
                    <a:pt x="176" y="122"/>
                    <a:pt x="174" y="120"/>
                    <a:pt x="172" y="120"/>
                  </a:cubicBezTo>
                  <a:close/>
                  <a:moveTo>
                    <a:pt x="46" y="120"/>
                  </a:moveTo>
                  <a:cubicBezTo>
                    <a:pt x="41" y="120"/>
                    <a:pt x="33" y="96"/>
                    <a:pt x="28" y="71"/>
                  </a:cubicBezTo>
                  <a:cubicBezTo>
                    <a:pt x="28" y="69"/>
                    <a:pt x="29" y="67"/>
                    <a:pt x="29" y="65"/>
                  </a:cubicBezTo>
                  <a:cubicBezTo>
                    <a:pt x="34" y="36"/>
                    <a:pt x="42" y="10"/>
                    <a:pt x="46" y="8"/>
                  </a:cubicBezTo>
                  <a:cubicBezTo>
                    <a:pt x="51" y="10"/>
                    <a:pt x="59" y="36"/>
                    <a:pt x="63" y="65"/>
                  </a:cubicBezTo>
                  <a:cubicBezTo>
                    <a:pt x="63" y="67"/>
                    <a:pt x="64" y="69"/>
                    <a:pt x="64" y="72"/>
                  </a:cubicBezTo>
                  <a:cubicBezTo>
                    <a:pt x="59" y="96"/>
                    <a:pt x="52" y="120"/>
                    <a:pt x="46" y="120"/>
                  </a:cubicBezTo>
                  <a:close/>
                  <a:moveTo>
                    <a:pt x="88" y="120"/>
                  </a:moveTo>
                  <a:cubicBezTo>
                    <a:pt x="84" y="119"/>
                    <a:pt x="76" y="92"/>
                    <a:pt x="71" y="64"/>
                  </a:cubicBezTo>
                  <a:cubicBezTo>
                    <a:pt x="71" y="63"/>
                    <a:pt x="71" y="62"/>
                    <a:pt x="71" y="61"/>
                  </a:cubicBezTo>
                  <a:cubicBezTo>
                    <a:pt x="75" y="36"/>
                    <a:pt x="83" y="9"/>
                    <a:pt x="89" y="9"/>
                  </a:cubicBezTo>
                  <a:cubicBezTo>
                    <a:pt x="94" y="9"/>
                    <a:pt x="102" y="32"/>
                    <a:pt x="106" y="56"/>
                  </a:cubicBezTo>
                  <a:cubicBezTo>
                    <a:pt x="106" y="58"/>
                    <a:pt x="105" y="61"/>
                    <a:pt x="105" y="64"/>
                  </a:cubicBezTo>
                  <a:cubicBezTo>
                    <a:pt x="101" y="92"/>
                    <a:pt x="93" y="119"/>
                    <a:pt x="88" y="120"/>
                  </a:cubicBezTo>
                  <a:close/>
                  <a:moveTo>
                    <a:pt x="131" y="120"/>
                  </a:moveTo>
                  <a:cubicBezTo>
                    <a:pt x="125" y="120"/>
                    <a:pt x="117" y="94"/>
                    <a:pt x="113" y="67"/>
                  </a:cubicBezTo>
                  <a:cubicBezTo>
                    <a:pt x="113" y="66"/>
                    <a:pt x="113" y="66"/>
                    <a:pt x="113" y="65"/>
                  </a:cubicBezTo>
                  <a:cubicBezTo>
                    <a:pt x="117" y="36"/>
                    <a:pt x="126" y="10"/>
                    <a:pt x="130" y="8"/>
                  </a:cubicBezTo>
                  <a:cubicBezTo>
                    <a:pt x="135" y="10"/>
                    <a:pt x="143" y="36"/>
                    <a:pt x="147" y="65"/>
                  </a:cubicBezTo>
                  <a:cubicBezTo>
                    <a:pt x="147" y="67"/>
                    <a:pt x="148" y="69"/>
                    <a:pt x="148" y="71"/>
                  </a:cubicBezTo>
                  <a:cubicBezTo>
                    <a:pt x="144" y="96"/>
                    <a:pt x="136" y="120"/>
                    <a:pt x="131" y="120"/>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Freeform 20"/>
            <p:cNvSpPr>
              <a:spLocks noEditPoints="1"/>
            </p:cNvSpPr>
            <p:nvPr/>
          </p:nvSpPr>
          <p:spPr bwMode="auto">
            <a:xfrm>
              <a:off x="2470109" y="1528994"/>
              <a:ext cx="138644" cy="148981"/>
            </a:xfrm>
            <a:custGeom>
              <a:avLst/>
              <a:gdLst>
                <a:gd name="T0" fmla="*/ 82 w 148"/>
                <a:gd name="T1" fmla="*/ 0 h 176"/>
                <a:gd name="T2" fmla="*/ 14 w 148"/>
                <a:gd name="T3" fmla="*/ 0 h 176"/>
                <a:gd name="T4" fmla="*/ 0 w 148"/>
                <a:gd name="T5" fmla="*/ 14 h 176"/>
                <a:gd name="T6" fmla="*/ 0 w 148"/>
                <a:gd name="T7" fmla="*/ 162 h 176"/>
                <a:gd name="T8" fmla="*/ 14 w 148"/>
                <a:gd name="T9" fmla="*/ 176 h 176"/>
                <a:gd name="T10" fmla="*/ 114 w 148"/>
                <a:gd name="T11" fmla="*/ 176 h 176"/>
                <a:gd name="T12" fmla="*/ 121 w 148"/>
                <a:gd name="T13" fmla="*/ 174 h 176"/>
                <a:gd name="T14" fmla="*/ 137 w 148"/>
                <a:gd name="T15" fmla="*/ 170 h 176"/>
                <a:gd name="T16" fmla="*/ 148 w 148"/>
                <a:gd name="T17" fmla="*/ 154 h 176"/>
                <a:gd name="T18" fmla="*/ 148 w 148"/>
                <a:gd name="T19" fmla="*/ 67 h 176"/>
                <a:gd name="T20" fmla="*/ 82 w 148"/>
                <a:gd name="T21" fmla="*/ 0 h 176"/>
                <a:gd name="T22" fmla="*/ 118 w 148"/>
                <a:gd name="T23" fmla="*/ 162 h 176"/>
                <a:gd name="T24" fmla="*/ 114 w 148"/>
                <a:gd name="T25" fmla="*/ 167 h 176"/>
                <a:gd name="T26" fmla="*/ 14 w 148"/>
                <a:gd name="T27" fmla="*/ 167 h 176"/>
                <a:gd name="T28" fmla="*/ 9 w 148"/>
                <a:gd name="T29" fmla="*/ 162 h 176"/>
                <a:gd name="T30" fmla="*/ 9 w 148"/>
                <a:gd name="T31" fmla="*/ 14 h 176"/>
                <a:gd name="T32" fmla="*/ 14 w 148"/>
                <a:gd name="T33" fmla="*/ 9 h 176"/>
                <a:gd name="T34" fmla="*/ 64 w 148"/>
                <a:gd name="T35" fmla="*/ 9 h 176"/>
                <a:gd name="T36" fmla="*/ 118 w 148"/>
                <a:gd name="T37" fmla="*/ 65 h 176"/>
                <a:gd name="T38" fmla="*/ 118 w 148"/>
                <a:gd name="T39" fmla="*/ 162 h 176"/>
                <a:gd name="T40" fmla="*/ 144 w 148"/>
                <a:gd name="T41" fmla="*/ 154 h 176"/>
                <a:gd name="T42" fmla="*/ 135 w 148"/>
                <a:gd name="T43" fmla="*/ 165 h 176"/>
                <a:gd name="T44" fmla="*/ 126 w 148"/>
                <a:gd name="T45" fmla="*/ 168 h 176"/>
                <a:gd name="T46" fmla="*/ 128 w 148"/>
                <a:gd name="T47" fmla="*/ 162 h 176"/>
                <a:gd name="T48" fmla="*/ 128 w 148"/>
                <a:gd name="T49" fmla="*/ 65 h 176"/>
                <a:gd name="T50" fmla="*/ 88 w 148"/>
                <a:gd name="T51" fmla="*/ 5 h 176"/>
                <a:gd name="T52" fmla="*/ 144 w 148"/>
                <a:gd name="T53" fmla="*/ 67 h 176"/>
                <a:gd name="T54" fmla="*/ 144 w 148"/>
                <a:gd name="T55" fmla="*/ 154 h 176"/>
                <a:gd name="T56" fmla="*/ 80 w 148"/>
                <a:gd name="T57" fmla="*/ 81 h 176"/>
                <a:gd name="T58" fmla="*/ 64 w 148"/>
                <a:gd name="T59" fmla="*/ 70 h 176"/>
                <a:gd name="T60" fmla="*/ 47 w 148"/>
                <a:gd name="T61" fmla="*/ 81 h 176"/>
                <a:gd name="T62" fmla="*/ 32 w 148"/>
                <a:gd name="T63" fmla="*/ 99 h 176"/>
                <a:gd name="T64" fmla="*/ 49 w 148"/>
                <a:gd name="T65" fmla="*/ 116 h 176"/>
                <a:gd name="T66" fmla="*/ 78 w 148"/>
                <a:gd name="T67" fmla="*/ 116 h 176"/>
                <a:gd name="T68" fmla="*/ 96 w 148"/>
                <a:gd name="T69" fmla="*/ 99 h 176"/>
                <a:gd name="T70" fmla="*/ 80 w 148"/>
                <a:gd name="T71" fmla="*/ 81 h 176"/>
                <a:gd name="T72" fmla="*/ 78 w 148"/>
                <a:gd name="T73" fmla="*/ 111 h 176"/>
                <a:gd name="T74" fmla="*/ 49 w 148"/>
                <a:gd name="T75" fmla="*/ 111 h 176"/>
                <a:gd name="T76" fmla="*/ 37 w 148"/>
                <a:gd name="T77" fmla="*/ 99 h 176"/>
                <a:gd name="T78" fmla="*/ 48 w 148"/>
                <a:gd name="T79" fmla="*/ 86 h 176"/>
                <a:gd name="T80" fmla="*/ 52 w 148"/>
                <a:gd name="T81" fmla="*/ 83 h 176"/>
                <a:gd name="T82" fmla="*/ 64 w 148"/>
                <a:gd name="T83" fmla="*/ 74 h 176"/>
                <a:gd name="T84" fmla="*/ 76 w 148"/>
                <a:gd name="T85" fmla="*/ 83 h 176"/>
                <a:gd name="T86" fmla="*/ 80 w 148"/>
                <a:gd name="T87" fmla="*/ 86 h 176"/>
                <a:gd name="T88" fmla="*/ 91 w 148"/>
                <a:gd name="T89" fmla="*/ 99 h 176"/>
                <a:gd name="T90" fmla="*/ 78 w 148"/>
                <a:gd name="T91" fmla="*/ 11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176">
                  <a:moveTo>
                    <a:pt x="82" y="0"/>
                  </a:moveTo>
                  <a:cubicBezTo>
                    <a:pt x="14" y="0"/>
                    <a:pt x="14" y="0"/>
                    <a:pt x="14" y="0"/>
                  </a:cubicBezTo>
                  <a:cubicBezTo>
                    <a:pt x="6" y="0"/>
                    <a:pt x="0" y="6"/>
                    <a:pt x="0" y="14"/>
                  </a:cubicBezTo>
                  <a:cubicBezTo>
                    <a:pt x="0" y="162"/>
                    <a:pt x="0" y="162"/>
                    <a:pt x="0" y="162"/>
                  </a:cubicBezTo>
                  <a:cubicBezTo>
                    <a:pt x="0" y="170"/>
                    <a:pt x="6" y="176"/>
                    <a:pt x="14" y="176"/>
                  </a:cubicBezTo>
                  <a:cubicBezTo>
                    <a:pt x="114" y="176"/>
                    <a:pt x="114" y="176"/>
                    <a:pt x="114" y="176"/>
                  </a:cubicBezTo>
                  <a:cubicBezTo>
                    <a:pt x="116" y="176"/>
                    <a:pt x="119" y="175"/>
                    <a:pt x="121" y="174"/>
                  </a:cubicBezTo>
                  <a:cubicBezTo>
                    <a:pt x="137" y="170"/>
                    <a:pt x="137" y="170"/>
                    <a:pt x="137" y="170"/>
                  </a:cubicBezTo>
                  <a:cubicBezTo>
                    <a:pt x="143" y="168"/>
                    <a:pt x="148" y="161"/>
                    <a:pt x="148" y="154"/>
                  </a:cubicBezTo>
                  <a:cubicBezTo>
                    <a:pt x="148" y="67"/>
                    <a:pt x="148" y="67"/>
                    <a:pt x="148" y="67"/>
                  </a:cubicBezTo>
                  <a:cubicBezTo>
                    <a:pt x="148" y="30"/>
                    <a:pt x="118" y="0"/>
                    <a:pt x="82" y="0"/>
                  </a:cubicBezTo>
                  <a:close/>
                  <a:moveTo>
                    <a:pt x="118" y="162"/>
                  </a:moveTo>
                  <a:cubicBezTo>
                    <a:pt x="118" y="165"/>
                    <a:pt x="116" y="167"/>
                    <a:pt x="114" y="167"/>
                  </a:cubicBezTo>
                  <a:cubicBezTo>
                    <a:pt x="14" y="167"/>
                    <a:pt x="14" y="167"/>
                    <a:pt x="14" y="167"/>
                  </a:cubicBezTo>
                  <a:cubicBezTo>
                    <a:pt x="11" y="167"/>
                    <a:pt x="9" y="165"/>
                    <a:pt x="9" y="162"/>
                  </a:cubicBezTo>
                  <a:cubicBezTo>
                    <a:pt x="9" y="14"/>
                    <a:pt x="9" y="14"/>
                    <a:pt x="9" y="14"/>
                  </a:cubicBezTo>
                  <a:cubicBezTo>
                    <a:pt x="9" y="11"/>
                    <a:pt x="11" y="9"/>
                    <a:pt x="14" y="9"/>
                  </a:cubicBezTo>
                  <a:cubicBezTo>
                    <a:pt x="64" y="9"/>
                    <a:pt x="64" y="9"/>
                    <a:pt x="64" y="9"/>
                  </a:cubicBezTo>
                  <a:cubicBezTo>
                    <a:pt x="94" y="9"/>
                    <a:pt x="118" y="34"/>
                    <a:pt x="118" y="65"/>
                  </a:cubicBezTo>
                  <a:lnTo>
                    <a:pt x="118" y="162"/>
                  </a:lnTo>
                  <a:close/>
                  <a:moveTo>
                    <a:pt x="144" y="154"/>
                  </a:moveTo>
                  <a:cubicBezTo>
                    <a:pt x="144" y="159"/>
                    <a:pt x="140" y="164"/>
                    <a:pt x="135" y="165"/>
                  </a:cubicBezTo>
                  <a:cubicBezTo>
                    <a:pt x="126" y="168"/>
                    <a:pt x="126" y="168"/>
                    <a:pt x="126" y="168"/>
                  </a:cubicBezTo>
                  <a:cubicBezTo>
                    <a:pt x="127" y="166"/>
                    <a:pt x="128" y="164"/>
                    <a:pt x="128" y="162"/>
                  </a:cubicBezTo>
                  <a:cubicBezTo>
                    <a:pt x="128" y="65"/>
                    <a:pt x="128" y="65"/>
                    <a:pt x="128" y="65"/>
                  </a:cubicBezTo>
                  <a:cubicBezTo>
                    <a:pt x="128" y="38"/>
                    <a:pt x="111" y="15"/>
                    <a:pt x="88" y="5"/>
                  </a:cubicBezTo>
                  <a:cubicBezTo>
                    <a:pt x="119" y="8"/>
                    <a:pt x="144" y="35"/>
                    <a:pt x="144" y="67"/>
                  </a:cubicBezTo>
                  <a:lnTo>
                    <a:pt x="144" y="154"/>
                  </a:lnTo>
                  <a:close/>
                  <a:moveTo>
                    <a:pt x="80" y="81"/>
                  </a:moveTo>
                  <a:cubicBezTo>
                    <a:pt x="78" y="75"/>
                    <a:pt x="71" y="70"/>
                    <a:pt x="64" y="70"/>
                  </a:cubicBezTo>
                  <a:cubicBezTo>
                    <a:pt x="56" y="70"/>
                    <a:pt x="50" y="75"/>
                    <a:pt x="47" y="81"/>
                  </a:cubicBezTo>
                  <a:cubicBezTo>
                    <a:pt x="39" y="82"/>
                    <a:pt x="32" y="90"/>
                    <a:pt x="32" y="99"/>
                  </a:cubicBezTo>
                  <a:cubicBezTo>
                    <a:pt x="32" y="108"/>
                    <a:pt x="40" y="116"/>
                    <a:pt x="49" y="116"/>
                  </a:cubicBezTo>
                  <a:cubicBezTo>
                    <a:pt x="78" y="116"/>
                    <a:pt x="78" y="116"/>
                    <a:pt x="78" y="116"/>
                  </a:cubicBezTo>
                  <a:cubicBezTo>
                    <a:pt x="88" y="116"/>
                    <a:pt x="96" y="108"/>
                    <a:pt x="96" y="99"/>
                  </a:cubicBezTo>
                  <a:cubicBezTo>
                    <a:pt x="96" y="90"/>
                    <a:pt x="89" y="82"/>
                    <a:pt x="80" y="81"/>
                  </a:cubicBezTo>
                  <a:close/>
                  <a:moveTo>
                    <a:pt x="78" y="111"/>
                  </a:moveTo>
                  <a:cubicBezTo>
                    <a:pt x="49" y="111"/>
                    <a:pt x="49" y="111"/>
                    <a:pt x="49" y="111"/>
                  </a:cubicBezTo>
                  <a:cubicBezTo>
                    <a:pt x="42" y="111"/>
                    <a:pt x="37" y="106"/>
                    <a:pt x="37" y="99"/>
                  </a:cubicBezTo>
                  <a:cubicBezTo>
                    <a:pt x="37" y="92"/>
                    <a:pt x="41" y="87"/>
                    <a:pt x="48" y="86"/>
                  </a:cubicBezTo>
                  <a:cubicBezTo>
                    <a:pt x="50" y="86"/>
                    <a:pt x="51" y="85"/>
                    <a:pt x="52" y="83"/>
                  </a:cubicBezTo>
                  <a:cubicBezTo>
                    <a:pt x="54" y="78"/>
                    <a:pt x="58" y="74"/>
                    <a:pt x="64" y="74"/>
                  </a:cubicBezTo>
                  <a:cubicBezTo>
                    <a:pt x="69" y="74"/>
                    <a:pt x="74" y="78"/>
                    <a:pt x="76" y="83"/>
                  </a:cubicBezTo>
                  <a:cubicBezTo>
                    <a:pt x="77" y="85"/>
                    <a:pt x="78" y="86"/>
                    <a:pt x="80" y="86"/>
                  </a:cubicBezTo>
                  <a:cubicBezTo>
                    <a:pt x="86" y="87"/>
                    <a:pt x="91" y="92"/>
                    <a:pt x="91" y="99"/>
                  </a:cubicBezTo>
                  <a:cubicBezTo>
                    <a:pt x="91" y="106"/>
                    <a:pt x="85" y="111"/>
                    <a:pt x="78" y="111"/>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2" name="组合 11"/>
            <p:cNvGrpSpPr/>
            <p:nvPr/>
          </p:nvGrpSpPr>
          <p:grpSpPr>
            <a:xfrm>
              <a:off x="2453093" y="1244331"/>
              <a:ext cx="175582" cy="117713"/>
              <a:chOff x="6524625" y="473075"/>
              <a:chExt cx="671513" cy="492125"/>
            </a:xfrm>
            <a:solidFill>
              <a:srgbClr val="1D1D1A"/>
            </a:solidFill>
          </p:grpSpPr>
          <p:sp>
            <p:nvSpPr>
              <p:cNvPr id="565" name="Oval 5"/>
              <p:cNvSpPr>
                <a:spLocks noChangeArrowheads="1"/>
              </p:cNvSpPr>
              <p:nvPr/>
            </p:nvSpPr>
            <p:spPr bwMode="auto">
              <a:xfrm>
                <a:off x="6951663" y="735013"/>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6" name="Freeform 6"/>
              <p:cNvSpPr/>
              <p:nvPr/>
            </p:nvSpPr>
            <p:spPr bwMode="auto">
              <a:xfrm>
                <a:off x="6692900" y="873125"/>
                <a:ext cx="323850" cy="14288"/>
              </a:xfrm>
              <a:custGeom>
                <a:avLst/>
                <a:gdLst>
                  <a:gd name="T0" fmla="*/ 83 w 85"/>
                  <a:gd name="T1" fmla="*/ 0 h 4"/>
                  <a:gd name="T2" fmla="*/ 2 w 85"/>
                  <a:gd name="T3" fmla="*/ 0 h 4"/>
                  <a:gd name="T4" fmla="*/ 0 w 85"/>
                  <a:gd name="T5" fmla="*/ 2 h 4"/>
                  <a:gd name="T6" fmla="*/ 2 w 85"/>
                  <a:gd name="T7" fmla="*/ 4 h 4"/>
                  <a:gd name="T8" fmla="*/ 83 w 85"/>
                  <a:gd name="T9" fmla="*/ 4 h 4"/>
                  <a:gd name="T10" fmla="*/ 85 w 85"/>
                  <a:gd name="T11" fmla="*/ 2 h 4"/>
                  <a:gd name="T12" fmla="*/ 83 w 8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5" h="4">
                    <a:moveTo>
                      <a:pt x="83" y="0"/>
                    </a:moveTo>
                    <a:cubicBezTo>
                      <a:pt x="2" y="0"/>
                      <a:pt x="2" y="0"/>
                      <a:pt x="2" y="0"/>
                    </a:cubicBezTo>
                    <a:cubicBezTo>
                      <a:pt x="1" y="0"/>
                      <a:pt x="0" y="1"/>
                      <a:pt x="0" y="2"/>
                    </a:cubicBezTo>
                    <a:cubicBezTo>
                      <a:pt x="0" y="3"/>
                      <a:pt x="1" y="4"/>
                      <a:pt x="2" y="4"/>
                    </a:cubicBezTo>
                    <a:cubicBezTo>
                      <a:pt x="83" y="4"/>
                      <a:pt x="83" y="4"/>
                      <a:pt x="83" y="4"/>
                    </a:cubicBezTo>
                    <a:cubicBezTo>
                      <a:pt x="85" y="4"/>
                      <a:pt x="85" y="3"/>
                      <a:pt x="85" y="2"/>
                    </a:cubicBezTo>
                    <a:cubicBezTo>
                      <a:pt x="85" y="1"/>
                      <a:pt x="85" y="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7" name="Freeform 7"/>
              <p:cNvSpPr>
                <a:spLocks noEditPoints="1"/>
              </p:cNvSpPr>
              <p:nvPr/>
            </p:nvSpPr>
            <p:spPr bwMode="auto">
              <a:xfrm>
                <a:off x="6678613" y="687388"/>
                <a:ext cx="365125" cy="139700"/>
              </a:xfrm>
              <a:custGeom>
                <a:avLst/>
                <a:gdLst>
                  <a:gd name="T0" fmla="*/ 78 w 96"/>
                  <a:gd name="T1" fmla="*/ 0 h 36"/>
                  <a:gd name="T2" fmla="*/ 18 w 96"/>
                  <a:gd name="T3" fmla="*/ 0 h 36"/>
                  <a:gd name="T4" fmla="*/ 0 w 96"/>
                  <a:gd name="T5" fmla="*/ 18 h 36"/>
                  <a:gd name="T6" fmla="*/ 18 w 96"/>
                  <a:gd name="T7" fmla="*/ 36 h 36"/>
                  <a:gd name="T8" fmla="*/ 78 w 96"/>
                  <a:gd name="T9" fmla="*/ 36 h 36"/>
                  <a:gd name="T10" fmla="*/ 96 w 96"/>
                  <a:gd name="T11" fmla="*/ 18 h 36"/>
                  <a:gd name="T12" fmla="*/ 78 w 96"/>
                  <a:gd name="T13" fmla="*/ 0 h 36"/>
                  <a:gd name="T14" fmla="*/ 78 w 96"/>
                  <a:gd name="T15" fmla="*/ 32 h 36"/>
                  <a:gd name="T16" fmla="*/ 18 w 96"/>
                  <a:gd name="T17" fmla="*/ 32 h 36"/>
                  <a:gd name="T18" fmla="*/ 4 w 96"/>
                  <a:gd name="T19" fmla="*/ 18 h 36"/>
                  <a:gd name="T20" fmla="*/ 18 w 96"/>
                  <a:gd name="T21" fmla="*/ 4 h 36"/>
                  <a:gd name="T22" fmla="*/ 78 w 96"/>
                  <a:gd name="T23" fmla="*/ 4 h 36"/>
                  <a:gd name="T24" fmla="*/ 92 w 96"/>
                  <a:gd name="T25" fmla="*/ 18 h 36"/>
                  <a:gd name="T26" fmla="*/ 78 w 96"/>
                  <a:gd name="T2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36">
                    <a:moveTo>
                      <a:pt x="78" y="0"/>
                    </a:moveTo>
                    <a:cubicBezTo>
                      <a:pt x="18" y="0"/>
                      <a:pt x="18" y="0"/>
                      <a:pt x="18" y="0"/>
                    </a:cubicBezTo>
                    <a:cubicBezTo>
                      <a:pt x="8" y="0"/>
                      <a:pt x="0" y="8"/>
                      <a:pt x="0" y="18"/>
                    </a:cubicBezTo>
                    <a:cubicBezTo>
                      <a:pt x="0" y="28"/>
                      <a:pt x="8" y="36"/>
                      <a:pt x="18" y="36"/>
                    </a:cubicBezTo>
                    <a:cubicBezTo>
                      <a:pt x="78" y="36"/>
                      <a:pt x="78" y="36"/>
                      <a:pt x="78" y="36"/>
                    </a:cubicBezTo>
                    <a:cubicBezTo>
                      <a:pt x="88" y="36"/>
                      <a:pt x="96" y="28"/>
                      <a:pt x="96" y="18"/>
                    </a:cubicBezTo>
                    <a:cubicBezTo>
                      <a:pt x="96" y="8"/>
                      <a:pt x="88" y="0"/>
                      <a:pt x="78" y="0"/>
                    </a:cubicBezTo>
                    <a:close/>
                    <a:moveTo>
                      <a:pt x="78" y="32"/>
                    </a:moveTo>
                    <a:cubicBezTo>
                      <a:pt x="18" y="32"/>
                      <a:pt x="18" y="32"/>
                      <a:pt x="18" y="32"/>
                    </a:cubicBezTo>
                    <a:cubicBezTo>
                      <a:pt x="10" y="32"/>
                      <a:pt x="4" y="26"/>
                      <a:pt x="4" y="18"/>
                    </a:cubicBezTo>
                    <a:cubicBezTo>
                      <a:pt x="4" y="10"/>
                      <a:pt x="10" y="4"/>
                      <a:pt x="18" y="4"/>
                    </a:cubicBezTo>
                    <a:cubicBezTo>
                      <a:pt x="78" y="4"/>
                      <a:pt x="78" y="4"/>
                      <a:pt x="78" y="4"/>
                    </a:cubicBezTo>
                    <a:cubicBezTo>
                      <a:pt x="86" y="4"/>
                      <a:pt x="92" y="10"/>
                      <a:pt x="92" y="18"/>
                    </a:cubicBezTo>
                    <a:cubicBezTo>
                      <a:pt x="92" y="26"/>
                      <a:pt x="86" y="32"/>
                      <a:pt x="7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8" name="Freeform 8"/>
              <p:cNvSpPr>
                <a:spLocks noEditPoints="1"/>
              </p:cNvSpPr>
              <p:nvPr/>
            </p:nvSpPr>
            <p:spPr bwMode="auto">
              <a:xfrm>
                <a:off x="6524625" y="473075"/>
                <a:ext cx="671513" cy="492125"/>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3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4"/>
                      <a:pt x="109" y="0"/>
                      <a:pt x="88" y="0"/>
                    </a:cubicBezTo>
                    <a:cubicBezTo>
                      <a:pt x="67" y="0"/>
                      <a:pt x="49" y="14"/>
                      <a:pt x="43" y="32"/>
                    </a:cubicBezTo>
                    <a:cubicBezTo>
                      <a:pt x="19" y="35"/>
                      <a:pt x="0" y="55"/>
                      <a:pt x="0" y="80"/>
                    </a:cubicBezTo>
                    <a:cubicBezTo>
                      <a:pt x="0" y="107"/>
                      <a:pt x="22" y="128"/>
                      <a:pt x="48" y="128"/>
                    </a:cubicBezTo>
                    <a:cubicBezTo>
                      <a:pt x="128" y="128"/>
                      <a:pt x="128" y="128"/>
                      <a:pt x="128" y="128"/>
                    </a:cubicBezTo>
                    <a:cubicBezTo>
                      <a:pt x="155" y="128"/>
                      <a:pt x="176" y="107"/>
                      <a:pt x="176" y="80"/>
                    </a:cubicBezTo>
                    <a:cubicBezTo>
                      <a:pt x="176" y="55"/>
                      <a:pt x="157" y="35"/>
                      <a:pt x="133" y="32"/>
                    </a:cubicBezTo>
                    <a:close/>
                    <a:moveTo>
                      <a:pt x="128" y="120"/>
                    </a:moveTo>
                    <a:cubicBezTo>
                      <a:pt x="48" y="120"/>
                      <a:pt x="48" y="120"/>
                      <a:pt x="48" y="120"/>
                    </a:cubicBezTo>
                    <a:cubicBezTo>
                      <a:pt x="26" y="120"/>
                      <a:pt x="8" y="102"/>
                      <a:pt x="8" y="80"/>
                    </a:cubicBezTo>
                    <a:cubicBezTo>
                      <a:pt x="8" y="60"/>
                      <a:pt x="23" y="43"/>
                      <a:pt x="44" y="40"/>
                    </a:cubicBezTo>
                    <a:cubicBezTo>
                      <a:pt x="47" y="40"/>
                      <a:pt x="49" y="38"/>
                      <a:pt x="50" y="35"/>
                    </a:cubicBezTo>
                    <a:cubicBezTo>
                      <a:pt x="56" y="19"/>
                      <a:pt x="71" y="8"/>
                      <a:pt x="88" y="8"/>
                    </a:cubicBezTo>
                    <a:cubicBezTo>
                      <a:pt x="105" y="8"/>
                      <a:pt x="120" y="19"/>
                      <a:pt x="126" y="35"/>
                    </a:cubicBezTo>
                    <a:cubicBezTo>
                      <a:pt x="127" y="38"/>
                      <a:pt x="129" y="40"/>
                      <a:pt x="133" y="40"/>
                    </a:cubicBezTo>
                    <a:cubicBezTo>
                      <a:pt x="153" y="43"/>
                      <a:pt x="168" y="60"/>
                      <a:pt x="168" y="80"/>
                    </a:cubicBezTo>
                    <a:cubicBezTo>
                      <a:pt x="168" y="102"/>
                      <a:pt x="150" y="120"/>
                      <a:pt x="128"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3" name="Freeform 27"/>
            <p:cNvSpPr>
              <a:spLocks noEditPoints="1"/>
            </p:cNvSpPr>
            <p:nvPr/>
          </p:nvSpPr>
          <p:spPr bwMode="auto">
            <a:xfrm flipH="1">
              <a:off x="2815459" y="1535861"/>
              <a:ext cx="155204" cy="139964"/>
            </a:xfrm>
            <a:custGeom>
              <a:avLst/>
              <a:gdLst>
                <a:gd name="T0" fmla="*/ 168 w 176"/>
                <a:gd name="T1" fmla="*/ 118 h 176"/>
                <a:gd name="T2" fmla="*/ 157 w 176"/>
                <a:gd name="T3" fmla="*/ 168 h 176"/>
                <a:gd name="T4" fmla="*/ 117 w 176"/>
                <a:gd name="T5" fmla="*/ 172 h 176"/>
                <a:gd name="T6" fmla="*/ 157 w 176"/>
                <a:gd name="T7" fmla="*/ 176 h 176"/>
                <a:gd name="T8" fmla="*/ 176 w 176"/>
                <a:gd name="T9" fmla="*/ 118 h 176"/>
                <a:gd name="T10" fmla="*/ 4 w 176"/>
                <a:gd name="T11" fmla="*/ 58 h 176"/>
                <a:gd name="T12" fmla="*/ 8 w 176"/>
                <a:gd name="T13" fmla="*/ 18 h 176"/>
                <a:gd name="T14" fmla="*/ 57 w 176"/>
                <a:gd name="T15" fmla="*/ 8 h 176"/>
                <a:gd name="T16" fmla="*/ 57 w 176"/>
                <a:gd name="T17" fmla="*/ 0 h 176"/>
                <a:gd name="T18" fmla="*/ 0 w 176"/>
                <a:gd name="T19" fmla="*/ 18 h 176"/>
                <a:gd name="T20" fmla="*/ 4 w 176"/>
                <a:gd name="T21" fmla="*/ 58 h 176"/>
                <a:gd name="T22" fmla="*/ 21 w 176"/>
                <a:gd name="T23" fmla="*/ 168 h 176"/>
                <a:gd name="T24" fmla="*/ 8 w 176"/>
                <a:gd name="T25" fmla="*/ 118 h 176"/>
                <a:gd name="T26" fmla="*/ 0 w 176"/>
                <a:gd name="T27" fmla="*/ 118 h 176"/>
                <a:gd name="T28" fmla="*/ 21 w 176"/>
                <a:gd name="T29" fmla="*/ 176 h 176"/>
                <a:gd name="T30" fmla="*/ 61 w 176"/>
                <a:gd name="T31" fmla="*/ 172 h 176"/>
                <a:gd name="T32" fmla="*/ 157 w 176"/>
                <a:gd name="T33" fmla="*/ 0 h 176"/>
                <a:gd name="T34" fmla="*/ 117 w 176"/>
                <a:gd name="T35" fmla="*/ 4 h 176"/>
                <a:gd name="T36" fmla="*/ 157 w 176"/>
                <a:gd name="T37" fmla="*/ 8 h 176"/>
                <a:gd name="T38" fmla="*/ 168 w 176"/>
                <a:gd name="T39" fmla="*/ 54 h 176"/>
                <a:gd name="T40" fmla="*/ 176 w 176"/>
                <a:gd name="T41" fmla="*/ 54 h 176"/>
                <a:gd name="T42" fmla="*/ 157 w 176"/>
                <a:gd name="T43" fmla="*/ 0 h 176"/>
                <a:gd name="T44" fmla="*/ 97 w 176"/>
                <a:gd name="T45" fmla="*/ 24 h 176"/>
                <a:gd name="T46" fmla="*/ 81 w 176"/>
                <a:gd name="T47" fmla="*/ 24 h 176"/>
                <a:gd name="T48" fmla="*/ 26 w 176"/>
                <a:gd name="T49" fmla="*/ 94 h 176"/>
                <a:gd name="T50" fmla="*/ 89 w 176"/>
                <a:gd name="T51" fmla="*/ 152 h 176"/>
                <a:gd name="T52" fmla="*/ 152 w 176"/>
                <a:gd name="T53" fmla="*/ 94 h 176"/>
                <a:gd name="T54" fmla="*/ 148 w 176"/>
                <a:gd name="T55" fmla="*/ 89 h 176"/>
                <a:gd name="T56" fmla="*/ 89 w 176"/>
                <a:gd name="T57" fmla="*/ 147 h 176"/>
                <a:gd name="T58" fmla="*/ 30 w 176"/>
                <a:gd name="T59" fmla="*/ 89 h 176"/>
                <a:gd name="T60" fmla="*/ 85 w 176"/>
                <a:gd name="T61" fmla="*/ 28 h 176"/>
                <a:gd name="T62" fmla="*/ 93 w 176"/>
                <a:gd name="T63" fmla="*/ 28 h 176"/>
                <a:gd name="T64" fmla="*/ 148 w 176"/>
                <a:gd name="T65" fmla="*/ 8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172" y="114"/>
                  </a:moveTo>
                  <a:cubicBezTo>
                    <a:pt x="170" y="114"/>
                    <a:pt x="168" y="116"/>
                    <a:pt x="168" y="118"/>
                  </a:cubicBezTo>
                  <a:cubicBezTo>
                    <a:pt x="168" y="155"/>
                    <a:pt x="168" y="155"/>
                    <a:pt x="168" y="155"/>
                  </a:cubicBezTo>
                  <a:cubicBezTo>
                    <a:pt x="168" y="161"/>
                    <a:pt x="164" y="168"/>
                    <a:pt x="157" y="168"/>
                  </a:cubicBezTo>
                  <a:cubicBezTo>
                    <a:pt x="121" y="168"/>
                    <a:pt x="121" y="168"/>
                    <a:pt x="121" y="168"/>
                  </a:cubicBezTo>
                  <a:cubicBezTo>
                    <a:pt x="119" y="168"/>
                    <a:pt x="117" y="170"/>
                    <a:pt x="117" y="172"/>
                  </a:cubicBezTo>
                  <a:cubicBezTo>
                    <a:pt x="117" y="174"/>
                    <a:pt x="119" y="176"/>
                    <a:pt x="121" y="176"/>
                  </a:cubicBezTo>
                  <a:cubicBezTo>
                    <a:pt x="157" y="176"/>
                    <a:pt x="157" y="176"/>
                    <a:pt x="157" y="176"/>
                  </a:cubicBezTo>
                  <a:cubicBezTo>
                    <a:pt x="168" y="176"/>
                    <a:pt x="176" y="166"/>
                    <a:pt x="176" y="155"/>
                  </a:cubicBezTo>
                  <a:cubicBezTo>
                    <a:pt x="176" y="118"/>
                    <a:pt x="176" y="118"/>
                    <a:pt x="176" y="118"/>
                  </a:cubicBezTo>
                  <a:cubicBezTo>
                    <a:pt x="176" y="116"/>
                    <a:pt x="174" y="114"/>
                    <a:pt x="172" y="114"/>
                  </a:cubicBezTo>
                  <a:close/>
                  <a:moveTo>
                    <a:pt x="4" y="58"/>
                  </a:moveTo>
                  <a:cubicBezTo>
                    <a:pt x="6" y="58"/>
                    <a:pt x="8" y="57"/>
                    <a:pt x="8" y="54"/>
                  </a:cubicBezTo>
                  <a:cubicBezTo>
                    <a:pt x="8" y="18"/>
                    <a:pt x="8" y="18"/>
                    <a:pt x="8" y="18"/>
                  </a:cubicBezTo>
                  <a:cubicBezTo>
                    <a:pt x="8" y="12"/>
                    <a:pt x="14" y="8"/>
                    <a:pt x="21" y="8"/>
                  </a:cubicBezTo>
                  <a:cubicBezTo>
                    <a:pt x="57" y="8"/>
                    <a:pt x="57" y="8"/>
                    <a:pt x="57" y="8"/>
                  </a:cubicBezTo>
                  <a:cubicBezTo>
                    <a:pt x="59" y="8"/>
                    <a:pt x="61" y="6"/>
                    <a:pt x="61" y="4"/>
                  </a:cubicBezTo>
                  <a:cubicBezTo>
                    <a:pt x="61" y="2"/>
                    <a:pt x="59" y="0"/>
                    <a:pt x="57" y="0"/>
                  </a:cubicBezTo>
                  <a:cubicBezTo>
                    <a:pt x="21" y="0"/>
                    <a:pt x="21" y="0"/>
                    <a:pt x="21" y="0"/>
                  </a:cubicBezTo>
                  <a:cubicBezTo>
                    <a:pt x="10" y="0"/>
                    <a:pt x="0" y="7"/>
                    <a:pt x="0" y="18"/>
                  </a:cubicBezTo>
                  <a:cubicBezTo>
                    <a:pt x="0" y="54"/>
                    <a:pt x="0" y="54"/>
                    <a:pt x="0" y="54"/>
                  </a:cubicBezTo>
                  <a:cubicBezTo>
                    <a:pt x="0" y="57"/>
                    <a:pt x="2" y="58"/>
                    <a:pt x="4" y="58"/>
                  </a:cubicBezTo>
                  <a:close/>
                  <a:moveTo>
                    <a:pt x="57" y="168"/>
                  </a:moveTo>
                  <a:cubicBezTo>
                    <a:pt x="21" y="168"/>
                    <a:pt x="21" y="168"/>
                    <a:pt x="21" y="168"/>
                  </a:cubicBezTo>
                  <a:cubicBezTo>
                    <a:pt x="14" y="168"/>
                    <a:pt x="8" y="161"/>
                    <a:pt x="8" y="155"/>
                  </a:cubicBezTo>
                  <a:cubicBezTo>
                    <a:pt x="8" y="118"/>
                    <a:pt x="8" y="118"/>
                    <a:pt x="8" y="118"/>
                  </a:cubicBezTo>
                  <a:cubicBezTo>
                    <a:pt x="8" y="116"/>
                    <a:pt x="6" y="114"/>
                    <a:pt x="4" y="114"/>
                  </a:cubicBezTo>
                  <a:cubicBezTo>
                    <a:pt x="2" y="114"/>
                    <a:pt x="0" y="116"/>
                    <a:pt x="0" y="118"/>
                  </a:cubicBezTo>
                  <a:cubicBezTo>
                    <a:pt x="0" y="155"/>
                    <a:pt x="0" y="155"/>
                    <a:pt x="0" y="155"/>
                  </a:cubicBezTo>
                  <a:cubicBezTo>
                    <a:pt x="0" y="166"/>
                    <a:pt x="10" y="176"/>
                    <a:pt x="21" y="176"/>
                  </a:cubicBezTo>
                  <a:cubicBezTo>
                    <a:pt x="57" y="176"/>
                    <a:pt x="57" y="176"/>
                    <a:pt x="57" y="176"/>
                  </a:cubicBezTo>
                  <a:cubicBezTo>
                    <a:pt x="59" y="176"/>
                    <a:pt x="61" y="174"/>
                    <a:pt x="61" y="172"/>
                  </a:cubicBezTo>
                  <a:cubicBezTo>
                    <a:pt x="61" y="170"/>
                    <a:pt x="59" y="168"/>
                    <a:pt x="57" y="168"/>
                  </a:cubicBezTo>
                  <a:close/>
                  <a:moveTo>
                    <a:pt x="157" y="0"/>
                  </a:moveTo>
                  <a:cubicBezTo>
                    <a:pt x="121" y="0"/>
                    <a:pt x="121" y="0"/>
                    <a:pt x="121" y="0"/>
                  </a:cubicBezTo>
                  <a:cubicBezTo>
                    <a:pt x="119" y="0"/>
                    <a:pt x="117" y="2"/>
                    <a:pt x="117" y="4"/>
                  </a:cubicBezTo>
                  <a:cubicBezTo>
                    <a:pt x="117" y="6"/>
                    <a:pt x="119" y="8"/>
                    <a:pt x="121" y="8"/>
                  </a:cubicBezTo>
                  <a:cubicBezTo>
                    <a:pt x="157" y="8"/>
                    <a:pt x="157" y="8"/>
                    <a:pt x="157" y="8"/>
                  </a:cubicBezTo>
                  <a:cubicBezTo>
                    <a:pt x="164" y="8"/>
                    <a:pt x="168" y="12"/>
                    <a:pt x="168" y="18"/>
                  </a:cubicBezTo>
                  <a:cubicBezTo>
                    <a:pt x="168" y="54"/>
                    <a:pt x="168" y="54"/>
                    <a:pt x="168" y="54"/>
                  </a:cubicBezTo>
                  <a:cubicBezTo>
                    <a:pt x="168" y="57"/>
                    <a:pt x="170" y="58"/>
                    <a:pt x="172" y="58"/>
                  </a:cubicBezTo>
                  <a:cubicBezTo>
                    <a:pt x="174" y="58"/>
                    <a:pt x="176" y="57"/>
                    <a:pt x="176" y="54"/>
                  </a:cubicBezTo>
                  <a:cubicBezTo>
                    <a:pt x="176" y="18"/>
                    <a:pt x="176" y="18"/>
                    <a:pt x="176" y="18"/>
                  </a:cubicBezTo>
                  <a:cubicBezTo>
                    <a:pt x="176" y="7"/>
                    <a:pt x="168" y="0"/>
                    <a:pt x="157" y="0"/>
                  </a:cubicBezTo>
                  <a:close/>
                  <a:moveTo>
                    <a:pt x="152" y="79"/>
                  </a:moveTo>
                  <a:cubicBezTo>
                    <a:pt x="97" y="24"/>
                    <a:pt x="97" y="24"/>
                    <a:pt x="97" y="24"/>
                  </a:cubicBezTo>
                  <a:cubicBezTo>
                    <a:pt x="95" y="22"/>
                    <a:pt x="92" y="20"/>
                    <a:pt x="89" y="20"/>
                  </a:cubicBezTo>
                  <a:cubicBezTo>
                    <a:pt x="86" y="20"/>
                    <a:pt x="83" y="22"/>
                    <a:pt x="81" y="24"/>
                  </a:cubicBezTo>
                  <a:cubicBezTo>
                    <a:pt x="26" y="79"/>
                    <a:pt x="26" y="79"/>
                    <a:pt x="26" y="79"/>
                  </a:cubicBezTo>
                  <a:cubicBezTo>
                    <a:pt x="22" y="83"/>
                    <a:pt x="22" y="89"/>
                    <a:pt x="26" y="94"/>
                  </a:cubicBezTo>
                  <a:cubicBezTo>
                    <a:pt x="82" y="149"/>
                    <a:pt x="82" y="149"/>
                    <a:pt x="82" y="149"/>
                  </a:cubicBezTo>
                  <a:cubicBezTo>
                    <a:pt x="84" y="151"/>
                    <a:pt x="86" y="152"/>
                    <a:pt x="89" y="152"/>
                  </a:cubicBezTo>
                  <a:cubicBezTo>
                    <a:pt x="92" y="152"/>
                    <a:pt x="94" y="151"/>
                    <a:pt x="96" y="149"/>
                  </a:cubicBezTo>
                  <a:cubicBezTo>
                    <a:pt x="152" y="94"/>
                    <a:pt x="152" y="94"/>
                    <a:pt x="152" y="94"/>
                  </a:cubicBezTo>
                  <a:cubicBezTo>
                    <a:pt x="156" y="89"/>
                    <a:pt x="156" y="83"/>
                    <a:pt x="152" y="79"/>
                  </a:cubicBezTo>
                  <a:close/>
                  <a:moveTo>
                    <a:pt x="148" y="89"/>
                  </a:moveTo>
                  <a:cubicBezTo>
                    <a:pt x="92" y="145"/>
                    <a:pt x="92" y="145"/>
                    <a:pt x="92" y="145"/>
                  </a:cubicBezTo>
                  <a:cubicBezTo>
                    <a:pt x="91" y="146"/>
                    <a:pt x="90" y="147"/>
                    <a:pt x="89" y="147"/>
                  </a:cubicBezTo>
                  <a:cubicBezTo>
                    <a:pt x="88" y="147"/>
                    <a:pt x="87" y="146"/>
                    <a:pt x="86" y="145"/>
                  </a:cubicBezTo>
                  <a:cubicBezTo>
                    <a:pt x="30" y="89"/>
                    <a:pt x="30" y="89"/>
                    <a:pt x="30" y="89"/>
                  </a:cubicBezTo>
                  <a:cubicBezTo>
                    <a:pt x="28" y="88"/>
                    <a:pt x="28" y="85"/>
                    <a:pt x="30" y="83"/>
                  </a:cubicBezTo>
                  <a:cubicBezTo>
                    <a:pt x="85" y="28"/>
                    <a:pt x="85" y="28"/>
                    <a:pt x="85" y="28"/>
                  </a:cubicBezTo>
                  <a:cubicBezTo>
                    <a:pt x="86" y="27"/>
                    <a:pt x="87" y="26"/>
                    <a:pt x="89" y="26"/>
                  </a:cubicBezTo>
                  <a:cubicBezTo>
                    <a:pt x="91" y="26"/>
                    <a:pt x="92" y="27"/>
                    <a:pt x="93" y="28"/>
                  </a:cubicBezTo>
                  <a:cubicBezTo>
                    <a:pt x="148" y="83"/>
                    <a:pt x="148" y="83"/>
                    <a:pt x="148" y="83"/>
                  </a:cubicBezTo>
                  <a:cubicBezTo>
                    <a:pt x="150" y="85"/>
                    <a:pt x="150" y="88"/>
                    <a:pt x="148" y="89"/>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Freeform 13"/>
            <p:cNvSpPr>
              <a:spLocks noEditPoints="1"/>
            </p:cNvSpPr>
            <p:nvPr/>
          </p:nvSpPr>
          <p:spPr bwMode="auto">
            <a:xfrm>
              <a:off x="3554320" y="1540404"/>
              <a:ext cx="182160" cy="121726"/>
            </a:xfrm>
            <a:custGeom>
              <a:avLst/>
              <a:gdLst>
                <a:gd name="T0" fmla="*/ 129 w 176"/>
                <a:gd name="T1" fmla="*/ 60 h 128"/>
                <a:gd name="T2" fmla="*/ 87 w 176"/>
                <a:gd name="T3" fmla="*/ 60 h 128"/>
                <a:gd name="T4" fmla="*/ 70 w 176"/>
                <a:gd name="T5" fmla="*/ 78 h 128"/>
                <a:gd name="T6" fmla="*/ 72 w 176"/>
                <a:gd name="T7" fmla="*/ 80 h 128"/>
                <a:gd name="T8" fmla="*/ 74 w 176"/>
                <a:gd name="T9" fmla="*/ 78 h 128"/>
                <a:gd name="T10" fmla="*/ 87 w 176"/>
                <a:gd name="T11" fmla="*/ 64 h 128"/>
                <a:gd name="T12" fmla="*/ 129 w 176"/>
                <a:gd name="T13" fmla="*/ 64 h 128"/>
                <a:gd name="T14" fmla="*/ 142 w 176"/>
                <a:gd name="T15" fmla="*/ 78 h 128"/>
                <a:gd name="T16" fmla="*/ 129 w 176"/>
                <a:gd name="T17" fmla="*/ 92 h 128"/>
                <a:gd name="T18" fmla="*/ 110 w 176"/>
                <a:gd name="T19" fmla="*/ 92 h 128"/>
                <a:gd name="T20" fmla="*/ 108 w 176"/>
                <a:gd name="T21" fmla="*/ 94 h 128"/>
                <a:gd name="T22" fmla="*/ 110 w 176"/>
                <a:gd name="T23" fmla="*/ 96 h 128"/>
                <a:gd name="T24" fmla="*/ 129 w 176"/>
                <a:gd name="T25" fmla="*/ 96 h 128"/>
                <a:gd name="T26" fmla="*/ 146 w 176"/>
                <a:gd name="T27" fmla="*/ 78 h 128"/>
                <a:gd name="T28" fmla="*/ 129 w 176"/>
                <a:gd name="T29" fmla="*/ 60 h 128"/>
                <a:gd name="T30" fmla="*/ 104 w 176"/>
                <a:gd name="T31" fmla="*/ 76 h 128"/>
                <a:gd name="T32" fmla="*/ 102 w 176"/>
                <a:gd name="T33" fmla="*/ 78 h 128"/>
                <a:gd name="T34" fmla="*/ 89 w 176"/>
                <a:gd name="T35" fmla="*/ 92 h 128"/>
                <a:gd name="T36" fmla="*/ 47 w 176"/>
                <a:gd name="T37" fmla="*/ 92 h 128"/>
                <a:gd name="T38" fmla="*/ 34 w 176"/>
                <a:gd name="T39" fmla="*/ 78 h 128"/>
                <a:gd name="T40" fmla="*/ 47 w 176"/>
                <a:gd name="T41" fmla="*/ 64 h 128"/>
                <a:gd name="T42" fmla="*/ 66 w 176"/>
                <a:gd name="T43" fmla="*/ 64 h 128"/>
                <a:gd name="T44" fmla="*/ 68 w 176"/>
                <a:gd name="T45" fmla="*/ 62 h 128"/>
                <a:gd name="T46" fmla="*/ 66 w 176"/>
                <a:gd name="T47" fmla="*/ 60 h 128"/>
                <a:gd name="T48" fmla="*/ 47 w 176"/>
                <a:gd name="T49" fmla="*/ 60 h 128"/>
                <a:gd name="T50" fmla="*/ 30 w 176"/>
                <a:gd name="T51" fmla="*/ 78 h 128"/>
                <a:gd name="T52" fmla="*/ 47 w 176"/>
                <a:gd name="T53" fmla="*/ 96 h 128"/>
                <a:gd name="T54" fmla="*/ 89 w 176"/>
                <a:gd name="T55" fmla="*/ 96 h 128"/>
                <a:gd name="T56" fmla="*/ 106 w 176"/>
                <a:gd name="T57" fmla="*/ 78 h 128"/>
                <a:gd name="T58" fmla="*/ 104 w 176"/>
                <a:gd name="T59" fmla="*/ 76 h 128"/>
                <a:gd name="T60" fmla="*/ 133 w 176"/>
                <a:gd name="T61" fmla="*/ 32 h 128"/>
                <a:gd name="T62" fmla="*/ 88 w 176"/>
                <a:gd name="T63" fmla="*/ 0 h 128"/>
                <a:gd name="T64" fmla="*/ 43 w 176"/>
                <a:gd name="T65" fmla="*/ 32 h 128"/>
                <a:gd name="T66" fmla="*/ 0 w 176"/>
                <a:gd name="T67" fmla="*/ 80 h 128"/>
                <a:gd name="T68" fmla="*/ 48 w 176"/>
                <a:gd name="T69" fmla="*/ 128 h 128"/>
                <a:gd name="T70" fmla="*/ 128 w 176"/>
                <a:gd name="T71" fmla="*/ 128 h 128"/>
                <a:gd name="T72" fmla="*/ 176 w 176"/>
                <a:gd name="T73" fmla="*/ 80 h 128"/>
                <a:gd name="T74" fmla="*/ 133 w 176"/>
                <a:gd name="T75" fmla="*/ 32 h 128"/>
                <a:gd name="T76" fmla="*/ 128 w 176"/>
                <a:gd name="T77" fmla="*/ 120 h 128"/>
                <a:gd name="T78" fmla="*/ 48 w 176"/>
                <a:gd name="T79" fmla="*/ 120 h 128"/>
                <a:gd name="T80" fmla="*/ 8 w 176"/>
                <a:gd name="T81" fmla="*/ 80 h 128"/>
                <a:gd name="T82" fmla="*/ 44 w 176"/>
                <a:gd name="T83" fmla="*/ 40 h 128"/>
                <a:gd name="T84" fmla="*/ 50 w 176"/>
                <a:gd name="T85" fmla="*/ 35 h 128"/>
                <a:gd name="T86" fmla="*/ 88 w 176"/>
                <a:gd name="T87" fmla="*/ 8 h 128"/>
                <a:gd name="T88" fmla="*/ 126 w 176"/>
                <a:gd name="T89" fmla="*/ 35 h 128"/>
                <a:gd name="T90" fmla="*/ 132 w 176"/>
                <a:gd name="T91" fmla="*/ 40 h 128"/>
                <a:gd name="T92" fmla="*/ 168 w 176"/>
                <a:gd name="T93" fmla="*/ 80 h 128"/>
                <a:gd name="T94" fmla="*/ 128 w 176"/>
                <a:gd name="T9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28">
                  <a:moveTo>
                    <a:pt x="129" y="60"/>
                  </a:moveTo>
                  <a:cubicBezTo>
                    <a:pt x="87" y="60"/>
                    <a:pt x="87" y="60"/>
                    <a:pt x="87" y="60"/>
                  </a:cubicBezTo>
                  <a:cubicBezTo>
                    <a:pt x="78" y="60"/>
                    <a:pt x="70" y="68"/>
                    <a:pt x="70" y="78"/>
                  </a:cubicBezTo>
                  <a:cubicBezTo>
                    <a:pt x="70" y="79"/>
                    <a:pt x="71" y="80"/>
                    <a:pt x="72" y="80"/>
                  </a:cubicBezTo>
                  <a:cubicBezTo>
                    <a:pt x="73" y="80"/>
                    <a:pt x="74" y="79"/>
                    <a:pt x="74" y="78"/>
                  </a:cubicBezTo>
                  <a:cubicBezTo>
                    <a:pt x="74" y="70"/>
                    <a:pt x="80" y="64"/>
                    <a:pt x="87" y="64"/>
                  </a:cubicBezTo>
                  <a:cubicBezTo>
                    <a:pt x="129" y="64"/>
                    <a:pt x="129" y="64"/>
                    <a:pt x="129" y="64"/>
                  </a:cubicBezTo>
                  <a:cubicBezTo>
                    <a:pt x="136" y="64"/>
                    <a:pt x="142" y="70"/>
                    <a:pt x="142" y="78"/>
                  </a:cubicBezTo>
                  <a:cubicBezTo>
                    <a:pt x="142" y="86"/>
                    <a:pt x="136" y="92"/>
                    <a:pt x="129" y="92"/>
                  </a:cubicBezTo>
                  <a:cubicBezTo>
                    <a:pt x="110" y="92"/>
                    <a:pt x="110" y="92"/>
                    <a:pt x="110" y="92"/>
                  </a:cubicBezTo>
                  <a:cubicBezTo>
                    <a:pt x="109" y="92"/>
                    <a:pt x="108" y="93"/>
                    <a:pt x="108" y="94"/>
                  </a:cubicBezTo>
                  <a:cubicBezTo>
                    <a:pt x="108" y="95"/>
                    <a:pt x="109" y="96"/>
                    <a:pt x="110" y="96"/>
                  </a:cubicBezTo>
                  <a:cubicBezTo>
                    <a:pt x="129" y="96"/>
                    <a:pt x="129" y="96"/>
                    <a:pt x="129" y="96"/>
                  </a:cubicBezTo>
                  <a:cubicBezTo>
                    <a:pt x="138" y="96"/>
                    <a:pt x="146" y="88"/>
                    <a:pt x="146" y="78"/>
                  </a:cubicBezTo>
                  <a:cubicBezTo>
                    <a:pt x="146" y="68"/>
                    <a:pt x="138" y="60"/>
                    <a:pt x="129" y="60"/>
                  </a:cubicBezTo>
                  <a:close/>
                  <a:moveTo>
                    <a:pt x="104" y="76"/>
                  </a:moveTo>
                  <a:cubicBezTo>
                    <a:pt x="103" y="76"/>
                    <a:pt x="102" y="77"/>
                    <a:pt x="102" y="78"/>
                  </a:cubicBezTo>
                  <a:cubicBezTo>
                    <a:pt x="102" y="86"/>
                    <a:pt x="96" y="92"/>
                    <a:pt x="89" y="92"/>
                  </a:cubicBezTo>
                  <a:cubicBezTo>
                    <a:pt x="47" y="92"/>
                    <a:pt x="47" y="92"/>
                    <a:pt x="47" y="92"/>
                  </a:cubicBezTo>
                  <a:cubicBezTo>
                    <a:pt x="40" y="92"/>
                    <a:pt x="34" y="86"/>
                    <a:pt x="34" y="78"/>
                  </a:cubicBezTo>
                  <a:cubicBezTo>
                    <a:pt x="34" y="70"/>
                    <a:pt x="40" y="64"/>
                    <a:pt x="47" y="64"/>
                  </a:cubicBezTo>
                  <a:cubicBezTo>
                    <a:pt x="66" y="64"/>
                    <a:pt x="66" y="64"/>
                    <a:pt x="66" y="64"/>
                  </a:cubicBezTo>
                  <a:cubicBezTo>
                    <a:pt x="67" y="64"/>
                    <a:pt x="68" y="63"/>
                    <a:pt x="68" y="62"/>
                  </a:cubicBezTo>
                  <a:cubicBezTo>
                    <a:pt x="68" y="61"/>
                    <a:pt x="67" y="60"/>
                    <a:pt x="66" y="60"/>
                  </a:cubicBezTo>
                  <a:cubicBezTo>
                    <a:pt x="47" y="60"/>
                    <a:pt x="47" y="60"/>
                    <a:pt x="47" y="60"/>
                  </a:cubicBezTo>
                  <a:cubicBezTo>
                    <a:pt x="38" y="60"/>
                    <a:pt x="30" y="68"/>
                    <a:pt x="30" y="78"/>
                  </a:cubicBezTo>
                  <a:cubicBezTo>
                    <a:pt x="30" y="88"/>
                    <a:pt x="38" y="96"/>
                    <a:pt x="47" y="96"/>
                  </a:cubicBezTo>
                  <a:cubicBezTo>
                    <a:pt x="89" y="96"/>
                    <a:pt x="89" y="96"/>
                    <a:pt x="89" y="96"/>
                  </a:cubicBezTo>
                  <a:cubicBezTo>
                    <a:pt x="98" y="96"/>
                    <a:pt x="106" y="88"/>
                    <a:pt x="106" y="78"/>
                  </a:cubicBezTo>
                  <a:cubicBezTo>
                    <a:pt x="106" y="77"/>
                    <a:pt x="105" y="76"/>
                    <a:pt x="104" y="76"/>
                  </a:cubicBezTo>
                  <a:close/>
                  <a:moveTo>
                    <a:pt x="133" y="32"/>
                  </a:moveTo>
                  <a:cubicBezTo>
                    <a:pt x="127" y="14"/>
                    <a:pt x="109" y="0"/>
                    <a:pt x="88" y="0"/>
                  </a:cubicBezTo>
                  <a:cubicBezTo>
                    <a:pt x="67" y="0"/>
                    <a:pt x="49" y="14"/>
                    <a:pt x="43" y="32"/>
                  </a:cubicBezTo>
                  <a:cubicBezTo>
                    <a:pt x="19" y="35"/>
                    <a:pt x="0" y="55"/>
                    <a:pt x="0" y="80"/>
                  </a:cubicBezTo>
                  <a:cubicBezTo>
                    <a:pt x="0" y="106"/>
                    <a:pt x="22" y="128"/>
                    <a:pt x="48" y="128"/>
                  </a:cubicBezTo>
                  <a:cubicBezTo>
                    <a:pt x="128" y="128"/>
                    <a:pt x="128" y="128"/>
                    <a:pt x="128" y="128"/>
                  </a:cubicBezTo>
                  <a:cubicBezTo>
                    <a:pt x="154" y="128"/>
                    <a:pt x="176" y="106"/>
                    <a:pt x="176" y="80"/>
                  </a:cubicBezTo>
                  <a:cubicBezTo>
                    <a:pt x="176" y="55"/>
                    <a:pt x="157" y="35"/>
                    <a:pt x="133" y="32"/>
                  </a:cubicBezTo>
                  <a:close/>
                  <a:moveTo>
                    <a:pt x="128" y="120"/>
                  </a:moveTo>
                  <a:cubicBezTo>
                    <a:pt x="48" y="120"/>
                    <a:pt x="48" y="120"/>
                    <a:pt x="48" y="120"/>
                  </a:cubicBezTo>
                  <a:cubicBezTo>
                    <a:pt x="26" y="120"/>
                    <a:pt x="8" y="102"/>
                    <a:pt x="8" y="80"/>
                  </a:cubicBezTo>
                  <a:cubicBezTo>
                    <a:pt x="8" y="60"/>
                    <a:pt x="23" y="42"/>
                    <a:pt x="44" y="40"/>
                  </a:cubicBezTo>
                  <a:cubicBezTo>
                    <a:pt x="47" y="40"/>
                    <a:pt x="49" y="38"/>
                    <a:pt x="50" y="35"/>
                  </a:cubicBezTo>
                  <a:cubicBezTo>
                    <a:pt x="56" y="19"/>
                    <a:pt x="71" y="8"/>
                    <a:pt x="88" y="8"/>
                  </a:cubicBezTo>
                  <a:cubicBezTo>
                    <a:pt x="105" y="8"/>
                    <a:pt x="120" y="19"/>
                    <a:pt x="126" y="35"/>
                  </a:cubicBezTo>
                  <a:cubicBezTo>
                    <a:pt x="127" y="38"/>
                    <a:pt x="129" y="40"/>
                    <a:pt x="132" y="40"/>
                  </a:cubicBezTo>
                  <a:cubicBezTo>
                    <a:pt x="153" y="43"/>
                    <a:pt x="168" y="60"/>
                    <a:pt x="168" y="80"/>
                  </a:cubicBezTo>
                  <a:cubicBezTo>
                    <a:pt x="168" y="102"/>
                    <a:pt x="150" y="120"/>
                    <a:pt x="128" y="120"/>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Freeform 17"/>
            <p:cNvSpPr>
              <a:spLocks noEditPoints="1"/>
            </p:cNvSpPr>
            <p:nvPr/>
          </p:nvSpPr>
          <p:spPr bwMode="auto">
            <a:xfrm>
              <a:off x="3177371" y="1514205"/>
              <a:ext cx="170238" cy="163055"/>
            </a:xfrm>
            <a:custGeom>
              <a:avLst/>
              <a:gdLst>
                <a:gd name="T0" fmla="*/ 152 w 168"/>
                <a:gd name="T1" fmla="*/ 80 h 176"/>
                <a:gd name="T2" fmla="*/ 142 w 168"/>
                <a:gd name="T3" fmla="*/ 137 h 176"/>
                <a:gd name="T4" fmla="*/ 70 w 168"/>
                <a:gd name="T5" fmla="*/ 166 h 176"/>
                <a:gd name="T6" fmla="*/ 8 w 168"/>
                <a:gd name="T7" fmla="*/ 120 h 176"/>
                <a:gd name="T8" fmla="*/ 18 w 168"/>
                <a:gd name="T9" fmla="*/ 47 h 176"/>
                <a:gd name="T10" fmla="*/ 90 w 168"/>
                <a:gd name="T11" fmla="*/ 18 h 176"/>
                <a:gd name="T12" fmla="*/ 94 w 168"/>
                <a:gd name="T13" fmla="*/ 11 h 176"/>
                <a:gd name="T14" fmla="*/ 14 w 168"/>
                <a:gd name="T15" fmla="*/ 40 h 176"/>
                <a:gd name="T16" fmla="*/ 0 w 168"/>
                <a:gd name="T17" fmla="*/ 120 h 176"/>
                <a:gd name="T18" fmla="*/ 66 w 168"/>
                <a:gd name="T19" fmla="*/ 173 h 176"/>
                <a:gd name="T20" fmla="*/ 94 w 168"/>
                <a:gd name="T21" fmla="*/ 173 h 176"/>
                <a:gd name="T22" fmla="*/ 160 w 168"/>
                <a:gd name="T23" fmla="*/ 120 h 176"/>
                <a:gd name="T24" fmla="*/ 156 w 168"/>
                <a:gd name="T25" fmla="*/ 76 h 176"/>
                <a:gd name="T26" fmla="*/ 160 w 168"/>
                <a:gd name="T27" fmla="*/ 26 h 176"/>
                <a:gd name="T28" fmla="*/ 149 w 168"/>
                <a:gd name="T29" fmla="*/ 34 h 176"/>
                <a:gd name="T30" fmla="*/ 157 w 168"/>
                <a:gd name="T31" fmla="*/ 45 h 176"/>
                <a:gd name="T32" fmla="*/ 160 w 168"/>
                <a:gd name="T33" fmla="*/ 45 h 176"/>
                <a:gd name="T34" fmla="*/ 168 w 168"/>
                <a:gd name="T35" fmla="*/ 34 h 176"/>
                <a:gd name="T36" fmla="*/ 112 w 168"/>
                <a:gd name="T37" fmla="*/ 49 h 176"/>
                <a:gd name="T38" fmla="*/ 118 w 168"/>
                <a:gd name="T39" fmla="*/ 44 h 176"/>
                <a:gd name="T40" fmla="*/ 121 w 168"/>
                <a:gd name="T41" fmla="*/ 58 h 176"/>
                <a:gd name="T42" fmla="*/ 126 w 168"/>
                <a:gd name="T43" fmla="*/ 65 h 176"/>
                <a:gd name="T44" fmla="*/ 81 w 168"/>
                <a:gd name="T45" fmla="*/ 52 h 176"/>
                <a:gd name="T46" fmla="*/ 45 w 168"/>
                <a:gd name="T47" fmla="*/ 72 h 176"/>
                <a:gd name="T48" fmla="*/ 44 w 168"/>
                <a:gd name="T49" fmla="*/ 111 h 176"/>
                <a:gd name="T50" fmla="*/ 79 w 168"/>
                <a:gd name="T51" fmla="*/ 132 h 176"/>
                <a:gd name="T52" fmla="*/ 80 w 168"/>
                <a:gd name="T53" fmla="*/ 132 h 176"/>
                <a:gd name="T54" fmla="*/ 116 w 168"/>
                <a:gd name="T55" fmla="*/ 111 h 176"/>
                <a:gd name="T56" fmla="*/ 128 w 168"/>
                <a:gd name="T57" fmla="*/ 68 h 176"/>
                <a:gd name="T58" fmla="*/ 134 w 168"/>
                <a:gd name="T59" fmla="*/ 72 h 176"/>
                <a:gd name="T60" fmla="*/ 146 w 168"/>
                <a:gd name="T61" fmla="*/ 60 h 176"/>
                <a:gd name="T62" fmla="*/ 135 w 168"/>
                <a:gd name="T63" fmla="*/ 46 h 176"/>
                <a:gd name="T64" fmla="*/ 129 w 168"/>
                <a:gd name="T65" fmla="*/ 50 h 176"/>
                <a:gd name="T66" fmla="*/ 124 w 168"/>
                <a:gd name="T67" fmla="*/ 37 h 176"/>
                <a:gd name="T68" fmla="*/ 124 w 168"/>
                <a:gd name="T69" fmla="*/ 34 h 176"/>
                <a:gd name="T70" fmla="*/ 128 w 168"/>
                <a:gd name="T71" fmla="*/ 22 h 176"/>
                <a:gd name="T72" fmla="*/ 134 w 168"/>
                <a:gd name="T73" fmla="*/ 27 h 176"/>
                <a:gd name="T74" fmla="*/ 147 w 168"/>
                <a:gd name="T75" fmla="*/ 15 h 176"/>
                <a:gd name="T76" fmla="*/ 136 w 168"/>
                <a:gd name="T77" fmla="*/ 1 h 176"/>
                <a:gd name="T78" fmla="*/ 121 w 168"/>
                <a:gd name="T79" fmla="*/ 12 h 176"/>
                <a:gd name="T80" fmla="*/ 126 w 168"/>
                <a:gd name="T81" fmla="*/ 19 h 176"/>
                <a:gd name="T82" fmla="*/ 113 w 168"/>
                <a:gd name="T83" fmla="*/ 23 h 176"/>
                <a:gd name="T84" fmla="*/ 99 w 168"/>
                <a:gd name="T85" fmla="*/ 34 h 176"/>
                <a:gd name="T86" fmla="*/ 110 w 168"/>
                <a:gd name="T87" fmla="*/ 49 h 176"/>
                <a:gd name="T88" fmla="*/ 48 w 168"/>
                <a:gd name="T89" fmla="*/ 110 h 176"/>
                <a:gd name="T90" fmla="*/ 78 w 168"/>
                <a:gd name="T91" fmla="*/ 94 h 176"/>
                <a:gd name="T92" fmla="*/ 80 w 168"/>
                <a:gd name="T93" fmla="*/ 90 h 176"/>
                <a:gd name="T94" fmla="*/ 80 w 168"/>
                <a:gd name="T95" fmla="*/ 56 h 176"/>
                <a:gd name="T96" fmla="*/ 80 w 168"/>
                <a:gd name="T97" fmla="*/ 90 h 176"/>
                <a:gd name="T98" fmla="*/ 82 w 168"/>
                <a:gd name="T99" fmla="*/ 127 h 176"/>
                <a:gd name="T100" fmla="*/ 112 w 168"/>
                <a:gd name="T101" fmla="*/ 77 h 176"/>
                <a:gd name="T102" fmla="*/ 134 w 168"/>
                <a:gd name="T103" fmla="*/ 50 h 176"/>
                <a:gd name="T104" fmla="*/ 134 w 168"/>
                <a:gd name="T105" fmla="*/ 67 h 176"/>
                <a:gd name="T106" fmla="*/ 134 w 168"/>
                <a:gd name="T107" fmla="*/ 50 h 176"/>
                <a:gd name="T108" fmla="*/ 142 w 168"/>
                <a:gd name="T109" fmla="*/ 13 h 176"/>
                <a:gd name="T110" fmla="*/ 128 w 168"/>
                <a:gd name="T111" fmla="*/ 16 h 176"/>
                <a:gd name="T112" fmla="*/ 134 w 168"/>
                <a:gd name="T113" fmla="*/ 5 h 176"/>
                <a:gd name="T114" fmla="*/ 120 w 168"/>
                <a:gd name="T115" fmla="*/ 36 h 176"/>
                <a:gd name="T116" fmla="*/ 103 w 168"/>
                <a:gd name="T117" fmla="*/ 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8" h="176">
                  <a:moveTo>
                    <a:pt x="156" y="76"/>
                  </a:moveTo>
                  <a:cubicBezTo>
                    <a:pt x="154" y="76"/>
                    <a:pt x="152" y="78"/>
                    <a:pt x="152" y="80"/>
                  </a:cubicBezTo>
                  <a:cubicBezTo>
                    <a:pt x="152" y="120"/>
                    <a:pt x="152" y="120"/>
                    <a:pt x="152" y="120"/>
                  </a:cubicBezTo>
                  <a:cubicBezTo>
                    <a:pt x="152" y="126"/>
                    <a:pt x="147" y="134"/>
                    <a:pt x="142" y="137"/>
                  </a:cubicBezTo>
                  <a:cubicBezTo>
                    <a:pt x="90" y="166"/>
                    <a:pt x="90" y="166"/>
                    <a:pt x="90" y="166"/>
                  </a:cubicBezTo>
                  <a:cubicBezTo>
                    <a:pt x="85" y="169"/>
                    <a:pt x="75" y="169"/>
                    <a:pt x="70" y="166"/>
                  </a:cubicBezTo>
                  <a:cubicBezTo>
                    <a:pt x="18" y="137"/>
                    <a:pt x="18" y="137"/>
                    <a:pt x="18" y="137"/>
                  </a:cubicBezTo>
                  <a:cubicBezTo>
                    <a:pt x="13" y="134"/>
                    <a:pt x="8" y="126"/>
                    <a:pt x="8" y="120"/>
                  </a:cubicBezTo>
                  <a:cubicBezTo>
                    <a:pt x="8" y="64"/>
                    <a:pt x="8" y="64"/>
                    <a:pt x="8" y="64"/>
                  </a:cubicBezTo>
                  <a:cubicBezTo>
                    <a:pt x="8" y="58"/>
                    <a:pt x="13" y="50"/>
                    <a:pt x="18" y="47"/>
                  </a:cubicBezTo>
                  <a:cubicBezTo>
                    <a:pt x="70" y="18"/>
                    <a:pt x="70" y="18"/>
                    <a:pt x="70" y="18"/>
                  </a:cubicBezTo>
                  <a:cubicBezTo>
                    <a:pt x="75" y="15"/>
                    <a:pt x="85" y="15"/>
                    <a:pt x="90" y="18"/>
                  </a:cubicBezTo>
                  <a:cubicBezTo>
                    <a:pt x="92" y="20"/>
                    <a:pt x="95" y="19"/>
                    <a:pt x="96" y="17"/>
                  </a:cubicBezTo>
                  <a:cubicBezTo>
                    <a:pt x="97" y="15"/>
                    <a:pt x="96" y="12"/>
                    <a:pt x="94" y="11"/>
                  </a:cubicBezTo>
                  <a:cubicBezTo>
                    <a:pt x="86" y="7"/>
                    <a:pt x="74" y="7"/>
                    <a:pt x="66" y="11"/>
                  </a:cubicBezTo>
                  <a:cubicBezTo>
                    <a:pt x="14" y="40"/>
                    <a:pt x="14" y="40"/>
                    <a:pt x="14" y="40"/>
                  </a:cubicBezTo>
                  <a:cubicBezTo>
                    <a:pt x="6" y="44"/>
                    <a:pt x="0" y="54"/>
                    <a:pt x="0" y="64"/>
                  </a:cubicBezTo>
                  <a:cubicBezTo>
                    <a:pt x="0" y="120"/>
                    <a:pt x="0" y="120"/>
                    <a:pt x="0" y="120"/>
                  </a:cubicBezTo>
                  <a:cubicBezTo>
                    <a:pt x="0" y="130"/>
                    <a:pt x="6" y="140"/>
                    <a:pt x="14" y="144"/>
                  </a:cubicBezTo>
                  <a:cubicBezTo>
                    <a:pt x="66" y="173"/>
                    <a:pt x="66" y="173"/>
                    <a:pt x="66" y="173"/>
                  </a:cubicBezTo>
                  <a:cubicBezTo>
                    <a:pt x="70" y="175"/>
                    <a:pt x="75" y="176"/>
                    <a:pt x="80" y="176"/>
                  </a:cubicBezTo>
                  <a:cubicBezTo>
                    <a:pt x="85" y="176"/>
                    <a:pt x="90" y="175"/>
                    <a:pt x="94" y="173"/>
                  </a:cubicBezTo>
                  <a:cubicBezTo>
                    <a:pt x="146" y="144"/>
                    <a:pt x="146" y="144"/>
                    <a:pt x="146" y="144"/>
                  </a:cubicBezTo>
                  <a:cubicBezTo>
                    <a:pt x="154" y="140"/>
                    <a:pt x="160" y="130"/>
                    <a:pt x="160" y="120"/>
                  </a:cubicBezTo>
                  <a:cubicBezTo>
                    <a:pt x="160" y="80"/>
                    <a:pt x="160" y="80"/>
                    <a:pt x="160" y="80"/>
                  </a:cubicBezTo>
                  <a:cubicBezTo>
                    <a:pt x="160" y="78"/>
                    <a:pt x="158" y="76"/>
                    <a:pt x="156" y="76"/>
                  </a:cubicBezTo>
                  <a:close/>
                  <a:moveTo>
                    <a:pt x="168" y="34"/>
                  </a:moveTo>
                  <a:cubicBezTo>
                    <a:pt x="160" y="26"/>
                    <a:pt x="160" y="26"/>
                    <a:pt x="160" y="26"/>
                  </a:cubicBezTo>
                  <a:cubicBezTo>
                    <a:pt x="159" y="26"/>
                    <a:pt x="158" y="26"/>
                    <a:pt x="157" y="26"/>
                  </a:cubicBezTo>
                  <a:cubicBezTo>
                    <a:pt x="149" y="34"/>
                    <a:pt x="149" y="34"/>
                    <a:pt x="149" y="34"/>
                  </a:cubicBezTo>
                  <a:cubicBezTo>
                    <a:pt x="148" y="35"/>
                    <a:pt x="148" y="36"/>
                    <a:pt x="149" y="37"/>
                  </a:cubicBezTo>
                  <a:cubicBezTo>
                    <a:pt x="157" y="45"/>
                    <a:pt x="157" y="45"/>
                    <a:pt x="157" y="45"/>
                  </a:cubicBezTo>
                  <a:cubicBezTo>
                    <a:pt x="157" y="46"/>
                    <a:pt x="158" y="46"/>
                    <a:pt x="158" y="46"/>
                  </a:cubicBezTo>
                  <a:cubicBezTo>
                    <a:pt x="159" y="46"/>
                    <a:pt x="160" y="46"/>
                    <a:pt x="160" y="45"/>
                  </a:cubicBezTo>
                  <a:cubicBezTo>
                    <a:pt x="168" y="37"/>
                    <a:pt x="168" y="37"/>
                    <a:pt x="168" y="37"/>
                  </a:cubicBezTo>
                  <a:cubicBezTo>
                    <a:pt x="168" y="37"/>
                    <a:pt x="168" y="35"/>
                    <a:pt x="168" y="34"/>
                  </a:cubicBezTo>
                  <a:close/>
                  <a:moveTo>
                    <a:pt x="110" y="49"/>
                  </a:moveTo>
                  <a:cubicBezTo>
                    <a:pt x="110" y="49"/>
                    <a:pt x="111" y="49"/>
                    <a:pt x="112" y="49"/>
                  </a:cubicBezTo>
                  <a:cubicBezTo>
                    <a:pt x="112" y="49"/>
                    <a:pt x="113" y="49"/>
                    <a:pt x="113" y="49"/>
                  </a:cubicBezTo>
                  <a:cubicBezTo>
                    <a:pt x="118" y="44"/>
                    <a:pt x="118" y="44"/>
                    <a:pt x="118" y="44"/>
                  </a:cubicBezTo>
                  <a:cubicBezTo>
                    <a:pt x="126" y="53"/>
                    <a:pt x="126" y="53"/>
                    <a:pt x="126" y="53"/>
                  </a:cubicBezTo>
                  <a:cubicBezTo>
                    <a:pt x="121" y="58"/>
                    <a:pt x="121" y="58"/>
                    <a:pt x="121" y="58"/>
                  </a:cubicBezTo>
                  <a:cubicBezTo>
                    <a:pt x="120" y="58"/>
                    <a:pt x="120" y="60"/>
                    <a:pt x="121" y="60"/>
                  </a:cubicBezTo>
                  <a:cubicBezTo>
                    <a:pt x="126" y="65"/>
                    <a:pt x="126" y="65"/>
                    <a:pt x="126" y="65"/>
                  </a:cubicBezTo>
                  <a:cubicBezTo>
                    <a:pt x="114" y="71"/>
                    <a:pt x="114" y="71"/>
                    <a:pt x="114" y="71"/>
                  </a:cubicBezTo>
                  <a:cubicBezTo>
                    <a:pt x="81" y="52"/>
                    <a:pt x="81" y="52"/>
                    <a:pt x="81" y="52"/>
                  </a:cubicBezTo>
                  <a:cubicBezTo>
                    <a:pt x="80" y="52"/>
                    <a:pt x="80" y="52"/>
                    <a:pt x="79" y="52"/>
                  </a:cubicBezTo>
                  <a:cubicBezTo>
                    <a:pt x="45" y="72"/>
                    <a:pt x="45" y="72"/>
                    <a:pt x="45" y="72"/>
                  </a:cubicBezTo>
                  <a:cubicBezTo>
                    <a:pt x="44" y="72"/>
                    <a:pt x="44" y="73"/>
                    <a:pt x="44" y="73"/>
                  </a:cubicBezTo>
                  <a:cubicBezTo>
                    <a:pt x="44" y="111"/>
                    <a:pt x="44" y="111"/>
                    <a:pt x="44" y="111"/>
                  </a:cubicBezTo>
                  <a:cubicBezTo>
                    <a:pt x="44" y="112"/>
                    <a:pt x="44" y="112"/>
                    <a:pt x="45" y="113"/>
                  </a:cubicBezTo>
                  <a:cubicBezTo>
                    <a:pt x="79" y="132"/>
                    <a:pt x="79" y="132"/>
                    <a:pt x="79" y="132"/>
                  </a:cubicBezTo>
                  <a:cubicBezTo>
                    <a:pt x="79" y="132"/>
                    <a:pt x="80" y="132"/>
                    <a:pt x="80" y="132"/>
                  </a:cubicBezTo>
                  <a:cubicBezTo>
                    <a:pt x="80" y="132"/>
                    <a:pt x="80" y="132"/>
                    <a:pt x="80" y="132"/>
                  </a:cubicBezTo>
                  <a:cubicBezTo>
                    <a:pt x="114" y="113"/>
                    <a:pt x="114" y="113"/>
                    <a:pt x="114" y="113"/>
                  </a:cubicBezTo>
                  <a:cubicBezTo>
                    <a:pt x="115" y="112"/>
                    <a:pt x="116" y="112"/>
                    <a:pt x="116" y="111"/>
                  </a:cubicBezTo>
                  <a:cubicBezTo>
                    <a:pt x="116" y="74"/>
                    <a:pt x="116" y="74"/>
                    <a:pt x="116" y="74"/>
                  </a:cubicBezTo>
                  <a:cubicBezTo>
                    <a:pt x="128" y="68"/>
                    <a:pt x="128" y="68"/>
                    <a:pt x="128" y="68"/>
                  </a:cubicBezTo>
                  <a:cubicBezTo>
                    <a:pt x="132" y="72"/>
                    <a:pt x="132" y="72"/>
                    <a:pt x="132" y="72"/>
                  </a:cubicBezTo>
                  <a:cubicBezTo>
                    <a:pt x="132" y="72"/>
                    <a:pt x="133" y="72"/>
                    <a:pt x="134" y="72"/>
                  </a:cubicBezTo>
                  <a:cubicBezTo>
                    <a:pt x="134" y="72"/>
                    <a:pt x="135" y="72"/>
                    <a:pt x="135" y="72"/>
                  </a:cubicBezTo>
                  <a:cubicBezTo>
                    <a:pt x="146" y="60"/>
                    <a:pt x="146" y="60"/>
                    <a:pt x="146" y="60"/>
                  </a:cubicBezTo>
                  <a:cubicBezTo>
                    <a:pt x="147" y="60"/>
                    <a:pt x="147" y="58"/>
                    <a:pt x="146" y="58"/>
                  </a:cubicBezTo>
                  <a:cubicBezTo>
                    <a:pt x="135" y="46"/>
                    <a:pt x="135" y="46"/>
                    <a:pt x="135" y="46"/>
                  </a:cubicBezTo>
                  <a:cubicBezTo>
                    <a:pt x="134" y="46"/>
                    <a:pt x="133" y="46"/>
                    <a:pt x="132" y="46"/>
                  </a:cubicBezTo>
                  <a:cubicBezTo>
                    <a:pt x="129" y="50"/>
                    <a:pt x="129" y="50"/>
                    <a:pt x="129" y="50"/>
                  </a:cubicBezTo>
                  <a:cubicBezTo>
                    <a:pt x="120" y="42"/>
                    <a:pt x="120" y="42"/>
                    <a:pt x="120" y="42"/>
                  </a:cubicBezTo>
                  <a:cubicBezTo>
                    <a:pt x="124" y="37"/>
                    <a:pt x="124" y="37"/>
                    <a:pt x="124" y="37"/>
                  </a:cubicBezTo>
                  <a:cubicBezTo>
                    <a:pt x="125" y="37"/>
                    <a:pt x="125" y="36"/>
                    <a:pt x="125" y="36"/>
                  </a:cubicBezTo>
                  <a:cubicBezTo>
                    <a:pt x="125" y="35"/>
                    <a:pt x="124" y="34"/>
                    <a:pt x="124" y="34"/>
                  </a:cubicBezTo>
                  <a:cubicBezTo>
                    <a:pt x="120" y="30"/>
                    <a:pt x="120" y="30"/>
                    <a:pt x="120" y="30"/>
                  </a:cubicBezTo>
                  <a:cubicBezTo>
                    <a:pt x="128" y="22"/>
                    <a:pt x="128" y="22"/>
                    <a:pt x="128" y="22"/>
                  </a:cubicBezTo>
                  <a:cubicBezTo>
                    <a:pt x="133" y="26"/>
                    <a:pt x="133" y="26"/>
                    <a:pt x="133" y="26"/>
                  </a:cubicBezTo>
                  <a:cubicBezTo>
                    <a:pt x="133" y="27"/>
                    <a:pt x="134" y="27"/>
                    <a:pt x="134" y="27"/>
                  </a:cubicBezTo>
                  <a:cubicBezTo>
                    <a:pt x="135" y="27"/>
                    <a:pt x="136" y="26"/>
                    <a:pt x="136" y="26"/>
                  </a:cubicBezTo>
                  <a:cubicBezTo>
                    <a:pt x="147" y="15"/>
                    <a:pt x="147" y="15"/>
                    <a:pt x="147" y="15"/>
                  </a:cubicBezTo>
                  <a:cubicBezTo>
                    <a:pt x="148" y="14"/>
                    <a:pt x="148" y="13"/>
                    <a:pt x="147" y="12"/>
                  </a:cubicBezTo>
                  <a:cubicBezTo>
                    <a:pt x="136" y="1"/>
                    <a:pt x="136" y="1"/>
                    <a:pt x="136" y="1"/>
                  </a:cubicBezTo>
                  <a:cubicBezTo>
                    <a:pt x="135" y="0"/>
                    <a:pt x="134" y="0"/>
                    <a:pt x="133" y="1"/>
                  </a:cubicBezTo>
                  <a:cubicBezTo>
                    <a:pt x="121" y="12"/>
                    <a:pt x="121" y="12"/>
                    <a:pt x="121" y="12"/>
                  </a:cubicBezTo>
                  <a:cubicBezTo>
                    <a:pt x="120" y="13"/>
                    <a:pt x="120" y="14"/>
                    <a:pt x="121" y="15"/>
                  </a:cubicBezTo>
                  <a:cubicBezTo>
                    <a:pt x="126" y="19"/>
                    <a:pt x="126" y="19"/>
                    <a:pt x="126" y="19"/>
                  </a:cubicBezTo>
                  <a:cubicBezTo>
                    <a:pt x="118" y="27"/>
                    <a:pt x="118" y="27"/>
                    <a:pt x="118" y="27"/>
                  </a:cubicBezTo>
                  <a:cubicBezTo>
                    <a:pt x="113" y="23"/>
                    <a:pt x="113" y="23"/>
                    <a:pt x="113" y="23"/>
                  </a:cubicBezTo>
                  <a:cubicBezTo>
                    <a:pt x="112" y="22"/>
                    <a:pt x="111" y="22"/>
                    <a:pt x="110" y="23"/>
                  </a:cubicBezTo>
                  <a:cubicBezTo>
                    <a:pt x="99" y="34"/>
                    <a:pt x="99" y="34"/>
                    <a:pt x="99" y="34"/>
                  </a:cubicBezTo>
                  <a:cubicBezTo>
                    <a:pt x="98" y="35"/>
                    <a:pt x="98" y="36"/>
                    <a:pt x="99" y="37"/>
                  </a:cubicBezTo>
                  <a:lnTo>
                    <a:pt x="110" y="49"/>
                  </a:lnTo>
                  <a:close/>
                  <a:moveTo>
                    <a:pt x="78" y="126"/>
                  </a:moveTo>
                  <a:cubicBezTo>
                    <a:pt x="48" y="110"/>
                    <a:pt x="48" y="110"/>
                    <a:pt x="48" y="110"/>
                  </a:cubicBezTo>
                  <a:cubicBezTo>
                    <a:pt x="48" y="77"/>
                    <a:pt x="48" y="77"/>
                    <a:pt x="48" y="77"/>
                  </a:cubicBezTo>
                  <a:cubicBezTo>
                    <a:pt x="78" y="94"/>
                    <a:pt x="78" y="94"/>
                    <a:pt x="78" y="94"/>
                  </a:cubicBezTo>
                  <a:lnTo>
                    <a:pt x="78" y="126"/>
                  </a:lnTo>
                  <a:close/>
                  <a:moveTo>
                    <a:pt x="80" y="90"/>
                  </a:moveTo>
                  <a:cubicBezTo>
                    <a:pt x="50" y="73"/>
                    <a:pt x="50" y="73"/>
                    <a:pt x="50" y="73"/>
                  </a:cubicBezTo>
                  <a:cubicBezTo>
                    <a:pt x="80" y="56"/>
                    <a:pt x="80" y="56"/>
                    <a:pt x="80" y="56"/>
                  </a:cubicBezTo>
                  <a:cubicBezTo>
                    <a:pt x="110" y="73"/>
                    <a:pt x="110" y="73"/>
                    <a:pt x="110" y="73"/>
                  </a:cubicBezTo>
                  <a:lnTo>
                    <a:pt x="80" y="90"/>
                  </a:lnTo>
                  <a:close/>
                  <a:moveTo>
                    <a:pt x="112" y="110"/>
                  </a:moveTo>
                  <a:cubicBezTo>
                    <a:pt x="82" y="127"/>
                    <a:pt x="82" y="127"/>
                    <a:pt x="82" y="127"/>
                  </a:cubicBezTo>
                  <a:cubicBezTo>
                    <a:pt x="82" y="94"/>
                    <a:pt x="82" y="94"/>
                    <a:pt x="82" y="94"/>
                  </a:cubicBezTo>
                  <a:cubicBezTo>
                    <a:pt x="112" y="77"/>
                    <a:pt x="112" y="77"/>
                    <a:pt x="112" y="77"/>
                  </a:cubicBezTo>
                  <a:lnTo>
                    <a:pt x="112" y="110"/>
                  </a:lnTo>
                  <a:close/>
                  <a:moveTo>
                    <a:pt x="134" y="50"/>
                  </a:moveTo>
                  <a:cubicBezTo>
                    <a:pt x="142" y="59"/>
                    <a:pt x="142" y="59"/>
                    <a:pt x="142" y="59"/>
                  </a:cubicBezTo>
                  <a:cubicBezTo>
                    <a:pt x="134" y="67"/>
                    <a:pt x="134" y="67"/>
                    <a:pt x="134" y="67"/>
                  </a:cubicBezTo>
                  <a:cubicBezTo>
                    <a:pt x="126" y="59"/>
                    <a:pt x="126" y="59"/>
                    <a:pt x="126" y="59"/>
                  </a:cubicBezTo>
                  <a:lnTo>
                    <a:pt x="134" y="50"/>
                  </a:lnTo>
                  <a:close/>
                  <a:moveTo>
                    <a:pt x="134" y="5"/>
                  </a:moveTo>
                  <a:cubicBezTo>
                    <a:pt x="142" y="13"/>
                    <a:pt x="142" y="13"/>
                    <a:pt x="142" y="13"/>
                  </a:cubicBezTo>
                  <a:cubicBezTo>
                    <a:pt x="134" y="22"/>
                    <a:pt x="134" y="22"/>
                    <a:pt x="134" y="22"/>
                  </a:cubicBezTo>
                  <a:cubicBezTo>
                    <a:pt x="128" y="16"/>
                    <a:pt x="128" y="16"/>
                    <a:pt x="128" y="16"/>
                  </a:cubicBezTo>
                  <a:cubicBezTo>
                    <a:pt x="126" y="13"/>
                    <a:pt x="126" y="13"/>
                    <a:pt x="126" y="13"/>
                  </a:cubicBezTo>
                  <a:lnTo>
                    <a:pt x="134" y="5"/>
                  </a:lnTo>
                  <a:close/>
                  <a:moveTo>
                    <a:pt x="111" y="28"/>
                  </a:moveTo>
                  <a:cubicBezTo>
                    <a:pt x="120" y="36"/>
                    <a:pt x="120" y="36"/>
                    <a:pt x="120" y="36"/>
                  </a:cubicBezTo>
                  <a:cubicBezTo>
                    <a:pt x="112" y="44"/>
                    <a:pt x="112" y="44"/>
                    <a:pt x="112" y="44"/>
                  </a:cubicBezTo>
                  <a:cubicBezTo>
                    <a:pt x="103" y="36"/>
                    <a:pt x="103" y="36"/>
                    <a:pt x="103" y="36"/>
                  </a:cubicBezTo>
                  <a:lnTo>
                    <a:pt x="111" y="28"/>
                  </a:ln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Freeform 21"/>
            <p:cNvSpPr>
              <a:spLocks noEditPoints="1"/>
            </p:cNvSpPr>
            <p:nvPr/>
          </p:nvSpPr>
          <p:spPr bwMode="auto">
            <a:xfrm>
              <a:off x="4001058" y="1535044"/>
              <a:ext cx="178667" cy="126437"/>
            </a:xfrm>
            <a:custGeom>
              <a:avLst/>
              <a:gdLst>
                <a:gd name="T0" fmla="*/ 92 w 176"/>
                <a:gd name="T1" fmla="*/ 48 h 136"/>
                <a:gd name="T2" fmla="*/ 102 w 176"/>
                <a:gd name="T3" fmla="*/ 14 h 136"/>
                <a:gd name="T4" fmla="*/ 74 w 176"/>
                <a:gd name="T5" fmla="*/ 14 h 136"/>
                <a:gd name="T6" fmla="*/ 84 w 176"/>
                <a:gd name="T7" fmla="*/ 48 h 136"/>
                <a:gd name="T8" fmla="*/ 84 w 176"/>
                <a:gd name="T9" fmla="*/ 88 h 136"/>
                <a:gd name="T10" fmla="*/ 74 w 176"/>
                <a:gd name="T11" fmla="*/ 122 h 136"/>
                <a:gd name="T12" fmla="*/ 102 w 176"/>
                <a:gd name="T13" fmla="*/ 122 h 136"/>
                <a:gd name="T14" fmla="*/ 92 w 176"/>
                <a:gd name="T15" fmla="*/ 88 h 136"/>
                <a:gd name="T16" fmla="*/ 82 w 176"/>
                <a:gd name="T17" fmla="*/ 14 h 136"/>
                <a:gd name="T18" fmla="*/ 94 w 176"/>
                <a:gd name="T19" fmla="*/ 14 h 136"/>
                <a:gd name="T20" fmla="*/ 82 w 176"/>
                <a:gd name="T21" fmla="*/ 14 h 136"/>
                <a:gd name="T22" fmla="*/ 88 w 176"/>
                <a:gd name="T23" fmla="*/ 128 h 136"/>
                <a:gd name="T24" fmla="*/ 88 w 176"/>
                <a:gd name="T25" fmla="*/ 116 h 136"/>
                <a:gd name="T26" fmla="*/ 88 w 176"/>
                <a:gd name="T27" fmla="*/ 80 h 136"/>
                <a:gd name="T28" fmla="*/ 88 w 176"/>
                <a:gd name="T29" fmla="*/ 56 h 136"/>
                <a:gd name="T30" fmla="*/ 88 w 176"/>
                <a:gd name="T31" fmla="*/ 80 h 136"/>
                <a:gd name="T32" fmla="*/ 0 w 176"/>
                <a:gd name="T33" fmla="*/ 68 h 136"/>
                <a:gd name="T34" fmla="*/ 24 w 176"/>
                <a:gd name="T35" fmla="*/ 68 h 136"/>
                <a:gd name="T36" fmla="*/ 12 w 176"/>
                <a:gd name="T37" fmla="*/ 76 h 136"/>
                <a:gd name="T38" fmla="*/ 12 w 176"/>
                <a:gd name="T39" fmla="*/ 60 h 136"/>
                <a:gd name="T40" fmla="*/ 12 w 176"/>
                <a:gd name="T41" fmla="*/ 76 h 136"/>
                <a:gd name="T42" fmla="*/ 48 w 176"/>
                <a:gd name="T43" fmla="*/ 64 h 136"/>
                <a:gd name="T44" fmla="*/ 44 w 176"/>
                <a:gd name="T45" fmla="*/ 77 h 136"/>
                <a:gd name="T46" fmla="*/ 46 w 176"/>
                <a:gd name="T47" fmla="*/ 101 h 136"/>
                <a:gd name="T48" fmla="*/ 48 w 176"/>
                <a:gd name="T49" fmla="*/ 77 h 136"/>
                <a:gd name="T50" fmla="*/ 38 w 176"/>
                <a:gd name="T51" fmla="*/ 88 h 136"/>
                <a:gd name="T52" fmla="*/ 54 w 176"/>
                <a:gd name="T53" fmla="*/ 88 h 136"/>
                <a:gd name="T54" fmla="*/ 164 w 176"/>
                <a:gd name="T55" fmla="*/ 56 h 136"/>
                <a:gd name="T56" fmla="*/ 164 w 176"/>
                <a:gd name="T57" fmla="*/ 80 h 136"/>
                <a:gd name="T58" fmla="*/ 164 w 176"/>
                <a:gd name="T59" fmla="*/ 56 h 136"/>
                <a:gd name="T60" fmla="*/ 156 w 176"/>
                <a:gd name="T61" fmla="*/ 68 h 136"/>
                <a:gd name="T62" fmla="*/ 172 w 176"/>
                <a:gd name="T63" fmla="*/ 68 h 136"/>
                <a:gd name="T64" fmla="*/ 130 w 176"/>
                <a:gd name="T65" fmla="*/ 80 h 136"/>
                <a:gd name="T66" fmla="*/ 130 w 176"/>
                <a:gd name="T67" fmla="*/ 105 h 136"/>
                <a:gd name="T68" fmla="*/ 130 w 176"/>
                <a:gd name="T69" fmla="*/ 80 h 136"/>
                <a:gd name="T70" fmla="*/ 122 w 176"/>
                <a:gd name="T71" fmla="*/ 92 h 136"/>
                <a:gd name="T72" fmla="*/ 138 w 176"/>
                <a:gd name="T73" fmla="*/ 92 h 136"/>
                <a:gd name="T74" fmla="*/ 46 w 176"/>
                <a:gd name="T75" fmla="*/ 31 h 136"/>
                <a:gd name="T76" fmla="*/ 46 w 176"/>
                <a:gd name="T77" fmla="*/ 56 h 136"/>
                <a:gd name="T78" fmla="*/ 46 w 176"/>
                <a:gd name="T79" fmla="*/ 31 h 136"/>
                <a:gd name="T80" fmla="*/ 38 w 176"/>
                <a:gd name="T81" fmla="*/ 43 h 136"/>
                <a:gd name="T82" fmla="*/ 54 w 176"/>
                <a:gd name="T83" fmla="*/ 43 h 136"/>
                <a:gd name="T84" fmla="*/ 130 w 176"/>
                <a:gd name="T85" fmla="*/ 31 h 136"/>
                <a:gd name="T86" fmla="*/ 128 w 176"/>
                <a:gd name="T87" fmla="*/ 55 h 136"/>
                <a:gd name="T88" fmla="*/ 132 w 176"/>
                <a:gd name="T89" fmla="*/ 68 h 136"/>
                <a:gd name="T90" fmla="*/ 142 w 176"/>
                <a:gd name="T91" fmla="*/ 44 h 136"/>
                <a:gd name="T92" fmla="*/ 130 w 176"/>
                <a:gd name="T93" fmla="*/ 52 h 136"/>
                <a:gd name="T94" fmla="*/ 130 w 176"/>
                <a:gd name="T95" fmla="*/ 35 h 136"/>
                <a:gd name="T96" fmla="*/ 130 w 176"/>
                <a:gd name="T97" fmla="*/ 5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6" h="136">
                  <a:moveTo>
                    <a:pt x="108" y="68"/>
                  </a:moveTo>
                  <a:cubicBezTo>
                    <a:pt x="108" y="58"/>
                    <a:pt x="101" y="50"/>
                    <a:pt x="92" y="48"/>
                  </a:cubicBezTo>
                  <a:cubicBezTo>
                    <a:pt x="92" y="28"/>
                    <a:pt x="92" y="28"/>
                    <a:pt x="92" y="28"/>
                  </a:cubicBezTo>
                  <a:cubicBezTo>
                    <a:pt x="98" y="26"/>
                    <a:pt x="102" y="20"/>
                    <a:pt x="102" y="14"/>
                  </a:cubicBezTo>
                  <a:cubicBezTo>
                    <a:pt x="102" y="6"/>
                    <a:pt x="96" y="0"/>
                    <a:pt x="88" y="0"/>
                  </a:cubicBezTo>
                  <a:cubicBezTo>
                    <a:pt x="80" y="0"/>
                    <a:pt x="74" y="6"/>
                    <a:pt x="74" y="14"/>
                  </a:cubicBezTo>
                  <a:cubicBezTo>
                    <a:pt x="74" y="21"/>
                    <a:pt x="78" y="26"/>
                    <a:pt x="84" y="28"/>
                  </a:cubicBezTo>
                  <a:cubicBezTo>
                    <a:pt x="84" y="48"/>
                    <a:pt x="84" y="48"/>
                    <a:pt x="84" y="48"/>
                  </a:cubicBezTo>
                  <a:cubicBezTo>
                    <a:pt x="75" y="50"/>
                    <a:pt x="68" y="58"/>
                    <a:pt x="68" y="68"/>
                  </a:cubicBezTo>
                  <a:cubicBezTo>
                    <a:pt x="68" y="78"/>
                    <a:pt x="75" y="86"/>
                    <a:pt x="84" y="88"/>
                  </a:cubicBezTo>
                  <a:cubicBezTo>
                    <a:pt x="84" y="108"/>
                    <a:pt x="84" y="108"/>
                    <a:pt x="84" y="108"/>
                  </a:cubicBezTo>
                  <a:cubicBezTo>
                    <a:pt x="78" y="110"/>
                    <a:pt x="74" y="116"/>
                    <a:pt x="74" y="122"/>
                  </a:cubicBezTo>
                  <a:cubicBezTo>
                    <a:pt x="74" y="130"/>
                    <a:pt x="80" y="136"/>
                    <a:pt x="88" y="136"/>
                  </a:cubicBezTo>
                  <a:cubicBezTo>
                    <a:pt x="96" y="136"/>
                    <a:pt x="102" y="130"/>
                    <a:pt x="102" y="122"/>
                  </a:cubicBezTo>
                  <a:cubicBezTo>
                    <a:pt x="102" y="115"/>
                    <a:pt x="98" y="110"/>
                    <a:pt x="92" y="108"/>
                  </a:cubicBezTo>
                  <a:cubicBezTo>
                    <a:pt x="92" y="88"/>
                    <a:pt x="92" y="88"/>
                    <a:pt x="92" y="88"/>
                  </a:cubicBezTo>
                  <a:cubicBezTo>
                    <a:pt x="101" y="86"/>
                    <a:pt x="108" y="78"/>
                    <a:pt x="108" y="68"/>
                  </a:cubicBezTo>
                  <a:close/>
                  <a:moveTo>
                    <a:pt x="82" y="14"/>
                  </a:moveTo>
                  <a:cubicBezTo>
                    <a:pt x="82" y="11"/>
                    <a:pt x="85" y="8"/>
                    <a:pt x="88" y="8"/>
                  </a:cubicBezTo>
                  <a:cubicBezTo>
                    <a:pt x="91" y="8"/>
                    <a:pt x="94" y="11"/>
                    <a:pt x="94" y="14"/>
                  </a:cubicBezTo>
                  <a:cubicBezTo>
                    <a:pt x="94" y="18"/>
                    <a:pt x="91" y="20"/>
                    <a:pt x="88" y="20"/>
                  </a:cubicBezTo>
                  <a:cubicBezTo>
                    <a:pt x="85" y="20"/>
                    <a:pt x="82" y="18"/>
                    <a:pt x="82" y="14"/>
                  </a:cubicBezTo>
                  <a:close/>
                  <a:moveTo>
                    <a:pt x="94" y="122"/>
                  </a:moveTo>
                  <a:cubicBezTo>
                    <a:pt x="94" y="125"/>
                    <a:pt x="91" y="128"/>
                    <a:pt x="88" y="128"/>
                  </a:cubicBezTo>
                  <a:cubicBezTo>
                    <a:pt x="85" y="128"/>
                    <a:pt x="82" y="125"/>
                    <a:pt x="82" y="122"/>
                  </a:cubicBezTo>
                  <a:cubicBezTo>
                    <a:pt x="82" y="118"/>
                    <a:pt x="85" y="116"/>
                    <a:pt x="88" y="116"/>
                  </a:cubicBezTo>
                  <a:cubicBezTo>
                    <a:pt x="91" y="116"/>
                    <a:pt x="94" y="118"/>
                    <a:pt x="94" y="122"/>
                  </a:cubicBezTo>
                  <a:close/>
                  <a:moveTo>
                    <a:pt x="88" y="80"/>
                  </a:moveTo>
                  <a:cubicBezTo>
                    <a:pt x="81" y="80"/>
                    <a:pt x="76" y="75"/>
                    <a:pt x="76" y="68"/>
                  </a:cubicBezTo>
                  <a:cubicBezTo>
                    <a:pt x="76" y="61"/>
                    <a:pt x="81" y="56"/>
                    <a:pt x="88" y="56"/>
                  </a:cubicBezTo>
                  <a:cubicBezTo>
                    <a:pt x="95" y="56"/>
                    <a:pt x="100" y="61"/>
                    <a:pt x="100" y="68"/>
                  </a:cubicBezTo>
                  <a:cubicBezTo>
                    <a:pt x="100" y="75"/>
                    <a:pt x="95" y="80"/>
                    <a:pt x="88" y="80"/>
                  </a:cubicBezTo>
                  <a:close/>
                  <a:moveTo>
                    <a:pt x="12" y="56"/>
                  </a:moveTo>
                  <a:cubicBezTo>
                    <a:pt x="5" y="56"/>
                    <a:pt x="0" y="61"/>
                    <a:pt x="0" y="68"/>
                  </a:cubicBezTo>
                  <a:cubicBezTo>
                    <a:pt x="0" y="75"/>
                    <a:pt x="5" y="80"/>
                    <a:pt x="12" y="80"/>
                  </a:cubicBezTo>
                  <a:cubicBezTo>
                    <a:pt x="19" y="80"/>
                    <a:pt x="24" y="75"/>
                    <a:pt x="24" y="68"/>
                  </a:cubicBezTo>
                  <a:cubicBezTo>
                    <a:pt x="24" y="61"/>
                    <a:pt x="19" y="56"/>
                    <a:pt x="12" y="56"/>
                  </a:cubicBezTo>
                  <a:close/>
                  <a:moveTo>
                    <a:pt x="12" y="76"/>
                  </a:moveTo>
                  <a:cubicBezTo>
                    <a:pt x="8" y="76"/>
                    <a:pt x="4" y="73"/>
                    <a:pt x="4" y="68"/>
                  </a:cubicBezTo>
                  <a:cubicBezTo>
                    <a:pt x="4" y="63"/>
                    <a:pt x="8" y="60"/>
                    <a:pt x="12" y="60"/>
                  </a:cubicBezTo>
                  <a:cubicBezTo>
                    <a:pt x="16" y="60"/>
                    <a:pt x="20" y="63"/>
                    <a:pt x="20" y="68"/>
                  </a:cubicBezTo>
                  <a:cubicBezTo>
                    <a:pt x="20" y="73"/>
                    <a:pt x="16" y="76"/>
                    <a:pt x="12" y="76"/>
                  </a:cubicBezTo>
                  <a:close/>
                  <a:moveTo>
                    <a:pt x="48" y="77"/>
                  </a:moveTo>
                  <a:cubicBezTo>
                    <a:pt x="48" y="64"/>
                    <a:pt x="48" y="64"/>
                    <a:pt x="48" y="64"/>
                  </a:cubicBezTo>
                  <a:cubicBezTo>
                    <a:pt x="44" y="64"/>
                    <a:pt x="44" y="64"/>
                    <a:pt x="44" y="64"/>
                  </a:cubicBezTo>
                  <a:cubicBezTo>
                    <a:pt x="44" y="77"/>
                    <a:pt x="44" y="77"/>
                    <a:pt x="44" y="77"/>
                  </a:cubicBezTo>
                  <a:cubicBezTo>
                    <a:pt x="38" y="78"/>
                    <a:pt x="34" y="83"/>
                    <a:pt x="34" y="89"/>
                  </a:cubicBezTo>
                  <a:cubicBezTo>
                    <a:pt x="34" y="96"/>
                    <a:pt x="39" y="101"/>
                    <a:pt x="46" y="101"/>
                  </a:cubicBezTo>
                  <a:cubicBezTo>
                    <a:pt x="53" y="101"/>
                    <a:pt x="58" y="96"/>
                    <a:pt x="58" y="89"/>
                  </a:cubicBezTo>
                  <a:cubicBezTo>
                    <a:pt x="58" y="82"/>
                    <a:pt x="54" y="78"/>
                    <a:pt x="48" y="77"/>
                  </a:cubicBezTo>
                  <a:close/>
                  <a:moveTo>
                    <a:pt x="46" y="97"/>
                  </a:moveTo>
                  <a:cubicBezTo>
                    <a:pt x="42" y="97"/>
                    <a:pt x="38" y="93"/>
                    <a:pt x="38" y="88"/>
                  </a:cubicBezTo>
                  <a:cubicBezTo>
                    <a:pt x="38" y="84"/>
                    <a:pt x="42" y="80"/>
                    <a:pt x="46" y="80"/>
                  </a:cubicBezTo>
                  <a:cubicBezTo>
                    <a:pt x="50" y="80"/>
                    <a:pt x="54" y="84"/>
                    <a:pt x="54" y="88"/>
                  </a:cubicBezTo>
                  <a:cubicBezTo>
                    <a:pt x="54" y="93"/>
                    <a:pt x="50" y="97"/>
                    <a:pt x="46" y="97"/>
                  </a:cubicBezTo>
                  <a:close/>
                  <a:moveTo>
                    <a:pt x="164" y="56"/>
                  </a:moveTo>
                  <a:cubicBezTo>
                    <a:pt x="157" y="56"/>
                    <a:pt x="152" y="61"/>
                    <a:pt x="152" y="68"/>
                  </a:cubicBezTo>
                  <a:cubicBezTo>
                    <a:pt x="152" y="75"/>
                    <a:pt x="157" y="80"/>
                    <a:pt x="164" y="80"/>
                  </a:cubicBezTo>
                  <a:cubicBezTo>
                    <a:pt x="171" y="80"/>
                    <a:pt x="176" y="75"/>
                    <a:pt x="176" y="68"/>
                  </a:cubicBezTo>
                  <a:cubicBezTo>
                    <a:pt x="176" y="61"/>
                    <a:pt x="171" y="56"/>
                    <a:pt x="164" y="56"/>
                  </a:cubicBezTo>
                  <a:close/>
                  <a:moveTo>
                    <a:pt x="164" y="76"/>
                  </a:moveTo>
                  <a:cubicBezTo>
                    <a:pt x="160" y="76"/>
                    <a:pt x="156" y="73"/>
                    <a:pt x="156" y="68"/>
                  </a:cubicBezTo>
                  <a:cubicBezTo>
                    <a:pt x="156" y="63"/>
                    <a:pt x="160" y="60"/>
                    <a:pt x="164" y="60"/>
                  </a:cubicBezTo>
                  <a:cubicBezTo>
                    <a:pt x="168" y="60"/>
                    <a:pt x="172" y="63"/>
                    <a:pt x="172" y="68"/>
                  </a:cubicBezTo>
                  <a:cubicBezTo>
                    <a:pt x="172" y="73"/>
                    <a:pt x="168" y="76"/>
                    <a:pt x="164" y="76"/>
                  </a:cubicBezTo>
                  <a:close/>
                  <a:moveTo>
                    <a:pt x="130" y="80"/>
                  </a:moveTo>
                  <a:cubicBezTo>
                    <a:pt x="123" y="80"/>
                    <a:pt x="118" y="86"/>
                    <a:pt x="118" y="93"/>
                  </a:cubicBezTo>
                  <a:cubicBezTo>
                    <a:pt x="118" y="100"/>
                    <a:pt x="123" y="105"/>
                    <a:pt x="130" y="105"/>
                  </a:cubicBezTo>
                  <a:cubicBezTo>
                    <a:pt x="137" y="105"/>
                    <a:pt x="142" y="100"/>
                    <a:pt x="142" y="93"/>
                  </a:cubicBezTo>
                  <a:cubicBezTo>
                    <a:pt x="142" y="86"/>
                    <a:pt x="137" y="80"/>
                    <a:pt x="130" y="80"/>
                  </a:cubicBezTo>
                  <a:close/>
                  <a:moveTo>
                    <a:pt x="130" y="101"/>
                  </a:moveTo>
                  <a:cubicBezTo>
                    <a:pt x="126" y="101"/>
                    <a:pt x="122" y="97"/>
                    <a:pt x="122" y="92"/>
                  </a:cubicBezTo>
                  <a:cubicBezTo>
                    <a:pt x="122" y="88"/>
                    <a:pt x="126" y="84"/>
                    <a:pt x="130" y="84"/>
                  </a:cubicBezTo>
                  <a:cubicBezTo>
                    <a:pt x="134" y="84"/>
                    <a:pt x="138" y="88"/>
                    <a:pt x="138" y="92"/>
                  </a:cubicBezTo>
                  <a:cubicBezTo>
                    <a:pt x="138" y="97"/>
                    <a:pt x="134" y="101"/>
                    <a:pt x="130" y="101"/>
                  </a:cubicBezTo>
                  <a:close/>
                  <a:moveTo>
                    <a:pt x="46" y="31"/>
                  </a:moveTo>
                  <a:cubicBezTo>
                    <a:pt x="39" y="31"/>
                    <a:pt x="34" y="36"/>
                    <a:pt x="34" y="43"/>
                  </a:cubicBezTo>
                  <a:cubicBezTo>
                    <a:pt x="34" y="50"/>
                    <a:pt x="39" y="56"/>
                    <a:pt x="46" y="56"/>
                  </a:cubicBezTo>
                  <a:cubicBezTo>
                    <a:pt x="53" y="56"/>
                    <a:pt x="58" y="50"/>
                    <a:pt x="58" y="43"/>
                  </a:cubicBezTo>
                  <a:cubicBezTo>
                    <a:pt x="58" y="36"/>
                    <a:pt x="53" y="31"/>
                    <a:pt x="46" y="31"/>
                  </a:cubicBezTo>
                  <a:close/>
                  <a:moveTo>
                    <a:pt x="46" y="52"/>
                  </a:moveTo>
                  <a:cubicBezTo>
                    <a:pt x="42" y="52"/>
                    <a:pt x="38" y="48"/>
                    <a:pt x="38" y="43"/>
                  </a:cubicBezTo>
                  <a:cubicBezTo>
                    <a:pt x="38" y="38"/>
                    <a:pt x="42" y="35"/>
                    <a:pt x="46" y="35"/>
                  </a:cubicBezTo>
                  <a:cubicBezTo>
                    <a:pt x="50" y="35"/>
                    <a:pt x="54" y="38"/>
                    <a:pt x="54" y="43"/>
                  </a:cubicBezTo>
                  <a:cubicBezTo>
                    <a:pt x="54" y="48"/>
                    <a:pt x="50" y="52"/>
                    <a:pt x="46" y="52"/>
                  </a:cubicBezTo>
                  <a:close/>
                  <a:moveTo>
                    <a:pt x="130" y="31"/>
                  </a:moveTo>
                  <a:cubicBezTo>
                    <a:pt x="123" y="31"/>
                    <a:pt x="118" y="36"/>
                    <a:pt x="118" y="43"/>
                  </a:cubicBezTo>
                  <a:cubicBezTo>
                    <a:pt x="118" y="49"/>
                    <a:pt x="122" y="54"/>
                    <a:pt x="128" y="55"/>
                  </a:cubicBezTo>
                  <a:cubicBezTo>
                    <a:pt x="128" y="68"/>
                    <a:pt x="128" y="68"/>
                    <a:pt x="128" y="68"/>
                  </a:cubicBezTo>
                  <a:cubicBezTo>
                    <a:pt x="132" y="68"/>
                    <a:pt x="132" y="68"/>
                    <a:pt x="132" y="68"/>
                  </a:cubicBezTo>
                  <a:cubicBezTo>
                    <a:pt x="132" y="56"/>
                    <a:pt x="132" y="56"/>
                    <a:pt x="132" y="56"/>
                  </a:cubicBezTo>
                  <a:cubicBezTo>
                    <a:pt x="138" y="55"/>
                    <a:pt x="142" y="50"/>
                    <a:pt x="142" y="44"/>
                  </a:cubicBezTo>
                  <a:cubicBezTo>
                    <a:pt x="142" y="36"/>
                    <a:pt x="137" y="31"/>
                    <a:pt x="130" y="31"/>
                  </a:cubicBezTo>
                  <a:close/>
                  <a:moveTo>
                    <a:pt x="130" y="52"/>
                  </a:moveTo>
                  <a:cubicBezTo>
                    <a:pt x="126" y="52"/>
                    <a:pt x="122" y="48"/>
                    <a:pt x="122" y="43"/>
                  </a:cubicBezTo>
                  <a:cubicBezTo>
                    <a:pt x="122" y="38"/>
                    <a:pt x="126" y="35"/>
                    <a:pt x="130" y="35"/>
                  </a:cubicBezTo>
                  <a:cubicBezTo>
                    <a:pt x="134" y="35"/>
                    <a:pt x="138" y="38"/>
                    <a:pt x="138" y="43"/>
                  </a:cubicBezTo>
                  <a:cubicBezTo>
                    <a:pt x="138" y="48"/>
                    <a:pt x="134" y="52"/>
                    <a:pt x="130" y="52"/>
                  </a:cubicBez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7" name="组合 16"/>
            <p:cNvGrpSpPr/>
            <p:nvPr/>
          </p:nvGrpSpPr>
          <p:grpSpPr>
            <a:xfrm>
              <a:off x="4386432" y="1520754"/>
              <a:ext cx="142428" cy="148409"/>
              <a:chOff x="6796088" y="3017838"/>
              <a:chExt cx="536576" cy="611187"/>
            </a:xfrm>
            <a:solidFill>
              <a:srgbClr val="1D1D1A"/>
            </a:solidFill>
          </p:grpSpPr>
          <p:sp>
            <p:nvSpPr>
              <p:cNvPr id="558" name="Rectangle 25"/>
              <p:cNvSpPr>
                <a:spLocks noChangeArrowheads="1"/>
              </p:cNvSpPr>
              <p:nvPr/>
            </p:nvSpPr>
            <p:spPr bwMode="auto">
              <a:xfrm>
                <a:off x="7048501" y="3087688"/>
                <a:ext cx="15875"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9" name="Rectangle 26"/>
              <p:cNvSpPr>
                <a:spLocks noChangeArrowheads="1"/>
              </p:cNvSpPr>
              <p:nvPr/>
            </p:nvSpPr>
            <p:spPr bwMode="auto">
              <a:xfrm>
                <a:off x="7086601" y="3087688"/>
                <a:ext cx="12223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0" name="Freeform 27"/>
              <p:cNvSpPr>
                <a:spLocks/>
              </p:cNvSpPr>
              <p:nvPr/>
            </p:nvSpPr>
            <p:spPr bwMode="auto">
              <a:xfrm>
                <a:off x="7140576" y="3209925"/>
                <a:ext cx="53975" cy="198437"/>
              </a:xfrm>
              <a:custGeom>
                <a:avLst/>
                <a:gdLst>
                  <a:gd name="T0" fmla="*/ 13 w 14"/>
                  <a:gd name="T1" fmla="*/ 37 h 52"/>
                  <a:gd name="T2" fmla="*/ 11 w 14"/>
                  <a:gd name="T3" fmla="*/ 37 h 52"/>
                  <a:gd name="T4" fmla="*/ 11 w 14"/>
                  <a:gd name="T5" fmla="*/ 37 h 52"/>
                  <a:gd name="T6" fmla="*/ 4 w 14"/>
                  <a:gd name="T7" fmla="*/ 44 h 52"/>
                  <a:gd name="T8" fmla="*/ 4 w 14"/>
                  <a:gd name="T9" fmla="*/ 2 h 52"/>
                  <a:gd name="T10" fmla="*/ 2 w 14"/>
                  <a:gd name="T11" fmla="*/ 0 h 52"/>
                  <a:gd name="T12" fmla="*/ 0 w 14"/>
                  <a:gd name="T13" fmla="*/ 2 h 52"/>
                  <a:gd name="T14" fmla="*/ 0 w 14"/>
                  <a:gd name="T15" fmla="*/ 50 h 52"/>
                  <a:gd name="T16" fmla="*/ 2 w 14"/>
                  <a:gd name="T17" fmla="*/ 52 h 52"/>
                  <a:gd name="T18" fmla="*/ 2 w 14"/>
                  <a:gd name="T19" fmla="*/ 52 h 52"/>
                  <a:gd name="T20" fmla="*/ 4 w 14"/>
                  <a:gd name="T21" fmla="*/ 51 h 52"/>
                  <a:gd name="T22" fmla="*/ 11 w 14"/>
                  <a:gd name="T23" fmla="*/ 43 h 52"/>
                  <a:gd name="T24" fmla="*/ 14 w 14"/>
                  <a:gd name="T25" fmla="*/ 40 h 52"/>
                  <a:gd name="T26" fmla="*/ 13 w 14"/>
                  <a:gd name="T2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52">
                    <a:moveTo>
                      <a:pt x="13" y="37"/>
                    </a:moveTo>
                    <a:cubicBezTo>
                      <a:pt x="12" y="36"/>
                      <a:pt x="12" y="36"/>
                      <a:pt x="11" y="37"/>
                    </a:cubicBezTo>
                    <a:cubicBezTo>
                      <a:pt x="11" y="37"/>
                      <a:pt x="11" y="37"/>
                      <a:pt x="11" y="37"/>
                    </a:cubicBezTo>
                    <a:cubicBezTo>
                      <a:pt x="4" y="44"/>
                      <a:pt x="4" y="44"/>
                      <a:pt x="4" y="44"/>
                    </a:cubicBezTo>
                    <a:cubicBezTo>
                      <a:pt x="4" y="2"/>
                      <a:pt x="4" y="2"/>
                      <a:pt x="4" y="2"/>
                    </a:cubicBezTo>
                    <a:cubicBezTo>
                      <a:pt x="4" y="1"/>
                      <a:pt x="4" y="0"/>
                      <a:pt x="2" y="0"/>
                    </a:cubicBezTo>
                    <a:cubicBezTo>
                      <a:pt x="1" y="0"/>
                      <a:pt x="0" y="1"/>
                      <a:pt x="0" y="2"/>
                    </a:cubicBezTo>
                    <a:cubicBezTo>
                      <a:pt x="0" y="50"/>
                      <a:pt x="0" y="50"/>
                      <a:pt x="0" y="50"/>
                    </a:cubicBezTo>
                    <a:cubicBezTo>
                      <a:pt x="0" y="51"/>
                      <a:pt x="1" y="52"/>
                      <a:pt x="2" y="52"/>
                    </a:cubicBezTo>
                    <a:cubicBezTo>
                      <a:pt x="2" y="52"/>
                      <a:pt x="2" y="52"/>
                      <a:pt x="2" y="52"/>
                    </a:cubicBezTo>
                    <a:cubicBezTo>
                      <a:pt x="3" y="52"/>
                      <a:pt x="4" y="52"/>
                      <a:pt x="4" y="51"/>
                    </a:cubicBezTo>
                    <a:cubicBezTo>
                      <a:pt x="11" y="43"/>
                      <a:pt x="11" y="43"/>
                      <a:pt x="11" y="43"/>
                    </a:cubicBezTo>
                    <a:cubicBezTo>
                      <a:pt x="14" y="40"/>
                      <a:pt x="14" y="40"/>
                      <a:pt x="14" y="40"/>
                    </a:cubicBezTo>
                    <a:cubicBezTo>
                      <a:pt x="14" y="39"/>
                      <a:pt x="14" y="38"/>
                      <a:pt x="13"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1" name="Freeform 28"/>
              <p:cNvSpPr>
                <a:spLocks/>
              </p:cNvSpPr>
              <p:nvPr/>
            </p:nvSpPr>
            <p:spPr bwMode="auto">
              <a:xfrm>
                <a:off x="7040563" y="3209925"/>
                <a:ext cx="53975" cy="198437"/>
              </a:xfrm>
              <a:custGeom>
                <a:avLst/>
                <a:gdLst>
                  <a:gd name="T0" fmla="*/ 14 w 14"/>
                  <a:gd name="T1" fmla="*/ 2 h 52"/>
                  <a:gd name="T2" fmla="*/ 14 w 14"/>
                  <a:gd name="T3" fmla="*/ 50 h 52"/>
                  <a:gd name="T4" fmla="*/ 14 w 14"/>
                  <a:gd name="T5" fmla="*/ 50 h 52"/>
                  <a:gd name="T6" fmla="*/ 12 w 14"/>
                  <a:gd name="T7" fmla="*/ 52 h 52"/>
                  <a:gd name="T8" fmla="*/ 10 w 14"/>
                  <a:gd name="T9" fmla="*/ 50 h 52"/>
                  <a:gd name="T10" fmla="*/ 10 w 14"/>
                  <a:gd name="T11" fmla="*/ 7 h 52"/>
                  <a:gd name="T12" fmla="*/ 6 w 14"/>
                  <a:gd name="T13" fmla="*/ 12 h 52"/>
                  <a:gd name="T14" fmla="*/ 4 w 14"/>
                  <a:gd name="T15" fmla="*/ 14 h 52"/>
                  <a:gd name="T16" fmla="*/ 3 w 14"/>
                  <a:gd name="T17" fmla="*/ 15 h 52"/>
                  <a:gd name="T18" fmla="*/ 1 w 14"/>
                  <a:gd name="T19" fmla="*/ 15 h 52"/>
                  <a:gd name="T20" fmla="*/ 0 w 14"/>
                  <a:gd name="T21" fmla="*/ 14 h 52"/>
                  <a:gd name="T22" fmla="*/ 0 w 14"/>
                  <a:gd name="T23" fmla="*/ 12 h 52"/>
                  <a:gd name="T24" fmla="*/ 2 w 14"/>
                  <a:gd name="T25" fmla="*/ 10 h 52"/>
                  <a:gd name="T26" fmla="*/ 10 w 14"/>
                  <a:gd name="T27" fmla="*/ 1 h 52"/>
                  <a:gd name="T28" fmla="*/ 12 w 14"/>
                  <a:gd name="T29" fmla="*/ 0 h 52"/>
                  <a:gd name="T30" fmla="*/ 14 w 14"/>
                  <a:gd name="T31"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52">
                    <a:moveTo>
                      <a:pt x="14" y="2"/>
                    </a:moveTo>
                    <a:cubicBezTo>
                      <a:pt x="14" y="50"/>
                      <a:pt x="14" y="50"/>
                      <a:pt x="14" y="50"/>
                    </a:cubicBezTo>
                    <a:cubicBezTo>
                      <a:pt x="14" y="50"/>
                      <a:pt x="14" y="50"/>
                      <a:pt x="14" y="50"/>
                    </a:cubicBezTo>
                    <a:cubicBezTo>
                      <a:pt x="14" y="52"/>
                      <a:pt x="13" y="52"/>
                      <a:pt x="12" y="52"/>
                    </a:cubicBezTo>
                    <a:cubicBezTo>
                      <a:pt x="11" y="52"/>
                      <a:pt x="10" y="51"/>
                      <a:pt x="10" y="50"/>
                    </a:cubicBezTo>
                    <a:cubicBezTo>
                      <a:pt x="10" y="7"/>
                      <a:pt x="10" y="7"/>
                      <a:pt x="10" y="7"/>
                    </a:cubicBezTo>
                    <a:cubicBezTo>
                      <a:pt x="6" y="12"/>
                      <a:pt x="6" y="12"/>
                      <a:pt x="6" y="12"/>
                    </a:cubicBezTo>
                    <a:cubicBezTo>
                      <a:pt x="4" y="14"/>
                      <a:pt x="4" y="14"/>
                      <a:pt x="4" y="14"/>
                    </a:cubicBezTo>
                    <a:cubicBezTo>
                      <a:pt x="4" y="15"/>
                      <a:pt x="3" y="15"/>
                      <a:pt x="3" y="15"/>
                    </a:cubicBezTo>
                    <a:cubicBezTo>
                      <a:pt x="2" y="16"/>
                      <a:pt x="2" y="15"/>
                      <a:pt x="1" y="15"/>
                    </a:cubicBezTo>
                    <a:cubicBezTo>
                      <a:pt x="0" y="14"/>
                      <a:pt x="0" y="14"/>
                      <a:pt x="0" y="14"/>
                    </a:cubicBezTo>
                    <a:cubicBezTo>
                      <a:pt x="0" y="13"/>
                      <a:pt x="0" y="13"/>
                      <a:pt x="0" y="12"/>
                    </a:cubicBezTo>
                    <a:cubicBezTo>
                      <a:pt x="2" y="10"/>
                      <a:pt x="2" y="10"/>
                      <a:pt x="2" y="10"/>
                    </a:cubicBezTo>
                    <a:cubicBezTo>
                      <a:pt x="10" y="1"/>
                      <a:pt x="10" y="1"/>
                      <a:pt x="10" y="1"/>
                    </a:cubicBezTo>
                    <a:cubicBezTo>
                      <a:pt x="11" y="0"/>
                      <a:pt x="12" y="0"/>
                      <a:pt x="12" y="0"/>
                    </a:cubicBezTo>
                    <a:cubicBezTo>
                      <a:pt x="14" y="0"/>
                      <a:pt x="14" y="1"/>
                      <a:pt x="1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2" name="Freeform 29"/>
              <p:cNvSpPr>
                <a:spLocks noEditPoints="1"/>
              </p:cNvSpPr>
              <p:nvPr/>
            </p:nvSpPr>
            <p:spPr bwMode="auto">
              <a:xfrm>
                <a:off x="6796088" y="3392488"/>
                <a:ext cx="306388" cy="230187"/>
              </a:xfrm>
              <a:custGeom>
                <a:avLst/>
                <a:gdLst>
                  <a:gd name="T0" fmla="*/ 40 w 80"/>
                  <a:gd name="T1" fmla="*/ 0 h 60"/>
                  <a:gd name="T2" fmla="*/ 19 w 80"/>
                  <a:gd name="T3" fmla="*/ 15 h 60"/>
                  <a:gd name="T4" fmla="*/ 0 w 80"/>
                  <a:gd name="T5" fmla="*/ 38 h 60"/>
                  <a:gd name="T6" fmla="*/ 22 w 80"/>
                  <a:gd name="T7" fmla="*/ 60 h 60"/>
                  <a:gd name="T8" fmla="*/ 58 w 80"/>
                  <a:gd name="T9" fmla="*/ 60 h 60"/>
                  <a:gd name="T10" fmla="*/ 80 w 80"/>
                  <a:gd name="T11" fmla="*/ 38 h 60"/>
                  <a:gd name="T12" fmla="*/ 61 w 80"/>
                  <a:gd name="T13" fmla="*/ 15 h 60"/>
                  <a:gd name="T14" fmla="*/ 40 w 80"/>
                  <a:gd name="T15" fmla="*/ 0 h 60"/>
                  <a:gd name="T16" fmla="*/ 74 w 80"/>
                  <a:gd name="T17" fmla="*/ 38 h 60"/>
                  <a:gd name="T18" fmla="*/ 57 w 80"/>
                  <a:gd name="T19" fmla="*/ 55 h 60"/>
                  <a:gd name="T20" fmla="*/ 21 w 80"/>
                  <a:gd name="T21" fmla="*/ 55 h 60"/>
                  <a:gd name="T22" fmla="*/ 4 w 80"/>
                  <a:gd name="T23" fmla="*/ 38 h 60"/>
                  <a:gd name="T24" fmla="*/ 19 w 80"/>
                  <a:gd name="T25" fmla="*/ 20 h 60"/>
                  <a:gd name="T26" fmla="*/ 22 w 80"/>
                  <a:gd name="T27" fmla="*/ 20 h 60"/>
                  <a:gd name="T28" fmla="*/ 22 w 80"/>
                  <a:gd name="T29" fmla="*/ 16 h 60"/>
                  <a:gd name="T30" fmla="*/ 38 w 80"/>
                  <a:gd name="T31" fmla="*/ 5 h 60"/>
                  <a:gd name="T32" fmla="*/ 54 w 80"/>
                  <a:gd name="T33" fmla="*/ 16 h 60"/>
                  <a:gd name="T34" fmla="*/ 55 w 80"/>
                  <a:gd name="T35" fmla="*/ 20 h 60"/>
                  <a:gd name="T36" fmla="*/ 59 w 80"/>
                  <a:gd name="T37" fmla="*/ 20 h 60"/>
                  <a:gd name="T38" fmla="*/ 74 w 80"/>
                  <a:gd name="T39"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 h="60">
                    <a:moveTo>
                      <a:pt x="40" y="0"/>
                    </a:moveTo>
                    <a:cubicBezTo>
                      <a:pt x="30" y="0"/>
                      <a:pt x="22" y="6"/>
                      <a:pt x="19" y="15"/>
                    </a:cubicBezTo>
                    <a:cubicBezTo>
                      <a:pt x="8" y="16"/>
                      <a:pt x="0" y="26"/>
                      <a:pt x="0" y="38"/>
                    </a:cubicBezTo>
                    <a:cubicBezTo>
                      <a:pt x="0" y="50"/>
                      <a:pt x="10" y="60"/>
                      <a:pt x="22" y="60"/>
                    </a:cubicBezTo>
                    <a:cubicBezTo>
                      <a:pt x="58" y="60"/>
                      <a:pt x="58" y="60"/>
                      <a:pt x="58" y="60"/>
                    </a:cubicBezTo>
                    <a:cubicBezTo>
                      <a:pt x="70" y="60"/>
                      <a:pt x="80" y="50"/>
                      <a:pt x="80" y="38"/>
                    </a:cubicBezTo>
                    <a:cubicBezTo>
                      <a:pt x="80" y="26"/>
                      <a:pt x="72" y="17"/>
                      <a:pt x="61" y="15"/>
                    </a:cubicBezTo>
                    <a:cubicBezTo>
                      <a:pt x="57" y="6"/>
                      <a:pt x="49" y="0"/>
                      <a:pt x="40" y="0"/>
                    </a:cubicBezTo>
                    <a:close/>
                    <a:moveTo>
                      <a:pt x="74" y="38"/>
                    </a:moveTo>
                    <a:cubicBezTo>
                      <a:pt x="74" y="47"/>
                      <a:pt x="66" y="55"/>
                      <a:pt x="57" y="55"/>
                    </a:cubicBezTo>
                    <a:cubicBezTo>
                      <a:pt x="21" y="55"/>
                      <a:pt x="21" y="55"/>
                      <a:pt x="21" y="55"/>
                    </a:cubicBezTo>
                    <a:cubicBezTo>
                      <a:pt x="11" y="55"/>
                      <a:pt x="4" y="47"/>
                      <a:pt x="4" y="38"/>
                    </a:cubicBezTo>
                    <a:cubicBezTo>
                      <a:pt x="4" y="29"/>
                      <a:pt x="10" y="21"/>
                      <a:pt x="19" y="20"/>
                    </a:cubicBezTo>
                    <a:cubicBezTo>
                      <a:pt x="22" y="20"/>
                      <a:pt x="22" y="20"/>
                      <a:pt x="22" y="20"/>
                    </a:cubicBezTo>
                    <a:cubicBezTo>
                      <a:pt x="22" y="16"/>
                      <a:pt x="22" y="16"/>
                      <a:pt x="22" y="16"/>
                    </a:cubicBezTo>
                    <a:cubicBezTo>
                      <a:pt x="25" y="9"/>
                      <a:pt x="31" y="5"/>
                      <a:pt x="38" y="5"/>
                    </a:cubicBezTo>
                    <a:cubicBezTo>
                      <a:pt x="46" y="5"/>
                      <a:pt x="52" y="9"/>
                      <a:pt x="54" y="16"/>
                    </a:cubicBezTo>
                    <a:cubicBezTo>
                      <a:pt x="55" y="20"/>
                      <a:pt x="55" y="20"/>
                      <a:pt x="55" y="20"/>
                    </a:cubicBezTo>
                    <a:cubicBezTo>
                      <a:pt x="59" y="20"/>
                      <a:pt x="59" y="20"/>
                      <a:pt x="59" y="20"/>
                    </a:cubicBezTo>
                    <a:cubicBezTo>
                      <a:pt x="68" y="21"/>
                      <a:pt x="74" y="28"/>
                      <a:pt x="7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3" name="Line 30"/>
              <p:cNvSpPr>
                <a:spLocks noChangeShapeType="1"/>
              </p:cNvSpPr>
              <p:nvPr/>
            </p:nvSpPr>
            <p:spPr bwMode="auto">
              <a:xfrm>
                <a:off x="7148513" y="3606800"/>
                <a:ext cx="0" cy="0"/>
              </a:xfrm>
              <a:prstGeom prst="line">
                <a:avLst/>
              </a:prstGeom>
              <a:grpFill/>
              <a:ln w="31750" cap="rnd">
                <a:solidFill>
                  <a:srgbClr val="000000"/>
                </a:solidFill>
                <a:prstDash val="solid"/>
                <a:round/>
                <a:headEnd/>
                <a:tailEnd/>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4" name="Freeform 31"/>
              <p:cNvSpPr>
                <a:spLocks/>
              </p:cNvSpPr>
              <p:nvPr/>
            </p:nvSpPr>
            <p:spPr bwMode="auto">
              <a:xfrm>
                <a:off x="6902451" y="3017838"/>
                <a:ext cx="430213" cy="611187"/>
              </a:xfrm>
              <a:custGeom>
                <a:avLst/>
                <a:gdLst>
                  <a:gd name="T0" fmla="*/ 92 w 112"/>
                  <a:gd name="T1" fmla="*/ 160 h 160"/>
                  <a:gd name="T2" fmla="*/ 66 w 112"/>
                  <a:gd name="T3" fmla="*/ 160 h 160"/>
                  <a:gd name="T4" fmla="*/ 62 w 112"/>
                  <a:gd name="T5" fmla="*/ 156 h 160"/>
                  <a:gd name="T6" fmla="*/ 66 w 112"/>
                  <a:gd name="T7" fmla="*/ 152 h 160"/>
                  <a:gd name="T8" fmla="*/ 92 w 112"/>
                  <a:gd name="T9" fmla="*/ 152 h 160"/>
                  <a:gd name="T10" fmla="*/ 104 w 112"/>
                  <a:gd name="T11" fmla="*/ 140 h 160"/>
                  <a:gd name="T12" fmla="*/ 104 w 112"/>
                  <a:gd name="T13" fmla="*/ 20 h 160"/>
                  <a:gd name="T14" fmla="*/ 92 w 112"/>
                  <a:gd name="T15" fmla="*/ 8 h 160"/>
                  <a:gd name="T16" fmla="*/ 20 w 112"/>
                  <a:gd name="T17" fmla="*/ 8 h 160"/>
                  <a:gd name="T18" fmla="*/ 8 w 112"/>
                  <a:gd name="T19" fmla="*/ 20 h 160"/>
                  <a:gd name="T20" fmla="*/ 8 w 112"/>
                  <a:gd name="T21" fmla="*/ 85 h 160"/>
                  <a:gd name="T22" fmla="*/ 4 w 112"/>
                  <a:gd name="T23" fmla="*/ 89 h 160"/>
                  <a:gd name="T24" fmla="*/ 0 w 112"/>
                  <a:gd name="T25" fmla="*/ 85 h 160"/>
                  <a:gd name="T26" fmla="*/ 0 w 112"/>
                  <a:gd name="T27" fmla="*/ 20 h 160"/>
                  <a:gd name="T28" fmla="*/ 20 w 112"/>
                  <a:gd name="T29" fmla="*/ 0 h 160"/>
                  <a:gd name="T30" fmla="*/ 92 w 112"/>
                  <a:gd name="T31" fmla="*/ 0 h 160"/>
                  <a:gd name="T32" fmla="*/ 112 w 112"/>
                  <a:gd name="T33" fmla="*/ 20 h 160"/>
                  <a:gd name="T34" fmla="*/ 112 w 112"/>
                  <a:gd name="T35" fmla="*/ 139 h 160"/>
                  <a:gd name="T36" fmla="*/ 92 w 112"/>
                  <a:gd name="T3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 h="160">
                    <a:moveTo>
                      <a:pt x="92" y="160"/>
                    </a:moveTo>
                    <a:cubicBezTo>
                      <a:pt x="66" y="160"/>
                      <a:pt x="66" y="160"/>
                      <a:pt x="66" y="160"/>
                    </a:cubicBezTo>
                    <a:cubicBezTo>
                      <a:pt x="64" y="160"/>
                      <a:pt x="62" y="158"/>
                      <a:pt x="62" y="156"/>
                    </a:cubicBezTo>
                    <a:cubicBezTo>
                      <a:pt x="62" y="154"/>
                      <a:pt x="64" y="152"/>
                      <a:pt x="66" y="152"/>
                    </a:cubicBezTo>
                    <a:cubicBezTo>
                      <a:pt x="92" y="152"/>
                      <a:pt x="92" y="152"/>
                      <a:pt x="92" y="152"/>
                    </a:cubicBezTo>
                    <a:cubicBezTo>
                      <a:pt x="99" y="152"/>
                      <a:pt x="104" y="146"/>
                      <a:pt x="104" y="140"/>
                    </a:cubicBezTo>
                    <a:cubicBezTo>
                      <a:pt x="104" y="20"/>
                      <a:pt x="104" y="20"/>
                      <a:pt x="104" y="20"/>
                    </a:cubicBezTo>
                    <a:cubicBezTo>
                      <a:pt x="104" y="14"/>
                      <a:pt x="99" y="8"/>
                      <a:pt x="92" y="8"/>
                    </a:cubicBezTo>
                    <a:cubicBezTo>
                      <a:pt x="20" y="8"/>
                      <a:pt x="20" y="8"/>
                      <a:pt x="20" y="8"/>
                    </a:cubicBezTo>
                    <a:cubicBezTo>
                      <a:pt x="13" y="8"/>
                      <a:pt x="8" y="14"/>
                      <a:pt x="8" y="20"/>
                    </a:cubicBezTo>
                    <a:cubicBezTo>
                      <a:pt x="8" y="85"/>
                      <a:pt x="8" y="85"/>
                      <a:pt x="8" y="85"/>
                    </a:cubicBezTo>
                    <a:cubicBezTo>
                      <a:pt x="8" y="87"/>
                      <a:pt x="6" y="89"/>
                      <a:pt x="4" y="89"/>
                    </a:cubicBezTo>
                    <a:cubicBezTo>
                      <a:pt x="1" y="89"/>
                      <a:pt x="0" y="87"/>
                      <a:pt x="0" y="85"/>
                    </a:cubicBezTo>
                    <a:cubicBezTo>
                      <a:pt x="0" y="20"/>
                      <a:pt x="0" y="20"/>
                      <a:pt x="0" y="20"/>
                    </a:cubicBezTo>
                    <a:cubicBezTo>
                      <a:pt x="0" y="9"/>
                      <a:pt x="9" y="0"/>
                      <a:pt x="20" y="0"/>
                    </a:cubicBezTo>
                    <a:cubicBezTo>
                      <a:pt x="92" y="0"/>
                      <a:pt x="92" y="0"/>
                      <a:pt x="92" y="0"/>
                    </a:cubicBezTo>
                    <a:cubicBezTo>
                      <a:pt x="103" y="0"/>
                      <a:pt x="112" y="9"/>
                      <a:pt x="112" y="20"/>
                    </a:cubicBezTo>
                    <a:cubicBezTo>
                      <a:pt x="112" y="139"/>
                      <a:pt x="112" y="139"/>
                      <a:pt x="112" y="139"/>
                    </a:cubicBezTo>
                    <a:cubicBezTo>
                      <a:pt x="112" y="151"/>
                      <a:pt x="103" y="160"/>
                      <a:pt x="92"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8" name="TextBox 35"/>
            <p:cNvSpPr txBox="1"/>
            <p:nvPr/>
          </p:nvSpPr>
          <p:spPr>
            <a:xfrm>
              <a:off x="2414259" y="1362045"/>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ECS</a:t>
              </a:r>
              <a:endParaRPr kumimoji="0" lang="zh-CN" alt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TextBox 35"/>
            <p:cNvSpPr txBox="1"/>
            <p:nvPr/>
          </p:nvSpPr>
          <p:spPr>
            <a:xfrm>
              <a:off x="2792906" y="1362045"/>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Computing</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TextBox 35"/>
            <p:cNvSpPr txBox="1"/>
            <p:nvPr/>
          </p:nvSpPr>
          <p:spPr>
            <a:xfrm>
              <a:off x="3174268" y="1362045"/>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GACS</a:t>
              </a:r>
              <a:endParaRPr kumimoji="0" lang="zh-CN" alt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TextBox 35"/>
            <p:cNvSpPr txBox="1"/>
            <p:nvPr/>
          </p:nvSpPr>
          <p:spPr>
            <a:xfrm>
              <a:off x="3554320" y="1362045"/>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FACS</a:t>
              </a:r>
              <a:endParaRPr kumimoji="0" lang="zh-CN" alt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TextBox 35"/>
            <p:cNvSpPr txBox="1"/>
            <p:nvPr/>
          </p:nvSpPr>
          <p:spPr>
            <a:xfrm>
              <a:off x="3932962" y="1362045"/>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BMS</a:t>
              </a:r>
              <a:endParaRPr kumimoji="0" lang="zh-CN" alt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TextBox 35"/>
            <p:cNvSpPr txBox="1"/>
            <p:nvPr/>
          </p:nvSpPr>
          <p:spPr>
            <a:xfrm>
              <a:off x="4275524" y="1362045"/>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DeH</a:t>
              </a:r>
              <a:endParaRPr kumimoji="0" lang="zh-CN" alt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TextBox 35"/>
            <p:cNvSpPr txBox="1"/>
            <p:nvPr/>
          </p:nvSpPr>
          <p:spPr>
            <a:xfrm>
              <a:off x="4632601" y="1362045"/>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AS</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TextBox 35"/>
            <p:cNvSpPr txBox="1"/>
            <p:nvPr/>
          </p:nvSpPr>
          <p:spPr>
            <a:xfrm>
              <a:off x="2414259" y="1672260"/>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IMS</a:t>
              </a:r>
            </a:p>
          </p:txBody>
        </p:sp>
        <p:sp>
          <p:nvSpPr>
            <p:cNvPr id="26" name="TextBox 35"/>
            <p:cNvSpPr txBox="1"/>
            <p:nvPr/>
          </p:nvSpPr>
          <p:spPr>
            <a:xfrm>
              <a:off x="2766228" y="1672260"/>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CCE</a:t>
              </a:r>
            </a:p>
          </p:txBody>
        </p:sp>
        <p:sp>
          <p:nvSpPr>
            <p:cNvPr id="27" name="TextBox 35"/>
            <p:cNvSpPr txBox="1"/>
            <p:nvPr/>
          </p:nvSpPr>
          <p:spPr>
            <a:xfrm>
              <a:off x="3135657" y="1672260"/>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CCI</a:t>
              </a:r>
            </a:p>
          </p:txBody>
        </p:sp>
        <p:sp>
          <p:nvSpPr>
            <p:cNvPr id="28" name="TextBox 35"/>
            <p:cNvSpPr txBox="1"/>
            <p:nvPr/>
          </p:nvSpPr>
          <p:spPr>
            <a:xfrm>
              <a:off x="3515996" y="1672260"/>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FGS</a:t>
              </a:r>
            </a:p>
          </p:txBody>
        </p:sp>
        <p:sp>
          <p:nvSpPr>
            <p:cNvPr id="29" name="TextBox 35"/>
            <p:cNvSpPr txBox="1"/>
            <p:nvPr/>
          </p:nvSpPr>
          <p:spPr>
            <a:xfrm>
              <a:off x="3963557" y="1672260"/>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FunctionStage</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TextBox 35"/>
            <p:cNvSpPr txBox="1"/>
            <p:nvPr/>
          </p:nvSpPr>
          <p:spPr>
            <a:xfrm>
              <a:off x="4353148" y="1672260"/>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CPS</a:t>
              </a:r>
            </a:p>
          </p:txBody>
        </p:sp>
        <p:sp>
          <p:nvSpPr>
            <p:cNvPr id="31" name="矩形 30"/>
            <p:cNvSpPr/>
            <p:nvPr/>
          </p:nvSpPr>
          <p:spPr>
            <a:xfrm>
              <a:off x="1780138" y="1873344"/>
              <a:ext cx="3609045" cy="319072"/>
            </a:xfrm>
            <a:prstGeom prst="rect">
              <a:avLst/>
            </a:prstGeom>
            <a:noFill/>
            <a:ln w="3175" cap="flat" cmpd="sng" algn="ctr">
              <a:solidFill>
                <a:srgbClr val="FBA000"/>
              </a:solidFill>
              <a:prstDash val="solid"/>
              <a:miter lim="800000"/>
            </a:ln>
            <a:effectLst/>
          </p:spPr>
          <p:txBody>
            <a:bodyPr lIns="0" tIns="0" rIns="0" bIns="0" rtlCol="0" anchor="ctr"/>
            <a:lstStyle/>
            <a:p>
              <a:pPr marL="0" marR="0" lvl="0" indent="0" algn="ctr"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Freeform 9"/>
            <p:cNvSpPr>
              <a:spLocks noEditPoints="1"/>
            </p:cNvSpPr>
            <p:nvPr/>
          </p:nvSpPr>
          <p:spPr bwMode="auto">
            <a:xfrm>
              <a:off x="2269508" y="1930860"/>
              <a:ext cx="137723" cy="141781"/>
            </a:xfrm>
            <a:custGeom>
              <a:avLst/>
              <a:gdLst>
                <a:gd name="T0" fmla="*/ 143 w 152"/>
                <a:gd name="T1" fmla="*/ 36 h 172"/>
                <a:gd name="T2" fmla="*/ 85 w 152"/>
                <a:gd name="T3" fmla="*/ 2 h 172"/>
                <a:gd name="T4" fmla="*/ 67 w 152"/>
                <a:gd name="T5" fmla="*/ 2 h 172"/>
                <a:gd name="T6" fmla="*/ 9 w 152"/>
                <a:gd name="T7" fmla="*/ 36 h 172"/>
                <a:gd name="T8" fmla="*/ 0 w 152"/>
                <a:gd name="T9" fmla="*/ 51 h 172"/>
                <a:gd name="T10" fmla="*/ 0 w 152"/>
                <a:gd name="T11" fmla="*/ 121 h 172"/>
                <a:gd name="T12" fmla="*/ 9 w 152"/>
                <a:gd name="T13" fmla="*/ 136 h 172"/>
                <a:gd name="T14" fmla="*/ 67 w 152"/>
                <a:gd name="T15" fmla="*/ 170 h 172"/>
                <a:gd name="T16" fmla="*/ 76 w 152"/>
                <a:gd name="T17" fmla="*/ 172 h 172"/>
                <a:gd name="T18" fmla="*/ 85 w 152"/>
                <a:gd name="T19" fmla="*/ 170 h 172"/>
                <a:gd name="T20" fmla="*/ 143 w 152"/>
                <a:gd name="T21" fmla="*/ 136 h 172"/>
                <a:gd name="T22" fmla="*/ 152 w 152"/>
                <a:gd name="T23" fmla="*/ 121 h 172"/>
                <a:gd name="T24" fmla="*/ 152 w 152"/>
                <a:gd name="T25" fmla="*/ 51 h 172"/>
                <a:gd name="T26" fmla="*/ 143 w 152"/>
                <a:gd name="T27" fmla="*/ 36 h 172"/>
                <a:gd name="T28" fmla="*/ 144 w 152"/>
                <a:gd name="T29" fmla="*/ 121 h 172"/>
                <a:gd name="T30" fmla="*/ 139 w 152"/>
                <a:gd name="T31" fmla="*/ 129 h 172"/>
                <a:gd name="T32" fmla="*/ 81 w 152"/>
                <a:gd name="T33" fmla="*/ 163 h 172"/>
                <a:gd name="T34" fmla="*/ 71 w 152"/>
                <a:gd name="T35" fmla="*/ 163 h 172"/>
                <a:gd name="T36" fmla="*/ 13 w 152"/>
                <a:gd name="T37" fmla="*/ 129 h 172"/>
                <a:gd name="T38" fmla="*/ 8 w 152"/>
                <a:gd name="T39" fmla="*/ 121 h 172"/>
                <a:gd name="T40" fmla="*/ 8 w 152"/>
                <a:gd name="T41" fmla="*/ 51 h 172"/>
                <a:gd name="T42" fmla="*/ 13 w 152"/>
                <a:gd name="T43" fmla="*/ 43 h 172"/>
                <a:gd name="T44" fmla="*/ 71 w 152"/>
                <a:gd name="T45" fmla="*/ 9 h 172"/>
                <a:gd name="T46" fmla="*/ 76 w 152"/>
                <a:gd name="T47" fmla="*/ 8 h 172"/>
                <a:gd name="T48" fmla="*/ 81 w 152"/>
                <a:gd name="T49" fmla="*/ 9 h 172"/>
                <a:gd name="T50" fmla="*/ 139 w 152"/>
                <a:gd name="T51" fmla="*/ 43 h 172"/>
                <a:gd name="T52" fmla="*/ 144 w 152"/>
                <a:gd name="T53" fmla="*/ 51 h 172"/>
                <a:gd name="T54" fmla="*/ 144 w 152"/>
                <a:gd name="T55" fmla="*/ 121 h 172"/>
                <a:gd name="T56" fmla="*/ 114 w 152"/>
                <a:gd name="T57" fmla="*/ 58 h 172"/>
                <a:gd name="T58" fmla="*/ 111 w 152"/>
                <a:gd name="T59" fmla="*/ 64 h 172"/>
                <a:gd name="T60" fmla="*/ 82 w 152"/>
                <a:gd name="T61" fmla="*/ 81 h 172"/>
                <a:gd name="T62" fmla="*/ 76 w 152"/>
                <a:gd name="T63" fmla="*/ 78 h 172"/>
                <a:gd name="T64" fmla="*/ 70 w 152"/>
                <a:gd name="T65" fmla="*/ 80 h 172"/>
                <a:gd name="T66" fmla="*/ 42 w 152"/>
                <a:gd name="T67" fmla="*/ 64 h 172"/>
                <a:gd name="T68" fmla="*/ 39 w 152"/>
                <a:gd name="T69" fmla="*/ 58 h 172"/>
                <a:gd name="T70" fmla="*/ 31 w 152"/>
                <a:gd name="T71" fmla="*/ 60 h 172"/>
                <a:gd name="T72" fmla="*/ 33 w 152"/>
                <a:gd name="T73" fmla="*/ 68 h 172"/>
                <a:gd name="T74" fmla="*/ 40 w 152"/>
                <a:gd name="T75" fmla="*/ 68 h 172"/>
                <a:gd name="T76" fmla="*/ 68 w 152"/>
                <a:gd name="T77" fmla="*/ 84 h 172"/>
                <a:gd name="T78" fmla="*/ 68 w 152"/>
                <a:gd name="T79" fmla="*/ 86 h 172"/>
                <a:gd name="T80" fmla="*/ 74 w 152"/>
                <a:gd name="T81" fmla="*/ 94 h 172"/>
                <a:gd name="T82" fmla="*/ 74 w 152"/>
                <a:gd name="T83" fmla="*/ 123 h 172"/>
                <a:gd name="T84" fmla="*/ 70 w 152"/>
                <a:gd name="T85" fmla="*/ 129 h 172"/>
                <a:gd name="T86" fmla="*/ 76 w 152"/>
                <a:gd name="T87" fmla="*/ 135 h 172"/>
                <a:gd name="T88" fmla="*/ 82 w 152"/>
                <a:gd name="T89" fmla="*/ 129 h 172"/>
                <a:gd name="T90" fmla="*/ 78 w 152"/>
                <a:gd name="T91" fmla="*/ 123 h 172"/>
                <a:gd name="T92" fmla="*/ 78 w 152"/>
                <a:gd name="T93" fmla="*/ 94 h 172"/>
                <a:gd name="T94" fmla="*/ 84 w 152"/>
                <a:gd name="T95" fmla="*/ 86 h 172"/>
                <a:gd name="T96" fmla="*/ 84 w 152"/>
                <a:gd name="T97" fmla="*/ 85 h 172"/>
                <a:gd name="T98" fmla="*/ 113 w 152"/>
                <a:gd name="T99" fmla="*/ 68 h 172"/>
                <a:gd name="T100" fmla="*/ 120 w 152"/>
                <a:gd name="T101" fmla="*/ 69 h 172"/>
                <a:gd name="T102" fmla="*/ 122 w 152"/>
                <a:gd name="T103" fmla="*/ 60 h 172"/>
                <a:gd name="T104" fmla="*/ 114 w 152"/>
                <a:gd name="T105" fmla="*/ 5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2" h="172">
                  <a:moveTo>
                    <a:pt x="143" y="36"/>
                  </a:moveTo>
                  <a:cubicBezTo>
                    <a:pt x="85" y="2"/>
                    <a:pt x="85" y="2"/>
                    <a:pt x="85" y="2"/>
                  </a:cubicBezTo>
                  <a:cubicBezTo>
                    <a:pt x="80" y="0"/>
                    <a:pt x="72" y="0"/>
                    <a:pt x="67" y="2"/>
                  </a:cubicBezTo>
                  <a:cubicBezTo>
                    <a:pt x="9" y="36"/>
                    <a:pt x="9" y="36"/>
                    <a:pt x="9" y="36"/>
                  </a:cubicBezTo>
                  <a:cubicBezTo>
                    <a:pt x="4" y="38"/>
                    <a:pt x="0" y="45"/>
                    <a:pt x="0" y="51"/>
                  </a:cubicBezTo>
                  <a:cubicBezTo>
                    <a:pt x="0" y="121"/>
                    <a:pt x="0" y="121"/>
                    <a:pt x="0" y="121"/>
                  </a:cubicBezTo>
                  <a:cubicBezTo>
                    <a:pt x="0" y="127"/>
                    <a:pt x="4" y="134"/>
                    <a:pt x="9" y="136"/>
                  </a:cubicBezTo>
                  <a:cubicBezTo>
                    <a:pt x="67" y="170"/>
                    <a:pt x="67" y="170"/>
                    <a:pt x="67" y="170"/>
                  </a:cubicBezTo>
                  <a:cubicBezTo>
                    <a:pt x="70" y="171"/>
                    <a:pt x="73" y="172"/>
                    <a:pt x="76" y="172"/>
                  </a:cubicBezTo>
                  <a:cubicBezTo>
                    <a:pt x="79" y="172"/>
                    <a:pt x="82" y="171"/>
                    <a:pt x="85" y="170"/>
                  </a:cubicBezTo>
                  <a:cubicBezTo>
                    <a:pt x="143" y="136"/>
                    <a:pt x="143" y="136"/>
                    <a:pt x="143" y="136"/>
                  </a:cubicBezTo>
                  <a:cubicBezTo>
                    <a:pt x="148" y="134"/>
                    <a:pt x="152" y="127"/>
                    <a:pt x="152" y="121"/>
                  </a:cubicBezTo>
                  <a:cubicBezTo>
                    <a:pt x="152" y="51"/>
                    <a:pt x="152" y="51"/>
                    <a:pt x="152" y="51"/>
                  </a:cubicBezTo>
                  <a:cubicBezTo>
                    <a:pt x="152" y="45"/>
                    <a:pt x="148" y="38"/>
                    <a:pt x="143" y="36"/>
                  </a:cubicBezTo>
                  <a:close/>
                  <a:moveTo>
                    <a:pt x="144" y="121"/>
                  </a:moveTo>
                  <a:cubicBezTo>
                    <a:pt x="144" y="124"/>
                    <a:pt x="142" y="128"/>
                    <a:pt x="139" y="129"/>
                  </a:cubicBezTo>
                  <a:cubicBezTo>
                    <a:pt x="81" y="163"/>
                    <a:pt x="81" y="163"/>
                    <a:pt x="81" y="163"/>
                  </a:cubicBezTo>
                  <a:cubicBezTo>
                    <a:pt x="78" y="164"/>
                    <a:pt x="74" y="164"/>
                    <a:pt x="71" y="163"/>
                  </a:cubicBezTo>
                  <a:cubicBezTo>
                    <a:pt x="13" y="129"/>
                    <a:pt x="13" y="129"/>
                    <a:pt x="13" y="129"/>
                  </a:cubicBezTo>
                  <a:cubicBezTo>
                    <a:pt x="10" y="128"/>
                    <a:pt x="8" y="124"/>
                    <a:pt x="8" y="121"/>
                  </a:cubicBezTo>
                  <a:cubicBezTo>
                    <a:pt x="8" y="51"/>
                    <a:pt x="8" y="51"/>
                    <a:pt x="8" y="51"/>
                  </a:cubicBezTo>
                  <a:cubicBezTo>
                    <a:pt x="8" y="48"/>
                    <a:pt x="10" y="44"/>
                    <a:pt x="13" y="43"/>
                  </a:cubicBezTo>
                  <a:cubicBezTo>
                    <a:pt x="71" y="9"/>
                    <a:pt x="71" y="9"/>
                    <a:pt x="71" y="9"/>
                  </a:cubicBezTo>
                  <a:cubicBezTo>
                    <a:pt x="72" y="9"/>
                    <a:pt x="74" y="8"/>
                    <a:pt x="76" y="8"/>
                  </a:cubicBezTo>
                  <a:cubicBezTo>
                    <a:pt x="78" y="8"/>
                    <a:pt x="80" y="9"/>
                    <a:pt x="81" y="9"/>
                  </a:cubicBezTo>
                  <a:cubicBezTo>
                    <a:pt x="139" y="43"/>
                    <a:pt x="139" y="43"/>
                    <a:pt x="139" y="43"/>
                  </a:cubicBezTo>
                  <a:cubicBezTo>
                    <a:pt x="142" y="44"/>
                    <a:pt x="144" y="48"/>
                    <a:pt x="144" y="51"/>
                  </a:cubicBezTo>
                  <a:lnTo>
                    <a:pt x="144" y="121"/>
                  </a:lnTo>
                  <a:close/>
                  <a:moveTo>
                    <a:pt x="114" y="58"/>
                  </a:moveTo>
                  <a:cubicBezTo>
                    <a:pt x="112" y="60"/>
                    <a:pt x="111" y="62"/>
                    <a:pt x="111" y="64"/>
                  </a:cubicBezTo>
                  <a:cubicBezTo>
                    <a:pt x="82" y="81"/>
                    <a:pt x="82" y="81"/>
                    <a:pt x="82" y="81"/>
                  </a:cubicBezTo>
                  <a:cubicBezTo>
                    <a:pt x="81" y="79"/>
                    <a:pt x="79" y="78"/>
                    <a:pt x="76" y="78"/>
                  </a:cubicBezTo>
                  <a:cubicBezTo>
                    <a:pt x="74" y="78"/>
                    <a:pt x="72" y="79"/>
                    <a:pt x="70" y="80"/>
                  </a:cubicBezTo>
                  <a:cubicBezTo>
                    <a:pt x="42" y="64"/>
                    <a:pt x="42" y="64"/>
                    <a:pt x="42" y="64"/>
                  </a:cubicBezTo>
                  <a:cubicBezTo>
                    <a:pt x="43" y="62"/>
                    <a:pt x="42" y="59"/>
                    <a:pt x="39" y="58"/>
                  </a:cubicBezTo>
                  <a:cubicBezTo>
                    <a:pt x="37" y="56"/>
                    <a:pt x="33" y="57"/>
                    <a:pt x="31" y="60"/>
                  </a:cubicBezTo>
                  <a:cubicBezTo>
                    <a:pt x="30" y="63"/>
                    <a:pt x="31" y="67"/>
                    <a:pt x="33" y="68"/>
                  </a:cubicBezTo>
                  <a:cubicBezTo>
                    <a:pt x="36" y="70"/>
                    <a:pt x="38" y="69"/>
                    <a:pt x="40" y="68"/>
                  </a:cubicBezTo>
                  <a:cubicBezTo>
                    <a:pt x="68" y="84"/>
                    <a:pt x="68" y="84"/>
                    <a:pt x="68" y="84"/>
                  </a:cubicBezTo>
                  <a:cubicBezTo>
                    <a:pt x="68" y="84"/>
                    <a:pt x="68" y="85"/>
                    <a:pt x="68" y="86"/>
                  </a:cubicBezTo>
                  <a:cubicBezTo>
                    <a:pt x="68" y="90"/>
                    <a:pt x="70" y="93"/>
                    <a:pt x="74" y="94"/>
                  </a:cubicBezTo>
                  <a:cubicBezTo>
                    <a:pt x="74" y="123"/>
                    <a:pt x="74" y="123"/>
                    <a:pt x="74" y="123"/>
                  </a:cubicBezTo>
                  <a:cubicBezTo>
                    <a:pt x="72" y="124"/>
                    <a:pt x="70" y="126"/>
                    <a:pt x="70" y="129"/>
                  </a:cubicBezTo>
                  <a:cubicBezTo>
                    <a:pt x="70" y="132"/>
                    <a:pt x="73" y="135"/>
                    <a:pt x="76" y="135"/>
                  </a:cubicBezTo>
                  <a:cubicBezTo>
                    <a:pt x="79" y="135"/>
                    <a:pt x="82" y="132"/>
                    <a:pt x="82" y="129"/>
                  </a:cubicBezTo>
                  <a:cubicBezTo>
                    <a:pt x="82" y="126"/>
                    <a:pt x="80" y="124"/>
                    <a:pt x="78" y="123"/>
                  </a:cubicBezTo>
                  <a:cubicBezTo>
                    <a:pt x="78" y="94"/>
                    <a:pt x="78" y="94"/>
                    <a:pt x="78" y="94"/>
                  </a:cubicBezTo>
                  <a:cubicBezTo>
                    <a:pt x="81" y="93"/>
                    <a:pt x="84" y="90"/>
                    <a:pt x="84" y="86"/>
                  </a:cubicBezTo>
                  <a:cubicBezTo>
                    <a:pt x="84" y="86"/>
                    <a:pt x="84" y="85"/>
                    <a:pt x="84" y="85"/>
                  </a:cubicBezTo>
                  <a:cubicBezTo>
                    <a:pt x="113" y="68"/>
                    <a:pt x="113" y="68"/>
                    <a:pt x="113" y="68"/>
                  </a:cubicBezTo>
                  <a:cubicBezTo>
                    <a:pt x="115" y="70"/>
                    <a:pt x="118" y="70"/>
                    <a:pt x="120" y="69"/>
                  </a:cubicBezTo>
                  <a:cubicBezTo>
                    <a:pt x="123" y="67"/>
                    <a:pt x="124" y="63"/>
                    <a:pt x="122" y="60"/>
                  </a:cubicBezTo>
                  <a:cubicBezTo>
                    <a:pt x="120" y="58"/>
                    <a:pt x="117" y="57"/>
                    <a:pt x="114" y="58"/>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3" name="组合 32"/>
            <p:cNvGrpSpPr/>
            <p:nvPr/>
          </p:nvGrpSpPr>
          <p:grpSpPr>
            <a:xfrm>
              <a:off x="2570779" y="1933560"/>
              <a:ext cx="110111" cy="136376"/>
              <a:chOff x="12787313" y="-376238"/>
              <a:chExt cx="488950" cy="661988"/>
            </a:xfrm>
            <a:solidFill>
              <a:srgbClr val="1D1D1A"/>
            </a:solidFill>
          </p:grpSpPr>
          <p:sp>
            <p:nvSpPr>
              <p:cNvPr id="554" name="Oval 31"/>
              <p:cNvSpPr>
                <a:spLocks noChangeArrowheads="1"/>
              </p:cNvSpPr>
              <p:nvPr/>
            </p:nvSpPr>
            <p:spPr bwMode="auto">
              <a:xfrm>
                <a:off x="12857163" y="-307975"/>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5" name="Oval 32"/>
              <p:cNvSpPr>
                <a:spLocks noChangeArrowheads="1"/>
              </p:cNvSpPr>
              <p:nvPr/>
            </p:nvSpPr>
            <p:spPr bwMode="auto">
              <a:xfrm>
                <a:off x="13173076" y="-307975"/>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6" name="Freeform 33"/>
              <p:cNvSpPr>
                <a:spLocks noEditPoints="1"/>
              </p:cNvSpPr>
              <p:nvPr/>
            </p:nvSpPr>
            <p:spPr bwMode="auto">
              <a:xfrm>
                <a:off x="12901613" y="-136525"/>
                <a:ext cx="260350" cy="188913"/>
              </a:xfrm>
              <a:custGeom>
                <a:avLst/>
                <a:gdLst>
                  <a:gd name="T0" fmla="*/ 51 w 68"/>
                  <a:gd name="T1" fmla="*/ 13 h 50"/>
                  <a:gd name="T2" fmla="*/ 34 w 68"/>
                  <a:gd name="T3" fmla="*/ 0 h 50"/>
                  <a:gd name="T4" fmla="*/ 16 w 68"/>
                  <a:gd name="T5" fmla="*/ 13 h 50"/>
                  <a:gd name="T6" fmla="*/ 0 w 68"/>
                  <a:gd name="T7" fmla="*/ 31 h 50"/>
                  <a:gd name="T8" fmla="*/ 18 w 68"/>
                  <a:gd name="T9" fmla="*/ 50 h 50"/>
                  <a:gd name="T10" fmla="*/ 49 w 68"/>
                  <a:gd name="T11" fmla="*/ 50 h 50"/>
                  <a:gd name="T12" fmla="*/ 68 w 68"/>
                  <a:gd name="T13" fmla="*/ 31 h 50"/>
                  <a:gd name="T14" fmla="*/ 51 w 68"/>
                  <a:gd name="T15" fmla="*/ 13 h 50"/>
                  <a:gd name="T16" fmla="*/ 49 w 68"/>
                  <a:gd name="T17" fmla="*/ 46 h 50"/>
                  <a:gd name="T18" fmla="*/ 18 w 68"/>
                  <a:gd name="T19" fmla="*/ 46 h 50"/>
                  <a:gd name="T20" fmla="*/ 4 w 68"/>
                  <a:gd name="T21" fmla="*/ 31 h 50"/>
                  <a:gd name="T22" fmla="*/ 17 w 68"/>
                  <a:gd name="T23" fmla="*/ 17 h 50"/>
                  <a:gd name="T24" fmla="*/ 20 w 68"/>
                  <a:gd name="T25" fmla="*/ 14 h 50"/>
                  <a:gd name="T26" fmla="*/ 34 w 68"/>
                  <a:gd name="T27" fmla="*/ 4 h 50"/>
                  <a:gd name="T28" fmla="*/ 47 w 68"/>
                  <a:gd name="T29" fmla="*/ 14 h 50"/>
                  <a:gd name="T30" fmla="*/ 51 w 68"/>
                  <a:gd name="T31" fmla="*/ 17 h 50"/>
                  <a:gd name="T32" fmla="*/ 64 w 68"/>
                  <a:gd name="T33" fmla="*/ 31 h 50"/>
                  <a:gd name="T34" fmla="*/ 49 w 68"/>
                  <a:gd name="T35"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50">
                    <a:moveTo>
                      <a:pt x="51" y="13"/>
                    </a:moveTo>
                    <a:cubicBezTo>
                      <a:pt x="49" y="5"/>
                      <a:pt x="42" y="0"/>
                      <a:pt x="34" y="0"/>
                    </a:cubicBezTo>
                    <a:cubicBezTo>
                      <a:pt x="25" y="0"/>
                      <a:pt x="19" y="5"/>
                      <a:pt x="16" y="13"/>
                    </a:cubicBezTo>
                    <a:cubicBezTo>
                      <a:pt x="7" y="14"/>
                      <a:pt x="0" y="21"/>
                      <a:pt x="0" y="31"/>
                    </a:cubicBezTo>
                    <a:cubicBezTo>
                      <a:pt x="0" y="41"/>
                      <a:pt x="8" y="50"/>
                      <a:pt x="18" y="50"/>
                    </a:cubicBezTo>
                    <a:cubicBezTo>
                      <a:pt x="49" y="50"/>
                      <a:pt x="49" y="50"/>
                      <a:pt x="49" y="50"/>
                    </a:cubicBezTo>
                    <a:cubicBezTo>
                      <a:pt x="59" y="50"/>
                      <a:pt x="68" y="41"/>
                      <a:pt x="68" y="31"/>
                    </a:cubicBezTo>
                    <a:cubicBezTo>
                      <a:pt x="68" y="21"/>
                      <a:pt x="60" y="14"/>
                      <a:pt x="51" y="13"/>
                    </a:cubicBezTo>
                    <a:close/>
                    <a:moveTo>
                      <a:pt x="49" y="46"/>
                    </a:moveTo>
                    <a:cubicBezTo>
                      <a:pt x="18" y="46"/>
                      <a:pt x="18" y="46"/>
                      <a:pt x="18" y="46"/>
                    </a:cubicBezTo>
                    <a:cubicBezTo>
                      <a:pt x="10" y="46"/>
                      <a:pt x="4" y="39"/>
                      <a:pt x="4" y="31"/>
                    </a:cubicBezTo>
                    <a:cubicBezTo>
                      <a:pt x="4" y="24"/>
                      <a:pt x="9" y="17"/>
                      <a:pt x="17" y="17"/>
                    </a:cubicBezTo>
                    <a:cubicBezTo>
                      <a:pt x="18" y="16"/>
                      <a:pt x="19" y="15"/>
                      <a:pt x="20" y="14"/>
                    </a:cubicBezTo>
                    <a:cubicBezTo>
                      <a:pt x="22" y="8"/>
                      <a:pt x="27" y="4"/>
                      <a:pt x="34" y="4"/>
                    </a:cubicBezTo>
                    <a:cubicBezTo>
                      <a:pt x="40" y="4"/>
                      <a:pt x="45" y="8"/>
                      <a:pt x="47" y="14"/>
                    </a:cubicBezTo>
                    <a:cubicBezTo>
                      <a:pt x="48" y="15"/>
                      <a:pt x="49" y="16"/>
                      <a:pt x="51" y="17"/>
                    </a:cubicBezTo>
                    <a:cubicBezTo>
                      <a:pt x="58" y="17"/>
                      <a:pt x="64" y="24"/>
                      <a:pt x="64" y="31"/>
                    </a:cubicBezTo>
                    <a:cubicBezTo>
                      <a:pt x="64" y="39"/>
                      <a:pt x="57" y="46"/>
                      <a:pt x="49"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7" name="Freeform 34"/>
              <p:cNvSpPr>
                <a:spLocks noEditPoints="1"/>
              </p:cNvSpPr>
              <p:nvPr/>
            </p:nvSpPr>
            <p:spPr bwMode="auto">
              <a:xfrm>
                <a:off x="12787313" y="-376238"/>
                <a:ext cx="488950" cy="661988"/>
              </a:xfrm>
              <a:custGeom>
                <a:avLst/>
                <a:gdLst>
                  <a:gd name="T0" fmla="*/ 104 w 128"/>
                  <a:gd name="T1" fmla="*/ 0 h 176"/>
                  <a:gd name="T2" fmla="*/ 24 w 128"/>
                  <a:gd name="T3" fmla="*/ 0 h 176"/>
                  <a:gd name="T4" fmla="*/ 0 w 128"/>
                  <a:gd name="T5" fmla="*/ 24 h 176"/>
                  <a:gd name="T6" fmla="*/ 0 w 128"/>
                  <a:gd name="T7" fmla="*/ 152 h 176"/>
                  <a:gd name="T8" fmla="*/ 24 w 128"/>
                  <a:gd name="T9" fmla="*/ 176 h 176"/>
                  <a:gd name="T10" fmla="*/ 104 w 128"/>
                  <a:gd name="T11" fmla="*/ 176 h 176"/>
                  <a:gd name="T12" fmla="*/ 128 w 128"/>
                  <a:gd name="T13" fmla="*/ 152 h 176"/>
                  <a:gd name="T14" fmla="*/ 128 w 128"/>
                  <a:gd name="T15" fmla="*/ 24 h 176"/>
                  <a:gd name="T16" fmla="*/ 104 w 128"/>
                  <a:gd name="T17" fmla="*/ 0 h 176"/>
                  <a:gd name="T18" fmla="*/ 119 w 128"/>
                  <a:gd name="T19" fmla="*/ 152 h 176"/>
                  <a:gd name="T20" fmla="*/ 104 w 128"/>
                  <a:gd name="T21" fmla="*/ 168 h 176"/>
                  <a:gd name="T22" fmla="*/ 24 w 128"/>
                  <a:gd name="T23" fmla="*/ 168 h 176"/>
                  <a:gd name="T24" fmla="*/ 8 w 128"/>
                  <a:gd name="T25" fmla="*/ 152 h 176"/>
                  <a:gd name="T26" fmla="*/ 8 w 128"/>
                  <a:gd name="T27" fmla="*/ 24 h 176"/>
                  <a:gd name="T28" fmla="*/ 24 w 128"/>
                  <a:gd name="T29" fmla="*/ 8 h 176"/>
                  <a:gd name="T30" fmla="*/ 104 w 128"/>
                  <a:gd name="T31" fmla="*/ 8 h 176"/>
                  <a:gd name="T32" fmla="*/ 119 w 128"/>
                  <a:gd name="T33" fmla="*/ 24 h 176"/>
                  <a:gd name="T34" fmla="*/ 119 w 128"/>
                  <a:gd name="T35" fmla="*/ 15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76">
                    <a:moveTo>
                      <a:pt x="104" y="0"/>
                    </a:moveTo>
                    <a:cubicBezTo>
                      <a:pt x="24" y="0"/>
                      <a:pt x="24" y="0"/>
                      <a:pt x="24" y="0"/>
                    </a:cubicBezTo>
                    <a:cubicBezTo>
                      <a:pt x="10" y="0"/>
                      <a:pt x="0" y="11"/>
                      <a:pt x="0" y="24"/>
                    </a:cubicBezTo>
                    <a:cubicBezTo>
                      <a:pt x="0" y="152"/>
                      <a:pt x="0" y="152"/>
                      <a:pt x="0" y="152"/>
                    </a:cubicBezTo>
                    <a:cubicBezTo>
                      <a:pt x="0" y="165"/>
                      <a:pt x="10" y="176"/>
                      <a:pt x="24" y="176"/>
                    </a:cubicBezTo>
                    <a:cubicBezTo>
                      <a:pt x="104" y="176"/>
                      <a:pt x="104" y="176"/>
                      <a:pt x="104" y="176"/>
                    </a:cubicBezTo>
                    <a:cubicBezTo>
                      <a:pt x="117" y="176"/>
                      <a:pt x="128" y="165"/>
                      <a:pt x="128" y="152"/>
                    </a:cubicBezTo>
                    <a:cubicBezTo>
                      <a:pt x="128" y="24"/>
                      <a:pt x="128" y="24"/>
                      <a:pt x="128" y="24"/>
                    </a:cubicBezTo>
                    <a:cubicBezTo>
                      <a:pt x="128" y="11"/>
                      <a:pt x="117" y="0"/>
                      <a:pt x="104" y="0"/>
                    </a:cubicBezTo>
                    <a:close/>
                    <a:moveTo>
                      <a:pt x="119" y="152"/>
                    </a:moveTo>
                    <a:cubicBezTo>
                      <a:pt x="119" y="161"/>
                      <a:pt x="112" y="168"/>
                      <a:pt x="104" y="168"/>
                    </a:cubicBezTo>
                    <a:cubicBezTo>
                      <a:pt x="24" y="168"/>
                      <a:pt x="24" y="168"/>
                      <a:pt x="24" y="168"/>
                    </a:cubicBezTo>
                    <a:cubicBezTo>
                      <a:pt x="15" y="168"/>
                      <a:pt x="8" y="161"/>
                      <a:pt x="8" y="152"/>
                    </a:cubicBezTo>
                    <a:cubicBezTo>
                      <a:pt x="8" y="24"/>
                      <a:pt x="8" y="24"/>
                      <a:pt x="8" y="24"/>
                    </a:cubicBezTo>
                    <a:cubicBezTo>
                      <a:pt x="8" y="15"/>
                      <a:pt x="15" y="8"/>
                      <a:pt x="24" y="8"/>
                    </a:cubicBezTo>
                    <a:cubicBezTo>
                      <a:pt x="104" y="8"/>
                      <a:pt x="104" y="8"/>
                      <a:pt x="104" y="8"/>
                    </a:cubicBezTo>
                    <a:cubicBezTo>
                      <a:pt x="112" y="8"/>
                      <a:pt x="119" y="15"/>
                      <a:pt x="119" y="24"/>
                    </a:cubicBezTo>
                    <a:lnTo>
                      <a:pt x="119"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4" name="组合 33"/>
            <p:cNvGrpSpPr/>
            <p:nvPr/>
          </p:nvGrpSpPr>
          <p:grpSpPr>
            <a:xfrm>
              <a:off x="2813569" y="1933152"/>
              <a:ext cx="138466" cy="137197"/>
              <a:chOff x="12726988" y="1246187"/>
              <a:chExt cx="611188" cy="661988"/>
            </a:xfrm>
            <a:solidFill>
              <a:srgbClr val="1D1D1A"/>
            </a:solidFill>
          </p:grpSpPr>
          <p:sp>
            <p:nvSpPr>
              <p:cNvPr id="547" name="Oval 35"/>
              <p:cNvSpPr>
                <a:spLocks noChangeArrowheads="1"/>
              </p:cNvSpPr>
              <p:nvPr/>
            </p:nvSpPr>
            <p:spPr bwMode="auto">
              <a:xfrm>
                <a:off x="13249276" y="1298575"/>
                <a:ext cx="34925" cy="349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8" name="Oval 36"/>
              <p:cNvSpPr>
                <a:spLocks noChangeArrowheads="1"/>
              </p:cNvSpPr>
              <p:nvPr/>
            </p:nvSpPr>
            <p:spPr bwMode="auto">
              <a:xfrm>
                <a:off x="12803188" y="1381125"/>
                <a:ext cx="49213"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9" name="Oval 37"/>
              <p:cNvSpPr>
                <a:spLocks noChangeArrowheads="1"/>
              </p:cNvSpPr>
              <p:nvPr/>
            </p:nvSpPr>
            <p:spPr bwMode="auto">
              <a:xfrm>
                <a:off x="13058776" y="1381125"/>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0" name="Freeform 38"/>
              <p:cNvSpPr>
                <a:spLocks noEditPoints="1"/>
              </p:cNvSpPr>
              <p:nvPr/>
            </p:nvSpPr>
            <p:spPr bwMode="auto">
              <a:xfrm>
                <a:off x="12852401" y="1554162"/>
                <a:ext cx="206375" cy="139700"/>
              </a:xfrm>
              <a:custGeom>
                <a:avLst/>
                <a:gdLst>
                  <a:gd name="T0" fmla="*/ 41 w 54"/>
                  <a:gd name="T1" fmla="*/ 9 h 37"/>
                  <a:gd name="T2" fmla="*/ 27 w 54"/>
                  <a:gd name="T3" fmla="*/ 0 h 37"/>
                  <a:gd name="T4" fmla="*/ 13 w 54"/>
                  <a:gd name="T5" fmla="*/ 9 h 37"/>
                  <a:gd name="T6" fmla="*/ 0 w 54"/>
                  <a:gd name="T7" fmla="*/ 23 h 37"/>
                  <a:gd name="T8" fmla="*/ 15 w 54"/>
                  <a:gd name="T9" fmla="*/ 37 h 37"/>
                  <a:gd name="T10" fmla="*/ 40 w 54"/>
                  <a:gd name="T11" fmla="*/ 37 h 37"/>
                  <a:gd name="T12" fmla="*/ 54 w 54"/>
                  <a:gd name="T13" fmla="*/ 23 h 37"/>
                  <a:gd name="T14" fmla="*/ 41 w 54"/>
                  <a:gd name="T15" fmla="*/ 9 h 37"/>
                  <a:gd name="T16" fmla="*/ 40 w 54"/>
                  <a:gd name="T17" fmla="*/ 32 h 37"/>
                  <a:gd name="T18" fmla="*/ 15 w 54"/>
                  <a:gd name="T19" fmla="*/ 32 h 37"/>
                  <a:gd name="T20" fmla="*/ 5 w 54"/>
                  <a:gd name="T21" fmla="*/ 23 h 37"/>
                  <a:gd name="T22" fmla="*/ 14 w 54"/>
                  <a:gd name="T23" fmla="*/ 14 h 37"/>
                  <a:gd name="T24" fmla="*/ 18 w 54"/>
                  <a:gd name="T25" fmla="*/ 11 h 37"/>
                  <a:gd name="T26" fmla="*/ 27 w 54"/>
                  <a:gd name="T27" fmla="*/ 5 h 37"/>
                  <a:gd name="T28" fmla="*/ 37 w 54"/>
                  <a:gd name="T29" fmla="*/ 11 h 37"/>
                  <a:gd name="T30" fmla="*/ 41 w 54"/>
                  <a:gd name="T31" fmla="*/ 14 h 37"/>
                  <a:gd name="T32" fmla="*/ 50 w 54"/>
                  <a:gd name="T33" fmla="*/ 23 h 37"/>
                  <a:gd name="T34" fmla="*/ 40 w 54"/>
                  <a:gd name="T35"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37">
                    <a:moveTo>
                      <a:pt x="41" y="9"/>
                    </a:moveTo>
                    <a:cubicBezTo>
                      <a:pt x="39" y="4"/>
                      <a:pt x="34" y="0"/>
                      <a:pt x="27" y="0"/>
                    </a:cubicBezTo>
                    <a:cubicBezTo>
                      <a:pt x="21" y="0"/>
                      <a:pt x="15" y="4"/>
                      <a:pt x="13" y="9"/>
                    </a:cubicBezTo>
                    <a:cubicBezTo>
                      <a:pt x="6" y="10"/>
                      <a:pt x="0" y="16"/>
                      <a:pt x="0" y="23"/>
                    </a:cubicBezTo>
                    <a:cubicBezTo>
                      <a:pt x="0" y="31"/>
                      <a:pt x="7" y="37"/>
                      <a:pt x="15" y="37"/>
                    </a:cubicBezTo>
                    <a:cubicBezTo>
                      <a:pt x="40" y="37"/>
                      <a:pt x="40" y="37"/>
                      <a:pt x="40" y="37"/>
                    </a:cubicBezTo>
                    <a:cubicBezTo>
                      <a:pt x="48" y="37"/>
                      <a:pt x="54" y="31"/>
                      <a:pt x="54" y="23"/>
                    </a:cubicBezTo>
                    <a:cubicBezTo>
                      <a:pt x="54" y="16"/>
                      <a:pt x="49" y="10"/>
                      <a:pt x="41" y="9"/>
                    </a:cubicBezTo>
                    <a:close/>
                    <a:moveTo>
                      <a:pt x="40" y="32"/>
                    </a:moveTo>
                    <a:cubicBezTo>
                      <a:pt x="15" y="32"/>
                      <a:pt x="15" y="32"/>
                      <a:pt x="15" y="32"/>
                    </a:cubicBezTo>
                    <a:cubicBezTo>
                      <a:pt x="9" y="32"/>
                      <a:pt x="5" y="28"/>
                      <a:pt x="5" y="23"/>
                    </a:cubicBezTo>
                    <a:cubicBezTo>
                      <a:pt x="5" y="18"/>
                      <a:pt x="9" y="14"/>
                      <a:pt x="14" y="14"/>
                    </a:cubicBezTo>
                    <a:cubicBezTo>
                      <a:pt x="16" y="14"/>
                      <a:pt x="17" y="13"/>
                      <a:pt x="18" y="11"/>
                    </a:cubicBezTo>
                    <a:cubicBezTo>
                      <a:pt x="19" y="7"/>
                      <a:pt x="23" y="5"/>
                      <a:pt x="27" y="5"/>
                    </a:cubicBezTo>
                    <a:cubicBezTo>
                      <a:pt x="32" y="5"/>
                      <a:pt x="36" y="7"/>
                      <a:pt x="37" y="11"/>
                    </a:cubicBezTo>
                    <a:cubicBezTo>
                      <a:pt x="38" y="13"/>
                      <a:pt x="39" y="14"/>
                      <a:pt x="41" y="14"/>
                    </a:cubicBezTo>
                    <a:cubicBezTo>
                      <a:pt x="46" y="14"/>
                      <a:pt x="50" y="18"/>
                      <a:pt x="50" y="23"/>
                    </a:cubicBezTo>
                    <a:cubicBezTo>
                      <a:pt x="50" y="28"/>
                      <a:pt x="45" y="32"/>
                      <a:pt x="4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1" name="Freeform 39"/>
              <p:cNvSpPr>
                <a:spLocks noEditPoints="1"/>
              </p:cNvSpPr>
              <p:nvPr/>
            </p:nvSpPr>
            <p:spPr bwMode="auto">
              <a:xfrm>
                <a:off x="12726988" y="1306512"/>
                <a:ext cx="461963" cy="601663"/>
              </a:xfrm>
              <a:custGeom>
                <a:avLst/>
                <a:gdLst>
                  <a:gd name="T0" fmla="*/ 98 w 121"/>
                  <a:gd name="T1" fmla="*/ 0 h 160"/>
                  <a:gd name="T2" fmla="*/ 22 w 121"/>
                  <a:gd name="T3" fmla="*/ 0 h 160"/>
                  <a:gd name="T4" fmla="*/ 0 w 121"/>
                  <a:gd name="T5" fmla="*/ 22 h 160"/>
                  <a:gd name="T6" fmla="*/ 0 w 121"/>
                  <a:gd name="T7" fmla="*/ 138 h 160"/>
                  <a:gd name="T8" fmla="*/ 22 w 121"/>
                  <a:gd name="T9" fmla="*/ 160 h 160"/>
                  <a:gd name="T10" fmla="*/ 98 w 121"/>
                  <a:gd name="T11" fmla="*/ 160 h 160"/>
                  <a:gd name="T12" fmla="*/ 121 w 121"/>
                  <a:gd name="T13" fmla="*/ 138 h 160"/>
                  <a:gd name="T14" fmla="*/ 121 w 121"/>
                  <a:gd name="T15" fmla="*/ 22 h 160"/>
                  <a:gd name="T16" fmla="*/ 98 w 121"/>
                  <a:gd name="T17" fmla="*/ 0 h 160"/>
                  <a:gd name="T18" fmla="*/ 112 w 121"/>
                  <a:gd name="T19" fmla="*/ 138 h 160"/>
                  <a:gd name="T20" fmla="*/ 98 w 121"/>
                  <a:gd name="T21" fmla="*/ 151 h 160"/>
                  <a:gd name="T22" fmla="*/ 22 w 121"/>
                  <a:gd name="T23" fmla="*/ 151 h 160"/>
                  <a:gd name="T24" fmla="*/ 9 w 121"/>
                  <a:gd name="T25" fmla="*/ 138 h 160"/>
                  <a:gd name="T26" fmla="*/ 9 w 121"/>
                  <a:gd name="T27" fmla="*/ 22 h 160"/>
                  <a:gd name="T28" fmla="*/ 22 w 121"/>
                  <a:gd name="T29" fmla="*/ 9 h 160"/>
                  <a:gd name="T30" fmla="*/ 98 w 121"/>
                  <a:gd name="T31" fmla="*/ 9 h 160"/>
                  <a:gd name="T32" fmla="*/ 112 w 121"/>
                  <a:gd name="T33" fmla="*/ 22 h 160"/>
                  <a:gd name="T34" fmla="*/ 112 w 121"/>
                  <a:gd name="T35" fmla="*/ 13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160">
                    <a:moveTo>
                      <a:pt x="98" y="0"/>
                    </a:moveTo>
                    <a:cubicBezTo>
                      <a:pt x="22" y="0"/>
                      <a:pt x="22" y="0"/>
                      <a:pt x="22" y="0"/>
                    </a:cubicBezTo>
                    <a:cubicBezTo>
                      <a:pt x="10" y="0"/>
                      <a:pt x="0" y="10"/>
                      <a:pt x="0" y="22"/>
                    </a:cubicBezTo>
                    <a:cubicBezTo>
                      <a:pt x="0" y="138"/>
                      <a:pt x="0" y="138"/>
                      <a:pt x="0" y="138"/>
                    </a:cubicBezTo>
                    <a:cubicBezTo>
                      <a:pt x="0" y="150"/>
                      <a:pt x="10" y="160"/>
                      <a:pt x="22" y="160"/>
                    </a:cubicBezTo>
                    <a:cubicBezTo>
                      <a:pt x="98" y="160"/>
                      <a:pt x="98" y="160"/>
                      <a:pt x="98" y="160"/>
                    </a:cubicBezTo>
                    <a:cubicBezTo>
                      <a:pt x="111" y="160"/>
                      <a:pt x="121" y="150"/>
                      <a:pt x="121" y="138"/>
                    </a:cubicBezTo>
                    <a:cubicBezTo>
                      <a:pt x="121" y="22"/>
                      <a:pt x="121" y="22"/>
                      <a:pt x="121" y="22"/>
                    </a:cubicBezTo>
                    <a:cubicBezTo>
                      <a:pt x="121" y="10"/>
                      <a:pt x="111" y="0"/>
                      <a:pt x="98" y="0"/>
                    </a:cubicBezTo>
                    <a:close/>
                    <a:moveTo>
                      <a:pt x="112" y="138"/>
                    </a:moveTo>
                    <a:cubicBezTo>
                      <a:pt x="112" y="145"/>
                      <a:pt x="106" y="151"/>
                      <a:pt x="98" y="151"/>
                    </a:cubicBezTo>
                    <a:cubicBezTo>
                      <a:pt x="22" y="151"/>
                      <a:pt x="22" y="151"/>
                      <a:pt x="22" y="151"/>
                    </a:cubicBezTo>
                    <a:cubicBezTo>
                      <a:pt x="15" y="151"/>
                      <a:pt x="9" y="145"/>
                      <a:pt x="9" y="138"/>
                    </a:cubicBezTo>
                    <a:cubicBezTo>
                      <a:pt x="9" y="22"/>
                      <a:pt x="9" y="22"/>
                      <a:pt x="9" y="22"/>
                    </a:cubicBezTo>
                    <a:cubicBezTo>
                      <a:pt x="9" y="15"/>
                      <a:pt x="15" y="9"/>
                      <a:pt x="22" y="9"/>
                    </a:cubicBezTo>
                    <a:cubicBezTo>
                      <a:pt x="98" y="9"/>
                      <a:pt x="98" y="9"/>
                      <a:pt x="98" y="9"/>
                    </a:cubicBezTo>
                    <a:cubicBezTo>
                      <a:pt x="106" y="9"/>
                      <a:pt x="112" y="15"/>
                      <a:pt x="112" y="22"/>
                    </a:cubicBezTo>
                    <a:lnTo>
                      <a:pt x="112"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2" name="Freeform 40"/>
              <p:cNvSpPr/>
              <p:nvPr/>
            </p:nvSpPr>
            <p:spPr bwMode="auto">
              <a:xfrm>
                <a:off x="12939713" y="1246187"/>
                <a:ext cx="398463" cy="601663"/>
              </a:xfrm>
              <a:custGeom>
                <a:avLst/>
                <a:gdLst>
                  <a:gd name="T0" fmla="*/ 84 w 104"/>
                  <a:gd name="T1" fmla="*/ 0 h 160"/>
                  <a:gd name="T2" fmla="*/ 13 w 104"/>
                  <a:gd name="T3" fmla="*/ 0 h 160"/>
                  <a:gd name="T4" fmla="*/ 0 w 104"/>
                  <a:gd name="T5" fmla="*/ 6 h 160"/>
                  <a:gd name="T6" fmla="*/ 1 w 104"/>
                  <a:gd name="T7" fmla="*/ 9 h 160"/>
                  <a:gd name="T8" fmla="*/ 4 w 104"/>
                  <a:gd name="T9" fmla="*/ 8 h 160"/>
                  <a:gd name="T10" fmla="*/ 13 w 104"/>
                  <a:gd name="T11" fmla="*/ 4 h 160"/>
                  <a:gd name="T12" fmla="*/ 84 w 104"/>
                  <a:gd name="T13" fmla="*/ 4 h 160"/>
                  <a:gd name="T14" fmla="*/ 99 w 104"/>
                  <a:gd name="T15" fmla="*/ 21 h 160"/>
                  <a:gd name="T16" fmla="*/ 99 w 104"/>
                  <a:gd name="T17" fmla="*/ 141 h 160"/>
                  <a:gd name="T18" fmla="*/ 84 w 104"/>
                  <a:gd name="T19" fmla="*/ 155 h 160"/>
                  <a:gd name="T20" fmla="*/ 75 w 104"/>
                  <a:gd name="T21" fmla="*/ 155 h 160"/>
                  <a:gd name="T22" fmla="*/ 73 w 104"/>
                  <a:gd name="T23" fmla="*/ 158 h 160"/>
                  <a:gd name="T24" fmla="*/ 75 w 104"/>
                  <a:gd name="T25" fmla="*/ 160 h 160"/>
                  <a:gd name="T26" fmla="*/ 84 w 104"/>
                  <a:gd name="T27" fmla="*/ 160 h 160"/>
                  <a:gd name="T28" fmla="*/ 104 w 104"/>
                  <a:gd name="T29" fmla="*/ 141 h 160"/>
                  <a:gd name="T30" fmla="*/ 104 w 104"/>
                  <a:gd name="T31" fmla="*/ 21 h 160"/>
                  <a:gd name="T32" fmla="*/ 84 w 104"/>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60">
                    <a:moveTo>
                      <a:pt x="84" y="0"/>
                    </a:moveTo>
                    <a:cubicBezTo>
                      <a:pt x="13" y="0"/>
                      <a:pt x="13" y="0"/>
                      <a:pt x="13" y="0"/>
                    </a:cubicBezTo>
                    <a:cubicBezTo>
                      <a:pt x="9" y="0"/>
                      <a:pt x="2" y="1"/>
                      <a:pt x="0" y="6"/>
                    </a:cubicBezTo>
                    <a:cubicBezTo>
                      <a:pt x="0" y="7"/>
                      <a:pt x="0" y="8"/>
                      <a:pt x="1" y="9"/>
                    </a:cubicBezTo>
                    <a:cubicBezTo>
                      <a:pt x="2" y="9"/>
                      <a:pt x="4" y="9"/>
                      <a:pt x="4" y="8"/>
                    </a:cubicBezTo>
                    <a:cubicBezTo>
                      <a:pt x="5" y="6"/>
                      <a:pt x="9" y="4"/>
                      <a:pt x="13" y="4"/>
                    </a:cubicBezTo>
                    <a:cubicBezTo>
                      <a:pt x="84" y="4"/>
                      <a:pt x="84" y="4"/>
                      <a:pt x="84" y="4"/>
                    </a:cubicBezTo>
                    <a:cubicBezTo>
                      <a:pt x="94" y="4"/>
                      <a:pt x="99" y="10"/>
                      <a:pt x="99" y="21"/>
                    </a:cubicBezTo>
                    <a:cubicBezTo>
                      <a:pt x="99" y="141"/>
                      <a:pt x="99" y="141"/>
                      <a:pt x="99" y="141"/>
                    </a:cubicBezTo>
                    <a:cubicBezTo>
                      <a:pt x="99" y="152"/>
                      <a:pt x="95" y="155"/>
                      <a:pt x="84" y="155"/>
                    </a:cubicBezTo>
                    <a:cubicBezTo>
                      <a:pt x="75" y="155"/>
                      <a:pt x="75" y="155"/>
                      <a:pt x="75" y="155"/>
                    </a:cubicBezTo>
                    <a:cubicBezTo>
                      <a:pt x="74" y="155"/>
                      <a:pt x="73" y="156"/>
                      <a:pt x="73" y="158"/>
                    </a:cubicBezTo>
                    <a:cubicBezTo>
                      <a:pt x="73" y="159"/>
                      <a:pt x="74" y="160"/>
                      <a:pt x="75" y="160"/>
                    </a:cubicBezTo>
                    <a:cubicBezTo>
                      <a:pt x="84" y="160"/>
                      <a:pt x="84" y="160"/>
                      <a:pt x="84" y="160"/>
                    </a:cubicBezTo>
                    <a:cubicBezTo>
                      <a:pt x="98" y="160"/>
                      <a:pt x="104" y="154"/>
                      <a:pt x="104" y="141"/>
                    </a:cubicBezTo>
                    <a:cubicBezTo>
                      <a:pt x="104" y="21"/>
                      <a:pt x="104" y="21"/>
                      <a:pt x="104" y="21"/>
                    </a:cubicBezTo>
                    <a:cubicBezTo>
                      <a:pt x="104" y="7"/>
                      <a:pt x="97"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3" name="Freeform 41"/>
              <p:cNvSpPr/>
              <p:nvPr/>
            </p:nvSpPr>
            <p:spPr bwMode="auto">
              <a:xfrm>
                <a:off x="13215938" y="1501775"/>
                <a:ext cx="52388" cy="104775"/>
              </a:xfrm>
              <a:custGeom>
                <a:avLst/>
                <a:gdLst>
                  <a:gd name="T0" fmla="*/ 2 w 14"/>
                  <a:gd name="T1" fmla="*/ 23 h 28"/>
                  <a:gd name="T2" fmla="*/ 0 w 14"/>
                  <a:gd name="T3" fmla="*/ 26 h 28"/>
                  <a:gd name="T4" fmla="*/ 2 w 14"/>
                  <a:gd name="T5" fmla="*/ 28 h 28"/>
                  <a:gd name="T6" fmla="*/ 14 w 14"/>
                  <a:gd name="T7" fmla="*/ 14 h 28"/>
                  <a:gd name="T8" fmla="*/ 3 w 14"/>
                  <a:gd name="T9" fmla="*/ 0 h 28"/>
                  <a:gd name="T10" fmla="*/ 0 w 14"/>
                  <a:gd name="T11" fmla="*/ 2 h 28"/>
                  <a:gd name="T12" fmla="*/ 2 w 14"/>
                  <a:gd name="T13" fmla="*/ 5 h 28"/>
                  <a:gd name="T14" fmla="*/ 9 w 14"/>
                  <a:gd name="T15" fmla="*/ 14 h 28"/>
                  <a:gd name="T16" fmla="*/ 2 w 14"/>
                  <a:gd name="T17" fmla="*/ 2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8">
                    <a:moveTo>
                      <a:pt x="2" y="23"/>
                    </a:moveTo>
                    <a:cubicBezTo>
                      <a:pt x="1" y="23"/>
                      <a:pt x="0" y="24"/>
                      <a:pt x="0" y="26"/>
                    </a:cubicBezTo>
                    <a:cubicBezTo>
                      <a:pt x="0" y="27"/>
                      <a:pt x="1" y="28"/>
                      <a:pt x="2" y="28"/>
                    </a:cubicBezTo>
                    <a:cubicBezTo>
                      <a:pt x="9" y="28"/>
                      <a:pt x="14" y="22"/>
                      <a:pt x="14" y="14"/>
                    </a:cubicBezTo>
                    <a:cubicBezTo>
                      <a:pt x="14" y="7"/>
                      <a:pt x="9" y="1"/>
                      <a:pt x="3" y="0"/>
                    </a:cubicBezTo>
                    <a:cubicBezTo>
                      <a:pt x="1" y="0"/>
                      <a:pt x="0" y="1"/>
                      <a:pt x="0" y="2"/>
                    </a:cubicBezTo>
                    <a:cubicBezTo>
                      <a:pt x="0" y="4"/>
                      <a:pt x="1" y="5"/>
                      <a:pt x="2" y="5"/>
                    </a:cubicBezTo>
                    <a:cubicBezTo>
                      <a:pt x="6" y="5"/>
                      <a:pt x="9" y="10"/>
                      <a:pt x="9" y="14"/>
                    </a:cubicBezTo>
                    <a:cubicBezTo>
                      <a:pt x="9" y="19"/>
                      <a:pt x="6" y="23"/>
                      <a:pt x="2"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5" name="组合 34"/>
            <p:cNvGrpSpPr/>
            <p:nvPr/>
          </p:nvGrpSpPr>
          <p:grpSpPr>
            <a:xfrm>
              <a:off x="3069284" y="1936472"/>
              <a:ext cx="196172" cy="130562"/>
              <a:chOff x="5681663" y="5146675"/>
              <a:chExt cx="2103437" cy="1530351"/>
            </a:xfrm>
            <a:solidFill>
              <a:srgbClr val="1D1D1A"/>
            </a:solidFill>
          </p:grpSpPr>
          <p:sp>
            <p:nvSpPr>
              <p:cNvPr id="541" name="Freeform 14"/>
              <p:cNvSpPr/>
              <p:nvPr/>
            </p:nvSpPr>
            <p:spPr bwMode="auto">
              <a:xfrm>
                <a:off x="6472238" y="5146675"/>
                <a:ext cx="1312862" cy="1273175"/>
              </a:xfrm>
              <a:custGeom>
                <a:avLst/>
                <a:gdLst>
                  <a:gd name="T0" fmla="*/ 226 w 348"/>
                  <a:gd name="T1" fmla="*/ 90 h 337"/>
                  <a:gd name="T2" fmla="*/ 94 w 348"/>
                  <a:gd name="T3" fmla="*/ 0 h 337"/>
                  <a:gd name="T4" fmla="*/ 62 w 348"/>
                  <a:gd name="T5" fmla="*/ 3 h 337"/>
                  <a:gd name="T6" fmla="*/ 3 w 348"/>
                  <a:gd name="T7" fmla="*/ 33 h 337"/>
                  <a:gd name="T8" fmla="*/ 2 w 348"/>
                  <a:gd name="T9" fmla="*/ 42 h 337"/>
                  <a:gd name="T10" fmla="*/ 11 w 348"/>
                  <a:gd name="T11" fmla="*/ 42 h 337"/>
                  <a:gd name="T12" fmla="*/ 65 w 348"/>
                  <a:gd name="T13" fmla="*/ 16 h 337"/>
                  <a:gd name="T14" fmla="*/ 94 w 348"/>
                  <a:gd name="T15" fmla="*/ 12 h 337"/>
                  <a:gd name="T16" fmla="*/ 216 w 348"/>
                  <a:gd name="T17" fmla="*/ 98 h 337"/>
                  <a:gd name="T18" fmla="*/ 221 w 348"/>
                  <a:gd name="T19" fmla="*/ 102 h 337"/>
                  <a:gd name="T20" fmla="*/ 335 w 348"/>
                  <a:gd name="T21" fmla="*/ 228 h 337"/>
                  <a:gd name="T22" fmla="*/ 288 w 348"/>
                  <a:gd name="T23" fmla="*/ 326 h 337"/>
                  <a:gd name="T24" fmla="*/ 287 w 348"/>
                  <a:gd name="T25" fmla="*/ 335 h 337"/>
                  <a:gd name="T26" fmla="*/ 292 w 348"/>
                  <a:gd name="T27" fmla="*/ 337 h 337"/>
                  <a:gd name="T28" fmla="*/ 296 w 348"/>
                  <a:gd name="T29" fmla="*/ 336 h 337"/>
                  <a:gd name="T30" fmla="*/ 348 w 348"/>
                  <a:gd name="T31" fmla="*/ 228 h 337"/>
                  <a:gd name="T32" fmla="*/ 226 w 348"/>
                  <a:gd name="T33" fmla="*/ 9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8" h="337">
                    <a:moveTo>
                      <a:pt x="226" y="90"/>
                    </a:moveTo>
                    <a:cubicBezTo>
                      <a:pt x="206" y="36"/>
                      <a:pt x="153" y="0"/>
                      <a:pt x="94" y="0"/>
                    </a:cubicBezTo>
                    <a:cubicBezTo>
                      <a:pt x="83" y="0"/>
                      <a:pt x="73" y="1"/>
                      <a:pt x="62" y="3"/>
                    </a:cubicBezTo>
                    <a:cubicBezTo>
                      <a:pt x="40" y="8"/>
                      <a:pt x="20" y="18"/>
                      <a:pt x="3" y="33"/>
                    </a:cubicBezTo>
                    <a:cubicBezTo>
                      <a:pt x="0" y="35"/>
                      <a:pt x="0" y="39"/>
                      <a:pt x="2" y="42"/>
                    </a:cubicBezTo>
                    <a:cubicBezTo>
                      <a:pt x="4" y="44"/>
                      <a:pt x="8" y="45"/>
                      <a:pt x="11" y="42"/>
                    </a:cubicBezTo>
                    <a:cubicBezTo>
                      <a:pt x="27" y="29"/>
                      <a:pt x="45" y="20"/>
                      <a:pt x="65" y="16"/>
                    </a:cubicBezTo>
                    <a:cubicBezTo>
                      <a:pt x="75" y="13"/>
                      <a:pt x="84" y="12"/>
                      <a:pt x="94" y="12"/>
                    </a:cubicBezTo>
                    <a:cubicBezTo>
                      <a:pt x="149" y="12"/>
                      <a:pt x="198" y="47"/>
                      <a:pt x="216" y="98"/>
                    </a:cubicBezTo>
                    <a:cubicBezTo>
                      <a:pt x="216" y="100"/>
                      <a:pt x="218" y="102"/>
                      <a:pt x="221" y="102"/>
                    </a:cubicBezTo>
                    <a:cubicBezTo>
                      <a:pt x="286" y="109"/>
                      <a:pt x="335" y="163"/>
                      <a:pt x="335" y="228"/>
                    </a:cubicBezTo>
                    <a:cubicBezTo>
                      <a:pt x="335" y="266"/>
                      <a:pt x="318" y="302"/>
                      <a:pt x="288" y="326"/>
                    </a:cubicBezTo>
                    <a:cubicBezTo>
                      <a:pt x="285" y="328"/>
                      <a:pt x="285" y="332"/>
                      <a:pt x="287" y="335"/>
                    </a:cubicBezTo>
                    <a:cubicBezTo>
                      <a:pt x="288" y="337"/>
                      <a:pt x="290" y="337"/>
                      <a:pt x="292" y="337"/>
                    </a:cubicBezTo>
                    <a:cubicBezTo>
                      <a:pt x="293" y="337"/>
                      <a:pt x="295" y="337"/>
                      <a:pt x="296" y="336"/>
                    </a:cubicBezTo>
                    <a:cubicBezTo>
                      <a:pt x="329" y="309"/>
                      <a:pt x="348" y="270"/>
                      <a:pt x="348" y="228"/>
                    </a:cubicBezTo>
                    <a:cubicBezTo>
                      <a:pt x="348" y="158"/>
                      <a:pt x="296" y="99"/>
                      <a:pt x="226" y="90"/>
                    </a:cubicBezTo>
                  </a:path>
                </a:pathLst>
              </a:custGeom>
              <a:grp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542" name="组合 541"/>
              <p:cNvGrpSpPr/>
              <p:nvPr/>
            </p:nvGrpSpPr>
            <p:grpSpPr>
              <a:xfrm>
                <a:off x="5681663" y="5335588"/>
                <a:ext cx="1862137" cy="1341438"/>
                <a:chOff x="5681663" y="5335588"/>
                <a:chExt cx="1862137" cy="1341438"/>
              </a:xfrm>
              <a:grpFill/>
            </p:grpSpPr>
            <p:sp>
              <p:nvSpPr>
                <p:cNvPr id="543" name="Freeform 13"/>
                <p:cNvSpPr>
                  <a:spLocks noEditPoints="1"/>
                </p:cNvSpPr>
                <p:nvPr/>
              </p:nvSpPr>
              <p:spPr bwMode="auto">
                <a:xfrm>
                  <a:off x="5681663" y="5335588"/>
                  <a:ext cx="1862137" cy="1341438"/>
                </a:xfrm>
                <a:custGeom>
                  <a:avLst/>
                  <a:gdLst>
                    <a:gd name="T0" fmla="*/ 375 w 494"/>
                    <a:gd name="T1" fmla="*/ 90 h 355"/>
                    <a:gd name="T2" fmla="*/ 247 w 494"/>
                    <a:gd name="T3" fmla="*/ 0 h 355"/>
                    <a:gd name="T4" fmla="*/ 120 w 494"/>
                    <a:gd name="T5" fmla="*/ 90 h 355"/>
                    <a:gd name="T6" fmla="*/ 0 w 494"/>
                    <a:gd name="T7" fmla="*/ 222 h 355"/>
                    <a:gd name="T8" fmla="*/ 135 w 494"/>
                    <a:gd name="T9" fmla="*/ 355 h 355"/>
                    <a:gd name="T10" fmla="*/ 360 w 494"/>
                    <a:gd name="T11" fmla="*/ 355 h 355"/>
                    <a:gd name="T12" fmla="*/ 494 w 494"/>
                    <a:gd name="T13" fmla="*/ 222 h 355"/>
                    <a:gd name="T14" fmla="*/ 375 w 494"/>
                    <a:gd name="T15" fmla="*/ 90 h 355"/>
                    <a:gd name="T16" fmla="*/ 360 w 494"/>
                    <a:gd name="T17" fmla="*/ 330 h 355"/>
                    <a:gd name="T18" fmla="*/ 135 w 494"/>
                    <a:gd name="T19" fmla="*/ 330 h 355"/>
                    <a:gd name="T20" fmla="*/ 25 w 494"/>
                    <a:gd name="T21" fmla="*/ 222 h 355"/>
                    <a:gd name="T22" fmla="*/ 123 w 494"/>
                    <a:gd name="T23" fmla="*/ 115 h 355"/>
                    <a:gd name="T24" fmla="*/ 144 w 494"/>
                    <a:gd name="T25" fmla="*/ 98 h 355"/>
                    <a:gd name="T26" fmla="*/ 247 w 494"/>
                    <a:gd name="T27" fmla="*/ 26 h 355"/>
                    <a:gd name="T28" fmla="*/ 351 w 494"/>
                    <a:gd name="T29" fmla="*/ 98 h 355"/>
                    <a:gd name="T30" fmla="*/ 372 w 494"/>
                    <a:gd name="T31" fmla="*/ 115 h 355"/>
                    <a:gd name="T32" fmla="*/ 469 w 494"/>
                    <a:gd name="T33" fmla="*/ 222 h 355"/>
                    <a:gd name="T34" fmla="*/ 360 w 494"/>
                    <a:gd name="T35" fmla="*/ 33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4" h="355">
                      <a:moveTo>
                        <a:pt x="375" y="90"/>
                      </a:moveTo>
                      <a:cubicBezTo>
                        <a:pt x="356" y="38"/>
                        <a:pt x="306" y="0"/>
                        <a:pt x="247" y="0"/>
                      </a:cubicBezTo>
                      <a:cubicBezTo>
                        <a:pt x="188" y="0"/>
                        <a:pt x="138" y="38"/>
                        <a:pt x="120" y="90"/>
                      </a:cubicBezTo>
                      <a:cubicBezTo>
                        <a:pt x="52" y="97"/>
                        <a:pt x="0" y="154"/>
                        <a:pt x="0" y="222"/>
                      </a:cubicBezTo>
                      <a:cubicBezTo>
                        <a:pt x="0" y="296"/>
                        <a:pt x="60" y="355"/>
                        <a:pt x="135" y="355"/>
                      </a:cubicBezTo>
                      <a:cubicBezTo>
                        <a:pt x="360" y="355"/>
                        <a:pt x="360" y="355"/>
                        <a:pt x="360" y="355"/>
                      </a:cubicBezTo>
                      <a:cubicBezTo>
                        <a:pt x="434" y="355"/>
                        <a:pt x="494" y="296"/>
                        <a:pt x="494" y="222"/>
                      </a:cubicBezTo>
                      <a:cubicBezTo>
                        <a:pt x="494" y="154"/>
                        <a:pt x="442" y="97"/>
                        <a:pt x="375" y="90"/>
                      </a:cubicBezTo>
                      <a:moveTo>
                        <a:pt x="360" y="330"/>
                      </a:moveTo>
                      <a:cubicBezTo>
                        <a:pt x="135" y="330"/>
                        <a:pt x="135" y="330"/>
                        <a:pt x="135" y="330"/>
                      </a:cubicBezTo>
                      <a:cubicBezTo>
                        <a:pt x="74" y="330"/>
                        <a:pt x="25" y="282"/>
                        <a:pt x="25" y="222"/>
                      </a:cubicBezTo>
                      <a:cubicBezTo>
                        <a:pt x="25" y="167"/>
                        <a:pt x="67" y="121"/>
                        <a:pt x="123" y="115"/>
                      </a:cubicBezTo>
                      <a:cubicBezTo>
                        <a:pt x="132" y="114"/>
                        <a:pt x="140" y="107"/>
                        <a:pt x="144" y="98"/>
                      </a:cubicBezTo>
                      <a:cubicBezTo>
                        <a:pt x="159" y="55"/>
                        <a:pt x="201" y="26"/>
                        <a:pt x="247" y="26"/>
                      </a:cubicBezTo>
                      <a:cubicBezTo>
                        <a:pt x="294" y="26"/>
                        <a:pt x="335" y="55"/>
                        <a:pt x="351" y="98"/>
                      </a:cubicBezTo>
                      <a:cubicBezTo>
                        <a:pt x="354" y="107"/>
                        <a:pt x="362" y="114"/>
                        <a:pt x="372" y="115"/>
                      </a:cubicBezTo>
                      <a:cubicBezTo>
                        <a:pt x="427" y="121"/>
                        <a:pt x="469" y="167"/>
                        <a:pt x="469" y="222"/>
                      </a:cubicBezTo>
                      <a:cubicBezTo>
                        <a:pt x="469" y="282"/>
                        <a:pt x="420" y="330"/>
                        <a:pt x="360" y="33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4" name="Oval 15"/>
                <p:cNvSpPr>
                  <a:spLocks noChangeArrowheads="1"/>
                </p:cNvSpPr>
                <p:nvPr/>
              </p:nvSpPr>
              <p:spPr bwMode="auto">
                <a:xfrm>
                  <a:off x="6924675" y="6126163"/>
                  <a:ext cx="95250" cy="968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5" name="Freeform 16"/>
                <p:cNvSpPr/>
                <p:nvPr/>
              </p:nvSpPr>
              <p:spPr bwMode="auto">
                <a:xfrm>
                  <a:off x="6205538" y="6156325"/>
                  <a:ext cx="573087" cy="44450"/>
                </a:xfrm>
                <a:custGeom>
                  <a:avLst/>
                  <a:gdLst>
                    <a:gd name="T0" fmla="*/ 145 w 152"/>
                    <a:gd name="T1" fmla="*/ 0 h 12"/>
                    <a:gd name="T2" fmla="*/ 7 w 152"/>
                    <a:gd name="T3" fmla="*/ 0 h 12"/>
                    <a:gd name="T4" fmla="*/ 0 w 152"/>
                    <a:gd name="T5" fmla="*/ 6 h 12"/>
                    <a:gd name="T6" fmla="*/ 7 w 152"/>
                    <a:gd name="T7" fmla="*/ 12 h 12"/>
                    <a:gd name="T8" fmla="*/ 145 w 152"/>
                    <a:gd name="T9" fmla="*/ 12 h 12"/>
                    <a:gd name="T10" fmla="*/ 152 w 152"/>
                    <a:gd name="T11" fmla="*/ 6 h 12"/>
                    <a:gd name="T12" fmla="*/ 145 w 15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52" h="12">
                      <a:moveTo>
                        <a:pt x="145" y="0"/>
                      </a:moveTo>
                      <a:cubicBezTo>
                        <a:pt x="7" y="0"/>
                        <a:pt x="7" y="0"/>
                        <a:pt x="7" y="0"/>
                      </a:cubicBezTo>
                      <a:cubicBezTo>
                        <a:pt x="3" y="0"/>
                        <a:pt x="0" y="2"/>
                        <a:pt x="0" y="6"/>
                      </a:cubicBezTo>
                      <a:cubicBezTo>
                        <a:pt x="0" y="9"/>
                        <a:pt x="3" y="12"/>
                        <a:pt x="7" y="12"/>
                      </a:cubicBezTo>
                      <a:cubicBezTo>
                        <a:pt x="145" y="12"/>
                        <a:pt x="145" y="12"/>
                        <a:pt x="145" y="12"/>
                      </a:cubicBezTo>
                      <a:cubicBezTo>
                        <a:pt x="149" y="12"/>
                        <a:pt x="152" y="9"/>
                        <a:pt x="152" y="6"/>
                      </a:cubicBezTo>
                      <a:cubicBezTo>
                        <a:pt x="152" y="2"/>
                        <a:pt x="149" y="0"/>
                        <a:pt x="14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6" name="Freeform 17"/>
                <p:cNvSpPr>
                  <a:spLocks noEditPoints="1"/>
                </p:cNvSpPr>
                <p:nvPr/>
              </p:nvSpPr>
              <p:spPr bwMode="auto">
                <a:xfrm>
                  <a:off x="6016625" y="5959475"/>
                  <a:ext cx="1195387" cy="430213"/>
                </a:xfrm>
                <a:custGeom>
                  <a:avLst/>
                  <a:gdLst>
                    <a:gd name="T0" fmla="*/ 260 w 317"/>
                    <a:gd name="T1" fmla="*/ 0 h 114"/>
                    <a:gd name="T2" fmla="*/ 57 w 317"/>
                    <a:gd name="T3" fmla="*/ 0 h 114"/>
                    <a:gd name="T4" fmla="*/ 0 w 317"/>
                    <a:gd name="T5" fmla="*/ 57 h 114"/>
                    <a:gd name="T6" fmla="*/ 57 w 317"/>
                    <a:gd name="T7" fmla="*/ 114 h 114"/>
                    <a:gd name="T8" fmla="*/ 260 w 317"/>
                    <a:gd name="T9" fmla="*/ 114 h 114"/>
                    <a:gd name="T10" fmla="*/ 317 w 317"/>
                    <a:gd name="T11" fmla="*/ 57 h 114"/>
                    <a:gd name="T12" fmla="*/ 260 w 317"/>
                    <a:gd name="T13" fmla="*/ 0 h 114"/>
                    <a:gd name="T14" fmla="*/ 260 w 317"/>
                    <a:gd name="T15" fmla="*/ 102 h 114"/>
                    <a:gd name="T16" fmla="*/ 57 w 317"/>
                    <a:gd name="T17" fmla="*/ 102 h 114"/>
                    <a:gd name="T18" fmla="*/ 12 w 317"/>
                    <a:gd name="T19" fmla="*/ 57 h 114"/>
                    <a:gd name="T20" fmla="*/ 57 w 317"/>
                    <a:gd name="T21" fmla="*/ 13 h 114"/>
                    <a:gd name="T22" fmla="*/ 260 w 317"/>
                    <a:gd name="T23" fmla="*/ 13 h 114"/>
                    <a:gd name="T24" fmla="*/ 304 w 317"/>
                    <a:gd name="T25" fmla="*/ 57 h 114"/>
                    <a:gd name="T26" fmla="*/ 260 w 317"/>
                    <a:gd name="T27" fmla="*/ 10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7" h="114">
                      <a:moveTo>
                        <a:pt x="260" y="0"/>
                      </a:moveTo>
                      <a:cubicBezTo>
                        <a:pt x="57" y="0"/>
                        <a:pt x="57" y="0"/>
                        <a:pt x="57" y="0"/>
                      </a:cubicBezTo>
                      <a:cubicBezTo>
                        <a:pt x="25" y="0"/>
                        <a:pt x="0" y="26"/>
                        <a:pt x="0" y="57"/>
                      </a:cubicBezTo>
                      <a:cubicBezTo>
                        <a:pt x="0" y="89"/>
                        <a:pt x="25" y="114"/>
                        <a:pt x="57" y="114"/>
                      </a:cubicBezTo>
                      <a:cubicBezTo>
                        <a:pt x="260" y="114"/>
                        <a:pt x="260" y="114"/>
                        <a:pt x="260" y="114"/>
                      </a:cubicBezTo>
                      <a:cubicBezTo>
                        <a:pt x="291" y="114"/>
                        <a:pt x="317" y="89"/>
                        <a:pt x="317" y="57"/>
                      </a:cubicBezTo>
                      <a:cubicBezTo>
                        <a:pt x="317" y="26"/>
                        <a:pt x="291" y="0"/>
                        <a:pt x="260" y="0"/>
                      </a:cubicBezTo>
                      <a:moveTo>
                        <a:pt x="260" y="102"/>
                      </a:moveTo>
                      <a:cubicBezTo>
                        <a:pt x="57" y="102"/>
                        <a:pt x="57" y="102"/>
                        <a:pt x="57" y="102"/>
                      </a:cubicBezTo>
                      <a:cubicBezTo>
                        <a:pt x="32" y="102"/>
                        <a:pt x="12" y="82"/>
                        <a:pt x="12" y="57"/>
                      </a:cubicBezTo>
                      <a:cubicBezTo>
                        <a:pt x="12" y="33"/>
                        <a:pt x="32" y="13"/>
                        <a:pt x="57" y="13"/>
                      </a:cubicBezTo>
                      <a:cubicBezTo>
                        <a:pt x="260" y="13"/>
                        <a:pt x="260" y="13"/>
                        <a:pt x="260" y="13"/>
                      </a:cubicBezTo>
                      <a:cubicBezTo>
                        <a:pt x="284" y="13"/>
                        <a:pt x="304" y="33"/>
                        <a:pt x="304" y="57"/>
                      </a:cubicBezTo>
                      <a:cubicBezTo>
                        <a:pt x="304" y="82"/>
                        <a:pt x="284" y="102"/>
                        <a:pt x="260" y="10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36" name="组合 35"/>
            <p:cNvGrpSpPr/>
            <p:nvPr/>
          </p:nvGrpSpPr>
          <p:grpSpPr>
            <a:xfrm>
              <a:off x="3390418" y="1928133"/>
              <a:ext cx="160947" cy="147233"/>
              <a:chOff x="8420100" y="3833813"/>
              <a:chExt cx="2163763" cy="2163762"/>
            </a:xfrm>
            <a:solidFill>
              <a:srgbClr val="1D1D1A"/>
            </a:solidFill>
          </p:grpSpPr>
          <p:sp>
            <p:nvSpPr>
              <p:cNvPr id="539" name="Freeform 21"/>
              <p:cNvSpPr>
                <a:spLocks noEditPoints="1"/>
              </p:cNvSpPr>
              <p:nvPr/>
            </p:nvSpPr>
            <p:spPr bwMode="auto">
              <a:xfrm>
                <a:off x="8420100" y="3833813"/>
                <a:ext cx="2163763" cy="2163762"/>
              </a:xfrm>
              <a:custGeom>
                <a:avLst/>
                <a:gdLst>
                  <a:gd name="T0" fmla="*/ 287 w 574"/>
                  <a:gd name="T1" fmla="*/ 0 h 574"/>
                  <a:gd name="T2" fmla="*/ 0 w 574"/>
                  <a:gd name="T3" fmla="*/ 287 h 574"/>
                  <a:gd name="T4" fmla="*/ 287 w 574"/>
                  <a:gd name="T5" fmla="*/ 574 h 574"/>
                  <a:gd name="T6" fmla="*/ 574 w 574"/>
                  <a:gd name="T7" fmla="*/ 287 h 574"/>
                  <a:gd name="T8" fmla="*/ 287 w 574"/>
                  <a:gd name="T9" fmla="*/ 0 h 574"/>
                  <a:gd name="T10" fmla="*/ 287 w 574"/>
                  <a:gd name="T11" fmla="*/ 551 h 574"/>
                  <a:gd name="T12" fmla="*/ 23 w 574"/>
                  <a:gd name="T13" fmla="*/ 287 h 574"/>
                  <a:gd name="T14" fmla="*/ 287 w 574"/>
                  <a:gd name="T15" fmla="*/ 23 h 574"/>
                  <a:gd name="T16" fmla="*/ 551 w 574"/>
                  <a:gd name="T17" fmla="*/ 287 h 574"/>
                  <a:gd name="T18" fmla="*/ 287 w 574"/>
                  <a:gd name="T19" fmla="*/ 551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4" h="574">
                    <a:moveTo>
                      <a:pt x="287" y="0"/>
                    </a:moveTo>
                    <a:cubicBezTo>
                      <a:pt x="129" y="0"/>
                      <a:pt x="0" y="129"/>
                      <a:pt x="0" y="287"/>
                    </a:cubicBezTo>
                    <a:cubicBezTo>
                      <a:pt x="0" y="445"/>
                      <a:pt x="129" y="574"/>
                      <a:pt x="287" y="574"/>
                    </a:cubicBezTo>
                    <a:cubicBezTo>
                      <a:pt x="445" y="574"/>
                      <a:pt x="574" y="445"/>
                      <a:pt x="574" y="287"/>
                    </a:cubicBezTo>
                    <a:cubicBezTo>
                      <a:pt x="574" y="129"/>
                      <a:pt x="445" y="0"/>
                      <a:pt x="287" y="0"/>
                    </a:cubicBezTo>
                    <a:moveTo>
                      <a:pt x="287" y="551"/>
                    </a:moveTo>
                    <a:cubicBezTo>
                      <a:pt x="141" y="551"/>
                      <a:pt x="23" y="432"/>
                      <a:pt x="23" y="287"/>
                    </a:cubicBezTo>
                    <a:cubicBezTo>
                      <a:pt x="23" y="142"/>
                      <a:pt x="141" y="23"/>
                      <a:pt x="287" y="23"/>
                    </a:cubicBezTo>
                    <a:cubicBezTo>
                      <a:pt x="432" y="23"/>
                      <a:pt x="551" y="142"/>
                      <a:pt x="551" y="287"/>
                    </a:cubicBezTo>
                    <a:cubicBezTo>
                      <a:pt x="551" y="433"/>
                      <a:pt x="432" y="551"/>
                      <a:pt x="287" y="551"/>
                    </a:cubicBezTo>
                  </a:path>
                </a:pathLst>
              </a:custGeom>
              <a:grp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0" name="Freeform 22"/>
              <p:cNvSpPr>
                <a:spLocks noEditPoints="1"/>
              </p:cNvSpPr>
              <p:nvPr/>
            </p:nvSpPr>
            <p:spPr bwMode="auto">
              <a:xfrm>
                <a:off x="8845550" y="4283075"/>
                <a:ext cx="1309688" cy="1270000"/>
              </a:xfrm>
              <a:custGeom>
                <a:avLst/>
                <a:gdLst>
                  <a:gd name="T0" fmla="*/ 259 w 347"/>
                  <a:gd name="T1" fmla="*/ 245 h 337"/>
                  <a:gd name="T2" fmla="*/ 239 w 347"/>
                  <a:gd name="T3" fmla="*/ 112 h 337"/>
                  <a:gd name="T4" fmla="*/ 291 w 347"/>
                  <a:gd name="T5" fmla="*/ 103 h 337"/>
                  <a:gd name="T6" fmla="*/ 327 w 347"/>
                  <a:gd name="T7" fmla="*/ 15 h 337"/>
                  <a:gd name="T8" fmla="*/ 254 w 347"/>
                  <a:gd name="T9" fmla="*/ 15 h 337"/>
                  <a:gd name="T10" fmla="*/ 231 w 347"/>
                  <a:gd name="T11" fmla="*/ 104 h 337"/>
                  <a:gd name="T12" fmla="*/ 117 w 347"/>
                  <a:gd name="T13" fmla="*/ 103 h 337"/>
                  <a:gd name="T14" fmla="*/ 93 w 347"/>
                  <a:gd name="T15" fmla="*/ 15 h 337"/>
                  <a:gd name="T16" fmla="*/ 20 w 347"/>
                  <a:gd name="T17" fmla="*/ 15 h 337"/>
                  <a:gd name="T18" fmla="*/ 57 w 347"/>
                  <a:gd name="T19" fmla="*/ 103 h 337"/>
                  <a:gd name="T20" fmla="*/ 109 w 347"/>
                  <a:gd name="T21" fmla="*/ 112 h 337"/>
                  <a:gd name="T22" fmla="*/ 89 w 347"/>
                  <a:gd name="T23" fmla="*/ 245 h 337"/>
                  <a:gd name="T24" fmla="*/ 20 w 347"/>
                  <a:gd name="T25" fmla="*/ 248 h 337"/>
                  <a:gd name="T26" fmla="*/ 57 w 347"/>
                  <a:gd name="T27" fmla="*/ 337 h 337"/>
                  <a:gd name="T28" fmla="*/ 97 w 347"/>
                  <a:gd name="T29" fmla="*/ 253 h 337"/>
                  <a:gd name="T30" fmla="*/ 174 w 347"/>
                  <a:gd name="T31" fmla="*/ 254 h 337"/>
                  <a:gd name="T32" fmla="*/ 251 w 347"/>
                  <a:gd name="T33" fmla="*/ 253 h 337"/>
                  <a:gd name="T34" fmla="*/ 291 w 347"/>
                  <a:gd name="T35" fmla="*/ 337 h 337"/>
                  <a:gd name="T36" fmla="*/ 327 w 347"/>
                  <a:gd name="T37" fmla="*/ 248 h 337"/>
                  <a:gd name="T38" fmla="*/ 266 w 347"/>
                  <a:gd name="T39" fmla="*/ 26 h 337"/>
                  <a:gd name="T40" fmla="*/ 316 w 347"/>
                  <a:gd name="T41" fmla="*/ 26 h 337"/>
                  <a:gd name="T42" fmla="*/ 316 w 347"/>
                  <a:gd name="T43" fmla="*/ 76 h 337"/>
                  <a:gd name="T44" fmla="*/ 266 w 347"/>
                  <a:gd name="T45" fmla="*/ 76 h 337"/>
                  <a:gd name="T46" fmla="*/ 57 w 347"/>
                  <a:gd name="T47" fmla="*/ 86 h 337"/>
                  <a:gd name="T48" fmla="*/ 22 w 347"/>
                  <a:gd name="T49" fmla="*/ 51 h 337"/>
                  <a:gd name="T50" fmla="*/ 57 w 347"/>
                  <a:gd name="T51" fmla="*/ 16 h 337"/>
                  <a:gd name="T52" fmla="*/ 82 w 347"/>
                  <a:gd name="T53" fmla="*/ 76 h 337"/>
                  <a:gd name="T54" fmla="*/ 82 w 347"/>
                  <a:gd name="T55" fmla="*/ 310 h 337"/>
                  <a:gd name="T56" fmla="*/ 32 w 347"/>
                  <a:gd name="T57" fmla="*/ 310 h 337"/>
                  <a:gd name="T58" fmla="*/ 32 w 347"/>
                  <a:gd name="T59" fmla="*/ 260 h 337"/>
                  <a:gd name="T60" fmla="*/ 82 w 347"/>
                  <a:gd name="T61" fmla="*/ 260 h 337"/>
                  <a:gd name="T62" fmla="*/ 174 w 347"/>
                  <a:gd name="T63" fmla="*/ 235 h 337"/>
                  <a:gd name="T64" fmla="*/ 126 w 347"/>
                  <a:gd name="T65" fmla="*/ 121 h 337"/>
                  <a:gd name="T66" fmla="*/ 221 w 347"/>
                  <a:gd name="T67" fmla="*/ 121 h 337"/>
                  <a:gd name="T68" fmla="*/ 174 w 347"/>
                  <a:gd name="T69" fmla="*/ 235 h 337"/>
                  <a:gd name="T70" fmla="*/ 291 w 347"/>
                  <a:gd name="T71" fmla="*/ 320 h 337"/>
                  <a:gd name="T72" fmla="*/ 266 w 347"/>
                  <a:gd name="T73" fmla="*/ 260 h 337"/>
                  <a:gd name="T74" fmla="*/ 316 w 347"/>
                  <a:gd name="T75" fmla="*/ 260 h 337"/>
                  <a:gd name="T76" fmla="*/ 316 w 347"/>
                  <a:gd name="T77" fmla="*/ 31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7" h="337">
                    <a:moveTo>
                      <a:pt x="291" y="233"/>
                    </a:moveTo>
                    <a:cubicBezTo>
                      <a:pt x="279" y="233"/>
                      <a:pt x="268" y="237"/>
                      <a:pt x="259" y="245"/>
                    </a:cubicBezTo>
                    <a:cubicBezTo>
                      <a:pt x="239" y="225"/>
                      <a:pt x="239" y="225"/>
                      <a:pt x="239" y="225"/>
                    </a:cubicBezTo>
                    <a:cubicBezTo>
                      <a:pt x="267" y="192"/>
                      <a:pt x="267" y="144"/>
                      <a:pt x="239" y="112"/>
                    </a:cubicBezTo>
                    <a:cubicBezTo>
                      <a:pt x="259" y="92"/>
                      <a:pt x="259" y="92"/>
                      <a:pt x="259" y="92"/>
                    </a:cubicBezTo>
                    <a:cubicBezTo>
                      <a:pt x="268" y="99"/>
                      <a:pt x="279" y="103"/>
                      <a:pt x="291" y="103"/>
                    </a:cubicBezTo>
                    <a:cubicBezTo>
                      <a:pt x="304" y="103"/>
                      <a:pt x="317" y="98"/>
                      <a:pt x="327" y="88"/>
                    </a:cubicBezTo>
                    <a:cubicBezTo>
                      <a:pt x="347" y="68"/>
                      <a:pt x="347" y="35"/>
                      <a:pt x="327" y="15"/>
                    </a:cubicBezTo>
                    <a:cubicBezTo>
                      <a:pt x="317" y="5"/>
                      <a:pt x="304" y="0"/>
                      <a:pt x="291" y="0"/>
                    </a:cubicBezTo>
                    <a:cubicBezTo>
                      <a:pt x="278" y="0"/>
                      <a:pt x="264" y="5"/>
                      <a:pt x="254" y="15"/>
                    </a:cubicBezTo>
                    <a:cubicBezTo>
                      <a:pt x="235" y="34"/>
                      <a:pt x="234" y="63"/>
                      <a:pt x="251" y="83"/>
                    </a:cubicBezTo>
                    <a:cubicBezTo>
                      <a:pt x="231" y="104"/>
                      <a:pt x="231" y="104"/>
                      <a:pt x="231" y="104"/>
                    </a:cubicBezTo>
                    <a:cubicBezTo>
                      <a:pt x="214" y="89"/>
                      <a:pt x="194" y="82"/>
                      <a:pt x="174" y="82"/>
                    </a:cubicBezTo>
                    <a:cubicBezTo>
                      <a:pt x="154" y="82"/>
                      <a:pt x="133" y="89"/>
                      <a:pt x="117" y="103"/>
                    </a:cubicBezTo>
                    <a:cubicBezTo>
                      <a:pt x="97" y="83"/>
                      <a:pt x="97" y="83"/>
                      <a:pt x="97" y="83"/>
                    </a:cubicBezTo>
                    <a:cubicBezTo>
                      <a:pt x="113" y="63"/>
                      <a:pt x="112" y="33"/>
                      <a:pt x="93" y="15"/>
                    </a:cubicBezTo>
                    <a:cubicBezTo>
                      <a:pt x="83" y="5"/>
                      <a:pt x="70" y="0"/>
                      <a:pt x="57" y="0"/>
                    </a:cubicBezTo>
                    <a:cubicBezTo>
                      <a:pt x="44" y="0"/>
                      <a:pt x="31" y="5"/>
                      <a:pt x="20" y="15"/>
                    </a:cubicBezTo>
                    <a:cubicBezTo>
                      <a:pt x="0" y="35"/>
                      <a:pt x="0" y="68"/>
                      <a:pt x="20" y="88"/>
                    </a:cubicBezTo>
                    <a:cubicBezTo>
                      <a:pt x="31" y="98"/>
                      <a:pt x="44" y="103"/>
                      <a:pt x="57" y="103"/>
                    </a:cubicBezTo>
                    <a:cubicBezTo>
                      <a:pt x="68" y="103"/>
                      <a:pt x="80" y="99"/>
                      <a:pt x="89" y="91"/>
                    </a:cubicBezTo>
                    <a:cubicBezTo>
                      <a:pt x="109" y="112"/>
                      <a:pt x="109" y="112"/>
                      <a:pt x="109" y="112"/>
                    </a:cubicBezTo>
                    <a:cubicBezTo>
                      <a:pt x="81" y="144"/>
                      <a:pt x="81" y="193"/>
                      <a:pt x="109" y="225"/>
                    </a:cubicBezTo>
                    <a:cubicBezTo>
                      <a:pt x="89" y="245"/>
                      <a:pt x="89" y="245"/>
                      <a:pt x="89" y="245"/>
                    </a:cubicBezTo>
                    <a:cubicBezTo>
                      <a:pt x="80" y="237"/>
                      <a:pt x="68" y="233"/>
                      <a:pt x="57" y="233"/>
                    </a:cubicBezTo>
                    <a:cubicBezTo>
                      <a:pt x="44" y="233"/>
                      <a:pt x="31" y="238"/>
                      <a:pt x="20" y="248"/>
                    </a:cubicBezTo>
                    <a:cubicBezTo>
                      <a:pt x="0" y="269"/>
                      <a:pt x="0" y="301"/>
                      <a:pt x="20" y="321"/>
                    </a:cubicBezTo>
                    <a:cubicBezTo>
                      <a:pt x="31" y="332"/>
                      <a:pt x="44" y="337"/>
                      <a:pt x="57" y="337"/>
                    </a:cubicBezTo>
                    <a:cubicBezTo>
                      <a:pt x="70" y="337"/>
                      <a:pt x="83" y="332"/>
                      <a:pt x="93" y="321"/>
                    </a:cubicBezTo>
                    <a:cubicBezTo>
                      <a:pt x="112" y="303"/>
                      <a:pt x="113" y="273"/>
                      <a:pt x="97" y="253"/>
                    </a:cubicBezTo>
                    <a:cubicBezTo>
                      <a:pt x="118" y="233"/>
                      <a:pt x="118" y="233"/>
                      <a:pt x="118" y="233"/>
                    </a:cubicBezTo>
                    <a:cubicBezTo>
                      <a:pt x="134" y="247"/>
                      <a:pt x="154" y="254"/>
                      <a:pt x="174" y="254"/>
                    </a:cubicBezTo>
                    <a:cubicBezTo>
                      <a:pt x="194" y="254"/>
                      <a:pt x="214" y="247"/>
                      <a:pt x="230" y="233"/>
                    </a:cubicBezTo>
                    <a:cubicBezTo>
                      <a:pt x="251" y="253"/>
                      <a:pt x="251" y="253"/>
                      <a:pt x="251" y="253"/>
                    </a:cubicBezTo>
                    <a:cubicBezTo>
                      <a:pt x="234" y="273"/>
                      <a:pt x="236" y="303"/>
                      <a:pt x="254" y="321"/>
                    </a:cubicBezTo>
                    <a:cubicBezTo>
                      <a:pt x="264" y="332"/>
                      <a:pt x="278" y="337"/>
                      <a:pt x="291" y="337"/>
                    </a:cubicBezTo>
                    <a:cubicBezTo>
                      <a:pt x="304" y="337"/>
                      <a:pt x="317" y="332"/>
                      <a:pt x="327" y="321"/>
                    </a:cubicBezTo>
                    <a:cubicBezTo>
                      <a:pt x="347" y="301"/>
                      <a:pt x="347" y="269"/>
                      <a:pt x="327" y="248"/>
                    </a:cubicBezTo>
                    <a:cubicBezTo>
                      <a:pt x="317" y="238"/>
                      <a:pt x="304" y="233"/>
                      <a:pt x="291" y="233"/>
                    </a:cubicBezTo>
                    <a:moveTo>
                      <a:pt x="266" y="26"/>
                    </a:moveTo>
                    <a:cubicBezTo>
                      <a:pt x="273" y="20"/>
                      <a:pt x="281" y="16"/>
                      <a:pt x="291" y="16"/>
                    </a:cubicBezTo>
                    <a:cubicBezTo>
                      <a:pt x="300" y="16"/>
                      <a:pt x="309" y="20"/>
                      <a:pt x="316" y="26"/>
                    </a:cubicBezTo>
                    <a:cubicBezTo>
                      <a:pt x="322" y="33"/>
                      <a:pt x="326" y="42"/>
                      <a:pt x="326" y="51"/>
                    </a:cubicBezTo>
                    <a:cubicBezTo>
                      <a:pt x="326" y="61"/>
                      <a:pt x="322" y="69"/>
                      <a:pt x="316" y="76"/>
                    </a:cubicBezTo>
                    <a:cubicBezTo>
                      <a:pt x="309" y="83"/>
                      <a:pt x="300" y="86"/>
                      <a:pt x="291" y="86"/>
                    </a:cubicBezTo>
                    <a:cubicBezTo>
                      <a:pt x="281" y="86"/>
                      <a:pt x="273" y="83"/>
                      <a:pt x="266" y="76"/>
                    </a:cubicBezTo>
                    <a:cubicBezTo>
                      <a:pt x="252" y="62"/>
                      <a:pt x="252" y="40"/>
                      <a:pt x="266" y="26"/>
                    </a:cubicBezTo>
                    <a:moveTo>
                      <a:pt x="57" y="86"/>
                    </a:moveTo>
                    <a:cubicBezTo>
                      <a:pt x="48" y="86"/>
                      <a:pt x="39" y="83"/>
                      <a:pt x="32" y="76"/>
                    </a:cubicBezTo>
                    <a:cubicBezTo>
                      <a:pt x="25" y="69"/>
                      <a:pt x="22" y="61"/>
                      <a:pt x="22" y="51"/>
                    </a:cubicBezTo>
                    <a:cubicBezTo>
                      <a:pt x="22" y="42"/>
                      <a:pt x="25" y="33"/>
                      <a:pt x="32" y="26"/>
                    </a:cubicBezTo>
                    <a:cubicBezTo>
                      <a:pt x="39" y="20"/>
                      <a:pt x="48" y="16"/>
                      <a:pt x="57" y="16"/>
                    </a:cubicBezTo>
                    <a:cubicBezTo>
                      <a:pt x="66" y="16"/>
                      <a:pt x="75" y="20"/>
                      <a:pt x="82" y="26"/>
                    </a:cubicBezTo>
                    <a:cubicBezTo>
                      <a:pt x="96" y="40"/>
                      <a:pt x="96" y="62"/>
                      <a:pt x="82" y="76"/>
                    </a:cubicBezTo>
                    <a:cubicBezTo>
                      <a:pt x="75" y="83"/>
                      <a:pt x="66" y="86"/>
                      <a:pt x="57" y="86"/>
                    </a:cubicBezTo>
                    <a:moveTo>
                      <a:pt x="82" y="310"/>
                    </a:moveTo>
                    <a:cubicBezTo>
                      <a:pt x="75" y="316"/>
                      <a:pt x="66" y="320"/>
                      <a:pt x="57" y="320"/>
                    </a:cubicBezTo>
                    <a:cubicBezTo>
                      <a:pt x="48" y="320"/>
                      <a:pt x="39" y="316"/>
                      <a:pt x="32" y="310"/>
                    </a:cubicBezTo>
                    <a:cubicBezTo>
                      <a:pt x="25" y="303"/>
                      <a:pt x="22" y="294"/>
                      <a:pt x="22" y="285"/>
                    </a:cubicBezTo>
                    <a:cubicBezTo>
                      <a:pt x="22" y="276"/>
                      <a:pt x="25" y="267"/>
                      <a:pt x="32" y="260"/>
                    </a:cubicBezTo>
                    <a:cubicBezTo>
                      <a:pt x="39" y="253"/>
                      <a:pt x="48" y="250"/>
                      <a:pt x="57" y="250"/>
                    </a:cubicBezTo>
                    <a:cubicBezTo>
                      <a:pt x="66" y="250"/>
                      <a:pt x="75" y="253"/>
                      <a:pt x="82" y="260"/>
                    </a:cubicBezTo>
                    <a:cubicBezTo>
                      <a:pt x="96" y="274"/>
                      <a:pt x="96" y="296"/>
                      <a:pt x="82" y="310"/>
                    </a:cubicBezTo>
                    <a:moveTo>
                      <a:pt x="174" y="235"/>
                    </a:moveTo>
                    <a:cubicBezTo>
                      <a:pt x="156" y="235"/>
                      <a:pt x="139" y="228"/>
                      <a:pt x="126" y="215"/>
                    </a:cubicBezTo>
                    <a:cubicBezTo>
                      <a:pt x="100" y="189"/>
                      <a:pt x="100" y="147"/>
                      <a:pt x="126" y="121"/>
                    </a:cubicBezTo>
                    <a:cubicBezTo>
                      <a:pt x="139" y="108"/>
                      <a:pt x="156" y="101"/>
                      <a:pt x="174" y="101"/>
                    </a:cubicBezTo>
                    <a:cubicBezTo>
                      <a:pt x="192" y="101"/>
                      <a:pt x="209" y="108"/>
                      <a:pt x="221" y="121"/>
                    </a:cubicBezTo>
                    <a:cubicBezTo>
                      <a:pt x="247" y="147"/>
                      <a:pt x="247" y="189"/>
                      <a:pt x="221" y="215"/>
                    </a:cubicBezTo>
                    <a:cubicBezTo>
                      <a:pt x="209" y="228"/>
                      <a:pt x="192" y="235"/>
                      <a:pt x="174" y="235"/>
                    </a:cubicBezTo>
                    <a:moveTo>
                      <a:pt x="316" y="310"/>
                    </a:moveTo>
                    <a:cubicBezTo>
                      <a:pt x="309" y="316"/>
                      <a:pt x="300" y="320"/>
                      <a:pt x="291" y="320"/>
                    </a:cubicBezTo>
                    <a:cubicBezTo>
                      <a:pt x="281" y="320"/>
                      <a:pt x="273" y="316"/>
                      <a:pt x="266" y="310"/>
                    </a:cubicBezTo>
                    <a:cubicBezTo>
                      <a:pt x="252" y="296"/>
                      <a:pt x="252" y="274"/>
                      <a:pt x="266" y="260"/>
                    </a:cubicBezTo>
                    <a:cubicBezTo>
                      <a:pt x="273" y="253"/>
                      <a:pt x="281" y="250"/>
                      <a:pt x="291" y="250"/>
                    </a:cubicBezTo>
                    <a:cubicBezTo>
                      <a:pt x="300" y="250"/>
                      <a:pt x="309" y="253"/>
                      <a:pt x="316" y="260"/>
                    </a:cubicBezTo>
                    <a:cubicBezTo>
                      <a:pt x="322" y="267"/>
                      <a:pt x="326" y="276"/>
                      <a:pt x="326" y="285"/>
                    </a:cubicBezTo>
                    <a:cubicBezTo>
                      <a:pt x="326" y="294"/>
                      <a:pt x="322" y="303"/>
                      <a:pt x="316" y="310"/>
                    </a:cubicBezTo>
                  </a:path>
                </a:pathLst>
              </a:custGeom>
              <a:grp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7" name="Freeform 43"/>
            <p:cNvSpPr>
              <a:spLocks noEditPoints="1"/>
            </p:cNvSpPr>
            <p:nvPr/>
          </p:nvSpPr>
          <p:spPr bwMode="auto">
            <a:xfrm>
              <a:off x="3921201" y="1940077"/>
              <a:ext cx="167662" cy="123350"/>
            </a:xfrm>
            <a:custGeom>
              <a:avLst/>
              <a:gdLst>
                <a:gd name="T0" fmla="*/ 160 w 176"/>
                <a:gd name="T1" fmla="*/ 16 h 144"/>
                <a:gd name="T2" fmla="*/ 72 w 176"/>
                <a:gd name="T3" fmla="*/ 16 h 144"/>
                <a:gd name="T4" fmla="*/ 56 w 176"/>
                <a:gd name="T5" fmla="*/ 0 h 144"/>
                <a:gd name="T6" fmla="*/ 16 w 176"/>
                <a:gd name="T7" fmla="*/ 0 h 144"/>
                <a:gd name="T8" fmla="*/ 0 w 176"/>
                <a:gd name="T9" fmla="*/ 16 h 144"/>
                <a:gd name="T10" fmla="*/ 0 w 176"/>
                <a:gd name="T11" fmla="*/ 128 h 144"/>
                <a:gd name="T12" fmla="*/ 16 w 176"/>
                <a:gd name="T13" fmla="*/ 144 h 144"/>
                <a:gd name="T14" fmla="*/ 160 w 176"/>
                <a:gd name="T15" fmla="*/ 144 h 144"/>
                <a:gd name="T16" fmla="*/ 176 w 176"/>
                <a:gd name="T17" fmla="*/ 128 h 144"/>
                <a:gd name="T18" fmla="*/ 176 w 176"/>
                <a:gd name="T19" fmla="*/ 32 h 144"/>
                <a:gd name="T20" fmla="*/ 160 w 176"/>
                <a:gd name="T21" fmla="*/ 16 h 144"/>
                <a:gd name="T22" fmla="*/ 168 w 176"/>
                <a:gd name="T23" fmla="*/ 128 h 144"/>
                <a:gd name="T24" fmla="*/ 160 w 176"/>
                <a:gd name="T25" fmla="*/ 136 h 144"/>
                <a:gd name="T26" fmla="*/ 16 w 176"/>
                <a:gd name="T27" fmla="*/ 136 h 144"/>
                <a:gd name="T28" fmla="*/ 8 w 176"/>
                <a:gd name="T29" fmla="*/ 128 h 144"/>
                <a:gd name="T30" fmla="*/ 8 w 176"/>
                <a:gd name="T31" fmla="*/ 50 h 144"/>
                <a:gd name="T32" fmla="*/ 168 w 176"/>
                <a:gd name="T33" fmla="*/ 50 h 144"/>
                <a:gd name="T34" fmla="*/ 168 w 176"/>
                <a:gd name="T35" fmla="*/ 128 h 144"/>
                <a:gd name="T36" fmla="*/ 168 w 176"/>
                <a:gd name="T37" fmla="*/ 46 h 144"/>
                <a:gd name="T38" fmla="*/ 8 w 176"/>
                <a:gd name="T39" fmla="*/ 46 h 144"/>
                <a:gd name="T40" fmla="*/ 8 w 176"/>
                <a:gd name="T41" fmla="*/ 16 h 144"/>
                <a:gd name="T42" fmla="*/ 16 w 176"/>
                <a:gd name="T43" fmla="*/ 8 h 144"/>
                <a:gd name="T44" fmla="*/ 52 w 176"/>
                <a:gd name="T45" fmla="*/ 8 h 144"/>
                <a:gd name="T46" fmla="*/ 66 w 176"/>
                <a:gd name="T47" fmla="*/ 22 h 144"/>
                <a:gd name="T48" fmla="*/ 68 w 176"/>
                <a:gd name="T49" fmla="*/ 24 h 144"/>
                <a:gd name="T50" fmla="*/ 160 w 176"/>
                <a:gd name="T51" fmla="*/ 24 h 144"/>
                <a:gd name="T52" fmla="*/ 168 w 176"/>
                <a:gd name="T53" fmla="*/ 32 h 144"/>
                <a:gd name="T54" fmla="*/ 168 w 176"/>
                <a:gd name="T55" fmla="*/ 4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144">
                  <a:moveTo>
                    <a:pt x="160" y="16"/>
                  </a:moveTo>
                  <a:cubicBezTo>
                    <a:pt x="72" y="16"/>
                    <a:pt x="72" y="16"/>
                    <a:pt x="72" y="16"/>
                  </a:cubicBezTo>
                  <a:cubicBezTo>
                    <a:pt x="56" y="0"/>
                    <a:pt x="56" y="0"/>
                    <a:pt x="56" y="0"/>
                  </a:cubicBezTo>
                  <a:cubicBezTo>
                    <a:pt x="16" y="0"/>
                    <a:pt x="16" y="0"/>
                    <a:pt x="16" y="0"/>
                  </a:cubicBezTo>
                  <a:cubicBezTo>
                    <a:pt x="7" y="0"/>
                    <a:pt x="0" y="8"/>
                    <a:pt x="0" y="16"/>
                  </a:cubicBezTo>
                  <a:cubicBezTo>
                    <a:pt x="0" y="128"/>
                    <a:pt x="0" y="128"/>
                    <a:pt x="0" y="128"/>
                  </a:cubicBezTo>
                  <a:cubicBezTo>
                    <a:pt x="0" y="137"/>
                    <a:pt x="7" y="144"/>
                    <a:pt x="16" y="144"/>
                  </a:cubicBezTo>
                  <a:cubicBezTo>
                    <a:pt x="160" y="144"/>
                    <a:pt x="160" y="144"/>
                    <a:pt x="160" y="144"/>
                  </a:cubicBezTo>
                  <a:cubicBezTo>
                    <a:pt x="168" y="144"/>
                    <a:pt x="176" y="137"/>
                    <a:pt x="176" y="128"/>
                  </a:cubicBezTo>
                  <a:cubicBezTo>
                    <a:pt x="176" y="32"/>
                    <a:pt x="176" y="32"/>
                    <a:pt x="176" y="32"/>
                  </a:cubicBezTo>
                  <a:cubicBezTo>
                    <a:pt x="176" y="24"/>
                    <a:pt x="168" y="16"/>
                    <a:pt x="160" y="16"/>
                  </a:cubicBezTo>
                  <a:close/>
                  <a:moveTo>
                    <a:pt x="168" y="128"/>
                  </a:moveTo>
                  <a:cubicBezTo>
                    <a:pt x="168" y="133"/>
                    <a:pt x="164" y="136"/>
                    <a:pt x="160" y="136"/>
                  </a:cubicBezTo>
                  <a:cubicBezTo>
                    <a:pt x="16" y="136"/>
                    <a:pt x="16" y="136"/>
                    <a:pt x="16" y="136"/>
                  </a:cubicBezTo>
                  <a:cubicBezTo>
                    <a:pt x="11" y="136"/>
                    <a:pt x="8" y="133"/>
                    <a:pt x="8" y="128"/>
                  </a:cubicBezTo>
                  <a:cubicBezTo>
                    <a:pt x="8" y="50"/>
                    <a:pt x="8" y="50"/>
                    <a:pt x="8" y="50"/>
                  </a:cubicBezTo>
                  <a:cubicBezTo>
                    <a:pt x="168" y="50"/>
                    <a:pt x="168" y="50"/>
                    <a:pt x="168" y="50"/>
                  </a:cubicBezTo>
                  <a:lnTo>
                    <a:pt x="168" y="128"/>
                  </a:lnTo>
                  <a:close/>
                  <a:moveTo>
                    <a:pt x="168" y="46"/>
                  </a:moveTo>
                  <a:cubicBezTo>
                    <a:pt x="8" y="46"/>
                    <a:pt x="8" y="46"/>
                    <a:pt x="8" y="46"/>
                  </a:cubicBezTo>
                  <a:cubicBezTo>
                    <a:pt x="8" y="16"/>
                    <a:pt x="8" y="16"/>
                    <a:pt x="8" y="16"/>
                  </a:cubicBezTo>
                  <a:cubicBezTo>
                    <a:pt x="8" y="12"/>
                    <a:pt x="11" y="8"/>
                    <a:pt x="16" y="8"/>
                  </a:cubicBezTo>
                  <a:cubicBezTo>
                    <a:pt x="52" y="8"/>
                    <a:pt x="52" y="8"/>
                    <a:pt x="52" y="8"/>
                  </a:cubicBezTo>
                  <a:cubicBezTo>
                    <a:pt x="66" y="22"/>
                    <a:pt x="66" y="22"/>
                    <a:pt x="66" y="22"/>
                  </a:cubicBezTo>
                  <a:cubicBezTo>
                    <a:pt x="68" y="24"/>
                    <a:pt x="68" y="24"/>
                    <a:pt x="68" y="24"/>
                  </a:cubicBezTo>
                  <a:cubicBezTo>
                    <a:pt x="160" y="24"/>
                    <a:pt x="160" y="24"/>
                    <a:pt x="160" y="24"/>
                  </a:cubicBezTo>
                  <a:cubicBezTo>
                    <a:pt x="164" y="24"/>
                    <a:pt x="168" y="28"/>
                    <a:pt x="168" y="32"/>
                  </a:cubicBezTo>
                  <a:lnTo>
                    <a:pt x="168" y="46"/>
                  </a:ln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Freeform 42"/>
            <p:cNvSpPr>
              <a:spLocks noEditPoints="1"/>
            </p:cNvSpPr>
            <p:nvPr/>
          </p:nvSpPr>
          <p:spPr bwMode="auto">
            <a:xfrm>
              <a:off x="4252408" y="1943528"/>
              <a:ext cx="178122" cy="116447"/>
            </a:xfrm>
            <a:custGeom>
              <a:avLst/>
              <a:gdLst>
                <a:gd name="T0" fmla="*/ 176 w 176"/>
                <a:gd name="T1" fmla="*/ 80 h 128"/>
                <a:gd name="T2" fmla="*/ 133 w 176"/>
                <a:gd name="T3" fmla="*/ 32 h 128"/>
                <a:gd name="T4" fmla="*/ 88 w 176"/>
                <a:gd name="T5" fmla="*/ 0 h 128"/>
                <a:gd name="T6" fmla="*/ 42 w 176"/>
                <a:gd name="T7" fmla="*/ 32 h 128"/>
                <a:gd name="T8" fmla="*/ 0 w 176"/>
                <a:gd name="T9" fmla="*/ 80 h 128"/>
                <a:gd name="T10" fmla="*/ 48 w 176"/>
                <a:gd name="T11" fmla="*/ 128 h 128"/>
                <a:gd name="T12" fmla="*/ 102 w 176"/>
                <a:gd name="T13" fmla="*/ 128 h 128"/>
                <a:gd name="T14" fmla="*/ 102 w 176"/>
                <a:gd name="T15" fmla="*/ 128 h 128"/>
                <a:gd name="T16" fmla="*/ 128 w 176"/>
                <a:gd name="T17" fmla="*/ 128 h 128"/>
                <a:gd name="T18" fmla="*/ 128 w 176"/>
                <a:gd name="T19" fmla="*/ 128 h 128"/>
                <a:gd name="T20" fmla="*/ 176 w 176"/>
                <a:gd name="T21" fmla="*/ 80 h 128"/>
                <a:gd name="T22" fmla="*/ 128 w 176"/>
                <a:gd name="T23" fmla="*/ 120 h 128"/>
                <a:gd name="T24" fmla="*/ 48 w 176"/>
                <a:gd name="T25" fmla="*/ 120 h 128"/>
                <a:gd name="T26" fmla="*/ 12 w 176"/>
                <a:gd name="T27" fmla="*/ 98 h 128"/>
                <a:gd name="T28" fmla="*/ 80 w 176"/>
                <a:gd name="T29" fmla="*/ 98 h 128"/>
                <a:gd name="T30" fmla="*/ 81 w 176"/>
                <a:gd name="T31" fmla="*/ 98 h 128"/>
                <a:gd name="T32" fmla="*/ 81 w 176"/>
                <a:gd name="T33" fmla="*/ 98 h 128"/>
                <a:gd name="T34" fmla="*/ 81 w 176"/>
                <a:gd name="T35" fmla="*/ 98 h 128"/>
                <a:gd name="T36" fmla="*/ 81 w 176"/>
                <a:gd name="T37" fmla="*/ 98 h 128"/>
                <a:gd name="T38" fmla="*/ 81 w 176"/>
                <a:gd name="T39" fmla="*/ 98 h 128"/>
                <a:gd name="T40" fmla="*/ 117 w 176"/>
                <a:gd name="T41" fmla="*/ 63 h 128"/>
                <a:gd name="T42" fmla="*/ 117 w 176"/>
                <a:gd name="T43" fmla="*/ 84 h 128"/>
                <a:gd name="T44" fmla="*/ 119 w 176"/>
                <a:gd name="T45" fmla="*/ 86 h 128"/>
                <a:gd name="T46" fmla="*/ 121 w 176"/>
                <a:gd name="T47" fmla="*/ 84 h 128"/>
                <a:gd name="T48" fmla="*/ 121 w 176"/>
                <a:gd name="T49" fmla="*/ 59 h 128"/>
                <a:gd name="T50" fmla="*/ 121 w 176"/>
                <a:gd name="T51" fmla="*/ 58 h 128"/>
                <a:gd name="T52" fmla="*/ 120 w 176"/>
                <a:gd name="T53" fmla="*/ 58 h 128"/>
                <a:gd name="T54" fmla="*/ 120 w 176"/>
                <a:gd name="T55" fmla="*/ 57 h 128"/>
                <a:gd name="T56" fmla="*/ 120 w 176"/>
                <a:gd name="T57" fmla="*/ 57 h 128"/>
                <a:gd name="T58" fmla="*/ 120 w 176"/>
                <a:gd name="T59" fmla="*/ 57 h 128"/>
                <a:gd name="T60" fmla="*/ 119 w 176"/>
                <a:gd name="T61" fmla="*/ 57 h 128"/>
                <a:gd name="T62" fmla="*/ 119 w 176"/>
                <a:gd name="T63" fmla="*/ 57 h 128"/>
                <a:gd name="T64" fmla="*/ 119 w 176"/>
                <a:gd name="T65" fmla="*/ 57 h 128"/>
                <a:gd name="T66" fmla="*/ 95 w 176"/>
                <a:gd name="T67" fmla="*/ 57 h 128"/>
                <a:gd name="T68" fmla="*/ 93 w 176"/>
                <a:gd name="T69" fmla="*/ 59 h 128"/>
                <a:gd name="T70" fmla="*/ 95 w 176"/>
                <a:gd name="T71" fmla="*/ 61 h 128"/>
                <a:gd name="T72" fmla="*/ 114 w 176"/>
                <a:gd name="T73" fmla="*/ 61 h 128"/>
                <a:gd name="T74" fmla="*/ 79 w 176"/>
                <a:gd name="T75" fmla="*/ 94 h 128"/>
                <a:gd name="T76" fmla="*/ 10 w 176"/>
                <a:gd name="T77" fmla="*/ 94 h 128"/>
                <a:gd name="T78" fmla="*/ 8 w 176"/>
                <a:gd name="T79" fmla="*/ 80 h 128"/>
                <a:gd name="T80" fmla="*/ 9 w 176"/>
                <a:gd name="T81" fmla="*/ 70 h 128"/>
                <a:gd name="T82" fmla="*/ 69 w 176"/>
                <a:gd name="T83" fmla="*/ 70 h 128"/>
                <a:gd name="T84" fmla="*/ 71 w 176"/>
                <a:gd name="T85" fmla="*/ 68 h 128"/>
                <a:gd name="T86" fmla="*/ 69 w 176"/>
                <a:gd name="T87" fmla="*/ 66 h 128"/>
                <a:gd name="T88" fmla="*/ 10 w 176"/>
                <a:gd name="T89" fmla="*/ 66 h 128"/>
                <a:gd name="T90" fmla="*/ 43 w 176"/>
                <a:gd name="T91" fmla="*/ 40 h 128"/>
                <a:gd name="T92" fmla="*/ 50 w 176"/>
                <a:gd name="T93" fmla="*/ 35 h 128"/>
                <a:gd name="T94" fmla="*/ 88 w 176"/>
                <a:gd name="T95" fmla="*/ 8 h 128"/>
                <a:gd name="T96" fmla="*/ 125 w 176"/>
                <a:gd name="T97" fmla="*/ 35 h 128"/>
                <a:gd name="T98" fmla="*/ 132 w 176"/>
                <a:gd name="T99" fmla="*/ 40 h 128"/>
                <a:gd name="T100" fmla="*/ 168 w 176"/>
                <a:gd name="T101" fmla="*/ 80 h 128"/>
                <a:gd name="T102" fmla="*/ 128 w 176"/>
                <a:gd name="T10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128">
                  <a:moveTo>
                    <a:pt x="176" y="80"/>
                  </a:moveTo>
                  <a:cubicBezTo>
                    <a:pt x="176" y="55"/>
                    <a:pt x="157" y="35"/>
                    <a:pt x="133" y="32"/>
                  </a:cubicBezTo>
                  <a:cubicBezTo>
                    <a:pt x="126" y="14"/>
                    <a:pt x="109" y="0"/>
                    <a:pt x="88" y="0"/>
                  </a:cubicBezTo>
                  <a:cubicBezTo>
                    <a:pt x="67" y="0"/>
                    <a:pt x="49" y="14"/>
                    <a:pt x="42" y="32"/>
                  </a:cubicBezTo>
                  <a:cubicBezTo>
                    <a:pt x="18" y="35"/>
                    <a:pt x="0" y="55"/>
                    <a:pt x="0" y="80"/>
                  </a:cubicBezTo>
                  <a:cubicBezTo>
                    <a:pt x="0" y="107"/>
                    <a:pt x="21" y="128"/>
                    <a:pt x="48" y="128"/>
                  </a:cubicBezTo>
                  <a:cubicBezTo>
                    <a:pt x="102" y="128"/>
                    <a:pt x="102" y="128"/>
                    <a:pt x="102" y="128"/>
                  </a:cubicBezTo>
                  <a:cubicBezTo>
                    <a:pt x="102" y="128"/>
                    <a:pt x="102" y="128"/>
                    <a:pt x="102" y="128"/>
                  </a:cubicBezTo>
                  <a:cubicBezTo>
                    <a:pt x="128" y="128"/>
                    <a:pt x="128" y="128"/>
                    <a:pt x="128" y="128"/>
                  </a:cubicBezTo>
                  <a:cubicBezTo>
                    <a:pt x="128" y="128"/>
                    <a:pt x="128" y="128"/>
                    <a:pt x="128" y="128"/>
                  </a:cubicBezTo>
                  <a:cubicBezTo>
                    <a:pt x="154" y="128"/>
                    <a:pt x="176" y="107"/>
                    <a:pt x="176" y="80"/>
                  </a:cubicBezTo>
                  <a:close/>
                  <a:moveTo>
                    <a:pt x="128" y="120"/>
                  </a:moveTo>
                  <a:cubicBezTo>
                    <a:pt x="48" y="120"/>
                    <a:pt x="48" y="120"/>
                    <a:pt x="48" y="120"/>
                  </a:cubicBezTo>
                  <a:cubicBezTo>
                    <a:pt x="32" y="120"/>
                    <a:pt x="18" y="111"/>
                    <a:pt x="12" y="98"/>
                  </a:cubicBezTo>
                  <a:cubicBezTo>
                    <a:pt x="80" y="98"/>
                    <a:pt x="80" y="98"/>
                    <a:pt x="80" y="98"/>
                  </a:cubicBezTo>
                  <a:cubicBezTo>
                    <a:pt x="80" y="98"/>
                    <a:pt x="81" y="98"/>
                    <a:pt x="81" y="98"/>
                  </a:cubicBezTo>
                  <a:cubicBezTo>
                    <a:pt x="81" y="98"/>
                    <a:pt x="81" y="98"/>
                    <a:pt x="81" y="98"/>
                  </a:cubicBezTo>
                  <a:cubicBezTo>
                    <a:pt x="81" y="98"/>
                    <a:pt x="81" y="98"/>
                    <a:pt x="81" y="98"/>
                  </a:cubicBezTo>
                  <a:cubicBezTo>
                    <a:pt x="81" y="98"/>
                    <a:pt x="81" y="98"/>
                    <a:pt x="81" y="98"/>
                  </a:cubicBezTo>
                  <a:cubicBezTo>
                    <a:pt x="81" y="98"/>
                    <a:pt x="81" y="98"/>
                    <a:pt x="81" y="98"/>
                  </a:cubicBezTo>
                  <a:cubicBezTo>
                    <a:pt x="117" y="63"/>
                    <a:pt x="117" y="63"/>
                    <a:pt x="117" y="63"/>
                  </a:cubicBezTo>
                  <a:cubicBezTo>
                    <a:pt x="117" y="84"/>
                    <a:pt x="117" y="84"/>
                    <a:pt x="117" y="84"/>
                  </a:cubicBezTo>
                  <a:cubicBezTo>
                    <a:pt x="117" y="85"/>
                    <a:pt x="117" y="86"/>
                    <a:pt x="119" y="86"/>
                  </a:cubicBezTo>
                  <a:cubicBezTo>
                    <a:pt x="120" y="86"/>
                    <a:pt x="121" y="85"/>
                    <a:pt x="121" y="84"/>
                  </a:cubicBezTo>
                  <a:cubicBezTo>
                    <a:pt x="121" y="59"/>
                    <a:pt x="121" y="59"/>
                    <a:pt x="121" y="59"/>
                  </a:cubicBezTo>
                  <a:cubicBezTo>
                    <a:pt x="121" y="59"/>
                    <a:pt x="121" y="58"/>
                    <a:pt x="121" y="58"/>
                  </a:cubicBezTo>
                  <a:cubicBezTo>
                    <a:pt x="120" y="58"/>
                    <a:pt x="120" y="58"/>
                    <a:pt x="120" y="58"/>
                  </a:cubicBezTo>
                  <a:cubicBezTo>
                    <a:pt x="120" y="58"/>
                    <a:pt x="120" y="58"/>
                    <a:pt x="120" y="57"/>
                  </a:cubicBezTo>
                  <a:cubicBezTo>
                    <a:pt x="120" y="57"/>
                    <a:pt x="120" y="57"/>
                    <a:pt x="120" y="57"/>
                  </a:cubicBezTo>
                  <a:cubicBezTo>
                    <a:pt x="120" y="57"/>
                    <a:pt x="120" y="57"/>
                    <a:pt x="120" y="57"/>
                  </a:cubicBezTo>
                  <a:cubicBezTo>
                    <a:pt x="120" y="57"/>
                    <a:pt x="120" y="57"/>
                    <a:pt x="119" y="57"/>
                  </a:cubicBezTo>
                  <a:cubicBezTo>
                    <a:pt x="119" y="57"/>
                    <a:pt x="119" y="57"/>
                    <a:pt x="119" y="57"/>
                  </a:cubicBezTo>
                  <a:cubicBezTo>
                    <a:pt x="119" y="57"/>
                    <a:pt x="119" y="57"/>
                    <a:pt x="119" y="57"/>
                  </a:cubicBezTo>
                  <a:cubicBezTo>
                    <a:pt x="95" y="57"/>
                    <a:pt x="95" y="57"/>
                    <a:pt x="95" y="57"/>
                  </a:cubicBezTo>
                  <a:cubicBezTo>
                    <a:pt x="93" y="57"/>
                    <a:pt x="93" y="58"/>
                    <a:pt x="93" y="59"/>
                  </a:cubicBezTo>
                  <a:cubicBezTo>
                    <a:pt x="93" y="60"/>
                    <a:pt x="93" y="61"/>
                    <a:pt x="95" y="61"/>
                  </a:cubicBezTo>
                  <a:cubicBezTo>
                    <a:pt x="114" y="61"/>
                    <a:pt x="114" y="61"/>
                    <a:pt x="114" y="61"/>
                  </a:cubicBezTo>
                  <a:cubicBezTo>
                    <a:pt x="79" y="94"/>
                    <a:pt x="79" y="94"/>
                    <a:pt x="79" y="94"/>
                  </a:cubicBezTo>
                  <a:cubicBezTo>
                    <a:pt x="10" y="94"/>
                    <a:pt x="10" y="94"/>
                    <a:pt x="10" y="94"/>
                  </a:cubicBezTo>
                  <a:cubicBezTo>
                    <a:pt x="9" y="90"/>
                    <a:pt x="8" y="85"/>
                    <a:pt x="8" y="80"/>
                  </a:cubicBezTo>
                  <a:cubicBezTo>
                    <a:pt x="8" y="77"/>
                    <a:pt x="8" y="73"/>
                    <a:pt x="9" y="70"/>
                  </a:cubicBezTo>
                  <a:cubicBezTo>
                    <a:pt x="69" y="70"/>
                    <a:pt x="69" y="70"/>
                    <a:pt x="69" y="70"/>
                  </a:cubicBezTo>
                  <a:cubicBezTo>
                    <a:pt x="70" y="70"/>
                    <a:pt x="71" y="69"/>
                    <a:pt x="71" y="68"/>
                  </a:cubicBezTo>
                  <a:cubicBezTo>
                    <a:pt x="71" y="67"/>
                    <a:pt x="70" y="66"/>
                    <a:pt x="69" y="66"/>
                  </a:cubicBezTo>
                  <a:cubicBezTo>
                    <a:pt x="10" y="66"/>
                    <a:pt x="10" y="66"/>
                    <a:pt x="10" y="66"/>
                  </a:cubicBezTo>
                  <a:cubicBezTo>
                    <a:pt x="15" y="52"/>
                    <a:pt x="28" y="42"/>
                    <a:pt x="43" y="40"/>
                  </a:cubicBezTo>
                  <a:cubicBezTo>
                    <a:pt x="46" y="40"/>
                    <a:pt x="49" y="38"/>
                    <a:pt x="50" y="35"/>
                  </a:cubicBezTo>
                  <a:cubicBezTo>
                    <a:pt x="55" y="19"/>
                    <a:pt x="71" y="8"/>
                    <a:pt x="88" y="8"/>
                  </a:cubicBezTo>
                  <a:cubicBezTo>
                    <a:pt x="105" y="8"/>
                    <a:pt x="120" y="19"/>
                    <a:pt x="125" y="35"/>
                  </a:cubicBezTo>
                  <a:cubicBezTo>
                    <a:pt x="126" y="38"/>
                    <a:pt x="129" y="40"/>
                    <a:pt x="132" y="40"/>
                  </a:cubicBezTo>
                  <a:cubicBezTo>
                    <a:pt x="152" y="43"/>
                    <a:pt x="168" y="60"/>
                    <a:pt x="168" y="80"/>
                  </a:cubicBezTo>
                  <a:cubicBezTo>
                    <a:pt x="168" y="102"/>
                    <a:pt x="150" y="120"/>
                    <a:pt x="128" y="120"/>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Freeform 11"/>
            <p:cNvSpPr>
              <a:spLocks noEditPoints="1"/>
            </p:cNvSpPr>
            <p:nvPr/>
          </p:nvSpPr>
          <p:spPr bwMode="auto">
            <a:xfrm>
              <a:off x="3655478" y="1925012"/>
              <a:ext cx="152394" cy="153477"/>
            </a:xfrm>
            <a:custGeom>
              <a:avLst/>
              <a:gdLst>
                <a:gd name="T0" fmla="*/ 98 w 160"/>
                <a:gd name="T1" fmla="*/ 109 h 177"/>
                <a:gd name="T2" fmla="*/ 96 w 160"/>
                <a:gd name="T3" fmla="*/ 117 h 177"/>
                <a:gd name="T4" fmla="*/ 98 w 160"/>
                <a:gd name="T5" fmla="*/ 121 h 177"/>
                <a:gd name="T6" fmla="*/ 100 w 160"/>
                <a:gd name="T7" fmla="*/ 119 h 177"/>
                <a:gd name="T8" fmla="*/ 100 w 160"/>
                <a:gd name="T9" fmla="*/ 111 h 177"/>
                <a:gd name="T10" fmla="*/ 100 w 160"/>
                <a:gd name="T11" fmla="*/ 99 h 177"/>
                <a:gd name="T12" fmla="*/ 98 w 160"/>
                <a:gd name="T13" fmla="*/ 77 h 177"/>
                <a:gd name="T14" fmla="*/ 96 w 160"/>
                <a:gd name="T15" fmla="*/ 99 h 177"/>
                <a:gd name="T16" fmla="*/ 146 w 160"/>
                <a:gd name="T17" fmla="*/ 34 h 177"/>
                <a:gd name="T18" fmla="*/ 66 w 160"/>
                <a:gd name="T19" fmla="*/ 5 h 177"/>
                <a:gd name="T20" fmla="*/ 0 w 160"/>
                <a:gd name="T21" fmla="*/ 59 h 177"/>
                <a:gd name="T22" fmla="*/ 14 w 160"/>
                <a:gd name="T23" fmla="*/ 143 h 177"/>
                <a:gd name="T24" fmla="*/ 80 w 160"/>
                <a:gd name="T25" fmla="*/ 177 h 177"/>
                <a:gd name="T26" fmla="*/ 146 w 160"/>
                <a:gd name="T27" fmla="*/ 143 h 177"/>
                <a:gd name="T28" fmla="*/ 160 w 160"/>
                <a:gd name="T29" fmla="*/ 59 h 177"/>
                <a:gd name="T30" fmla="*/ 18 w 160"/>
                <a:gd name="T31" fmla="*/ 137 h 177"/>
                <a:gd name="T32" fmla="*/ 8 w 160"/>
                <a:gd name="T33" fmla="*/ 59 h 177"/>
                <a:gd name="T34" fmla="*/ 30 w 160"/>
                <a:gd name="T35" fmla="*/ 35 h 177"/>
                <a:gd name="T36" fmla="*/ 60 w 160"/>
                <a:gd name="T37" fmla="*/ 61 h 177"/>
                <a:gd name="T38" fmla="*/ 53 w 160"/>
                <a:gd name="T39" fmla="*/ 129 h 177"/>
                <a:gd name="T40" fmla="*/ 18 w 160"/>
                <a:gd name="T41" fmla="*/ 137 h 177"/>
                <a:gd name="T42" fmla="*/ 142 w 160"/>
                <a:gd name="T43" fmla="*/ 137 h 177"/>
                <a:gd name="T44" fmla="*/ 126 w 160"/>
                <a:gd name="T45" fmla="*/ 141 h 177"/>
                <a:gd name="T46" fmla="*/ 124 w 160"/>
                <a:gd name="T47" fmla="*/ 145 h 177"/>
                <a:gd name="T48" fmla="*/ 90 w 160"/>
                <a:gd name="T49" fmla="*/ 167 h 177"/>
                <a:gd name="T50" fmla="*/ 33 w 160"/>
                <a:gd name="T51" fmla="*/ 146 h 177"/>
                <a:gd name="T52" fmla="*/ 64 w 160"/>
                <a:gd name="T53" fmla="*/ 117 h 177"/>
                <a:gd name="T54" fmla="*/ 55 w 160"/>
                <a:gd name="T55" fmla="*/ 45 h 177"/>
                <a:gd name="T56" fmla="*/ 70 w 160"/>
                <a:gd name="T57" fmla="*/ 12 h 177"/>
                <a:gd name="T58" fmla="*/ 90 w 160"/>
                <a:gd name="T59" fmla="*/ 11 h 177"/>
                <a:gd name="T60" fmla="*/ 105 w 160"/>
                <a:gd name="T61" fmla="*/ 45 h 177"/>
                <a:gd name="T62" fmla="*/ 103 w 160"/>
                <a:gd name="T63" fmla="*/ 46 h 177"/>
                <a:gd name="T64" fmla="*/ 96 w 160"/>
                <a:gd name="T65" fmla="*/ 58 h 177"/>
                <a:gd name="T66" fmla="*/ 96 w 160"/>
                <a:gd name="T67" fmla="*/ 58 h 177"/>
                <a:gd name="T68" fmla="*/ 96 w 160"/>
                <a:gd name="T69" fmla="*/ 61 h 177"/>
                <a:gd name="T70" fmla="*/ 98 w 160"/>
                <a:gd name="T71" fmla="*/ 69 h 177"/>
                <a:gd name="T72" fmla="*/ 100 w 160"/>
                <a:gd name="T73" fmla="*/ 61 h 177"/>
                <a:gd name="T74" fmla="*/ 100 w 160"/>
                <a:gd name="T75" fmla="*/ 59 h 177"/>
                <a:gd name="T76" fmla="*/ 107 w 160"/>
                <a:gd name="T77" fmla="*/ 49 h 177"/>
                <a:gd name="T78" fmla="*/ 116 w 160"/>
                <a:gd name="T79" fmla="*/ 43 h 177"/>
                <a:gd name="T80" fmla="*/ 126 w 160"/>
                <a:gd name="T81" fmla="*/ 37 h 177"/>
                <a:gd name="T82" fmla="*/ 142 w 160"/>
                <a:gd name="T83" fmla="*/ 41 h 177"/>
                <a:gd name="T84" fmla="*/ 152 w 160"/>
                <a:gd name="T85" fmla="*/ 119 h 177"/>
                <a:gd name="T86" fmla="*/ 107 w 160"/>
                <a:gd name="T87" fmla="*/ 129 h 177"/>
                <a:gd name="T88" fmla="*/ 103 w 160"/>
                <a:gd name="T89" fmla="*/ 129 h 177"/>
                <a:gd name="T90" fmla="*/ 105 w 160"/>
                <a:gd name="T91" fmla="*/ 133 h 177"/>
                <a:gd name="T92" fmla="*/ 115 w 160"/>
                <a:gd name="T93" fmla="*/ 139 h 177"/>
                <a:gd name="T94" fmla="*/ 116 w 160"/>
                <a:gd name="T95" fmla="*/ 13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77">
                  <a:moveTo>
                    <a:pt x="100" y="111"/>
                  </a:moveTo>
                  <a:cubicBezTo>
                    <a:pt x="100" y="110"/>
                    <a:pt x="99" y="109"/>
                    <a:pt x="98" y="109"/>
                  </a:cubicBezTo>
                  <a:cubicBezTo>
                    <a:pt x="97" y="109"/>
                    <a:pt x="96" y="110"/>
                    <a:pt x="96" y="111"/>
                  </a:cubicBezTo>
                  <a:cubicBezTo>
                    <a:pt x="96" y="117"/>
                    <a:pt x="96" y="117"/>
                    <a:pt x="96" y="117"/>
                  </a:cubicBezTo>
                  <a:cubicBezTo>
                    <a:pt x="96" y="118"/>
                    <a:pt x="96" y="119"/>
                    <a:pt x="96" y="120"/>
                  </a:cubicBezTo>
                  <a:cubicBezTo>
                    <a:pt x="96" y="121"/>
                    <a:pt x="98" y="121"/>
                    <a:pt x="98" y="121"/>
                  </a:cubicBezTo>
                  <a:cubicBezTo>
                    <a:pt x="99" y="121"/>
                    <a:pt x="99" y="121"/>
                    <a:pt x="99" y="121"/>
                  </a:cubicBezTo>
                  <a:cubicBezTo>
                    <a:pt x="100" y="121"/>
                    <a:pt x="101" y="120"/>
                    <a:pt x="100" y="119"/>
                  </a:cubicBezTo>
                  <a:cubicBezTo>
                    <a:pt x="100" y="118"/>
                    <a:pt x="100" y="117"/>
                    <a:pt x="100" y="117"/>
                  </a:cubicBezTo>
                  <a:lnTo>
                    <a:pt x="100" y="111"/>
                  </a:lnTo>
                  <a:close/>
                  <a:moveTo>
                    <a:pt x="98" y="101"/>
                  </a:moveTo>
                  <a:cubicBezTo>
                    <a:pt x="99" y="101"/>
                    <a:pt x="100" y="100"/>
                    <a:pt x="100" y="99"/>
                  </a:cubicBezTo>
                  <a:cubicBezTo>
                    <a:pt x="100" y="79"/>
                    <a:pt x="100" y="79"/>
                    <a:pt x="100" y="79"/>
                  </a:cubicBezTo>
                  <a:cubicBezTo>
                    <a:pt x="100" y="77"/>
                    <a:pt x="99" y="77"/>
                    <a:pt x="98" y="77"/>
                  </a:cubicBezTo>
                  <a:cubicBezTo>
                    <a:pt x="97" y="77"/>
                    <a:pt x="96" y="78"/>
                    <a:pt x="96" y="79"/>
                  </a:cubicBezTo>
                  <a:cubicBezTo>
                    <a:pt x="96" y="99"/>
                    <a:pt x="96" y="99"/>
                    <a:pt x="96" y="99"/>
                  </a:cubicBezTo>
                  <a:cubicBezTo>
                    <a:pt x="96" y="100"/>
                    <a:pt x="97" y="101"/>
                    <a:pt x="98" y="101"/>
                  </a:cubicBezTo>
                  <a:close/>
                  <a:moveTo>
                    <a:pt x="146" y="34"/>
                  </a:moveTo>
                  <a:cubicBezTo>
                    <a:pt x="94" y="5"/>
                    <a:pt x="94" y="5"/>
                    <a:pt x="94" y="5"/>
                  </a:cubicBezTo>
                  <a:cubicBezTo>
                    <a:pt x="86" y="0"/>
                    <a:pt x="74" y="0"/>
                    <a:pt x="66" y="5"/>
                  </a:cubicBezTo>
                  <a:cubicBezTo>
                    <a:pt x="14" y="34"/>
                    <a:pt x="14" y="34"/>
                    <a:pt x="14" y="34"/>
                  </a:cubicBezTo>
                  <a:cubicBezTo>
                    <a:pt x="6" y="39"/>
                    <a:pt x="0" y="50"/>
                    <a:pt x="0" y="59"/>
                  </a:cubicBezTo>
                  <a:cubicBezTo>
                    <a:pt x="0" y="119"/>
                    <a:pt x="0" y="119"/>
                    <a:pt x="0" y="119"/>
                  </a:cubicBezTo>
                  <a:cubicBezTo>
                    <a:pt x="0" y="128"/>
                    <a:pt x="6" y="139"/>
                    <a:pt x="14" y="143"/>
                  </a:cubicBezTo>
                  <a:cubicBezTo>
                    <a:pt x="66" y="173"/>
                    <a:pt x="66" y="173"/>
                    <a:pt x="66" y="173"/>
                  </a:cubicBezTo>
                  <a:cubicBezTo>
                    <a:pt x="70" y="175"/>
                    <a:pt x="75" y="177"/>
                    <a:pt x="80" y="177"/>
                  </a:cubicBezTo>
                  <a:cubicBezTo>
                    <a:pt x="85" y="177"/>
                    <a:pt x="90" y="175"/>
                    <a:pt x="94" y="173"/>
                  </a:cubicBezTo>
                  <a:cubicBezTo>
                    <a:pt x="146" y="143"/>
                    <a:pt x="146" y="143"/>
                    <a:pt x="146" y="143"/>
                  </a:cubicBezTo>
                  <a:cubicBezTo>
                    <a:pt x="154" y="139"/>
                    <a:pt x="160" y="128"/>
                    <a:pt x="160" y="119"/>
                  </a:cubicBezTo>
                  <a:cubicBezTo>
                    <a:pt x="160" y="59"/>
                    <a:pt x="160" y="59"/>
                    <a:pt x="160" y="59"/>
                  </a:cubicBezTo>
                  <a:cubicBezTo>
                    <a:pt x="160" y="50"/>
                    <a:pt x="154" y="39"/>
                    <a:pt x="146" y="34"/>
                  </a:cubicBezTo>
                  <a:close/>
                  <a:moveTo>
                    <a:pt x="18" y="137"/>
                  </a:moveTo>
                  <a:cubicBezTo>
                    <a:pt x="13" y="133"/>
                    <a:pt x="8" y="125"/>
                    <a:pt x="8" y="119"/>
                  </a:cubicBezTo>
                  <a:cubicBezTo>
                    <a:pt x="8" y="59"/>
                    <a:pt x="8" y="59"/>
                    <a:pt x="8" y="59"/>
                  </a:cubicBezTo>
                  <a:cubicBezTo>
                    <a:pt x="8" y="53"/>
                    <a:pt x="13" y="45"/>
                    <a:pt x="18" y="41"/>
                  </a:cubicBezTo>
                  <a:cubicBezTo>
                    <a:pt x="30" y="35"/>
                    <a:pt x="30" y="35"/>
                    <a:pt x="30" y="35"/>
                  </a:cubicBezTo>
                  <a:cubicBezTo>
                    <a:pt x="53" y="49"/>
                    <a:pt x="53" y="49"/>
                    <a:pt x="53" y="49"/>
                  </a:cubicBezTo>
                  <a:cubicBezTo>
                    <a:pt x="58" y="51"/>
                    <a:pt x="60" y="56"/>
                    <a:pt x="60" y="61"/>
                  </a:cubicBezTo>
                  <a:cubicBezTo>
                    <a:pt x="60" y="117"/>
                    <a:pt x="60" y="117"/>
                    <a:pt x="60" y="117"/>
                  </a:cubicBezTo>
                  <a:cubicBezTo>
                    <a:pt x="60" y="122"/>
                    <a:pt x="57" y="127"/>
                    <a:pt x="53" y="129"/>
                  </a:cubicBezTo>
                  <a:cubicBezTo>
                    <a:pt x="30" y="143"/>
                    <a:pt x="30" y="143"/>
                    <a:pt x="30" y="143"/>
                  </a:cubicBezTo>
                  <a:lnTo>
                    <a:pt x="18" y="137"/>
                  </a:lnTo>
                  <a:close/>
                  <a:moveTo>
                    <a:pt x="152" y="119"/>
                  </a:moveTo>
                  <a:cubicBezTo>
                    <a:pt x="152" y="125"/>
                    <a:pt x="147" y="134"/>
                    <a:pt x="142" y="137"/>
                  </a:cubicBezTo>
                  <a:cubicBezTo>
                    <a:pt x="130" y="143"/>
                    <a:pt x="130" y="143"/>
                    <a:pt x="130" y="143"/>
                  </a:cubicBezTo>
                  <a:cubicBezTo>
                    <a:pt x="126" y="141"/>
                    <a:pt x="126" y="141"/>
                    <a:pt x="126" y="141"/>
                  </a:cubicBezTo>
                  <a:cubicBezTo>
                    <a:pt x="126" y="141"/>
                    <a:pt x="124" y="141"/>
                    <a:pt x="124" y="142"/>
                  </a:cubicBezTo>
                  <a:cubicBezTo>
                    <a:pt x="123" y="143"/>
                    <a:pt x="123" y="144"/>
                    <a:pt x="124" y="145"/>
                  </a:cubicBezTo>
                  <a:cubicBezTo>
                    <a:pt x="126" y="146"/>
                    <a:pt x="126" y="146"/>
                    <a:pt x="126" y="146"/>
                  </a:cubicBezTo>
                  <a:cubicBezTo>
                    <a:pt x="90" y="167"/>
                    <a:pt x="90" y="167"/>
                    <a:pt x="90" y="167"/>
                  </a:cubicBezTo>
                  <a:cubicBezTo>
                    <a:pt x="84" y="170"/>
                    <a:pt x="75" y="170"/>
                    <a:pt x="69" y="167"/>
                  </a:cubicBezTo>
                  <a:cubicBezTo>
                    <a:pt x="33" y="146"/>
                    <a:pt x="33" y="146"/>
                    <a:pt x="33" y="146"/>
                  </a:cubicBezTo>
                  <a:cubicBezTo>
                    <a:pt x="55" y="133"/>
                    <a:pt x="55" y="133"/>
                    <a:pt x="55" y="133"/>
                  </a:cubicBezTo>
                  <a:cubicBezTo>
                    <a:pt x="60" y="130"/>
                    <a:pt x="64" y="124"/>
                    <a:pt x="64" y="117"/>
                  </a:cubicBezTo>
                  <a:cubicBezTo>
                    <a:pt x="64" y="61"/>
                    <a:pt x="64" y="61"/>
                    <a:pt x="64" y="61"/>
                  </a:cubicBezTo>
                  <a:cubicBezTo>
                    <a:pt x="64" y="55"/>
                    <a:pt x="60" y="49"/>
                    <a:pt x="55" y="45"/>
                  </a:cubicBezTo>
                  <a:cubicBezTo>
                    <a:pt x="33" y="33"/>
                    <a:pt x="33" y="33"/>
                    <a:pt x="33" y="33"/>
                  </a:cubicBezTo>
                  <a:cubicBezTo>
                    <a:pt x="70" y="12"/>
                    <a:pt x="70" y="12"/>
                    <a:pt x="70" y="12"/>
                  </a:cubicBezTo>
                  <a:cubicBezTo>
                    <a:pt x="72" y="10"/>
                    <a:pt x="76" y="9"/>
                    <a:pt x="80" y="9"/>
                  </a:cubicBezTo>
                  <a:cubicBezTo>
                    <a:pt x="84" y="9"/>
                    <a:pt x="88" y="10"/>
                    <a:pt x="90" y="11"/>
                  </a:cubicBezTo>
                  <a:cubicBezTo>
                    <a:pt x="126" y="32"/>
                    <a:pt x="126" y="32"/>
                    <a:pt x="126" y="32"/>
                  </a:cubicBezTo>
                  <a:cubicBezTo>
                    <a:pt x="105" y="45"/>
                    <a:pt x="105" y="45"/>
                    <a:pt x="105" y="45"/>
                  </a:cubicBezTo>
                  <a:cubicBezTo>
                    <a:pt x="104" y="45"/>
                    <a:pt x="104" y="45"/>
                    <a:pt x="104" y="46"/>
                  </a:cubicBezTo>
                  <a:cubicBezTo>
                    <a:pt x="104" y="46"/>
                    <a:pt x="104" y="46"/>
                    <a:pt x="103" y="46"/>
                  </a:cubicBezTo>
                  <a:cubicBezTo>
                    <a:pt x="103" y="46"/>
                    <a:pt x="103" y="46"/>
                    <a:pt x="103" y="46"/>
                  </a:cubicBezTo>
                  <a:cubicBezTo>
                    <a:pt x="100" y="49"/>
                    <a:pt x="97" y="53"/>
                    <a:pt x="96" y="58"/>
                  </a:cubicBezTo>
                  <a:cubicBezTo>
                    <a:pt x="96" y="58"/>
                    <a:pt x="96" y="58"/>
                    <a:pt x="96" y="58"/>
                  </a:cubicBezTo>
                  <a:cubicBezTo>
                    <a:pt x="96" y="58"/>
                    <a:pt x="96" y="58"/>
                    <a:pt x="96" y="58"/>
                  </a:cubicBezTo>
                  <a:cubicBezTo>
                    <a:pt x="96" y="59"/>
                    <a:pt x="96" y="60"/>
                    <a:pt x="96" y="61"/>
                  </a:cubicBezTo>
                  <a:cubicBezTo>
                    <a:pt x="96" y="61"/>
                    <a:pt x="96" y="61"/>
                    <a:pt x="96" y="61"/>
                  </a:cubicBezTo>
                  <a:cubicBezTo>
                    <a:pt x="96" y="67"/>
                    <a:pt x="96" y="67"/>
                    <a:pt x="96" y="67"/>
                  </a:cubicBezTo>
                  <a:cubicBezTo>
                    <a:pt x="96" y="68"/>
                    <a:pt x="97" y="69"/>
                    <a:pt x="98" y="69"/>
                  </a:cubicBezTo>
                  <a:cubicBezTo>
                    <a:pt x="99" y="69"/>
                    <a:pt x="100" y="68"/>
                    <a:pt x="100" y="67"/>
                  </a:cubicBezTo>
                  <a:cubicBezTo>
                    <a:pt x="100" y="61"/>
                    <a:pt x="100" y="61"/>
                    <a:pt x="100" y="61"/>
                  </a:cubicBezTo>
                  <a:cubicBezTo>
                    <a:pt x="100" y="60"/>
                    <a:pt x="100" y="59"/>
                    <a:pt x="100" y="59"/>
                  </a:cubicBezTo>
                  <a:cubicBezTo>
                    <a:pt x="100" y="59"/>
                    <a:pt x="100" y="59"/>
                    <a:pt x="100" y="59"/>
                  </a:cubicBezTo>
                  <a:cubicBezTo>
                    <a:pt x="100" y="55"/>
                    <a:pt x="103" y="51"/>
                    <a:pt x="106" y="49"/>
                  </a:cubicBezTo>
                  <a:cubicBezTo>
                    <a:pt x="106" y="49"/>
                    <a:pt x="106" y="49"/>
                    <a:pt x="107" y="49"/>
                  </a:cubicBezTo>
                  <a:cubicBezTo>
                    <a:pt x="116" y="43"/>
                    <a:pt x="116" y="43"/>
                    <a:pt x="116" y="43"/>
                  </a:cubicBezTo>
                  <a:cubicBezTo>
                    <a:pt x="116" y="43"/>
                    <a:pt x="116" y="43"/>
                    <a:pt x="116" y="43"/>
                  </a:cubicBezTo>
                  <a:cubicBezTo>
                    <a:pt x="126" y="37"/>
                    <a:pt x="126" y="37"/>
                    <a:pt x="126" y="37"/>
                  </a:cubicBezTo>
                  <a:cubicBezTo>
                    <a:pt x="126" y="37"/>
                    <a:pt x="126" y="37"/>
                    <a:pt x="126" y="37"/>
                  </a:cubicBezTo>
                  <a:cubicBezTo>
                    <a:pt x="130" y="35"/>
                    <a:pt x="130" y="35"/>
                    <a:pt x="130" y="35"/>
                  </a:cubicBezTo>
                  <a:cubicBezTo>
                    <a:pt x="142" y="41"/>
                    <a:pt x="142" y="41"/>
                    <a:pt x="142" y="41"/>
                  </a:cubicBezTo>
                  <a:cubicBezTo>
                    <a:pt x="147" y="45"/>
                    <a:pt x="152" y="53"/>
                    <a:pt x="152" y="59"/>
                  </a:cubicBezTo>
                  <a:lnTo>
                    <a:pt x="152" y="119"/>
                  </a:lnTo>
                  <a:close/>
                  <a:moveTo>
                    <a:pt x="116" y="135"/>
                  </a:moveTo>
                  <a:cubicBezTo>
                    <a:pt x="107" y="129"/>
                    <a:pt x="107" y="129"/>
                    <a:pt x="107" y="129"/>
                  </a:cubicBezTo>
                  <a:cubicBezTo>
                    <a:pt x="106" y="129"/>
                    <a:pt x="106" y="129"/>
                    <a:pt x="106" y="129"/>
                  </a:cubicBezTo>
                  <a:cubicBezTo>
                    <a:pt x="105" y="128"/>
                    <a:pt x="104" y="128"/>
                    <a:pt x="103" y="129"/>
                  </a:cubicBezTo>
                  <a:cubicBezTo>
                    <a:pt x="102" y="130"/>
                    <a:pt x="102" y="131"/>
                    <a:pt x="103" y="132"/>
                  </a:cubicBezTo>
                  <a:cubicBezTo>
                    <a:pt x="104" y="132"/>
                    <a:pt x="104" y="133"/>
                    <a:pt x="105" y="133"/>
                  </a:cubicBezTo>
                  <a:cubicBezTo>
                    <a:pt x="114" y="138"/>
                    <a:pt x="114" y="138"/>
                    <a:pt x="114" y="138"/>
                  </a:cubicBezTo>
                  <a:cubicBezTo>
                    <a:pt x="114" y="138"/>
                    <a:pt x="115" y="139"/>
                    <a:pt x="115" y="139"/>
                  </a:cubicBezTo>
                  <a:cubicBezTo>
                    <a:pt x="116" y="139"/>
                    <a:pt x="116" y="138"/>
                    <a:pt x="117" y="138"/>
                  </a:cubicBezTo>
                  <a:cubicBezTo>
                    <a:pt x="117" y="137"/>
                    <a:pt x="117" y="135"/>
                    <a:pt x="116" y="135"/>
                  </a:cubicBez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TextBox 35"/>
            <p:cNvSpPr txBox="1"/>
            <p:nvPr/>
          </p:nvSpPr>
          <p:spPr>
            <a:xfrm>
              <a:off x="2212739" y="2085000"/>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Storage</a:t>
              </a:r>
            </a:p>
          </p:txBody>
        </p:sp>
        <p:sp>
          <p:nvSpPr>
            <p:cNvPr id="41" name="TextBox 35"/>
            <p:cNvSpPr txBox="1"/>
            <p:nvPr/>
          </p:nvSpPr>
          <p:spPr>
            <a:xfrm>
              <a:off x="2498999" y="2085000"/>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EVS</a:t>
              </a:r>
            </a:p>
          </p:txBody>
        </p:sp>
        <p:sp>
          <p:nvSpPr>
            <p:cNvPr id="42" name="TextBox 35"/>
            <p:cNvSpPr txBox="1"/>
            <p:nvPr/>
          </p:nvSpPr>
          <p:spPr>
            <a:xfrm>
              <a:off x="2739064" y="2085000"/>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VBS</a:t>
              </a:r>
            </a:p>
          </p:txBody>
        </p:sp>
        <p:sp>
          <p:nvSpPr>
            <p:cNvPr id="43" name="TextBox 35"/>
            <p:cNvSpPr txBox="1"/>
            <p:nvPr/>
          </p:nvSpPr>
          <p:spPr>
            <a:xfrm>
              <a:off x="3029430" y="2085000"/>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CSBS</a:t>
              </a:r>
            </a:p>
          </p:txBody>
        </p:sp>
        <p:sp>
          <p:nvSpPr>
            <p:cNvPr id="44" name="TextBox 35"/>
            <p:cNvSpPr txBox="1"/>
            <p:nvPr/>
          </p:nvSpPr>
          <p:spPr>
            <a:xfrm>
              <a:off x="3344058" y="2085000"/>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CDN</a:t>
              </a:r>
            </a:p>
          </p:txBody>
        </p:sp>
        <p:sp>
          <p:nvSpPr>
            <p:cNvPr id="45" name="TextBox 35"/>
            <p:cNvSpPr txBox="1"/>
            <p:nvPr/>
          </p:nvSpPr>
          <p:spPr>
            <a:xfrm>
              <a:off x="3616547" y="2085000"/>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SDRS</a:t>
              </a:r>
            </a:p>
          </p:txBody>
        </p:sp>
        <p:sp>
          <p:nvSpPr>
            <p:cNvPr id="46" name="TextBox 35"/>
            <p:cNvSpPr txBox="1"/>
            <p:nvPr/>
          </p:nvSpPr>
          <p:spPr>
            <a:xfrm>
              <a:off x="3874312" y="2085000"/>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SFS</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TextBox 35"/>
            <p:cNvSpPr txBox="1"/>
            <p:nvPr/>
          </p:nvSpPr>
          <p:spPr>
            <a:xfrm>
              <a:off x="4214634" y="2085000"/>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DES</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文本框 114"/>
            <p:cNvSpPr txBox="1"/>
            <p:nvPr/>
          </p:nvSpPr>
          <p:spPr>
            <a:xfrm>
              <a:off x="1823067" y="1967394"/>
              <a:ext cx="425054" cy="125776"/>
            </a:xfrm>
            <a:prstGeom prst="rect">
              <a:avLst/>
            </a:prstGeom>
            <a:noFill/>
          </p:spPr>
          <p:txBody>
            <a:bodyPr wrap="square" lIns="0" tIns="0" rIns="0" bIns="0" rtlCol="0">
              <a:spAutoFit/>
            </a:bodyPr>
            <a:lstStyle/>
            <a:p>
              <a:pPr marL="0" marR="0" lvl="0" indent="0" defTabSz="1218345"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存储</a:t>
              </a:r>
              <a:endParaRPr kumimoji="0" 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Freeform 5"/>
            <p:cNvSpPr>
              <a:spLocks noEditPoints="1"/>
            </p:cNvSpPr>
            <p:nvPr/>
          </p:nvSpPr>
          <p:spPr bwMode="auto">
            <a:xfrm>
              <a:off x="2657792" y="2368252"/>
              <a:ext cx="191467" cy="124938"/>
            </a:xfrm>
            <a:custGeom>
              <a:avLst/>
              <a:gdLst>
                <a:gd name="T0" fmla="*/ 133 w 176"/>
                <a:gd name="T1" fmla="*/ 32 h 128"/>
                <a:gd name="T2" fmla="*/ 88 w 176"/>
                <a:gd name="T3" fmla="*/ 0 h 128"/>
                <a:gd name="T4" fmla="*/ 42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86 w 176"/>
                <a:gd name="T17" fmla="*/ 48 h 128"/>
                <a:gd name="T18" fmla="*/ 86 w 176"/>
                <a:gd name="T19" fmla="*/ 50 h 128"/>
                <a:gd name="T20" fmla="*/ 60 w 176"/>
                <a:gd name="T21" fmla="*/ 78 h 128"/>
                <a:gd name="T22" fmla="*/ 58 w 176"/>
                <a:gd name="T23" fmla="*/ 77 h 128"/>
                <a:gd name="T24" fmla="*/ 48 w 176"/>
                <a:gd name="T25" fmla="*/ 38 h 128"/>
                <a:gd name="T26" fmla="*/ 86 w 176"/>
                <a:gd name="T27" fmla="*/ 48 h 128"/>
                <a:gd name="T28" fmla="*/ 128 w 176"/>
                <a:gd name="T29" fmla="*/ 120 h 128"/>
                <a:gd name="T30" fmla="*/ 48 w 176"/>
                <a:gd name="T31" fmla="*/ 120 h 128"/>
                <a:gd name="T32" fmla="*/ 8 w 176"/>
                <a:gd name="T33" fmla="*/ 80 h 128"/>
                <a:gd name="T34" fmla="*/ 43 w 176"/>
                <a:gd name="T35" fmla="*/ 40 h 128"/>
                <a:gd name="T36" fmla="*/ 45 w 176"/>
                <a:gd name="T37" fmla="*/ 40 h 128"/>
                <a:gd name="T38" fmla="*/ 54 w 176"/>
                <a:gd name="T39" fmla="*/ 78 h 128"/>
                <a:gd name="T40" fmla="*/ 52 w 176"/>
                <a:gd name="T41" fmla="*/ 83 h 128"/>
                <a:gd name="T42" fmla="*/ 58 w 176"/>
                <a:gd name="T43" fmla="*/ 89 h 128"/>
                <a:gd name="T44" fmla="*/ 64 w 176"/>
                <a:gd name="T45" fmla="*/ 83 h 128"/>
                <a:gd name="T46" fmla="*/ 63 w 176"/>
                <a:gd name="T47" fmla="*/ 80 h 128"/>
                <a:gd name="T48" fmla="*/ 89 w 176"/>
                <a:gd name="T49" fmla="*/ 53 h 128"/>
                <a:gd name="T50" fmla="*/ 92 w 176"/>
                <a:gd name="T51" fmla="*/ 53 h 128"/>
                <a:gd name="T52" fmla="*/ 98 w 176"/>
                <a:gd name="T53" fmla="*/ 47 h 128"/>
                <a:gd name="T54" fmla="*/ 92 w 176"/>
                <a:gd name="T55" fmla="*/ 41 h 128"/>
                <a:gd name="T56" fmla="*/ 87 w 176"/>
                <a:gd name="T57" fmla="*/ 44 h 128"/>
                <a:gd name="T58" fmla="*/ 50 w 176"/>
                <a:gd name="T59" fmla="*/ 34 h 128"/>
                <a:gd name="T60" fmla="*/ 88 w 176"/>
                <a:gd name="T61" fmla="*/ 8 h 128"/>
                <a:gd name="T62" fmla="*/ 125 w 176"/>
                <a:gd name="T63" fmla="*/ 35 h 128"/>
                <a:gd name="T64" fmla="*/ 132 w 176"/>
                <a:gd name="T65" fmla="*/ 40 h 128"/>
                <a:gd name="T66" fmla="*/ 168 w 176"/>
                <a:gd name="T67" fmla="*/ 80 h 128"/>
                <a:gd name="T68" fmla="*/ 128 w 176"/>
                <a:gd name="T6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6" h="128">
                  <a:moveTo>
                    <a:pt x="133" y="32"/>
                  </a:moveTo>
                  <a:cubicBezTo>
                    <a:pt x="127" y="14"/>
                    <a:pt x="109" y="0"/>
                    <a:pt x="88" y="0"/>
                  </a:cubicBezTo>
                  <a:cubicBezTo>
                    <a:pt x="67" y="0"/>
                    <a:pt x="49" y="14"/>
                    <a:pt x="42" y="32"/>
                  </a:cubicBezTo>
                  <a:cubicBezTo>
                    <a:pt x="18" y="35"/>
                    <a:pt x="0" y="55"/>
                    <a:pt x="0" y="80"/>
                  </a:cubicBezTo>
                  <a:cubicBezTo>
                    <a:pt x="0" y="107"/>
                    <a:pt x="21" y="128"/>
                    <a:pt x="48" y="128"/>
                  </a:cubicBezTo>
                  <a:cubicBezTo>
                    <a:pt x="128" y="128"/>
                    <a:pt x="128" y="128"/>
                    <a:pt x="128" y="128"/>
                  </a:cubicBezTo>
                  <a:cubicBezTo>
                    <a:pt x="154" y="128"/>
                    <a:pt x="176" y="107"/>
                    <a:pt x="176" y="80"/>
                  </a:cubicBezTo>
                  <a:cubicBezTo>
                    <a:pt x="176" y="55"/>
                    <a:pt x="157" y="35"/>
                    <a:pt x="133" y="32"/>
                  </a:cubicBezTo>
                  <a:close/>
                  <a:moveTo>
                    <a:pt x="86" y="48"/>
                  </a:moveTo>
                  <a:cubicBezTo>
                    <a:pt x="86" y="48"/>
                    <a:pt x="86" y="49"/>
                    <a:pt x="86" y="50"/>
                  </a:cubicBezTo>
                  <a:cubicBezTo>
                    <a:pt x="60" y="78"/>
                    <a:pt x="60" y="78"/>
                    <a:pt x="60" y="78"/>
                  </a:cubicBezTo>
                  <a:cubicBezTo>
                    <a:pt x="60" y="77"/>
                    <a:pt x="59" y="77"/>
                    <a:pt x="58" y="77"/>
                  </a:cubicBezTo>
                  <a:cubicBezTo>
                    <a:pt x="48" y="38"/>
                    <a:pt x="48" y="38"/>
                    <a:pt x="48" y="38"/>
                  </a:cubicBezTo>
                  <a:lnTo>
                    <a:pt x="86" y="48"/>
                  </a:lnTo>
                  <a:close/>
                  <a:moveTo>
                    <a:pt x="128" y="120"/>
                  </a:moveTo>
                  <a:cubicBezTo>
                    <a:pt x="48" y="120"/>
                    <a:pt x="48" y="120"/>
                    <a:pt x="48" y="120"/>
                  </a:cubicBezTo>
                  <a:cubicBezTo>
                    <a:pt x="26" y="120"/>
                    <a:pt x="8" y="102"/>
                    <a:pt x="8" y="80"/>
                  </a:cubicBezTo>
                  <a:cubicBezTo>
                    <a:pt x="8" y="60"/>
                    <a:pt x="23" y="43"/>
                    <a:pt x="43" y="40"/>
                  </a:cubicBezTo>
                  <a:cubicBezTo>
                    <a:pt x="44" y="40"/>
                    <a:pt x="44" y="40"/>
                    <a:pt x="45" y="40"/>
                  </a:cubicBezTo>
                  <a:cubicBezTo>
                    <a:pt x="54" y="78"/>
                    <a:pt x="54" y="78"/>
                    <a:pt x="54" y="78"/>
                  </a:cubicBezTo>
                  <a:cubicBezTo>
                    <a:pt x="53" y="79"/>
                    <a:pt x="52" y="81"/>
                    <a:pt x="52" y="83"/>
                  </a:cubicBezTo>
                  <a:cubicBezTo>
                    <a:pt x="52" y="86"/>
                    <a:pt x="54" y="89"/>
                    <a:pt x="58" y="89"/>
                  </a:cubicBezTo>
                  <a:cubicBezTo>
                    <a:pt x="61" y="89"/>
                    <a:pt x="64" y="86"/>
                    <a:pt x="64" y="83"/>
                  </a:cubicBezTo>
                  <a:cubicBezTo>
                    <a:pt x="64" y="82"/>
                    <a:pt x="63" y="81"/>
                    <a:pt x="63" y="80"/>
                  </a:cubicBezTo>
                  <a:cubicBezTo>
                    <a:pt x="89" y="53"/>
                    <a:pt x="89" y="53"/>
                    <a:pt x="89" y="53"/>
                  </a:cubicBezTo>
                  <a:cubicBezTo>
                    <a:pt x="90" y="53"/>
                    <a:pt x="91" y="53"/>
                    <a:pt x="92" y="53"/>
                  </a:cubicBezTo>
                  <a:cubicBezTo>
                    <a:pt x="95" y="53"/>
                    <a:pt x="98" y="50"/>
                    <a:pt x="98" y="47"/>
                  </a:cubicBezTo>
                  <a:cubicBezTo>
                    <a:pt x="98" y="44"/>
                    <a:pt x="95" y="41"/>
                    <a:pt x="92" y="41"/>
                  </a:cubicBezTo>
                  <a:cubicBezTo>
                    <a:pt x="90" y="41"/>
                    <a:pt x="88" y="42"/>
                    <a:pt x="87" y="44"/>
                  </a:cubicBezTo>
                  <a:cubicBezTo>
                    <a:pt x="50" y="34"/>
                    <a:pt x="50" y="34"/>
                    <a:pt x="50" y="34"/>
                  </a:cubicBezTo>
                  <a:cubicBezTo>
                    <a:pt x="56" y="19"/>
                    <a:pt x="71" y="8"/>
                    <a:pt x="88" y="8"/>
                  </a:cubicBezTo>
                  <a:cubicBezTo>
                    <a:pt x="105" y="8"/>
                    <a:pt x="120" y="19"/>
                    <a:pt x="125" y="35"/>
                  </a:cubicBezTo>
                  <a:cubicBezTo>
                    <a:pt x="126" y="38"/>
                    <a:pt x="129" y="40"/>
                    <a:pt x="132" y="40"/>
                  </a:cubicBezTo>
                  <a:cubicBezTo>
                    <a:pt x="152" y="43"/>
                    <a:pt x="168" y="60"/>
                    <a:pt x="168" y="80"/>
                  </a:cubicBezTo>
                  <a:cubicBezTo>
                    <a:pt x="168" y="102"/>
                    <a:pt x="150" y="120"/>
                    <a:pt x="128" y="120"/>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Freeform 6"/>
            <p:cNvSpPr>
              <a:spLocks noEditPoints="1"/>
            </p:cNvSpPr>
            <p:nvPr/>
          </p:nvSpPr>
          <p:spPr bwMode="auto">
            <a:xfrm>
              <a:off x="2931467" y="2349156"/>
              <a:ext cx="182057" cy="163131"/>
            </a:xfrm>
            <a:custGeom>
              <a:avLst/>
              <a:gdLst>
                <a:gd name="T0" fmla="*/ 164 w 176"/>
                <a:gd name="T1" fmla="*/ 113 h 176"/>
                <a:gd name="T2" fmla="*/ 161 w 176"/>
                <a:gd name="T3" fmla="*/ 114 h 176"/>
                <a:gd name="T4" fmla="*/ 98 w 176"/>
                <a:gd name="T5" fmla="*/ 23 h 176"/>
                <a:gd name="T6" fmla="*/ 102 w 176"/>
                <a:gd name="T7" fmla="*/ 14 h 176"/>
                <a:gd name="T8" fmla="*/ 88 w 176"/>
                <a:gd name="T9" fmla="*/ 0 h 176"/>
                <a:gd name="T10" fmla="*/ 73 w 176"/>
                <a:gd name="T11" fmla="*/ 14 h 176"/>
                <a:gd name="T12" fmla="*/ 77 w 176"/>
                <a:gd name="T13" fmla="*/ 23 h 176"/>
                <a:gd name="T14" fmla="*/ 15 w 176"/>
                <a:gd name="T15" fmla="*/ 114 h 176"/>
                <a:gd name="T16" fmla="*/ 12 w 176"/>
                <a:gd name="T17" fmla="*/ 113 h 176"/>
                <a:gd name="T18" fmla="*/ 0 w 176"/>
                <a:gd name="T19" fmla="*/ 125 h 176"/>
                <a:gd name="T20" fmla="*/ 12 w 176"/>
                <a:gd name="T21" fmla="*/ 136 h 176"/>
                <a:gd name="T22" fmla="*/ 16 w 176"/>
                <a:gd name="T23" fmla="*/ 135 h 176"/>
                <a:gd name="T24" fmla="*/ 74 w 176"/>
                <a:gd name="T25" fmla="*/ 163 h 176"/>
                <a:gd name="T26" fmla="*/ 88 w 176"/>
                <a:gd name="T27" fmla="*/ 176 h 176"/>
                <a:gd name="T28" fmla="*/ 102 w 176"/>
                <a:gd name="T29" fmla="*/ 163 h 176"/>
                <a:gd name="T30" fmla="*/ 159 w 176"/>
                <a:gd name="T31" fmla="*/ 136 h 176"/>
                <a:gd name="T32" fmla="*/ 164 w 176"/>
                <a:gd name="T33" fmla="*/ 136 h 176"/>
                <a:gd name="T34" fmla="*/ 176 w 176"/>
                <a:gd name="T35" fmla="*/ 125 h 176"/>
                <a:gd name="T36" fmla="*/ 164 w 176"/>
                <a:gd name="T37" fmla="*/ 113 h 176"/>
                <a:gd name="T38" fmla="*/ 152 w 176"/>
                <a:gd name="T39" fmla="*/ 125 h 176"/>
                <a:gd name="T40" fmla="*/ 153 w 176"/>
                <a:gd name="T41" fmla="*/ 128 h 176"/>
                <a:gd name="T42" fmla="*/ 99 w 176"/>
                <a:gd name="T43" fmla="*/ 154 h 176"/>
                <a:gd name="T44" fmla="*/ 92 w 176"/>
                <a:gd name="T45" fmla="*/ 149 h 176"/>
                <a:gd name="T46" fmla="*/ 92 w 176"/>
                <a:gd name="T47" fmla="*/ 27 h 176"/>
                <a:gd name="T48" fmla="*/ 95 w 176"/>
                <a:gd name="T49" fmla="*/ 26 h 176"/>
                <a:gd name="T50" fmla="*/ 156 w 176"/>
                <a:gd name="T51" fmla="*/ 116 h 176"/>
                <a:gd name="T52" fmla="*/ 152 w 176"/>
                <a:gd name="T53" fmla="*/ 125 h 176"/>
                <a:gd name="T54" fmla="*/ 81 w 176"/>
                <a:gd name="T55" fmla="*/ 26 h 176"/>
                <a:gd name="T56" fmla="*/ 83 w 176"/>
                <a:gd name="T57" fmla="*/ 27 h 176"/>
                <a:gd name="T58" fmla="*/ 83 w 176"/>
                <a:gd name="T59" fmla="*/ 149 h 176"/>
                <a:gd name="T60" fmla="*/ 76 w 176"/>
                <a:gd name="T61" fmla="*/ 154 h 176"/>
                <a:gd name="T62" fmla="*/ 23 w 176"/>
                <a:gd name="T63" fmla="*/ 128 h 176"/>
                <a:gd name="T64" fmla="*/ 24 w 176"/>
                <a:gd name="T65" fmla="*/ 125 h 176"/>
                <a:gd name="T66" fmla="*/ 19 w 176"/>
                <a:gd name="T67" fmla="*/ 116 h 176"/>
                <a:gd name="T68" fmla="*/ 81 w 176"/>
                <a:gd name="T69" fmla="*/ 26 h 176"/>
                <a:gd name="T70" fmla="*/ 4 w 176"/>
                <a:gd name="T71" fmla="*/ 125 h 176"/>
                <a:gd name="T72" fmla="*/ 12 w 176"/>
                <a:gd name="T73" fmla="*/ 118 h 176"/>
                <a:gd name="T74" fmla="*/ 19 w 176"/>
                <a:gd name="T75" fmla="*/ 125 h 176"/>
                <a:gd name="T76" fmla="*/ 12 w 176"/>
                <a:gd name="T77" fmla="*/ 132 h 176"/>
                <a:gd name="T78" fmla="*/ 4 w 176"/>
                <a:gd name="T79" fmla="*/ 125 h 176"/>
                <a:gd name="T80" fmla="*/ 88 w 176"/>
                <a:gd name="T81" fmla="*/ 171 h 176"/>
                <a:gd name="T82" fmla="*/ 78 w 176"/>
                <a:gd name="T83" fmla="*/ 162 h 176"/>
                <a:gd name="T84" fmla="*/ 88 w 176"/>
                <a:gd name="T85" fmla="*/ 153 h 176"/>
                <a:gd name="T86" fmla="*/ 97 w 176"/>
                <a:gd name="T87" fmla="*/ 162 h 176"/>
                <a:gd name="T88" fmla="*/ 88 w 176"/>
                <a:gd name="T89" fmla="*/ 171 h 176"/>
                <a:gd name="T90" fmla="*/ 164 w 176"/>
                <a:gd name="T91" fmla="*/ 132 h 176"/>
                <a:gd name="T92" fmla="*/ 157 w 176"/>
                <a:gd name="T93" fmla="*/ 125 h 176"/>
                <a:gd name="T94" fmla="*/ 164 w 176"/>
                <a:gd name="T95" fmla="*/ 118 h 176"/>
                <a:gd name="T96" fmla="*/ 171 w 176"/>
                <a:gd name="T97" fmla="*/ 125 h 176"/>
                <a:gd name="T98" fmla="*/ 164 w 176"/>
                <a:gd name="T99"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76">
                  <a:moveTo>
                    <a:pt x="164" y="113"/>
                  </a:moveTo>
                  <a:cubicBezTo>
                    <a:pt x="163" y="113"/>
                    <a:pt x="162" y="113"/>
                    <a:pt x="161" y="114"/>
                  </a:cubicBezTo>
                  <a:cubicBezTo>
                    <a:pt x="98" y="23"/>
                    <a:pt x="98" y="23"/>
                    <a:pt x="98" y="23"/>
                  </a:cubicBezTo>
                  <a:cubicBezTo>
                    <a:pt x="101" y="20"/>
                    <a:pt x="102" y="17"/>
                    <a:pt x="102" y="14"/>
                  </a:cubicBezTo>
                  <a:cubicBezTo>
                    <a:pt x="102" y="6"/>
                    <a:pt x="96" y="0"/>
                    <a:pt x="88" y="0"/>
                  </a:cubicBezTo>
                  <a:cubicBezTo>
                    <a:pt x="80" y="0"/>
                    <a:pt x="73" y="6"/>
                    <a:pt x="73" y="14"/>
                  </a:cubicBezTo>
                  <a:cubicBezTo>
                    <a:pt x="73" y="17"/>
                    <a:pt x="75" y="21"/>
                    <a:pt x="77" y="23"/>
                  </a:cubicBezTo>
                  <a:cubicBezTo>
                    <a:pt x="15" y="114"/>
                    <a:pt x="15" y="114"/>
                    <a:pt x="15" y="114"/>
                  </a:cubicBezTo>
                  <a:cubicBezTo>
                    <a:pt x="14" y="114"/>
                    <a:pt x="13" y="113"/>
                    <a:pt x="12" y="113"/>
                  </a:cubicBezTo>
                  <a:cubicBezTo>
                    <a:pt x="5" y="113"/>
                    <a:pt x="0" y="118"/>
                    <a:pt x="0" y="125"/>
                  </a:cubicBezTo>
                  <a:cubicBezTo>
                    <a:pt x="0" y="131"/>
                    <a:pt x="5" y="136"/>
                    <a:pt x="12" y="136"/>
                  </a:cubicBezTo>
                  <a:cubicBezTo>
                    <a:pt x="13" y="136"/>
                    <a:pt x="15" y="136"/>
                    <a:pt x="16" y="135"/>
                  </a:cubicBezTo>
                  <a:cubicBezTo>
                    <a:pt x="74" y="163"/>
                    <a:pt x="74" y="163"/>
                    <a:pt x="74" y="163"/>
                  </a:cubicBezTo>
                  <a:cubicBezTo>
                    <a:pt x="74" y="170"/>
                    <a:pt x="80" y="176"/>
                    <a:pt x="88" y="176"/>
                  </a:cubicBezTo>
                  <a:cubicBezTo>
                    <a:pt x="95" y="176"/>
                    <a:pt x="102" y="170"/>
                    <a:pt x="102" y="163"/>
                  </a:cubicBezTo>
                  <a:cubicBezTo>
                    <a:pt x="159" y="136"/>
                    <a:pt x="159" y="136"/>
                    <a:pt x="159" y="136"/>
                  </a:cubicBezTo>
                  <a:cubicBezTo>
                    <a:pt x="161" y="136"/>
                    <a:pt x="162" y="136"/>
                    <a:pt x="164" y="136"/>
                  </a:cubicBezTo>
                  <a:cubicBezTo>
                    <a:pt x="170" y="136"/>
                    <a:pt x="176" y="131"/>
                    <a:pt x="176" y="125"/>
                  </a:cubicBezTo>
                  <a:cubicBezTo>
                    <a:pt x="176" y="118"/>
                    <a:pt x="170" y="113"/>
                    <a:pt x="164" y="113"/>
                  </a:cubicBezTo>
                  <a:close/>
                  <a:moveTo>
                    <a:pt x="152" y="125"/>
                  </a:moveTo>
                  <a:cubicBezTo>
                    <a:pt x="152" y="126"/>
                    <a:pt x="152" y="127"/>
                    <a:pt x="153" y="128"/>
                  </a:cubicBezTo>
                  <a:cubicBezTo>
                    <a:pt x="99" y="154"/>
                    <a:pt x="99" y="154"/>
                    <a:pt x="99" y="154"/>
                  </a:cubicBezTo>
                  <a:cubicBezTo>
                    <a:pt x="97" y="151"/>
                    <a:pt x="95" y="150"/>
                    <a:pt x="92" y="149"/>
                  </a:cubicBezTo>
                  <a:cubicBezTo>
                    <a:pt x="92" y="27"/>
                    <a:pt x="92" y="27"/>
                    <a:pt x="92" y="27"/>
                  </a:cubicBezTo>
                  <a:cubicBezTo>
                    <a:pt x="93" y="26"/>
                    <a:pt x="94" y="26"/>
                    <a:pt x="95" y="26"/>
                  </a:cubicBezTo>
                  <a:cubicBezTo>
                    <a:pt x="156" y="116"/>
                    <a:pt x="156" y="116"/>
                    <a:pt x="156" y="116"/>
                  </a:cubicBezTo>
                  <a:cubicBezTo>
                    <a:pt x="154" y="118"/>
                    <a:pt x="152" y="121"/>
                    <a:pt x="152" y="125"/>
                  </a:cubicBezTo>
                  <a:close/>
                  <a:moveTo>
                    <a:pt x="81" y="26"/>
                  </a:moveTo>
                  <a:cubicBezTo>
                    <a:pt x="82" y="26"/>
                    <a:pt x="82" y="27"/>
                    <a:pt x="83" y="27"/>
                  </a:cubicBezTo>
                  <a:cubicBezTo>
                    <a:pt x="83" y="149"/>
                    <a:pt x="83" y="149"/>
                    <a:pt x="83" y="149"/>
                  </a:cubicBezTo>
                  <a:cubicBezTo>
                    <a:pt x="80" y="150"/>
                    <a:pt x="78" y="151"/>
                    <a:pt x="76" y="154"/>
                  </a:cubicBezTo>
                  <a:cubicBezTo>
                    <a:pt x="23" y="128"/>
                    <a:pt x="23" y="128"/>
                    <a:pt x="23" y="128"/>
                  </a:cubicBezTo>
                  <a:cubicBezTo>
                    <a:pt x="23" y="127"/>
                    <a:pt x="24" y="126"/>
                    <a:pt x="24" y="125"/>
                  </a:cubicBezTo>
                  <a:cubicBezTo>
                    <a:pt x="24" y="121"/>
                    <a:pt x="22" y="118"/>
                    <a:pt x="19" y="116"/>
                  </a:cubicBezTo>
                  <a:lnTo>
                    <a:pt x="81" y="26"/>
                  </a:lnTo>
                  <a:close/>
                  <a:moveTo>
                    <a:pt x="4" y="125"/>
                  </a:moveTo>
                  <a:cubicBezTo>
                    <a:pt x="4" y="121"/>
                    <a:pt x="8" y="118"/>
                    <a:pt x="12" y="118"/>
                  </a:cubicBezTo>
                  <a:cubicBezTo>
                    <a:pt x="16" y="118"/>
                    <a:pt x="19" y="121"/>
                    <a:pt x="19" y="125"/>
                  </a:cubicBezTo>
                  <a:cubicBezTo>
                    <a:pt x="19" y="129"/>
                    <a:pt x="16" y="132"/>
                    <a:pt x="12" y="132"/>
                  </a:cubicBezTo>
                  <a:cubicBezTo>
                    <a:pt x="8" y="132"/>
                    <a:pt x="4" y="129"/>
                    <a:pt x="4" y="125"/>
                  </a:cubicBezTo>
                  <a:close/>
                  <a:moveTo>
                    <a:pt x="88" y="171"/>
                  </a:moveTo>
                  <a:cubicBezTo>
                    <a:pt x="82" y="171"/>
                    <a:pt x="78" y="167"/>
                    <a:pt x="78" y="162"/>
                  </a:cubicBezTo>
                  <a:cubicBezTo>
                    <a:pt x="78" y="157"/>
                    <a:pt x="82" y="153"/>
                    <a:pt x="88" y="153"/>
                  </a:cubicBezTo>
                  <a:cubicBezTo>
                    <a:pt x="93" y="153"/>
                    <a:pt x="97" y="157"/>
                    <a:pt x="97" y="162"/>
                  </a:cubicBezTo>
                  <a:cubicBezTo>
                    <a:pt x="97" y="167"/>
                    <a:pt x="93" y="171"/>
                    <a:pt x="88" y="171"/>
                  </a:cubicBezTo>
                  <a:close/>
                  <a:moveTo>
                    <a:pt x="164" y="132"/>
                  </a:moveTo>
                  <a:cubicBezTo>
                    <a:pt x="160" y="132"/>
                    <a:pt x="157" y="129"/>
                    <a:pt x="157" y="125"/>
                  </a:cubicBezTo>
                  <a:cubicBezTo>
                    <a:pt x="157" y="121"/>
                    <a:pt x="160" y="118"/>
                    <a:pt x="164" y="118"/>
                  </a:cubicBezTo>
                  <a:cubicBezTo>
                    <a:pt x="168" y="118"/>
                    <a:pt x="171" y="121"/>
                    <a:pt x="171" y="125"/>
                  </a:cubicBezTo>
                  <a:cubicBezTo>
                    <a:pt x="171" y="129"/>
                    <a:pt x="168" y="132"/>
                    <a:pt x="164" y="132"/>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51" name="组合 50"/>
            <p:cNvGrpSpPr/>
            <p:nvPr/>
          </p:nvGrpSpPr>
          <p:grpSpPr>
            <a:xfrm>
              <a:off x="3265182" y="2363487"/>
              <a:ext cx="149217" cy="134470"/>
              <a:chOff x="5265738" y="2193925"/>
              <a:chExt cx="639763" cy="630238"/>
            </a:xfrm>
            <a:solidFill>
              <a:srgbClr val="1D1D1A"/>
            </a:solidFill>
          </p:grpSpPr>
          <p:sp>
            <p:nvSpPr>
              <p:cNvPr id="535" name="Freeform 13"/>
              <p:cNvSpPr/>
              <p:nvPr/>
            </p:nvSpPr>
            <p:spPr bwMode="auto">
              <a:xfrm>
                <a:off x="5661026" y="2562225"/>
                <a:ext cx="57150" cy="149225"/>
              </a:xfrm>
              <a:custGeom>
                <a:avLst/>
                <a:gdLst>
                  <a:gd name="T0" fmla="*/ 11 w 15"/>
                  <a:gd name="T1" fmla="*/ 24 h 40"/>
                  <a:gd name="T2" fmla="*/ 4 w 15"/>
                  <a:gd name="T3" fmla="*/ 32 h 40"/>
                  <a:gd name="T4" fmla="*/ 4 w 15"/>
                  <a:gd name="T5" fmla="*/ 2 h 40"/>
                  <a:gd name="T6" fmla="*/ 2 w 15"/>
                  <a:gd name="T7" fmla="*/ 0 h 40"/>
                  <a:gd name="T8" fmla="*/ 0 w 15"/>
                  <a:gd name="T9" fmla="*/ 2 h 40"/>
                  <a:gd name="T10" fmla="*/ 0 w 15"/>
                  <a:gd name="T11" fmla="*/ 38 h 40"/>
                  <a:gd name="T12" fmla="*/ 2 w 15"/>
                  <a:gd name="T13" fmla="*/ 40 h 40"/>
                  <a:gd name="T14" fmla="*/ 2 w 15"/>
                  <a:gd name="T15" fmla="*/ 40 h 40"/>
                  <a:gd name="T16" fmla="*/ 4 w 15"/>
                  <a:gd name="T17" fmla="*/ 39 h 40"/>
                  <a:gd name="T18" fmla="*/ 14 w 15"/>
                  <a:gd name="T19" fmla="*/ 27 h 40"/>
                  <a:gd name="T20" fmla="*/ 14 w 15"/>
                  <a:gd name="T21" fmla="*/ 24 h 40"/>
                  <a:gd name="T22" fmla="*/ 11 w 15"/>
                  <a:gd name="T2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40">
                    <a:moveTo>
                      <a:pt x="11" y="24"/>
                    </a:moveTo>
                    <a:cubicBezTo>
                      <a:pt x="4" y="32"/>
                      <a:pt x="4" y="32"/>
                      <a:pt x="4" y="32"/>
                    </a:cubicBezTo>
                    <a:cubicBezTo>
                      <a:pt x="4" y="2"/>
                      <a:pt x="4" y="2"/>
                      <a:pt x="4" y="2"/>
                    </a:cubicBezTo>
                    <a:cubicBezTo>
                      <a:pt x="4" y="1"/>
                      <a:pt x="4" y="0"/>
                      <a:pt x="2" y="0"/>
                    </a:cubicBezTo>
                    <a:cubicBezTo>
                      <a:pt x="1" y="0"/>
                      <a:pt x="0" y="1"/>
                      <a:pt x="0" y="2"/>
                    </a:cubicBezTo>
                    <a:cubicBezTo>
                      <a:pt x="0" y="38"/>
                      <a:pt x="0" y="38"/>
                      <a:pt x="0" y="38"/>
                    </a:cubicBezTo>
                    <a:cubicBezTo>
                      <a:pt x="0" y="39"/>
                      <a:pt x="1" y="39"/>
                      <a:pt x="2" y="40"/>
                    </a:cubicBezTo>
                    <a:cubicBezTo>
                      <a:pt x="2" y="40"/>
                      <a:pt x="2" y="40"/>
                      <a:pt x="2" y="40"/>
                    </a:cubicBezTo>
                    <a:cubicBezTo>
                      <a:pt x="3" y="40"/>
                      <a:pt x="4" y="39"/>
                      <a:pt x="4" y="39"/>
                    </a:cubicBezTo>
                    <a:cubicBezTo>
                      <a:pt x="14" y="27"/>
                      <a:pt x="14" y="27"/>
                      <a:pt x="14" y="27"/>
                    </a:cubicBezTo>
                    <a:cubicBezTo>
                      <a:pt x="15" y="26"/>
                      <a:pt x="15" y="25"/>
                      <a:pt x="14" y="24"/>
                    </a:cubicBezTo>
                    <a:cubicBezTo>
                      <a:pt x="13" y="23"/>
                      <a:pt x="12" y="24"/>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6" name="Freeform 14"/>
              <p:cNvSpPr/>
              <p:nvPr/>
            </p:nvSpPr>
            <p:spPr bwMode="auto">
              <a:xfrm>
                <a:off x="5494338" y="2562225"/>
                <a:ext cx="14288" cy="149225"/>
              </a:xfrm>
              <a:custGeom>
                <a:avLst/>
                <a:gdLst>
                  <a:gd name="T0" fmla="*/ 2 w 4"/>
                  <a:gd name="T1" fmla="*/ 0 h 40"/>
                  <a:gd name="T2" fmla="*/ 0 w 4"/>
                  <a:gd name="T3" fmla="*/ 2 h 40"/>
                  <a:gd name="T4" fmla="*/ 0 w 4"/>
                  <a:gd name="T5" fmla="*/ 38 h 40"/>
                  <a:gd name="T6" fmla="*/ 2 w 4"/>
                  <a:gd name="T7" fmla="*/ 40 h 40"/>
                  <a:gd name="T8" fmla="*/ 4 w 4"/>
                  <a:gd name="T9" fmla="*/ 38 h 40"/>
                  <a:gd name="T10" fmla="*/ 4 w 4"/>
                  <a:gd name="T11" fmla="*/ 2 h 40"/>
                  <a:gd name="T12" fmla="*/ 2 w 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 h="40">
                    <a:moveTo>
                      <a:pt x="2" y="0"/>
                    </a:moveTo>
                    <a:cubicBezTo>
                      <a:pt x="1" y="0"/>
                      <a:pt x="0" y="1"/>
                      <a:pt x="0" y="2"/>
                    </a:cubicBezTo>
                    <a:cubicBezTo>
                      <a:pt x="0" y="38"/>
                      <a:pt x="0" y="38"/>
                      <a:pt x="0" y="38"/>
                    </a:cubicBezTo>
                    <a:cubicBezTo>
                      <a:pt x="0" y="39"/>
                      <a:pt x="1" y="40"/>
                      <a:pt x="2" y="40"/>
                    </a:cubicBezTo>
                    <a:cubicBezTo>
                      <a:pt x="4" y="40"/>
                      <a:pt x="4" y="39"/>
                      <a:pt x="4" y="38"/>
                    </a:cubicBezTo>
                    <a:cubicBezTo>
                      <a:pt x="4" y="2"/>
                      <a:pt x="4" y="2"/>
                      <a:pt x="4" y="2"/>
                    </a:cubicBezTo>
                    <a:cubicBezTo>
                      <a:pt x="4" y="1"/>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7" name="Freeform 15"/>
              <p:cNvSpPr/>
              <p:nvPr/>
            </p:nvSpPr>
            <p:spPr bwMode="auto">
              <a:xfrm>
                <a:off x="5356226" y="2306638"/>
                <a:ext cx="457200" cy="307975"/>
              </a:xfrm>
              <a:custGeom>
                <a:avLst/>
                <a:gdLst>
                  <a:gd name="T0" fmla="*/ 92 w 120"/>
                  <a:gd name="T1" fmla="*/ 30 h 82"/>
                  <a:gd name="T2" fmla="*/ 84 w 120"/>
                  <a:gd name="T3" fmla="*/ 30 h 82"/>
                  <a:gd name="T4" fmla="*/ 84 w 120"/>
                  <a:gd name="T5" fmla="*/ 2 h 82"/>
                  <a:gd name="T6" fmla="*/ 82 w 120"/>
                  <a:gd name="T7" fmla="*/ 0 h 82"/>
                  <a:gd name="T8" fmla="*/ 80 w 120"/>
                  <a:gd name="T9" fmla="*/ 2 h 82"/>
                  <a:gd name="T10" fmla="*/ 80 w 120"/>
                  <a:gd name="T11" fmla="*/ 30 h 82"/>
                  <a:gd name="T12" fmla="*/ 40 w 120"/>
                  <a:gd name="T13" fmla="*/ 30 h 82"/>
                  <a:gd name="T14" fmla="*/ 40 w 120"/>
                  <a:gd name="T15" fmla="*/ 2 h 82"/>
                  <a:gd name="T16" fmla="*/ 39 w 120"/>
                  <a:gd name="T17" fmla="*/ 0 h 82"/>
                  <a:gd name="T18" fmla="*/ 37 w 120"/>
                  <a:gd name="T19" fmla="*/ 0 h 82"/>
                  <a:gd name="T20" fmla="*/ 27 w 120"/>
                  <a:gd name="T21" fmla="*/ 12 h 82"/>
                  <a:gd name="T22" fmla="*/ 27 w 120"/>
                  <a:gd name="T23" fmla="*/ 15 h 82"/>
                  <a:gd name="T24" fmla="*/ 30 w 120"/>
                  <a:gd name="T25" fmla="*/ 15 h 82"/>
                  <a:gd name="T26" fmla="*/ 36 w 120"/>
                  <a:gd name="T27" fmla="*/ 7 h 82"/>
                  <a:gd name="T28" fmla="*/ 36 w 120"/>
                  <a:gd name="T29" fmla="*/ 30 h 82"/>
                  <a:gd name="T30" fmla="*/ 28 w 120"/>
                  <a:gd name="T31" fmla="*/ 30 h 82"/>
                  <a:gd name="T32" fmla="*/ 0 w 120"/>
                  <a:gd name="T33" fmla="*/ 56 h 82"/>
                  <a:gd name="T34" fmla="*/ 28 w 120"/>
                  <a:gd name="T35" fmla="*/ 82 h 82"/>
                  <a:gd name="T36" fmla="*/ 30 w 120"/>
                  <a:gd name="T37" fmla="*/ 80 h 82"/>
                  <a:gd name="T38" fmla="*/ 28 w 120"/>
                  <a:gd name="T39" fmla="*/ 78 h 82"/>
                  <a:gd name="T40" fmla="*/ 4 w 120"/>
                  <a:gd name="T41" fmla="*/ 56 h 82"/>
                  <a:gd name="T42" fmla="*/ 28 w 120"/>
                  <a:gd name="T43" fmla="*/ 34 h 82"/>
                  <a:gd name="T44" fmla="*/ 92 w 120"/>
                  <a:gd name="T45" fmla="*/ 34 h 82"/>
                  <a:gd name="T46" fmla="*/ 116 w 120"/>
                  <a:gd name="T47" fmla="*/ 56 h 82"/>
                  <a:gd name="T48" fmla="*/ 92 w 120"/>
                  <a:gd name="T49" fmla="*/ 78 h 82"/>
                  <a:gd name="T50" fmla="*/ 90 w 120"/>
                  <a:gd name="T51" fmla="*/ 80 h 82"/>
                  <a:gd name="T52" fmla="*/ 92 w 120"/>
                  <a:gd name="T53" fmla="*/ 82 h 82"/>
                  <a:gd name="T54" fmla="*/ 120 w 120"/>
                  <a:gd name="T55" fmla="*/ 56 h 82"/>
                  <a:gd name="T56" fmla="*/ 92 w 120"/>
                  <a:gd name="T57" fmla="*/ 3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82">
                    <a:moveTo>
                      <a:pt x="92" y="30"/>
                    </a:moveTo>
                    <a:cubicBezTo>
                      <a:pt x="84" y="30"/>
                      <a:pt x="84" y="30"/>
                      <a:pt x="84" y="30"/>
                    </a:cubicBezTo>
                    <a:cubicBezTo>
                      <a:pt x="84" y="2"/>
                      <a:pt x="84" y="2"/>
                      <a:pt x="84" y="2"/>
                    </a:cubicBezTo>
                    <a:cubicBezTo>
                      <a:pt x="84" y="1"/>
                      <a:pt x="84" y="0"/>
                      <a:pt x="82" y="0"/>
                    </a:cubicBezTo>
                    <a:cubicBezTo>
                      <a:pt x="81" y="0"/>
                      <a:pt x="80" y="1"/>
                      <a:pt x="80" y="2"/>
                    </a:cubicBezTo>
                    <a:cubicBezTo>
                      <a:pt x="80" y="30"/>
                      <a:pt x="80" y="30"/>
                      <a:pt x="80" y="30"/>
                    </a:cubicBezTo>
                    <a:cubicBezTo>
                      <a:pt x="40" y="30"/>
                      <a:pt x="40" y="30"/>
                      <a:pt x="40" y="30"/>
                    </a:cubicBezTo>
                    <a:cubicBezTo>
                      <a:pt x="40" y="2"/>
                      <a:pt x="40" y="2"/>
                      <a:pt x="40" y="2"/>
                    </a:cubicBezTo>
                    <a:cubicBezTo>
                      <a:pt x="40" y="1"/>
                      <a:pt x="40" y="0"/>
                      <a:pt x="39" y="0"/>
                    </a:cubicBezTo>
                    <a:cubicBezTo>
                      <a:pt x="38" y="0"/>
                      <a:pt x="37" y="0"/>
                      <a:pt x="37" y="0"/>
                    </a:cubicBezTo>
                    <a:cubicBezTo>
                      <a:pt x="27" y="12"/>
                      <a:pt x="27" y="12"/>
                      <a:pt x="27" y="12"/>
                    </a:cubicBezTo>
                    <a:cubicBezTo>
                      <a:pt x="26" y="13"/>
                      <a:pt x="26" y="15"/>
                      <a:pt x="27" y="15"/>
                    </a:cubicBezTo>
                    <a:cubicBezTo>
                      <a:pt x="28" y="16"/>
                      <a:pt x="29" y="16"/>
                      <a:pt x="30" y="15"/>
                    </a:cubicBezTo>
                    <a:cubicBezTo>
                      <a:pt x="36" y="7"/>
                      <a:pt x="36" y="7"/>
                      <a:pt x="36" y="7"/>
                    </a:cubicBezTo>
                    <a:cubicBezTo>
                      <a:pt x="36" y="30"/>
                      <a:pt x="36" y="30"/>
                      <a:pt x="36" y="30"/>
                    </a:cubicBezTo>
                    <a:cubicBezTo>
                      <a:pt x="28" y="30"/>
                      <a:pt x="28" y="30"/>
                      <a:pt x="28" y="30"/>
                    </a:cubicBezTo>
                    <a:cubicBezTo>
                      <a:pt x="13" y="30"/>
                      <a:pt x="0" y="41"/>
                      <a:pt x="0" y="56"/>
                    </a:cubicBezTo>
                    <a:cubicBezTo>
                      <a:pt x="0" y="70"/>
                      <a:pt x="13" y="82"/>
                      <a:pt x="28" y="82"/>
                    </a:cubicBezTo>
                    <a:cubicBezTo>
                      <a:pt x="30" y="82"/>
                      <a:pt x="30" y="81"/>
                      <a:pt x="30" y="80"/>
                    </a:cubicBezTo>
                    <a:cubicBezTo>
                      <a:pt x="30" y="79"/>
                      <a:pt x="30" y="78"/>
                      <a:pt x="28" y="78"/>
                    </a:cubicBezTo>
                    <a:cubicBezTo>
                      <a:pt x="15" y="78"/>
                      <a:pt x="4" y="68"/>
                      <a:pt x="4" y="56"/>
                    </a:cubicBezTo>
                    <a:cubicBezTo>
                      <a:pt x="4" y="44"/>
                      <a:pt x="15" y="34"/>
                      <a:pt x="28" y="34"/>
                    </a:cubicBezTo>
                    <a:cubicBezTo>
                      <a:pt x="92" y="34"/>
                      <a:pt x="92" y="34"/>
                      <a:pt x="92" y="34"/>
                    </a:cubicBezTo>
                    <a:cubicBezTo>
                      <a:pt x="106" y="34"/>
                      <a:pt x="116" y="44"/>
                      <a:pt x="116" y="56"/>
                    </a:cubicBezTo>
                    <a:cubicBezTo>
                      <a:pt x="116" y="68"/>
                      <a:pt x="106" y="78"/>
                      <a:pt x="92" y="78"/>
                    </a:cubicBezTo>
                    <a:cubicBezTo>
                      <a:pt x="91" y="78"/>
                      <a:pt x="90" y="79"/>
                      <a:pt x="90" y="80"/>
                    </a:cubicBezTo>
                    <a:cubicBezTo>
                      <a:pt x="90" y="81"/>
                      <a:pt x="91" y="82"/>
                      <a:pt x="92" y="82"/>
                    </a:cubicBezTo>
                    <a:cubicBezTo>
                      <a:pt x="108" y="82"/>
                      <a:pt x="120" y="70"/>
                      <a:pt x="120" y="56"/>
                    </a:cubicBezTo>
                    <a:cubicBezTo>
                      <a:pt x="120" y="41"/>
                      <a:pt x="108" y="30"/>
                      <a:pt x="9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8" name="Freeform 16"/>
              <p:cNvSpPr>
                <a:spLocks noEditPoints="1"/>
              </p:cNvSpPr>
              <p:nvPr/>
            </p:nvSpPr>
            <p:spPr bwMode="auto">
              <a:xfrm>
                <a:off x="5265738" y="2193925"/>
                <a:ext cx="639763" cy="630238"/>
              </a:xfrm>
              <a:custGeom>
                <a:avLst/>
                <a:gdLst>
                  <a:gd name="T0" fmla="*/ 152 w 168"/>
                  <a:gd name="T1" fmla="*/ 0 h 168"/>
                  <a:gd name="T2" fmla="*/ 16 w 168"/>
                  <a:gd name="T3" fmla="*/ 0 h 168"/>
                  <a:gd name="T4" fmla="*/ 0 w 168"/>
                  <a:gd name="T5" fmla="*/ 16 h 168"/>
                  <a:gd name="T6" fmla="*/ 0 w 168"/>
                  <a:gd name="T7" fmla="*/ 152 h 168"/>
                  <a:gd name="T8" fmla="*/ 16 w 168"/>
                  <a:gd name="T9" fmla="*/ 168 h 168"/>
                  <a:gd name="T10" fmla="*/ 152 w 168"/>
                  <a:gd name="T11" fmla="*/ 168 h 168"/>
                  <a:gd name="T12" fmla="*/ 168 w 168"/>
                  <a:gd name="T13" fmla="*/ 152 h 168"/>
                  <a:gd name="T14" fmla="*/ 168 w 168"/>
                  <a:gd name="T15" fmla="*/ 16 h 168"/>
                  <a:gd name="T16" fmla="*/ 152 w 168"/>
                  <a:gd name="T17" fmla="*/ 0 h 168"/>
                  <a:gd name="T18" fmla="*/ 160 w 168"/>
                  <a:gd name="T19" fmla="*/ 152 h 168"/>
                  <a:gd name="T20" fmla="*/ 152 w 168"/>
                  <a:gd name="T21" fmla="*/ 160 h 168"/>
                  <a:gd name="T22" fmla="*/ 16 w 168"/>
                  <a:gd name="T23" fmla="*/ 160 h 168"/>
                  <a:gd name="T24" fmla="*/ 8 w 168"/>
                  <a:gd name="T25" fmla="*/ 152 h 168"/>
                  <a:gd name="T26" fmla="*/ 8 w 168"/>
                  <a:gd name="T27" fmla="*/ 16 h 168"/>
                  <a:gd name="T28" fmla="*/ 16 w 168"/>
                  <a:gd name="T29" fmla="*/ 8 h 168"/>
                  <a:gd name="T30" fmla="*/ 152 w 168"/>
                  <a:gd name="T31" fmla="*/ 8 h 168"/>
                  <a:gd name="T32" fmla="*/ 160 w 168"/>
                  <a:gd name="T33" fmla="*/ 16 h 168"/>
                  <a:gd name="T34" fmla="*/ 160 w 168"/>
                  <a:gd name="T35" fmla="*/ 15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168">
                    <a:moveTo>
                      <a:pt x="152" y="0"/>
                    </a:moveTo>
                    <a:cubicBezTo>
                      <a:pt x="16" y="0"/>
                      <a:pt x="16" y="0"/>
                      <a:pt x="16" y="0"/>
                    </a:cubicBezTo>
                    <a:cubicBezTo>
                      <a:pt x="8" y="0"/>
                      <a:pt x="0" y="7"/>
                      <a:pt x="0" y="16"/>
                    </a:cubicBezTo>
                    <a:cubicBezTo>
                      <a:pt x="0" y="152"/>
                      <a:pt x="0" y="152"/>
                      <a:pt x="0" y="152"/>
                    </a:cubicBezTo>
                    <a:cubicBezTo>
                      <a:pt x="0" y="161"/>
                      <a:pt x="8" y="168"/>
                      <a:pt x="16" y="168"/>
                    </a:cubicBezTo>
                    <a:cubicBezTo>
                      <a:pt x="152" y="168"/>
                      <a:pt x="152" y="168"/>
                      <a:pt x="152" y="168"/>
                    </a:cubicBezTo>
                    <a:cubicBezTo>
                      <a:pt x="161" y="168"/>
                      <a:pt x="168" y="161"/>
                      <a:pt x="168" y="152"/>
                    </a:cubicBezTo>
                    <a:cubicBezTo>
                      <a:pt x="168" y="16"/>
                      <a:pt x="168" y="16"/>
                      <a:pt x="168" y="16"/>
                    </a:cubicBezTo>
                    <a:cubicBezTo>
                      <a:pt x="168" y="7"/>
                      <a:pt x="161" y="0"/>
                      <a:pt x="152" y="0"/>
                    </a:cubicBezTo>
                    <a:close/>
                    <a:moveTo>
                      <a:pt x="160" y="152"/>
                    </a:moveTo>
                    <a:cubicBezTo>
                      <a:pt x="160" y="156"/>
                      <a:pt x="157" y="160"/>
                      <a:pt x="152" y="160"/>
                    </a:cubicBezTo>
                    <a:cubicBezTo>
                      <a:pt x="16" y="160"/>
                      <a:pt x="16" y="160"/>
                      <a:pt x="16" y="160"/>
                    </a:cubicBezTo>
                    <a:cubicBezTo>
                      <a:pt x="12" y="160"/>
                      <a:pt x="8" y="156"/>
                      <a:pt x="8" y="152"/>
                    </a:cubicBezTo>
                    <a:cubicBezTo>
                      <a:pt x="8" y="16"/>
                      <a:pt x="8" y="16"/>
                      <a:pt x="8" y="16"/>
                    </a:cubicBezTo>
                    <a:cubicBezTo>
                      <a:pt x="8" y="11"/>
                      <a:pt x="12" y="8"/>
                      <a:pt x="16" y="8"/>
                    </a:cubicBezTo>
                    <a:cubicBezTo>
                      <a:pt x="152" y="8"/>
                      <a:pt x="152" y="8"/>
                      <a:pt x="152" y="8"/>
                    </a:cubicBezTo>
                    <a:cubicBezTo>
                      <a:pt x="157" y="8"/>
                      <a:pt x="160" y="11"/>
                      <a:pt x="160" y="16"/>
                    </a:cubicBezTo>
                    <a:lnTo>
                      <a:pt x="160"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52" name="Freeform 12"/>
            <p:cNvSpPr>
              <a:spLocks noEditPoints="1"/>
            </p:cNvSpPr>
            <p:nvPr/>
          </p:nvSpPr>
          <p:spPr bwMode="auto">
            <a:xfrm>
              <a:off x="3566056" y="2356511"/>
              <a:ext cx="164196" cy="148425"/>
            </a:xfrm>
            <a:custGeom>
              <a:avLst/>
              <a:gdLst>
                <a:gd name="T0" fmla="*/ 88 w 176"/>
                <a:gd name="T1" fmla="*/ 88 h 176"/>
                <a:gd name="T2" fmla="*/ 114 w 176"/>
                <a:gd name="T3" fmla="*/ 88 h 176"/>
                <a:gd name="T4" fmla="*/ 132 w 176"/>
                <a:gd name="T5" fmla="*/ 70 h 176"/>
                <a:gd name="T6" fmla="*/ 132 w 176"/>
                <a:gd name="T7" fmla="*/ 70 h 176"/>
                <a:gd name="T8" fmla="*/ 114 w 176"/>
                <a:gd name="T9" fmla="*/ 52 h 176"/>
                <a:gd name="T10" fmla="*/ 84 w 176"/>
                <a:gd name="T11" fmla="*/ 52 h 176"/>
                <a:gd name="T12" fmla="*/ 84 w 176"/>
                <a:gd name="T13" fmla="*/ 116 h 176"/>
                <a:gd name="T14" fmla="*/ 88 w 176"/>
                <a:gd name="T15" fmla="*/ 116 h 176"/>
                <a:gd name="T16" fmla="*/ 88 w 176"/>
                <a:gd name="T17" fmla="*/ 88 h 176"/>
                <a:gd name="T18" fmla="*/ 88 w 176"/>
                <a:gd name="T19" fmla="*/ 56 h 176"/>
                <a:gd name="T20" fmla="*/ 114 w 176"/>
                <a:gd name="T21" fmla="*/ 56 h 176"/>
                <a:gd name="T22" fmla="*/ 128 w 176"/>
                <a:gd name="T23" fmla="*/ 70 h 176"/>
                <a:gd name="T24" fmla="*/ 114 w 176"/>
                <a:gd name="T25" fmla="*/ 84 h 176"/>
                <a:gd name="T26" fmla="*/ 88 w 176"/>
                <a:gd name="T27" fmla="*/ 84 h 176"/>
                <a:gd name="T28" fmla="*/ 88 w 176"/>
                <a:gd name="T29" fmla="*/ 56 h 176"/>
                <a:gd name="T30" fmla="*/ 88 w 176"/>
                <a:gd name="T31" fmla="*/ 0 h 176"/>
                <a:gd name="T32" fmla="*/ 0 w 176"/>
                <a:gd name="T33" fmla="*/ 88 h 176"/>
                <a:gd name="T34" fmla="*/ 88 w 176"/>
                <a:gd name="T35" fmla="*/ 176 h 176"/>
                <a:gd name="T36" fmla="*/ 176 w 176"/>
                <a:gd name="T37" fmla="*/ 88 h 176"/>
                <a:gd name="T38" fmla="*/ 88 w 176"/>
                <a:gd name="T39" fmla="*/ 0 h 176"/>
                <a:gd name="T40" fmla="*/ 88 w 176"/>
                <a:gd name="T41" fmla="*/ 168 h 176"/>
                <a:gd name="T42" fmla="*/ 8 w 176"/>
                <a:gd name="T43" fmla="*/ 88 h 176"/>
                <a:gd name="T44" fmla="*/ 88 w 176"/>
                <a:gd name="T45" fmla="*/ 8 h 176"/>
                <a:gd name="T46" fmla="*/ 168 w 176"/>
                <a:gd name="T47" fmla="*/ 88 h 176"/>
                <a:gd name="T48" fmla="*/ 88 w 176"/>
                <a:gd name="T49" fmla="*/ 168 h 176"/>
                <a:gd name="T50" fmla="*/ 64 w 176"/>
                <a:gd name="T51" fmla="*/ 52 h 176"/>
                <a:gd name="T52" fmla="*/ 60 w 176"/>
                <a:gd name="T53" fmla="*/ 52 h 176"/>
                <a:gd name="T54" fmla="*/ 60 w 176"/>
                <a:gd name="T55" fmla="*/ 116 h 176"/>
                <a:gd name="T56" fmla="*/ 64 w 176"/>
                <a:gd name="T57" fmla="*/ 116 h 176"/>
                <a:gd name="T58" fmla="*/ 64 w 176"/>
                <a:gd name="T59" fmla="*/ 52 h 176"/>
                <a:gd name="T60" fmla="*/ 88 w 176"/>
                <a:gd name="T61" fmla="*/ 148 h 176"/>
                <a:gd name="T62" fmla="*/ 46 w 176"/>
                <a:gd name="T63" fmla="*/ 131 h 176"/>
                <a:gd name="T64" fmla="*/ 43 w 176"/>
                <a:gd name="T65" fmla="*/ 133 h 176"/>
                <a:gd name="T66" fmla="*/ 88 w 176"/>
                <a:gd name="T67" fmla="*/ 152 h 176"/>
                <a:gd name="T68" fmla="*/ 134 w 176"/>
                <a:gd name="T69" fmla="*/ 133 h 176"/>
                <a:gd name="T70" fmla="*/ 131 w 176"/>
                <a:gd name="T71" fmla="*/ 131 h 176"/>
                <a:gd name="T72" fmla="*/ 88 w 176"/>
                <a:gd name="T73" fmla="*/ 1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88" y="88"/>
                  </a:moveTo>
                  <a:cubicBezTo>
                    <a:pt x="114" y="88"/>
                    <a:pt x="114" y="88"/>
                    <a:pt x="114" y="88"/>
                  </a:cubicBezTo>
                  <a:cubicBezTo>
                    <a:pt x="124" y="88"/>
                    <a:pt x="132" y="80"/>
                    <a:pt x="132" y="70"/>
                  </a:cubicBezTo>
                  <a:cubicBezTo>
                    <a:pt x="132" y="70"/>
                    <a:pt x="132" y="70"/>
                    <a:pt x="132" y="70"/>
                  </a:cubicBezTo>
                  <a:cubicBezTo>
                    <a:pt x="132" y="60"/>
                    <a:pt x="124" y="52"/>
                    <a:pt x="114" y="52"/>
                  </a:cubicBezTo>
                  <a:cubicBezTo>
                    <a:pt x="84" y="52"/>
                    <a:pt x="84" y="52"/>
                    <a:pt x="84" y="52"/>
                  </a:cubicBezTo>
                  <a:cubicBezTo>
                    <a:pt x="84" y="116"/>
                    <a:pt x="84" y="116"/>
                    <a:pt x="84" y="116"/>
                  </a:cubicBezTo>
                  <a:cubicBezTo>
                    <a:pt x="88" y="116"/>
                    <a:pt x="88" y="116"/>
                    <a:pt x="88" y="116"/>
                  </a:cubicBezTo>
                  <a:lnTo>
                    <a:pt x="88" y="88"/>
                  </a:lnTo>
                  <a:close/>
                  <a:moveTo>
                    <a:pt x="88" y="56"/>
                  </a:moveTo>
                  <a:cubicBezTo>
                    <a:pt x="114" y="56"/>
                    <a:pt x="114" y="56"/>
                    <a:pt x="114" y="56"/>
                  </a:cubicBezTo>
                  <a:cubicBezTo>
                    <a:pt x="122" y="56"/>
                    <a:pt x="128" y="62"/>
                    <a:pt x="128" y="70"/>
                  </a:cubicBezTo>
                  <a:cubicBezTo>
                    <a:pt x="128" y="78"/>
                    <a:pt x="122" y="84"/>
                    <a:pt x="114" y="84"/>
                  </a:cubicBezTo>
                  <a:cubicBezTo>
                    <a:pt x="88" y="84"/>
                    <a:pt x="88" y="84"/>
                    <a:pt x="88" y="84"/>
                  </a:cubicBezTo>
                  <a:lnTo>
                    <a:pt x="88" y="56"/>
                  </a:lnTo>
                  <a:close/>
                  <a:moveTo>
                    <a:pt x="88" y="0"/>
                  </a:moveTo>
                  <a:cubicBezTo>
                    <a:pt x="40" y="0"/>
                    <a:pt x="0" y="39"/>
                    <a:pt x="0" y="88"/>
                  </a:cubicBezTo>
                  <a:cubicBezTo>
                    <a:pt x="0" y="137"/>
                    <a:pt x="40" y="176"/>
                    <a:pt x="88" y="176"/>
                  </a:cubicBezTo>
                  <a:cubicBezTo>
                    <a:pt x="137" y="176"/>
                    <a:pt x="176" y="137"/>
                    <a:pt x="176" y="88"/>
                  </a:cubicBezTo>
                  <a:cubicBezTo>
                    <a:pt x="176" y="39"/>
                    <a:pt x="137" y="0"/>
                    <a:pt x="88" y="0"/>
                  </a:cubicBezTo>
                  <a:close/>
                  <a:moveTo>
                    <a:pt x="88" y="168"/>
                  </a:moveTo>
                  <a:cubicBezTo>
                    <a:pt x="44" y="168"/>
                    <a:pt x="8" y="132"/>
                    <a:pt x="8" y="88"/>
                  </a:cubicBezTo>
                  <a:cubicBezTo>
                    <a:pt x="8" y="44"/>
                    <a:pt x="44" y="8"/>
                    <a:pt x="88" y="8"/>
                  </a:cubicBezTo>
                  <a:cubicBezTo>
                    <a:pt x="133" y="8"/>
                    <a:pt x="168" y="44"/>
                    <a:pt x="168" y="88"/>
                  </a:cubicBezTo>
                  <a:cubicBezTo>
                    <a:pt x="168" y="132"/>
                    <a:pt x="133" y="168"/>
                    <a:pt x="88" y="168"/>
                  </a:cubicBezTo>
                  <a:close/>
                  <a:moveTo>
                    <a:pt x="64" y="52"/>
                  </a:moveTo>
                  <a:cubicBezTo>
                    <a:pt x="60" y="52"/>
                    <a:pt x="60" y="52"/>
                    <a:pt x="60" y="52"/>
                  </a:cubicBezTo>
                  <a:cubicBezTo>
                    <a:pt x="60" y="116"/>
                    <a:pt x="60" y="116"/>
                    <a:pt x="60" y="116"/>
                  </a:cubicBezTo>
                  <a:cubicBezTo>
                    <a:pt x="64" y="116"/>
                    <a:pt x="64" y="116"/>
                    <a:pt x="64" y="116"/>
                  </a:cubicBezTo>
                  <a:lnTo>
                    <a:pt x="64" y="52"/>
                  </a:lnTo>
                  <a:close/>
                  <a:moveTo>
                    <a:pt x="88" y="148"/>
                  </a:moveTo>
                  <a:cubicBezTo>
                    <a:pt x="72" y="148"/>
                    <a:pt x="57" y="142"/>
                    <a:pt x="46" y="131"/>
                  </a:cubicBezTo>
                  <a:cubicBezTo>
                    <a:pt x="43" y="133"/>
                    <a:pt x="43" y="133"/>
                    <a:pt x="43" y="133"/>
                  </a:cubicBezTo>
                  <a:cubicBezTo>
                    <a:pt x="55" y="145"/>
                    <a:pt x="71" y="152"/>
                    <a:pt x="88" y="152"/>
                  </a:cubicBezTo>
                  <a:cubicBezTo>
                    <a:pt x="106" y="152"/>
                    <a:pt x="122" y="145"/>
                    <a:pt x="134" y="133"/>
                  </a:cubicBezTo>
                  <a:cubicBezTo>
                    <a:pt x="131" y="131"/>
                    <a:pt x="131" y="131"/>
                    <a:pt x="131" y="131"/>
                  </a:cubicBezTo>
                  <a:cubicBezTo>
                    <a:pt x="120" y="142"/>
                    <a:pt x="105" y="148"/>
                    <a:pt x="88" y="148"/>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Freeform 9"/>
            <p:cNvSpPr>
              <a:spLocks noEditPoints="1"/>
            </p:cNvSpPr>
            <p:nvPr/>
          </p:nvSpPr>
          <p:spPr bwMode="auto">
            <a:xfrm>
              <a:off x="2360008" y="2344667"/>
              <a:ext cx="176994" cy="172111"/>
            </a:xfrm>
            <a:custGeom>
              <a:avLst/>
              <a:gdLst>
                <a:gd name="T0" fmla="*/ 135 w 164"/>
                <a:gd name="T1" fmla="*/ 34 h 175"/>
                <a:gd name="T2" fmla="*/ 82 w 164"/>
                <a:gd name="T3" fmla="*/ 0 h 175"/>
                <a:gd name="T4" fmla="*/ 28 w 164"/>
                <a:gd name="T5" fmla="*/ 34 h 175"/>
                <a:gd name="T6" fmla="*/ 25 w 164"/>
                <a:gd name="T7" fmla="*/ 87 h 175"/>
                <a:gd name="T8" fmla="*/ 28 w 164"/>
                <a:gd name="T9" fmla="*/ 141 h 175"/>
                <a:gd name="T10" fmla="*/ 82 w 164"/>
                <a:gd name="T11" fmla="*/ 175 h 175"/>
                <a:gd name="T12" fmla="*/ 135 w 164"/>
                <a:gd name="T13" fmla="*/ 141 h 175"/>
                <a:gd name="T14" fmla="*/ 139 w 164"/>
                <a:gd name="T15" fmla="*/ 87 h 175"/>
                <a:gd name="T16" fmla="*/ 135 w 164"/>
                <a:gd name="T17" fmla="*/ 42 h 175"/>
                <a:gd name="T18" fmla="*/ 141 w 164"/>
                <a:gd name="T19" fmla="*/ 72 h 175"/>
                <a:gd name="T20" fmla="*/ 115 w 164"/>
                <a:gd name="T21" fmla="*/ 68 h 175"/>
                <a:gd name="T22" fmla="*/ 135 w 164"/>
                <a:gd name="T23" fmla="*/ 42 h 175"/>
                <a:gd name="T24" fmla="*/ 82 w 164"/>
                <a:gd name="T25" fmla="*/ 117 h 175"/>
                <a:gd name="T26" fmla="*/ 56 w 164"/>
                <a:gd name="T27" fmla="*/ 102 h 175"/>
                <a:gd name="T28" fmla="*/ 56 w 164"/>
                <a:gd name="T29" fmla="*/ 73 h 175"/>
                <a:gd name="T30" fmla="*/ 82 w 164"/>
                <a:gd name="T31" fmla="*/ 58 h 175"/>
                <a:gd name="T32" fmla="*/ 107 w 164"/>
                <a:gd name="T33" fmla="*/ 73 h 175"/>
                <a:gd name="T34" fmla="*/ 107 w 164"/>
                <a:gd name="T35" fmla="*/ 102 h 175"/>
                <a:gd name="T36" fmla="*/ 107 w 164"/>
                <a:gd name="T37" fmla="*/ 113 h 175"/>
                <a:gd name="T38" fmla="*/ 91 w 164"/>
                <a:gd name="T39" fmla="*/ 121 h 175"/>
                <a:gd name="T40" fmla="*/ 107 w 164"/>
                <a:gd name="T41" fmla="*/ 113 h 175"/>
                <a:gd name="T42" fmla="*/ 59 w 164"/>
                <a:gd name="T43" fmla="*/ 127 h 175"/>
                <a:gd name="T44" fmla="*/ 65 w 164"/>
                <a:gd name="T45" fmla="*/ 117 h 175"/>
                <a:gd name="T46" fmla="*/ 48 w 164"/>
                <a:gd name="T47" fmla="*/ 96 h 175"/>
                <a:gd name="T48" fmla="*/ 48 w 164"/>
                <a:gd name="T49" fmla="*/ 79 h 175"/>
                <a:gd name="T50" fmla="*/ 48 w 164"/>
                <a:gd name="T51" fmla="*/ 96 h 175"/>
                <a:gd name="T52" fmla="*/ 59 w 164"/>
                <a:gd name="T53" fmla="*/ 48 h 175"/>
                <a:gd name="T54" fmla="*/ 65 w 164"/>
                <a:gd name="T55" fmla="*/ 58 h 175"/>
                <a:gd name="T56" fmla="*/ 91 w 164"/>
                <a:gd name="T57" fmla="*/ 53 h 175"/>
                <a:gd name="T58" fmla="*/ 107 w 164"/>
                <a:gd name="T59" fmla="*/ 62 h 175"/>
                <a:gd name="T60" fmla="*/ 91 w 164"/>
                <a:gd name="T61" fmla="*/ 53 h 175"/>
                <a:gd name="T62" fmla="*/ 127 w 164"/>
                <a:gd name="T63" fmla="*/ 87 h 175"/>
                <a:gd name="T64" fmla="*/ 116 w 164"/>
                <a:gd name="T65" fmla="*/ 87 h 175"/>
                <a:gd name="T66" fmla="*/ 82 w 164"/>
                <a:gd name="T67" fmla="*/ 8 h 175"/>
                <a:gd name="T68" fmla="*/ 82 w 164"/>
                <a:gd name="T69" fmla="*/ 49 h 175"/>
                <a:gd name="T70" fmla="*/ 82 w 164"/>
                <a:gd name="T71" fmla="*/ 8 h 175"/>
                <a:gd name="T72" fmla="*/ 28 w 164"/>
                <a:gd name="T73" fmla="*/ 42 h 175"/>
                <a:gd name="T74" fmla="*/ 48 w 164"/>
                <a:gd name="T75" fmla="*/ 68 h 175"/>
                <a:gd name="T76" fmla="*/ 22 w 164"/>
                <a:gd name="T77" fmla="*/ 72 h 175"/>
                <a:gd name="T78" fmla="*/ 28 w 164"/>
                <a:gd name="T79" fmla="*/ 133 h 175"/>
                <a:gd name="T80" fmla="*/ 22 w 164"/>
                <a:gd name="T81" fmla="*/ 103 h 175"/>
                <a:gd name="T82" fmla="*/ 48 w 164"/>
                <a:gd name="T83" fmla="*/ 107 h 175"/>
                <a:gd name="T84" fmla="*/ 28 w 164"/>
                <a:gd name="T85" fmla="*/ 133 h 175"/>
                <a:gd name="T86" fmla="*/ 61 w 164"/>
                <a:gd name="T87" fmla="*/ 134 h 175"/>
                <a:gd name="T88" fmla="*/ 102 w 164"/>
                <a:gd name="T89" fmla="*/ 134 h 175"/>
                <a:gd name="T90" fmla="*/ 151 w 164"/>
                <a:gd name="T91" fmla="*/ 127 h 175"/>
                <a:gd name="T92" fmla="*/ 112 w 164"/>
                <a:gd name="T93" fmla="*/ 129 h 175"/>
                <a:gd name="T94" fmla="*/ 133 w 164"/>
                <a:gd name="T95" fmla="*/ 93 h 175"/>
                <a:gd name="T96" fmla="*/ 151 w 164"/>
                <a:gd name="T97" fmla="*/ 12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4" h="175">
                  <a:moveTo>
                    <a:pt x="158" y="44"/>
                  </a:moveTo>
                  <a:cubicBezTo>
                    <a:pt x="154" y="37"/>
                    <a:pt x="146" y="34"/>
                    <a:pt x="135" y="34"/>
                  </a:cubicBezTo>
                  <a:cubicBezTo>
                    <a:pt x="128" y="34"/>
                    <a:pt x="119" y="36"/>
                    <a:pt x="110" y="38"/>
                  </a:cubicBezTo>
                  <a:cubicBezTo>
                    <a:pt x="104" y="15"/>
                    <a:pt x="94" y="0"/>
                    <a:pt x="82" y="0"/>
                  </a:cubicBezTo>
                  <a:cubicBezTo>
                    <a:pt x="70" y="0"/>
                    <a:pt x="59" y="15"/>
                    <a:pt x="53" y="38"/>
                  </a:cubicBezTo>
                  <a:cubicBezTo>
                    <a:pt x="44" y="36"/>
                    <a:pt x="35" y="34"/>
                    <a:pt x="28" y="34"/>
                  </a:cubicBezTo>
                  <a:cubicBezTo>
                    <a:pt x="17" y="34"/>
                    <a:pt x="9" y="37"/>
                    <a:pt x="6" y="44"/>
                  </a:cubicBezTo>
                  <a:cubicBezTo>
                    <a:pt x="0" y="54"/>
                    <a:pt x="8" y="70"/>
                    <a:pt x="25" y="87"/>
                  </a:cubicBezTo>
                  <a:cubicBezTo>
                    <a:pt x="8" y="104"/>
                    <a:pt x="0" y="121"/>
                    <a:pt x="6" y="131"/>
                  </a:cubicBezTo>
                  <a:cubicBezTo>
                    <a:pt x="9" y="138"/>
                    <a:pt x="17" y="141"/>
                    <a:pt x="28" y="141"/>
                  </a:cubicBezTo>
                  <a:cubicBezTo>
                    <a:pt x="35" y="141"/>
                    <a:pt x="44" y="139"/>
                    <a:pt x="53" y="137"/>
                  </a:cubicBezTo>
                  <a:cubicBezTo>
                    <a:pt x="59" y="160"/>
                    <a:pt x="70" y="175"/>
                    <a:pt x="82" y="175"/>
                  </a:cubicBezTo>
                  <a:cubicBezTo>
                    <a:pt x="94" y="175"/>
                    <a:pt x="104" y="160"/>
                    <a:pt x="110" y="137"/>
                  </a:cubicBezTo>
                  <a:cubicBezTo>
                    <a:pt x="119" y="139"/>
                    <a:pt x="128" y="141"/>
                    <a:pt x="135" y="141"/>
                  </a:cubicBezTo>
                  <a:cubicBezTo>
                    <a:pt x="146" y="141"/>
                    <a:pt x="154" y="138"/>
                    <a:pt x="158" y="131"/>
                  </a:cubicBezTo>
                  <a:cubicBezTo>
                    <a:pt x="164" y="121"/>
                    <a:pt x="156" y="104"/>
                    <a:pt x="139" y="87"/>
                  </a:cubicBezTo>
                  <a:cubicBezTo>
                    <a:pt x="156" y="70"/>
                    <a:pt x="164" y="54"/>
                    <a:pt x="158" y="44"/>
                  </a:cubicBezTo>
                  <a:close/>
                  <a:moveTo>
                    <a:pt x="135" y="42"/>
                  </a:moveTo>
                  <a:cubicBezTo>
                    <a:pt x="143" y="42"/>
                    <a:pt x="149" y="44"/>
                    <a:pt x="151" y="48"/>
                  </a:cubicBezTo>
                  <a:cubicBezTo>
                    <a:pt x="153" y="51"/>
                    <a:pt x="152" y="60"/>
                    <a:pt x="141" y="72"/>
                  </a:cubicBezTo>
                  <a:cubicBezTo>
                    <a:pt x="139" y="76"/>
                    <a:pt x="136" y="79"/>
                    <a:pt x="133" y="82"/>
                  </a:cubicBezTo>
                  <a:cubicBezTo>
                    <a:pt x="127" y="77"/>
                    <a:pt x="122" y="73"/>
                    <a:pt x="115" y="68"/>
                  </a:cubicBezTo>
                  <a:cubicBezTo>
                    <a:pt x="114" y="60"/>
                    <a:pt x="113" y="53"/>
                    <a:pt x="112" y="46"/>
                  </a:cubicBezTo>
                  <a:cubicBezTo>
                    <a:pt x="121" y="44"/>
                    <a:pt x="128" y="42"/>
                    <a:pt x="135" y="42"/>
                  </a:cubicBezTo>
                  <a:close/>
                  <a:moveTo>
                    <a:pt x="95" y="110"/>
                  </a:moveTo>
                  <a:cubicBezTo>
                    <a:pt x="90" y="113"/>
                    <a:pt x="86" y="115"/>
                    <a:pt x="82" y="117"/>
                  </a:cubicBezTo>
                  <a:cubicBezTo>
                    <a:pt x="77" y="115"/>
                    <a:pt x="73" y="113"/>
                    <a:pt x="69" y="110"/>
                  </a:cubicBezTo>
                  <a:cubicBezTo>
                    <a:pt x="64" y="108"/>
                    <a:pt x="60" y="105"/>
                    <a:pt x="56" y="102"/>
                  </a:cubicBezTo>
                  <a:cubicBezTo>
                    <a:pt x="56" y="98"/>
                    <a:pt x="55" y="93"/>
                    <a:pt x="55" y="87"/>
                  </a:cubicBezTo>
                  <a:cubicBezTo>
                    <a:pt x="55" y="82"/>
                    <a:pt x="56" y="77"/>
                    <a:pt x="56" y="73"/>
                  </a:cubicBezTo>
                  <a:cubicBezTo>
                    <a:pt x="60" y="70"/>
                    <a:pt x="64" y="67"/>
                    <a:pt x="69" y="65"/>
                  </a:cubicBezTo>
                  <a:cubicBezTo>
                    <a:pt x="73" y="62"/>
                    <a:pt x="77" y="60"/>
                    <a:pt x="82" y="58"/>
                  </a:cubicBezTo>
                  <a:cubicBezTo>
                    <a:pt x="86" y="60"/>
                    <a:pt x="90" y="62"/>
                    <a:pt x="95" y="65"/>
                  </a:cubicBezTo>
                  <a:cubicBezTo>
                    <a:pt x="99" y="67"/>
                    <a:pt x="103" y="70"/>
                    <a:pt x="107" y="73"/>
                  </a:cubicBezTo>
                  <a:cubicBezTo>
                    <a:pt x="108" y="77"/>
                    <a:pt x="108" y="82"/>
                    <a:pt x="108" y="87"/>
                  </a:cubicBezTo>
                  <a:cubicBezTo>
                    <a:pt x="108" y="93"/>
                    <a:pt x="108" y="98"/>
                    <a:pt x="107" y="102"/>
                  </a:cubicBezTo>
                  <a:cubicBezTo>
                    <a:pt x="103" y="105"/>
                    <a:pt x="99" y="108"/>
                    <a:pt x="95" y="110"/>
                  </a:cubicBezTo>
                  <a:close/>
                  <a:moveTo>
                    <a:pt x="107" y="113"/>
                  </a:moveTo>
                  <a:cubicBezTo>
                    <a:pt x="106" y="118"/>
                    <a:pt x="105" y="122"/>
                    <a:pt x="104" y="127"/>
                  </a:cubicBezTo>
                  <a:cubicBezTo>
                    <a:pt x="100" y="125"/>
                    <a:pt x="96" y="123"/>
                    <a:pt x="91" y="121"/>
                  </a:cubicBezTo>
                  <a:cubicBezTo>
                    <a:pt x="94" y="120"/>
                    <a:pt x="96" y="119"/>
                    <a:pt x="99" y="117"/>
                  </a:cubicBezTo>
                  <a:cubicBezTo>
                    <a:pt x="101" y="116"/>
                    <a:pt x="104" y="114"/>
                    <a:pt x="107" y="113"/>
                  </a:cubicBezTo>
                  <a:close/>
                  <a:moveTo>
                    <a:pt x="72" y="121"/>
                  </a:moveTo>
                  <a:cubicBezTo>
                    <a:pt x="68" y="123"/>
                    <a:pt x="63" y="125"/>
                    <a:pt x="59" y="127"/>
                  </a:cubicBezTo>
                  <a:cubicBezTo>
                    <a:pt x="58" y="122"/>
                    <a:pt x="57" y="118"/>
                    <a:pt x="57" y="113"/>
                  </a:cubicBezTo>
                  <a:cubicBezTo>
                    <a:pt x="59" y="114"/>
                    <a:pt x="62" y="116"/>
                    <a:pt x="65" y="117"/>
                  </a:cubicBezTo>
                  <a:cubicBezTo>
                    <a:pt x="67" y="119"/>
                    <a:pt x="70" y="120"/>
                    <a:pt x="72" y="121"/>
                  </a:cubicBezTo>
                  <a:close/>
                  <a:moveTo>
                    <a:pt x="48" y="96"/>
                  </a:moveTo>
                  <a:cubicBezTo>
                    <a:pt x="44" y="94"/>
                    <a:pt x="40" y="91"/>
                    <a:pt x="37" y="87"/>
                  </a:cubicBezTo>
                  <a:cubicBezTo>
                    <a:pt x="40" y="84"/>
                    <a:pt x="44" y="81"/>
                    <a:pt x="48" y="79"/>
                  </a:cubicBezTo>
                  <a:cubicBezTo>
                    <a:pt x="47" y="81"/>
                    <a:pt x="47" y="84"/>
                    <a:pt x="47" y="87"/>
                  </a:cubicBezTo>
                  <a:cubicBezTo>
                    <a:pt x="47" y="91"/>
                    <a:pt x="47" y="93"/>
                    <a:pt x="48" y="96"/>
                  </a:cubicBezTo>
                  <a:close/>
                  <a:moveTo>
                    <a:pt x="57" y="62"/>
                  </a:moveTo>
                  <a:cubicBezTo>
                    <a:pt x="57" y="57"/>
                    <a:pt x="58" y="53"/>
                    <a:pt x="59" y="48"/>
                  </a:cubicBezTo>
                  <a:cubicBezTo>
                    <a:pt x="63" y="50"/>
                    <a:pt x="68" y="52"/>
                    <a:pt x="72" y="53"/>
                  </a:cubicBezTo>
                  <a:cubicBezTo>
                    <a:pt x="70" y="55"/>
                    <a:pt x="67" y="56"/>
                    <a:pt x="65" y="58"/>
                  </a:cubicBezTo>
                  <a:cubicBezTo>
                    <a:pt x="62" y="59"/>
                    <a:pt x="59" y="61"/>
                    <a:pt x="57" y="62"/>
                  </a:cubicBezTo>
                  <a:close/>
                  <a:moveTo>
                    <a:pt x="91" y="53"/>
                  </a:moveTo>
                  <a:cubicBezTo>
                    <a:pt x="96" y="52"/>
                    <a:pt x="100" y="50"/>
                    <a:pt x="104" y="48"/>
                  </a:cubicBezTo>
                  <a:cubicBezTo>
                    <a:pt x="105" y="53"/>
                    <a:pt x="106" y="57"/>
                    <a:pt x="107" y="62"/>
                  </a:cubicBezTo>
                  <a:cubicBezTo>
                    <a:pt x="104" y="61"/>
                    <a:pt x="101" y="59"/>
                    <a:pt x="99" y="58"/>
                  </a:cubicBezTo>
                  <a:cubicBezTo>
                    <a:pt x="96" y="56"/>
                    <a:pt x="94" y="55"/>
                    <a:pt x="91" y="53"/>
                  </a:cubicBezTo>
                  <a:close/>
                  <a:moveTo>
                    <a:pt x="116" y="79"/>
                  </a:moveTo>
                  <a:cubicBezTo>
                    <a:pt x="120" y="81"/>
                    <a:pt x="123" y="84"/>
                    <a:pt x="127" y="87"/>
                  </a:cubicBezTo>
                  <a:cubicBezTo>
                    <a:pt x="123" y="91"/>
                    <a:pt x="120" y="94"/>
                    <a:pt x="116" y="96"/>
                  </a:cubicBezTo>
                  <a:cubicBezTo>
                    <a:pt x="116" y="93"/>
                    <a:pt x="116" y="91"/>
                    <a:pt x="116" y="87"/>
                  </a:cubicBezTo>
                  <a:cubicBezTo>
                    <a:pt x="116" y="84"/>
                    <a:pt x="116" y="81"/>
                    <a:pt x="116" y="79"/>
                  </a:cubicBezTo>
                  <a:close/>
                  <a:moveTo>
                    <a:pt x="82" y="8"/>
                  </a:moveTo>
                  <a:cubicBezTo>
                    <a:pt x="88" y="8"/>
                    <a:pt x="97" y="20"/>
                    <a:pt x="102" y="41"/>
                  </a:cubicBezTo>
                  <a:cubicBezTo>
                    <a:pt x="96" y="43"/>
                    <a:pt x="89" y="46"/>
                    <a:pt x="82" y="49"/>
                  </a:cubicBezTo>
                  <a:cubicBezTo>
                    <a:pt x="75" y="46"/>
                    <a:pt x="68" y="43"/>
                    <a:pt x="61" y="41"/>
                  </a:cubicBezTo>
                  <a:cubicBezTo>
                    <a:pt x="66" y="20"/>
                    <a:pt x="75" y="8"/>
                    <a:pt x="82" y="8"/>
                  </a:cubicBezTo>
                  <a:close/>
                  <a:moveTo>
                    <a:pt x="13" y="48"/>
                  </a:moveTo>
                  <a:cubicBezTo>
                    <a:pt x="14" y="44"/>
                    <a:pt x="20" y="42"/>
                    <a:pt x="28" y="42"/>
                  </a:cubicBezTo>
                  <a:cubicBezTo>
                    <a:pt x="35" y="42"/>
                    <a:pt x="43" y="44"/>
                    <a:pt x="51" y="46"/>
                  </a:cubicBezTo>
                  <a:cubicBezTo>
                    <a:pt x="50" y="53"/>
                    <a:pt x="49" y="60"/>
                    <a:pt x="48" y="68"/>
                  </a:cubicBezTo>
                  <a:cubicBezTo>
                    <a:pt x="42" y="73"/>
                    <a:pt x="36" y="77"/>
                    <a:pt x="31" y="82"/>
                  </a:cubicBezTo>
                  <a:cubicBezTo>
                    <a:pt x="28" y="79"/>
                    <a:pt x="25" y="76"/>
                    <a:pt x="22" y="72"/>
                  </a:cubicBezTo>
                  <a:cubicBezTo>
                    <a:pt x="12" y="60"/>
                    <a:pt x="10" y="51"/>
                    <a:pt x="13" y="48"/>
                  </a:cubicBezTo>
                  <a:close/>
                  <a:moveTo>
                    <a:pt x="28" y="133"/>
                  </a:moveTo>
                  <a:cubicBezTo>
                    <a:pt x="20" y="133"/>
                    <a:pt x="14" y="131"/>
                    <a:pt x="13" y="127"/>
                  </a:cubicBezTo>
                  <a:cubicBezTo>
                    <a:pt x="10" y="124"/>
                    <a:pt x="12" y="115"/>
                    <a:pt x="22" y="103"/>
                  </a:cubicBezTo>
                  <a:cubicBezTo>
                    <a:pt x="25" y="99"/>
                    <a:pt x="28" y="96"/>
                    <a:pt x="31" y="93"/>
                  </a:cubicBezTo>
                  <a:cubicBezTo>
                    <a:pt x="36" y="98"/>
                    <a:pt x="42" y="102"/>
                    <a:pt x="48" y="107"/>
                  </a:cubicBezTo>
                  <a:cubicBezTo>
                    <a:pt x="49" y="115"/>
                    <a:pt x="50" y="122"/>
                    <a:pt x="51" y="129"/>
                  </a:cubicBezTo>
                  <a:cubicBezTo>
                    <a:pt x="43" y="131"/>
                    <a:pt x="35" y="133"/>
                    <a:pt x="28" y="133"/>
                  </a:cubicBezTo>
                  <a:close/>
                  <a:moveTo>
                    <a:pt x="82" y="167"/>
                  </a:moveTo>
                  <a:cubicBezTo>
                    <a:pt x="75" y="167"/>
                    <a:pt x="66" y="155"/>
                    <a:pt x="61" y="134"/>
                  </a:cubicBezTo>
                  <a:cubicBezTo>
                    <a:pt x="68" y="132"/>
                    <a:pt x="75" y="129"/>
                    <a:pt x="82" y="126"/>
                  </a:cubicBezTo>
                  <a:cubicBezTo>
                    <a:pt x="89" y="129"/>
                    <a:pt x="96" y="132"/>
                    <a:pt x="102" y="134"/>
                  </a:cubicBezTo>
                  <a:cubicBezTo>
                    <a:pt x="97" y="155"/>
                    <a:pt x="88" y="167"/>
                    <a:pt x="82" y="167"/>
                  </a:cubicBezTo>
                  <a:close/>
                  <a:moveTo>
                    <a:pt x="151" y="127"/>
                  </a:moveTo>
                  <a:cubicBezTo>
                    <a:pt x="149" y="131"/>
                    <a:pt x="143" y="133"/>
                    <a:pt x="135" y="133"/>
                  </a:cubicBezTo>
                  <a:cubicBezTo>
                    <a:pt x="128" y="133"/>
                    <a:pt x="121" y="131"/>
                    <a:pt x="112" y="129"/>
                  </a:cubicBezTo>
                  <a:cubicBezTo>
                    <a:pt x="113" y="122"/>
                    <a:pt x="114" y="115"/>
                    <a:pt x="115" y="107"/>
                  </a:cubicBezTo>
                  <a:cubicBezTo>
                    <a:pt x="122" y="102"/>
                    <a:pt x="127" y="98"/>
                    <a:pt x="133" y="93"/>
                  </a:cubicBezTo>
                  <a:cubicBezTo>
                    <a:pt x="136" y="96"/>
                    <a:pt x="139" y="99"/>
                    <a:pt x="141" y="103"/>
                  </a:cubicBezTo>
                  <a:cubicBezTo>
                    <a:pt x="152" y="115"/>
                    <a:pt x="153" y="124"/>
                    <a:pt x="151" y="127"/>
                  </a:cubicBez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Freeform 11"/>
            <p:cNvSpPr>
              <a:spLocks noEditPoints="1"/>
            </p:cNvSpPr>
            <p:nvPr/>
          </p:nvSpPr>
          <p:spPr bwMode="auto">
            <a:xfrm>
              <a:off x="3971935" y="2360432"/>
              <a:ext cx="129040" cy="140579"/>
            </a:xfrm>
            <a:custGeom>
              <a:avLst/>
              <a:gdLst>
                <a:gd name="T0" fmla="*/ 144 w 145"/>
                <a:gd name="T1" fmla="*/ 87 h 176"/>
                <a:gd name="T2" fmla="*/ 140 w 145"/>
                <a:gd name="T3" fmla="*/ 83 h 176"/>
                <a:gd name="T4" fmla="*/ 17 w 145"/>
                <a:gd name="T5" fmla="*/ 83 h 176"/>
                <a:gd name="T6" fmla="*/ 67 w 145"/>
                <a:gd name="T7" fmla="*/ 36 h 176"/>
                <a:gd name="T8" fmla="*/ 75 w 145"/>
                <a:gd name="T9" fmla="*/ 38 h 176"/>
                <a:gd name="T10" fmla="*/ 94 w 145"/>
                <a:gd name="T11" fmla="*/ 19 h 176"/>
                <a:gd name="T12" fmla="*/ 75 w 145"/>
                <a:gd name="T13" fmla="*/ 0 h 176"/>
                <a:gd name="T14" fmla="*/ 56 w 145"/>
                <a:gd name="T15" fmla="*/ 19 h 176"/>
                <a:gd name="T16" fmla="*/ 59 w 145"/>
                <a:gd name="T17" fmla="*/ 30 h 176"/>
                <a:gd name="T18" fmla="*/ 2 w 145"/>
                <a:gd name="T19" fmla="*/ 85 h 176"/>
                <a:gd name="T20" fmla="*/ 1 w 145"/>
                <a:gd name="T21" fmla="*/ 90 h 176"/>
                <a:gd name="T22" fmla="*/ 6 w 145"/>
                <a:gd name="T23" fmla="*/ 93 h 176"/>
                <a:gd name="T24" fmla="*/ 127 w 145"/>
                <a:gd name="T25" fmla="*/ 93 h 176"/>
                <a:gd name="T26" fmla="*/ 70 w 145"/>
                <a:gd name="T27" fmla="*/ 140 h 176"/>
                <a:gd name="T28" fmla="*/ 62 w 145"/>
                <a:gd name="T29" fmla="*/ 138 h 176"/>
                <a:gd name="T30" fmla="*/ 43 w 145"/>
                <a:gd name="T31" fmla="*/ 157 h 176"/>
                <a:gd name="T32" fmla="*/ 62 w 145"/>
                <a:gd name="T33" fmla="*/ 176 h 176"/>
                <a:gd name="T34" fmla="*/ 81 w 145"/>
                <a:gd name="T35" fmla="*/ 157 h 176"/>
                <a:gd name="T36" fmla="*/ 77 w 145"/>
                <a:gd name="T37" fmla="*/ 146 h 176"/>
                <a:gd name="T38" fmla="*/ 143 w 145"/>
                <a:gd name="T39" fmla="*/ 92 h 176"/>
                <a:gd name="T40" fmla="*/ 144 w 145"/>
                <a:gd name="T41" fmla="*/ 87 h 176"/>
                <a:gd name="T42" fmla="*/ 75 w 145"/>
                <a:gd name="T43" fmla="*/ 10 h 176"/>
                <a:gd name="T44" fmla="*/ 85 w 145"/>
                <a:gd name="T45" fmla="*/ 19 h 176"/>
                <a:gd name="T46" fmla="*/ 75 w 145"/>
                <a:gd name="T47" fmla="*/ 29 h 176"/>
                <a:gd name="T48" fmla="*/ 66 w 145"/>
                <a:gd name="T49" fmla="*/ 19 h 176"/>
                <a:gd name="T50" fmla="*/ 75 w 145"/>
                <a:gd name="T51" fmla="*/ 10 h 176"/>
                <a:gd name="T52" fmla="*/ 62 w 145"/>
                <a:gd name="T53" fmla="*/ 167 h 176"/>
                <a:gd name="T54" fmla="*/ 52 w 145"/>
                <a:gd name="T55" fmla="*/ 157 h 176"/>
                <a:gd name="T56" fmla="*/ 62 w 145"/>
                <a:gd name="T57" fmla="*/ 148 h 176"/>
                <a:gd name="T58" fmla="*/ 72 w 145"/>
                <a:gd name="T59" fmla="*/ 157 h 176"/>
                <a:gd name="T60" fmla="*/ 62 w 145"/>
                <a:gd name="T61"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5" h="176">
                  <a:moveTo>
                    <a:pt x="144" y="87"/>
                  </a:moveTo>
                  <a:cubicBezTo>
                    <a:pt x="144" y="85"/>
                    <a:pt x="142" y="83"/>
                    <a:pt x="140" y="83"/>
                  </a:cubicBezTo>
                  <a:cubicBezTo>
                    <a:pt x="17" y="83"/>
                    <a:pt x="17" y="83"/>
                    <a:pt x="17" y="83"/>
                  </a:cubicBezTo>
                  <a:cubicBezTo>
                    <a:pt x="67" y="36"/>
                    <a:pt x="67" y="36"/>
                    <a:pt x="67" y="36"/>
                  </a:cubicBezTo>
                  <a:cubicBezTo>
                    <a:pt x="69" y="37"/>
                    <a:pt x="72" y="38"/>
                    <a:pt x="75" y="38"/>
                  </a:cubicBezTo>
                  <a:cubicBezTo>
                    <a:pt x="86" y="38"/>
                    <a:pt x="94" y="30"/>
                    <a:pt x="94" y="19"/>
                  </a:cubicBezTo>
                  <a:cubicBezTo>
                    <a:pt x="94" y="9"/>
                    <a:pt x="86" y="0"/>
                    <a:pt x="75" y="0"/>
                  </a:cubicBezTo>
                  <a:cubicBezTo>
                    <a:pt x="65" y="0"/>
                    <a:pt x="56" y="9"/>
                    <a:pt x="56" y="19"/>
                  </a:cubicBezTo>
                  <a:cubicBezTo>
                    <a:pt x="56" y="23"/>
                    <a:pt x="57" y="27"/>
                    <a:pt x="59" y="30"/>
                  </a:cubicBezTo>
                  <a:cubicBezTo>
                    <a:pt x="2" y="85"/>
                    <a:pt x="2" y="85"/>
                    <a:pt x="2" y="85"/>
                  </a:cubicBezTo>
                  <a:cubicBezTo>
                    <a:pt x="1" y="86"/>
                    <a:pt x="0" y="88"/>
                    <a:pt x="1" y="90"/>
                  </a:cubicBezTo>
                  <a:cubicBezTo>
                    <a:pt x="2" y="92"/>
                    <a:pt x="4" y="93"/>
                    <a:pt x="6" y="93"/>
                  </a:cubicBezTo>
                  <a:cubicBezTo>
                    <a:pt x="127" y="93"/>
                    <a:pt x="127" y="93"/>
                    <a:pt x="127" y="93"/>
                  </a:cubicBezTo>
                  <a:cubicBezTo>
                    <a:pt x="70" y="140"/>
                    <a:pt x="70" y="140"/>
                    <a:pt x="70" y="140"/>
                  </a:cubicBezTo>
                  <a:cubicBezTo>
                    <a:pt x="67" y="139"/>
                    <a:pt x="65" y="138"/>
                    <a:pt x="62" y="138"/>
                  </a:cubicBezTo>
                  <a:cubicBezTo>
                    <a:pt x="51" y="138"/>
                    <a:pt x="43" y="147"/>
                    <a:pt x="43" y="157"/>
                  </a:cubicBezTo>
                  <a:cubicBezTo>
                    <a:pt x="43" y="168"/>
                    <a:pt x="51" y="176"/>
                    <a:pt x="62" y="176"/>
                  </a:cubicBezTo>
                  <a:cubicBezTo>
                    <a:pt x="73" y="176"/>
                    <a:pt x="81" y="168"/>
                    <a:pt x="81" y="157"/>
                  </a:cubicBezTo>
                  <a:cubicBezTo>
                    <a:pt x="81" y="153"/>
                    <a:pt x="80" y="149"/>
                    <a:pt x="77" y="146"/>
                  </a:cubicBezTo>
                  <a:cubicBezTo>
                    <a:pt x="143" y="92"/>
                    <a:pt x="143" y="92"/>
                    <a:pt x="143" y="92"/>
                  </a:cubicBezTo>
                  <a:cubicBezTo>
                    <a:pt x="145" y="91"/>
                    <a:pt x="145" y="88"/>
                    <a:pt x="144" y="87"/>
                  </a:cubicBezTo>
                  <a:close/>
                  <a:moveTo>
                    <a:pt x="75" y="10"/>
                  </a:moveTo>
                  <a:cubicBezTo>
                    <a:pt x="80" y="10"/>
                    <a:pt x="85" y="14"/>
                    <a:pt x="85" y="19"/>
                  </a:cubicBezTo>
                  <a:cubicBezTo>
                    <a:pt x="85" y="24"/>
                    <a:pt x="80" y="29"/>
                    <a:pt x="75" y="29"/>
                  </a:cubicBezTo>
                  <a:cubicBezTo>
                    <a:pt x="70" y="29"/>
                    <a:pt x="66" y="24"/>
                    <a:pt x="66" y="19"/>
                  </a:cubicBezTo>
                  <a:cubicBezTo>
                    <a:pt x="66" y="14"/>
                    <a:pt x="70" y="10"/>
                    <a:pt x="75" y="10"/>
                  </a:cubicBezTo>
                  <a:close/>
                  <a:moveTo>
                    <a:pt x="62" y="167"/>
                  </a:moveTo>
                  <a:cubicBezTo>
                    <a:pt x="57" y="167"/>
                    <a:pt x="52" y="162"/>
                    <a:pt x="52" y="157"/>
                  </a:cubicBezTo>
                  <a:cubicBezTo>
                    <a:pt x="52" y="152"/>
                    <a:pt x="57" y="148"/>
                    <a:pt x="62" y="148"/>
                  </a:cubicBezTo>
                  <a:cubicBezTo>
                    <a:pt x="67" y="148"/>
                    <a:pt x="72" y="152"/>
                    <a:pt x="72" y="157"/>
                  </a:cubicBezTo>
                  <a:cubicBezTo>
                    <a:pt x="72" y="162"/>
                    <a:pt x="67" y="167"/>
                    <a:pt x="62" y="167"/>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55" name="组合 54"/>
            <p:cNvGrpSpPr/>
            <p:nvPr/>
          </p:nvGrpSpPr>
          <p:grpSpPr>
            <a:xfrm>
              <a:off x="4248447" y="2353125"/>
              <a:ext cx="173197" cy="155194"/>
              <a:chOff x="12422188" y="2451100"/>
              <a:chExt cx="465137" cy="455612"/>
            </a:xfrm>
            <a:solidFill>
              <a:srgbClr val="1D1D1A"/>
            </a:solidFill>
          </p:grpSpPr>
          <p:sp>
            <p:nvSpPr>
              <p:cNvPr id="531" name="Freeform 7"/>
              <p:cNvSpPr/>
              <p:nvPr/>
            </p:nvSpPr>
            <p:spPr bwMode="auto">
              <a:xfrm>
                <a:off x="12715875" y="2617788"/>
                <a:ext cx="104775" cy="123825"/>
              </a:xfrm>
              <a:custGeom>
                <a:avLst/>
                <a:gdLst>
                  <a:gd name="T0" fmla="*/ 40 w 40"/>
                  <a:gd name="T1" fmla="*/ 0 h 48"/>
                  <a:gd name="T2" fmla="*/ 36 w 40"/>
                  <a:gd name="T3" fmla="*/ 0 h 48"/>
                  <a:gd name="T4" fmla="*/ 36 w 40"/>
                  <a:gd name="T5" fmla="*/ 44 h 48"/>
                  <a:gd name="T6" fmla="*/ 34 w 40"/>
                  <a:gd name="T7" fmla="*/ 44 h 48"/>
                  <a:gd name="T8" fmla="*/ 27 w 40"/>
                  <a:gd name="T9" fmla="*/ 39 h 48"/>
                  <a:gd name="T10" fmla="*/ 27 w 40"/>
                  <a:gd name="T11" fmla="*/ 39 h 48"/>
                  <a:gd name="T12" fmla="*/ 16 w 40"/>
                  <a:gd name="T13" fmla="*/ 9 h 48"/>
                  <a:gd name="T14" fmla="*/ 5 w 40"/>
                  <a:gd name="T15" fmla="*/ 0 h 48"/>
                  <a:gd name="T16" fmla="*/ 2 w 40"/>
                  <a:gd name="T17" fmla="*/ 0 h 48"/>
                  <a:gd name="T18" fmla="*/ 2 w 40"/>
                  <a:gd name="T19" fmla="*/ 0 h 48"/>
                  <a:gd name="T20" fmla="*/ 0 w 40"/>
                  <a:gd name="T21" fmla="*/ 0 h 48"/>
                  <a:gd name="T22" fmla="*/ 0 w 40"/>
                  <a:gd name="T23" fmla="*/ 48 h 48"/>
                  <a:gd name="T24" fmla="*/ 4 w 40"/>
                  <a:gd name="T25" fmla="*/ 48 h 48"/>
                  <a:gd name="T26" fmla="*/ 4 w 40"/>
                  <a:gd name="T27" fmla="*/ 4 h 48"/>
                  <a:gd name="T28" fmla="*/ 5 w 40"/>
                  <a:gd name="T29" fmla="*/ 4 h 48"/>
                  <a:gd name="T30" fmla="*/ 12 w 40"/>
                  <a:gd name="T31" fmla="*/ 10 h 48"/>
                  <a:gd name="T32" fmla="*/ 23 w 40"/>
                  <a:gd name="T33" fmla="*/ 41 h 48"/>
                  <a:gd name="T34" fmla="*/ 25 w 40"/>
                  <a:gd name="T35" fmla="*/ 40 h 48"/>
                  <a:gd name="T36" fmla="*/ 23 w 40"/>
                  <a:gd name="T37" fmla="*/ 41 h 48"/>
                  <a:gd name="T38" fmla="*/ 34 w 40"/>
                  <a:gd name="T39" fmla="*/ 48 h 48"/>
                  <a:gd name="T40" fmla="*/ 40 w 40"/>
                  <a:gd name="T41" fmla="*/ 48 h 48"/>
                  <a:gd name="T42" fmla="*/ 40 w 40"/>
                  <a:gd name="T43" fmla="*/ 44 h 48"/>
                  <a:gd name="T44" fmla="*/ 40 w 40"/>
                  <a:gd name="T45" fmla="*/ 44 h 48"/>
                  <a:gd name="T46" fmla="*/ 40 w 40"/>
                  <a:gd name="T4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8">
                    <a:moveTo>
                      <a:pt x="40" y="0"/>
                    </a:moveTo>
                    <a:cubicBezTo>
                      <a:pt x="36" y="0"/>
                      <a:pt x="36" y="0"/>
                      <a:pt x="36" y="0"/>
                    </a:cubicBezTo>
                    <a:cubicBezTo>
                      <a:pt x="36" y="44"/>
                      <a:pt x="36" y="44"/>
                      <a:pt x="36" y="44"/>
                    </a:cubicBezTo>
                    <a:cubicBezTo>
                      <a:pt x="34" y="44"/>
                      <a:pt x="34" y="44"/>
                      <a:pt x="34" y="44"/>
                    </a:cubicBezTo>
                    <a:cubicBezTo>
                      <a:pt x="30" y="44"/>
                      <a:pt x="28" y="43"/>
                      <a:pt x="27" y="39"/>
                    </a:cubicBezTo>
                    <a:cubicBezTo>
                      <a:pt x="27" y="39"/>
                      <a:pt x="27" y="39"/>
                      <a:pt x="27" y="39"/>
                    </a:cubicBezTo>
                    <a:cubicBezTo>
                      <a:pt x="16" y="9"/>
                      <a:pt x="16" y="9"/>
                      <a:pt x="16" y="9"/>
                    </a:cubicBezTo>
                    <a:cubicBezTo>
                      <a:pt x="15" y="7"/>
                      <a:pt x="13" y="0"/>
                      <a:pt x="5" y="0"/>
                    </a:cubicBezTo>
                    <a:cubicBezTo>
                      <a:pt x="2" y="0"/>
                      <a:pt x="2" y="0"/>
                      <a:pt x="2" y="0"/>
                    </a:cubicBezTo>
                    <a:cubicBezTo>
                      <a:pt x="2" y="0"/>
                      <a:pt x="2" y="0"/>
                      <a:pt x="2" y="0"/>
                    </a:cubicBezTo>
                    <a:cubicBezTo>
                      <a:pt x="0" y="0"/>
                      <a:pt x="0" y="0"/>
                      <a:pt x="0" y="0"/>
                    </a:cubicBezTo>
                    <a:cubicBezTo>
                      <a:pt x="0" y="48"/>
                      <a:pt x="0" y="48"/>
                      <a:pt x="0" y="48"/>
                    </a:cubicBezTo>
                    <a:cubicBezTo>
                      <a:pt x="4" y="48"/>
                      <a:pt x="4" y="48"/>
                      <a:pt x="4" y="48"/>
                    </a:cubicBezTo>
                    <a:cubicBezTo>
                      <a:pt x="4" y="4"/>
                      <a:pt x="4" y="4"/>
                      <a:pt x="4" y="4"/>
                    </a:cubicBezTo>
                    <a:cubicBezTo>
                      <a:pt x="5" y="4"/>
                      <a:pt x="5" y="4"/>
                      <a:pt x="5" y="4"/>
                    </a:cubicBezTo>
                    <a:cubicBezTo>
                      <a:pt x="8" y="4"/>
                      <a:pt x="11" y="6"/>
                      <a:pt x="12" y="10"/>
                    </a:cubicBezTo>
                    <a:cubicBezTo>
                      <a:pt x="23" y="41"/>
                      <a:pt x="23" y="41"/>
                      <a:pt x="23" y="41"/>
                    </a:cubicBezTo>
                    <a:cubicBezTo>
                      <a:pt x="25" y="40"/>
                      <a:pt x="25" y="40"/>
                      <a:pt x="25" y="40"/>
                    </a:cubicBezTo>
                    <a:cubicBezTo>
                      <a:pt x="23" y="41"/>
                      <a:pt x="23" y="41"/>
                      <a:pt x="23" y="41"/>
                    </a:cubicBezTo>
                    <a:cubicBezTo>
                      <a:pt x="25" y="46"/>
                      <a:pt x="28" y="48"/>
                      <a:pt x="34" y="48"/>
                    </a:cubicBezTo>
                    <a:cubicBezTo>
                      <a:pt x="40" y="48"/>
                      <a:pt x="40" y="48"/>
                      <a:pt x="40" y="48"/>
                    </a:cubicBezTo>
                    <a:cubicBezTo>
                      <a:pt x="40" y="44"/>
                      <a:pt x="40" y="44"/>
                      <a:pt x="40" y="44"/>
                    </a:cubicBezTo>
                    <a:cubicBezTo>
                      <a:pt x="40" y="44"/>
                      <a:pt x="40" y="44"/>
                      <a:pt x="40" y="44"/>
                    </a:cubicBezTo>
                    <a:lnTo>
                      <a:pt x="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2" name="Freeform 8"/>
              <p:cNvSpPr>
                <a:spLocks noEditPoints="1"/>
              </p:cNvSpPr>
              <p:nvPr/>
            </p:nvSpPr>
            <p:spPr bwMode="auto">
              <a:xfrm>
                <a:off x="12422188" y="2451100"/>
                <a:ext cx="465137" cy="455612"/>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26 w 176"/>
                  <a:gd name="T11" fmla="*/ 127 h 176"/>
                  <a:gd name="T12" fmla="*/ 49 w 176"/>
                  <a:gd name="T13" fmla="*/ 152 h 176"/>
                  <a:gd name="T14" fmla="*/ 51 w 176"/>
                  <a:gd name="T15" fmla="*/ 148 h 176"/>
                  <a:gd name="T16" fmla="*/ 31 w 176"/>
                  <a:gd name="T17" fmla="*/ 128 h 176"/>
                  <a:gd name="T18" fmla="*/ 157 w 176"/>
                  <a:gd name="T19" fmla="*/ 128 h 176"/>
                  <a:gd name="T20" fmla="*/ 88 w 176"/>
                  <a:gd name="T21" fmla="*/ 168 h 176"/>
                  <a:gd name="T22" fmla="*/ 8 w 176"/>
                  <a:gd name="T23" fmla="*/ 88 h 176"/>
                  <a:gd name="T24" fmla="*/ 16 w 176"/>
                  <a:gd name="T25" fmla="*/ 52 h 176"/>
                  <a:gd name="T26" fmla="*/ 149 w 176"/>
                  <a:gd name="T27" fmla="*/ 52 h 176"/>
                  <a:gd name="T28" fmla="*/ 148 w 176"/>
                  <a:gd name="T29" fmla="*/ 49 h 176"/>
                  <a:gd name="T30" fmla="*/ 125 w 176"/>
                  <a:gd name="T31" fmla="*/ 24 h 176"/>
                  <a:gd name="T32" fmla="*/ 123 w 176"/>
                  <a:gd name="T33" fmla="*/ 28 h 176"/>
                  <a:gd name="T34" fmla="*/ 143 w 176"/>
                  <a:gd name="T35" fmla="*/ 48 h 176"/>
                  <a:gd name="T36" fmla="*/ 19 w 176"/>
                  <a:gd name="T37" fmla="*/ 48 h 176"/>
                  <a:gd name="T38" fmla="*/ 88 w 176"/>
                  <a:gd name="T39" fmla="*/ 8 h 176"/>
                  <a:gd name="T40" fmla="*/ 168 w 176"/>
                  <a:gd name="T41" fmla="*/ 88 h 176"/>
                  <a:gd name="T42" fmla="*/ 159 w 176"/>
                  <a:gd name="T43" fmla="*/ 124 h 176"/>
                  <a:gd name="T44" fmla="*/ 24 w 176"/>
                  <a:gd name="T45" fmla="*/ 124 h 176"/>
                  <a:gd name="T46" fmla="*/ 26 w 176"/>
                  <a:gd name="T47" fmla="*/ 1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6" h="176">
                    <a:moveTo>
                      <a:pt x="88" y="0"/>
                    </a:moveTo>
                    <a:cubicBezTo>
                      <a:pt x="39" y="0"/>
                      <a:pt x="0" y="40"/>
                      <a:pt x="0" y="88"/>
                    </a:cubicBezTo>
                    <a:cubicBezTo>
                      <a:pt x="0" y="137"/>
                      <a:pt x="39" y="176"/>
                      <a:pt x="88" y="176"/>
                    </a:cubicBezTo>
                    <a:cubicBezTo>
                      <a:pt x="136" y="176"/>
                      <a:pt x="176" y="137"/>
                      <a:pt x="176" y="88"/>
                    </a:cubicBezTo>
                    <a:cubicBezTo>
                      <a:pt x="176" y="40"/>
                      <a:pt x="136" y="0"/>
                      <a:pt x="88" y="0"/>
                    </a:cubicBezTo>
                    <a:close/>
                    <a:moveTo>
                      <a:pt x="26" y="127"/>
                    </a:moveTo>
                    <a:cubicBezTo>
                      <a:pt x="31" y="137"/>
                      <a:pt x="39" y="146"/>
                      <a:pt x="49" y="152"/>
                    </a:cubicBezTo>
                    <a:cubicBezTo>
                      <a:pt x="51" y="148"/>
                      <a:pt x="51" y="148"/>
                      <a:pt x="51" y="148"/>
                    </a:cubicBezTo>
                    <a:cubicBezTo>
                      <a:pt x="42" y="144"/>
                      <a:pt x="36" y="137"/>
                      <a:pt x="31" y="128"/>
                    </a:cubicBezTo>
                    <a:cubicBezTo>
                      <a:pt x="157" y="128"/>
                      <a:pt x="157" y="128"/>
                      <a:pt x="157" y="128"/>
                    </a:cubicBezTo>
                    <a:cubicBezTo>
                      <a:pt x="143" y="152"/>
                      <a:pt x="117" y="168"/>
                      <a:pt x="88" y="168"/>
                    </a:cubicBezTo>
                    <a:cubicBezTo>
                      <a:pt x="44" y="168"/>
                      <a:pt x="8" y="132"/>
                      <a:pt x="8" y="88"/>
                    </a:cubicBezTo>
                    <a:cubicBezTo>
                      <a:pt x="8" y="75"/>
                      <a:pt x="11" y="63"/>
                      <a:pt x="16" y="52"/>
                    </a:cubicBezTo>
                    <a:cubicBezTo>
                      <a:pt x="149" y="52"/>
                      <a:pt x="149" y="52"/>
                      <a:pt x="149" y="52"/>
                    </a:cubicBezTo>
                    <a:cubicBezTo>
                      <a:pt x="148" y="49"/>
                      <a:pt x="148" y="49"/>
                      <a:pt x="148" y="49"/>
                    </a:cubicBezTo>
                    <a:cubicBezTo>
                      <a:pt x="143" y="39"/>
                      <a:pt x="135" y="30"/>
                      <a:pt x="125" y="24"/>
                    </a:cubicBezTo>
                    <a:cubicBezTo>
                      <a:pt x="123" y="28"/>
                      <a:pt x="123" y="28"/>
                      <a:pt x="123" y="28"/>
                    </a:cubicBezTo>
                    <a:cubicBezTo>
                      <a:pt x="131" y="33"/>
                      <a:pt x="138" y="40"/>
                      <a:pt x="143" y="48"/>
                    </a:cubicBezTo>
                    <a:cubicBezTo>
                      <a:pt x="19" y="48"/>
                      <a:pt x="19" y="48"/>
                      <a:pt x="19" y="48"/>
                    </a:cubicBezTo>
                    <a:cubicBezTo>
                      <a:pt x="32" y="24"/>
                      <a:pt x="58" y="8"/>
                      <a:pt x="88" y="8"/>
                    </a:cubicBezTo>
                    <a:cubicBezTo>
                      <a:pt x="132" y="8"/>
                      <a:pt x="168" y="44"/>
                      <a:pt x="168" y="88"/>
                    </a:cubicBezTo>
                    <a:cubicBezTo>
                      <a:pt x="168" y="101"/>
                      <a:pt x="165" y="113"/>
                      <a:pt x="159" y="124"/>
                    </a:cubicBezTo>
                    <a:cubicBezTo>
                      <a:pt x="24" y="124"/>
                      <a:pt x="24" y="124"/>
                      <a:pt x="24" y="124"/>
                    </a:cubicBezTo>
                    <a:lnTo>
                      <a:pt x="26" y="1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3" name="Freeform 9"/>
              <p:cNvSpPr>
                <a:spLocks noEditPoints="1"/>
              </p:cNvSpPr>
              <p:nvPr/>
            </p:nvSpPr>
            <p:spPr bwMode="auto">
              <a:xfrm>
                <a:off x="12599988" y="2617788"/>
                <a:ext cx="95250" cy="123825"/>
              </a:xfrm>
              <a:custGeom>
                <a:avLst/>
                <a:gdLst>
                  <a:gd name="T0" fmla="*/ 27 w 36"/>
                  <a:gd name="T1" fmla="*/ 0 h 48"/>
                  <a:gd name="T2" fmla="*/ 4 w 36"/>
                  <a:gd name="T3" fmla="*/ 0 h 48"/>
                  <a:gd name="T4" fmla="*/ 2 w 36"/>
                  <a:gd name="T5" fmla="*/ 0 h 48"/>
                  <a:gd name="T6" fmla="*/ 0 w 36"/>
                  <a:gd name="T7" fmla="*/ 0 h 48"/>
                  <a:gd name="T8" fmla="*/ 0 w 36"/>
                  <a:gd name="T9" fmla="*/ 48 h 48"/>
                  <a:gd name="T10" fmla="*/ 4 w 36"/>
                  <a:gd name="T11" fmla="*/ 48 h 48"/>
                  <a:gd name="T12" fmla="*/ 4 w 36"/>
                  <a:gd name="T13" fmla="*/ 24 h 48"/>
                  <a:gd name="T14" fmla="*/ 27 w 36"/>
                  <a:gd name="T15" fmla="*/ 24 h 48"/>
                  <a:gd name="T16" fmla="*/ 36 w 36"/>
                  <a:gd name="T17" fmla="*/ 15 h 48"/>
                  <a:gd name="T18" fmla="*/ 36 w 36"/>
                  <a:gd name="T19" fmla="*/ 10 h 48"/>
                  <a:gd name="T20" fmla="*/ 27 w 36"/>
                  <a:gd name="T21" fmla="*/ 0 h 48"/>
                  <a:gd name="T22" fmla="*/ 32 w 36"/>
                  <a:gd name="T23" fmla="*/ 15 h 48"/>
                  <a:gd name="T24" fmla="*/ 27 w 36"/>
                  <a:gd name="T25" fmla="*/ 20 h 48"/>
                  <a:gd name="T26" fmla="*/ 4 w 36"/>
                  <a:gd name="T27" fmla="*/ 20 h 48"/>
                  <a:gd name="T28" fmla="*/ 4 w 36"/>
                  <a:gd name="T29" fmla="*/ 4 h 48"/>
                  <a:gd name="T30" fmla="*/ 27 w 36"/>
                  <a:gd name="T31" fmla="*/ 4 h 48"/>
                  <a:gd name="T32" fmla="*/ 32 w 36"/>
                  <a:gd name="T33" fmla="*/ 10 h 48"/>
                  <a:gd name="T34" fmla="*/ 32 w 36"/>
                  <a:gd name="T35"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8">
                    <a:moveTo>
                      <a:pt x="27" y="0"/>
                    </a:moveTo>
                    <a:cubicBezTo>
                      <a:pt x="4" y="0"/>
                      <a:pt x="4" y="0"/>
                      <a:pt x="4" y="0"/>
                    </a:cubicBezTo>
                    <a:cubicBezTo>
                      <a:pt x="2" y="0"/>
                      <a:pt x="2" y="0"/>
                      <a:pt x="2" y="0"/>
                    </a:cubicBezTo>
                    <a:cubicBezTo>
                      <a:pt x="0" y="0"/>
                      <a:pt x="0" y="0"/>
                      <a:pt x="0" y="0"/>
                    </a:cubicBezTo>
                    <a:cubicBezTo>
                      <a:pt x="0" y="48"/>
                      <a:pt x="0" y="48"/>
                      <a:pt x="0" y="48"/>
                    </a:cubicBezTo>
                    <a:cubicBezTo>
                      <a:pt x="4" y="48"/>
                      <a:pt x="4" y="48"/>
                      <a:pt x="4" y="48"/>
                    </a:cubicBezTo>
                    <a:cubicBezTo>
                      <a:pt x="4" y="24"/>
                      <a:pt x="4" y="24"/>
                      <a:pt x="4" y="24"/>
                    </a:cubicBezTo>
                    <a:cubicBezTo>
                      <a:pt x="27" y="24"/>
                      <a:pt x="27" y="24"/>
                      <a:pt x="27" y="24"/>
                    </a:cubicBezTo>
                    <a:cubicBezTo>
                      <a:pt x="32" y="24"/>
                      <a:pt x="36" y="20"/>
                      <a:pt x="36" y="15"/>
                    </a:cubicBezTo>
                    <a:cubicBezTo>
                      <a:pt x="36" y="10"/>
                      <a:pt x="36" y="10"/>
                      <a:pt x="36" y="10"/>
                    </a:cubicBezTo>
                    <a:cubicBezTo>
                      <a:pt x="36" y="4"/>
                      <a:pt x="32" y="0"/>
                      <a:pt x="27" y="0"/>
                    </a:cubicBezTo>
                    <a:close/>
                    <a:moveTo>
                      <a:pt x="32" y="15"/>
                    </a:moveTo>
                    <a:cubicBezTo>
                      <a:pt x="32" y="18"/>
                      <a:pt x="29" y="20"/>
                      <a:pt x="27" y="20"/>
                    </a:cubicBezTo>
                    <a:cubicBezTo>
                      <a:pt x="4" y="20"/>
                      <a:pt x="4" y="20"/>
                      <a:pt x="4" y="20"/>
                    </a:cubicBezTo>
                    <a:cubicBezTo>
                      <a:pt x="4" y="4"/>
                      <a:pt x="4" y="4"/>
                      <a:pt x="4" y="4"/>
                    </a:cubicBezTo>
                    <a:cubicBezTo>
                      <a:pt x="27" y="4"/>
                      <a:pt x="27" y="4"/>
                      <a:pt x="27" y="4"/>
                    </a:cubicBezTo>
                    <a:cubicBezTo>
                      <a:pt x="29" y="4"/>
                      <a:pt x="32" y="7"/>
                      <a:pt x="32" y="10"/>
                    </a:cubicBezTo>
                    <a:lnTo>
                      <a:pt x="32"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4" name="Freeform 10"/>
              <p:cNvSpPr/>
              <p:nvPr/>
            </p:nvSpPr>
            <p:spPr bwMode="auto">
              <a:xfrm>
                <a:off x="12476163" y="2617788"/>
                <a:ext cx="104775" cy="119062"/>
              </a:xfrm>
              <a:custGeom>
                <a:avLst/>
                <a:gdLst>
                  <a:gd name="T0" fmla="*/ 28 w 40"/>
                  <a:gd name="T1" fmla="*/ 36 h 46"/>
                  <a:gd name="T2" fmla="*/ 21 w 40"/>
                  <a:gd name="T3" fmla="*/ 42 h 46"/>
                  <a:gd name="T4" fmla="*/ 19 w 40"/>
                  <a:gd name="T5" fmla="*/ 42 h 46"/>
                  <a:gd name="T6" fmla="*/ 12 w 40"/>
                  <a:gd name="T7" fmla="*/ 36 h 46"/>
                  <a:gd name="T8" fmla="*/ 4 w 40"/>
                  <a:gd name="T9" fmla="*/ 0 h 46"/>
                  <a:gd name="T10" fmla="*/ 0 w 40"/>
                  <a:gd name="T11" fmla="*/ 1 h 46"/>
                  <a:gd name="T12" fmla="*/ 8 w 40"/>
                  <a:gd name="T13" fmla="*/ 37 h 46"/>
                  <a:gd name="T14" fmla="*/ 18 w 40"/>
                  <a:gd name="T15" fmla="*/ 46 h 46"/>
                  <a:gd name="T16" fmla="*/ 18 w 40"/>
                  <a:gd name="T17" fmla="*/ 46 h 46"/>
                  <a:gd name="T18" fmla="*/ 19 w 40"/>
                  <a:gd name="T19" fmla="*/ 46 h 46"/>
                  <a:gd name="T20" fmla="*/ 21 w 40"/>
                  <a:gd name="T21" fmla="*/ 46 h 46"/>
                  <a:gd name="T22" fmla="*/ 22 w 40"/>
                  <a:gd name="T23" fmla="*/ 46 h 46"/>
                  <a:gd name="T24" fmla="*/ 22 w 40"/>
                  <a:gd name="T25" fmla="*/ 46 h 46"/>
                  <a:gd name="T26" fmla="*/ 32 w 40"/>
                  <a:gd name="T27" fmla="*/ 37 h 46"/>
                  <a:gd name="T28" fmla="*/ 40 w 40"/>
                  <a:gd name="T29" fmla="*/ 1 h 46"/>
                  <a:gd name="T30" fmla="*/ 36 w 40"/>
                  <a:gd name="T31" fmla="*/ 0 h 46"/>
                  <a:gd name="T32" fmla="*/ 28 w 40"/>
                  <a:gd name="T33"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6">
                    <a:moveTo>
                      <a:pt x="28" y="36"/>
                    </a:moveTo>
                    <a:cubicBezTo>
                      <a:pt x="26" y="40"/>
                      <a:pt x="24" y="42"/>
                      <a:pt x="21" y="42"/>
                    </a:cubicBezTo>
                    <a:cubicBezTo>
                      <a:pt x="19" y="42"/>
                      <a:pt x="19" y="42"/>
                      <a:pt x="19" y="42"/>
                    </a:cubicBezTo>
                    <a:cubicBezTo>
                      <a:pt x="15" y="42"/>
                      <a:pt x="13" y="40"/>
                      <a:pt x="12" y="36"/>
                    </a:cubicBezTo>
                    <a:cubicBezTo>
                      <a:pt x="4" y="0"/>
                      <a:pt x="4" y="0"/>
                      <a:pt x="4" y="0"/>
                    </a:cubicBezTo>
                    <a:cubicBezTo>
                      <a:pt x="0" y="1"/>
                      <a:pt x="0" y="1"/>
                      <a:pt x="0" y="1"/>
                    </a:cubicBezTo>
                    <a:cubicBezTo>
                      <a:pt x="8" y="37"/>
                      <a:pt x="8" y="37"/>
                      <a:pt x="8" y="37"/>
                    </a:cubicBezTo>
                    <a:cubicBezTo>
                      <a:pt x="9" y="39"/>
                      <a:pt x="11" y="45"/>
                      <a:pt x="18" y="46"/>
                    </a:cubicBezTo>
                    <a:cubicBezTo>
                      <a:pt x="18" y="46"/>
                      <a:pt x="18" y="46"/>
                      <a:pt x="18" y="46"/>
                    </a:cubicBezTo>
                    <a:cubicBezTo>
                      <a:pt x="19" y="46"/>
                      <a:pt x="19" y="46"/>
                      <a:pt x="19" y="46"/>
                    </a:cubicBezTo>
                    <a:cubicBezTo>
                      <a:pt x="21" y="46"/>
                      <a:pt x="21" y="46"/>
                      <a:pt x="21" y="46"/>
                    </a:cubicBezTo>
                    <a:cubicBezTo>
                      <a:pt x="22" y="46"/>
                      <a:pt x="22" y="46"/>
                      <a:pt x="22" y="46"/>
                    </a:cubicBezTo>
                    <a:cubicBezTo>
                      <a:pt x="22" y="46"/>
                      <a:pt x="22" y="46"/>
                      <a:pt x="22" y="46"/>
                    </a:cubicBezTo>
                    <a:cubicBezTo>
                      <a:pt x="29" y="45"/>
                      <a:pt x="31" y="39"/>
                      <a:pt x="32" y="37"/>
                    </a:cubicBezTo>
                    <a:cubicBezTo>
                      <a:pt x="40" y="1"/>
                      <a:pt x="40" y="1"/>
                      <a:pt x="40" y="1"/>
                    </a:cubicBezTo>
                    <a:cubicBezTo>
                      <a:pt x="36" y="0"/>
                      <a:pt x="36" y="0"/>
                      <a:pt x="36" y="0"/>
                    </a:cubicBezTo>
                    <a:lnTo>
                      <a:pt x="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56" name="组合 55"/>
            <p:cNvGrpSpPr/>
            <p:nvPr/>
          </p:nvGrpSpPr>
          <p:grpSpPr>
            <a:xfrm>
              <a:off x="4503852" y="2349899"/>
              <a:ext cx="180398" cy="161648"/>
              <a:chOff x="12422188" y="4684713"/>
              <a:chExt cx="465137" cy="455612"/>
            </a:xfrm>
            <a:solidFill>
              <a:srgbClr val="1D1D1A"/>
            </a:solidFill>
          </p:grpSpPr>
          <p:sp>
            <p:nvSpPr>
              <p:cNvPr id="527" name="Freeform 12"/>
              <p:cNvSpPr>
                <a:spLocks noEditPoints="1"/>
              </p:cNvSpPr>
              <p:nvPr/>
            </p:nvSpPr>
            <p:spPr bwMode="auto">
              <a:xfrm>
                <a:off x="12485688" y="4849813"/>
                <a:ext cx="95250" cy="125412"/>
              </a:xfrm>
              <a:custGeom>
                <a:avLst/>
                <a:gdLst>
                  <a:gd name="T0" fmla="*/ 4 w 36"/>
                  <a:gd name="T1" fmla="*/ 48 h 48"/>
                  <a:gd name="T2" fmla="*/ 27 w 36"/>
                  <a:gd name="T3" fmla="*/ 48 h 48"/>
                  <a:gd name="T4" fmla="*/ 36 w 36"/>
                  <a:gd name="T5" fmla="*/ 39 h 48"/>
                  <a:gd name="T6" fmla="*/ 36 w 36"/>
                  <a:gd name="T7" fmla="*/ 10 h 48"/>
                  <a:gd name="T8" fmla="*/ 27 w 36"/>
                  <a:gd name="T9" fmla="*/ 0 h 48"/>
                  <a:gd name="T10" fmla="*/ 4 w 36"/>
                  <a:gd name="T11" fmla="*/ 0 h 48"/>
                  <a:gd name="T12" fmla="*/ 0 w 36"/>
                  <a:gd name="T13" fmla="*/ 0 h 48"/>
                  <a:gd name="T14" fmla="*/ 0 w 36"/>
                  <a:gd name="T15" fmla="*/ 4 h 48"/>
                  <a:gd name="T16" fmla="*/ 0 w 36"/>
                  <a:gd name="T17" fmla="*/ 44 h 48"/>
                  <a:gd name="T18" fmla="*/ 0 w 36"/>
                  <a:gd name="T19" fmla="*/ 48 h 48"/>
                  <a:gd name="T20" fmla="*/ 4 w 36"/>
                  <a:gd name="T21" fmla="*/ 48 h 48"/>
                  <a:gd name="T22" fmla="*/ 4 w 36"/>
                  <a:gd name="T23" fmla="*/ 4 h 48"/>
                  <a:gd name="T24" fmla="*/ 27 w 36"/>
                  <a:gd name="T25" fmla="*/ 4 h 48"/>
                  <a:gd name="T26" fmla="*/ 32 w 36"/>
                  <a:gd name="T27" fmla="*/ 10 h 48"/>
                  <a:gd name="T28" fmla="*/ 32 w 36"/>
                  <a:gd name="T29" fmla="*/ 39 h 48"/>
                  <a:gd name="T30" fmla="*/ 27 w 36"/>
                  <a:gd name="T31" fmla="*/ 44 h 48"/>
                  <a:gd name="T32" fmla="*/ 4 w 36"/>
                  <a:gd name="T33" fmla="*/ 44 h 48"/>
                  <a:gd name="T34" fmla="*/ 4 w 36"/>
                  <a:gd name="T35"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8">
                    <a:moveTo>
                      <a:pt x="4" y="48"/>
                    </a:moveTo>
                    <a:cubicBezTo>
                      <a:pt x="27" y="48"/>
                      <a:pt x="27" y="48"/>
                      <a:pt x="27" y="48"/>
                    </a:cubicBezTo>
                    <a:cubicBezTo>
                      <a:pt x="32" y="48"/>
                      <a:pt x="36" y="44"/>
                      <a:pt x="36" y="39"/>
                    </a:cubicBezTo>
                    <a:cubicBezTo>
                      <a:pt x="36" y="10"/>
                      <a:pt x="36" y="10"/>
                      <a:pt x="36" y="10"/>
                    </a:cubicBezTo>
                    <a:cubicBezTo>
                      <a:pt x="36" y="5"/>
                      <a:pt x="32" y="0"/>
                      <a:pt x="27" y="0"/>
                    </a:cubicBezTo>
                    <a:cubicBezTo>
                      <a:pt x="4" y="0"/>
                      <a:pt x="4" y="0"/>
                      <a:pt x="4" y="0"/>
                    </a:cubicBezTo>
                    <a:cubicBezTo>
                      <a:pt x="0" y="0"/>
                      <a:pt x="0" y="0"/>
                      <a:pt x="0" y="0"/>
                    </a:cubicBezTo>
                    <a:cubicBezTo>
                      <a:pt x="0" y="4"/>
                      <a:pt x="0" y="4"/>
                      <a:pt x="0" y="4"/>
                    </a:cubicBezTo>
                    <a:cubicBezTo>
                      <a:pt x="0" y="44"/>
                      <a:pt x="0" y="44"/>
                      <a:pt x="0" y="44"/>
                    </a:cubicBezTo>
                    <a:cubicBezTo>
                      <a:pt x="0" y="48"/>
                      <a:pt x="0" y="48"/>
                      <a:pt x="0" y="48"/>
                    </a:cubicBezTo>
                    <a:lnTo>
                      <a:pt x="4" y="48"/>
                    </a:lnTo>
                    <a:close/>
                    <a:moveTo>
                      <a:pt x="4" y="4"/>
                    </a:moveTo>
                    <a:cubicBezTo>
                      <a:pt x="27" y="4"/>
                      <a:pt x="27" y="4"/>
                      <a:pt x="27" y="4"/>
                    </a:cubicBezTo>
                    <a:cubicBezTo>
                      <a:pt x="30" y="4"/>
                      <a:pt x="32" y="7"/>
                      <a:pt x="32" y="10"/>
                    </a:cubicBezTo>
                    <a:cubicBezTo>
                      <a:pt x="32" y="39"/>
                      <a:pt x="32" y="39"/>
                      <a:pt x="32" y="39"/>
                    </a:cubicBezTo>
                    <a:cubicBezTo>
                      <a:pt x="32" y="42"/>
                      <a:pt x="30" y="44"/>
                      <a:pt x="27" y="44"/>
                    </a:cubicBezTo>
                    <a:cubicBezTo>
                      <a:pt x="4" y="44"/>
                      <a:pt x="4" y="44"/>
                      <a:pt x="4" y="44"/>
                    </a:cubicBezTo>
                    <a:lnTo>
                      <a:pt x="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8" name="Freeform 13"/>
              <p:cNvSpPr>
                <a:spLocks noEditPoints="1"/>
              </p:cNvSpPr>
              <p:nvPr/>
            </p:nvSpPr>
            <p:spPr bwMode="auto">
              <a:xfrm>
                <a:off x="12422188" y="4684713"/>
                <a:ext cx="465137" cy="455612"/>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158 w 176"/>
                  <a:gd name="T11" fmla="*/ 50 h 176"/>
                  <a:gd name="T12" fmla="*/ 130 w 176"/>
                  <a:gd name="T13" fmla="*/ 50 h 176"/>
                  <a:gd name="T14" fmla="*/ 102 w 176"/>
                  <a:gd name="T15" fmla="*/ 10 h 176"/>
                  <a:gd name="T16" fmla="*/ 158 w 176"/>
                  <a:gd name="T17" fmla="*/ 50 h 176"/>
                  <a:gd name="T18" fmla="*/ 126 w 176"/>
                  <a:gd name="T19" fmla="*/ 50 h 176"/>
                  <a:gd name="T20" fmla="*/ 50 w 176"/>
                  <a:gd name="T21" fmla="*/ 50 h 176"/>
                  <a:gd name="T22" fmla="*/ 88 w 176"/>
                  <a:gd name="T23" fmla="*/ 10 h 176"/>
                  <a:gd name="T24" fmla="*/ 126 w 176"/>
                  <a:gd name="T25" fmla="*/ 50 h 176"/>
                  <a:gd name="T26" fmla="*/ 73 w 176"/>
                  <a:gd name="T27" fmla="*/ 10 h 176"/>
                  <a:gd name="T28" fmla="*/ 46 w 176"/>
                  <a:gd name="T29" fmla="*/ 50 h 176"/>
                  <a:gd name="T30" fmla="*/ 17 w 176"/>
                  <a:gd name="T31" fmla="*/ 50 h 176"/>
                  <a:gd name="T32" fmla="*/ 73 w 176"/>
                  <a:gd name="T33" fmla="*/ 10 h 176"/>
                  <a:gd name="T34" fmla="*/ 15 w 176"/>
                  <a:gd name="T35" fmla="*/ 54 h 176"/>
                  <a:gd name="T36" fmla="*/ 160 w 176"/>
                  <a:gd name="T37" fmla="*/ 54 h 176"/>
                  <a:gd name="T38" fmla="*/ 168 w 176"/>
                  <a:gd name="T39" fmla="*/ 88 h 176"/>
                  <a:gd name="T40" fmla="*/ 160 w 176"/>
                  <a:gd name="T41" fmla="*/ 122 h 176"/>
                  <a:gd name="T42" fmla="*/ 15 w 176"/>
                  <a:gd name="T43" fmla="*/ 122 h 176"/>
                  <a:gd name="T44" fmla="*/ 8 w 176"/>
                  <a:gd name="T45" fmla="*/ 88 h 176"/>
                  <a:gd name="T46" fmla="*/ 15 w 176"/>
                  <a:gd name="T47" fmla="*/ 54 h 176"/>
                  <a:gd name="T48" fmla="*/ 50 w 176"/>
                  <a:gd name="T49" fmla="*/ 126 h 176"/>
                  <a:gd name="T50" fmla="*/ 125 w 176"/>
                  <a:gd name="T51" fmla="*/ 126 h 176"/>
                  <a:gd name="T52" fmla="*/ 88 w 176"/>
                  <a:gd name="T53" fmla="*/ 166 h 176"/>
                  <a:gd name="T54" fmla="*/ 50 w 176"/>
                  <a:gd name="T55" fmla="*/ 126 h 176"/>
                  <a:gd name="T56" fmla="*/ 17 w 176"/>
                  <a:gd name="T57" fmla="*/ 126 h 176"/>
                  <a:gd name="T58" fmla="*/ 46 w 176"/>
                  <a:gd name="T59" fmla="*/ 126 h 176"/>
                  <a:gd name="T60" fmla="*/ 73 w 176"/>
                  <a:gd name="T61" fmla="*/ 167 h 176"/>
                  <a:gd name="T62" fmla="*/ 17 w 176"/>
                  <a:gd name="T63" fmla="*/ 126 h 176"/>
                  <a:gd name="T64" fmla="*/ 102 w 176"/>
                  <a:gd name="T65" fmla="*/ 167 h 176"/>
                  <a:gd name="T66" fmla="*/ 130 w 176"/>
                  <a:gd name="T67" fmla="*/ 126 h 176"/>
                  <a:gd name="T68" fmla="*/ 158 w 176"/>
                  <a:gd name="T69" fmla="*/ 126 h 176"/>
                  <a:gd name="T70" fmla="*/ 102 w 176"/>
                  <a:gd name="T71"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76">
                    <a:moveTo>
                      <a:pt x="88" y="0"/>
                    </a:moveTo>
                    <a:cubicBezTo>
                      <a:pt x="39" y="0"/>
                      <a:pt x="0" y="40"/>
                      <a:pt x="0" y="88"/>
                    </a:cubicBezTo>
                    <a:cubicBezTo>
                      <a:pt x="0" y="137"/>
                      <a:pt x="39" y="176"/>
                      <a:pt x="88" y="176"/>
                    </a:cubicBezTo>
                    <a:cubicBezTo>
                      <a:pt x="136" y="176"/>
                      <a:pt x="176" y="137"/>
                      <a:pt x="176" y="88"/>
                    </a:cubicBezTo>
                    <a:cubicBezTo>
                      <a:pt x="176" y="40"/>
                      <a:pt x="136" y="0"/>
                      <a:pt x="88" y="0"/>
                    </a:cubicBezTo>
                    <a:close/>
                    <a:moveTo>
                      <a:pt x="158" y="50"/>
                    </a:moveTo>
                    <a:cubicBezTo>
                      <a:pt x="130" y="50"/>
                      <a:pt x="130" y="50"/>
                      <a:pt x="130" y="50"/>
                    </a:cubicBezTo>
                    <a:cubicBezTo>
                      <a:pt x="125" y="30"/>
                      <a:pt x="115" y="16"/>
                      <a:pt x="102" y="10"/>
                    </a:cubicBezTo>
                    <a:cubicBezTo>
                      <a:pt x="127" y="14"/>
                      <a:pt x="147" y="30"/>
                      <a:pt x="158" y="50"/>
                    </a:cubicBezTo>
                    <a:close/>
                    <a:moveTo>
                      <a:pt x="126" y="50"/>
                    </a:moveTo>
                    <a:cubicBezTo>
                      <a:pt x="50" y="50"/>
                      <a:pt x="50" y="50"/>
                      <a:pt x="50" y="50"/>
                    </a:cubicBezTo>
                    <a:cubicBezTo>
                      <a:pt x="57" y="25"/>
                      <a:pt x="71" y="10"/>
                      <a:pt x="88" y="10"/>
                    </a:cubicBezTo>
                    <a:cubicBezTo>
                      <a:pt x="105" y="10"/>
                      <a:pt x="119" y="25"/>
                      <a:pt x="126" y="50"/>
                    </a:cubicBezTo>
                    <a:close/>
                    <a:moveTo>
                      <a:pt x="73" y="10"/>
                    </a:moveTo>
                    <a:cubicBezTo>
                      <a:pt x="61" y="16"/>
                      <a:pt x="51" y="30"/>
                      <a:pt x="46" y="50"/>
                    </a:cubicBezTo>
                    <a:cubicBezTo>
                      <a:pt x="17" y="50"/>
                      <a:pt x="17" y="50"/>
                      <a:pt x="17" y="50"/>
                    </a:cubicBezTo>
                    <a:cubicBezTo>
                      <a:pt x="29" y="30"/>
                      <a:pt x="49" y="14"/>
                      <a:pt x="73" y="10"/>
                    </a:cubicBezTo>
                    <a:close/>
                    <a:moveTo>
                      <a:pt x="15" y="54"/>
                    </a:moveTo>
                    <a:cubicBezTo>
                      <a:pt x="160" y="54"/>
                      <a:pt x="160" y="54"/>
                      <a:pt x="160" y="54"/>
                    </a:cubicBezTo>
                    <a:cubicBezTo>
                      <a:pt x="165" y="65"/>
                      <a:pt x="168" y="76"/>
                      <a:pt x="168" y="88"/>
                    </a:cubicBezTo>
                    <a:cubicBezTo>
                      <a:pt x="168" y="101"/>
                      <a:pt x="165" y="112"/>
                      <a:pt x="160" y="122"/>
                    </a:cubicBezTo>
                    <a:cubicBezTo>
                      <a:pt x="15" y="122"/>
                      <a:pt x="15" y="122"/>
                      <a:pt x="15" y="122"/>
                    </a:cubicBezTo>
                    <a:cubicBezTo>
                      <a:pt x="11" y="112"/>
                      <a:pt x="8" y="101"/>
                      <a:pt x="8" y="88"/>
                    </a:cubicBezTo>
                    <a:cubicBezTo>
                      <a:pt x="8" y="76"/>
                      <a:pt x="11" y="65"/>
                      <a:pt x="15" y="54"/>
                    </a:cubicBezTo>
                    <a:close/>
                    <a:moveTo>
                      <a:pt x="50" y="126"/>
                    </a:moveTo>
                    <a:cubicBezTo>
                      <a:pt x="125" y="126"/>
                      <a:pt x="125" y="126"/>
                      <a:pt x="125" y="126"/>
                    </a:cubicBezTo>
                    <a:cubicBezTo>
                      <a:pt x="119" y="152"/>
                      <a:pt x="105" y="166"/>
                      <a:pt x="88" y="166"/>
                    </a:cubicBezTo>
                    <a:cubicBezTo>
                      <a:pt x="70" y="166"/>
                      <a:pt x="56" y="152"/>
                      <a:pt x="50" y="126"/>
                    </a:cubicBezTo>
                    <a:close/>
                    <a:moveTo>
                      <a:pt x="17" y="126"/>
                    </a:moveTo>
                    <a:cubicBezTo>
                      <a:pt x="46" y="126"/>
                      <a:pt x="46" y="126"/>
                      <a:pt x="46" y="126"/>
                    </a:cubicBezTo>
                    <a:cubicBezTo>
                      <a:pt x="51" y="147"/>
                      <a:pt x="60" y="161"/>
                      <a:pt x="73" y="167"/>
                    </a:cubicBezTo>
                    <a:cubicBezTo>
                      <a:pt x="49" y="163"/>
                      <a:pt x="29" y="147"/>
                      <a:pt x="17" y="126"/>
                    </a:cubicBezTo>
                    <a:close/>
                    <a:moveTo>
                      <a:pt x="102" y="167"/>
                    </a:moveTo>
                    <a:cubicBezTo>
                      <a:pt x="115" y="161"/>
                      <a:pt x="124" y="147"/>
                      <a:pt x="130" y="126"/>
                    </a:cubicBezTo>
                    <a:cubicBezTo>
                      <a:pt x="158" y="126"/>
                      <a:pt x="158" y="126"/>
                      <a:pt x="158" y="126"/>
                    </a:cubicBezTo>
                    <a:cubicBezTo>
                      <a:pt x="147" y="147"/>
                      <a:pt x="126" y="163"/>
                      <a:pt x="102" y="1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9" name="Freeform 14"/>
              <p:cNvSpPr/>
              <p:nvPr/>
            </p:nvSpPr>
            <p:spPr bwMode="auto">
              <a:xfrm>
                <a:off x="12601575" y="4849813"/>
                <a:ext cx="106362" cy="125412"/>
              </a:xfrm>
              <a:custGeom>
                <a:avLst/>
                <a:gdLst>
                  <a:gd name="T0" fmla="*/ 4 w 40"/>
                  <a:gd name="T1" fmla="*/ 4 h 48"/>
                  <a:gd name="T2" fmla="*/ 5 w 40"/>
                  <a:gd name="T3" fmla="*/ 4 h 48"/>
                  <a:gd name="T4" fmla="*/ 12 w 40"/>
                  <a:gd name="T5" fmla="*/ 10 h 48"/>
                  <a:gd name="T6" fmla="*/ 23 w 40"/>
                  <a:gd name="T7" fmla="*/ 41 h 48"/>
                  <a:gd name="T8" fmla="*/ 25 w 40"/>
                  <a:gd name="T9" fmla="*/ 40 h 48"/>
                  <a:gd name="T10" fmla="*/ 23 w 40"/>
                  <a:gd name="T11" fmla="*/ 41 h 48"/>
                  <a:gd name="T12" fmla="*/ 34 w 40"/>
                  <a:gd name="T13" fmla="*/ 48 h 48"/>
                  <a:gd name="T14" fmla="*/ 40 w 40"/>
                  <a:gd name="T15" fmla="*/ 48 h 48"/>
                  <a:gd name="T16" fmla="*/ 40 w 40"/>
                  <a:gd name="T17" fmla="*/ 44 h 48"/>
                  <a:gd name="T18" fmla="*/ 40 w 40"/>
                  <a:gd name="T19" fmla="*/ 44 h 48"/>
                  <a:gd name="T20" fmla="*/ 40 w 40"/>
                  <a:gd name="T21" fmla="*/ 0 h 48"/>
                  <a:gd name="T22" fmla="*/ 36 w 40"/>
                  <a:gd name="T23" fmla="*/ 0 h 48"/>
                  <a:gd name="T24" fmla="*/ 36 w 40"/>
                  <a:gd name="T25" fmla="*/ 44 h 48"/>
                  <a:gd name="T26" fmla="*/ 34 w 40"/>
                  <a:gd name="T27" fmla="*/ 44 h 48"/>
                  <a:gd name="T28" fmla="*/ 27 w 40"/>
                  <a:gd name="T29" fmla="*/ 40 h 48"/>
                  <a:gd name="T30" fmla="*/ 27 w 40"/>
                  <a:gd name="T31" fmla="*/ 40 h 48"/>
                  <a:gd name="T32" fmla="*/ 16 w 40"/>
                  <a:gd name="T33" fmla="*/ 9 h 48"/>
                  <a:gd name="T34" fmla="*/ 5 w 40"/>
                  <a:gd name="T35" fmla="*/ 0 h 48"/>
                  <a:gd name="T36" fmla="*/ 2 w 40"/>
                  <a:gd name="T37" fmla="*/ 0 h 48"/>
                  <a:gd name="T38" fmla="*/ 2 w 40"/>
                  <a:gd name="T39" fmla="*/ 0 h 48"/>
                  <a:gd name="T40" fmla="*/ 0 w 40"/>
                  <a:gd name="T41" fmla="*/ 0 h 48"/>
                  <a:gd name="T42" fmla="*/ 0 w 40"/>
                  <a:gd name="T43" fmla="*/ 48 h 48"/>
                  <a:gd name="T44" fmla="*/ 4 w 40"/>
                  <a:gd name="T45" fmla="*/ 48 h 48"/>
                  <a:gd name="T46" fmla="*/ 4 w 40"/>
                  <a:gd name="T4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8">
                    <a:moveTo>
                      <a:pt x="4" y="4"/>
                    </a:moveTo>
                    <a:cubicBezTo>
                      <a:pt x="5" y="4"/>
                      <a:pt x="5" y="4"/>
                      <a:pt x="5" y="4"/>
                    </a:cubicBezTo>
                    <a:cubicBezTo>
                      <a:pt x="8" y="4"/>
                      <a:pt x="11" y="6"/>
                      <a:pt x="12" y="10"/>
                    </a:cubicBezTo>
                    <a:cubicBezTo>
                      <a:pt x="23" y="41"/>
                      <a:pt x="23" y="41"/>
                      <a:pt x="23" y="41"/>
                    </a:cubicBezTo>
                    <a:cubicBezTo>
                      <a:pt x="25" y="40"/>
                      <a:pt x="25" y="40"/>
                      <a:pt x="25" y="40"/>
                    </a:cubicBezTo>
                    <a:cubicBezTo>
                      <a:pt x="23" y="41"/>
                      <a:pt x="23" y="41"/>
                      <a:pt x="23" y="41"/>
                    </a:cubicBezTo>
                    <a:cubicBezTo>
                      <a:pt x="25" y="46"/>
                      <a:pt x="28" y="48"/>
                      <a:pt x="34" y="48"/>
                    </a:cubicBezTo>
                    <a:cubicBezTo>
                      <a:pt x="40" y="48"/>
                      <a:pt x="40" y="48"/>
                      <a:pt x="40" y="48"/>
                    </a:cubicBezTo>
                    <a:cubicBezTo>
                      <a:pt x="40" y="44"/>
                      <a:pt x="40" y="44"/>
                      <a:pt x="40" y="44"/>
                    </a:cubicBezTo>
                    <a:cubicBezTo>
                      <a:pt x="40" y="44"/>
                      <a:pt x="40" y="44"/>
                      <a:pt x="40" y="44"/>
                    </a:cubicBezTo>
                    <a:cubicBezTo>
                      <a:pt x="40" y="0"/>
                      <a:pt x="40" y="0"/>
                      <a:pt x="40" y="0"/>
                    </a:cubicBezTo>
                    <a:cubicBezTo>
                      <a:pt x="36" y="0"/>
                      <a:pt x="36" y="0"/>
                      <a:pt x="36" y="0"/>
                    </a:cubicBezTo>
                    <a:cubicBezTo>
                      <a:pt x="36" y="44"/>
                      <a:pt x="36" y="44"/>
                      <a:pt x="36" y="44"/>
                    </a:cubicBezTo>
                    <a:cubicBezTo>
                      <a:pt x="34" y="44"/>
                      <a:pt x="34" y="44"/>
                      <a:pt x="34" y="44"/>
                    </a:cubicBezTo>
                    <a:cubicBezTo>
                      <a:pt x="30" y="44"/>
                      <a:pt x="28" y="43"/>
                      <a:pt x="27" y="40"/>
                    </a:cubicBezTo>
                    <a:cubicBezTo>
                      <a:pt x="27" y="40"/>
                      <a:pt x="27" y="40"/>
                      <a:pt x="27" y="40"/>
                    </a:cubicBezTo>
                    <a:cubicBezTo>
                      <a:pt x="16" y="9"/>
                      <a:pt x="16" y="9"/>
                      <a:pt x="16" y="9"/>
                    </a:cubicBezTo>
                    <a:cubicBezTo>
                      <a:pt x="15" y="7"/>
                      <a:pt x="13" y="0"/>
                      <a:pt x="5" y="0"/>
                    </a:cubicBezTo>
                    <a:cubicBezTo>
                      <a:pt x="2" y="0"/>
                      <a:pt x="2" y="0"/>
                      <a:pt x="2" y="0"/>
                    </a:cubicBezTo>
                    <a:cubicBezTo>
                      <a:pt x="2" y="0"/>
                      <a:pt x="2" y="0"/>
                      <a:pt x="2" y="0"/>
                    </a:cubicBezTo>
                    <a:cubicBezTo>
                      <a:pt x="0" y="0"/>
                      <a:pt x="0" y="0"/>
                      <a:pt x="0" y="0"/>
                    </a:cubicBezTo>
                    <a:cubicBezTo>
                      <a:pt x="0" y="48"/>
                      <a:pt x="0" y="48"/>
                      <a:pt x="0" y="48"/>
                    </a:cubicBezTo>
                    <a:cubicBezTo>
                      <a:pt x="4" y="48"/>
                      <a:pt x="4" y="48"/>
                      <a:pt x="4" y="48"/>
                    </a:cubicBezTo>
                    <a:lnTo>
                      <a:pt x="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0" name="Freeform 15"/>
              <p:cNvSpPr/>
              <p:nvPr/>
            </p:nvSpPr>
            <p:spPr bwMode="auto">
              <a:xfrm>
                <a:off x="12728575" y="4849813"/>
                <a:ext cx="95250" cy="125412"/>
              </a:xfrm>
              <a:custGeom>
                <a:avLst/>
                <a:gdLst>
                  <a:gd name="T0" fmla="*/ 8 w 36"/>
                  <a:gd name="T1" fmla="*/ 24 h 48"/>
                  <a:gd name="T2" fmla="*/ 12 w 36"/>
                  <a:gd name="T3" fmla="*/ 24 h 48"/>
                  <a:gd name="T4" fmla="*/ 12 w 36"/>
                  <a:gd name="T5" fmla="*/ 24 h 48"/>
                  <a:gd name="T6" fmla="*/ 27 w 36"/>
                  <a:gd name="T7" fmla="*/ 24 h 48"/>
                  <a:gd name="T8" fmla="*/ 32 w 36"/>
                  <a:gd name="T9" fmla="*/ 30 h 48"/>
                  <a:gd name="T10" fmla="*/ 32 w 36"/>
                  <a:gd name="T11" fmla="*/ 39 h 48"/>
                  <a:gd name="T12" fmla="*/ 27 w 36"/>
                  <a:gd name="T13" fmla="*/ 44 h 48"/>
                  <a:gd name="T14" fmla="*/ 0 w 36"/>
                  <a:gd name="T15" fmla="*/ 44 h 48"/>
                  <a:gd name="T16" fmla="*/ 0 w 36"/>
                  <a:gd name="T17" fmla="*/ 48 h 48"/>
                  <a:gd name="T18" fmla="*/ 27 w 36"/>
                  <a:gd name="T19" fmla="*/ 48 h 48"/>
                  <a:gd name="T20" fmla="*/ 36 w 36"/>
                  <a:gd name="T21" fmla="*/ 39 h 48"/>
                  <a:gd name="T22" fmla="*/ 36 w 36"/>
                  <a:gd name="T23" fmla="*/ 30 h 48"/>
                  <a:gd name="T24" fmla="*/ 27 w 36"/>
                  <a:gd name="T25" fmla="*/ 20 h 48"/>
                  <a:gd name="T26" fmla="*/ 23 w 36"/>
                  <a:gd name="T27" fmla="*/ 20 h 48"/>
                  <a:gd name="T28" fmla="*/ 23 w 36"/>
                  <a:gd name="T29" fmla="*/ 20 h 48"/>
                  <a:gd name="T30" fmla="*/ 8 w 36"/>
                  <a:gd name="T31" fmla="*/ 20 h 48"/>
                  <a:gd name="T32" fmla="*/ 4 w 36"/>
                  <a:gd name="T33" fmla="*/ 15 h 48"/>
                  <a:gd name="T34" fmla="*/ 4 w 36"/>
                  <a:gd name="T35" fmla="*/ 10 h 48"/>
                  <a:gd name="T36" fmla="*/ 8 w 36"/>
                  <a:gd name="T37" fmla="*/ 4 h 48"/>
                  <a:gd name="T38" fmla="*/ 36 w 36"/>
                  <a:gd name="T39" fmla="*/ 4 h 48"/>
                  <a:gd name="T40" fmla="*/ 36 w 36"/>
                  <a:gd name="T41" fmla="*/ 0 h 48"/>
                  <a:gd name="T42" fmla="*/ 8 w 36"/>
                  <a:gd name="T43" fmla="*/ 0 h 48"/>
                  <a:gd name="T44" fmla="*/ 0 w 36"/>
                  <a:gd name="T45" fmla="*/ 10 h 48"/>
                  <a:gd name="T46" fmla="*/ 0 w 36"/>
                  <a:gd name="T47" fmla="*/ 15 h 48"/>
                  <a:gd name="T48" fmla="*/ 8 w 36"/>
                  <a:gd name="T4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48">
                    <a:moveTo>
                      <a:pt x="8" y="24"/>
                    </a:moveTo>
                    <a:cubicBezTo>
                      <a:pt x="12" y="24"/>
                      <a:pt x="12" y="24"/>
                      <a:pt x="12" y="24"/>
                    </a:cubicBezTo>
                    <a:cubicBezTo>
                      <a:pt x="12" y="24"/>
                      <a:pt x="12" y="24"/>
                      <a:pt x="12" y="24"/>
                    </a:cubicBezTo>
                    <a:cubicBezTo>
                      <a:pt x="27" y="24"/>
                      <a:pt x="27" y="24"/>
                      <a:pt x="27" y="24"/>
                    </a:cubicBezTo>
                    <a:cubicBezTo>
                      <a:pt x="30" y="24"/>
                      <a:pt x="32" y="27"/>
                      <a:pt x="32" y="30"/>
                    </a:cubicBezTo>
                    <a:cubicBezTo>
                      <a:pt x="32" y="39"/>
                      <a:pt x="32" y="39"/>
                      <a:pt x="32" y="39"/>
                    </a:cubicBezTo>
                    <a:cubicBezTo>
                      <a:pt x="32" y="42"/>
                      <a:pt x="30" y="44"/>
                      <a:pt x="27" y="44"/>
                    </a:cubicBezTo>
                    <a:cubicBezTo>
                      <a:pt x="0" y="44"/>
                      <a:pt x="0" y="44"/>
                      <a:pt x="0" y="44"/>
                    </a:cubicBezTo>
                    <a:cubicBezTo>
                      <a:pt x="0" y="48"/>
                      <a:pt x="0" y="48"/>
                      <a:pt x="0" y="48"/>
                    </a:cubicBezTo>
                    <a:cubicBezTo>
                      <a:pt x="27" y="48"/>
                      <a:pt x="27" y="48"/>
                      <a:pt x="27" y="48"/>
                    </a:cubicBezTo>
                    <a:cubicBezTo>
                      <a:pt x="32" y="48"/>
                      <a:pt x="36" y="44"/>
                      <a:pt x="36" y="39"/>
                    </a:cubicBezTo>
                    <a:cubicBezTo>
                      <a:pt x="36" y="30"/>
                      <a:pt x="36" y="30"/>
                      <a:pt x="36" y="30"/>
                    </a:cubicBezTo>
                    <a:cubicBezTo>
                      <a:pt x="36" y="25"/>
                      <a:pt x="32" y="20"/>
                      <a:pt x="27" y="20"/>
                    </a:cubicBezTo>
                    <a:cubicBezTo>
                      <a:pt x="23" y="20"/>
                      <a:pt x="23" y="20"/>
                      <a:pt x="23" y="20"/>
                    </a:cubicBezTo>
                    <a:cubicBezTo>
                      <a:pt x="23" y="20"/>
                      <a:pt x="23" y="20"/>
                      <a:pt x="23" y="20"/>
                    </a:cubicBezTo>
                    <a:cubicBezTo>
                      <a:pt x="8" y="20"/>
                      <a:pt x="8" y="20"/>
                      <a:pt x="8" y="20"/>
                    </a:cubicBezTo>
                    <a:cubicBezTo>
                      <a:pt x="6" y="20"/>
                      <a:pt x="4" y="18"/>
                      <a:pt x="4" y="15"/>
                    </a:cubicBezTo>
                    <a:cubicBezTo>
                      <a:pt x="4" y="10"/>
                      <a:pt x="4" y="10"/>
                      <a:pt x="4" y="10"/>
                    </a:cubicBezTo>
                    <a:cubicBezTo>
                      <a:pt x="4" y="7"/>
                      <a:pt x="6" y="4"/>
                      <a:pt x="8" y="4"/>
                    </a:cubicBezTo>
                    <a:cubicBezTo>
                      <a:pt x="36" y="4"/>
                      <a:pt x="36" y="4"/>
                      <a:pt x="36" y="4"/>
                    </a:cubicBezTo>
                    <a:cubicBezTo>
                      <a:pt x="36" y="0"/>
                      <a:pt x="36" y="0"/>
                      <a:pt x="36" y="0"/>
                    </a:cubicBezTo>
                    <a:cubicBezTo>
                      <a:pt x="8" y="0"/>
                      <a:pt x="8" y="0"/>
                      <a:pt x="8" y="0"/>
                    </a:cubicBezTo>
                    <a:cubicBezTo>
                      <a:pt x="4" y="0"/>
                      <a:pt x="0" y="5"/>
                      <a:pt x="0" y="10"/>
                    </a:cubicBezTo>
                    <a:cubicBezTo>
                      <a:pt x="0" y="15"/>
                      <a:pt x="0" y="15"/>
                      <a:pt x="0" y="15"/>
                    </a:cubicBezTo>
                    <a:cubicBezTo>
                      <a:pt x="0" y="20"/>
                      <a:pt x="4" y="24"/>
                      <a:pt x="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57" name="矩形 56"/>
            <p:cNvSpPr/>
            <p:nvPr/>
          </p:nvSpPr>
          <p:spPr>
            <a:xfrm>
              <a:off x="1780138" y="2281667"/>
              <a:ext cx="3609045" cy="404878"/>
            </a:xfrm>
            <a:prstGeom prst="rect">
              <a:avLst/>
            </a:prstGeom>
            <a:noFill/>
            <a:ln w="3175" cap="flat" cmpd="sng" algn="ctr">
              <a:solidFill>
                <a:srgbClr val="FBA000"/>
              </a:solidFill>
              <a:prstDash val="solid"/>
              <a:miter lim="800000"/>
            </a:ln>
            <a:effectLst/>
          </p:spPr>
          <p:txBody>
            <a:bodyPr lIns="0" tIns="0" rIns="0" bIns="0" rtlCol="0" anchor="ctr"/>
            <a:lstStyle/>
            <a:p>
              <a:pPr marL="0" marR="0" lvl="0" indent="0" algn="ctr"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 name="TextBox 35"/>
            <p:cNvSpPr txBox="1"/>
            <p:nvPr/>
          </p:nvSpPr>
          <p:spPr>
            <a:xfrm>
              <a:off x="2321671" y="2555626"/>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Network</a:t>
              </a:r>
            </a:p>
          </p:txBody>
        </p:sp>
        <p:sp>
          <p:nvSpPr>
            <p:cNvPr id="59" name="TextBox 35"/>
            <p:cNvSpPr txBox="1"/>
            <p:nvPr/>
          </p:nvSpPr>
          <p:spPr>
            <a:xfrm>
              <a:off x="2626691" y="2555626"/>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VPC</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 name="TextBox 35"/>
            <p:cNvSpPr txBox="1"/>
            <p:nvPr/>
          </p:nvSpPr>
          <p:spPr>
            <a:xfrm>
              <a:off x="2874498" y="2555626"/>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ELB</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 name="TextBox 35"/>
            <p:cNvSpPr txBox="1"/>
            <p:nvPr/>
          </p:nvSpPr>
          <p:spPr>
            <a:xfrm>
              <a:off x="3222503" y="2526224"/>
              <a:ext cx="251552" cy="120745"/>
            </a:xfrm>
            <a:prstGeom prst="rect">
              <a:avLst/>
            </a:prstGeom>
            <a:noFill/>
          </p:spPr>
          <p:txBody>
            <a:bodyPr wrap="none" lIns="0" tIns="0" rIns="0" bIns="0" rtlCol="0">
              <a:spAutoFit/>
            </a:bodyPr>
            <a:lstStyle>
              <a:defPPr>
                <a:defRPr lang="en-US"/>
              </a:defPPr>
              <a:lvl1pPr algn="ctr" defTabSz="1218824">
                <a:lnSpc>
                  <a:spcPct val="80000"/>
                </a:lnSpc>
                <a:defRPr sz="600">
                  <a:solidFill>
                    <a:schemeClr val="tx2"/>
                  </a:solidFill>
                  <a:latin typeface="Arial" panose="020B0604020202020204" pitchFamily="34" charset="0"/>
                </a:defRPr>
              </a:lvl1pPr>
            </a:lstStyle>
            <a:p>
              <a:pPr marL="0" marR="0" lvl="0" indent="0" algn="ctr" defTabSz="1218824" eaLnBrk="1" fontAlgn="auto" latinLnBrk="0" hangingPunct="1">
                <a:lnSpc>
                  <a:spcPct val="80000"/>
                </a:lnSpc>
                <a:spcBef>
                  <a:spcPts val="0"/>
                </a:spcBef>
                <a:spcAft>
                  <a:spcPts val="0"/>
                </a:spcAft>
                <a:buClrTx/>
                <a:buSzTx/>
                <a:buFontTx/>
                <a:buNone/>
                <a:tabLst/>
                <a:defRPr/>
              </a:pPr>
              <a:r>
                <a:rPr kumimoji="0" sz="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NAT </a:t>
              </a:r>
              <a:endParaRPr kumimoji="0" lang="en-US" sz="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824" eaLnBrk="1" fontAlgn="auto" latinLnBrk="0" hangingPunct="1">
                <a:lnSpc>
                  <a:spcPct val="80000"/>
                </a:lnSpc>
                <a:spcBef>
                  <a:spcPts val="0"/>
                </a:spcBef>
                <a:spcAft>
                  <a:spcPts val="0"/>
                </a:spcAft>
                <a:buClrTx/>
                <a:buSzTx/>
                <a:buFontTx/>
                <a:buNone/>
                <a:tabLst/>
                <a:defRPr/>
              </a:pPr>
              <a:r>
                <a:rPr kumimoji="0" sz="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Gateway</a:t>
              </a:r>
              <a:endParaRPr kumimoji="0" lang="en-US" altLang="zh-CN" sz="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TextBox 35"/>
            <p:cNvSpPr txBox="1"/>
            <p:nvPr/>
          </p:nvSpPr>
          <p:spPr>
            <a:xfrm>
              <a:off x="3539964" y="2555626"/>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Elastic IP</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TextBox 35"/>
            <p:cNvSpPr txBox="1"/>
            <p:nvPr/>
          </p:nvSpPr>
          <p:spPr>
            <a:xfrm>
              <a:off x="3915285" y="2526224"/>
              <a:ext cx="231899" cy="120745"/>
            </a:xfrm>
            <a:prstGeom prst="rect">
              <a:avLst/>
            </a:prstGeom>
            <a:noFill/>
          </p:spPr>
          <p:txBody>
            <a:bodyPr wrap="none" lIns="0" tIns="0" rIns="0" bIns="0" rtlCol="0">
              <a:spAutoFit/>
            </a:bodyPr>
            <a:lstStyle>
              <a:defPPr>
                <a:defRPr lang="en-US"/>
              </a:defPPr>
              <a:lvl1pPr algn="ctr" defTabSz="1218824">
                <a:lnSpc>
                  <a:spcPct val="80000"/>
                </a:lnSpc>
                <a:defRPr sz="600">
                  <a:solidFill>
                    <a:schemeClr val="tx2"/>
                  </a:solidFill>
                  <a:latin typeface="Arial" panose="020B0604020202020204" pitchFamily="34" charset="0"/>
                </a:defRPr>
              </a:lvl1pPr>
            </a:lstStyle>
            <a:p>
              <a:pPr marL="0" marR="0" lvl="0" indent="0" algn="ctr" defTabSz="1218824" eaLnBrk="1" fontAlgn="auto" latinLnBrk="0" hangingPunct="1">
                <a:lnSpc>
                  <a:spcPct val="80000"/>
                </a:lnSpc>
                <a:spcBef>
                  <a:spcPts val="0"/>
                </a:spcBef>
                <a:spcAft>
                  <a:spcPts val="0"/>
                </a:spcAft>
                <a:buClrTx/>
                <a:buSzTx/>
                <a:buFontTx/>
                <a:buNone/>
                <a:tabLst/>
                <a:defRPr/>
              </a:pPr>
              <a:r>
                <a:rPr kumimoji="0" sz="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Direct</a:t>
              </a:r>
              <a:endParaRPr kumimoji="0" lang="en-US" sz="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824" eaLnBrk="1" fontAlgn="auto" latinLnBrk="0" hangingPunct="1">
                <a:lnSpc>
                  <a:spcPct val="80000"/>
                </a:lnSpc>
                <a:spcBef>
                  <a:spcPts val="0"/>
                </a:spcBef>
                <a:spcAft>
                  <a:spcPts val="0"/>
                </a:spcAft>
                <a:buClrTx/>
                <a:buSzTx/>
                <a:buFontTx/>
                <a:buNone/>
                <a:tabLst/>
                <a:defRPr/>
              </a:pPr>
              <a:r>
                <a:rPr kumimoji="0" sz="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Connect</a:t>
              </a:r>
              <a:endParaRPr kumimoji="0" lang="en-US" altLang="zh-CN" sz="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TextBox 35"/>
            <p:cNvSpPr txBox="1"/>
            <p:nvPr/>
          </p:nvSpPr>
          <p:spPr>
            <a:xfrm>
              <a:off x="4213185" y="2555626"/>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VPN</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TextBox 35"/>
            <p:cNvSpPr txBox="1"/>
            <p:nvPr/>
          </p:nvSpPr>
          <p:spPr>
            <a:xfrm>
              <a:off x="4467219" y="2555626"/>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DNS</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TextBox 35"/>
            <p:cNvSpPr txBox="1"/>
            <p:nvPr/>
          </p:nvSpPr>
          <p:spPr>
            <a:xfrm>
              <a:off x="4735744" y="2555626"/>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CMN</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文本框 145"/>
            <p:cNvSpPr txBox="1"/>
            <p:nvPr/>
          </p:nvSpPr>
          <p:spPr>
            <a:xfrm>
              <a:off x="1823067" y="2434320"/>
              <a:ext cx="431379" cy="125776"/>
            </a:xfrm>
            <a:prstGeom prst="rect">
              <a:avLst/>
            </a:prstGeom>
            <a:noFill/>
          </p:spPr>
          <p:txBody>
            <a:bodyPr wrap="square" lIns="0" tIns="0" rIns="0" bIns="0" rtlCol="0">
              <a:spAutoFit/>
            </a:bodyPr>
            <a:lstStyle/>
            <a:p>
              <a:pPr marL="0" marR="0" lvl="0" indent="0" defTabSz="1218345"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网络</a:t>
              </a:r>
              <a:endParaRPr kumimoji="0" 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矩形 67"/>
            <p:cNvSpPr/>
            <p:nvPr/>
          </p:nvSpPr>
          <p:spPr>
            <a:xfrm>
              <a:off x="1780138" y="2775796"/>
              <a:ext cx="3609045" cy="693625"/>
            </a:xfrm>
            <a:prstGeom prst="rect">
              <a:avLst/>
            </a:prstGeom>
            <a:noFill/>
            <a:ln w="3175" cap="flat" cmpd="sng" algn="ctr">
              <a:solidFill>
                <a:srgbClr val="FBA000"/>
              </a:solidFill>
              <a:prstDash val="solid"/>
              <a:miter lim="800000"/>
            </a:ln>
            <a:effectLst/>
          </p:spPr>
          <p:txBody>
            <a:bodyPr lIns="0" tIns="0" rIns="0" bIns="0" rtlCol="0" anchor="ctr"/>
            <a:lstStyle/>
            <a:p>
              <a:pPr marL="0" marR="0" lvl="0" indent="0" algn="ctr"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Freeform 7"/>
            <p:cNvSpPr>
              <a:spLocks noEditPoints="1"/>
            </p:cNvSpPr>
            <p:nvPr/>
          </p:nvSpPr>
          <p:spPr bwMode="auto">
            <a:xfrm>
              <a:off x="2789008" y="2801871"/>
              <a:ext cx="175523" cy="175355"/>
            </a:xfrm>
            <a:custGeom>
              <a:avLst/>
              <a:gdLst>
                <a:gd name="T0" fmla="*/ 110 w 160"/>
                <a:gd name="T1" fmla="*/ 84 h 176"/>
                <a:gd name="T2" fmla="*/ 114 w 160"/>
                <a:gd name="T3" fmla="*/ 82 h 176"/>
                <a:gd name="T4" fmla="*/ 140 w 160"/>
                <a:gd name="T5" fmla="*/ 116 h 176"/>
                <a:gd name="T6" fmla="*/ 128 w 160"/>
                <a:gd name="T7" fmla="*/ 95 h 176"/>
                <a:gd name="T8" fmla="*/ 96 w 160"/>
                <a:gd name="T9" fmla="*/ 47 h 176"/>
                <a:gd name="T10" fmla="*/ 64 w 160"/>
                <a:gd name="T11" fmla="*/ 57 h 176"/>
                <a:gd name="T12" fmla="*/ 26 w 160"/>
                <a:gd name="T13" fmla="*/ 87 h 176"/>
                <a:gd name="T14" fmla="*/ 17 w 160"/>
                <a:gd name="T15" fmla="*/ 117 h 176"/>
                <a:gd name="T16" fmla="*/ 29 w 160"/>
                <a:gd name="T17" fmla="*/ 102 h 176"/>
                <a:gd name="T18" fmla="*/ 34 w 160"/>
                <a:gd name="T19" fmla="*/ 134 h 176"/>
                <a:gd name="T20" fmla="*/ 54 w 160"/>
                <a:gd name="T21" fmla="*/ 119 h 176"/>
                <a:gd name="T22" fmla="*/ 66 w 160"/>
                <a:gd name="T23" fmla="*/ 117 h 176"/>
                <a:gd name="T24" fmla="*/ 83 w 160"/>
                <a:gd name="T25" fmla="*/ 135 h 176"/>
                <a:gd name="T26" fmla="*/ 99 w 160"/>
                <a:gd name="T27" fmla="*/ 135 h 176"/>
                <a:gd name="T28" fmla="*/ 106 w 160"/>
                <a:gd name="T29" fmla="*/ 104 h 176"/>
                <a:gd name="T30" fmla="*/ 107 w 160"/>
                <a:gd name="T31" fmla="*/ 123 h 176"/>
                <a:gd name="T32" fmla="*/ 109 w 160"/>
                <a:gd name="T33" fmla="*/ 135 h 176"/>
                <a:gd name="T34" fmla="*/ 131 w 160"/>
                <a:gd name="T35" fmla="*/ 123 h 176"/>
                <a:gd name="T36" fmla="*/ 140 w 160"/>
                <a:gd name="T37" fmla="*/ 116 h 176"/>
                <a:gd name="T38" fmla="*/ 108 w 160"/>
                <a:gd name="T39" fmla="*/ 126 h 176"/>
                <a:gd name="T40" fmla="*/ 122 w 160"/>
                <a:gd name="T41" fmla="*/ 120 h 176"/>
                <a:gd name="T42" fmla="*/ 125 w 160"/>
                <a:gd name="T43" fmla="*/ 93 h 176"/>
                <a:gd name="T44" fmla="*/ 124 w 160"/>
                <a:gd name="T45" fmla="*/ 116 h 176"/>
                <a:gd name="T46" fmla="*/ 110 w 160"/>
                <a:gd name="T47" fmla="*/ 100 h 176"/>
                <a:gd name="T48" fmla="*/ 110 w 160"/>
                <a:gd name="T49" fmla="*/ 99 h 176"/>
                <a:gd name="T50" fmla="*/ 110 w 160"/>
                <a:gd name="T51" fmla="*/ 99 h 176"/>
                <a:gd name="T52" fmla="*/ 100 w 160"/>
                <a:gd name="T53" fmla="*/ 106 h 176"/>
                <a:gd name="T54" fmla="*/ 87 w 160"/>
                <a:gd name="T55" fmla="*/ 130 h 176"/>
                <a:gd name="T56" fmla="*/ 85 w 160"/>
                <a:gd name="T57" fmla="*/ 110 h 176"/>
                <a:gd name="T58" fmla="*/ 54 w 160"/>
                <a:gd name="T59" fmla="*/ 109 h 176"/>
                <a:gd name="T60" fmla="*/ 51 w 160"/>
                <a:gd name="T61" fmla="*/ 131 h 176"/>
                <a:gd name="T62" fmla="*/ 36 w 160"/>
                <a:gd name="T63" fmla="*/ 107 h 176"/>
                <a:gd name="T64" fmla="*/ 66 w 160"/>
                <a:gd name="T65" fmla="*/ 61 h 176"/>
                <a:gd name="T66" fmla="*/ 90 w 160"/>
                <a:gd name="T67" fmla="*/ 84 h 176"/>
                <a:gd name="T68" fmla="*/ 72 w 160"/>
                <a:gd name="T69" fmla="*/ 66 h 176"/>
                <a:gd name="T70" fmla="*/ 100 w 160"/>
                <a:gd name="T71" fmla="*/ 53 h 176"/>
                <a:gd name="T72" fmla="*/ 147 w 160"/>
                <a:gd name="T73" fmla="*/ 35 h 176"/>
                <a:gd name="T74" fmla="*/ 67 w 160"/>
                <a:gd name="T75" fmla="*/ 3 h 176"/>
                <a:gd name="T76" fmla="*/ 0 w 160"/>
                <a:gd name="T77" fmla="*/ 119 h 176"/>
                <a:gd name="T78" fmla="*/ 80 w 160"/>
                <a:gd name="T79" fmla="*/ 176 h 176"/>
                <a:gd name="T80" fmla="*/ 160 w 160"/>
                <a:gd name="T81" fmla="*/ 119 h 176"/>
                <a:gd name="T82" fmla="*/ 152 w 160"/>
                <a:gd name="T83" fmla="*/ 119 h 176"/>
                <a:gd name="T84" fmla="*/ 80 w 160"/>
                <a:gd name="T85" fmla="*/ 168 h 176"/>
                <a:gd name="T86" fmla="*/ 8 w 160"/>
                <a:gd name="T87" fmla="*/ 119 h 176"/>
                <a:gd name="T88" fmla="*/ 71 w 160"/>
                <a:gd name="T89" fmla="*/ 10 h 176"/>
                <a:gd name="T90" fmla="*/ 143 w 160"/>
                <a:gd name="T91" fmla="*/ 4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 h="176">
                  <a:moveTo>
                    <a:pt x="110" y="81"/>
                  </a:moveTo>
                  <a:cubicBezTo>
                    <a:pt x="110" y="81"/>
                    <a:pt x="110" y="81"/>
                    <a:pt x="110" y="82"/>
                  </a:cubicBezTo>
                  <a:cubicBezTo>
                    <a:pt x="110" y="83"/>
                    <a:pt x="110" y="83"/>
                    <a:pt x="110" y="84"/>
                  </a:cubicBezTo>
                  <a:cubicBezTo>
                    <a:pt x="111" y="84"/>
                    <a:pt x="111" y="84"/>
                    <a:pt x="112" y="84"/>
                  </a:cubicBezTo>
                  <a:cubicBezTo>
                    <a:pt x="112" y="84"/>
                    <a:pt x="113" y="84"/>
                    <a:pt x="113" y="83"/>
                  </a:cubicBezTo>
                  <a:cubicBezTo>
                    <a:pt x="114" y="83"/>
                    <a:pt x="114" y="83"/>
                    <a:pt x="114" y="82"/>
                  </a:cubicBezTo>
                  <a:cubicBezTo>
                    <a:pt x="114" y="82"/>
                    <a:pt x="114" y="81"/>
                    <a:pt x="113" y="81"/>
                  </a:cubicBezTo>
                  <a:cubicBezTo>
                    <a:pt x="113" y="80"/>
                    <a:pt x="111" y="80"/>
                    <a:pt x="110" y="81"/>
                  </a:cubicBezTo>
                  <a:close/>
                  <a:moveTo>
                    <a:pt x="140" y="116"/>
                  </a:moveTo>
                  <a:cubicBezTo>
                    <a:pt x="140" y="116"/>
                    <a:pt x="134" y="118"/>
                    <a:pt x="128" y="117"/>
                  </a:cubicBezTo>
                  <a:cubicBezTo>
                    <a:pt x="129" y="111"/>
                    <a:pt x="128" y="105"/>
                    <a:pt x="128" y="100"/>
                  </a:cubicBezTo>
                  <a:cubicBezTo>
                    <a:pt x="128" y="98"/>
                    <a:pt x="128" y="96"/>
                    <a:pt x="128" y="95"/>
                  </a:cubicBezTo>
                  <a:cubicBezTo>
                    <a:pt x="132" y="90"/>
                    <a:pt x="134" y="74"/>
                    <a:pt x="128" y="62"/>
                  </a:cubicBezTo>
                  <a:cubicBezTo>
                    <a:pt x="124" y="55"/>
                    <a:pt x="116" y="47"/>
                    <a:pt x="99" y="48"/>
                  </a:cubicBezTo>
                  <a:cubicBezTo>
                    <a:pt x="98" y="48"/>
                    <a:pt x="97" y="47"/>
                    <a:pt x="96" y="47"/>
                  </a:cubicBezTo>
                  <a:cubicBezTo>
                    <a:pt x="89" y="43"/>
                    <a:pt x="77" y="37"/>
                    <a:pt x="69" y="45"/>
                  </a:cubicBezTo>
                  <a:cubicBezTo>
                    <a:pt x="67" y="47"/>
                    <a:pt x="66" y="51"/>
                    <a:pt x="66" y="57"/>
                  </a:cubicBezTo>
                  <a:cubicBezTo>
                    <a:pt x="64" y="57"/>
                    <a:pt x="64" y="57"/>
                    <a:pt x="64" y="57"/>
                  </a:cubicBezTo>
                  <a:cubicBezTo>
                    <a:pt x="64" y="57"/>
                    <a:pt x="64" y="57"/>
                    <a:pt x="62" y="57"/>
                  </a:cubicBezTo>
                  <a:cubicBezTo>
                    <a:pt x="43" y="57"/>
                    <a:pt x="26" y="69"/>
                    <a:pt x="26" y="87"/>
                  </a:cubicBezTo>
                  <a:cubicBezTo>
                    <a:pt x="26" y="87"/>
                    <a:pt x="26" y="87"/>
                    <a:pt x="26" y="87"/>
                  </a:cubicBezTo>
                  <a:cubicBezTo>
                    <a:pt x="26" y="89"/>
                    <a:pt x="26" y="91"/>
                    <a:pt x="26" y="94"/>
                  </a:cubicBezTo>
                  <a:cubicBezTo>
                    <a:pt x="25" y="102"/>
                    <a:pt x="25" y="110"/>
                    <a:pt x="18" y="115"/>
                  </a:cubicBezTo>
                  <a:cubicBezTo>
                    <a:pt x="17" y="115"/>
                    <a:pt x="16" y="116"/>
                    <a:pt x="17" y="117"/>
                  </a:cubicBezTo>
                  <a:cubicBezTo>
                    <a:pt x="17" y="118"/>
                    <a:pt x="18" y="119"/>
                    <a:pt x="18" y="119"/>
                  </a:cubicBezTo>
                  <a:cubicBezTo>
                    <a:pt x="19" y="119"/>
                    <a:pt x="19" y="119"/>
                    <a:pt x="19" y="118"/>
                  </a:cubicBezTo>
                  <a:cubicBezTo>
                    <a:pt x="26" y="115"/>
                    <a:pt x="28" y="109"/>
                    <a:pt x="29" y="102"/>
                  </a:cubicBezTo>
                  <a:cubicBezTo>
                    <a:pt x="30" y="105"/>
                    <a:pt x="31" y="108"/>
                    <a:pt x="32" y="110"/>
                  </a:cubicBezTo>
                  <a:cubicBezTo>
                    <a:pt x="34" y="111"/>
                    <a:pt x="33" y="120"/>
                    <a:pt x="33" y="125"/>
                  </a:cubicBezTo>
                  <a:cubicBezTo>
                    <a:pt x="34" y="131"/>
                    <a:pt x="34" y="133"/>
                    <a:pt x="34" y="134"/>
                  </a:cubicBezTo>
                  <a:cubicBezTo>
                    <a:pt x="36" y="135"/>
                    <a:pt x="40" y="136"/>
                    <a:pt x="44" y="136"/>
                  </a:cubicBezTo>
                  <a:cubicBezTo>
                    <a:pt x="48" y="136"/>
                    <a:pt x="51" y="136"/>
                    <a:pt x="52" y="135"/>
                  </a:cubicBezTo>
                  <a:cubicBezTo>
                    <a:pt x="54" y="134"/>
                    <a:pt x="54" y="129"/>
                    <a:pt x="54" y="119"/>
                  </a:cubicBezTo>
                  <a:cubicBezTo>
                    <a:pt x="54" y="118"/>
                    <a:pt x="54" y="115"/>
                    <a:pt x="54" y="114"/>
                  </a:cubicBezTo>
                  <a:cubicBezTo>
                    <a:pt x="54" y="115"/>
                    <a:pt x="56" y="115"/>
                    <a:pt x="56" y="115"/>
                  </a:cubicBezTo>
                  <a:cubicBezTo>
                    <a:pt x="59" y="116"/>
                    <a:pt x="62" y="117"/>
                    <a:pt x="66" y="117"/>
                  </a:cubicBezTo>
                  <a:cubicBezTo>
                    <a:pt x="71" y="117"/>
                    <a:pt x="78" y="117"/>
                    <a:pt x="82" y="115"/>
                  </a:cubicBezTo>
                  <a:cubicBezTo>
                    <a:pt x="82" y="117"/>
                    <a:pt x="82" y="118"/>
                    <a:pt x="82" y="119"/>
                  </a:cubicBezTo>
                  <a:cubicBezTo>
                    <a:pt x="81" y="127"/>
                    <a:pt x="81" y="132"/>
                    <a:pt x="83" y="135"/>
                  </a:cubicBezTo>
                  <a:cubicBezTo>
                    <a:pt x="84" y="136"/>
                    <a:pt x="87" y="137"/>
                    <a:pt x="91" y="137"/>
                  </a:cubicBezTo>
                  <a:cubicBezTo>
                    <a:pt x="91" y="137"/>
                    <a:pt x="91" y="137"/>
                    <a:pt x="91" y="137"/>
                  </a:cubicBezTo>
                  <a:cubicBezTo>
                    <a:pt x="93" y="137"/>
                    <a:pt x="97" y="136"/>
                    <a:pt x="99" y="135"/>
                  </a:cubicBezTo>
                  <a:cubicBezTo>
                    <a:pt x="100" y="134"/>
                    <a:pt x="100" y="131"/>
                    <a:pt x="102" y="114"/>
                  </a:cubicBezTo>
                  <a:cubicBezTo>
                    <a:pt x="102" y="111"/>
                    <a:pt x="102" y="109"/>
                    <a:pt x="103" y="108"/>
                  </a:cubicBezTo>
                  <a:cubicBezTo>
                    <a:pt x="104" y="104"/>
                    <a:pt x="104" y="104"/>
                    <a:pt x="106" y="104"/>
                  </a:cubicBezTo>
                  <a:cubicBezTo>
                    <a:pt x="107" y="106"/>
                    <a:pt x="108" y="108"/>
                    <a:pt x="109" y="110"/>
                  </a:cubicBezTo>
                  <a:cubicBezTo>
                    <a:pt x="111" y="114"/>
                    <a:pt x="113" y="119"/>
                    <a:pt x="111" y="122"/>
                  </a:cubicBezTo>
                  <a:cubicBezTo>
                    <a:pt x="110" y="123"/>
                    <a:pt x="109" y="123"/>
                    <a:pt x="107" y="123"/>
                  </a:cubicBezTo>
                  <a:cubicBezTo>
                    <a:pt x="104" y="123"/>
                    <a:pt x="103" y="125"/>
                    <a:pt x="103" y="128"/>
                  </a:cubicBezTo>
                  <a:cubicBezTo>
                    <a:pt x="103" y="131"/>
                    <a:pt x="104" y="134"/>
                    <a:pt x="106" y="135"/>
                  </a:cubicBezTo>
                  <a:cubicBezTo>
                    <a:pt x="107" y="135"/>
                    <a:pt x="108" y="135"/>
                    <a:pt x="109" y="135"/>
                  </a:cubicBezTo>
                  <a:cubicBezTo>
                    <a:pt x="114" y="135"/>
                    <a:pt x="118" y="133"/>
                    <a:pt x="121" y="130"/>
                  </a:cubicBezTo>
                  <a:cubicBezTo>
                    <a:pt x="124" y="128"/>
                    <a:pt x="125" y="125"/>
                    <a:pt x="126" y="122"/>
                  </a:cubicBezTo>
                  <a:cubicBezTo>
                    <a:pt x="128" y="123"/>
                    <a:pt x="130" y="123"/>
                    <a:pt x="131" y="123"/>
                  </a:cubicBezTo>
                  <a:cubicBezTo>
                    <a:pt x="136" y="123"/>
                    <a:pt x="141" y="121"/>
                    <a:pt x="141" y="121"/>
                  </a:cubicBezTo>
                  <a:cubicBezTo>
                    <a:pt x="142" y="120"/>
                    <a:pt x="143" y="119"/>
                    <a:pt x="142" y="118"/>
                  </a:cubicBezTo>
                  <a:cubicBezTo>
                    <a:pt x="142" y="117"/>
                    <a:pt x="142" y="115"/>
                    <a:pt x="140" y="116"/>
                  </a:cubicBezTo>
                  <a:close/>
                  <a:moveTo>
                    <a:pt x="119" y="126"/>
                  </a:moveTo>
                  <a:cubicBezTo>
                    <a:pt x="116" y="129"/>
                    <a:pt x="113" y="130"/>
                    <a:pt x="108" y="129"/>
                  </a:cubicBezTo>
                  <a:cubicBezTo>
                    <a:pt x="108" y="129"/>
                    <a:pt x="108" y="127"/>
                    <a:pt x="108" y="126"/>
                  </a:cubicBezTo>
                  <a:cubicBezTo>
                    <a:pt x="111" y="126"/>
                    <a:pt x="114" y="125"/>
                    <a:pt x="116" y="123"/>
                  </a:cubicBezTo>
                  <a:cubicBezTo>
                    <a:pt x="117" y="121"/>
                    <a:pt x="117" y="118"/>
                    <a:pt x="116" y="116"/>
                  </a:cubicBezTo>
                  <a:cubicBezTo>
                    <a:pt x="118" y="117"/>
                    <a:pt x="120" y="119"/>
                    <a:pt x="122" y="120"/>
                  </a:cubicBezTo>
                  <a:cubicBezTo>
                    <a:pt x="123" y="120"/>
                    <a:pt x="123" y="120"/>
                    <a:pt x="123" y="120"/>
                  </a:cubicBezTo>
                  <a:cubicBezTo>
                    <a:pt x="122" y="122"/>
                    <a:pt x="121" y="125"/>
                    <a:pt x="119" y="126"/>
                  </a:cubicBezTo>
                  <a:close/>
                  <a:moveTo>
                    <a:pt x="125" y="93"/>
                  </a:moveTo>
                  <a:cubicBezTo>
                    <a:pt x="124" y="95"/>
                    <a:pt x="124" y="96"/>
                    <a:pt x="125" y="100"/>
                  </a:cubicBezTo>
                  <a:cubicBezTo>
                    <a:pt x="125" y="105"/>
                    <a:pt x="125" y="111"/>
                    <a:pt x="124" y="116"/>
                  </a:cubicBezTo>
                  <a:cubicBezTo>
                    <a:pt x="124" y="116"/>
                    <a:pt x="124" y="116"/>
                    <a:pt x="124" y="116"/>
                  </a:cubicBezTo>
                  <a:cubicBezTo>
                    <a:pt x="119" y="114"/>
                    <a:pt x="115" y="109"/>
                    <a:pt x="112" y="103"/>
                  </a:cubicBezTo>
                  <a:cubicBezTo>
                    <a:pt x="112" y="102"/>
                    <a:pt x="111" y="102"/>
                    <a:pt x="111" y="101"/>
                  </a:cubicBezTo>
                  <a:cubicBezTo>
                    <a:pt x="111" y="101"/>
                    <a:pt x="110" y="100"/>
                    <a:pt x="110" y="100"/>
                  </a:cubicBezTo>
                  <a:cubicBezTo>
                    <a:pt x="110" y="100"/>
                    <a:pt x="110" y="100"/>
                    <a:pt x="110" y="100"/>
                  </a:cubicBezTo>
                  <a:cubicBezTo>
                    <a:pt x="110" y="100"/>
                    <a:pt x="110" y="100"/>
                    <a:pt x="110" y="99"/>
                  </a:cubicBezTo>
                  <a:cubicBezTo>
                    <a:pt x="110" y="99"/>
                    <a:pt x="110" y="99"/>
                    <a:pt x="110" y="99"/>
                  </a:cubicBezTo>
                  <a:cubicBezTo>
                    <a:pt x="110" y="99"/>
                    <a:pt x="110" y="99"/>
                    <a:pt x="110" y="99"/>
                  </a:cubicBezTo>
                  <a:cubicBezTo>
                    <a:pt x="110" y="99"/>
                    <a:pt x="110" y="99"/>
                    <a:pt x="110" y="99"/>
                  </a:cubicBezTo>
                  <a:cubicBezTo>
                    <a:pt x="110" y="99"/>
                    <a:pt x="110" y="99"/>
                    <a:pt x="110" y="99"/>
                  </a:cubicBezTo>
                  <a:cubicBezTo>
                    <a:pt x="110" y="99"/>
                    <a:pt x="109" y="99"/>
                    <a:pt x="109" y="99"/>
                  </a:cubicBezTo>
                  <a:cubicBezTo>
                    <a:pt x="109" y="99"/>
                    <a:pt x="109" y="99"/>
                    <a:pt x="109" y="99"/>
                  </a:cubicBezTo>
                  <a:cubicBezTo>
                    <a:pt x="109" y="99"/>
                    <a:pt x="101" y="99"/>
                    <a:pt x="100" y="106"/>
                  </a:cubicBezTo>
                  <a:cubicBezTo>
                    <a:pt x="100" y="107"/>
                    <a:pt x="99" y="109"/>
                    <a:pt x="99" y="113"/>
                  </a:cubicBezTo>
                  <a:cubicBezTo>
                    <a:pt x="98" y="118"/>
                    <a:pt x="97" y="128"/>
                    <a:pt x="97" y="130"/>
                  </a:cubicBezTo>
                  <a:cubicBezTo>
                    <a:pt x="95" y="131"/>
                    <a:pt x="88" y="131"/>
                    <a:pt x="87" y="130"/>
                  </a:cubicBezTo>
                  <a:cubicBezTo>
                    <a:pt x="86" y="129"/>
                    <a:pt x="87" y="121"/>
                    <a:pt x="87" y="118"/>
                  </a:cubicBezTo>
                  <a:cubicBezTo>
                    <a:pt x="88" y="113"/>
                    <a:pt x="88" y="111"/>
                    <a:pt x="87" y="110"/>
                  </a:cubicBezTo>
                  <a:cubicBezTo>
                    <a:pt x="86" y="110"/>
                    <a:pt x="86" y="109"/>
                    <a:pt x="85" y="110"/>
                  </a:cubicBezTo>
                  <a:cubicBezTo>
                    <a:pt x="81" y="111"/>
                    <a:pt x="72" y="112"/>
                    <a:pt x="67" y="112"/>
                  </a:cubicBezTo>
                  <a:cubicBezTo>
                    <a:pt x="64" y="112"/>
                    <a:pt x="61" y="111"/>
                    <a:pt x="59" y="110"/>
                  </a:cubicBezTo>
                  <a:cubicBezTo>
                    <a:pt x="57" y="110"/>
                    <a:pt x="55" y="109"/>
                    <a:pt x="54" y="109"/>
                  </a:cubicBezTo>
                  <a:cubicBezTo>
                    <a:pt x="53" y="109"/>
                    <a:pt x="52" y="109"/>
                    <a:pt x="52" y="109"/>
                  </a:cubicBezTo>
                  <a:cubicBezTo>
                    <a:pt x="50" y="111"/>
                    <a:pt x="50" y="112"/>
                    <a:pt x="51" y="119"/>
                  </a:cubicBezTo>
                  <a:cubicBezTo>
                    <a:pt x="51" y="122"/>
                    <a:pt x="52" y="129"/>
                    <a:pt x="51" y="131"/>
                  </a:cubicBezTo>
                  <a:cubicBezTo>
                    <a:pt x="48" y="131"/>
                    <a:pt x="40" y="131"/>
                    <a:pt x="38" y="130"/>
                  </a:cubicBezTo>
                  <a:cubicBezTo>
                    <a:pt x="38" y="129"/>
                    <a:pt x="38" y="126"/>
                    <a:pt x="38" y="124"/>
                  </a:cubicBezTo>
                  <a:cubicBezTo>
                    <a:pt x="38" y="115"/>
                    <a:pt x="38" y="109"/>
                    <a:pt x="36" y="107"/>
                  </a:cubicBezTo>
                  <a:cubicBezTo>
                    <a:pt x="32" y="101"/>
                    <a:pt x="30" y="87"/>
                    <a:pt x="30" y="87"/>
                  </a:cubicBezTo>
                  <a:cubicBezTo>
                    <a:pt x="30" y="69"/>
                    <a:pt x="48" y="61"/>
                    <a:pt x="63" y="61"/>
                  </a:cubicBezTo>
                  <a:cubicBezTo>
                    <a:pt x="64" y="61"/>
                    <a:pt x="66" y="61"/>
                    <a:pt x="66" y="61"/>
                  </a:cubicBezTo>
                  <a:cubicBezTo>
                    <a:pt x="67" y="61"/>
                    <a:pt x="65" y="61"/>
                    <a:pt x="66" y="61"/>
                  </a:cubicBezTo>
                  <a:cubicBezTo>
                    <a:pt x="66" y="61"/>
                    <a:pt x="67" y="65"/>
                    <a:pt x="68" y="67"/>
                  </a:cubicBezTo>
                  <a:cubicBezTo>
                    <a:pt x="71" y="77"/>
                    <a:pt x="79" y="83"/>
                    <a:pt x="90" y="84"/>
                  </a:cubicBezTo>
                  <a:cubicBezTo>
                    <a:pt x="92" y="84"/>
                    <a:pt x="92" y="83"/>
                    <a:pt x="92" y="82"/>
                  </a:cubicBezTo>
                  <a:cubicBezTo>
                    <a:pt x="92" y="81"/>
                    <a:pt x="92" y="80"/>
                    <a:pt x="91" y="80"/>
                  </a:cubicBezTo>
                  <a:cubicBezTo>
                    <a:pt x="78" y="79"/>
                    <a:pt x="74" y="71"/>
                    <a:pt x="72" y="66"/>
                  </a:cubicBezTo>
                  <a:cubicBezTo>
                    <a:pt x="69" y="58"/>
                    <a:pt x="70" y="50"/>
                    <a:pt x="72" y="49"/>
                  </a:cubicBezTo>
                  <a:cubicBezTo>
                    <a:pt x="78" y="43"/>
                    <a:pt x="88" y="47"/>
                    <a:pt x="94" y="51"/>
                  </a:cubicBezTo>
                  <a:cubicBezTo>
                    <a:pt x="97" y="52"/>
                    <a:pt x="98" y="53"/>
                    <a:pt x="100" y="53"/>
                  </a:cubicBezTo>
                  <a:cubicBezTo>
                    <a:pt x="112" y="52"/>
                    <a:pt x="120" y="56"/>
                    <a:pt x="125" y="64"/>
                  </a:cubicBezTo>
                  <a:cubicBezTo>
                    <a:pt x="130" y="75"/>
                    <a:pt x="128" y="90"/>
                    <a:pt x="125" y="93"/>
                  </a:cubicBezTo>
                  <a:close/>
                  <a:moveTo>
                    <a:pt x="147" y="35"/>
                  </a:moveTo>
                  <a:cubicBezTo>
                    <a:pt x="93" y="3"/>
                    <a:pt x="93" y="3"/>
                    <a:pt x="93" y="3"/>
                  </a:cubicBezTo>
                  <a:cubicBezTo>
                    <a:pt x="89" y="1"/>
                    <a:pt x="85" y="0"/>
                    <a:pt x="80" y="0"/>
                  </a:cubicBezTo>
                  <a:cubicBezTo>
                    <a:pt x="75" y="0"/>
                    <a:pt x="71" y="1"/>
                    <a:pt x="67" y="3"/>
                  </a:cubicBezTo>
                  <a:cubicBezTo>
                    <a:pt x="13" y="35"/>
                    <a:pt x="13" y="35"/>
                    <a:pt x="13" y="35"/>
                  </a:cubicBezTo>
                  <a:cubicBezTo>
                    <a:pt x="6" y="39"/>
                    <a:pt x="0" y="49"/>
                    <a:pt x="0" y="57"/>
                  </a:cubicBezTo>
                  <a:cubicBezTo>
                    <a:pt x="0" y="119"/>
                    <a:pt x="0" y="119"/>
                    <a:pt x="0" y="119"/>
                  </a:cubicBezTo>
                  <a:cubicBezTo>
                    <a:pt x="0" y="128"/>
                    <a:pt x="6" y="137"/>
                    <a:pt x="13" y="142"/>
                  </a:cubicBezTo>
                  <a:cubicBezTo>
                    <a:pt x="67" y="173"/>
                    <a:pt x="67" y="173"/>
                    <a:pt x="67" y="173"/>
                  </a:cubicBezTo>
                  <a:cubicBezTo>
                    <a:pt x="70" y="175"/>
                    <a:pt x="75" y="176"/>
                    <a:pt x="80" y="176"/>
                  </a:cubicBezTo>
                  <a:cubicBezTo>
                    <a:pt x="85" y="176"/>
                    <a:pt x="89" y="175"/>
                    <a:pt x="93" y="173"/>
                  </a:cubicBezTo>
                  <a:cubicBezTo>
                    <a:pt x="147" y="142"/>
                    <a:pt x="147" y="142"/>
                    <a:pt x="147" y="142"/>
                  </a:cubicBezTo>
                  <a:cubicBezTo>
                    <a:pt x="154" y="137"/>
                    <a:pt x="160" y="128"/>
                    <a:pt x="160" y="119"/>
                  </a:cubicBezTo>
                  <a:cubicBezTo>
                    <a:pt x="160" y="57"/>
                    <a:pt x="160" y="57"/>
                    <a:pt x="160" y="57"/>
                  </a:cubicBezTo>
                  <a:cubicBezTo>
                    <a:pt x="160" y="49"/>
                    <a:pt x="154" y="39"/>
                    <a:pt x="147" y="35"/>
                  </a:cubicBezTo>
                  <a:close/>
                  <a:moveTo>
                    <a:pt x="152" y="119"/>
                  </a:moveTo>
                  <a:cubicBezTo>
                    <a:pt x="152" y="125"/>
                    <a:pt x="148" y="132"/>
                    <a:pt x="143" y="135"/>
                  </a:cubicBezTo>
                  <a:cubicBezTo>
                    <a:pt x="89" y="166"/>
                    <a:pt x="89" y="166"/>
                    <a:pt x="89" y="166"/>
                  </a:cubicBezTo>
                  <a:cubicBezTo>
                    <a:pt x="87" y="167"/>
                    <a:pt x="84" y="168"/>
                    <a:pt x="80" y="168"/>
                  </a:cubicBezTo>
                  <a:cubicBezTo>
                    <a:pt x="76" y="168"/>
                    <a:pt x="73" y="167"/>
                    <a:pt x="71" y="166"/>
                  </a:cubicBezTo>
                  <a:cubicBezTo>
                    <a:pt x="17" y="135"/>
                    <a:pt x="17" y="135"/>
                    <a:pt x="17" y="135"/>
                  </a:cubicBezTo>
                  <a:cubicBezTo>
                    <a:pt x="12" y="132"/>
                    <a:pt x="8" y="125"/>
                    <a:pt x="8" y="119"/>
                  </a:cubicBezTo>
                  <a:cubicBezTo>
                    <a:pt x="8" y="57"/>
                    <a:pt x="8" y="57"/>
                    <a:pt x="8" y="57"/>
                  </a:cubicBezTo>
                  <a:cubicBezTo>
                    <a:pt x="8" y="51"/>
                    <a:pt x="12" y="44"/>
                    <a:pt x="17" y="41"/>
                  </a:cubicBezTo>
                  <a:cubicBezTo>
                    <a:pt x="71" y="10"/>
                    <a:pt x="71" y="10"/>
                    <a:pt x="71" y="10"/>
                  </a:cubicBezTo>
                  <a:cubicBezTo>
                    <a:pt x="73" y="9"/>
                    <a:pt x="76" y="8"/>
                    <a:pt x="80" y="8"/>
                  </a:cubicBezTo>
                  <a:cubicBezTo>
                    <a:pt x="84" y="8"/>
                    <a:pt x="87" y="9"/>
                    <a:pt x="89" y="10"/>
                  </a:cubicBezTo>
                  <a:cubicBezTo>
                    <a:pt x="143" y="41"/>
                    <a:pt x="143" y="41"/>
                    <a:pt x="143" y="41"/>
                  </a:cubicBezTo>
                  <a:cubicBezTo>
                    <a:pt x="148" y="44"/>
                    <a:pt x="152" y="51"/>
                    <a:pt x="152" y="57"/>
                  </a:cubicBezTo>
                  <a:cubicBezTo>
                    <a:pt x="152" y="119"/>
                    <a:pt x="152" y="119"/>
                    <a:pt x="152" y="119"/>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Freeform 8"/>
            <p:cNvSpPr>
              <a:spLocks noEditPoints="1"/>
            </p:cNvSpPr>
            <p:nvPr/>
          </p:nvSpPr>
          <p:spPr bwMode="auto">
            <a:xfrm>
              <a:off x="3203450" y="2801871"/>
              <a:ext cx="175523" cy="175355"/>
            </a:xfrm>
            <a:custGeom>
              <a:avLst/>
              <a:gdLst>
                <a:gd name="T0" fmla="*/ 80 w 160"/>
                <a:gd name="T1" fmla="*/ 0 h 176"/>
                <a:gd name="T2" fmla="*/ 0 w 160"/>
                <a:gd name="T3" fmla="*/ 56 h 176"/>
                <a:gd name="T4" fmla="*/ 67 w 160"/>
                <a:gd name="T5" fmla="*/ 172 h 176"/>
                <a:gd name="T6" fmla="*/ 147 w 160"/>
                <a:gd name="T7" fmla="*/ 141 h 176"/>
                <a:gd name="T8" fmla="*/ 147 w 160"/>
                <a:gd name="T9" fmla="*/ 34 h 176"/>
                <a:gd name="T10" fmla="*/ 89 w 160"/>
                <a:gd name="T11" fmla="*/ 166 h 176"/>
                <a:gd name="T12" fmla="*/ 17 w 160"/>
                <a:gd name="T13" fmla="*/ 134 h 176"/>
                <a:gd name="T14" fmla="*/ 17 w 160"/>
                <a:gd name="T15" fmla="*/ 41 h 176"/>
                <a:gd name="T16" fmla="*/ 89 w 160"/>
                <a:gd name="T17" fmla="*/ 10 h 176"/>
                <a:gd name="T18" fmla="*/ 152 w 160"/>
                <a:gd name="T19" fmla="*/ 119 h 176"/>
                <a:gd name="T20" fmla="*/ 69 w 160"/>
                <a:gd name="T21" fmla="*/ 26 h 176"/>
                <a:gd name="T22" fmla="*/ 53 w 160"/>
                <a:gd name="T23" fmla="*/ 48 h 176"/>
                <a:gd name="T24" fmla="*/ 49 w 160"/>
                <a:gd name="T25" fmla="*/ 99 h 176"/>
                <a:gd name="T26" fmla="*/ 35 w 160"/>
                <a:gd name="T27" fmla="*/ 126 h 176"/>
                <a:gd name="T28" fmla="*/ 99 w 160"/>
                <a:gd name="T29" fmla="*/ 105 h 176"/>
                <a:gd name="T30" fmla="*/ 133 w 160"/>
                <a:gd name="T31" fmla="*/ 78 h 176"/>
                <a:gd name="T32" fmla="*/ 92 w 160"/>
                <a:gd name="T33" fmla="*/ 50 h 176"/>
                <a:gd name="T34" fmla="*/ 91 w 160"/>
                <a:gd name="T35" fmla="*/ 64 h 176"/>
                <a:gd name="T36" fmla="*/ 51 w 160"/>
                <a:gd name="T37" fmla="*/ 39 h 176"/>
                <a:gd name="T38" fmla="*/ 59 w 160"/>
                <a:gd name="T39" fmla="*/ 41 h 176"/>
                <a:gd name="T40" fmla="*/ 59 w 160"/>
                <a:gd name="T41" fmla="*/ 48 h 176"/>
                <a:gd name="T42" fmla="*/ 56 w 160"/>
                <a:gd name="T43" fmla="*/ 46 h 176"/>
                <a:gd name="T44" fmla="*/ 59 w 160"/>
                <a:gd name="T45" fmla="*/ 45 h 176"/>
                <a:gd name="T46" fmla="*/ 65 w 160"/>
                <a:gd name="T47" fmla="*/ 53 h 176"/>
                <a:gd name="T48" fmla="*/ 71 w 160"/>
                <a:gd name="T49" fmla="*/ 60 h 176"/>
                <a:gd name="T50" fmla="*/ 85 w 160"/>
                <a:gd name="T51" fmla="*/ 70 h 176"/>
                <a:gd name="T52" fmla="*/ 64 w 160"/>
                <a:gd name="T53" fmla="*/ 100 h 176"/>
                <a:gd name="T54" fmla="*/ 77 w 160"/>
                <a:gd name="T55" fmla="*/ 104 h 176"/>
                <a:gd name="T56" fmla="*/ 76 w 160"/>
                <a:gd name="T57" fmla="*/ 109 h 176"/>
                <a:gd name="T58" fmla="*/ 60 w 160"/>
                <a:gd name="T59" fmla="*/ 114 h 176"/>
                <a:gd name="T60" fmla="*/ 48 w 160"/>
                <a:gd name="T61" fmla="*/ 106 h 176"/>
                <a:gd name="T62" fmla="*/ 39 w 160"/>
                <a:gd name="T63" fmla="*/ 115 h 176"/>
                <a:gd name="T64" fmla="*/ 42 w 160"/>
                <a:gd name="T65" fmla="*/ 128 h 176"/>
                <a:gd name="T66" fmla="*/ 43 w 160"/>
                <a:gd name="T67" fmla="*/ 128 h 176"/>
                <a:gd name="T68" fmla="*/ 64 w 160"/>
                <a:gd name="T69" fmla="*/ 130 h 176"/>
                <a:gd name="T70" fmla="*/ 90 w 160"/>
                <a:gd name="T71" fmla="*/ 134 h 176"/>
                <a:gd name="T72" fmla="*/ 70 w 160"/>
                <a:gd name="T73" fmla="*/ 130 h 176"/>
                <a:gd name="T74" fmla="*/ 94 w 160"/>
                <a:gd name="T75" fmla="*/ 117 h 176"/>
                <a:gd name="T76" fmla="*/ 94 w 160"/>
                <a:gd name="T77" fmla="*/ 100 h 176"/>
                <a:gd name="T78" fmla="*/ 92 w 160"/>
                <a:gd name="T79" fmla="*/ 87 h 176"/>
                <a:gd name="T80" fmla="*/ 84 w 160"/>
                <a:gd name="T81" fmla="*/ 91 h 176"/>
                <a:gd name="T82" fmla="*/ 89 w 160"/>
                <a:gd name="T83" fmla="*/ 70 h 176"/>
                <a:gd name="T84" fmla="*/ 75 w 160"/>
                <a:gd name="T85" fmla="*/ 91 h 176"/>
                <a:gd name="T86" fmla="*/ 114 w 160"/>
                <a:gd name="T87" fmla="*/ 58 h 176"/>
                <a:gd name="T88" fmla="*/ 135 w 160"/>
                <a:gd name="T89" fmla="*/ 74 h 176"/>
                <a:gd name="T90" fmla="*/ 110 w 160"/>
                <a:gd name="T91" fmla="*/ 76 h 176"/>
                <a:gd name="T92" fmla="*/ 135 w 160"/>
                <a:gd name="T93" fmla="*/ 7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 h="176">
                  <a:moveTo>
                    <a:pt x="147" y="34"/>
                  </a:moveTo>
                  <a:cubicBezTo>
                    <a:pt x="93" y="3"/>
                    <a:pt x="93" y="3"/>
                    <a:pt x="93" y="3"/>
                  </a:cubicBezTo>
                  <a:cubicBezTo>
                    <a:pt x="89" y="1"/>
                    <a:pt x="85" y="0"/>
                    <a:pt x="80" y="0"/>
                  </a:cubicBezTo>
                  <a:cubicBezTo>
                    <a:pt x="75" y="0"/>
                    <a:pt x="71" y="1"/>
                    <a:pt x="67" y="3"/>
                  </a:cubicBezTo>
                  <a:cubicBezTo>
                    <a:pt x="13" y="34"/>
                    <a:pt x="13" y="34"/>
                    <a:pt x="13" y="34"/>
                  </a:cubicBezTo>
                  <a:cubicBezTo>
                    <a:pt x="6" y="38"/>
                    <a:pt x="0" y="48"/>
                    <a:pt x="0" y="56"/>
                  </a:cubicBezTo>
                  <a:cubicBezTo>
                    <a:pt x="0" y="119"/>
                    <a:pt x="0" y="119"/>
                    <a:pt x="0" y="119"/>
                  </a:cubicBezTo>
                  <a:cubicBezTo>
                    <a:pt x="0" y="127"/>
                    <a:pt x="6" y="137"/>
                    <a:pt x="13" y="141"/>
                  </a:cubicBezTo>
                  <a:cubicBezTo>
                    <a:pt x="67" y="172"/>
                    <a:pt x="67" y="172"/>
                    <a:pt x="67" y="172"/>
                  </a:cubicBezTo>
                  <a:cubicBezTo>
                    <a:pt x="70" y="174"/>
                    <a:pt x="75" y="176"/>
                    <a:pt x="80" y="176"/>
                  </a:cubicBezTo>
                  <a:cubicBezTo>
                    <a:pt x="85" y="176"/>
                    <a:pt x="89" y="174"/>
                    <a:pt x="93" y="172"/>
                  </a:cubicBezTo>
                  <a:cubicBezTo>
                    <a:pt x="147" y="141"/>
                    <a:pt x="147" y="141"/>
                    <a:pt x="147" y="141"/>
                  </a:cubicBezTo>
                  <a:cubicBezTo>
                    <a:pt x="154" y="137"/>
                    <a:pt x="160" y="127"/>
                    <a:pt x="160" y="119"/>
                  </a:cubicBezTo>
                  <a:cubicBezTo>
                    <a:pt x="160" y="56"/>
                    <a:pt x="160" y="56"/>
                    <a:pt x="160" y="56"/>
                  </a:cubicBezTo>
                  <a:cubicBezTo>
                    <a:pt x="160" y="48"/>
                    <a:pt x="154" y="38"/>
                    <a:pt x="147" y="34"/>
                  </a:cubicBezTo>
                  <a:close/>
                  <a:moveTo>
                    <a:pt x="152" y="119"/>
                  </a:moveTo>
                  <a:cubicBezTo>
                    <a:pt x="152" y="124"/>
                    <a:pt x="148" y="132"/>
                    <a:pt x="143" y="134"/>
                  </a:cubicBezTo>
                  <a:cubicBezTo>
                    <a:pt x="89" y="166"/>
                    <a:pt x="89" y="166"/>
                    <a:pt x="89" y="166"/>
                  </a:cubicBezTo>
                  <a:cubicBezTo>
                    <a:pt x="87" y="167"/>
                    <a:pt x="84" y="168"/>
                    <a:pt x="80" y="168"/>
                  </a:cubicBezTo>
                  <a:cubicBezTo>
                    <a:pt x="76" y="168"/>
                    <a:pt x="73" y="167"/>
                    <a:pt x="71" y="166"/>
                  </a:cubicBezTo>
                  <a:cubicBezTo>
                    <a:pt x="17" y="134"/>
                    <a:pt x="17" y="134"/>
                    <a:pt x="17" y="134"/>
                  </a:cubicBezTo>
                  <a:cubicBezTo>
                    <a:pt x="12" y="132"/>
                    <a:pt x="8" y="124"/>
                    <a:pt x="8" y="119"/>
                  </a:cubicBezTo>
                  <a:cubicBezTo>
                    <a:pt x="8" y="56"/>
                    <a:pt x="8" y="56"/>
                    <a:pt x="8" y="56"/>
                  </a:cubicBezTo>
                  <a:cubicBezTo>
                    <a:pt x="8" y="51"/>
                    <a:pt x="12" y="44"/>
                    <a:pt x="17" y="41"/>
                  </a:cubicBezTo>
                  <a:cubicBezTo>
                    <a:pt x="71" y="10"/>
                    <a:pt x="71" y="10"/>
                    <a:pt x="71" y="10"/>
                  </a:cubicBezTo>
                  <a:cubicBezTo>
                    <a:pt x="73" y="8"/>
                    <a:pt x="76" y="8"/>
                    <a:pt x="80" y="8"/>
                  </a:cubicBezTo>
                  <a:cubicBezTo>
                    <a:pt x="84" y="8"/>
                    <a:pt x="87" y="8"/>
                    <a:pt x="89" y="10"/>
                  </a:cubicBezTo>
                  <a:cubicBezTo>
                    <a:pt x="143" y="41"/>
                    <a:pt x="143" y="41"/>
                    <a:pt x="143" y="41"/>
                  </a:cubicBezTo>
                  <a:cubicBezTo>
                    <a:pt x="148" y="44"/>
                    <a:pt x="152" y="51"/>
                    <a:pt x="152" y="56"/>
                  </a:cubicBezTo>
                  <a:cubicBezTo>
                    <a:pt x="152" y="119"/>
                    <a:pt x="152" y="119"/>
                    <a:pt x="152" y="119"/>
                  </a:cubicBezTo>
                  <a:close/>
                  <a:moveTo>
                    <a:pt x="100" y="48"/>
                  </a:moveTo>
                  <a:cubicBezTo>
                    <a:pt x="96" y="46"/>
                    <a:pt x="90" y="45"/>
                    <a:pt x="84" y="44"/>
                  </a:cubicBezTo>
                  <a:cubicBezTo>
                    <a:pt x="83" y="40"/>
                    <a:pt x="77" y="24"/>
                    <a:pt x="69" y="26"/>
                  </a:cubicBezTo>
                  <a:cubicBezTo>
                    <a:pt x="59" y="28"/>
                    <a:pt x="54" y="30"/>
                    <a:pt x="48" y="36"/>
                  </a:cubicBezTo>
                  <a:cubicBezTo>
                    <a:pt x="47" y="37"/>
                    <a:pt x="47" y="38"/>
                    <a:pt x="47" y="40"/>
                  </a:cubicBezTo>
                  <a:cubicBezTo>
                    <a:pt x="47" y="42"/>
                    <a:pt x="50" y="46"/>
                    <a:pt x="53" y="48"/>
                  </a:cubicBezTo>
                  <a:cubicBezTo>
                    <a:pt x="54" y="50"/>
                    <a:pt x="55" y="50"/>
                    <a:pt x="57" y="51"/>
                  </a:cubicBezTo>
                  <a:cubicBezTo>
                    <a:pt x="65" y="56"/>
                    <a:pt x="69" y="62"/>
                    <a:pt x="70" y="68"/>
                  </a:cubicBezTo>
                  <a:cubicBezTo>
                    <a:pt x="70" y="81"/>
                    <a:pt x="56" y="93"/>
                    <a:pt x="49" y="99"/>
                  </a:cubicBezTo>
                  <a:cubicBezTo>
                    <a:pt x="47" y="100"/>
                    <a:pt x="46" y="102"/>
                    <a:pt x="45" y="102"/>
                  </a:cubicBezTo>
                  <a:cubicBezTo>
                    <a:pt x="37" y="109"/>
                    <a:pt x="34" y="114"/>
                    <a:pt x="32" y="116"/>
                  </a:cubicBezTo>
                  <a:cubicBezTo>
                    <a:pt x="32" y="118"/>
                    <a:pt x="33" y="122"/>
                    <a:pt x="35" y="126"/>
                  </a:cubicBezTo>
                  <a:cubicBezTo>
                    <a:pt x="39" y="133"/>
                    <a:pt x="50" y="143"/>
                    <a:pt x="75" y="143"/>
                  </a:cubicBezTo>
                  <a:cubicBezTo>
                    <a:pt x="78" y="143"/>
                    <a:pt x="80" y="143"/>
                    <a:pt x="83" y="143"/>
                  </a:cubicBezTo>
                  <a:cubicBezTo>
                    <a:pt x="94" y="142"/>
                    <a:pt x="100" y="129"/>
                    <a:pt x="99" y="105"/>
                  </a:cubicBezTo>
                  <a:cubicBezTo>
                    <a:pt x="98" y="94"/>
                    <a:pt x="97" y="85"/>
                    <a:pt x="96" y="85"/>
                  </a:cubicBezTo>
                  <a:cubicBezTo>
                    <a:pt x="96" y="85"/>
                    <a:pt x="96" y="85"/>
                    <a:pt x="96" y="85"/>
                  </a:cubicBezTo>
                  <a:cubicBezTo>
                    <a:pt x="108" y="80"/>
                    <a:pt x="120" y="77"/>
                    <a:pt x="133" y="78"/>
                  </a:cubicBezTo>
                  <a:cubicBezTo>
                    <a:pt x="141" y="79"/>
                    <a:pt x="142" y="76"/>
                    <a:pt x="143" y="74"/>
                  </a:cubicBezTo>
                  <a:cubicBezTo>
                    <a:pt x="144" y="66"/>
                    <a:pt x="119" y="52"/>
                    <a:pt x="100" y="48"/>
                  </a:cubicBezTo>
                  <a:close/>
                  <a:moveTo>
                    <a:pt x="92" y="50"/>
                  </a:moveTo>
                  <a:cubicBezTo>
                    <a:pt x="94" y="50"/>
                    <a:pt x="97" y="51"/>
                    <a:pt x="100" y="51"/>
                  </a:cubicBezTo>
                  <a:cubicBezTo>
                    <a:pt x="104" y="52"/>
                    <a:pt x="108" y="54"/>
                    <a:pt x="111" y="55"/>
                  </a:cubicBezTo>
                  <a:cubicBezTo>
                    <a:pt x="105" y="59"/>
                    <a:pt x="97" y="62"/>
                    <a:pt x="91" y="64"/>
                  </a:cubicBezTo>
                  <a:cubicBezTo>
                    <a:pt x="92" y="60"/>
                    <a:pt x="92" y="55"/>
                    <a:pt x="92" y="50"/>
                  </a:cubicBezTo>
                  <a:close/>
                  <a:moveTo>
                    <a:pt x="52" y="42"/>
                  </a:moveTo>
                  <a:cubicBezTo>
                    <a:pt x="51" y="41"/>
                    <a:pt x="51" y="40"/>
                    <a:pt x="51" y="39"/>
                  </a:cubicBezTo>
                  <a:cubicBezTo>
                    <a:pt x="55" y="35"/>
                    <a:pt x="59" y="32"/>
                    <a:pt x="70" y="30"/>
                  </a:cubicBezTo>
                  <a:cubicBezTo>
                    <a:pt x="73" y="29"/>
                    <a:pt x="78" y="37"/>
                    <a:pt x="80" y="43"/>
                  </a:cubicBezTo>
                  <a:cubicBezTo>
                    <a:pt x="72" y="42"/>
                    <a:pt x="64" y="41"/>
                    <a:pt x="59" y="41"/>
                  </a:cubicBezTo>
                  <a:cubicBezTo>
                    <a:pt x="56" y="41"/>
                    <a:pt x="54" y="41"/>
                    <a:pt x="52" y="42"/>
                  </a:cubicBezTo>
                  <a:close/>
                  <a:moveTo>
                    <a:pt x="65" y="53"/>
                  </a:moveTo>
                  <a:cubicBezTo>
                    <a:pt x="63" y="51"/>
                    <a:pt x="61" y="50"/>
                    <a:pt x="59" y="48"/>
                  </a:cubicBezTo>
                  <a:cubicBezTo>
                    <a:pt x="58" y="48"/>
                    <a:pt x="58" y="48"/>
                    <a:pt x="58" y="48"/>
                  </a:cubicBezTo>
                  <a:cubicBezTo>
                    <a:pt x="57" y="47"/>
                    <a:pt x="56" y="47"/>
                    <a:pt x="56" y="46"/>
                  </a:cubicBezTo>
                  <a:cubicBezTo>
                    <a:pt x="56" y="46"/>
                    <a:pt x="56" y="46"/>
                    <a:pt x="56" y="46"/>
                  </a:cubicBezTo>
                  <a:cubicBezTo>
                    <a:pt x="56" y="46"/>
                    <a:pt x="56" y="46"/>
                    <a:pt x="56" y="46"/>
                  </a:cubicBezTo>
                  <a:cubicBezTo>
                    <a:pt x="55" y="46"/>
                    <a:pt x="55" y="46"/>
                    <a:pt x="55" y="46"/>
                  </a:cubicBezTo>
                  <a:cubicBezTo>
                    <a:pt x="56" y="46"/>
                    <a:pt x="57" y="45"/>
                    <a:pt x="59" y="45"/>
                  </a:cubicBezTo>
                  <a:cubicBezTo>
                    <a:pt x="65" y="45"/>
                    <a:pt x="76" y="47"/>
                    <a:pt x="88" y="49"/>
                  </a:cubicBezTo>
                  <a:cubicBezTo>
                    <a:pt x="89" y="54"/>
                    <a:pt x="88" y="59"/>
                    <a:pt x="87" y="64"/>
                  </a:cubicBezTo>
                  <a:cubicBezTo>
                    <a:pt x="81" y="60"/>
                    <a:pt x="74" y="56"/>
                    <a:pt x="65" y="53"/>
                  </a:cubicBezTo>
                  <a:close/>
                  <a:moveTo>
                    <a:pt x="83" y="66"/>
                  </a:moveTo>
                  <a:cubicBezTo>
                    <a:pt x="79" y="67"/>
                    <a:pt x="76" y="68"/>
                    <a:pt x="74" y="68"/>
                  </a:cubicBezTo>
                  <a:cubicBezTo>
                    <a:pt x="73" y="65"/>
                    <a:pt x="72" y="62"/>
                    <a:pt x="71" y="60"/>
                  </a:cubicBezTo>
                  <a:cubicBezTo>
                    <a:pt x="75" y="62"/>
                    <a:pt x="80" y="64"/>
                    <a:pt x="83" y="66"/>
                  </a:cubicBezTo>
                  <a:close/>
                  <a:moveTo>
                    <a:pt x="74" y="72"/>
                  </a:moveTo>
                  <a:cubicBezTo>
                    <a:pt x="76" y="71"/>
                    <a:pt x="80" y="71"/>
                    <a:pt x="85" y="70"/>
                  </a:cubicBezTo>
                  <a:cubicBezTo>
                    <a:pt x="81" y="79"/>
                    <a:pt x="73" y="86"/>
                    <a:pt x="61" y="94"/>
                  </a:cubicBezTo>
                  <a:cubicBezTo>
                    <a:pt x="66" y="88"/>
                    <a:pt x="72" y="80"/>
                    <a:pt x="74" y="72"/>
                  </a:cubicBezTo>
                  <a:close/>
                  <a:moveTo>
                    <a:pt x="64" y="100"/>
                  </a:moveTo>
                  <a:cubicBezTo>
                    <a:pt x="68" y="98"/>
                    <a:pt x="72" y="96"/>
                    <a:pt x="76" y="94"/>
                  </a:cubicBezTo>
                  <a:cubicBezTo>
                    <a:pt x="78" y="94"/>
                    <a:pt x="79" y="93"/>
                    <a:pt x="80" y="92"/>
                  </a:cubicBezTo>
                  <a:cubicBezTo>
                    <a:pt x="80" y="96"/>
                    <a:pt x="79" y="99"/>
                    <a:pt x="77" y="104"/>
                  </a:cubicBezTo>
                  <a:cubicBezTo>
                    <a:pt x="72" y="106"/>
                    <a:pt x="67" y="107"/>
                    <a:pt x="62" y="109"/>
                  </a:cubicBezTo>
                  <a:cubicBezTo>
                    <a:pt x="63" y="106"/>
                    <a:pt x="64" y="104"/>
                    <a:pt x="64" y="100"/>
                  </a:cubicBezTo>
                  <a:close/>
                  <a:moveTo>
                    <a:pt x="76" y="109"/>
                  </a:moveTo>
                  <a:cubicBezTo>
                    <a:pt x="73" y="114"/>
                    <a:pt x="70" y="120"/>
                    <a:pt x="67" y="126"/>
                  </a:cubicBezTo>
                  <a:cubicBezTo>
                    <a:pt x="60" y="128"/>
                    <a:pt x="53" y="128"/>
                    <a:pt x="48" y="129"/>
                  </a:cubicBezTo>
                  <a:cubicBezTo>
                    <a:pt x="53" y="124"/>
                    <a:pt x="57" y="119"/>
                    <a:pt x="60" y="114"/>
                  </a:cubicBezTo>
                  <a:cubicBezTo>
                    <a:pt x="65" y="112"/>
                    <a:pt x="70" y="110"/>
                    <a:pt x="76" y="109"/>
                  </a:cubicBezTo>
                  <a:close/>
                  <a:moveTo>
                    <a:pt x="47" y="106"/>
                  </a:moveTo>
                  <a:cubicBezTo>
                    <a:pt x="47" y="106"/>
                    <a:pt x="47" y="106"/>
                    <a:pt x="48" y="106"/>
                  </a:cubicBezTo>
                  <a:cubicBezTo>
                    <a:pt x="52" y="106"/>
                    <a:pt x="56" y="104"/>
                    <a:pt x="60" y="102"/>
                  </a:cubicBezTo>
                  <a:cubicBezTo>
                    <a:pt x="60" y="105"/>
                    <a:pt x="59" y="108"/>
                    <a:pt x="58" y="110"/>
                  </a:cubicBezTo>
                  <a:cubicBezTo>
                    <a:pt x="50" y="112"/>
                    <a:pt x="43" y="114"/>
                    <a:pt x="39" y="115"/>
                  </a:cubicBezTo>
                  <a:cubicBezTo>
                    <a:pt x="40" y="113"/>
                    <a:pt x="43" y="110"/>
                    <a:pt x="47" y="106"/>
                  </a:cubicBezTo>
                  <a:close/>
                  <a:moveTo>
                    <a:pt x="42" y="129"/>
                  </a:moveTo>
                  <a:cubicBezTo>
                    <a:pt x="42" y="128"/>
                    <a:pt x="42" y="128"/>
                    <a:pt x="42" y="128"/>
                  </a:cubicBezTo>
                  <a:cubicBezTo>
                    <a:pt x="38" y="125"/>
                    <a:pt x="37" y="121"/>
                    <a:pt x="36" y="120"/>
                  </a:cubicBezTo>
                  <a:cubicBezTo>
                    <a:pt x="40" y="119"/>
                    <a:pt x="46" y="118"/>
                    <a:pt x="54" y="116"/>
                  </a:cubicBezTo>
                  <a:cubicBezTo>
                    <a:pt x="51" y="120"/>
                    <a:pt x="47" y="124"/>
                    <a:pt x="43" y="128"/>
                  </a:cubicBezTo>
                  <a:lnTo>
                    <a:pt x="42" y="129"/>
                  </a:lnTo>
                  <a:close/>
                  <a:moveTo>
                    <a:pt x="47" y="132"/>
                  </a:moveTo>
                  <a:cubicBezTo>
                    <a:pt x="51" y="132"/>
                    <a:pt x="57" y="132"/>
                    <a:pt x="64" y="130"/>
                  </a:cubicBezTo>
                  <a:cubicBezTo>
                    <a:pt x="62" y="133"/>
                    <a:pt x="61" y="136"/>
                    <a:pt x="59" y="137"/>
                  </a:cubicBezTo>
                  <a:cubicBezTo>
                    <a:pt x="54" y="136"/>
                    <a:pt x="50" y="134"/>
                    <a:pt x="47" y="132"/>
                  </a:cubicBezTo>
                  <a:close/>
                  <a:moveTo>
                    <a:pt x="90" y="134"/>
                  </a:moveTo>
                  <a:cubicBezTo>
                    <a:pt x="88" y="137"/>
                    <a:pt x="86" y="138"/>
                    <a:pt x="83" y="139"/>
                  </a:cubicBezTo>
                  <a:cubicBezTo>
                    <a:pt x="75" y="139"/>
                    <a:pt x="68" y="139"/>
                    <a:pt x="63" y="138"/>
                  </a:cubicBezTo>
                  <a:cubicBezTo>
                    <a:pt x="65" y="136"/>
                    <a:pt x="68" y="133"/>
                    <a:pt x="70" y="130"/>
                  </a:cubicBezTo>
                  <a:cubicBezTo>
                    <a:pt x="78" y="128"/>
                    <a:pt x="87" y="125"/>
                    <a:pt x="94" y="122"/>
                  </a:cubicBezTo>
                  <a:cubicBezTo>
                    <a:pt x="94" y="127"/>
                    <a:pt x="92" y="131"/>
                    <a:pt x="90" y="134"/>
                  </a:cubicBezTo>
                  <a:close/>
                  <a:moveTo>
                    <a:pt x="94" y="117"/>
                  </a:moveTo>
                  <a:cubicBezTo>
                    <a:pt x="88" y="120"/>
                    <a:pt x="80" y="123"/>
                    <a:pt x="72" y="125"/>
                  </a:cubicBezTo>
                  <a:cubicBezTo>
                    <a:pt x="75" y="119"/>
                    <a:pt x="78" y="113"/>
                    <a:pt x="80" y="107"/>
                  </a:cubicBezTo>
                  <a:cubicBezTo>
                    <a:pt x="86" y="105"/>
                    <a:pt x="90" y="103"/>
                    <a:pt x="94" y="100"/>
                  </a:cubicBezTo>
                  <a:cubicBezTo>
                    <a:pt x="95" y="106"/>
                    <a:pt x="95" y="111"/>
                    <a:pt x="94" y="117"/>
                  </a:cubicBezTo>
                  <a:close/>
                  <a:moveTo>
                    <a:pt x="84" y="91"/>
                  </a:moveTo>
                  <a:cubicBezTo>
                    <a:pt x="86" y="89"/>
                    <a:pt x="90" y="88"/>
                    <a:pt x="92" y="87"/>
                  </a:cubicBezTo>
                  <a:cubicBezTo>
                    <a:pt x="93" y="89"/>
                    <a:pt x="93" y="92"/>
                    <a:pt x="94" y="96"/>
                  </a:cubicBezTo>
                  <a:cubicBezTo>
                    <a:pt x="90" y="98"/>
                    <a:pt x="86" y="100"/>
                    <a:pt x="82" y="102"/>
                  </a:cubicBezTo>
                  <a:cubicBezTo>
                    <a:pt x="83" y="98"/>
                    <a:pt x="84" y="94"/>
                    <a:pt x="84" y="91"/>
                  </a:cubicBezTo>
                  <a:close/>
                  <a:moveTo>
                    <a:pt x="75" y="91"/>
                  </a:moveTo>
                  <a:cubicBezTo>
                    <a:pt x="72" y="92"/>
                    <a:pt x="70" y="94"/>
                    <a:pt x="67" y="95"/>
                  </a:cubicBezTo>
                  <a:cubicBezTo>
                    <a:pt x="78" y="87"/>
                    <a:pt x="85" y="79"/>
                    <a:pt x="89" y="70"/>
                  </a:cubicBezTo>
                  <a:cubicBezTo>
                    <a:pt x="92" y="72"/>
                    <a:pt x="94" y="73"/>
                    <a:pt x="96" y="75"/>
                  </a:cubicBezTo>
                  <a:cubicBezTo>
                    <a:pt x="98" y="76"/>
                    <a:pt x="100" y="78"/>
                    <a:pt x="102" y="79"/>
                  </a:cubicBezTo>
                  <a:cubicBezTo>
                    <a:pt x="92" y="82"/>
                    <a:pt x="83" y="86"/>
                    <a:pt x="75" y="91"/>
                  </a:cubicBezTo>
                  <a:close/>
                  <a:moveTo>
                    <a:pt x="99" y="72"/>
                  </a:moveTo>
                  <a:cubicBezTo>
                    <a:pt x="97" y="70"/>
                    <a:pt x="95" y="69"/>
                    <a:pt x="93" y="68"/>
                  </a:cubicBezTo>
                  <a:cubicBezTo>
                    <a:pt x="100" y="66"/>
                    <a:pt x="107" y="62"/>
                    <a:pt x="114" y="58"/>
                  </a:cubicBezTo>
                  <a:cubicBezTo>
                    <a:pt x="113" y="63"/>
                    <a:pt x="108" y="73"/>
                    <a:pt x="105" y="76"/>
                  </a:cubicBezTo>
                  <a:cubicBezTo>
                    <a:pt x="103" y="75"/>
                    <a:pt x="101" y="73"/>
                    <a:pt x="99" y="72"/>
                  </a:cubicBezTo>
                  <a:close/>
                  <a:moveTo>
                    <a:pt x="135" y="74"/>
                  </a:moveTo>
                  <a:cubicBezTo>
                    <a:pt x="134" y="74"/>
                    <a:pt x="134" y="74"/>
                    <a:pt x="133" y="74"/>
                  </a:cubicBezTo>
                  <a:cubicBezTo>
                    <a:pt x="131" y="74"/>
                    <a:pt x="129" y="74"/>
                    <a:pt x="127" y="74"/>
                  </a:cubicBezTo>
                  <a:cubicBezTo>
                    <a:pt x="121" y="74"/>
                    <a:pt x="115" y="75"/>
                    <a:pt x="110" y="76"/>
                  </a:cubicBezTo>
                  <a:cubicBezTo>
                    <a:pt x="113" y="72"/>
                    <a:pt x="117" y="63"/>
                    <a:pt x="118" y="58"/>
                  </a:cubicBezTo>
                  <a:cubicBezTo>
                    <a:pt x="130" y="64"/>
                    <a:pt x="139" y="72"/>
                    <a:pt x="138" y="74"/>
                  </a:cubicBezTo>
                  <a:cubicBezTo>
                    <a:pt x="138" y="74"/>
                    <a:pt x="138" y="74"/>
                    <a:pt x="135" y="74"/>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71" name="组合 70"/>
            <p:cNvGrpSpPr/>
            <p:nvPr/>
          </p:nvGrpSpPr>
          <p:grpSpPr>
            <a:xfrm>
              <a:off x="3617893" y="2803289"/>
              <a:ext cx="173142" cy="172520"/>
              <a:chOff x="12492038" y="4083051"/>
              <a:chExt cx="427037" cy="465138"/>
            </a:xfrm>
            <a:solidFill>
              <a:srgbClr val="1D1D1A"/>
            </a:solidFill>
          </p:grpSpPr>
          <p:sp>
            <p:nvSpPr>
              <p:cNvPr id="525" name="Freeform 7"/>
              <p:cNvSpPr>
                <a:spLocks noEditPoints="1"/>
              </p:cNvSpPr>
              <p:nvPr/>
            </p:nvSpPr>
            <p:spPr bwMode="auto">
              <a:xfrm>
                <a:off x="12492038" y="4083051"/>
                <a:ext cx="427037" cy="465138"/>
              </a:xfrm>
              <a:custGeom>
                <a:avLst/>
                <a:gdLst>
                  <a:gd name="T0" fmla="*/ 151 w 160"/>
                  <a:gd name="T1" fmla="*/ 37 h 177"/>
                  <a:gd name="T2" fmla="*/ 90 w 160"/>
                  <a:gd name="T3" fmla="*/ 3 h 177"/>
                  <a:gd name="T4" fmla="*/ 71 w 160"/>
                  <a:gd name="T5" fmla="*/ 3 h 177"/>
                  <a:gd name="T6" fmla="*/ 10 w 160"/>
                  <a:gd name="T7" fmla="*/ 37 h 177"/>
                  <a:gd name="T8" fmla="*/ 0 w 160"/>
                  <a:gd name="T9" fmla="*/ 53 h 177"/>
                  <a:gd name="T10" fmla="*/ 0 w 160"/>
                  <a:gd name="T11" fmla="*/ 125 h 177"/>
                  <a:gd name="T12" fmla="*/ 10 w 160"/>
                  <a:gd name="T13" fmla="*/ 141 h 177"/>
                  <a:gd name="T14" fmla="*/ 71 w 160"/>
                  <a:gd name="T15" fmla="*/ 175 h 177"/>
                  <a:gd name="T16" fmla="*/ 80 w 160"/>
                  <a:gd name="T17" fmla="*/ 177 h 177"/>
                  <a:gd name="T18" fmla="*/ 90 w 160"/>
                  <a:gd name="T19" fmla="*/ 175 h 177"/>
                  <a:gd name="T20" fmla="*/ 151 w 160"/>
                  <a:gd name="T21" fmla="*/ 141 h 177"/>
                  <a:gd name="T22" fmla="*/ 160 w 160"/>
                  <a:gd name="T23" fmla="*/ 125 h 177"/>
                  <a:gd name="T24" fmla="*/ 160 w 160"/>
                  <a:gd name="T25" fmla="*/ 53 h 177"/>
                  <a:gd name="T26" fmla="*/ 151 w 160"/>
                  <a:gd name="T27" fmla="*/ 37 h 177"/>
                  <a:gd name="T28" fmla="*/ 152 w 160"/>
                  <a:gd name="T29" fmla="*/ 125 h 177"/>
                  <a:gd name="T30" fmla="*/ 147 w 160"/>
                  <a:gd name="T31" fmla="*/ 134 h 177"/>
                  <a:gd name="T32" fmla="*/ 85 w 160"/>
                  <a:gd name="T33" fmla="*/ 168 h 177"/>
                  <a:gd name="T34" fmla="*/ 75 w 160"/>
                  <a:gd name="T35" fmla="*/ 168 h 177"/>
                  <a:gd name="T36" fmla="*/ 14 w 160"/>
                  <a:gd name="T37" fmla="*/ 134 h 177"/>
                  <a:gd name="T38" fmla="*/ 9 w 160"/>
                  <a:gd name="T39" fmla="*/ 125 h 177"/>
                  <a:gd name="T40" fmla="*/ 9 w 160"/>
                  <a:gd name="T41" fmla="*/ 53 h 177"/>
                  <a:gd name="T42" fmla="*/ 14 w 160"/>
                  <a:gd name="T43" fmla="*/ 44 h 177"/>
                  <a:gd name="T44" fmla="*/ 75 w 160"/>
                  <a:gd name="T45" fmla="*/ 10 h 177"/>
                  <a:gd name="T46" fmla="*/ 80 w 160"/>
                  <a:gd name="T47" fmla="*/ 9 h 177"/>
                  <a:gd name="T48" fmla="*/ 85 w 160"/>
                  <a:gd name="T49" fmla="*/ 10 h 177"/>
                  <a:gd name="T50" fmla="*/ 147 w 160"/>
                  <a:gd name="T51" fmla="*/ 44 h 177"/>
                  <a:gd name="T52" fmla="*/ 152 w 160"/>
                  <a:gd name="T53" fmla="*/ 53 h 177"/>
                  <a:gd name="T54" fmla="*/ 152 w 160"/>
                  <a:gd name="T55" fmla="*/ 12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77">
                    <a:moveTo>
                      <a:pt x="151" y="37"/>
                    </a:moveTo>
                    <a:cubicBezTo>
                      <a:pt x="90" y="3"/>
                      <a:pt x="90" y="3"/>
                      <a:pt x="90" y="3"/>
                    </a:cubicBezTo>
                    <a:cubicBezTo>
                      <a:pt x="85" y="0"/>
                      <a:pt x="76" y="0"/>
                      <a:pt x="71" y="3"/>
                    </a:cubicBezTo>
                    <a:cubicBezTo>
                      <a:pt x="10" y="37"/>
                      <a:pt x="10" y="37"/>
                      <a:pt x="10" y="37"/>
                    </a:cubicBezTo>
                    <a:cubicBezTo>
                      <a:pt x="4" y="40"/>
                      <a:pt x="0" y="47"/>
                      <a:pt x="0" y="53"/>
                    </a:cubicBezTo>
                    <a:cubicBezTo>
                      <a:pt x="0" y="125"/>
                      <a:pt x="0" y="125"/>
                      <a:pt x="0" y="125"/>
                    </a:cubicBezTo>
                    <a:cubicBezTo>
                      <a:pt x="0" y="131"/>
                      <a:pt x="4" y="138"/>
                      <a:pt x="10" y="141"/>
                    </a:cubicBezTo>
                    <a:cubicBezTo>
                      <a:pt x="71" y="175"/>
                      <a:pt x="71" y="175"/>
                      <a:pt x="71" y="175"/>
                    </a:cubicBezTo>
                    <a:cubicBezTo>
                      <a:pt x="73" y="176"/>
                      <a:pt x="77" y="177"/>
                      <a:pt x="80" y="177"/>
                    </a:cubicBezTo>
                    <a:cubicBezTo>
                      <a:pt x="84" y="177"/>
                      <a:pt x="87" y="176"/>
                      <a:pt x="90" y="175"/>
                    </a:cubicBezTo>
                    <a:cubicBezTo>
                      <a:pt x="151" y="141"/>
                      <a:pt x="151" y="141"/>
                      <a:pt x="151" y="141"/>
                    </a:cubicBezTo>
                    <a:cubicBezTo>
                      <a:pt x="156" y="138"/>
                      <a:pt x="160" y="131"/>
                      <a:pt x="160" y="125"/>
                    </a:cubicBezTo>
                    <a:cubicBezTo>
                      <a:pt x="160" y="53"/>
                      <a:pt x="160" y="53"/>
                      <a:pt x="160" y="53"/>
                    </a:cubicBezTo>
                    <a:cubicBezTo>
                      <a:pt x="160" y="47"/>
                      <a:pt x="156" y="40"/>
                      <a:pt x="151" y="37"/>
                    </a:cubicBezTo>
                    <a:close/>
                    <a:moveTo>
                      <a:pt x="152" y="125"/>
                    </a:moveTo>
                    <a:cubicBezTo>
                      <a:pt x="152" y="128"/>
                      <a:pt x="149" y="132"/>
                      <a:pt x="147" y="134"/>
                    </a:cubicBezTo>
                    <a:cubicBezTo>
                      <a:pt x="85" y="168"/>
                      <a:pt x="85" y="168"/>
                      <a:pt x="85" y="168"/>
                    </a:cubicBezTo>
                    <a:cubicBezTo>
                      <a:pt x="83" y="169"/>
                      <a:pt x="78" y="169"/>
                      <a:pt x="75" y="168"/>
                    </a:cubicBezTo>
                    <a:cubicBezTo>
                      <a:pt x="14" y="134"/>
                      <a:pt x="14" y="134"/>
                      <a:pt x="14" y="134"/>
                    </a:cubicBezTo>
                    <a:cubicBezTo>
                      <a:pt x="11" y="132"/>
                      <a:pt x="9" y="128"/>
                      <a:pt x="9" y="125"/>
                    </a:cubicBezTo>
                    <a:cubicBezTo>
                      <a:pt x="9" y="53"/>
                      <a:pt x="9" y="53"/>
                      <a:pt x="9" y="53"/>
                    </a:cubicBezTo>
                    <a:cubicBezTo>
                      <a:pt x="9" y="50"/>
                      <a:pt x="11" y="46"/>
                      <a:pt x="14" y="44"/>
                    </a:cubicBezTo>
                    <a:cubicBezTo>
                      <a:pt x="75" y="10"/>
                      <a:pt x="75" y="10"/>
                      <a:pt x="75" y="10"/>
                    </a:cubicBezTo>
                    <a:cubicBezTo>
                      <a:pt x="76" y="10"/>
                      <a:pt x="78" y="9"/>
                      <a:pt x="80" y="9"/>
                    </a:cubicBezTo>
                    <a:cubicBezTo>
                      <a:pt x="82" y="9"/>
                      <a:pt x="84" y="10"/>
                      <a:pt x="85" y="10"/>
                    </a:cubicBezTo>
                    <a:cubicBezTo>
                      <a:pt x="147" y="44"/>
                      <a:pt x="147" y="44"/>
                      <a:pt x="147" y="44"/>
                    </a:cubicBezTo>
                    <a:cubicBezTo>
                      <a:pt x="149" y="46"/>
                      <a:pt x="152" y="50"/>
                      <a:pt x="152" y="53"/>
                    </a:cubicBezTo>
                    <a:lnTo>
                      <a:pt x="152" y="125"/>
                    </a:lnTo>
                    <a:close/>
                  </a:path>
                </a:pathLst>
              </a:custGeom>
              <a:grp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6" name="Freeform 8"/>
              <p:cNvSpPr>
                <a:spLocks noEditPoints="1"/>
              </p:cNvSpPr>
              <p:nvPr/>
            </p:nvSpPr>
            <p:spPr bwMode="auto">
              <a:xfrm>
                <a:off x="12617450" y="4152901"/>
                <a:ext cx="179387" cy="342900"/>
              </a:xfrm>
              <a:custGeom>
                <a:avLst/>
                <a:gdLst>
                  <a:gd name="T0" fmla="*/ 33 w 67"/>
                  <a:gd name="T1" fmla="*/ 0 h 130"/>
                  <a:gd name="T2" fmla="*/ 0 w 67"/>
                  <a:gd name="T3" fmla="*/ 58 h 130"/>
                  <a:gd name="T4" fmla="*/ 31 w 67"/>
                  <a:gd name="T5" fmla="*/ 107 h 130"/>
                  <a:gd name="T6" fmla="*/ 31 w 67"/>
                  <a:gd name="T7" fmla="*/ 128 h 130"/>
                  <a:gd name="T8" fmla="*/ 33 w 67"/>
                  <a:gd name="T9" fmla="*/ 130 h 130"/>
                  <a:gd name="T10" fmla="*/ 35 w 67"/>
                  <a:gd name="T11" fmla="*/ 128 h 130"/>
                  <a:gd name="T12" fmla="*/ 35 w 67"/>
                  <a:gd name="T13" fmla="*/ 107 h 130"/>
                  <a:gd name="T14" fmla="*/ 67 w 67"/>
                  <a:gd name="T15" fmla="*/ 58 h 130"/>
                  <a:gd name="T16" fmla="*/ 33 w 67"/>
                  <a:gd name="T17" fmla="*/ 0 h 130"/>
                  <a:gd name="T18" fmla="*/ 4 w 67"/>
                  <a:gd name="T19" fmla="*/ 58 h 130"/>
                  <a:gd name="T20" fmla="*/ 31 w 67"/>
                  <a:gd name="T21" fmla="*/ 8 h 130"/>
                  <a:gd name="T22" fmla="*/ 31 w 67"/>
                  <a:gd name="T23" fmla="*/ 103 h 130"/>
                  <a:gd name="T24" fmla="*/ 4 w 67"/>
                  <a:gd name="T25" fmla="*/ 58 h 130"/>
                  <a:gd name="T26" fmla="*/ 35 w 67"/>
                  <a:gd name="T27" fmla="*/ 103 h 130"/>
                  <a:gd name="T28" fmla="*/ 35 w 67"/>
                  <a:gd name="T29" fmla="*/ 8 h 130"/>
                  <a:gd name="T30" fmla="*/ 63 w 67"/>
                  <a:gd name="T31" fmla="*/ 58 h 130"/>
                  <a:gd name="T32" fmla="*/ 35 w 67"/>
                  <a:gd name="T33" fmla="*/ 10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30">
                    <a:moveTo>
                      <a:pt x="33" y="0"/>
                    </a:moveTo>
                    <a:cubicBezTo>
                      <a:pt x="33" y="0"/>
                      <a:pt x="0" y="29"/>
                      <a:pt x="0" y="58"/>
                    </a:cubicBezTo>
                    <a:cubicBezTo>
                      <a:pt x="0" y="87"/>
                      <a:pt x="14" y="106"/>
                      <a:pt x="31" y="107"/>
                    </a:cubicBezTo>
                    <a:cubicBezTo>
                      <a:pt x="31" y="128"/>
                      <a:pt x="31" y="128"/>
                      <a:pt x="31" y="128"/>
                    </a:cubicBezTo>
                    <a:cubicBezTo>
                      <a:pt x="31" y="129"/>
                      <a:pt x="32" y="130"/>
                      <a:pt x="33" y="130"/>
                    </a:cubicBezTo>
                    <a:cubicBezTo>
                      <a:pt x="34" y="130"/>
                      <a:pt x="35" y="129"/>
                      <a:pt x="35" y="128"/>
                    </a:cubicBezTo>
                    <a:cubicBezTo>
                      <a:pt x="35" y="107"/>
                      <a:pt x="35" y="107"/>
                      <a:pt x="35" y="107"/>
                    </a:cubicBezTo>
                    <a:cubicBezTo>
                      <a:pt x="53" y="106"/>
                      <a:pt x="67" y="87"/>
                      <a:pt x="67" y="58"/>
                    </a:cubicBezTo>
                    <a:cubicBezTo>
                      <a:pt x="67" y="29"/>
                      <a:pt x="33" y="0"/>
                      <a:pt x="33" y="0"/>
                    </a:cubicBezTo>
                    <a:close/>
                    <a:moveTo>
                      <a:pt x="4" y="58"/>
                    </a:moveTo>
                    <a:cubicBezTo>
                      <a:pt x="4" y="37"/>
                      <a:pt x="22" y="17"/>
                      <a:pt x="31" y="8"/>
                    </a:cubicBezTo>
                    <a:cubicBezTo>
                      <a:pt x="31" y="103"/>
                      <a:pt x="31" y="103"/>
                      <a:pt x="31" y="103"/>
                    </a:cubicBezTo>
                    <a:cubicBezTo>
                      <a:pt x="15" y="102"/>
                      <a:pt x="4" y="83"/>
                      <a:pt x="4" y="58"/>
                    </a:cubicBezTo>
                    <a:close/>
                    <a:moveTo>
                      <a:pt x="35" y="103"/>
                    </a:moveTo>
                    <a:cubicBezTo>
                      <a:pt x="35" y="8"/>
                      <a:pt x="35" y="8"/>
                      <a:pt x="35" y="8"/>
                    </a:cubicBezTo>
                    <a:cubicBezTo>
                      <a:pt x="44" y="17"/>
                      <a:pt x="63" y="37"/>
                      <a:pt x="63" y="58"/>
                    </a:cubicBezTo>
                    <a:cubicBezTo>
                      <a:pt x="63" y="83"/>
                      <a:pt x="51" y="102"/>
                      <a:pt x="35" y="103"/>
                    </a:cubicBezTo>
                    <a:close/>
                  </a:path>
                </a:pathLst>
              </a:custGeom>
              <a:grp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72" name="Freeform 6"/>
            <p:cNvSpPr>
              <a:spLocks noEditPoints="1"/>
            </p:cNvSpPr>
            <p:nvPr/>
          </p:nvSpPr>
          <p:spPr bwMode="auto">
            <a:xfrm>
              <a:off x="3921926" y="2803289"/>
              <a:ext cx="173142" cy="172520"/>
            </a:xfrm>
            <a:custGeom>
              <a:avLst/>
              <a:gdLst>
                <a:gd name="T0" fmla="*/ 151 w 160"/>
                <a:gd name="T1" fmla="*/ 37 h 177"/>
                <a:gd name="T2" fmla="*/ 90 w 160"/>
                <a:gd name="T3" fmla="*/ 3 h 177"/>
                <a:gd name="T4" fmla="*/ 71 w 160"/>
                <a:gd name="T5" fmla="*/ 3 h 177"/>
                <a:gd name="T6" fmla="*/ 10 w 160"/>
                <a:gd name="T7" fmla="*/ 37 h 177"/>
                <a:gd name="T8" fmla="*/ 0 w 160"/>
                <a:gd name="T9" fmla="*/ 53 h 177"/>
                <a:gd name="T10" fmla="*/ 0 w 160"/>
                <a:gd name="T11" fmla="*/ 125 h 177"/>
                <a:gd name="T12" fmla="*/ 10 w 160"/>
                <a:gd name="T13" fmla="*/ 141 h 177"/>
                <a:gd name="T14" fmla="*/ 71 w 160"/>
                <a:gd name="T15" fmla="*/ 175 h 177"/>
                <a:gd name="T16" fmla="*/ 80 w 160"/>
                <a:gd name="T17" fmla="*/ 177 h 177"/>
                <a:gd name="T18" fmla="*/ 90 w 160"/>
                <a:gd name="T19" fmla="*/ 175 h 177"/>
                <a:gd name="T20" fmla="*/ 151 w 160"/>
                <a:gd name="T21" fmla="*/ 141 h 177"/>
                <a:gd name="T22" fmla="*/ 160 w 160"/>
                <a:gd name="T23" fmla="*/ 125 h 177"/>
                <a:gd name="T24" fmla="*/ 160 w 160"/>
                <a:gd name="T25" fmla="*/ 53 h 177"/>
                <a:gd name="T26" fmla="*/ 151 w 160"/>
                <a:gd name="T27" fmla="*/ 37 h 177"/>
                <a:gd name="T28" fmla="*/ 9 w 160"/>
                <a:gd name="T29" fmla="*/ 53 h 177"/>
                <a:gd name="T30" fmla="*/ 14 w 160"/>
                <a:gd name="T31" fmla="*/ 44 h 177"/>
                <a:gd name="T32" fmla="*/ 75 w 160"/>
                <a:gd name="T33" fmla="*/ 10 h 177"/>
                <a:gd name="T34" fmla="*/ 80 w 160"/>
                <a:gd name="T35" fmla="*/ 9 h 177"/>
                <a:gd name="T36" fmla="*/ 85 w 160"/>
                <a:gd name="T37" fmla="*/ 10 h 177"/>
                <a:gd name="T38" fmla="*/ 147 w 160"/>
                <a:gd name="T39" fmla="*/ 44 h 177"/>
                <a:gd name="T40" fmla="*/ 152 w 160"/>
                <a:gd name="T41" fmla="*/ 53 h 177"/>
                <a:gd name="T42" fmla="*/ 152 w 160"/>
                <a:gd name="T43" fmla="*/ 73 h 177"/>
                <a:gd name="T44" fmla="*/ 152 w 160"/>
                <a:gd name="T45" fmla="*/ 100 h 177"/>
                <a:gd name="T46" fmla="*/ 146 w 160"/>
                <a:gd name="T47" fmla="*/ 111 h 177"/>
                <a:gd name="T48" fmla="*/ 86 w 160"/>
                <a:gd name="T49" fmla="*/ 145 h 177"/>
                <a:gd name="T50" fmla="*/ 74 w 160"/>
                <a:gd name="T51" fmla="*/ 145 h 177"/>
                <a:gd name="T52" fmla="*/ 15 w 160"/>
                <a:gd name="T53" fmla="*/ 111 h 177"/>
                <a:gd name="T54" fmla="*/ 9 w 160"/>
                <a:gd name="T55" fmla="*/ 100 h 177"/>
                <a:gd name="T56" fmla="*/ 9 w 160"/>
                <a:gd name="T57" fmla="*/ 73 h 177"/>
                <a:gd name="T58" fmla="*/ 9 w 160"/>
                <a:gd name="T59" fmla="*/ 53 h 177"/>
                <a:gd name="T60" fmla="*/ 147 w 160"/>
                <a:gd name="T61" fmla="*/ 133 h 177"/>
                <a:gd name="T62" fmla="*/ 85 w 160"/>
                <a:gd name="T63" fmla="*/ 167 h 177"/>
                <a:gd name="T64" fmla="*/ 75 w 160"/>
                <a:gd name="T65" fmla="*/ 167 h 177"/>
                <a:gd name="T66" fmla="*/ 14 w 160"/>
                <a:gd name="T67" fmla="*/ 133 h 177"/>
                <a:gd name="T68" fmla="*/ 9 w 160"/>
                <a:gd name="T69" fmla="*/ 125 h 177"/>
                <a:gd name="T70" fmla="*/ 9 w 160"/>
                <a:gd name="T71" fmla="*/ 111 h 177"/>
                <a:gd name="T72" fmla="*/ 13 w 160"/>
                <a:gd name="T73" fmla="*/ 114 h 177"/>
                <a:gd name="T74" fmla="*/ 72 w 160"/>
                <a:gd name="T75" fmla="*/ 148 h 177"/>
                <a:gd name="T76" fmla="*/ 80 w 160"/>
                <a:gd name="T77" fmla="*/ 150 h 177"/>
                <a:gd name="T78" fmla="*/ 89 w 160"/>
                <a:gd name="T79" fmla="*/ 148 h 177"/>
                <a:gd name="T80" fmla="*/ 148 w 160"/>
                <a:gd name="T81" fmla="*/ 114 h 177"/>
                <a:gd name="T82" fmla="*/ 152 w 160"/>
                <a:gd name="T83" fmla="*/ 111 h 177"/>
                <a:gd name="T84" fmla="*/ 152 w 160"/>
                <a:gd name="T85" fmla="*/ 125 h 177"/>
                <a:gd name="T86" fmla="*/ 147 w 160"/>
                <a:gd name="T87" fmla="*/ 13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77">
                  <a:moveTo>
                    <a:pt x="151" y="37"/>
                  </a:moveTo>
                  <a:cubicBezTo>
                    <a:pt x="90" y="3"/>
                    <a:pt x="90" y="3"/>
                    <a:pt x="90" y="3"/>
                  </a:cubicBezTo>
                  <a:cubicBezTo>
                    <a:pt x="85" y="0"/>
                    <a:pt x="76" y="0"/>
                    <a:pt x="71" y="3"/>
                  </a:cubicBezTo>
                  <a:cubicBezTo>
                    <a:pt x="10" y="37"/>
                    <a:pt x="10" y="37"/>
                    <a:pt x="10" y="37"/>
                  </a:cubicBezTo>
                  <a:cubicBezTo>
                    <a:pt x="4" y="40"/>
                    <a:pt x="0" y="47"/>
                    <a:pt x="0" y="53"/>
                  </a:cubicBezTo>
                  <a:cubicBezTo>
                    <a:pt x="0" y="125"/>
                    <a:pt x="0" y="125"/>
                    <a:pt x="0" y="125"/>
                  </a:cubicBezTo>
                  <a:cubicBezTo>
                    <a:pt x="0" y="131"/>
                    <a:pt x="4" y="138"/>
                    <a:pt x="10" y="141"/>
                  </a:cubicBezTo>
                  <a:cubicBezTo>
                    <a:pt x="71" y="175"/>
                    <a:pt x="71" y="175"/>
                    <a:pt x="71" y="175"/>
                  </a:cubicBezTo>
                  <a:cubicBezTo>
                    <a:pt x="73" y="176"/>
                    <a:pt x="77" y="177"/>
                    <a:pt x="80" y="177"/>
                  </a:cubicBezTo>
                  <a:cubicBezTo>
                    <a:pt x="84" y="177"/>
                    <a:pt x="87" y="176"/>
                    <a:pt x="90" y="175"/>
                  </a:cubicBezTo>
                  <a:cubicBezTo>
                    <a:pt x="151" y="141"/>
                    <a:pt x="151" y="141"/>
                    <a:pt x="151" y="141"/>
                  </a:cubicBezTo>
                  <a:cubicBezTo>
                    <a:pt x="156" y="138"/>
                    <a:pt x="160" y="131"/>
                    <a:pt x="160" y="125"/>
                  </a:cubicBezTo>
                  <a:cubicBezTo>
                    <a:pt x="160" y="53"/>
                    <a:pt x="160" y="53"/>
                    <a:pt x="160" y="53"/>
                  </a:cubicBezTo>
                  <a:cubicBezTo>
                    <a:pt x="160" y="47"/>
                    <a:pt x="156" y="40"/>
                    <a:pt x="151" y="37"/>
                  </a:cubicBezTo>
                  <a:close/>
                  <a:moveTo>
                    <a:pt x="9" y="53"/>
                  </a:moveTo>
                  <a:cubicBezTo>
                    <a:pt x="9" y="50"/>
                    <a:pt x="11" y="46"/>
                    <a:pt x="14" y="44"/>
                  </a:cubicBezTo>
                  <a:cubicBezTo>
                    <a:pt x="75" y="10"/>
                    <a:pt x="75" y="10"/>
                    <a:pt x="75" y="10"/>
                  </a:cubicBezTo>
                  <a:cubicBezTo>
                    <a:pt x="76" y="9"/>
                    <a:pt x="78" y="9"/>
                    <a:pt x="80" y="9"/>
                  </a:cubicBezTo>
                  <a:cubicBezTo>
                    <a:pt x="82" y="9"/>
                    <a:pt x="84" y="9"/>
                    <a:pt x="85" y="10"/>
                  </a:cubicBezTo>
                  <a:cubicBezTo>
                    <a:pt x="147" y="44"/>
                    <a:pt x="147" y="44"/>
                    <a:pt x="147" y="44"/>
                  </a:cubicBezTo>
                  <a:cubicBezTo>
                    <a:pt x="149" y="46"/>
                    <a:pt x="152" y="50"/>
                    <a:pt x="152" y="53"/>
                  </a:cubicBezTo>
                  <a:cubicBezTo>
                    <a:pt x="152" y="73"/>
                    <a:pt x="152" y="73"/>
                    <a:pt x="152" y="73"/>
                  </a:cubicBezTo>
                  <a:cubicBezTo>
                    <a:pt x="152" y="100"/>
                    <a:pt x="152" y="100"/>
                    <a:pt x="152" y="100"/>
                  </a:cubicBezTo>
                  <a:cubicBezTo>
                    <a:pt x="152" y="104"/>
                    <a:pt x="149" y="109"/>
                    <a:pt x="146" y="111"/>
                  </a:cubicBezTo>
                  <a:cubicBezTo>
                    <a:pt x="86" y="145"/>
                    <a:pt x="86" y="145"/>
                    <a:pt x="86" y="145"/>
                  </a:cubicBezTo>
                  <a:cubicBezTo>
                    <a:pt x="83" y="146"/>
                    <a:pt x="77" y="146"/>
                    <a:pt x="74" y="145"/>
                  </a:cubicBezTo>
                  <a:cubicBezTo>
                    <a:pt x="15" y="111"/>
                    <a:pt x="15" y="111"/>
                    <a:pt x="15" y="111"/>
                  </a:cubicBezTo>
                  <a:cubicBezTo>
                    <a:pt x="12" y="109"/>
                    <a:pt x="9" y="104"/>
                    <a:pt x="9" y="100"/>
                  </a:cubicBezTo>
                  <a:cubicBezTo>
                    <a:pt x="9" y="73"/>
                    <a:pt x="9" y="73"/>
                    <a:pt x="9" y="73"/>
                  </a:cubicBezTo>
                  <a:lnTo>
                    <a:pt x="9" y="53"/>
                  </a:lnTo>
                  <a:close/>
                  <a:moveTo>
                    <a:pt x="147" y="133"/>
                  </a:moveTo>
                  <a:cubicBezTo>
                    <a:pt x="85" y="167"/>
                    <a:pt x="85" y="167"/>
                    <a:pt x="85" y="167"/>
                  </a:cubicBezTo>
                  <a:cubicBezTo>
                    <a:pt x="83" y="169"/>
                    <a:pt x="78" y="169"/>
                    <a:pt x="75" y="167"/>
                  </a:cubicBezTo>
                  <a:cubicBezTo>
                    <a:pt x="14" y="133"/>
                    <a:pt x="14" y="133"/>
                    <a:pt x="14" y="133"/>
                  </a:cubicBezTo>
                  <a:cubicBezTo>
                    <a:pt x="11" y="132"/>
                    <a:pt x="9" y="128"/>
                    <a:pt x="9" y="125"/>
                  </a:cubicBezTo>
                  <a:cubicBezTo>
                    <a:pt x="9" y="111"/>
                    <a:pt x="9" y="111"/>
                    <a:pt x="9" y="111"/>
                  </a:cubicBezTo>
                  <a:cubicBezTo>
                    <a:pt x="10" y="112"/>
                    <a:pt x="11" y="113"/>
                    <a:pt x="13" y="114"/>
                  </a:cubicBezTo>
                  <a:cubicBezTo>
                    <a:pt x="72" y="148"/>
                    <a:pt x="72" y="148"/>
                    <a:pt x="72" y="148"/>
                  </a:cubicBezTo>
                  <a:cubicBezTo>
                    <a:pt x="74" y="149"/>
                    <a:pt x="77" y="150"/>
                    <a:pt x="80" y="150"/>
                  </a:cubicBezTo>
                  <a:cubicBezTo>
                    <a:pt x="83" y="150"/>
                    <a:pt x="86" y="149"/>
                    <a:pt x="89" y="148"/>
                  </a:cubicBezTo>
                  <a:cubicBezTo>
                    <a:pt x="148" y="114"/>
                    <a:pt x="148" y="114"/>
                    <a:pt x="148" y="114"/>
                  </a:cubicBezTo>
                  <a:cubicBezTo>
                    <a:pt x="149" y="113"/>
                    <a:pt x="151" y="112"/>
                    <a:pt x="152" y="111"/>
                  </a:cubicBezTo>
                  <a:cubicBezTo>
                    <a:pt x="152" y="125"/>
                    <a:pt x="152" y="125"/>
                    <a:pt x="152" y="125"/>
                  </a:cubicBezTo>
                  <a:cubicBezTo>
                    <a:pt x="152" y="128"/>
                    <a:pt x="149" y="132"/>
                    <a:pt x="147" y="133"/>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Freeform 5"/>
            <p:cNvSpPr>
              <a:spLocks noEditPoints="1"/>
            </p:cNvSpPr>
            <p:nvPr/>
          </p:nvSpPr>
          <p:spPr bwMode="auto">
            <a:xfrm>
              <a:off x="4333990" y="2803736"/>
              <a:ext cx="170319" cy="171629"/>
            </a:xfrm>
            <a:custGeom>
              <a:avLst/>
              <a:gdLst>
                <a:gd name="T0" fmla="*/ 86 w 160"/>
                <a:gd name="T1" fmla="*/ 124 h 176"/>
                <a:gd name="T2" fmla="*/ 94 w 160"/>
                <a:gd name="T3" fmla="*/ 124 h 176"/>
                <a:gd name="T4" fmla="*/ 70 w 160"/>
                <a:gd name="T5" fmla="*/ 120 h 176"/>
                <a:gd name="T6" fmla="*/ 70 w 160"/>
                <a:gd name="T7" fmla="*/ 128 h 176"/>
                <a:gd name="T8" fmla="*/ 70 w 160"/>
                <a:gd name="T9" fmla="*/ 120 h 176"/>
                <a:gd name="T10" fmla="*/ 93 w 160"/>
                <a:gd name="T11" fmla="*/ 3 h 176"/>
                <a:gd name="T12" fmla="*/ 67 w 160"/>
                <a:gd name="T13" fmla="*/ 3 h 176"/>
                <a:gd name="T14" fmla="*/ 0 w 160"/>
                <a:gd name="T15" fmla="*/ 57 h 176"/>
                <a:gd name="T16" fmla="*/ 13 w 160"/>
                <a:gd name="T17" fmla="*/ 142 h 176"/>
                <a:gd name="T18" fmla="*/ 80 w 160"/>
                <a:gd name="T19" fmla="*/ 176 h 176"/>
                <a:gd name="T20" fmla="*/ 93 w 160"/>
                <a:gd name="T21" fmla="*/ 173 h 176"/>
                <a:gd name="T22" fmla="*/ 160 w 160"/>
                <a:gd name="T23" fmla="*/ 119 h 176"/>
                <a:gd name="T24" fmla="*/ 147 w 160"/>
                <a:gd name="T25" fmla="*/ 34 h 176"/>
                <a:gd name="T26" fmla="*/ 143 w 160"/>
                <a:gd name="T27" fmla="*/ 135 h 176"/>
                <a:gd name="T28" fmla="*/ 80 w 160"/>
                <a:gd name="T29" fmla="*/ 168 h 176"/>
                <a:gd name="T30" fmla="*/ 17 w 160"/>
                <a:gd name="T31" fmla="*/ 135 h 176"/>
                <a:gd name="T32" fmla="*/ 8 w 160"/>
                <a:gd name="T33" fmla="*/ 57 h 176"/>
                <a:gd name="T34" fmla="*/ 71 w 160"/>
                <a:gd name="T35" fmla="*/ 10 h 176"/>
                <a:gd name="T36" fmla="*/ 89 w 160"/>
                <a:gd name="T37" fmla="*/ 10 h 176"/>
                <a:gd name="T38" fmla="*/ 152 w 160"/>
                <a:gd name="T39" fmla="*/ 57 h 176"/>
                <a:gd name="T40" fmla="*/ 118 w 160"/>
                <a:gd name="T41" fmla="*/ 44 h 176"/>
                <a:gd name="T42" fmla="*/ 94 w 160"/>
                <a:gd name="T43" fmla="*/ 48 h 176"/>
                <a:gd name="T44" fmla="*/ 66 w 160"/>
                <a:gd name="T45" fmla="*/ 48 h 176"/>
                <a:gd name="T46" fmla="*/ 42 w 160"/>
                <a:gd name="T47" fmla="*/ 44 h 176"/>
                <a:gd name="T48" fmla="*/ 32 w 160"/>
                <a:gd name="T49" fmla="*/ 122 h 176"/>
                <a:gd name="T50" fmla="*/ 56 w 160"/>
                <a:gd name="T51" fmla="*/ 132 h 176"/>
                <a:gd name="T52" fmla="*/ 62 w 160"/>
                <a:gd name="T53" fmla="*/ 124 h 176"/>
                <a:gd name="T54" fmla="*/ 57 w 160"/>
                <a:gd name="T55" fmla="*/ 71 h 176"/>
                <a:gd name="T56" fmla="*/ 71 w 160"/>
                <a:gd name="T57" fmla="*/ 108 h 176"/>
                <a:gd name="T58" fmla="*/ 90 w 160"/>
                <a:gd name="T59" fmla="*/ 106 h 176"/>
                <a:gd name="T60" fmla="*/ 102 w 160"/>
                <a:gd name="T61" fmla="*/ 108 h 176"/>
                <a:gd name="T62" fmla="*/ 98 w 160"/>
                <a:gd name="T63" fmla="*/ 130 h 176"/>
                <a:gd name="T64" fmla="*/ 118 w 160"/>
                <a:gd name="T65" fmla="*/ 132 h 176"/>
                <a:gd name="T66" fmla="*/ 128 w 160"/>
                <a:gd name="T67" fmla="*/ 54 h 176"/>
                <a:gd name="T68" fmla="*/ 124 w 160"/>
                <a:gd name="T69" fmla="*/ 122 h 176"/>
                <a:gd name="T70" fmla="*/ 104 w 160"/>
                <a:gd name="T71" fmla="*/ 128 h 176"/>
                <a:gd name="T72" fmla="*/ 102 w 160"/>
                <a:gd name="T73" fmla="*/ 126 h 176"/>
                <a:gd name="T74" fmla="*/ 106 w 160"/>
                <a:gd name="T75" fmla="*/ 69 h 176"/>
                <a:gd name="T76" fmla="*/ 103 w 160"/>
                <a:gd name="T77" fmla="*/ 67 h 176"/>
                <a:gd name="T78" fmla="*/ 73 w 160"/>
                <a:gd name="T79" fmla="*/ 104 h 176"/>
                <a:gd name="T80" fmla="*/ 53 w 160"/>
                <a:gd name="T81" fmla="*/ 69 h 176"/>
                <a:gd name="T82" fmla="*/ 58 w 160"/>
                <a:gd name="T83" fmla="*/ 126 h 176"/>
                <a:gd name="T84" fmla="*/ 56 w 160"/>
                <a:gd name="T85" fmla="*/ 128 h 176"/>
                <a:gd name="T86" fmla="*/ 35 w 160"/>
                <a:gd name="T87" fmla="*/ 122 h 176"/>
                <a:gd name="T88" fmla="*/ 41 w 160"/>
                <a:gd name="T89" fmla="*/ 48 h 176"/>
                <a:gd name="T90" fmla="*/ 63 w 160"/>
                <a:gd name="T91" fmla="*/ 51 h 176"/>
                <a:gd name="T92" fmla="*/ 80 w 160"/>
                <a:gd name="T93" fmla="*/ 72 h 176"/>
                <a:gd name="T94" fmla="*/ 97 w 160"/>
                <a:gd name="T95" fmla="*/ 51 h 176"/>
                <a:gd name="T96" fmla="*/ 118 w 160"/>
                <a:gd name="T97" fmla="*/ 48 h 176"/>
                <a:gd name="T98" fmla="*/ 124 w 160"/>
                <a:gd name="T99" fmla="*/ 12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176">
                  <a:moveTo>
                    <a:pt x="90" y="120"/>
                  </a:moveTo>
                  <a:cubicBezTo>
                    <a:pt x="88" y="120"/>
                    <a:pt x="86" y="122"/>
                    <a:pt x="86" y="124"/>
                  </a:cubicBezTo>
                  <a:cubicBezTo>
                    <a:pt x="86" y="126"/>
                    <a:pt x="88" y="128"/>
                    <a:pt x="90" y="128"/>
                  </a:cubicBezTo>
                  <a:cubicBezTo>
                    <a:pt x="92" y="128"/>
                    <a:pt x="94" y="126"/>
                    <a:pt x="94" y="124"/>
                  </a:cubicBezTo>
                  <a:cubicBezTo>
                    <a:pt x="94" y="122"/>
                    <a:pt x="92" y="120"/>
                    <a:pt x="90" y="120"/>
                  </a:cubicBezTo>
                  <a:close/>
                  <a:moveTo>
                    <a:pt x="70" y="120"/>
                  </a:moveTo>
                  <a:cubicBezTo>
                    <a:pt x="68" y="120"/>
                    <a:pt x="66" y="122"/>
                    <a:pt x="66" y="124"/>
                  </a:cubicBezTo>
                  <a:cubicBezTo>
                    <a:pt x="66" y="126"/>
                    <a:pt x="68" y="128"/>
                    <a:pt x="70" y="128"/>
                  </a:cubicBezTo>
                  <a:cubicBezTo>
                    <a:pt x="72" y="128"/>
                    <a:pt x="74" y="126"/>
                    <a:pt x="74" y="124"/>
                  </a:cubicBezTo>
                  <a:cubicBezTo>
                    <a:pt x="74" y="122"/>
                    <a:pt x="72" y="120"/>
                    <a:pt x="70" y="120"/>
                  </a:cubicBezTo>
                  <a:close/>
                  <a:moveTo>
                    <a:pt x="147" y="34"/>
                  </a:moveTo>
                  <a:cubicBezTo>
                    <a:pt x="93" y="3"/>
                    <a:pt x="93" y="3"/>
                    <a:pt x="93" y="3"/>
                  </a:cubicBezTo>
                  <a:cubicBezTo>
                    <a:pt x="90" y="1"/>
                    <a:pt x="85" y="0"/>
                    <a:pt x="80" y="0"/>
                  </a:cubicBezTo>
                  <a:cubicBezTo>
                    <a:pt x="75" y="0"/>
                    <a:pt x="71" y="1"/>
                    <a:pt x="67" y="3"/>
                  </a:cubicBezTo>
                  <a:cubicBezTo>
                    <a:pt x="13" y="34"/>
                    <a:pt x="13" y="34"/>
                    <a:pt x="13" y="34"/>
                  </a:cubicBezTo>
                  <a:cubicBezTo>
                    <a:pt x="6" y="38"/>
                    <a:pt x="0" y="48"/>
                    <a:pt x="0" y="57"/>
                  </a:cubicBezTo>
                  <a:cubicBezTo>
                    <a:pt x="0" y="119"/>
                    <a:pt x="0" y="119"/>
                    <a:pt x="0" y="119"/>
                  </a:cubicBezTo>
                  <a:cubicBezTo>
                    <a:pt x="0" y="128"/>
                    <a:pt x="6" y="137"/>
                    <a:pt x="13" y="142"/>
                  </a:cubicBezTo>
                  <a:cubicBezTo>
                    <a:pt x="67" y="173"/>
                    <a:pt x="67" y="173"/>
                    <a:pt x="67" y="173"/>
                  </a:cubicBezTo>
                  <a:cubicBezTo>
                    <a:pt x="70" y="175"/>
                    <a:pt x="75" y="176"/>
                    <a:pt x="80" y="176"/>
                  </a:cubicBezTo>
                  <a:cubicBezTo>
                    <a:pt x="80" y="176"/>
                    <a:pt x="80" y="176"/>
                    <a:pt x="80" y="176"/>
                  </a:cubicBezTo>
                  <a:cubicBezTo>
                    <a:pt x="85" y="176"/>
                    <a:pt x="89" y="175"/>
                    <a:pt x="93" y="173"/>
                  </a:cubicBezTo>
                  <a:cubicBezTo>
                    <a:pt x="147" y="142"/>
                    <a:pt x="147" y="142"/>
                    <a:pt x="147" y="142"/>
                  </a:cubicBezTo>
                  <a:cubicBezTo>
                    <a:pt x="154" y="137"/>
                    <a:pt x="160" y="128"/>
                    <a:pt x="160" y="119"/>
                  </a:cubicBezTo>
                  <a:cubicBezTo>
                    <a:pt x="160" y="57"/>
                    <a:pt x="160" y="57"/>
                    <a:pt x="160" y="57"/>
                  </a:cubicBezTo>
                  <a:cubicBezTo>
                    <a:pt x="160" y="48"/>
                    <a:pt x="154" y="38"/>
                    <a:pt x="147" y="34"/>
                  </a:cubicBezTo>
                  <a:close/>
                  <a:moveTo>
                    <a:pt x="152" y="119"/>
                  </a:moveTo>
                  <a:cubicBezTo>
                    <a:pt x="152" y="125"/>
                    <a:pt x="148" y="132"/>
                    <a:pt x="143" y="135"/>
                  </a:cubicBezTo>
                  <a:cubicBezTo>
                    <a:pt x="89" y="166"/>
                    <a:pt x="89" y="166"/>
                    <a:pt x="89" y="166"/>
                  </a:cubicBezTo>
                  <a:cubicBezTo>
                    <a:pt x="87" y="167"/>
                    <a:pt x="84" y="168"/>
                    <a:pt x="80" y="168"/>
                  </a:cubicBezTo>
                  <a:cubicBezTo>
                    <a:pt x="76" y="168"/>
                    <a:pt x="73" y="167"/>
                    <a:pt x="71" y="166"/>
                  </a:cubicBezTo>
                  <a:cubicBezTo>
                    <a:pt x="17" y="135"/>
                    <a:pt x="17" y="135"/>
                    <a:pt x="17" y="135"/>
                  </a:cubicBezTo>
                  <a:cubicBezTo>
                    <a:pt x="12" y="132"/>
                    <a:pt x="8" y="125"/>
                    <a:pt x="8" y="119"/>
                  </a:cubicBezTo>
                  <a:cubicBezTo>
                    <a:pt x="8" y="57"/>
                    <a:pt x="8" y="57"/>
                    <a:pt x="8" y="57"/>
                  </a:cubicBezTo>
                  <a:cubicBezTo>
                    <a:pt x="8" y="51"/>
                    <a:pt x="12" y="44"/>
                    <a:pt x="17" y="41"/>
                  </a:cubicBezTo>
                  <a:cubicBezTo>
                    <a:pt x="71" y="10"/>
                    <a:pt x="71" y="10"/>
                    <a:pt x="71" y="10"/>
                  </a:cubicBezTo>
                  <a:cubicBezTo>
                    <a:pt x="73" y="9"/>
                    <a:pt x="76" y="8"/>
                    <a:pt x="80" y="8"/>
                  </a:cubicBezTo>
                  <a:cubicBezTo>
                    <a:pt x="84" y="8"/>
                    <a:pt x="87" y="9"/>
                    <a:pt x="89" y="10"/>
                  </a:cubicBezTo>
                  <a:cubicBezTo>
                    <a:pt x="143" y="41"/>
                    <a:pt x="143" y="41"/>
                    <a:pt x="143" y="41"/>
                  </a:cubicBezTo>
                  <a:cubicBezTo>
                    <a:pt x="148" y="44"/>
                    <a:pt x="152" y="51"/>
                    <a:pt x="152" y="57"/>
                  </a:cubicBezTo>
                  <a:lnTo>
                    <a:pt x="152" y="119"/>
                  </a:lnTo>
                  <a:close/>
                  <a:moveTo>
                    <a:pt x="118" y="44"/>
                  </a:moveTo>
                  <a:cubicBezTo>
                    <a:pt x="104" y="44"/>
                    <a:pt x="104" y="44"/>
                    <a:pt x="104" y="44"/>
                  </a:cubicBezTo>
                  <a:cubicBezTo>
                    <a:pt x="100" y="44"/>
                    <a:pt x="97" y="46"/>
                    <a:pt x="94" y="48"/>
                  </a:cubicBezTo>
                  <a:cubicBezTo>
                    <a:pt x="88" y="54"/>
                    <a:pt x="83" y="62"/>
                    <a:pt x="80" y="67"/>
                  </a:cubicBezTo>
                  <a:cubicBezTo>
                    <a:pt x="77" y="62"/>
                    <a:pt x="72" y="54"/>
                    <a:pt x="66" y="48"/>
                  </a:cubicBezTo>
                  <a:cubicBezTo>
                    <a:pt x="63" y="45"/>
                    <a:pt x="60" y="44"/>
                    <a:pt x="56" y="44"/>
                  </a:cubicBezTo>
                  <a:cubicBezTo>
                    <a:pt x="42" y="44"/>
                    <a:pt x="42" y="44"/>
                    <a:pt x="42" y="44"/>
                  </a:cubicBezTo>
                  <a:cubicBezTo>
                    <a:pt x="36" y="44"/>
                    <a:pt x="32" y="48"/>
                    <a:pt x="32" y="54"/>
                  </a:cubicBezTo>
                  <a:cubicBezTo>
                    <a:pt x="32" y="122"/>
                    <a:pt x="32" y="122"/>
                    <a:pt x="32" y="122"/>
                  </a:cubicBezTo>
                  <a:cubicBezTo>
                    <a:pt x="32" y="128"/>
                    <a:pt x="36" y="132"/>
                    <a:pt x="42" y="132"/>
                  </a:cubicBezTo>
                  <a:cubicBezTo>
                    <a:pt x="56" y="132"/>
                    <a:pt x="56" y="132"/>
                    <a:pt x="56" y="132"/>
                  </a:cubicBezTo>
                  <a:cubicBezTo>
                    <a:pt x="58" y="132"/>
                    <a:pt x="60" y="131"/>
                    <a:pt x="61" y="130"/>
                  </a:cubicBezTo>
                  <a:cubicBezTo>
                    <a:pt x="62" y="128"/>
                    <a:pt x="63" y="126"/>
                    <a:pt x="62" y="124"/>
                  </a:cubicBezTo>
                  <a:cubicBezTo>
                    <a:pt x="60" y="119"/>
                    <a:pt x="59" y="114"/>
                    <a:pt x="58" y="108"/>
                  </a:cubicBezTo>
                  <a:cubicBezTo>
                    <a:pt x="54" y="86"/>
                    <a:pt x="55" y="72"/>
                    <a:pt x="57" y="71"/>
                  </a:cubicBezTo>
                  <a:cubicBezTo>
                    <a:pt x="59" y="71"/>
                    <a:pt x="66" y="83"/>
                    <a:pt x="70" y="106"/>
                  </a:cubicBezTo>
                  <a:cubicBezTo>
                    <a:pt x="70" y="107"/>
                    <a:pt x="70" y="107"/>
                    <a:pt x="71" y="108"/>
                  </a:cubicBezTo>
                  <a:cubicBezTo>
                    <a:pt x="77" y="110"/>
                    <a:pt x="84" y="110"/>
                    <a:pt x="89" y="108"/>
                  </a:cubicBezTo>
                  <a:cubicBezTo>
                    <a:pt x="90" y="107"/>
                    <a:pt x="90" y="107"/>
                    <a:pt x="90" y="106"/>
                  </a:cubicBezTo>
                  <a:cubicBezTo>
                    <a:pt x="94" y="83"/>
                    <a:pt x="101" y="71"/>
                    <a:pt x="103" y="71"/>
                  </a:cubicBezTo>
                  <a:cubicBezTo>
                    <a:pt x="105" y="72"/>
                    <a:pt x="106" y="86"/>
                    <a:pt x="102" y="108"/>
                  </a:cubicBezTo>
                  <a:cubicBezTo>
                    <a:pt x="100" y="114"/>
                    <a:pt x="99" y="119"/>
                    <a:pt x="98" y="124"/>
                  </a:cubicBezTo>
                  <a:cubicBezTo>
                    <a:pt x="97" y="126"/>
                    <a:pt x="97" y="128"/>
                    <a:pt x="98" y="130"/>
                  </a:cubicBezTo>
                  <a:cubicBezTo>
                    <a:pt x="100" y="131"/>
                    <a:pt x="101" y="132"/>
                    <a:pt x="103" y="132"/>
                  </a:cubicBezTo>
                  <a:cubicBezTo>
                    <a:pt x="118" y="132"/>
                    <a:pt x="118" y="132"/>
                    <a:pt x="118" y="132"/>
                  </a:cubicBezTo>
                  <a:cubicBezTo>
                    <a:pt x="123" y="132"/>
                    <a:pt x="128" y="128"/>
                    <a:pt x="128" y="122"/>
                  </a:cubicBezTo>
                  <a:cubicBezTo>
                    <a:pt x="128" y="54"/>
                    <a:pt x="128" y="54"/>
                    <a:pt x="128" y="54"/>
                  </a:cubicBezTo>
                  <a:cubicBezTo>
                    <a:pt x="128" y="48"/>
                    <a:pt x="124" y="44"/>
                    <a:pt x="118" y="44"/>
                  </a:cubicBezTo>
                  <a:close/>
                  <a:moveTo>
                    <a:pt x="124" y="122"/>
                  </a:moveTo>
                  <a:cubicBezTo>
                    <a:pt x="124" y="126"/>
                    <a:pt x="122" y="128"/>
                    <a:pt x="118" y="128"/>
                  </a:cubicBezTo>
                  <a:cubicBezTo>
                    <a:pt x="104" y="128"/>
                    <a:pt x="104" y="128"/>
                    <a:pt x="104" y="128"/>
                  </a:cubicBezTo>
                  <a:cubicBezTo>
                    <a:pt x="103" y="128"/>
                    <a:pt x="102" y="128"/>
                    <a:pt x="102" y="127"/>
                  </a:cubicBezTo>
                  <a:cubicBezTo>
                    <a:pt x="102" y="127"/>
                    <a:pt x="102" y="126"/>
                    <a:pt x="102" y="126"/>
                  </a:cubicBezTo>
                  <a:cubicBezTo>
                    <a:pt x="103" y="120"/>
                    <a:pt x="104" y="115"/>
                    <a:pt x="106" y="109"/>
                  </a:cubicBezTo>
                  <a:cubicBezTo>
                    <a:pt x="109" y="93"/>
                    <a:pt x="110" y="74"/>
                    <a:pt x="106" y="69"/>
                  </a:cubicBezTo>
                  <a:cubicBezTo>
                    <a:pt x="106" y="68"/>
                    <a:pt x="104" y="67"/>
                    <a:pt x="104" y="67"/>
                  </a:cubicBezTo>
                  <a:cubicBezTo>
                    <a:pt x="103" y="67"/>
                    <a:pt x="103" y="67"/>
                    <a:pt x="103" y="67"/>
                  </a:cubicBezTo>
                  <a:cubicBezTo>
                    <a:pt x="94" y="67"/>
                    <a:pt x="87" y="98"/>
                    <a:pt x="86" y="104"/>
                  </a:cubicBezTo>
                  <a:cubicBezTo>
                    <a:pt x="82" y="105"/>
                    <a:pt x="77" y="105"/>
                    <a:pt x="73" y="104"/>
                  </a:cubicBezTo>
                  <a:cubicBezTo>
                    <a:pt x="72" y="98"/>
                    <a:pt x="64" y="65"/>
                    <a:pt x="56" y="67"/>
                  </a:cubicBezTo>
                  <a:cubicBezTo>
                    <a:pt x="55" y="67"/>
                    <a:pt x="54" y="67"/>
                    <a:pt x="53" y="69"/>
                  </a:cubicBezTo>
                  <a:cubicBezTo>
                    <a:pt x="49" y="74"/>
                    <a:pt x="50" y="93"/>
                    <a:pt x="54" y="109"/>
                  </a:cubicBezTo>
                  <a:cubicBezTo>
                    <a:pt x="55" y="115"/>
                    <a:pt x="56" y="120"/>
                    <a:pt x="58" y="126"/>
                  </a:cubicBezTo>
                  <a:cubicBezTo>
                    <a:pt x="58" y="126"/>
                    <a:pt x="58" y="127"/>
                    <a:pt x="57" y="127"/>
                  </a:cubicBezTo>
                  <a:cubicBezTo>
                    <a:pt x="57" y="128"/>
                    <a:pt x="56" y="128"/>
                    <a:pt x="56" y="128"/>
                  </a:cubicBezTo>
                  <a:cubicBezTo>
                    <a:pt x="41" y="128"/>
                    <a:pt x="41" y="128"/>
                    <a:pt x="41" y="128"/>
                  </a:cubicBezTo>
                  <a:cubicBezTo>
                    <a:pt x="38" y="128"/>
                    <a:pt x="35" y="126"/>
                    <a:pt x="35" y="122"/>
                  </a:cubicBezTo>
                  <a:cubicBezTo>
                    <a:pt x="35" y="54"/>
                    <a:pt x="35" y="54"/>
                    <a:pt x="35" y="54"/>
                  </a:cubicBezTo>
                  <a:cubicBezTo>
                    <a:pt x="35" y="50"/>
                    <a:pt x="38" y="48"/>
                    <a:pt x="41" y="48"/>
                  </a:cubicBezTo>
                  <a:cubicBezTo>
                    <a:pt x="56" y="48"/>
                    <a:pt x="56" y="48"/>
                    <a:pt x="56" y="48"/>
                  </a:cubicBezTo>
                  <a:cubicBezTo>
                    <a:pt x="58" y="48"/>
                    <a:pt x="61" y="49"/>
                    <a:pt x="63" y="51"/>
                  </a:cubicBezTo>
                  <a:cubicBezTo>
                    <a:pt x="70" y="58"/>
                    <a:pt x="78" y="72"/>
                    <a:pt x="78" y="72"/>
                  </a:cubicBezTo>
                  <a:cubicBezTo>
                    <a:pt x="79" y="72"/>
                    <a:pt x="80" y="72"/>
                    <a:pt x="80" y="72"/>
                  </a:cubicBezTo>
                  <a:cubicBezTo>
                    <a:pt x="81" y="72"/>
                    <a:pt x="81" y="72"/>
                    <a:pt x="82" y="72"/>
                  </a:cubicBezTo>
                  <a:cubicBezTo>
                    <a:pt x="82" y="72"/>
                    <a:pt x="90" y="58"/>
                    <a:pt x="97" y="51"/>
                  </a:cubicBezTo>
                  <a:cubicBezTo>
                    <a:pt x="99" y="49"/>
                    <a:pt x="102" y="48"/>
                    <a:pt x="104" y="48"/>
                  </a:cubicBezTo>
                  <a:cubicBezTo>
                    <a:pt x="118" y="48"/>
                    <a:pt x="118" y="48"/>
                    <a:pt x="118" y="48"/>
                  </a:cubicBezTo>
                  <a:cubicBezTo>
                    <a:pt x="122" y="48"/>
                    <a:pt x="124" y="50"/>
                    <a:pt x="124" y="54"/>
                  </a:cubicBezTo>
                  <a:lnTo>
                    <a:pt x="124" y="122"/>
                  </a:ln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 name="Freeform 9"/>
            <p:cNvSpPr>
              <a:spLocks noEditPoints="1"/>
            </p:cNvSpPr>
            <p:nvPr/>
          </p:nvSpPr>
          <p:spPr bwMode="auto">
            <a:xfrm>
              <a:off x="4743224" y="2803329"/>
              <a:ext cx="170763" cy="172441"/>
            </a:xfrm>
            <a:custGeom>
              <a:avLst/>
              <a:gdLst>
                <a:gd name="T0" fmla="*/ 80 w 160"/>
                <a:gd name="T1" fmla="*/ 71 h 177"/>
                <a:gd name="T2" fmla="*/ 96 w 160"/>
                <a:gd name="T3" fmla="*/ 61 h 177"/>
                <a:gd name="T4" fmla="*/ 82 w 160"/>
                <a:gd name="T5" fmla="*/ 36 h 177"/>
                <a:gd name="T6" fmla="*/ 64 w 160"/>
                <a:gd name="T7" fmla="*/ 46 h 177"/>
                <a:gd name="T8" fmla="*/ 68 w 160"/>
                <a:gd name="T9" fmla="*/ 46 h 177"/>
                <a:gd name="T10" fmla="*/ 92 w 160"/>
                <a:gd name="T11" fmla="*/ 60 h 177"/>
                <a:gd name="T12" fmla="*/ 68 w 160"/>
                <a:gd name="T13" fmla="*/ 46 h 177"/>
                <a:gd name="T14" fmla="*/ 24 w 160"/>
                <a:gd name="T15" fmla="*/ 115 h 177"/>
                <a:gd name="T16" fmla="*/ 44 w 160"/>
                <a:gd name="T17" fmla="*/ 135 h 177"/>
                <a:gd name="T18" fmla="*/ 44 w 160"/>
                <a:gd name="T19" fmla="*/ 106 h 177"/>
                <a:gd name="T20" fmla="*/ 44 w 160"/>
                <a:gd name="T21" fmla="*/ 131 h 177"/>
                <a:gd name="T22" fmla="*/ 28 w 160"/>
                <a:gd name="T23" fmla="*/ 115 h 177"/>
                <a:gd name="T24" fmla="*/ 48 w 160"/>
                <a:gd name="T25" fmla="*/ 115 h 177"/>
                <a:gd name="T26" fmla="*/ 78 w 160"/>
                <a:gd name="T27" fmla="*/ 78 h 177"/>
                <a:gd name="T28" fmla="*/ 82 w 160"/>
                <a:gd name="T29" fmla="*/ 101 h 177"/>
                <a:gd name="T30" fmla="*/ 150 w 160"/>
                <a:gd name="T31" fmla="*/ 37 h 177"/>
                <a:gd name="T32" fmla="*/ 10 w 160"/>
                <a:gd name="T33" fmla="*/ 37 h 177"/>
                <a:gd name="T34" fmla="*/ 10 w 160"/>
                <a:gd name="T35" fmla="*/ 141 h 177"/>
                <a:gd name="T36" fmla="*/ 89 w 160"/>
                <a:gd name="T37" fmla="*/ 175 h 177"/>
                <a:gd name="T38" fmla="*/ 160 w 160"/>
                <a:gd name="T39" fmla="*/ 53 h 177"/>
                <a:gd name="T40" fmla="*/ 146 w 160"/>
                <a:gd name="T41" fmla="*/ 134 h 177"/>
                <a:gd name="T42" fmla="*/ 14 w 160"/>
                <a:gd name="T43" fmla="*/ 134 h 177"/>
                <a:gd name="T44" fmla="*/ 14 w 160"/>
                <a:gd name="T45" fmla="*/ 44 h 177"/>
                <a:gd name="T46" fmla="*/ 85 w 160"/>
                <a:gd name="T47" fmla="*/ 10 h 177"/>
                <a:gd name="T48" fmla="*/ 152 w 160"/>
                <a:gd name="T49" fmla="*/ 125 h 177"/>
                <a:gd name="T50" fmla="*/ 108 w 160"/>
                <a:gd name="T51" fmla="*/ 115 h 177"/>
                <a:gd name="T52" fmla="*/ 128 w 160"/>
                <a:gd name="T53" fmla="*/ 135 h 177"/>
                <a:gd name="T54" fmla="*/ 128 w 160"/>
                <a:gd name="T55" fmla="*/ 106 h 177"/>
                <a:gd name="T56" fmla="*/ 116 w 160"/>
                <a:gd name="T57" fmla="*/ 131 h 177"/>
                <a:gd name="T58" fmla="*/ 116 w 160"/>
                <a:gd name="T59" fmla="*/ 111 h 177"/>
                <a:gd name="T60" fmla="*/ 132 w 160"/>
                <a:gd name="T61" fmla="*/ 127 h 177"/>
                <a:gd name="T62" fmla="*/ 124 w 160"/>
                <a:gd name="T63" fmla="*/ 99 h 177"/>
                <a:gd name="T64" fmla="*/ 95 w 160"/>
                <a:gd name="T65" fmla="*/ 75 h 177"/>
                <a:gd name="T66" fmla="*/ 86 w 160"/>
                <a:gd name="T67" fmla="*/ 106 h 177"/>
                <a:gd name="T68" fmla="*/ 66 w 160"/>
                <a:gd name="T69" fmla="*/ 126 h 177"/>
                <a:gd name="T70" fmla="*/ 94 w 160"/>
                <a:gd name="T71" fmla="*/ 126 h 177"/>
                <a:gd name="T72" fmla="*/ 90 w 160"/>
                <a:gd name="T73" fmla="*/ 127 h 177"/>
                <a:gd name="T74" fmla="*/ 74 w 160"/>
                <a:gd name="T75" fmla="*/ 131 h 177"/>
                <a:gd name="T76" fmla="*/ 74 w 160"/>
                <a:gd name="T77" fmla="*/ 111 h 177"/>
                <a:gd name="T78" fmla="*/ 90 w 160"/>
                <a:gd name="T79" fmla="*/ 127 h 177"/>
                <a:gd name="T80" fmla="*/ 37 w 160"/>
                <a:gd name="T81" fmla="*/ 102 h 177"/>
                <a:gd name="T82" fmla="*/ 65 w 160"/>
                <a:gd name="T83" fmla="*/ 7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177">
                  <a:moveTo>
                    <a:pt x="66" y="63"/>
                  </a:moveTo>
                  <a:cubicBezTo>
                    <a:pt x="78" y="71"/>
                    <a:pt x="78" y="71"/>
                    <a:pt x="78" y="71"/>
                  </a:cubicBezTo>
                  <a:cubicBezTo>
                    <a:pt x="79" y="71"/>
                    <a:pt x="80" y="71"/>
                    <a:pt x="80" y="71"/>
                  </a:cubicBezTo>
                  <a:cubicBezTo>
                    <a:pt x="81" y="71"/>
                    <a:pt x="81" y="71"/>
                    <a:pt x="82" y="71"/>
                  </a:cubicBezTo>
                  <a:cubicBezTo>
                    <a:pt x="94" y="63"/>
                    <a:pt x="94" y="63"/>
                    <a:pt x="94" y="63"/>
                  </a:cubicBezTo>
                  <a:cubicBezTo>
                    <a:pt x="96" y="63"/>
                    <a:pt x="96" y="61"/>
                    <a:pt x="96" y="61"/>
                  </a:cubicBezTo>
                  <a:cubicBezTo>
                    <a:pt x="96" y="46"/>
                    <a:pt x="96" y="46"/>
                    <a:pt x="96" y="46"/>
                  </a:cubicBezTo>
                  <a:cubicBezTo>
                    <a:pt x="96" y="45"/>
                    <a:pt x="95" y="43"/>
                    <a:pt x="94" y="43"/>
                  </a:cubicBezTo>
                  <a:cubicBezTo>
                    <a:pt x="82" y="36"/>
                    <a:pt x="82" y="36"/>
                    <a:pt x="82" y="36"/>
                  </a:cubicBezTo>
                  <a:cubicBezTo>
                    <a:pt x="81" y="35"/>
                    <a:pt x="79" y="35"/>
                    <a:pt x="78" y="36"/>
                  </a:cubicBezTo>
                  <a:cubicBezTo>
                    <a:pt x="66" y="43"/>
                    <a:pt x="66" y="43"/>
                    <a:pt x="66" y="43"/>
                  </a:cubicBezTo>
                  <a:cubicBezTo>
                    <a:pt x="64" y="43"/>
                    <a:pt x="64" y="45"/>
                    <a:pt x="64" y="46"/>
                  </a:cubicBezTo>
                  <a:cubicBezTo>
                    <a:pt x="64" y="61"/>
                    <a:pt x="64" y="61"/>
                    <a:pt x="64" y="61"/>
                  </a:cubicBezTo>
                  <a:cubicBezTo>
                    <a:pt x="64" y="62"/>
                    <a:pt x="65" y="63"/>
                    <a:pt x="66" y="63"/>
                  </a:cubicBezTo>
                  <a:close/>
                  <a:moveTo>
                    <a:pt x="68" y="46"/>
                  </a:moveTo>
                  <a:cubicBezTo>
                    <a:pt x="80" y="39"/>
                    <a:pt x="80" y="39"/>
                    <a:pt x="80" y="39"/>
                  </a:cubicBezTo>
                  <a:cubicBezTo>
                    <a:pt x="92" y="46"/>
                    <a:pt x="92" y="46"/>
                    <a:pt x="92" y="46"/>
                  </a:cubicBezTo>
                  <a:cubicBezTo>
                    <a:pt x="92" y="60"/>
                    <a:pt x="92" y="60"/>
                    <a:pt x="92" y="60"/>
                  </a:cubicBezTo>
                  <a:cubicBezTo>
                    <a:pt x="80" y="67"/>
                    <a:pt x="80" y="67"/>
                    <a:pt x="80" y="67"/>
                  </a:cubicBezTo>
                  <a:cubicBezTo>
                    <a:pt x="68" y="60"/>
                    <a:pt x="68" y="60"/>
                    <a:pt x="68" y="60"/>
                  </a:cubicBezTo>
                  <a:lnTo>
                    <a:pt x="68" y="46"/>
                  </a:lnTo>
                  <a:close/>
                  <a:moveTo>
                    <a:pt x="44" y="106"/>
                  </a:moveTo>
                  <a:cubicBezTo>
                    <a:pt x="32" y="106"/>
                    <a:pt x="32" y="106"/>
                    <a:pt x="32" y="106"/>
                  </a:cubicBezTo>
                  <a:cubicBezTo>
                    <a:pt x="28" y="106"/>
                    <a:pt x="24" y="110"/>
                    <a:pt x="24" y="115"/>
                  </a:cubicBezTo>
                  <a:cubicBezTo>
                    <a:pt x="24" y="126"/>
                    <a:pt x="24" y="126"/>
                    <a:pt x="24" y="126"/>
                  </a:cubicBezTo>
                  <a:cubicBezTo>
                    <a:pt x="24" y="131"/>
                    <a:pt x="28" y="135"/>
                    <a:pt x="32" y="135"/>
                  </a:cubicBezTo>
                  <a:cubicBezTo>
                    <a:pt x="44" y="135"/>
                    <a:pt x="44" y="135"/>
                    <a:pt x="44" y="135"/>
                  </a:cubicBezTo>
                  <a:cubicBezTo>
                    <a:pt x="48" y="135"/>
                    <a:pt x="52" y="131"/>
                    <a:pt x="52" y="126"/>
                  </a:cubicBezTo>
                  <a:cubicBezTo>
                    <a:pt x="52" y="115"/>
                    <a:pt x="52" y="115"/>
                    <a:pt x="52" y="115"/>
                  </a:cubicBezTo>
                  <a:cubicBezTo>
                    <a:pt x="52" y="110"/>
                    <a:pt x="48" y="106"/>
                    <a:pt x="44" y="106"/>
                  </a:cubicBezTo>
                  <a:close/>
                  <a:moveTo>
                    <a:pt x="48" y="127"/>
                  </a:moveTo>
                  <a:cubicBezTo>
                    <a:pt x="48" y="127"/>
                    <a:pt x="48" y="127"/>
                    <a:pt x="48" y="127"/>
                  </a:cubicBezTo>
                  <a:cubicBezTo>
                    <a:pt x="48" y="129"/>
                    <a:pt x="46" y="131"/>
                    <a:pt x="44" y="131"/>
                  </a:cubicBezTo>
                  <a:cubicBezTo>
                    <a:pt x="32" y="131"/>
                    <a:pt x="32" y="131"/>
                    <a:pt x="32" y="131"/>
                  </a:cubicBezTo>
                  <a:cubicBezTo>
                    <a:pt x="30" y="131"/>
                    <a:pt x="28" y="129"/>
                    <a:pt x="28" y="127"/>
                  </a:cubicBezTo>
                  <a:cubicBezTo>
                    <a:pt x="28" y="115"/>
                    <a:pt x="28" y="115"/>
                    <a:pt x="28" y="115"/>
                  </a:cubicBezTo>
                  <a:cubicBezTo>
                    <a:pt x="28" y="113"/>
                    <a:pt x="30" y="111"/>
                    <a:pt x="32" y="111"/>
                  </a:cubicBezTo>
                  <a:cubicBezTo>
                    <a:pt x="44" y="111"/>
                    <a:pt x="44" y="111"/>
                    <a:pt x="44" y="111"/>
                  </a:cubicBezTo>
                  <a:cubicBezTo>
                    <a:pt x="46" y="111"/>
                    <a:pt x="48" y="113"/>
                    <a:pt x="48" y="115"/>
                  </a:cubicBezTo>
                  <a:lnTo>
                    <a:pt x="48" y="127"/>
                  </a:lnTo>
                  <a:close/>
                  <a:moveTo>
                    <a:pt x="80" y="76"/>
                  </a:moveTo>
                  <a:cubicBezTo>
                    <a:pt x="79" y="76"/>
                    <a:pt x="78" y="77"/>
                    <a:pt x="78" y="78"/>
                  </a:cubicBezTo>
                  <a:cubicBezTo>
                    <a:pt x="78" y="101"/>
                    <a:pt x="78" y="101"/>
                    <a:pt x="78" y="101"/>
                  </a:cubicBezTo>
                  <a:cubicBezTo>
                    <a:pt x="78" y="102"/>
                    <a:pt x="79" y="103"/>
                    <a:pt x="80" y="103"/>
                  </a:cubicBezTo>
                  <a:cubicBezTo>
                    <a:pt x="81" y="103"/>
                    <a:pt x="82" y="102"/>
                    <a:pt x="82" y="101"/>
                  </a:cubicBezTo>
                  <a:cubicBezTo>
                    <a:pt x="82" y="78"/>
                    <a:pt x="82" y="78"/>
                    <a:pt x="82" y="78"/>
                  </a:cubicBezTo>
                  <a:cubicBezTo>
                    <a:pt x="82" y="77"/>
                    <a:pt x="81" y="76"/>
                    <a:pt x="80" y="76"/>
                  </a:cubicBezTo>
                  <a:close/>
                  <a:moveTo>
                    <a:pt x="150" y="37"/>
                  </a:moveTo>
                  <a:cubicBezTo>
                    <a:pt x="89" y="3"/>
                    <a:pt x="89" y="3"/>
                    <a:pt x="89" y="3"/>
                  </a:cubicBezTo>
                  <a:cubicBezTo>
                    <a:pt x="84" y="0"/>
                    <a:pt x="76" y="0"/>
                    <a:pt x="70" y="3"/>
                  </a:cubicBezTo>
                  <a:cubicBezTo>
                    <a:pt x="10" y="37"/>
                    <a:pt x="10" y="37"/>
                    <a:pt x="10" y="37"/>
                  </a:cubicBezTo>
                  <a:cubicBezTo>
                    <a:pt x="4" y="40"/>
                    <a:pt x="0" y="47"/>
                    <a:pt x="0" y="53"/>
                  </a:cubicBezTo>
                  <a:cubicBezTo>
                    <a:pt x="0" y="125"/>
                    <a:pt x="0" y="125"/>
                    <a:pt x="0" y="125"/>
                  </a:cubicBezTo>
                  <a:cubicBezTo>
                    <a:pt x="0" y="131"/>
                    <a:pt x="4" y="138"/>
                    <a:pt x="10" y="141"/>
                  </a:cubicBezTo>
                  <a:cubicBezTo>
                    <a:pt x="71" y="175"/>
                    <a:pt x="71" y="175"/>
                    <a:pt x="71" y="175"/>
                  </a:cubicBezTo>
                  <a:cubicBezTo>
                    <a:pt x="73" y="177"/>
                    <a:pt x="77" y="177"/>
                    <a:pt x="80" y="177"/>
                  </a:cubicBezTo>
                  <a:cubicBezTo>
                    <a:pt x="83" y="177"/>
                    <a:pt x="87" y="177"/>
                    <a:pt x="89" y="175"/>
                  </a:cubicBezTo>
                  <a:cubicBezTo>
                    <a:pt x="150" y="141"/>
                    <a:pt x="150" y="141"/>
                    <a:pt x="150" y="141"/>
                  </a:cubicBezTo>
                  <a:cubicBezTo>
                    <a:pt x="156" y="138"/>
                    <a:pt x="160" y="131"/>
                    <a:pt x="160" y="125"/>
                  </a:cubicBezTo>
                  <a:cubicBezTo>
                    <a:pt x="160" y="53"/>
                    <a:pt x="160" y="53"/>
                    <a:pt x="160" y="53"/>
                  </a:cubicBezTo>
                  <a:cubicBezTo>
                    <a:pt x="160" y="47"/>
                    <a:pt x="156" y="40"/>
                    <a:pt x="150" y="37"/>
                  </a:cubicBezTo>
                  <a:close/>
                  <a:moveTo>
                    <a:pt x="152" y="125"/>
                  </a:moveTo>
                  <a:cubicBezTo>
                    <a:pt x="152" y="128"/>
                    <a:pt x="149" y="132"/>
                    <a:pt x="146" y="134"/>
                  </a:cubicBezTo>
                  <a:cubicBezTo>
                    <a:pt x="85" y="168"/>
                    <a:pt x="85" y="168"/>
                    <a:pt x="85" y="168"/>
                  </a:cubicBezTo>
                  <a:cubicBezTo>
                    <a:pt x="82" y="169"/>
                    <a:pt x="77" y="169"/>
                    <a:pt x="75" y="168"/>
                  </a:cubicBezTo>
                  <a:cubicBezTo>
                    <a:pt x="14" y="134"/>
                    <a:pt x="14" y="134"/>
                    <a:pt x="14" y="134"/>
                  </a:cubicBezTo>
                  <a:cubicBezTo>
                    <a:pt x="11" y="132"/>
                    <a:pt x="8" y="128"/>
                    <a:pt x="8" y="125"/>
                  </a:cubicBezTo>
                  <a:cubicBezTo>
                    <a:pt x="8" y="53"/>
                    <a:pt x="8" y="53"/>
                    <a:pt x="8" y="53"/>
                  </a:cubicBezTo>
                  <a:cubicBezTo>
                    <a:pt x="8" y="50"/>
                    <a:pt x="11" y="46"/>
                    <a:pt x="14" y="44"/>
                  </a:cubicBezTo>
                  <a:cubicBezTo>
                    <a:pt x="75" y="10"/>
                    <a:pt x="75" y="10"/>
                    <a:pt x="75" y="10"/>
                  </a:cubicBezTo>
                  <a:cubicBezTo>
                    <a:pt x="76" y="9"/>
                    <a:pt x="78" y="9"/>
                    <a:pt x="80" y="9"/>
                  </a:cubicBezTo>
                  <a:cubicBezTo>
                    <a:pt x="82" y="9"/>
                    <a:pt x="84" y="9"/>
                    <a:pt x="85" y="10"/>
                  </a:cubicBezTo>
                  <a:cubicBezTo>
                    <a:pt x="146" y="44"/>
                    <a:pt x="146" y="44"/>
                    <a:pt x="146" y="44"/>
                  </a:cubicBezTo>
                  <a:cubicBezTo>
                    <a:pt x="149" y="46"/>
                    <a:pt x="152" y="50"/>
                    <a:pt x="152" y="53"/>
                  </a:cubicBezTo>
                  <a:lnTo>
                    <a:pt x="152" y="125"/>
                  </a:lnTo>
                  <a:close/>
                  <a:moveTo>
                    <a:pt x="128" y="106"/>
                  </a:moveTo>
                  <a:cubicBezTo>
                    <a:pt x="116" y="106"/>
                    <a:pt x="116" y="106"/>
                    <a:pt x="116" y="106"/>
                  </a:cubicBezTo>
                  <a:cubicBezTo>
                    <a:pt x="112" y="106"/>
                    <a:pt x="108" y="110"/>
                    <a:pt x="108" y="115"/>
                  </a:cubicBezTo>
                  <a:cubicBezTo>
                    <a:pt x="108" y="126"/>
                    <a:pt x="108" y="126"/>
                    <a:pt x="108" y="126"/>
                  </a:cubicBezTo>
                  <a:cubicBezTo>
                    <a:pt x="108" y="131"/>
                    <a:pt x="112" y="135"/>
                    <a:pt x="116" y="135"/>
                  </a:cubicBezTo>
                  <a:cubicBezTo>
                    <a:pt x="128" y="135"/>
                    <a:pt x="128" y="135"/>
                    <a:pt x="128" y="135"/>
                  </a:cubicBezTo>
                  <a:cubicBezTo>
                    <a:pt x="132" y="135"/>
                    <a:pt x="136" y="131"/>
                    <a:pt x="136" y="126"/>
                  </a:cubicBezTo>
                  <a:cubicBezTo>
                    <a:pt x="136" y="115"/>
                    <a:pt x="136" y="115"/>
                    <a:pt x="136" y="115"/>
                  </a:cubicBezTo>
                  <a:cubicBezTo>
                    <a:pt x="136" y="110"/>
                    <a:pt x="132" y="106"/>
                    <a:pt x="128" y="106"/>
                  </a:cubicBezTo>
                  <a:close/>
                  <a:moveTo>
                    <a:pt x="132" y="127"/>
                  </a:moveTo>
                  <a:cubicBezTo>
                    <a:pt x="132" y="129"/>
                    <a:pt x="130" y="131"/>
                    <a:pt x="128" y="131"/>
                  </a:cubicBezTo>
                  <a:cubicBezTo>
                    <a:pt x="116" y="131"/>
                    <a:pt x="116" y="131"/>
                    <a:pt x="116" y="131"/>
                  </a:cubicBezTo>
                  <a:cubicBezTo>
                    <a:pt x="114" y="131"/>
                    <a:pt x="112" y="129"/>
                    <a:pt x="112" y="127"/>
                  </a:cubicBezTo>
                  <a:cubicBezTo>
                    <a:pt x="112" y="115"/>
                    <a:pt x="112" y="115"/>
                    <a:pt x="112" y="115"/>
                  </a:cubicBezTo>
                  <a:cubicBezTo>
                    <a:pt x="112" y="113"/>
                    <a:pt x="114" y="111"/>
                    <a:pt x="116" y="111"/>
                  </a:cubicBezTo>
                  <a:cubicBezTo>
                    <a:pt x="128" y="111"/>
                    <a:pt x="128" y="111"/>
                    <a:pt x="128" y="111"/>
                  </a:cubicBezTo>
                  <a:cubicBezTo>
                    <a:pt x="130" y="111"/>
                    <a:pt x="132" y="113"/>
                    <a:pt x="132" y="115"/>
                  </a:cubicBezTo>
                  <a:lnTo>
                    <a:pt x="132" y="127"/>
                  </a:lnTo>
                  <a:close/>
                  <a:moveTo>
                    <a:pt x="122" y="102"/>
                  </a:moveTo>
                  <a:cubicBezTo>
                    <a:pt x="122" y="102"/>
                    <a:pt x="123" y="102"/>
                    <a:pt x="123" y="102"/>
                  </a:cubicBezTo>
                  <a:cubicBezTo>
                    <a:pt x="124" y="101"/>
                    <a:pt x="124" y="100"/>
                    <a:pt x="124" y="99"/>
                  </a:cubicBezTo>
                  <a:cubicBezTo>
                    <a:pt x="123" y="98"/>
                    <a:pt x="114" y="81"/>
                    <a:pt x="97" y="72"/>
                  </a:cubicBezTo>
                  <a:cubicBezTo>
                    <a:pt x="96" y="71"/>
                    <a:pt x="95" y="72"/>
                    <a:pt x="94" y="73"/>
                  </a:cubicBezTo>
                  <a:cubicBezTo>
                    <a:pt x="94" y="73"/>
                    <a:pt x="94" y="75"/>
                    <a:pt x="95" y="75"/>
                  </a:cubicBezTo>
                  <a:cubicBezTo>
                    <a:pt x="110" y="84"/>
                    <a:pt x="120" y="101"/>
                    <a:pt x="120" y="101"/>
                  </a:cubicBezTo>
                  <a:cubicBezTo>
                    <a:pt x="121" y="102"/>
                    <a:pt x="121" y="102"/>
                    <a:pt x="122" y="102"/>
                  </a:cubicBezTo>
                  <a:close/>
                  <a:moveTo>
                    <a:pt x="86" y="106"/>
                  </a:moveTo>
                  <a:cubicBezTo>
                    <a:pt x="74" y="106"/>
                    <a:pt x="74" y="106"/>
                    <a:pt x="74" y="106"/>
                  </a:cubicBezTo>
                  <a:cubicBezTo>
                    <a:pt x="70" y="106"/>
                    <a:pt x="66" y="110"/>
                    <a:pt x="66" y="115"/>
                  </a:cubicBezTo>
                  <a:cubicBezTo>
                    <a:pt x="66" y="126"/>
                    <a:pt x="66" y="126"/>
                    <a:pt x="66" y="126"/>
                  </a:cubicBezTo>
                  <a:cubicBezTo>
                    <a:pt x="66" y="131"/>
                    <a:pt x="70" y="135"/>
                    <a:pt x="74" y="135"/>
                  </a:cubicBezTo>
                  <a:cubicBezTo>
                    <a:pt x="86" y="135"/>
                    <a:pt x="86" y="135"/>
                    <a:pt x="86" y="135"/>
                  </a:cubicBezTo>
                  <a:cubicBezTo>
                    <a:pt x="90" y="135"/>
                    <a:pt x="94" y="131"/>
                    <a:pt x="94" y="126"/>
                  </a:cubicBezTo>
                  <a:cubicBezTo>
                    <a:pt x="94" y="115"/>
                    <a:pt x="94" y="115"/>
                    <a:pt x="94" y="115"/>
                  </a:cubicBezTo>
                  <a:cubicBezTo>
                    <a:pt x="94" y="110"/>
                    <a:pt x="90" y="106"/>
                    <a:pt x="86" y="106"/>
                  </a:cubicBezTo>
                  <a:close/>
                  <a:moveTo>
                    <a:pt x="90" y="127"/>
                  </a:moveTo>
                  <a:cubicBezTo>
                    <a:pt x="90" y="127"/>
                    <a:pt x="90" y="127"/>
                    <a:pt x="90" y="127"/>
                  </a:cubicBezTo>
                  <a:cubicBezTo>
                    <a:pt x="90" y="129"/>
                    <a:pt x="88" y="131"/>
                    <a:pt x="86" y="131"/>
                  </a:cubicBezTo>
                  <a:cubicBezTo>
                    <a:pt x="74" y="131"/>
                    <a:pt x="74" y="131"/>
                    <a:pt x="74" y="131"/>
                  </a:cubicBezTo>
                  <a:cubicBezTo>
                    <a:pt x="72" y="131"/>
                    <a:pt x="70" y="129"/>
                    <a:pt x="70" y="127"/>
                  </a:cubicBezTo>
                  <a:cubicBezTo>
                    <a:pt x="70" y="115"/>
                    <a:pt x="70" y="115"/>
                    <a:pt x="70" y="115"/>
                  </a:cubicBezTo>
                  <a:cubicBezTo>
                    <a:pt x="70" y="113"/>
                    <a:pt x="72" y="111"/>
                    <a:pt x="74" y="111"/>
                  </a:cubicBezTo>
                  <a:cubicBezTo>
                    <a:pt x="86" y="111"/>
                    <a:pt x="86" y="111"/>
                    <a:pt x="86" y="111"/>
                  </a:cubicBezTo>
                  <a:cubicBezTo>
                    <a:pt x="88" y="111"/>
                    <a:pt x="90" y="113"/>
                    <a:pt x="90" y="115"/>
                  </a:cubicBezTo>
                  <a:lnTo>
                    <a:pt x="90" y="127"/>
                  </a:lnTo>
                  <a:close/>
                  <a:moveTo>
                    <a:pt x="63" y="72"/>
                  </a:moveTo>
                  <a:cubicBezTo>
                    <a:pt x="47" y="81"/>
                    <a:pt x="37" y="99"/>
                    <a:pt x="36" y="99"/>
                  </a:cubicBezTo>
                  <a:cubicBezTo>
                    <a:pt x="36" y="100"/>
                    <a:pt x="36" y="101"/>
                    <a:pt x="37" y="102"/>
                  </a:cubicBezTo>
                  <a:cubicBezTo>
                    <a:pt x="38" y="102"/>
                    <a:pt x="38" y="102"/>
                    <a:pt x="38" y="102"/>
                  </a:cubicBezTo>
                  <a:cubicBezTo>
                    <a:pt x="39" y="102"/>
                    <a:pt x="39" y="102"/>
                    <a:pt x="40" y="101"/>
                  </a:cubicBezTo>
                  <a:cubicBezTo>
                    <a:pt x="40" y="101"/>
                    <a:pt x="49" y="84"/>
                    <a:pt x="65" y="75"/>
                  </a:cubicBezTo>
                  <a:cubicBezTo>
                    <a:pt x="66" y="75"/>
                    <a:pt x="66" y="73"/>
                    <a:pt x="66" y="72"/>
                  </a:cubicBezTo>
                  <a:cubicBezTo>
                    <a:pt x="65" y="72"/>
                    <a:pt x="64" y="71"/>
                    <a:pt x="63" y="72"/>
                  </a:cubicBez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 name="Freeform 13"/>
            <p:cNvSpPr>
              <a:spLocks noEditPoints="1"/>
            </p:cNvSpPr>
            <p:nvPr/>
          </p:nvSpPr>
          <p:spPr bwMode="auto">
            <a:xfrm>
              <a:off x="5083459" y="2820572"/>
              <a:ext cx="194191" cy="137957"/>
            </a:xfrm>
            <a:custGeom>
              <a:avLst/>
              <a:gdLst>
                <a:gd name="T0" fmla="*/ 552 w 585"/>
                <a:gd name="T1" fmla="*/ 324 h 451"/>
                <a:gd name="T2" fmla="*/ 401 w 585"/>
                <a:gd name="T3" fmla="*/ 420 h 451"/>
                <a:gd name="T4" fmla="*/ 229 w 585"/>
                <a:gd name="T5" fmla="*/ 337 h 451"/>
                <a:gd name="T6" fmla="*/ 212 w 585"/>
                <a:gd name="T7" fmla="*/ 144 h 451"/>
                <a:gd name="T8" fmla="*/ 200 w 585"/>
                <a:gd name="T9" fmla="*/ 140 h 451"/>
                <a:gd name="T10" fmla="*/ 141 w 585"/>
                <a:gd name="T11" fmla="*/ 229 h 451"/>
                <a:gd name="T12" fmla="*/ 198 w 585"/>
                <a:gd name="T13" fmla="*/ 164 h 451"/>
                <a:gd name="T14" fmla="*/ 222 w 585"/>
                <a:gd name="T15" fmla="*/ 348 h 451"/>
                <a:gd name="T16" fmla="*/ 216 w 585"/>
                <a:gd name="T17" fmla="*/ 419 h 451"/>
                <a:gd name="T18" fmla="*/ 42 w 585"/>
                <a:gd name="T19" fmla="*/ 337 h 451"/>
                <a:gd name="T20" fmla="*/ 26 w 585"/>
                <a:gd name="T21" fmla="*/ 304 h 451"/>
                <a:gd name="T22" fmla="*/ 26 w 585"/>
                <a:gd name="T23" fmla="*/ 143 h 451"/>
                <a:gd name="T24" fmla="*/ 44 w 585"/>
                <a:gd name="T25" fmla="*/ 109 h 451"/>
                <a:gd name="T26" fmla="*/ 216 w 585"/>
                <a:gd name="T27" fmla="*/ 27 h 451"/>
                <a:gd name="T28" fmla="*/ 372 w 585"/>
                <a:gd name="T29" fmla="*/ 141 h 451"/>
                <a:gd name="T30" fmla="*/ 376 w 585"/>
                <a:gd name="T31" fmla="*/ 311 h 451"/>
                <a:gd name="T32" fmla="*/ 444 w 585"/>
                <a:gd name="T33" fmla="*/ 228 h 451"/>
                <a:gd name="T34" fmla="*/ 433 w 585"/>
                <a:gd name="T35" fmla="*/ 220 h 451"/>
                <a:gd name="T36" fmla="*/ 385 w 585"/>
                <a:gd name="T37" fmla="*/ 141 h 451"/>
                <a:gd name="T38" fmla="*/ 305 w 585"/>
                <a:gd name="T39" fmla="*/ 67 h 451"/>
                <a:gd name="T40" fmla="*/ 401 w 585"/>
                <a:gd name="T41" fmla="*/ 29 h 451"/>
                <a:gd name="T42" fmla="*/ 558 w 585"/>
                <a:gd name="T43" fmla="*/ 144 h 451"/>
                <a:gd name="T44" fmla="*/ 552 w 585"/>
                <a:gd name="T45" fmla="*/ 324 h 451"/>
                <a:gd name="T46" fmla="*/ 585 w 585"/>
                <a:gd name="T47" fmla="*/ 144 h 451"/>
                <a:gd name="T48" fmla="*/ 417 w 585"/>
                <a:gd name="T49" fmla="*/ 7 h 451"/>
                <a:gd name="T50" fmla="*/ 353 w 585"/>
                <a:gd name="T51" fmla="*/ 7 h 451"/>
                <a:gd name="T52" fmla="*/ 230 w 585"/>
                <a:gd name="T53" fmla="*/ 7 h 451"/>
                <a:gd name="T54" fmla="*/ 166 w 585"/>
                <a:gd name="T55" fmla="*/ 7 h 451"/>
                <a:gd name="T56" fmla="*/ 0 w 585"/>
                <a:gd name="T57" fmla="*/ 145 h 451"/>
                <a:gd name="T58" fmla="*/ 32 w 585"/>
                <a:gd name="T59" fmla="*/ 363 h 451"/>
                <a:gd name="T60" fmla="*/ 200 w 585"/>
                <a:gd name="T61" fmla="*/ 451 h 451"/>
                <a:gd name="T62" fmla="*/ 293 w 585"/>
                <a:gd name="T63" fmla="*/ 407 h 451"/>
                <a:gd name="T64" fmla="*/ 386 w 585"/>
                <a:gd name="T65" fmla="*/ 451 h 451"/>
                <a:gd name="T66" fmla="*/ 553 w 585"/>
                <a:gd name="T67" fmla="*/ 363 h 451"/>
                <a:gd name="T68" fmla="*/ 585 w 585"/>
                <a:gd name="T69" fmla="*/ 304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5" h="451">
                  <a:moveTo>
                    <a:pt x="552" y="324"/>
                  </a:moveTo>
                  <a:lnTo>
                    <a:pt x="552" y="324"/>
                  </a:lnTo>
                  <a:cubicBezTo>
                    <a:pt x="549" y="329"/>
                    <a:pt x="545" y="335"/>
                    <a:pt x="541" y="337"/>
                  </a:cubicBezTo>
                  <a:lnTo>
                    <a:pt x="401" y="420"/>
                  </a:lnTo>
                  <a:cubicBezTo>
                    <a:pt x="393" y="424"/>
                    <a:pt x="376" y="424"/>
                    <a:pt x="369" y="420"/>
                  </a:cubicBezTo>
                  <a:lnTo>
                    <a:pt x="229" y="337"/>
                  </a:lnTo>
                  <a:cubicBezTo>
                    <a:pt x="221" y="332"/>
                    <a:pt x="212" y="317"/>
                    <a:pt x="212" y="307"/>
                  </a:cubicBezTo>
                  <a:lnTo>
                    <a:pt x="212" y="144"/>
                  </a:lnTo>
                  <a:cubicBezTo>
                    <a:pt x="212" y="141"/>
                    <a:pt x="210" y="139"/>
                    <a:pt x="208" y="137"/>
                  </a:cubicBezTo>
                  <a:cubicBezTo>
                    <a:pt x="205" y="136"/>
                    <a:pt x="202" y="137"/>
                    <a:pt x="200" y="140"/>
                  </a:cubicBezTo>
                  <a:lnTo>
                    <a:pt x="140" y="220"/>
                  </a:lnTo>
                  <a:cubicBezTo>
                    <a:pt x="137" y="223"/>
                    <a:pt x="138" y="227"/>
                    <a:pt x="141" y="229"/>
                  </a:cubicBezTo>
                  <a:cubicBezTo>
                    <a:pt x="144" y="232"/>
                    <a:pt x="148" y="231"/>
                    <a:pt x="150" y="228"/>
                  </a:cubicBezTo>
                  <a:lnTo>
                    <a:pt x="198" y="164"/>
                  </a:lnTo>
                  <a:lnTo>
                    <a:pt x="198" y="307"/>
                  </a:lnTo>
                  <a:cubicBezTo>
                    <a:pt x="198" y="321"/>
                    <a:pt x="209" y="341"/>
                    <a:pt x="222" y="348"/>
                  </a:cubicBezTo>
                  <a:lnTo>
                    <a:pt x="280" y="381"/>
                  </a:lnTo>
                  <a:lnTo>
                    <a:pt x="216" y="419"/>
                  </a:lnTo>
                  <a:cubicBezTo>
                    <a:pt x="208" y="423"/>
                    <a:pt x="190" y="423"/>
                    <a:pt x="184" y="419"/>
                  </a:cubicBezTo>
                  <a:lnTo>
                    <a:pt x="42" y="337"/>
                  </a:lnTo>
                  <a:lnTo>
                    <a:pt x="41" y="336"/>
                  </a:lnTo>
                  <a:cubicBezTo>
                    <a:pt x="33" y="328"/>
                    <a:pt x="26" y="315"/>
                    <a:pt x="26" y="304"/>
                  </a:cubicBezTo>
                  <a:lnTo>
                    <a:pt x="26" y="171"/>
                  </a:lnTo>
                  <a:lnTo>
                    <a:pt x="26" y="143"/>
                  </a:lnTo>
                  <a:cubicBezTo>
                    <a:pt x="26" y="132"/>
                    <a:pt x="33" y="117"/>
                    <a:pt x="42" y="111"/>
                  </a:cubicBezTo>
                  <a:lnTo>
                    <a:pt x="44" y="109"/>
                  </a:lnTo>
                  <a:lnTo>
                    <a:pt x="184" y="27"/>
                  </a:lnTo>
                  <a:cubicBezTo>
                    <a:pt x="192" y="23"/>
                    <a:pt x="209" y="23"/>
                    <a:pt x="216" y="27"/>
                  </a:cubicBezTo>
                  <a:lnTo>
                    <a:pt x="354" y="111"/>
                  </a:lnTo>
                  <a:cubicBezTo>
                    <a:pt x="362" y="116"/>
                    <a:pt x="372" y="131"/>
                    <a:pt x="372" y="141"/>
                  </a:cubicBezTo>
                  <a:lnTo>
                    <a:pt x="372" y="304"/>
                  </a:lnTo>
                  <a:cubicBezTo>
                    <a:pt x="372" y="307"/>
                    <a:pt x="373" y="309"/>
                    <a:pt x="376" y="311"/>
                  </a:cubicBezTo>
                  <a:cubicBezTo>
                    <a:pt x="378" y="312"/>
                    <a:pt x="381" y="311"/>
                    <a:pt x="384" y="308"/>
                  </a:cubicBezTo>
                  <a:lnTo>
                    <a:pt x="444" y="228"/>
                  </a:lnTo>
                  <a:cubicBezTo>
                    <a:pt x="446" y="225"/>
                    <a:pt x="445" y="221"/>
                    <a:pt x="442" y="219"/>
                  </a:cubicBezTo>
                  <a:cubicBezTo>
                    <a:pt x="440" y="216"/>
                    <a:pt x="436" y="217"/>
                    <a:pt x="433" y="220"/>
                  </a:cubicBezTo>
                  <a:lnTo>
                    <a:pt x="385" y="284"/>
                  </a:lnTo>
                  <a:lnTo>
                    <a:pt x="385" y="141"/>
                  </a:lnTo>
                  <a:cubicBezTo>
                    <a:pt x="385" y="127"/>
                    <a:pt x="374" y="107"/>
                    <a:pt x="362" y="100"/>
                  </a:cubicBezTo>
                  <a:lnTo>
                    <a:pt x="305" y="67"/>
                  </a:lnTo>
                  <a:lnTo>
                    <a:pt x="369" y="29"/>
                  </a:lnTo>
                  <a:cubicBezTo>
                    <a:pt x="377" y="25"/>
                    <a:pt x="394" y="25"/>
                    <a:pt x="401" y="29"/>
                  </a:cubicBezTo>
                  <a:lnTo>
                    <a:pt x="541" y="111"/>
                  </a:lnTo>
                  <a:cubicBezTo>
                    <a:pt x="550" y="117"/>
                    <a:pt x="558" y="132"/>
                    <a:pt x="558" y="144"/>
                  </a:cubicBezTo>
                  <a:lnTo>
                    <a:pt x="558" y="304"/>
                  </a:lnTo>
                  <a:cubicBezTo>
                    <a:pt x="558" y="311"/>
                    <a:pt x="556" y="317"/>
                    <a:pt x="552" y="324"/>
                  </a:cubicBezTo>
                  <a:close/>
                  <a:moveTo>
                    <a:pt x="585" y="144"/>
                  </a:moveTo>
                  <a:lnTo>
                    <a:pt x="585" y="144"/>
                  </a:lnTo>
                  <a:cubicBezTo>
                    <a:pt x="585" y="123"/>
                    <a:pt x="570" y="97"/>
                    <a:pt x="553" y="87"/>
                  </a:cubicBezTo>
                  <a:lnTo>
                    <a:pt x="417" y="7"/>
                  </a:lnTo>
                  <a:cubicBezTo>
                    <a:pt x="408" y="1"/>
                    <a:pt x="397" y="0"/>
                    <a:pt x="385" y="0"/>
                  </a:cubicBezTo>
                  <a:cubicBezTo>
                    <a:pt x="373" y="0"/>
                    <a:pt x="361" y="1"/>
                    <a:pt x="353" y="7"/>
                  </a:cubicBezTo>
                  <a:lnTo>
                    <a:pt x="292" y="43"/>
                  </a:lnTo>
                  <a:lnTo>
                    <a:pt x="230" y="7"/>
                  </a:lnTo>
                  <a:cubicBezTo>
                    <a:pt x="221" y="1"/>
                    <a:pt x="210" y="0"/>
                    <a:pt x="198" y="0"/>
                  </a:cubicBezTo>
                  <a:cubicBezTo>
                    <a:pt x="186" y="0"/>
                    <a:pt x="174" y="1"/>
                    <a:pt x="166" y="7"/>
                  </a:cubicBezTo>
                  <a:lnTo>
                    <a:pt x="32" y="87"/>
                  </a:lnTo>
                  <a:cubicBezTo>
                    <a:pt x="13" y="97"/>
                    <a:pt x="0" y="123"/>
                    <a:pt x="0" y="145"/>
                  </a:cubicBezTo>
                  <a:lnTo>
                    <a:pt x="0" y="305"/>
                  </a:lnTo>
                  <a:cubicBezTo>
                    <a:pt x="0" y="327"/>
                    <a:pt x="14" y="352"/>
                    <a:pt x="32" y="363"/>
                  </a:cubicBezTo>
                  <a:lnTo>
                    <a:pt x="168" y="443"/>
                  </a:lnTo>
                  <a:cubicBezTo>
                    <a:pt x="177" y="448"/>
                    <a:pt x="188" y="451"/>
                    <a:pt x="200" y="451"/>
                  </a:cubicBezTo>
                  <a:cubicBezTo>
                    <a:pt x="212" y="451"/>
                    <a:pt x="224" y="448"/>
                    <a:pt x="232" y="443"/>
                  </a:cubicBezTo>
                  <a:lnTo>
                    <a:pt x="293" y="407"/>
                  </a:lnTo>
                  <a:lnTo>
                    <a:pt x="354" y="443"/>
                  </a:lnTo>
                  <a:cubicBezTo>
                    <a:pt x="364" y="448"/>
                    <a:pt x="374" y="451"/>
                    <a:pt x="386" y="451"/>
                  </a:cubicBezTo>
                  <a:cubicBezTo>
                    <a:pt x="398" y="451"/>
                    <a:pt x="410" y="448"/>
                    <a:pt x="418" y="443"/>
                  </a:cubicBezTo>
                  <a:lnTo>
                    <a:pt x="553" y="363"/>
                  </a:lnTo>
                  <a:cubicBezTo>
                    <a:pt x="562" y="357"/>
                    <a:pt x="570" y="348"/>
                    <a:pt x="576" y="337"/>
                  </a:cubicBezTo>
                  <a:cubicBezTo>
                    <a:pt x="581" y="327"/>
                    <a:pt x="585" y="315"/>
                    <a:pt x="585" y="304"/>
                  </a:cubicBezTo>
                  <a:lnTo>
                    <a:pt x="585" y="144"/>
                  </a:lnTo>
                  <a:close/>
                </a:path>
              </a:pathLst>
            </a:custGeom>
            <a:solidFill>
              <a:srgbClr val="1D1D1A"/>
            </a:solidFill>
            <a:ln w="0">
              <a:noFill/>
              <a:prstDash val="solid"/>
              <a:round/>
              <a:headEnd/>
              <a:tailEnd/>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Freeform 22"/>
            <p:cNvSpPr>
              <a:spLocks noEditPoints="1"/>
            </p:cNvSpPr>
            <p:nvPr/>
          </p:nvSpPr>
          <p:spPr bwMode="auto">
            <a:xfrm>
              <a:off x="2362474" y="2826861"/>
              <a:ext cx="187617" cy="125374"/>
            </a:xfrm>
            <a:custGeom>
              <a:avLst/>
              <a:gdLst>
                <a:gd name="T0" fmla="*/ 48 w 176"/>
                <a:gd name="T1" fmla="*/ 128 h 128"/>
                <a:gd name="T2" fmla="*/ 43 w 176"/>
                <a:gd name="T3" fmla="*/ 32 h 128"/>
                <a:gd name="T4" fmla="*/ 133 w 176"/>
                <a:gd name="T5" fmla="*/ 32 h 128"/>
                <a:gd name="T6" fmla="*/ 128 w 176"/>
                <a:gd name="T7" fmla="*/ 128 h 128"/>
                <a:gd name="T8" fmla="*/ 126 w 176"/>
                <a:gd name="T9" fmla="*/ 35 h 128"/>
                <a:gd name="T10" fmla="*/ 50 w 176"/>
                <a:gd name="T11" fmla="*/ 35 h 128"/>
                <a:gd name="T12" fmla="*/ 8 w 176"/>
                <a:gd name="T13" fmla="*/ 80 h 128"/>
                <a:gd name="T14" fmla="*/ 128 w 176"/>
                <a:gd name="T15" fmla="*/ 120 h 128"/>
                <a:gd name="T16" fmla="*/ 132 w 176"/>
                <a:gd name="T17" fmla="*/ 40 h 128"/>
                <a:gd name="T18" fmla="*/ 54 w 176"/>
                <a:gd name="T19" fmla="*/ 49 h 128"/>
                <a:gd name="T20" fmla="*/ 122 w 176"/>
                <a:gd name="T21" fmla="*/ 49 h 128"/>
                <a:gd name="T22" fmla="*/ 88 w 176"/>
                <a:gd name="T23" fmla="*/ 44 h 128"/>
                <a:gd name="T24" fmla="*/ 88 w 176"/>
                <a:gd name="T25" fmla="*/ 54 h 128"/>
                <a:gd name="T26" fmla="*/ 88 w 176"/>
                <a:gd name="T27" fmla="*/ 44 h 128"/>
                <a:gd name="T28" fmla="*/ 57 w 176"/>
                <a:gd name="T29" fmla="*/ 64 h 128"/>
                <a:gd name="T30" fmla="*/ 88 w 176"/>
                <a:gd name="T31" fmla="*/ 70 h 128"/>
                <a:gd name="T32" fmla="*/ 118 w 176"/>
                <a:gd name="T33" fmla="*/ 64 h 128"/>
                <a:gd name="T34" fmla="*/ 122 w 176"/>
                <a:gd name="T35" fmla="*/ 66 h 128"/>
                <a:gd name="T36" fmla="*/ 87 w 176"/>
                <a:gd name="T37" fmla="*/ 74 h 128"/>
                <a:gd name="T38" fmla="*/ 53 w 176"/>
                <a:gd name="T39" fmla="*/ 66 h 128"/>
                <a:gd name="T40" fmla="*/ 55 w 176"/>
                <a:gd name="T41" fmla="*/ 80 h 128"/>
                <a:gd name="T42" fmla="*/ 88 w 176"/>
                <a:gd name="T43" fmla="*/ 87 h 128"/>
                <a:gd name="T44" fmla="*/ 88 w 176"/>
                <a:gd name="T45" fmla="*/ 87 h 128"/>
                <a:gd name="T46" fmla="*/ 120 w 176"/>
                <a:gd name="T47" fmla="*/ 80 h 128"/>
                <a:gd name="T48" fmla="*/ 87 w 176"/>
                <a:gd name="T49" fmla="*/ 91 h 128"/>
                <a:gd name="T50" fmla="*/ 87 w 176"/>
                <a:gd name="T51" fmla="*/ 91 h 128"/>
                <a:gd name="T52" fmla="*/ 55 w 176"/>
                <a:gd name="T53" fmla="*/ 80 h 128"/>
                <a:gd name="T54" fmla="*/ 57 w 176"/>
                <a:gd name="T55" fmla="*/ 98 h 128"/>
                <a:gd name="T56" fmla="*/ 88 w 176"/>
                <a:gd name="T57" fmla="*/ 104 h 128"/>
                <a:gd name="T58" fmla="*/ 118 w 176"/>
                <a:gd name="T59" fmla="*/ 98 h 128"/>
                <a:gd name="T60" fmla="*/ 122 w 176"/>
                <a:gd name="T61" fmla="*/ 99 h 128"/>
                <a:gd name="T62" fmla="*/ 88 w 176"/>
                <a:gd name="T63" fmla="*/ 108 h 128"/>
                <a:gd name="T64" fmla="*/ 54 w 176"/>
                <a:gd name="T65" fmla="*/ 9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28">
                  <a:moveTo>
                    <a:pt x="128" y="128"/>
                  </a:moveTo>
                  <a:cubicBezTo>
                    <a:pt x="48" y="128"/>
                    <a:pt x="48" y="128"/>
                    <a:pt x="48" y="128"/>
                  </a:cubicBezTo>
                  <a:cubicBezTo>
                    <a:pt x="22" y="128"/>
                    <a:pt x="0" y="106"/>
                    <a:pt x="0" y="80"/>
                  </a:cubicBezTo>
                  <a:cubicBezTo>
                    <a:pt x="0" y="55"/>
                    <a:pt x="19" y="35"/>
                    <a:pt x="43" y="32"/>
                  </a:cubicBezTo>
                  <a:cubicBezTo>
                    <a:pt x="49" y="14"/>
                    <a:pt x="67" y="0"/>
                    <a:pt x="88" y="0"/>
                  </a:cubicBezTo>
                  <a:cubicBezTo>
                    <a:pt x="109" y="0"/>
                    <a:pt x="127" y="14"/>
                    <a:pt x="133" y="32"/>
                  </a:cubicBezTo>
                  <a:cubicBezTo>
                    <a:pt x="157" y="35"/>
                    <a:pt x="176" y="55"/>
                    <a:pt x="176" y="80"/>
                  </a:cubicBezTo>
                  <a:cubicBezTo>
                    <a:pt x="176" y="106"/>
                    <a:pt x="154" y="128"/>
                    <a:pt x="128" y="128"/>
                  </a:cubicBezTo>
                  <a:close/>
                  <a:moveTo>
                    <a:pt x="132" y="40"/>
                  </a:moveTo>
                  <a:cubicBezTo>
                    <a:pt x="129" y="40"/>
                    <a:pt x="127" y="38"/>
                    <a:pt x="126" y="35"/>
                  </a:cubicBezTo>
                  <a:cubicBezTo>
                    <a:pt x="120" y="19"/>
                    <a:pt x="105" y="8"/>
                    <a:pt x="88" y="8"/>
                  </a:cubicBezTo>
                  <a:cubicBezTo>
                    <a:pt x="71" y="8"/>
                    <a:pt x="56" y="19"/>
                    <a:pt x="50" y="35"/>
                  </a:cubicBezTo>
                  <a:cubicBezTo>
                    <a:pt x="49" y="38"/>
                    <a:pt x="47" y="40"/>
                    <a:pt x="44" y="40"/>
                  </a:cubicBezTo>
                  <a:cubicBezTo>
                    <a:pt x="23" y="42"/>
                    <a:pt x="8" y="60"/>
                    <a:pt x="8" y="80"/>
                  </a:cubicBezTo>
                  <a:cubicBezTo>
                    <a:pt x="8" y="102"/>
                    <a:pt x="26" y="120"/>
                    <a:pt x="48" y="120"/>
                  </a:cubicBezTo>
                  <a:cubicBezTo>
                    <a:pt x="128" y="120"/>
                    <a:pt x="128" y="120"/>
                    <a:pt x="128" y="120"/>
                  </a:cubicBezTo>
                  <a:cubicBezTo>
                    <a:pt x="150" y="120"/>
                    <a:pt x="168" y="102"/>
                    <a:pt x="168" y="80"/>
                  </a:cubicBezTo>
                  <a:cubicBezTo>
                    <a:pt x="168" y="60"/>
                    <a:pt x="153" y="42"/>
                    <a:pt x="132" y="40"/>
                  </a:cubicBezTo>
                  <a:close/>
                  <a:moveTo>
                    <a:pt x="88" y="58"/>
                  </a:moveTo>
                  <a:cubicBezTo>
                    <a:pt x="84" y="58"/>
                    <a:pt x="54" y="58"/>
                    <a:pt x="54" y="49"/>
                  </a:cubicBezTo>
                  <a:cubicBezTo>
                    <a:pt x="54" y="41"/>
                    <a:pt x="84" y="40"/>
                    <a:pt x="88" y="40"/>
                  </a:cubicBezTo>
                  <a:cubicBezTo>
                    <a:pt x="92" y="40"/>
                    <a:pt x="122" y="41"/>
                    <a:pt x="122" y="49"/>
                  </a:cubicBezTo>
                  <a:cubicBezTo>
                    <a:pt x="122" y="58"/>
                    <a:pt x="92" y="58"/>
                    <a:pt x="88" y="58"/>
                  </a:cubicBezTo>
                  <a:close/>
                  <a:moveTo>
                    <a:pt x="88" y="44"/>
                  </a:moveTo>
                  <a:cubicBezTo>
                    <a:pt x="70" y="44"/>
                    <a:pt x="59" y="47"/>
                    <a:pt x="57" y="49"/>
                  </a:cubicBezTo>
                  <a:cubicBezTo>
                    <a:pt x="59" y="51"/>
                    <a:pt x="70" y="54"/>
                    <a:pt x="88" y="54"/>
                  </a:cubicBezTo>
                  <a:cubicBezTo>
                    <a:pt x="106" y="54"/>
                    <a:pt x="117" y="51"/>
                    <a:pt x="119" y="49"/>
                  </a:cubicBezTo>
                  <a:cubicBezTo>
                    <a:pt x="117" y="47"/>
                    <a:pt x="106" y="44"/>
                    <a:pt x="88" y="44"/>
                  </a:cubicBezTo>
                  <a:close/>
                  <a:moveTo>
                    <a:pt x="55" y="63"/>
                  </a:moveTo>
                  <a:cubicBezTo>
                    <a:pt x="56" y="63"/>
                    <a:pt x="57" y="64"/>
                    <a:pt x="57" y="64"/>
                  </a:cubicBezTo>
                  <a:cubicBezTo>
                    <a:pt x="58" y="66"/>
                    <a:pt x="70" y="70"/>
                    <a:pt x="88" y="70"/>
                  </a:cubicBezTo>
                  <a:cubicBezTo>
                    <a:pt x="88" y="70"/>
                    <a:pt x="88" y="70"/>
                    <a:pt x="88" y="70"/>
                  </a:cubicBezTo>
                  <a:cubicBezTo>
                    <a:pt x="88" y="70"/>
                    <a:pt x="88" y="70"/>
                    <a:pt x="88" y="70"/>
                  </a:cubicBezTo>
                  <a:cubicBezTo>
                    <a:pt x="106" y="70"/>
                    <a:pt x="118" y="66"/>
                    <a:pt x="118" y="64"/>
                  </a:cubicBezTo>
                  <a:cubicBezTo>
                    <a:pt x="119" y="63"/>
                    <a:pt x="120" y="63"/>
                    <a:pt x="120" y="63"/>
                  </a:cubicBezTo>
                  <a:cubicBezTo>
                    <a:pt x="121" y="64"/>
                    <a:pt x="122" y="64"/>
                    <a:pt x="122" y="66"/>
                  </a:cubicBezTo>
                  <a:cubicBezTo>
                    <a:pt x="120" y="72"/>
                    <a:pt x="101" y="74"/>
                    <a:pt x="87" y="74"/>
                  </a:cubicBezTo>
                  <a:cubicBezTo>
                    <a:pt x="87" y="74"/>
                    <a:pt x="87" y="74"/>
                    <a:pt x="87" y="74"/>
                  </a:cubicBezTo>
                  <a:cubicBezTo>
                    <a:pt x="87" y="74"/>
                    <a:pt x="87" y="74"/>
                    <a:pt x="87" y="74"/>
                  </a:cubicBezTo>
                  <a:cubicBezTo>
                    <a:pt x="74" y="74"/>
                    <a:pt x="54" y="72"/>
                    <a:pt x="53" y="66"/>
                  </a:cubicBezTo>
                  <a:cubicBezTo>
                    <a:pt x="53" y="64"/>
                    <a:pt x="54" y="64"/>
                    <a:pt x="55" y="63"/>
                  </a:cubicBezTo>
                  <a:close/>
                  <a:moveTo>
                    <a:pt x="55" y="80"/>
                  </a:moveTo>
                  <a:cubicBezTo>
                    <a:pt x="56" y="80"/>
                    <a:pt x="57" y="80"/>
                    <a:pt x="57" y="81"/>
                  </a:cubicBezTo>
                  <a:cubicBezTo>
                    <a:pt x="58" y="83"/>
                    <a:pt x="70" y="87"/>
                    <a:pt x="88" y="87"/>
                  </a:cubicBezTo>
                  <a:cubicBezTo>
                    <a:pt x="88" y="87"/>
                    <a:pt x="88" y="87"/>
                    <a:pt x="88" y="87"/>
                  </a:cubicBezTo>
                  <a:cubicBezTo>
                    <a:pt x="88" y="87"/>
                    <a:pt x="88" y="87"/>
                    <a:pt x="88" y="87"/>
                  </a:cubicBezTo>
                  <a:cubicBezTo>
                    <a:pt x="106" y="87"/>
                    <a:pt x="118" y="83"/>
                    <a:pt x="118" y="81"/>
                  </a:cubicBezTo>
                  <a:cubicBezTo>
                    <a:pt x="119" y="80"/>
                    <a:pt x="120" y="80"/>
                    <a:pt x="120" y="80"/>
                  </a:cubicBezTo>
                  <a:cubicBezTo>
                    <a:pt x="121" y="80"/>
                    <a:pt x="122" y="81"/>
                    <a:pt x="122" y="82"/>
                  </a:cubicBezTo>
                  <a:cubicBezTo>
                    <a:pt x="120" y="88"/>
                    <a:pt x="101" y="91"/>
                    <a:pt x="87" y="91"/>
                  </a:cubicBezTo>
                  <a:cubicBezTo>
                    <a:pt x="87" y="91"/>
                    <a:pt x="87" y="91"/>
                    <a:pt x="87" y="91"/>
                  </a:cubicBezTo>
                  <a:cubicBezTo>
                    <a:pt x="87" y="91"/>
                    <a:pt x="87" y="91"/>
                    <a:pt x="87" y="91"/>
                  </a:cubicBezTo>
                  <a:cubicBezTo>
                    <a:pt x="74" y="91"/>
                    <a:pt x="54" y="88"/>
                    <a:pt x="53" y="82"/>
                  </a:cubicBezTo>
                  <a:cubicBezTo>
                    <a:pt x="53" y="81"/>
                    <a:pt x="54" y="80"/>
                    <a:pt x="55" y="80"/>
                  </a:cubicBezTo>
                  <a:close/>
                  <a:moveTo>
                    <a:pt x="55" y="97"/>
                  </a:moveTo>
                  <a:cubicBezTo>
                    <a:pt x="56" y="96"/>
                    <a:pt x="57" y="97"/>
                    <a:pt x="57" y="98"/>
                  </a:cubicBezTo>
                  <a:cubicBezTo>
                    <a:pt x="58" y="100"/>
                    <a:pt x="70" y="104"/>
                    <a:pt x="88" y="104"/>
                  </a:cubicBezTo>
                  <a:cubicBezTo>
                    <a:pt x="88" y="104"/>
                    <a:pt x="88" y="104"/>
                    <a:pt x="88" y="104"/>
                  </a:cubicBezTo>
                  <a:cubicBezTo>
                    <a:pt x="88" y="104"/>
                    <a:pt x="88" y="104"/>
                    <a:pt x="88" y="104"/>
                  </a:cubicBezTo>
                  <a:cubicBezTo>
                    <a:pt x="106" y="104"/>
                    <a:pt x="118" y="100"/>
                    <a:pt x="118" y="98"/>
                  </a:cubicBezTo>
                  <a:cubicBezTo>
                    <a:pt x="119" y="97"/>
                    <a:pt x="120" y="96"/>
                    <a:pt x="120" y="97"/>
                  </a:cubicBezTo>
                  <a:cubicBezTo>
                    <a:pt x="121" y="97"/>
                    <a:pt x="122" y="98"/>
                    <a:pt x="122" y="99"/>
                  </a:cubicBezTo>
                  <a:cubicBezTo>
                    <a:pt x="121" y="105"/>
                    <a:pt x="102" y="108"/>
                    <a:pt x="88" y="108"/>
                  </a:cubicBezTo>
                  <a:cubicBezTo>
                    <a:pt x="88" y="108"/>
                    <a:pt x="88" y="108"/>
                    <a:pt x="88" y="108"/>
                  </a:cubicBezTo>
                  <a:cubicBezTo>
                    <a:pt x="88" y="108"/>
                    <a:pt x="88" y="108"/>
                    <a:pt x="88" y="108"/>
                  </a:cubicBezTo>
                  <a:cubicBezTo>
                    <a:pt x="74" y="108"/>
                    <a:pt x="55" y="105"/>
                    <a:pt x="54" y="99"/>
                  </a:cubicBezTo>
                  <a:cubicBezTo>
                    <a:pt x="53" y="98"/>
                    <a:pt x="54" y="97"/>
                    <a:pt x="55" y="97"/>
                  </a:cubicBez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77" name="组合 76"/>
            <p:cNvGrpSpPr/>
            <p:nvPr/>
          </p:nvGrpSpPr>
          <p:grpSpPr>
            <a:xfrm>
              <a:off x="2369127" y="3142960"/>
              <a:ext cx="170319" cy="172846"/>
              <a:chOff x="1198563" y="2967038"/>
              <a:chExt cx="609600" cy="676275"/>
            </a:xfrm>
            <a:solidFill>
              <a:srgbClr val="1D1D1A"/>
            </a:solidFill>
          </p:grpSpPr>
          <p:sp>
            <p:nvSpPr>
              <p:cNvPr id="523" name="Freeform 17"/>
              <p:cNvSpPr>
                <a:spLocks/>
              </p:cNvSpPr>
              <p:nvPr/>
            </p:nvSpPr>
            <p:spPr bwMode="auto">
              <a:xfrm>
                <a:off x="1198563" y="2967038"/>
                <a:ext cx="609600" cy="630238"/>
              </a:xfrm>
              <a:custGeom>
                <a:avLst/>
                <a:gdLst>
                  <a:gd name="T0" fmla="*/ 108 w 160"/>
                  <a:gd name="T1" fmla="*/ 165 h 165"/>
                  <a:gd name="T2" fmla="*/ 104 w 160"/>
                  <a:gd name="T3" fmla="*/ 163 h 165"/>
                  <a:gd name="T4" fmla="*/ 106 w 160"/>
                  <a:gd name="T5" fmla="*/ 157 h 165"/>
                  <a:gd name="T6" fmla="*/ 142 w 160"/>
                  <a:gd name="T7" fmla="*/ 137 h 165"/>
                  <a:gd name="T8" fmla="*/ 152 w 160"/>
                  <a:gd name="T9" fmla="*/ 119 h 165"/>
                  <a:gd name="T10" fmla="*/ 152 w 160"/>
                  <a:gd name="T11" fmla="*/ 59 h 165"/>
                  <a:gd name="T12" fmla="*/ 142 w 160"/>
                  <a:gd name="T13" fmla="*/ 42 h 165"/>
                  <a:gd name="T14" fmla="*/ 90 w 160"/>
                  <a:gd name="T15" fmla="*/ 12 h 165"/>
                  <a:gd name="T16" fmla="*/ 70 w 160"/>
                  <a:gd name="T17" fmla="*/ 12 h 165"/>
                  <a:gd name="T18" fmla="*/ 18 w 160"/>
                  <a:gd name="T19" fmla="*/ 42 h 165"/>
                  <a:gd name="T20" fmla="*/ 8 w 160"/>
                  <a:gd name="T21" fmla="*/ 59 h 165"/>
                  <a:gd name="T22" fmla="*/ 8 w 160"/>
                  <a:gd name="T23" fmla="*/ 119 h 165"/>
                  <a:gd name="T24" fmla="*/ 18 w 160"/>
                  <a:gd name="T25" fmla="*/ 136 h 165"/>
                  <a:gd name="T26" fmla="*/ 54 w 160"/>
                  <a:gd name="T27" fmla="*/ 157 h 165"/>
                  <a:gd name="T28" fmla="*/ 56 w 160"/>
                  <a:gd name="T29" fmla="*/ 163 h 165"/>
                  <a:gd name="T30" fmla="*/ 50 w 160"/>
                  <a:gd name="T31" fmla="*/ 164 h 165"/>
                  <a:gd name="T32" fmla="*/ 14 w 160"/>
                  <a:gd name="T33" fmla="*/ 143 h 165"/>
                  <a:gd name="T34" fmla="*/ 0 w 160"/>
                  <a:gd name="T35" fmla="*/ 119 h 165"/>
                  <a:gd name="T36" fmla="*/ 0 w 160"/>
                  <a:gd name="T37" fmla="*/ 59 h 165"/>
                  <a:gd name="T38" fmla="*/ 14 w 160"/>
                  <a:gd name="T39" fmla="*/ 35 h 165"/>
                  <a:gd name="T40" fmla="*/ 66 w 160"/>
                  <a:gd name="T41" fmla="*/ 5 h 165"/>
                  <a:gd name="T42" fmla="*/ 94 w 160"/>
                  <a:gd name="T43" fmla="*/ 5 h 165"/>
                  <a:gd name="T44" fmla="*/ 146 w 160"/>
                  <a:gd name="T45" fmla="*/ 35 h 165"/>
                  <a:gd name="T46" fmla="*/ 160 w 160"/>
                  <a:gd name="T47" fmla="*/ 59 h 165"/>
                  <a:gd name="T48" fmla="*/ 160 w 160"/>
                  <a:gd name="T49" fmla="*/ 119 h 165"/>
                  <a:gd name="T50" fmla="*/ 146 w 160"/>
                  <a:gd name="T51" fmla="*/ 144 h 165"/>
                  <a:gd name="T52" fmla="*/ 110 w 160"/>
                  <a:gd name="T53" fmla="*/ 165 h 165"/>
                  <a:gd name="T54" fmla="*/ 108 w 160"/>
                  <a:gd name="T55"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65">
                    <a:moveTo>
                      <a:pt x="108" y="165"/>
                    </a:moveTo>
                    <a:cubicBezTo>
                      <a:pt x="107" y="165"/>
                      <a:pt x="105" y="164"/>
                      <a:pt x="104" y="163"/>
                    </a:cubicBezTo>
                    <a:cubicBezTo>
                      <a:pt x="103" y="161"/>
                      <a:pt x="104" y="159"/>
                      <a:pt x="106" y="157"/>
                    </a:cubicBezTo>
                    <a:cubicBezTo>
                      <a:pt x="142" y="137"/>
                      <a:pt x="142" y="137"/>
                      <a:pt x="142" y="137"/>
                    </a:cubicBezTo>
                    <a:cubicBezTo>
                      <a:pt x="148" y="133"/>
                      <a:pt x="152" y="126"/>
                      <a:pt x="152" y="119"/>
                    </a:cubicBezTo>
                    <a:cubicBezTo>
                      <a:pt x="152" y="59"/>
                      <a:pt x="152" y="59"/>
                      <a:pt x="152" y="59"/>
                    </a:cubicBezTo>
                    <a:cubicBezTo>
                      <a:pt x="152" y="52"/>
                      <a:pt x="148" y="46"/>
                      <a:pt x="142" y="42"/>
                    </a:cubicBezTo>
                    <a:cubicBezTo>
                      <a:pt x="90" y="12"/>
                      <a:pt x="90" y="12"/>
                      <a:pt x="90" y="12"/>
                    </a:cubicBezTo>
                    <a:cubicBezTo>
                      <a:pt x="84" y="9"/>
                      <a:pt x="76" y="9"/>
                      <a:pt x="70" y="12"/>
                    </a:cubicBezTo>
                    <a:cubicBezTo>
                      <a:pt x="18" y="42"/>
                      <a:pt x="18" y="42"/>
                      <a:pt x="18" y="42"/>
                    </a:cubicBezTo>
                    <a:cubicBezTo>
                      <a:pt x="12" y="45"/>
                      <a:pt x="8" y="52"/>
                      <a:pt x="8" y="59"/>
                    </a:cubicBezTo>
                    <a:cubicBezTo>
                      <a:pt x="8" y="119"/>
                      <a:pt x="8" y="119"/>
                      <a:pt x="8" y="119"/>
                    </a:cubicBezTo>
                    <a:cubicBezTo>
                      <a:pt x="8" y="126"/>
                      <a:pt x="12" y="133"/>
                      <a:pt x="18" y="136"/>
                    </a:cubicBezTo>
                    <a:cubicBezTo>
                      <a:pt x="54" y="157"/>
                      <a:pt x="54" y="157"/>
                      <a:pt x="54" y="157"/>
                    </a:cubicBezTo>
                    <a:cubicBezTo>
                      <a:pt x="56" y="158"/>
                      <a:pt x="56" y="161"/>
                      <a:pt x="56" y="163"/>
                    </a:cubicBezTo>
                    <a:cubicBezTo>
                      <a:pt x="54" y="165"/>
                      <a:pt x="52" y="165"/>
                      <a:pt x="50" y="164"/>
                    </a:cubicBezTo>
                    <a:cubicBezTo>
                      <a:pt x="14" y="143"/>
                      <a:pt x="14" y="143"/>
                      <a:pt x="14" y="143"/>
                    </a:cubicBezTo>
                    <a:cubicBezTo>
                      <a:pt x="5" y="139"/>
                      <a:pt x="0" y="129"/>
                      <a:pt x="0" y="119"/>
                    </a:cubicBezTo>
                    <a:cubicBezTo>
                      <a:pt x="0" y="59"/>
                      <a:pt x="0" y="59"/>
                      <a:pt x="0" y="59"/>
                    </a:cubicBezTo>
                    <a:cubicBezTo>
                      <a:pt x="0" y="49"/>
                      <a:pt x="5" y="40"/>
                      <a:pt x="14" y="35"/>
                    </a:cubicBezTo>
                    <a:cubicBezTo>
                      <a:pt x="66" y="5"/>
                      <a:pt x="66" y="5"/>
                      <a:pt x="66" y="5"/>
                    </a:cubicBezTo>
                    <a:cubicBezTo>
                      <a:pt x="75" y="0"/>
                      <a:pt x="85" y="0"/>
                      <a:pt x="94" y="5"/>
                    </a:cubicBezTo>
                    <a:cubicBezTo>
                      <a:pt x="146" y="35"/>
                      <a:pt x="146" y="35"/>
                      <a:pt x="146" y="35"/>
                    </a:cubicBezTo>
                    <a:cubicBezTo>
                      <a:pt x="155" y="40"/>
                      <a:pt x="160" y="49"/>
                      <a:pt x="160" y="59"/>
                    </a:cubicBezTo>
                    <a:cubicBezTo>
                      <a:pt x="160" y="119"/>
                      <a:pt x="160" y="119"/>
                      <a:pt x="160" y="119"/>
                    </a:cubicBezTo>
                    <a:cubicBezTo>
                      <a:pt x="160" y="129"/>
                      <a:pt x="155" y="139"/>
                      <a:pt x="146" y="144"/>
                    </a:cubicBezTo>
                    <a:cubicBezTo>
                      <a:pt x="110" y="165"/>
                      <a:pt x="110" y="165"/>
                      <a:pt x="110" y="165"/>
                    </a:cubicBezTo>
                    <a:cubicBezTo>
                      <a:pt x="109" y="165"/>
                      <a:pt x="109" y="165"/>
                      <a:pt x="108"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4" name="Freeform 18"/>
              <p:cNvSpPr>
                <a:spLocks noEditPoints="1"/>
              </p:cNvSpPr>
              <p:nvPr/>
            </p:nvSpPr>
            <p:spPr bwMode="auto">
              <a:xfrm>
                <a:off x="1365251" y="3138488"/>
                <a:ext cx="274638" cy="504825"/>
              </a:xfrm>
              <a:custGeom>
                <a:avLst/>
                <a:gdLst>
                  <a:gd name="T0" fmla="*/ 38 w 72"/>
                  <a:gd name="T1" fmla="*/ 132 h 132"/>
                  <a:gd name="T2" fmla="*/ 34 w 72"/>
                  <a:gd name="T3" fmla="*/ 132 h 132"/>
                  <a:gd name="T4" fmla="*/ 24 w 72"/>
                  <a:gd name="T5" fmla="*/ 122 h 132"/>
                  <a:gd name="T6" fmla="*/ 24 w 72"/>
                  <a:gd name="T7" fmla="*/ 62 h 132"/>
                  <a:gd name="T8" fmla="*/ 0 w 72"/>
                  <a:gd name="T9" fmla="*/ 30 h 132"/>
                  <a:gd name="T10" fmla="*/ 18 w 72"/>
                  <a:gd name="T11" fmla="*/ 0 h 132"/>
                  <a:gd name="T12" fmla="*/ 22 w 72"/>
                  <a:gd name="T13" fmla="*/ 0 h 132"/>
                  <a:gd name="T14" fmla="*/ 24 w 72"/>
                  <a:gd name="T15" fmla="*/ 4 h 132"/>
                  <a:gd name="T16" fmla="*/ 24 w 72"/>
                  <a:gd name="T17" fmla="*/ 24 h 132"/>
                  <a:gd name="T18" fmla="*/ 30 w 72"/>
                  <a:gd name="T19" fmla="*/ 30 h 132"/>
                  <a:gd name="T20" fmla="*/ 42 w 72"/>
                  <a:gd name="T21" fmla="*/ 30 h 132"/>
                  <a:gd name="T22" fmla="*/ 48 w 72"/>
                  <a:gd name="T23" fmla="*/ 24 h 132"/>
                  <a:gd name="T24" fmla="*/ 48 w 72"/>
                  <a:gd name="T25" fmla="*/ 4 h 132"/>
                  <a:gd name="T26" fmla="*/ 50 w 72"/>
                  <a:gd name="T27" fmla="*/ 0 h 132"/>
                  <a:gd name="T28" fmla="*/ 54 w 72"/>
                  <a:gd name="T29" fmla="*/ 0 h 132"/>
                  <a:gd name="T30" fmla="*/ 72 w 72"/>
                  <a:gd name="T31" fmla="*/ 30 h 132"/>
                  <a:gd name="T32" fmla="*/ 48 w 72"/>
                  <a:gd name="T33" fmla="*/ 62 h 132"/>
                  <a:gd name="T34" fmla="*/ 48 w 72"/>
                  <a:gd name="T35" fmla="*/ 122 h 132"/>
                  <a:gd name="T36" fmla="*/ 38 w 72"/>
                  <a:gd name="T37" fmla="*/ 132 h 132"/>
                  <a:gd name="T38" fmla="*/ 20 w 72"/>
                  <a:gd name="T39" fmla="*/ 4 h 132"/>
                  <a:gd name="T40" fmla="*/ 4 w 72"/>
                  <a:gd name="T41" fmla="*/ 30 h 132"/>
                  <a:gd name="T42" fmla="*/ 26 w 72"/>
                  <a:gd name="T43" fmla="*/ 59 h 132"/>
                  <a:gd name="T44" fmla="*/ 28 w 72"/>
                  <a:gd name="T45" fmla="*/ 61 h 132"/>
                  <a:gd name="T46" fmla="*/ 28 w 72"/>
                  <a:gd name="T47" fmla="*/ 122 h 132"/>
                  <a:gd name="T48" fmla="*/ 34 w 72"/>
                  <a:gd name="T49" fmla="*/ 128 h 132"/>
                  <a:gd name="T50" fmla="*/ 38 w 72"/>
                  <a:gd name="T51" fmla="*/ 128 h 132"/>
                  <a:gd name="T52" fmla="*/ 44 w 72"/>
                  <a:gd name="T53" fmla="*/ 122 h 132"/>
                  <a:gd name="T54" fmla="*/ 44 w 72"/>
                  <a:gd name="T55" fmla="*/ 61 h 132"/>
                  <a:gd name="T56" fmla="*/ 46 w 72"/>
                  <a:gd name="T57" fmla="*/ 59 h 132"/>
                  <a:gd name="T58" fmla="*/ 68 w 72"/>
                  <a:gd name="T59" fmla="*/ 30 h 132"/>
                  <a:gd name="T60" fmla="*/ 52 w 72"/>
                  <a:gd name="T61" fmla="*/ 4 h 132"/>
                  <a:gd name="T62" fmla="*/ 52 w 72"/>
                  <a:gd name="T63" fmla="*/ 24 h 132"/>
                  <a:gd name="T64" fmla="*/ 42 w 72"/>
                  <a:gd name="T65" fmla="*/ 34 h 132"/>
                  <a:gd name="T66" fmla="*/ 30 w 72"/>
                  <a:gd name="T67" fmla="*/ 34 h 132"/>
                  <a:gd name="T68" fmla="*/ 20 w 72"/>
                  <a:gd name="T69" fmla="*/ 24 h 132"/>
                  <a:gd name="T70" fmla="*/ 20 w 72"/>
                  <a:gd name="T71" fmla="*/ 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 h="132">
                    <a:moveTo>
                      <a:pt x="38" y="132"/>
                    </a:moveTo>
                    <a:cubicBezTo>
                      <a:pt x="34" y="132"/>
                      <a:pt x="34" y="132"/>
                      <a:pt x="34" y="132"/>
                    </a:cubicBezTo>
                    <a:cubicBezTo>
                      <a:pt x="28" y="132"/>
                      <a:pt x="24" y="128"/>
                      <a:pt x="24" y="122"/>
                    </a:cubicBezTo>
                    <a:cubicBezTo>
                      <a:pt x="24" y="62"/>
                      <a:pt x="24" y="62"/>
                      <a:pt x="24" y="62"/>
                    </a:cubicBezTo>
                    <a:cubicBezTo>
                      <a:pt x="10" y="57"/>
                      <a:pt x="0" y="44"/>
                      <a:pt x="0" y="30"/>
                    </a:cubicBezTo>
                    <a:cubicBezTo>
                      <a:pt x="0" y="18"/>
                      <a:pt x="7" y="7"/>
                      <a:pt x="18" y="0"/>
                    </a:cubicBezTo>
                    <a:cubicBezTo>
                      <a:pt x="19" y="0"/>
                      <a:pt x="21" y="0"/>
                      <a:pt x="22" y="0"/>
                    </a:cubicBezTo>
                    <a:cubicBezTo>
                      <a:pt x="23" y="1"/>
                      <a:pt x="24" y="2"/>
                      <a:pt x="24" y="4"/>
                    </a:cubicBezTo>
                    <a:cubicBezTo>
                      <a:pt x="24" y="24"/>
                      <a:pt x="24" y="24"/>
                      <a:pt x="24" y="24"/>
                    </a:cubicBezTo>
                    <a:cubicBezTo>
                      <a:pt x="24" y="27"/>
                      <a:pt x="27" y="30"/>
                      <a:pt x="30" y="30"/>
                    </a:cubicBezTo>
                    <a:cubicBezTo>
                      <a:pt x="42" y="30"/>
                      <a:pt x="42" y="30"/>
                      <a:pt x="42" y="30"/>
                    </a:cubicBezTo>
                    <a:cubicBezTo>
                      <a:pt x="45" y="30"/>
                      <a:pt x="48" y="27"/>
                      <a:pt x="48" y="24"/>
                    </a:cubicBezTo>
                    <a:cubicBezTo>
                      <a:pt x="48" y="4"/>
                      <a:pt x="48" y="4"/>
                      <a:pt x="48" y="4"/>
                    </a:cubicBezTo>
                    <a:cubicBezTo>
                      <a:pt x="48" y="2"/>
                      <a:pt x="49" y="1"/>
                      <a:pt x="50" y="0"/>
                    </a:cubicBezTo>
                    <a:cubicBezTo>
                      <a:pt x="51" y="0"/>
                      <a:pt x="53" y="0"/>
                      <a:pt x="54" y="0"/>
                    </a:cubicBezTo>
                    <a:cubicBezTo>
                      <a:pt x="65" y="6"/>
                      <a:pt x="72" y="18"/>
                      <a:pt x="72" y="30"/>
                    </a:cubicBezTo>
                    <a:cubicBezTo>
                      <a:pt x="72" y="44"/>
                      <a:pt x="62" y="57"/>
                      <a:pt x="48" y="62"/>
                    </a:cubicBezTo>
                    <a:cubicBezTo>
                      <a:pt x="48" y="122"/>
                      <a:pt x="48" y="122"/>
                      <a:pt x="48" y="122"/>
                    </a:cubicBezTo>
                    <a:cubicBezTo>
                      <a:pt x="48" y="128"/>
                      <a:pt x="44" y="132"/>
                      <a:pt x="38" y="132"/>
                    </a:cubicBezTo>
                    <a:close/>
                    <a:moveTo>
                      <a:pt x="20" y="4"/>
                    </a:moveTo>
                    <a:cubicBezTo>
                      <a:pt x="10" y="10"/>
                      <a:pt x="4" y="20"/>
                      <a:pt x="4" y="30"/>
                    </a:cubicBezTo>
                    <a:cubicBezTo>
                      <a:pt x="4" y="44"/>
                      <a:pt x="13" y="55"/>
                      <a:pt x="26" y="59"/>
                    </a:cubicBezTo>
                    <a:cubicBezTo>
                      <a:pt x="27" y="60"/>
                      <a:pt x="28" y="60"/>
                      <a:pt x="28" y="61"/>
                    </a:cubicBezTo>
                    <a:cubicBezTo>
                      <a:pt x="28" y="122"/>
                      <a:pt x="28" y="122"/>
                      <a:pt x="28" y="122"/>
                    </a:cubicBezTo>
                    <a:cubicBezTo>
                      <a:pt x="28" y="126"/>
                      <a:pt x="31" y="128"/>
                      <a:pt x="34" y="128"/>
                    </a:cubicBezTo>
                    <a:cubicBezTo>
                      <a:pt x="38" y="128"/>
                      <a:pt x="38" y="128"/>
                      <a:pt x="38" y="128"/>
                    </a:cubicBezTo>
                    <a:cubicBezTo>
                      <a:pt x="41" y="128"/>
                      <a:pt x="44" y="126"/>
                      <a:pt x="44" y="122"/>
                    </a:cubicBezTo>
                    <a:cubicBezTo>
                      <a:pt x="44" y="61"/>
                      <a:pt x="44" y="61"/>
                      <a:pt x="44" y="61"/>
                    </a:cubicBezTo>
                    <a:cubicBezTo>
                      <a:pt x="44" y="60"/>
                      <a:pt x="44" y="59"/>
                      <a:pt x="46" y="59"/>
                    </a:cubicBezTo>
                    <a:cubicBezTo>
                      <a:pt x="59" y="55"/>
                      <a:pt x="68" y="43"/>
                      <a:pt x="68" y="30"/>
                    </a:cubicBezTo>
                    <a:cubicBezTo>
                      <a:pt x="68" y="19"/>
                      <a:pt x="62" y="10"/>
                      <a:pt x="52" y="4"/>
                    </a:cubicBezTo>
                    <a:cubicBezTo>
                      <a:pt x="52" y="24"/>
                      <a:pt x="52" y="24"/>
                      <a:pt x="52" y="24"/>
                    </a:cubicBezTo>
                    <a:cubicBezTo>
                      <a:pt x="52" y="30"/>
                      <a:pt x="48" y="34"/>
                      <a:pt x="42" y="34"/>
                    </a:cubicBezTo>
                    <a:cubicBezTo>
                      <a:pt x="30" y="34"/>
                      <a:pt x="30" y="34"/>
                      <a:pt x="30" y="34"/>
                    </a:cubicBezTo>
                    <a:cubicBezTo>
                      <a:pt x="24" y="34"/>
                      <a:pt x="20" y="30"/>
                      <a:pt x="20" y="24"/>
                    </a:cubicBezTo>
                    <a:lnTo>
                      <a:pt x="2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78" name="Freeform 5"/>
            <p:cNvSpPr>
              <a:spLocks noEditPoints="1"/>
            </p:cNvSpPr>
            <p:nvPr/>
          </p:nvSpPr>
          <p:spPr bwMode="auto">
            <a:xfrm>
              <a:off x="3193554" y="3142894"/>
              <a:ext cx="169984" cy="172981"/>
            </a:xfrm>
            <a:custGeom>
              <a:avLst/>
              <a:gdLst>
                <a:gd name="T0" fmla="*/ 118 w 152"/>
                <a:gd name="T1" fmla="*/ 60 h 173"/>
                <a:gd name="T2" fmla="*/ 78 w 152"/>
                <a:gd name="T3" fmla="*/ 67 h 173"/>
                <a:gd name="T4" fmla="*/ 36 w 152"/>
                <a:gd name="T5" fmla="*/ 61 h 173"/>
                <a:gd name="T6" fmla="*/ 26 w 152"/>
                <a:gd name="T7" fmla="*/ 48 h 173"/>
                <a:gd name="T8" fmla="*/ 22 w 152"/>
                <a:gd name="T9" fmla="*/ 50 h 173"/>
                <a:gd name="T10" fmla="*/ 36 w 152"/>
                <a:gd name="T11" fmla="*/ 65 h 173"/>
                <a:gd name="T12" fmla="*/ 76 w 152"/>
                <a:gd name="T13" fmla="*/ 71 h 173"/>
                <a:gd name="T14" fmla="*/ 116 w 152"/>
                <a:gd name="T15" fmla="*/ 65 h 173"/>
                <a:gd name="T16" fmla="*/ 130 w 152"/>
                <a:gd name="T17" fmla="*/ 50 h 173"/>
                <a:gd name="T18" fmla="*/ 127 w 152"/>
                <a:gd name="T19" fmla="*/ 48 h 173"/>
                <a:gd name="T20" fmla="*/ 100 w 152"/>
                <a:gd name="T21" fmla="*/ 81 h 173"/>
                <a:gd name="T22" fmla="*/ 87 w 152"/>
                <a:gd name="T23" fmla="*/ 127 h 173"/>
                <a:gd name="T24" fmla="*/ 76 w 152"/>
                <a:gd name="T25" fmla="*/ 129 h 173"/>
                <a:gd name="T26" fmla="*/ 66 w 152"/>
                <a:gd name="T27" fmla="*/ 127 h 173"/>
                <a:gd name="T28" fmla="*/ 52 w 152"/>
                <a:gd name="T29" fmla="*/ 81 h 173"/>
                <a:gd name="T30" fmla="*/ 40 w 152"/>
                <a:gd name="T31" fmla="*/ 81 h 173"/>
                <a:gd name="T32" fmla="*/ 52 w 152"/>
                <a:gd name="T33" fmla="*/ 85 h 173"/>
                <a:gd name="T34" fmla="*/ 62 w 152"/>
                <a:gd name="T35" fmla="*/ 128 h 173"/>
                <a:gd name="T36" fmla="*/ 74 w 152"/>
                <a:gd name="T37" fmla="*/ 133 h 173"/>
                <a:gd name="T38" fmla="*/ 78 w 152"/>
                <a:gd name="T39" fmla="*/ 133 h 173"/>
                <a:gd name="T40" fmla="*/ 90 w 152"/>
                <a:gd name="T41" fmla="*/ 128 h 173"/>
                <a:gd name="T42" fmla="*/ 100 w 152"/>
                <a:gd name="T43" fmla="*/ 85 h 173"/>
                <a:gd name="T44" fmla="*/ 112 w 152"/>
                <a:gd name="T45" fmla="*/ 81 h 173"/>
                <a:gd name="T46" fmla="*/ 143 w 152"/>
                <a:gd name="T47" fmla="*/ 36 h 173"/>
                <a:gd name="T48" fmla="*/ 67 w 152"/>
                <a:gd name="T49" fmla="*/ 3 h 173"/>
                <a:gd name="T50" fmla="*/ 0 w 152"/>
                <a:gd name="T51" fmla="*/ 52 h 173"/>
                <a:gd name="T52" fmla="*/ 9 w 152"/>
                <a:gd name="T53" fmla="*/ 138 h 173"/>
                <a:gd name="T54" fmla="*/ 76 w 152"/>
                <a:gd name="T55" fmla="*/ 173 h 173"/>
                <a:gd name="T56" fmla="*/ 143 w 152"/>
                <a:gd name="T57" fmla="*/ 138 h 173"/>
                <a:gd name="T58" fmla="*/ 152 w 152"/>
                <a:gd name="T59" fmla="*/ 52 h 173"/>
                <a:gd name="T60" fmla="*/ 144 w 152"/>
                <a:gd name="T61" fmla="*/ 122 h 173"/>
                <a:gd name="T62" fmla="*/ 81 w 152"/>
                <a:gd name="T63" fmla="*/ 164 h 173"/>
                <a:gd name="T64" fmla="*/ 13 w 152"/>
                <a:gd name="T65" fmla="*/ 131 h 173"/>
                <a:gd name="T66" fmla="*/ 8 w 152"/>
                <a:gd name="T67" fmla="*/ 52 h 173"/>
                <a:gd name="T68" fmla="*/ 71 w 152"/>
                <a:gd name="T69" fmla="*/ 10 h 173"/>
                <a:gd name="T70" fmla="*/ 81 w 152"/>
                <a:gd name="T71" fmla="*/ 10 h 173"/>
                <a:gd name="T72" fmla="*/ 144 w 152"/>
                <a:gd name="T73" fmla="*/ 5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73">
                  <a:moveTo>
                    <a:pt x="127" y="48"/>
                  </a:moveTo>
                  <a:cubicBezTo>
                    <a:pt x="118" y="60"/>
                    <a:pt x="118" y="60"/>
                    <a:pt x="118" y="60"/>
                  </a:cubicBezTo>
                  <a:cubicBezTo>
                    <a:pt x="117" y="61"/>
                    <a:pt x="116" y="61"/>
                    <a:pt x="116" y="61"/>
                  </a:cubicBezTo>
                  <a:cubicBezTo>
                    <a:pt x="78" y="67"/>
                    <a:pt x="78" y="67"/>
                    <a:pt x="78" y="67"/>
                  </a:cubicBezTo>
                  <a:cubicBezTo>
                    <a:pt x="77" y="67"/>
                    <a:pt x="75" y="67"/>
                    <a:pt x="74" y="67"/>
                  </a:cubicBezTo>
                  <a:cubicBezTo>
                    <a:pt x="36" y="61"/>
                    <a:pt x="36" y="61"/>
                    <a:pt x="36" y="61"/>
                  </a:cubicBezTo>
                  <a:cubicBezTo>
                    <a:pt x="36" y="61"/>
                    <a:pt x="35" y="61"/>
                    <a:pt x="35" y="60"/>
                  </a:cubicBezTo>
                  <a:cubicBezTo>
                    <a:pt x="26" y="48"/>
                    <a:pt x="26" y="48"/>
                    <a:pt x="26" y="48"/>
                  </a:cubicBezTo>
                  <a:cubicBezTo>
                    <a:pt x="25" y="47"/>
                    <a:pt x="24" y="47"/>
                    <a:pt x="23" y="47"/>
                  </a:cubicBezTo>
                  <a:cubicBezTo>
                    <a:pt x="22" y="48"/>
                    <a:pt x="22" y="49"/>
                    <a:pt x="22" y="50"/>
                  </a:cubicBezTo>
                  <a:cubicBezTo>
                    <a:pt x="31" y="62"/>
                    <a:pt x="31" y="62"/>
                    <a:pt x="31" y="62"/>
                  </a:cubicBezTo>
                  <a:cubicBezTo>
                    <a:pt x="32" y="64"/>
                    <a:pt x="34" y="65"/>
                    <a:pt x="36" y="65"/>
                  </a:cubicBezTo>
                  <a:cubicBezTo>
                    <a:pt x="74" y="71"/>
                    <a:pt x="74" y="71"/>
                    <a:pt x="74" y="71"/>
                  </a:cubicBezTo>
                  <a:cubicBezTo>
                    <a:pt x="74" y="71"/>
                    <a:pt x="75" y="71"/>
                    <a:pt x="76" y="71"/>
                  </a:cubicBezTo>
                  <a:cubicBezTo>
                    <a:pt x="77" y="71"/>
                    <a:pt x="78" y="71"/>
                    <a:pt x="78" y="71"/>
                  </a:cubicBezTo>
                  <a:cubicBezTo>
                    <a:pt x="116" y="65"/>
                    <a:pt x="116" y="65"/>
                    <a:pt x="116" y="65"/>
                  </a:cubicBezTo>
                  <a:cubicBezTo>
                    <a:pt x="118" y="65"/>
                    <a:pt x="120" y="64"/>
                    <a:pt x="121" y="62"/>
                  </a:cubicBezTo>
                  <a:cubicBezTo>
                    <a:pt x="130" y="50"/>
                    <a:pt x="130" y="50"/>
                    <a:pt x="130" y="50"/>
                  </a:cubicBezTo>
                  <a:cubicBezTo>
                    <a:pt x="131" y="49"/>
                    <a:pt x="130" y="48"/>
                    <a:pt x="129" y="47"/>
                  </a:cubicBezTo>
                  <a:cubicBezTo>
                    <a:pt x="129" y="47"/>
                    <a:pt x="127" y="47"/>
                    <a:pt x="127" y="48"/>
                  </a:cubicBezTo>
                  <a:close/>
                  <a:moveTo>
                    <a:pt x="110" y="79"/>
                  </a:moveTo>
                  <a:cubicBezTo>
                    <a:pt x="100" y="81"/>
                    <a:pt x="100" y="81"/>
                    <a:pt x="100" y="81"/>
                  </a:cubicBezTo>
                  <a:cubicBezTo>
                    <a:pt x="98" y="81"/>
                    <a:pt x="96" y="83"/>
                    <a:pt x="96" y="85"/>
                  </a:cubicBezTo>
                  <a:cubicBezTo>
                    <a:pt x="87" y="127"/>
                    <a:pt x="87" y="127"/>
                    <a:pt x="87" y="127"/>
                  </a:cubicBezTo>
                  <a:cubicBezTo>
                    <a:pt x="87" y="127"/>
                    <a:pt x="86" y="127"/>
                    <a:pt x="86" y="128"/>
                  </a:cubicBezTo>
                  <a:cubicBezTo>
                    <a:pt x="76" y="129"/>
                    <a:pt x="76" y="129"/>
                    <a:pt x="76" y="129"/>
                  </a:cubicBezTo>
                  <a:cubicBezTo>
                    <a:pt x="66" y="128"/>
                    <a:pt x="66" y="128"/>
                    <a:pt x="66" y="128"/>
                  </a:cubicBezTo>
                  <a:cubicBezTo>
                    <a:pt x="66" y="127"/>
                    <a:pt x="66" y="127"/>
                    <a:pt x="66" y="127"/>
                  </a:cubicBezTo>
                  <a:cubicBezTo>
                    <a:pt x="56" y="85"/>
                    <a:pt x="56" y="85"/>
                    <a:pt x="56" y="85"/>
                  </a:cubicBezTo>
                  <a:cubicBezTo>
                    <a:pt x="56" y="83"/>
                    <a:pt x="54" y="81"/>
                    <a:pt x="52" y="81"/>
                  </a:cubicBezTo>
                  <a:cubicBezTo>
                    <a:pt x="42" y="79"/>
                    <a:pt x="42" y="79"/>
                    <a:pt x="42" y="79"/>
                  </a:cubicBezTo>
                  <a:cubicBezTo>
                    <a:pt x="41" y="79"/>
                    <a:pt x="40" y="80"/>
                    <a:pt x="40" y="81"/>
                  </a:cubicBezTo>
                  <a:cubicBezTo>
                    <a:pt x="40" y="82"/>
                    <a:pt x="41" y="83"/>
                    <a:pt x="42" y="83"/>
                  </a:cubicBezTo>
                  <a:cubicBezTo>
                    <a:pt x="52" y="85"/>
                    <a:pt x="52" y="85"/>
                    <a:pt x="52" y="85"/>
                  </a:cubicBezTo>
                  <a:cubicBezTo>
                    <a:pt x="52" y="85"/>
                    <a:pt x="53" y="85"/>
                    <a:pt x="53" y="85"/>
                  </a:cubicBezTo>
                  <a:cubicBezTo>
                    <a:pt x="62" y="128"/>
                    <a:pt x="62" y="128"/>
                    <a:pt x="62" y="128"/>
                  </a:cubicBezTo>
                  <a:cubicBezTo>
                    <a:pt x="62" y="130"/>
                    <a:pt x="64" y="131"/>
                    <a:pt x="66" y="131"/>
                  </a:cubicBezTo>
                  <a:cubicBezTo>
                    <a:pt x="74" y="133"/>
                    <a:pt x="74" y="133"/>
                    <a:pt x="74" y="133"/>
                  </a:cubicBezTo>
                  <a:cubicBezTo>
                    <a:pt x="75" y="133"/>
                    <a:pt x="76" y="133"/>
                    <a:pt x="76" y="133"/>
                  </a:cubicBezTo>
                  <a:cubicBezTo>
                    <a:pt x="76" y="133"/>
                    <a:pt x="77" y="133"/>
                    <a:pt x="78" y="133"/>
                  </a:cubicBezTo>
                  <a:cubicBezTo>
                    <a:pt x="86" y="131"/>
                    <a:pt x="86" y="131"/>
                    <a:pt x="86" y="131"/>
                  </a:cubicBezTo>
                  <a:cubicBezTo>
                    <a:pt x="88" y="131"/>
                    <a:pt x="90" y="130"/>
                    <a:pt x="90" y="128"/>
                  </a:cubicBezTo>
                  <a:cubicBezTo>
                    <a:pt x="100" y="85"/>
                    <a:pt x="100" y="85"/>
                    <a:pt x="100" y="85"/>
                  </a:cubicBezTo>
                  <a:cubicBezTo>
                    <a:pt x="100" y="85"/>
                    <a:pt x="100" y="85"/>
                    <a:pt x="100" y="85"/>
                  </a:cubicBezTo>
                  <a:cubicBezTo>
                    <a:pt x="110" y="83"/>
                    <a:pt x="110" y="83"/>
                    <a:pt x="110" y="83"/>
                  </a:cubicBezTo>
                  <a:cubicBezTo>
                    <a:pt x="112" y="83"/>
                    <a:pt x="112" y="82"/>
                    <a:pt x="112" y="81"/>
                  </a:cubicBezTo>
                  <a:cubicBezTo>
                    <a:pt x="112" y="80"/>
                    <a:pt x="111" y="79"/>
                    <a:pt x="110" y="79"/>
                  </a:cubicBezTo>
                  <a:close/>
                  <a:moveTo>
                    <a:pt x="143" y="36"/>
                  </a:moveTo>
                  <a:cubicBezTo>
                    <a:pt x="85" y="3"/>
                    <a:pt x="85" y="3"/>
                    <a:pt x="85" y="3"/>
                  </a:cubicBezTo>
                  <a:cubicBezTo>
                    <a:pt x="80" y="0"/>
                    <a:pt x="72" y="0"/>
                    <a:pt x="67" y="3"/>
                  </a:cubicBezTo>
                  <a:cubicBezTo>
                    <a:pt x="9" y="36"/>
                    <a:pt x="9" y="36"/>
                    <a:pt x="9" y="36"/>
                  </a:cubicBezTo>
                  <a:cubicBezTo>
                    <a:pt x="4" y="39"/>
                    <a:pt x="0" y="46"/>
                    <a:pt x="0" y="52"/>
                  </a:cubicBezTo>
                  <a:cubicBezTo>
                    <a:pt x="0" y="122"/>
                    <a:pt x="0" y="122"/>
                    <a:pt x="0" y="122"/>
                  </a:cubicBezTo>
                  <a:cubicBezTo>
                    <a:pt x="0" y="128"/>
                    <a:pt x="4" y="135"/>
                    <a:pt x="9" y="138"/>
                  </a:cubicBezTo>
                  <a:cubicBezTo>
                    <a:pt x="67" y="171"/>
                    <a:pt x="67" y="171"/>
                    <a:pt x="67" y="171"/>
                  </a:cubicBezTo>
                  <a:cubicBezTo>
                    <a:pt x="70" y="172"/>
                    <a:pt x="73" y="173"/>
                    <a:pt x="76" y="173"/>
                  </a:cubicBezTo>
                  <a:cubicBezTo>
                    <a:pt x="80" y="173"/>
                    <a:pt x="83" y="172"/>
                    <a:pt x="85" y="171"/>
                  </a:cubicBezTo>
                  <a:cubicBezTo>
                    <a:pt x="143" y="138"/>
                    <a:pt x="143" y="138"/>
                    <a:pt x="143" y="138"/>
                  </a:cubicBezTo>
                  <a:cubicBezTo>
                    <a:pt x="148" y="135"/>
                    <a:pt x="152" y="128"/>
                    <a:pt x="152" y="122"/>
                  </a:cubicBezTo>
                  <a:cubicBezTo>
                    <a:pt x="152" y="52"/>
                    <a:pt x="152" y="52"/>
                    <a:pt x="152" y="52"/>
                  </a:cubicBezTo>
                  <a:cubicBezTo>
                    <a:pt x="152" y="46"/>
                    <a:pt x="148" y="39"/>
                    <a:pt x="143" y="36"/>
                  </a:cubicBezTo>
                  <a:close/>
                  <a:moveTo>
                    <a:pt x="144" y="122"/>
                  </a:moveTo>
                  <a:cubicBezTo>
                    <a:pt x="144" y="125"/>
                    <a:pt x="142" y="129"/>
                    <a:pt x="139" y="131"/>
                  </a:cubicBezTo>
                  <a:cubicBezTo>
                    <a:pt x="81" y="164"/>
                    <a:pt x="81" y="164"/>
                    <a:pt x="81" y="164"/>
                  </a:cubicBezTo>
                  <a:cubicBezTo>
                    <a:pt x="79" y="165"/>
                    <a:pt x="74" y="165"/>
                    <a:pt x="71" y="164"/>
                  </a:cubicBezTo>
                  <a:cubicBezTo>
                    <a:pt x="13" y="131"/>
                    <a:pt x="13" y="131"/>
                    <a:pt x="13" y="131"/>
                  </a:cubicBezTo>
                  <a:cubicBezTo>
                    <a:pt x="11" y="129"/>
                    <a:pt x="8" y="125"/>
                    <a:pt x="8" y="122"/>
                  </a:cubicBezTo>
                  <a:cubicBezTo>
                    <a:pt x="8" y="52"/>
                    <a:pt x="8" y="52"/>
                    <a:pt x="8" y="52"/>
                  </a:cubicBezTo>
                  <a:cubicBezTo>
                    <a:pt x="8" y="49"/>
                    <a:pt x="11" y="45"/>
                    <a:pt x="13" y="43"/>
                  </a:cubicBezTo>
                  <a:cubicBezTo>
                    <a:pt x="71" y="10"/>
                    <a:pt x="71" y="10"/>
                    <a:pt x="71" y="10"/>
                  </a:cubicBezTo>
                  <a:cubicBezTo>
                    <a:pt x="73" y="9"/>
                    <a:pt x="74" y="9"/>
                    <a:pt x="76" y="9"/>
                  </a:cubicBezTo>
                  <a:cubicBezTo>
                    <a:pt x="78" y="9"/>
                    <a:pt x="80" y="9"/>
                    <a:pt x="81" y="10"/>
                  </a:cubicBezTo>
                  <a:cubicBezTo>
                    <a:pt x="139" y="43"/>
                    <a:pt x="139" y="43"/>
                    <a:pt x="139" y="43"/>
                  </a:cubicBezTo>
                  <a:cubicBezTo>
                    <a:pt x="142" y="45"/>
                    <a:pt x="144" y="49"/>
                    <a:pt x="144" y="52"/>
                  </a:cubicBezTo>
                  <a:lnTo>
                    <a:pt x="144" y="122"/>
                  </a:ln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9" name="Freeform 6"/>
            <p:cNvSpPr>
              <a:spLocks noEditPoints="1"/>
            </p:cNvSpPr>
            <p:nvPr/>
          </p:nvSpPr>
          <p:spPr bwMode="auto">
            <a:xfrm>
              <a:off x="3605213" y="3142894"/>
              <a:ext cx="169984" cy="172981"/>
            </a:xfrm>
            <a:custGeom>
              <a:avLst/>
              <a:gdLst>
                <a:gd name="T0" fmla="*/ 41 w 160"/>
                <a:gd name="T1" fmla="*/ 85 h 176"/>
                <a:gd name="T2" fmla="*/ 133 w 160"/>
                <a:gd name="T3" fmla="*/ 111 h 176"/>
                <a:gd name="T4" fmla="*/ 108 w 160"/>
                <a:gd name="T5" fmla="*/ 76 h 176"/>
                <a:gd name="T6" fmla="*/ 90 w 160"/>
                <a:gd name="T7" fmla="*/ 55 h 176"/>
                <a:gd name="T8" fmla="*/ 85 w 160"/>
                <a:gd name="T9" fmla="*/ 44 h 176"/>
                <a:gd name="T10" fmla="*/ 70 w 160"/>
                <a:gd name="T11" fmla="*/ 54 h 176"/>
                <a:gd name="T12" fmla="*/ 29 w 160"/>
                <a:gd name="T13" fmla="*/ 88 h 176"/>
                <a:gd name="T14" fmla="*/ 26 w 160"/>
                <a:gd name="T15" fmla="*/ 97 h 176"/>
                <a:gd name="T16" fmla="*/ 53 w 160"/>
                <a:gd name="T17" fmla="*/ 90 h 176"/>
                <a:gd name="T18" fmla="*/ 66 w 160"/>
                <a:gd name="T19" fmla="*/ 97 h 176"/>
                <a:gd name="T20" fmla="*/ 82 w 160"/>
                <a:gd name="T21" fmla="*/ 89 h 176"/>
                <a:gd name="T22" fmla="*/ 109 w 160"/>
                <a:gd name="T23" fmla="*/ 109 h 176"/>
                <a:gd name="T24" fmla="*/ 103 w 160"/>
                <a:gd name="T25" fmla="*/ 125 h 176"/>
                <a:gd name="T26" fmla="*/ 112 w 160"/>
                <a:gd name="T27" fmla="*/ 124 h 176"/>
                <a:gd name="T28" fmla="*/ 125 w 160"/>
                <a:gd name="T29" fmla="*/ 119 h 176"/>
                <a:gd name="T30" fmla="*/ 137 w 160"/>
                <a:gd name="T31" fmla="*/ 118 h 176"/>
                <a:gd name="T32" fmla="*/ 128 w 160"/>
                <a:gd name="T33" fmla="*/ 117 h 176"/>
                <a:gd name="T34" fmla="*/ 108 w 160"/>
                <a:gd name="T35" fmla="*/ 123 h 176"/>
                <a:gd name="T36" fmla="*/ 106 w 160"/>
                <a:gd name="T37" fmla="*/ 120 h 176"/>
                <a:gd name="T38" fmla="*/ 113 w 160"/>
                <a:gd name="T39" fmla="*/ 108 h 176"/>
                <a:gd name="T40" fmla="*/ 102 w 160"/>
                <a:gd name="T41" fmla="*/ 95 h 176"/>
                <a:gd name="T42" fmla="*/ 64 w 160"/>
                <a:gd name="T43" fmla="*/ 83 h 176"/>
                <a:gd name="T44" fmla="*/ 65 w 160"/>
                <a:gd name="T45" fmla="*/ 90 h 176"/>
                <a:gd name="T46" fmla="*/ 65 w 160"/>
                <a:gd name="T47" fmla="*/ 93 h 176"/>
                <a:gd name="T48" fmla="*/ 54 w 160"/>
                <a:gd name="T49" fmla="*/ 86 h 176"/>
                <a:gd name="T50" fmla="*/ 30 w 160"/>
                <a:gd name="T51" fmla="*/ 96 h 176"/>
                <a:gd name="T52" fmla="*/ 30 w 160"/>
                <a:gd name="T53" fmla="*/ 93 h 176"/>
                <a:gd name="T54" fmla="*/ 62 w 160"/>
                <a:gd name="T55" fmla="*/ 61 h 176"/>
                <a:gd name="T56" fmla="*/ 75 w 160"/>
                <a:gd name="T57" fmla="*/ 55 h 176"/>
                <a:gd name="T58" fmla="*/ 88 w 160"/>
                <a:gd name="T59" fmla="*/ 49 h 176"/>
                <a:gd name="T60" fmla="*/ 89 w 160"/>
                <a:gd name="T61" fmla="*/ 64 h 176"/>
                <a:gd name="T62" fmla="*/ 116 w 160"/>
                <a:gd name="T63" fmla="*/ 106 h 176"/>
                <a:gd name="T64" fmla="*/ 130 w 160"/>
                <a:gd name="T65" fmla="*/ 113 h 176"/>
                <a:gd name="T66" fmla="*/ 147 w 160"/>
                <a:gd name="T67" fmla="*/ 34 h 176"/>
                <a:gd name="T68" fmla="*/ 67 w 160"/>
                <a:gd name="T69" fmla="*/ 3 h 176"/>
                <a:gd name="T70" fmla="*/ 0 w 160"/>
                <a:gd name="T71" fmla="*/ 119 h 176"/>
                <a:gd name="T72" fmla="*/ 80 w 160"/>
                <a:gd name="T73" fmla="*/ 176 h 176"/>
                <a:gd name="T74" fmla="*/ 160 w 160"/>
                <a:gd name="T75" fmla="*/ 119 h 176"/>
                <a:gd name="T76" fmla="*/ 152 w 160"/>
                <a:gd name="T77" fmla="*/ 119 h 176"/>
                <a:gd name="T78" fmla="*/ 80 w 160"/>
                <a:gd name="T79" fmla="*/ 168 h 176"/>
                <a:gd name="T80" fmla="*/ 8 w 160"/>
                <a:gd name="T81" fmla="*/ 119 h 176"/>
                <a:gd name="T82" fmla="*/ 71 w 160"/>
                <a:gd name="T83" fmla="*/ 10 h 176"/>
                <a:gd name="T84" fmla="*/ 143 w 160"/>
                <a:gd name="T85" fmla="*/ 4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 h="176">
                  <a:moveTo>
                    <a:pt x="41" y="81"/>
                  </a:moveTo>
                  <a:cubicBezTo>
                    <a:pt x="40" y="81"/>
                    <a:pt x="39" y="81"/>
                    <a:pt x="39" y="83"/>
                  </a:cubicBezTo>
                  <a:cubicBezTo>
                    <a:pt x="39" y="84"/>
                    <a:pt x="40" y="85"/>
                    <a:pt x="41" y="85"/>
                  </a:cubicBezTo>
                  <a:cubicBezTo>
                    <a:pt x="42" y="85"/>
                    <a:pt x="43" y="84"/>
                    <a:pt x="43" y="83"/>
                  </a:cubicBezTo>
                  <a:cubicBezTo>
                    <a:pt x="43" y="81"/>
                    <a:pt x="42" y="81"/>
                    <a:pt x="41" y="81"/>
                  </a:cubicBezTo>
                  <a:close/>
                  <a:moveTo>
                    <a:pt x="133" y="111"/>
                  </a:moveTo>
                  <a:cubicBezTo>
                    <a:pt x="128" y="107"/>
                    <a:pt x="123" y="105"/>
                    <a:pt x="120" y="104"/>
                  </a:cubicBezTo>
                  <a:cubicBezTo>
                    <a:pt x="119" y="101"/>
                    <a:pt x="118" y="97"/>
                    <a:pt x="116" y="91"/>
                  </a:cubicBezTo>
                  <a:cubicBezTo>
                    <a:pt x="114" y="86"/>
                    <a:pt x="112" y="81"/>
                    <a:pt x="108" y="76"/>
                  </a:cubicBezTo>
                  <a:cubicBezTo>
                    <a:pt x="104" y="70"/>
                    <a:pt x="98" y="65"/>
                    <a:pt x="91" y="61"/>
                  </a:cubicBezTo>
                  <a:cubicBezTo>
                    <a:pt x="89" y="60"/>
                    <a:pt x="89" y="59"/>
                    <a:pt x="89" y="58"/>
                  </a:cubicBezTo>
                  <a:cubicBezTo>
                    <a:pt x="89" y="57"/>
                    <a:pt x="89" y="56"/>
                    <a:pt x="90" y="55"/>
                  </a:cubicBezTo>
                  <a:cubicBezTo>
                    <a:pt x="90" y="55"/>
                    <a:pt x="93" y="51"/>
                    <a:pt x="92" y="48"/>
                  </a:cubicBezTo>
                  <a:cubicBezTo>
                    <a:pt x="92" y="46"/>
                    <a:pt x="90" y="44"/>
                    <a:pt x="86" y="44"/>
                  </a:cubicBezTo>
                  <a:cubicBezTo>
                    <a:pt x="85" y="44"/>
                    <a:pt x="85" y="44"/>
                    <a:pt x="85" y="44"/>
                  </a:cubicBezTo>
                  <a:cubicBezTo>
                    <a:pt x="82" y="44"/>
                    <a:pt x="76" y="46"/>
                    <a:pt x="71" y="53"/>
                  </a:cubicBezTo>
                  <a:cubicBezTo>
                    <a:pt x="71" y="53"/>
                    <a:pt x="71" y="54"/>
                    <a:pt x="71" y="54"/>
                  </a:cubicBezTo>
                  <a:cubicBezTo>
                    <a:pt x="71" y="54"/>
                    <a:pt x="70" y="54"/>
                    <a:pt x="70" y="54"/>
                  </a:cubicBezTo>
                  <a:cubicBezTo>
                    <a:pt x="68" y="55"/>
                    <a:pt x="65" y="55"/>
                    <a:pt x="60" y="57"/>
                  </a:cubicBezTo>
                  <a:cubicBezTo>
                    <a:pt x="49" y="60"/>
                    <a:pt x="38" y="67"/>
                    <a:pt x="33" y="74"/>
                  </a:cubicBezTo>
                  <a:cubicBezTo>
                    <a:pt x="28" y="81"/>
                    <a:pt x="28" y="86"/>
                    <a:pt x="29" y="88"/>
                  </a:cubicBezTo>
                  <a:cubicBezTo>
                    <a:pt x="29" y="88"/>
                    <a:pt x="28" y="89"/>
                    <a:pt x="28" y="89"/>
                  </a:cubicBezTo>
                  <a:cubicBezTo>
                    <a:pt x="27" y="90"/>
                    <a:pt x="27" y="90"/>
                    <a:pt x="26" y="90"/>
                  </a:cubicBezTo>
                  <a:cubicBezTo>
                    <a:pt x="26" y="91"/>
                    <a:pt x="24" y="95"/>
                    <a:pt x="26" y="97"/>
                  </a:cubicBezTo>
                  <a:cubicBezTo>
                    <a:pt x="26" y="99"/>
                    <a:pt x="28" y="99"/>
                    <a:pt x="30" y="99"/>
                  </a:cubicBezTo>
                  <a:cubicBezTo>
                    <a:pt x="31" y="99"/>
                    <a:pt x="33" y="99"/>
                    <a:pt x="34" y="98"/>
                  </a:cubicBezTo>
                  <a:cubicBezTo>
                    <a:pt x="42" y="94"/>
                    <a:pt x="49" y="91"/>
                    <a:pt x="53" y="90"/>
                  </a:cubicBezTo>
                  <a:cubicBezTo>
                    <a:pt x="54" y="91"/>
                    <a:pt x="56" y="93"/>
                    <a:pt x="57" y="94"/>
                  </a:cubicBezTo>
                  <a:cubicBezTo>
                    <a:pt x="60" y="95"/>
                    <a:pt x="63" y="97"/>
                    <a:pt x="65" y="97"/>
                  </a:cubicBezTo>
                  <a:cubicBezTo>
                    <a:pt x="66" y="97"/>
                    <a:pt x="66" y="97"/>
                    <a:pt x="66" y="97"/>
                  </a:cubicBezTo>
                  <a:cubicBezTo>
                    <a:pt x="70" y="96"/>
                    <a:pt x="71" y="94"/>
                    <a:pt x="72" y="93"/>
                  </a:cubicBezTo>
                  <a:cubicBezTo>
                    <a:pt x="72" y="91"/>
                    <a:pt x="71" y="89"/>
                    <a:pt x="69" y="87"/>
                  </a:cubicBezTo>
                  <a:cubicBezTo>
                    <a:pt x="72" y="87"/>
                    <a:pt x="77" y="88"/>
                    <a:pt x="82" y="89"/>
                  </a:cubicBezTo>
                  <a:cubicBezTo>
                    <a:pt x="88" y="89"/>
                    <a:pt x="95" y="93"/>
                    <a:pt x="100" y="98"/>
                  </a:cubicBezTo>
                  <a:cubicBezTo>
                    <a:pt x="105" y="102"/>
                    <a:pt x="108" y="106"/>
                    <a:pt x="110" y="108"/>
                  </a:cubicBezTo>
                  <a:cubicBezTo>
                    <a:pt x="110" y="108"/>
                    <a:pt x="109" y="109"/>
                    <a:pt x="109" y="109"/>
                  </a:cubicBezTo>
                  <a:cubicBezTo>
                    <a:pt x="108" y="110"/>
                    <a:pt x="108" y="111"/>
                    <a:pt x="106" y="113"/>
                  </a:cubicBezTo>
                  <a:cubicBezTo>
                    <a:pt x="105" y="115"/>
                    <a:pt x="104" y="116"/>
                    <a:pt x="103" y="117"/>
                  </a:cubicBezTo>
                  <a:cubicBezTo>
                    <a:pt x="103" y="118"/>
                    <a:pt x="101" y="123"/>
                    <a:pt x="103" y="125"/>
                  </a:cubicBezTo>
                  <a:cubicBezTo>
                    <a:pt x="104" y="127"/>
                    <a:pt x="105" y="127"/>
                    <a:pt x="107" y="127"/>
                  </a:cubicBezTo>
                  <a:cubicBezTo>
                    <a:pt x="107" y="127"/>
                    <a:pt x="107" y="127"/>
                    <a:pt x="107" y="127"/>
                  </a:cubicBezTo>
                  <a:cubicBezTo>
                    <a:pt x="109" y="127"/>
                    <a:pt x="111" y="125"/>
                    <a:pt x="112" y="124"/>
                  </a:cubicBezTo>
                  <a:cubicBezTo>
                    <a:pt x="113" y="123"/>
                    <a:pt x="115" y="121"/>
                    <a:pt x="118" y="121"/>
                  </a:cubicBezTo>
                  <a:cubicBezTo>
                    <a:pt x="120" y="120"/>
                    <a:pt x="122" y="119"/>
                    <a:pt x="125" y="119"/>
                  </a:cubicBezTo>
                  <a:cubicBezTo>
                    <a:pt x="125" y="119"/>
                    <a:pt x="125" y="119"/>
                    <a:pt x="125" y="119"/>
                  </a:cubicBezTo>
                  <a:cubicBezTo>
                    <a:pt x="126" y="119"/>
                    <a:pt x="127" y="119"/>
                    <a:pt x="127" y="120"/>
                  </a:cubicBezTo>
                  <a:cubicBezTo>
                    <a:pt x="128" y="120"/>
                    <a:pt x="130" y="121"/>
                    <a:pt x="132" y="121"/>
                  </a:cubicBezTo>
                  <a:cubicBezTo>
                    <a:pt x="134" y="121"/>
                    <a:pt x="136" y="120"/>
                    <a:pt x="137" y="118"/>
                  </a:cubicBezTo>
                  <a:cubicBezTo>
                    <a:pt x="138" y="115"/>
                    <a:pt x="134" y="112"/>
                    <a:pt x="133" y="111"/>
                  </a:cubicBezTo>
                  <a:close/>
                  <a:moveTo>
                    <a:pt x="132" y="117"/>
                  </a:moveTo>
                  <a:cubicBezTo>
                    <a:pt x="130" y="117"/>
                    <a:pt x="129" y="117"/>
                    <a:pt x="128" y="117"/>
                  </a:cubicBezTo>
                  <a:cubicBezTo>
                    <a:pt x="127" y="116"/>
                    <a:pt x="126" y="116"/>
                    <a:pt x="124" y="116"/>
                  </a:cubicBezTo>
                  <a:cubicBezTo>
                    <a:pt x="122" y="116"/>
                    <a:pt x="118" y="117"/>
                    <a:pt x="116" y="118"/>
                  </a:cubicBezTo>
                  <a:cubicBezTo>
                    <a:pt x="112" y="119"/>
                    <a:pt x="110" y="121"/>
                    <a:pt x="108" y="123"/>
                  </a:cubicBezTo>
                  <a:cubicBezTo>
                    <a:pt x="107" y="125"/>
                    <a:pt x="106" y="125"/>
                    <a:pt x="106" y="125"/>
                  </a:cubicBezTo>
                  <a:cubicBezTo>
                    <a:pt x="106" y="125"/>
                    <a:pt x="106" y="125"/>
                    <a:pt x="106" y="125"/>
                  </a:cubicBezTo>
                  <a:cubicBezTo>
                    <a:pt x="105" y="124"/>
                    <a:pt x="106" y="121"/>
                    <a:pt x="106" y="120"/>
                  </a:cubicBezTo>
                  <a:cubicBezTo>
                    <a:pt x="106" y="119"/>
                    <a:pt x="108" y="117"/>
                    <a:pt x="109" y="116"/>
                  </a:cubicBezTo>
                  <a:cubicBezTo>
                    <a:pt x="110" y="115"/>
                    <a:pt x="111" y="113"/>
                    <a:pt x="112" y="111"/>
                  </a:cubicBezTo>
                  <a:cubicBezTo>
                    <a:pt x="113" y="110"/>
                    <a:pt x="113" y="109"/>
                    <a:pt x="113" y="108"/>
                  </a:cubicBezTo>
                  <a:cubicBezTo>
                    <a:pt x="113" y="108"/>
                    <a:pt x="113" y="108"/>
                    <a:pt x="113" y="108"/>
                  </a:cubicBezTo>
                  <a:cubicBezTo>
                    <a:pt x="112" y="107"/>
                    <a:pt x="112" y="107"/>
                    <a:pt x="112" y="107"/>
                  </a:cubicBezTo>
                  <a:cubicBezTo>
                    <a:pt x="111" y="105"/>
                    <a:pt x="108" y="100"/>
                    <a:pt x="102" y="95"/>
                  </a:cubicBezTo>
                  <a:cubicBezTo>
                    <a:pt x="96" y="90"/>
                    <a:pt x="89" y="86"/>
                    <a:pt x="82" y="85"/>
                  </a:cubicBezTo>
                  <a:cubicBezTo>
                    <a:pt x="74" y="84"/>
                    <a:pt x="68" y="83"/>
                    <a:pt x="65" y="83"/>
                  </a:cubicBezTo>
                  <a:cubicBezTo>
                    <a:pt x="64" y="83"/>
                    <a:pt x="64" y="83"/>
                    <a:pt x="64" y="83"/>
                  </a:cubicBezTo>
                  <a:cubicBezTo>
                    <a:pt x="62" y="84"/>
                    <a:pt x="62" y="84"/>
                    <a:pt x="62" y="84"/>
                  </a:cubicBezTo>
                  <a:cubicBezTo>
                    <a:pt x="63" y="86"/>
                    <a:pt x="63" y="86"/>
                    <a:pt x="63" y="86"/>
                  </a:cubicBezTo>
                  <a:cubicBezTo>
                    <a:pt x="63" y="86"/>
                    <a:pt x="63" y="89"/>
                    <a:pt x="65" y="90"/>
                  </a:cubicBezTo>
                  <a:cubicBezTo>
                    <a:pt x="66" y="91"/>
                    <a:pt x="67" y="91"/>
                    <a:pt x="67" y="92"/>
                  </a:cubicBezTo>
                  <a:cubicBezTo>
                    <a:pt x="67" y="93"/>
                    <a:pt x="66" y="93"/>
                    <a:pt x="65" y="93"/>
                  </a:cubicBezTo>
                  <a:cubicBezTo>
                    <a:pt x="65" y="93"/>
                    <a:pt x="65" y="93"/>
                    <a:pt x="65" y="93"/>
                  </a:cubicBezTo>
                  <a:cubicBezTo>
                    <a:pt x="63" y="93"/>
                    <a:pt x="61" y="92"/>
                    <a:pt x="59" y="91"/>
                  </a:cubicBezTo>
                  <a:cubicBezTo>
                    <a:pt x="57" y="90"/>
                    <a:pt x="56" y="89"/>
                    <a:pt x="55" y="87"/>
                  </a:cubicBezTo>
                  <a:cubicBezTo>
                    <a:pt x="54" y="86"/>
                    <a:pt x="54" y="86"/>
                    <a:pt x="54" y="86"/>
                  </a:cubicBezTo>
                  <a:cubicBezTo>
                    <a:pt x="52" y="86"/>
                    <a:pt x="52" y="86"/>
                    <a:pt x="52" y="86"/>
                  </a:cubicBezTo>
                  <a:cubicBezTo>
                    <a:pt x="49" y="87"/>
                    <a:pt x="42" y="90"/>
                    <a:pt x="32" y="95"/>
                  </a:cubicBezTo>
                  <a:cubicBezTo>
                    <a:pt x="31" y="96"/>
                    <a:pt x="30" y="96"/>
                    <a:pt x="30" y="96"/>
                  </a:cubicBezTo>
                  <a:cubicBezTo>
                    <a:pt x="29" y="96"/>
                    <a:pt x="29" y="96"/>
                    <a:pt x="29" y="96"/>
                  </a:cubicBezTo>
                  <a:cubicBezTo>
                    <a:pt x="28" y="95"/>
                    <a:pt x="29" y="94"/>
                    <a:pt x="29" y="93"/>
                  </a:cubicBezTo>
                  <a:cubicBezTo>
                    <a:pt x="29" y="93"/>
                    <a:pt x="30" y="93"/>
                    <a:pt x="30" y="93"/>
                  </a:cubicBezTo>
                  <a:cubicBezTo>
                    <a:pt x="31" y="91"/>
                    <a:pt x="32" y="90"/>
                    <a:pt x="32" y="88"/>
                  </a:cubicBezTo>
                  <a:cubicBezTo>
                    <a:pt x="32" y="86"/>
                    <a:pt x="32" y="83"/>
                    <a:pt x="36" y="77"/>
                  </a:cubicBezTo>
                  <a:cubicBezTo>
                    <a:pt x="41" y="70"/>
                    <a:pt x="51" y="64"/>
                    <a:pt x="62" y="61"/>
                  </a:cubicBezTo>
                  <a:cubicBezTo>
                    <a:pt x="66" y="59"/>
                    <a:pt x="69" y="59"/>
                    <a:pt x="71" y="58"/>
                  </a:cubicBezTo>
                  <a:cubicBezTo>
                    <a:pt x="72" y="58"/>
                    <a:pt x="73" y="58"/>
                    <a:pt x="73" y="57"/>
                  </a:cubicBezTo>
                  <a:cubicBezTo>
                    <a:pt x="74" y="57"/>
                    <a:pt x="74" y="56"/>
                    <a:pt x="75" y="55"/>
                  </a:cubicBezTo>
                  <a:cubicBezTo>
                    <a:pt x="79" y="49"/>
                    <a:pt x="83" y="47"/>
                    <a:pt x="86" y="47"/>
                  </a:cubicBezTo>
                  <a:cubicBezTo>
                    <a:pt x="86" y="47"/>
                    <a:pt x="86" y="47"/>
                    <a:pt x="86" y="47"/>
                  </a:cubicBezTo>
                  <a:cubicBezTo>
                    <a:pt x="87" y="47"/>
                    <a:pt x="88" y="49"/>
                    <a:pt x="88" y="49"/>
                  </a:cubicBezTo>
                  <a:cubicBezTo>
                    <a:pt x="89" y="49"/>
                    <a:pt x="88" y="51"/>
                    <a:pt x="87" y="52"/>
                  </a:cubicBezTo>
                  <a:cubicBezTo>
                    <a:pt x="86" y="53"/>
                    <a:pt x="85" y="56"/>
                    <a:pt x="85" y="58"/>
                  </a:cubicBezTo>
                  <a:cubicBezTo>
                    <a:pt x="86" y="61"/>
                    <a:pt x="87" y="63"/>
                    <a:pt x="89" y="64"/>
                  </a:cubicBezTo>
                  <a:cubicBezTo>
                    <a:pt x="95" y="68"/>
                    <a:pt x="101" y="73"/>
                    <a:pt x="105" y="78"/>
                  </a:cubicBezTo>
                  <a:cubicBezTo>
                    <a:pt x="108" y="83"/>
                    <a:pt x="111" y="87"/>
                    <a:pt x="113" y="92"/>
                  </a:cubicBezTo>
                  <a:cubicBezTo>
                    <a:pt x="115" y="98"/>
                    <a:pt x="116" y="103"/>
                    <a:pt x="116" y="106"/>
                  </a:cubicBezTo>
                  <a:cubicBezTo>
                    <a:pt x="116" y="107"/>
                    <a:pt x="116" y="107"/>
                    <a:pt x="116" y="107"/>
                  </a:cubicBezTo>
                  <a:cubicBezTo>
                    <a:pt x="117" y="107"/>
                    <a:pt x="117" y="107"/>
                    <a:pt x="117" y="107"/>
                  </a:cubicBezTo>
                  <a:cubicBezTo>
                    <a:pt x="120" y="108"/>
                    <a:pt x="125" y="109"/>
                    <a:pt x="130" y="113"/>
                  </a:cubicBezTo>
                  <a:cubicBezTo>
                    <a:pt x="132" y="115"/>
                    <a:pt x="132" y="116"/>
                    <a:pt x="132" y="116"/>
                  </a:cubicBezTo>
                  <a:cubicBezTo>
                    <a:pt x="132" y="117"/>
                    <a:pt x="132" y="117"/>
                    <a:pt x="132" y="117"/>
                  </a:cubicBezTo>
                  <a:close/>
                  <a:moveTo>
                    <a:pt x="147" y="34"/>
                  </a:moveTo>
                  <a:cubicBezTo>
                    <a:pt x="93" y="3"/>
                    <a:pt x="93" y="3"/>
                    <a:pt x="93" y="3"/>
                  </a:cubicBezTo>
                  <a:cubicBezTo>
                    <a:pt x="89" y="1"/>
                    <a:pt x="85" y="0"/>
                    <a:pt x="80" y="0"/>
                  </a:cubicBezTo>
                  <a:cubicBezTo>
                    <a:pt x="75" y="0"/>
                    <a:pt x="71" y="1"/>
                    <a:pt x="67" y="3"/>
                  </a:cubicBezTo>
                  <a:cubicBezTo>
                    <a:pt x="13" y="34"/>
                    <a:pt x="13" y="34"/>
                    <a:pt x="13" y="34"/>
                  </a:cubicBezTo>
                  <a:cubicBezTo>
                    <a:pt x="6" y="38"/>
                    <a:pt x="0" y="48"/>
                    <a:pt x="0" y="57"/>
                  </a:cubicBezTo>
                  <a:cubicBezTo>
                    <a:pt x="0" y="119"/>
                    <a:pt x="0" y="119"/>
                    <a:pt x="0" y="119"/>
                  </a:cubicBezTo>
                  <a:cubicBezTo>
                    <a:pt x="0" y="127"/>
                    <a:pt x="6" y="137"/>
                    <a:pt x="13" y="141"/>
                  </a:cubicBezTo>
                  <a:cubicBezTo>
                    <a:pt x="67" y="173"/>
                    <a:pt x="67" y="173"/>
                    <a:pt x="67" y="173"/>
                  </a:cubicBezTo>
                  <a:cubicBezTo>
                    <a:pt x="70" y="175"/>
                    <a:pt x="75" y="176"/>
                    <a:pt x="80" y="176"/>
                  </a:cubicBezTo>
                  <a:cubicBezTo>
                    <a:pt x="85" y="176"/>
                    <a:pt x="89" y="175"/>
                    <a:pt x="93" y="173"/>
                  </a:cubicBezTo>
                  <a:cubicBezTo>
                    <a:pt x="147" y="141"/>
                    <a:pt x="147" y="141"/>
                    <a:pt x="147" y="141"/>
                  </a:cubicBezTo>
                  <a:cubicBezTo>
                    <a:pt x="154" y="137"/>
                    <a:pt x="160" y="127"/>
                    <a:pt x="160" y="119"/>
                  </a:cubicBezTo>
                  <a:cubicBezTo>
                    <a:pt x="160" y="57"/>
                    <a:pt x="160" y="57"/>
                    <a:pt x="160" y="57"/>
                  </a:cubicBezTo>
                  <a:cubicBezTo>
                    <a:pt x="160" y="48"/>
                    <a:pt x="154" y="38"/>
                    <a:pt x="147" y="34"/>
                  </a:cubicBezTo>
                  <a:close/>
                  <a:moveTo>
                    <a:pt x="152" y="119"/>
                  </a:moveTo>
                  <a:cubicBezTo>
                    <a:pt x="152" y="125"/>
                    <a:pt x="148" y="132"/>
                    <a:pt x="143" y="135"/>
                  </a:cubicBezTo>
                  <a:cubicBezTo>
                    <a:pt x="89" y="166"/>
                    <a:pt x="89" y="166"/>
                    <a:pt x="89" y="166"/>
                  </a:cubicBezTo>
                  <a:cubicBezTo>
                    <a:pt x="87" y="167"/>
                    <a:pt x="84" y="168"/>
                    <a:pt x="80" y="168"/>
                  </a:cubicBezTo>
                  <a:cubicBezTo>
                    <a:pt x="76" y="168"/>
                    <a:pt x="73" y="167"/>
                    <a:pt x="71" y="166"/>
                  </a:cubicBezTo>
                  <a:cubicBezTo>
                    <a:pt x="17" y="135"/>
                    <a:pt x="17" y="135"/>
                    <a:pt x="17" y="135"/>
                  </a:cubicBezTo>
                  <a:cubicBezTo>
                    <a:pt x="12" y="132"/>
                    <a:pt x="8" y="125"/>
                    <a:pt x="8" y="119"/>
                  </a:cubicBezTo>
                  <a:cubicBezTo>
                    <a:pt x="8" y="57"/>
                    <a:pt x="8" y="57"/>
                    <a:pt x="8" y="57"/>
                  </a:cubicBezTo>
                  <a:cubicBezTo>
                    <a:pt x="8" y="51"/>
                    <a:pt x="12" y="44"/>
                    <a:pt x="17" y="41"/>
                  </a:cubicBezTo>
                  <a:cubicBezTo>
                    <a:pt x="71" y="10"/>
                    <a:pt x="71" y="10"/>
                    <a:pt x="71" y="10"/>
                  </a:cubicBezTo>
                  <a:cubicBezTo>
                    <a:pt x="73" y="9"/>
                    <a:pt x="76" y="8"/>
                    <a:pt x="80" y="8"/>
                  </a:cubicBezTo>
                  <a:cubicBezTo>
                    <a:pt x="84" y="8"/>
                    <a:pt x="87" y="9"/>
                    <a:pt x="89" y="10"/>
                  </a:cubicBezTo>
                  <a:cubicBezTo>
                    <a:pt x="143" y="41"/>
                    <a:pt x="143" y="41"/>
                    <a:pt x="143" y="41"/>
                  </a:cubicBezTo>
                  <a:cubicBezTo>
                    <a:pt x="148" y="44"/>
                    <a:pt x="152" y="51"/>
                    <a:pt x="152" y="57"/>
                  </a:cubicBezTo>
                  <a:cubicBezTo>
                    <a:pt x="152" y="119"/>
                    <a:pt x="152" y="119"/>
                    <a:pt x="152" y="119"/>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0" name="Freeform 5"/>
            <p:cNvSpPr>
              <a:spLocks noEditPoints="1"/>
            </p:cNvSpPr>
            <p:nvPr/>
          </p:nvSpPr>
          <p:spPr bwMode="auto">
            <a:xfrm>
              <a:off x="3908840" y="3145829"/>
              <a:ext cx="184534" cy="167105"/>
            </a:xfrm>
            <a:custGeom>
              <a:avLst/>
              <a:gdLst>
                <a:gd name="T0" fmla="*/ 135 w 176"/>
                <a:gd name="T1" fmla="*/ 74 h 177"/>
                <a:gd name="T2" fmla="*/ 124 w 176"/>
                <a:gd name="T3" fmla="*/ 18 h 177"/>
                <a:gd name="T4" fmla="*/ 78 w 176"/>
                <a:gd name="T5" fmla="*/ 4 h 177"/>
                <a:gd name="T6" fmla="*/ 42 w 176"/>
                <a:gd name="T7" fmla="*/ 36 h 177"/>
                <a:gd name="T8" fmla="*/ 11 w 176"/>
                <a:gd name="T9" fmla="*/ 92 h 177"/>
                <a:gd name="T10" fmla="*/ 0 w 176"/>
                <a:gd name="T11" fmla="*/ 142 h 177"/>
                <a:gd name="T12" fmla="*/ 36 w 176"/>
                <a:gd name="T13" fmla="*/ 175 h 177"/>
                <a:gd name="T14" fmla="*/ 57 w 176"/>
                <a:gd name="T15" fmla="*/ 175 h 177"/>
                <a:gd name="T16" fmla="*/ 120 w 176"/>
                <a:gd name="T17" fmla="*/ 175 h 177"/>
                <a:gd name="T18" fmla="*/ 140 w 176"/>
                <a:gd name="T19" fmla="*/ 175 h 177"/>
                <a:gd name="T20" fmla="*/ 176 w 176"/>
                <a:gd name="T21" fmla="*/ 142 h 177"/>
                <a:gd name="T22" fmla="*/ 166 w 176"/>
                <a:gd name="T23" fmla="*/ 92 h 177"/>
                <a:gd name="T24" fmla="*/ 88 w 176"/>
                <a:gd name="T25" fmla="*/ 151 h 177"/>
                <a:gd name="T26" fmla="*/ 57 w 176"/>
                <a:gd name="T27" fmla="*/ 26 h 177"/>
                <a:gd name="T28" fmla="*/ 94 w 176"/>
                <a:gd name="T29" fmla="*/ 12 h 177"/>
                <a:gd name="T30" fmla="*/ 125 w 176"/>
                <a:gd name="T31" fmla="*/ 36 h 177"/>
                <a:gd name="T32" fmla="*/ 95 w 176"/>
                <a:gd name="T33" fmla="*/ 94 h 177"/>
                <a:gd name="T34" fmla="*/ 88 w 176"/>
                <a:gd name="T35" fmla="*/ 91 h 177"/>
                <a:gd name="T36" fmla="*/ 82 w 176"/>
                <a:gd name="T37" fmla="*/ 94 h 177"/>
                <a:gd name="T38" fmla="*/ 51 w 176"/>
                <a:gd name="T39" fmla="*/ 77 h 177"/>
                <a:gd name="T40" fmla="*/ 57 w 176"/>
                <a:gd name="T41" fmla="*/ 26 h 177"/>
                <a:gd name="T42" fmla="*/ 41 w 176"/>
                <a:gd name="T43" fmla="*/ 166 h 177"/>
                <a:gd name="T44" fmla="*/ 10 w 176"/>
                <a:gd name="T45" fmla="*/ 142 h 177"/>
                <a:gd name="T46" fmla="*/ 15 w 176"/>
                <a:gd name="T47" fmla="*/ 100 h 177"/>
                <a:gd name="T48" fmla="*/ 49 w 176"/>
                <a:gd name="T49" fmla="*/ 81 h 177"/>
                <a:gd name="T50" fmla="*/ 79 w 176"/>
                <a:gd name="T51" fmla="*/ 98 h 177"/>
                <a:gd name="T52" fmla="*/ 86 w 176"/>
                <a:gd name="T53" fmla="*/ 110 h 177"/>
                <a:gd name="T54" fmla="*/ 86 w 176"/>
                <a:gd name="T55" fmla="*/ 110 h 177"/>
                <a:gd name="T56" fmla="*/ 52 w 176"/>
                <a:gd name="T57" fmla="*/ 166 h 177"/>
                <a:gd name="T58" fmla="*/ 161 w 176"/>
                <a:gd name="T59" fmla="*/ 152 h 177"/>
                <a:gd name="T60" fmla="*/ 124 w 176"/>
                <a:gd name="T61" fmla="*/ 167 h 177"/>
                <a:gd name="T62" fmla="*/ 91 w 176"/>
                <a:gd name="T63" fmla="*/ 147 h 177"/>
                <a:gd name="T64" fmla="*/ 91 w 176"/>
                <a:gd name="T65" fmla="*/ 110 h 177"/>
                <a:gd name="T66" fmla="*/ 97 w 176"/>
                <a:gd name="T67" fmla="*/ 98 h 177"/>
                <a:gd name="T68" fmla="*/ 128 w 176"/>
                <a:gd name="T69" fmla="*/ 81 h 177"/>
                <a:gd name="T70" fmla="*/ 161 w 176"/>
                <a:gd name="T71" fmla="*/ 101 h 177"/>
                <a:gd name="T72" fmla="*/ 167 w 176"/>
                <a:gd name="T73" fmla="*/ 14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7">
                  <a:moveTo>
                    <a:pt x="166" y="92"/>
                  </a:moveTo>
                  <a:cubicBezTo>
                    <a:pt x="135" y="74"/>
                    <a:pt x="135" y="74"/>
                    <a:pt x="135" y="74"/>
                  </a:cubicBezTo>
                  <a:cubicBezTo>
                    <a:pt x="135" y="36"/>
                    <a:pt x="135" y="36"/>
                    <a:pt x="135" y="36"/>
                  </a:cubicBezTo>
                  <a:cubicBezTo>
                    <a:pt x="135" y="30"/>
                    <a:pt x="130" y="22"/>
                    <a:pt x="124" y="18"/>
                  </a:cubicBezTo>
                  <a:cubicBezTo>
                    <a:pt x="99" y="4"/>
                    <a:pt x="99" y="4"/>
                    <a:pt x="99" y="4"/>
                  </a:cubicBezTo>
                  <a:cubicBezTo>
                    <a:pt x="93" y="0"/>
                    <a:pt x="84" y="0"/>
                    <a:pt x="78" y="4"/>
                  </a:cubicBezTo>
                  <a:cubicBezTo>
                    <a:pt x="52" y="18"/>
                    <a:pt x="52" y="18"/>
                    <a:pt x="52" y="18"/>
                  </a:cubicBezTo>
                  <a:cubicBezTo>
                    <a:pt x="46" y="22"/>
                    <a:pt x="42" y="30"/>
                    <a:pt x="42" y="36"/>
                  </a:cubicBezTo>
                  <a:cubicBezTo>
                    <a:pt x="42" y="74"/>
                    <a:pt x="42" y="74"/>
                    <a:pt x="42" y="74"/>
                  </a:cubicBezTo>
                  <a:cubicBezTo>
                    <a:pt x="11" y="92"/>
                    <a:pt x="11" y="92"/>
                    <a:pt x="11" y="92"/>
                  </a:cubicBezTo>
                  <a:cubicBezTo>
                    <a:pt x="5" y="96"/>
                    <a:pt x="0" y="104"/>
                    <a:pt x="0" y="110"/>
                  </a:cubicBezTo>
                  <a:cubicBezTo>
                    <a:pt x="0" y="142"/>
                    <a:pt x="0" y="142"/>
                    <a:pt x="0" y="142"/>
                  </a:cubicBezTo>
                  <a:cubicBezTo>
                    <a:pt x="0" y="149"/>
                    <a:pt x="5" y="156"/>
                    <a:pt x="11" y="160"/>
                  </a:cubicBezTo>
                  <a:cubicBezTo>
                    <a:pt x="36" y="175"/>
                    <a:pt x="36" y="175"/>
                    <a:pt x="36" y="175"/>
                  </a:cubicBezTo>
                  <a:cubicBezTo>
                    <a:pt x="39" y="176"/>
                    <a:pt x="43" y="177"/>
                    <a:pt x="47" y="177"/>
                  </a:cubicBezTo>
                  <a:cubicBezTo>
                    <a:pt x="50" y="177"/>
                    <a:pt x="54" y="176"/>
                    <a:pt x="57" y="175"/>
                  </a:cubicBezTo>
                  <a:cubicBezTo>
                    <a:pt x="88" y="157"/>
                    <a:pt x="88" y="157"/>
                    <a:pt x="88" y="157"/>
                  </a:cubicBezTo>
                  <a:cubicBezTo>
                    <a:pt x="120" y="175"/>
                    <a:pt x="120" y="175"/>
                    <a:pt x="120" y="175"/>
                  </a:cubicBezTo>
                  <a:cubicBezTo>
                    <a:pt x="123" y="176"/>
                    <a:pt x="126" y="177"/>
                    <a:pt x="130" y="177"/>
                  </a:cubicBezTo>
                  <a:cubicBezTo>
                    <a:pt x="134" y="177"/>
                    <a:pt x="137" y="176"/>
                    <a:pt x="140" y="175"/>
                  </a:cubicBezTo>
                  <a:cubicBezTo>
                    <a:pt x="166" y="160"/>
                    <a:pt x="166" y="160"/>
                    <a:pt x="166" y="160"/>
                  </a:cubicBezTo>
                  <a:cubicBezTo>
                    <a:pt x="172" y="157"/>
                    <a:pt x="176" y="149"/>
                    <a:pt x="176" y="142"/>
                  </a:cubicBezTo>
                  <a:cubicBezTo>
                    <a:pt x="176" y="110"/>
                    <a:pt x="176" y="110"/>
                    <a:pt x="176" y="110"/>
                  </a:cubicBezTo>
                  <a:cubicBezTo>
                    <a:pt x="176" y="104"/>
                    <a:pt x="172" y="96"/>
                    <a:pt x="166" y="92"/>
                  </a:cubicBezTo>
                  <a:close/>
                  <a:moveTo>
                    <a:pt x="88" y="151"/>
                  </a:moveTo>
                  <a:cubicBezTo>
                    <a:pt x="88" y="151"/>
                    <a:pt x="88" y="151"/>
                    <a:pt x="88" y="151"/>
                  </a:cubicBezTo>
                  <a:cubicBezTo>
                    <a:pt x="88" y="151"/>
                    <a:pt x="88" y="151"/>
                    <a:pt x="88" y="151"/>
                  </a:cubicBezTo>
                  <a:close/>
                  <a:moveTo>
                    <a:pt x="57" y="26"/>
                  </a:moveTo>
                  <a:cubicBezTo>
                    <a:pt x="82" y="12"/>
                    <a:pt x="82" y="12"/>
                    <a:pt x="82" y="12"/>
                  </a:cubicBezTo>
                  <a:cubicBezTo>
                    <a:pt x="85" y="10"/>
                    <a:pt x="91" y="10"/>
                    <a:pt x="94" y="12"/>
                  </a:cubicBezTo>
                  <a:cubicBezTo>
                    <a:pt x="120" y="26"/>
                    <a:pt x="120" y="26"/>
                    <a:pt x="120" y="26"/>
                  </a:cubicBezTo>
                  <a:cubicBezTo>
                    <a:pt x="123" y="28"/>
                    <a:pt x="125" y="33"/>
                    <a:pt x="125" y="36"/>
                  </a:cubicBezTo>
                  <a:cubicBezTo>
                    <a:pt x="125" y="77"/>
                    <a:pt x="125" y="77"/>
                    <a:pt x="125" y="77"/>
                  </a:cubicBezTo>
                  <a:cubicBezTo>
                    <a:pt x="95" y="94"/>
                    <a:pt x="95" y="94"/>
                    <a:pt x="95" y="94"/>
                  </a:cubicBezTo>
                  <a:cubicBezTo>
                    <a:pt x="95" y="94"/>
                    <a:pt x="95" y="94"/>
                    <a:pt x="95" y="94"/>
                  </a:cubicBezTo>
                  <a:cubicBezTo>
                    <a:pt x="93" y="93"/>
                    <a:pt x="91" y="91"/>
                    <a:pt x="88" y="91"/>
                  </a:cubicBezTo>
                  <a:cubicBezTo>
                    <a:pt x="86" y="91"/>
                    <a:pt x="83" y="93"/>
                    <a:pt x="82" y="94"/>
                  </a:cubicBezTo>
                  <a:cubicBezTo>
                    <a:pt x="82" y="94"/>
                    <a:pt x="82" y="94"/>
                    <a:pt x="82" y="94"/>
                  </a:cubicBezTo>
                  <a:cubicBezTo>
                    <a:pt x="81" y="94"/>
                    <a:pt x="81" y="94"/>
                    <a:pt x="81" y="94"/>
                  </a:cubicBezTo>
                  <a:cubicBezTo>
                    <a:pt x="51" y="77"/>
                    <a:pt x="51" y="77"/>
                    <a:pt x="51" y="77"/>
                  </a:cubicBezTo>
                  <a:cubicBezTo>
                    <a:pt x="51" y="36"/>
                    <a:pt x="51" y="36"/>
                    <a:pt x="51" y="36"/>
                  </a:cubicBezTo>
                  <a:cubicBezTo>
                    <a:pt x="51" y="33"/>
                    <a:pt x="54" y="28"/>
                    <a:pt x="57" y="26"/>
                  </a:cubicBezTo>
                  <a:close/>
                  <a:moveTo>
                    <a:pt x="52" y="166"/>
                  </a:moveTo>
                  <a:cubicBezTo>
                    <a:pt x="49" y="168"/>
                    <a:pt x="44" y="168"/>
                    <a:pt x="41" y="166"/>
                  </a:cubicBezTo>
                  <a:cubicBezTo>
                    <a:pt x="15" y="152"/>
                    <a:pt x="15" y="152"/>
                    <a:pt x="15" y="152"/>
                  </a:cubicBezTo>
                  <a:cubicBezTo>
                    <a:pt x="12" y="150"/>
                    <a:pt x="10" y="145"/>
                    <a:pt x="10" y="142"/>
                  </a:cubicBezTo>
                  <a:cubicBezTo>
                    <a:pt x="10" y="110"/>
                    <a:pt x="10" y="110"/>
                    <a:pt x="10" y="110"/>
                  </a:cubicBezTo>
                  <a:cubicBezTo>
                    <a:pt x="10" y="107"/>
                    <a:pt x="12" y="102"/>
                    <a:pt x="15" y="100"/>
                  </a:cubicBezTo>
                  <a:cubicBezTo>
                    <a:pt x="49" y="81"/>
                    <a:pt x="49" y="81"/>
                    <a:pt x="49" y="81"/>
                  </a:cubicBezTo>
                  <a:cubicBezTo>
                    <a:pt x="49" y="81"/>
                    <a:pt x="49" y="81"/>
                    <a:pt x="49" y="81"/>
                  </a:cubicBezTo>
                  <a:cubicBezTo>
                    <a:pt x="79" y="98"/>
                    <a:pt x="79" y="98"/>
                    <a:pt x="79" y="98"/>
                  </a:cubicBezTo>
                  <a:cubicBezTo>
                    <a:pt x="79" y="98"/>
                    <a:pt x="79" y="98"/>
                    <a:pt x="79" y="98"/>
                  </a:cubicBezTo>
                  <a:cubicBezTo>
                    <a:pt x="79" y="99"/>
                    <a:pt x="79" y="100"/>
                    <a:pt x="79" y="101"/>
                  </a:cubicBezTo>
                  <a:cubicBezTo>
                    <a:pt x="79" y="105"/>
                    <a:pt x="82" y="109"/>
                    <a:pt x="86" y="110"/>
                  </a:cubicBezTo>
                  <a:cubicBezTo>
                    <a:pt x="86" y="110"/>
                    <a:pt x="86" y="110"/>
                    <a:pt x="86" y="110"/>
                  </a:cubicBezTo>
                  <a:cubicBezTo>
                    <a:pt x="86" y="110"/>
                    <a:pt x="86" y="110"/>
                    <a:pt x="86" y="110"/>
                  </a:cubicBezTo>
                  <a:cubicBezTo>
                    <a:pt x="86" y="147"/>
                    <a:pt x="86" y="147"/>
                    <a:pt x="86" y="147"/>
                  </a:cubicBezTo>
                  <a:lnTo>
                    <a:pt x="52" y="166"/>
                  </a:lnTo>
                  <a:close/>
                  <a:moveTo>
                    <a:pt x="167" y="142"/>
                  </a:moveTo>
                  <a:cubicBezTo>
                    <a:pt x="167" y="145"/>
                    <a:pt x="164" y="150"/>
                    <a:pt x="161" y="152"/>
                  </a:cubicBezTo>
                  <a:cubicBezTo>
                    <a:pt x="136" y="167"/>
                    <a:pt x="136" y="167"/>
                    <a:pt x="136" y="167"/>
                  </a:cubicBezTo>
                  <a:cubicBezTo>
                    <a:pt x="133" y="168"/>
                    <a:pt x="127" y="168"/>
                    <a:pt x="124" y="167"/>
                  </a:cubicBezTo>
                  <a:cubicBezTo>
                    <a:pt x="91" y="147"/>
                    <a:pt x="91" y="147"/>
                    <a:pt x="91" y="147"/>
                  </a:cubicBezTo>
                  <a:cubicBezTo>
                    <a:pt x="91" y="147"/>
                    <a:pt x="91" y="147"/>
                    <a:pt x="91" y="147"/>
                  </a:cubicBezTo>
                  <a:cubicBezTo>
                    <a:pt x="91" y="110"/>
                    <a:pt x="91" y="110"/>
                    <a:pt x="91" y="110"/>
                  </a:cubicBezTo>
                  <a:cubicBezTo>
                    <a:pt x="91" y="110"/>
                    <a:pt x="91" y="110"/>
                    <a:pt x="91" y="110"/>
                  </a:cubicBezTo>
                  <a:cubicBezTo>
                    <a:pt x="95" y="109"/>
                    <a:pt x="97" y="105"/>
                    <a:pt x="97" y="101"/>
                  </a:cubicBezTo>
                  <a:cubicBezTo>
                    <a:pt x="97" y="100"/>
                    <a:pt x="97" y="99"/>
                    <a:pt x="97" y="98"/>
                  </a:cubicBezTo>
                  <a:cubicBezTo>
                    <a:pt x="97" y="98"/>
                    <a:pt x="97" y="98"/>
                    <a:pt x="97" y="98"/>
                  </a:cubicBezTo>
                  <a:cubicBezTo>
                    <a:pt x="128" y="81"/>
                    <a:pt x="128" y="81"/>
                    <a:pt x="128" y="81"/>
                  </a:cubicBezTo>
                  <a:cubicBezTo>
                    <a:pt x="128" y="81"/>
                    <a:pt x="128" y="81"/>
                    <a:pt x="128" y="81"/>
                  </a:cubicBezTo>
                  <a:cubicBezTo>
                    <a:pt x="161" y="101"/>
                    <a:pt x="161" y="101"/>
                    <a:pt x="161" y="101"/>
                  </a:cubicBezTo>
                  <a:cubicBezTo>
                    <a:pt x="164" y="102"/>
                    <a:pt x="167" y="107"/>
                    <a:pt x="167" y="110"/>
                  </a:cubicBezTo>
                  <a:lnTo>
                    <a:pt x="167" y="142"/>
                  </a:ln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81" name="组合 80"/>
            <p:cNvGrpSpPr/>
            <p:nvPr/>
          </p:nvGrpSpPr>
          <p:grpSpPr>
            <a:xfrm>
              <a:off x="4335049" y="3142960"/>
              <a:ext cx="170763" cy="172846"/>
              <a:chOff x="2308245" y="2767937"/>
              <a:chExt cx="193895" cy="214544"/>
            </a:xfrm>
            <a:solidFill>
              <a:srgbClr val="1D1D1A"/>
            </a:solidFill>
          </p:grpSpPr>
          <p:sp>
            <p:nvSpPr>
              <p:cNvPr id="521" name="Freeform 26"/>
              <p:cNvSpPr>
                <a:spLocks noEditPoints="1"/>
              </p:cNvSpPr>
              <p:nvPr/>
            </p:nvSpPr>
            <p:spPr bwMode="auto">
              <a:xfrm>
                <a:off x="2308245" y="2767937"/>
                <a:ext cx="193895" cy="214544"/>
              </a:xfrm>
              <a:custGeom>
                <a:avLst/>
                <a:gdLst>
                  <a:gd name="T0" fmla="*/ 94 w 160"/>
                  <a:gd name="T1" fmla="*/ 5 h 177"/>
                  <a:gd name="T2" fmla="*/ 14 w 160"/>
                  <a:gd name="T3" fmla="*/ 34 h 177"/>
                  <a:gd name="T4" fmla="*/ 0 w 160"/>
                  <a:gd name="T5" fmla="*/ 119 h 177"/>
                  <a:gd name="T6" fmla="*/ 66 w 160"/>
                  <a:gd name="T7" fmla="*/ 173 h 177"/>
                  <a:gd name="T8" fmla="*/ 94 w 160"/>
                  <a:gd name="T9" fmla="*/ 173 h 177"/>
                  <a:gd name="T10" fmla="*/ 160 w 160"/>
                  <a:gd name="T11" fmla="*/ 119 h 177"/>
                  <a:gd name="T12" fmla="*/ 146 w 160"/>
                  <a:gd name="T13" fmla="*/ 34 h 177"/>
                  <a:gd name="T14" fmla="*/ 146 w 160"/>
                  <a:gd name="T15" fmla="*/ 133 h 177"/>
                  <a:gd name="T16" fmla="*/ 137 w 160"/>
                  <a:gd name="T17" fmla="*/ 118 h 177"/>
                  <a:gd name="T18" fmla="*/ 148 w 160"/>
                  <a:gd name="T19" fmla="*/ 110 h 177"/>
                  <a:gd name="T20" fmla="*/ 113 w 160"/>
                  <a:gd name="T21" fmla="*/ 95 h 177"/>
                  <a:gd name="T22" fmla="*/ 88 w 160"/>
                  <a:gd name="T23" fmla="*/ 70 h 177"/>
                  <a:gd name="T24" fmla="*/ 98 w 160"/>
                  <a:gd name="T25" fmla="*/ 52 h 177"/>
                  <a:gd name="T26" fmla="*/ 87 w 160"/>
                  <a:gd name="T27" fmla="*/ 54 h 177"/>
                  <a:gd name="T28" fmla="*/ 84 w 160"/>
                  <a:gd name="T29" fmla="*/ 39 h 177"/>
                  <a:gd name="T30" fmla="*/ 70 w 160"/>
                  <a:gd name="T31" fmla="*/ 46 h 177"/>
                  <a:gd name="T32" fmla="*/ 64 w 160"/>
                  <a:gd name="T33" fmla="*/ 37 h 177"/>
                  <a:gd name="T34" fmla="*/ 58 w 160"/>
                  <a:gd name="T35" fmla="*/ 57 h 177"/>
                  <a:gd name="T36" fmla="*/ 40 w 160"/>
                  <a:gd name="T37" fmla="*/ 59 h 177"/>
                  <a:gd name="T38" fmla="*/ 17 w 160"/>
                  <a:gd name="T39" fmla="*/ 61 h 177"/>
                  <a:gd name="T40" fmla="*/ 26 w 160"/>
                  <a:gd name="T41" fmla="*/ 75 h 177"/>
                  <a:gd name="T42" fmla="*/ 31 w 160"/>
                  <a:gd name="T43" fmla="*/ 79 h 177"/>
                  <a:gd name="T44" fmla="*/ 34 w 160"/>
                  <a:gd name="T45" fmla="*/ 85 h 177"/>
                  <a:gd name="T46" fmla="*/ 52 w 160"/>
                  <a:gd name="T47" fmla="*/ 119 h 177"/>
                  <a:gd name="T48" fmla="*/ 64 w 160"/>
                  <a:gd name="T49" fmla="*/ 129 h 177"/>
                  <a:gd name="T50" fmla="*/ 74 w 160"/>
                  <a:gd name="T51" fmla="*/ 126 h 177"/>
                  <a:gd name="T52" fmla="*/ 88 w 160"/>
                  <a:gd name="T53" fmla="*/ 135 h 177"/>
                  <a:gd name="T54" fmla="*/ 89 w 160"/>
                  <a:gd name="T55" fmla="*/ 131 h 177"/>
                  <a:gd name="T56" fmla="*/ 67 w 160"/>
                  <a:gd name="T57" fmla="*/ 111 h 177"/>
                  <a:gd name="T58" fmla="*/ 63 w 160"/>
                  <a:gd name="T59" fmla="*/ 112 h 177"/>
                  <a:gd name="T60" fmla="*/ 62 w 160"/>
                  <a:gd name="T61" fmla="*/ 126 h 177"/>
                  <a:gd name="T62" fmla="*/ 54 w 160"/>
                  <a:gd name="T63" fmla="*/ 99 h 177"/>
                  <a:gd name="T64" fmla="*/ 38 w 160"/>
                  <a:gd name="T65" fmla="*/ 83 h 177"/>
                  <a:gd name="T66" fmla="*/ 34 w 160"/>
                  <a:gd name="T67" fmla="*/ 76 h 177"/>
                  <a:gd name="T68" fmla="*/ 28 w 160"/>
                  <a:gd name="T69" fmla="*/ 71 h 177"/>
                  <a:gd name="T70" fmla="*/ 20 w 160"/>
                  <a:gd name="T71" fmla="*/ 62 h 177"/>
                  <a:gd name="T72" fmla="*/ 39 w 160"/>
                  <a:gd name="T73" fmla="*/ 62 h 177"/>
                  <a:gd name="T74" fmla="*/ 42 w 160"/>
                  <a:gd name="T75" fmla="*/ 63 h 177"/>
                  <a:gd name="T76" fmla="*/ 58 w 160"/>
                  <a:gd name="T77" fmla="*/ 61 h 177"/>
                  <a:gd name="T78" fmla="*/ 82 w 160"/>
                  <a:gd name="T79" fmla="*/ 73 h 177"/>
                  <a:gd name="T80" fmla="*/ 108 w 160"/>
                  <a:gd name="T81" fmla="*/ 97 h 177"/>
                  <a:gd name="T82" fmla="*/ 143 w 160"/>
                  <a:gd name="T83" fmla="*/ 110 h 177"/>
                  <a:gd name="T84" fmla="*/ 126 w 160"/>
                  <a:gd name="T85" fmla="*/ 116 h 177"/>
                  <a:gd name="T86" fmla="*/ 124 w 160"/>
                  <a:gd name="T87" fmla="*/ 119 h 177"/>
                  <a:gd name="T88" fmla="*/ 142 w 160"/>
                  <a:gd name="T89" fmla="*/ 136 h 177"/>
                  <a:gd name="T90" fmla="*/ 70 w 160"/>
                  <a:gd name="T91" fmla="*/ 166 h 177"/>
                  <a:gd name="T92" fmla="*/ 8 w 160"/>
                  <a:gd name="T93" fmla="*/ 119 h 177"/>
                  <a:gd name="T94" fmla="*/ 18 w 160"/>
                  <a:gd name="T95" fmla="*/ 41 h 177"/>
                  <a:gd name="T96" fmla="*/ 80 w 160"/>
                  <a:gd name="T97" fmla="*/ 9 h 177"/>
                  <a:gd name="T98" fmla="*/ 142 w 160"/>
                  <a:gd name="T99" fmla="*/ 41 h 177"/>
                  <a:gd name="T100" fmla="*/ 152 w 160"/>
                  <a:gd name="T101" fmla="*/ 119 h 177"/>
                  <a:gd name="T102" fmla="*/ 72 w 160"/>
                  <a:gd name="T103" fmla="*/ 67 h 177"/>
                  <a:gd name="T104" fmla="*/ 65 w 160"/>
                  <a:gd name="T105" fmla="*/ 46 h 177"/>
                  <a:gd name="T106" fmla="*/ 69 w 160"/>
                  <a:gd name="T107" fmla="*/ 52 h 177"/>
                  <a:gd name="T108" fmla="*/ 82 w 160"/>
                  <a:gd name="T109" fmla="*/ 45 h 177"/>
                  <a:gd name="T110" fmla="*/ 84 w 160"/>
                  <a:gd name="T111" fmla="*/ 59 h 177"/>
                  <a:gd name="T112" fmla="*/ 91 w 160"/>
                  <a:gd name="T113" fmla="*/ 5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 h="177">
                    <a:moveTo>
                      <a:pt x="146" y="34"/>
                    </a:moveTo>
                    <a:cubicBezTo>
                      <a:pt x="94" y="5"/>
                      <a:pt x="94" y="5"/>
                      <a:pt x="94" y="5"/>
                    </a:cubicBezTo>
                    <a:cubicBezTo>
                      <a:pt x="86" y="0"/>
                      <a:pt x="74" y="0"/>
                      <a:pt x="66" y="5"/>
                    </a:cubicBezTo>
                    <a:cubicBezTo>
                      <a:pt x="14" y="34"/>
                      <a:pt x="14" y="34"/>
                      <a:pt x="14" y="34"/>
                    </a:cubicBezTo>
                    <a:cubicBezTo>
                      <a:pt x="6" y="39"/>
                      <a:pt x="0" y="50"/>
                      <a:pt x="0" y="59"/>
                    </a:cubicBezTo>
                    <a:cubicBezTo>
                      <a:pt x="0" y="119"/>
                      <a:pt x="0" y="119"/>
                      <a:pt x="0" y="119"/>
                    </a:cubicBezTo>
                    <a:cubicBezTo>
                      <a:pt x="0" y="128"/>
                      <a:pt x="6" y="139"/>
                      <a:pt x="14" y="143"/>
                    </a:cubicBezTo>
                    <a:cubicBezTo>
                      <a:pt x="66" y="173"/>
                      <a:pt x="66" y="173"/>
                      <a:pt x="66" y="173"/>
                    </a:cubicBezTo>
                    <a:cubicBezTo>
                      <a:pt x="70" y="175"/>
                      <a:pt x="75" y="177"/>
                      <a:pt x="80" y="177"/>
                    </a:cubicBezTo>
                    <a:cubicBezTo>
                      <a:pt x="85" y="177"/>
                      <a:pt x="90" y="175"/>
                      <a:pt x="94" y="173"/>
                    </a:cubicBezTo>
                    <a:cubicBezTo>
                      <a:pt x="146" y="143"/>
                      <a:pt x="146" y="143"/>
                      <a:pt x="146" y="143"/>
                    </a:cubicBezTo>
                    <a:cubicBezTo>
                      <a:pt x="154" y="139"/>
                      <a:pt x="160" y="128"/>
                      <a:pt x="160" y="119"/>
                    </a:cubicBezTo>
                    <a:cubicBezTo>
                      <a:pt x="160" y="59"/>
                      <a:pt x="160" y="59"/>
                      <a:pt x="160" y="59"/>
                    </a:cubicBezTo>
                    <a:cubicBezTo>
                      <a:pt x="160" y="50"/>
                      <a:pt x="154" y="39"/>
                      <a:pt x="146" y="34"/>
                    </a:cubicBezTo>
                    <a:close/>
                    <a:moveTo>
                      <a:pt x="152" y="119"/>
                    </a:moveTo>
                    <a:cubicBezTo>
                      <a:pt x="152" y="124"/>
                      <a:pt x="150" y="129"/>
                      <a:pt x="146" y="133"/>
                    </a:cubicBezTo>
                    <a:cubicBezTo>
                      <a:pt x="142" y="131"/>
                      <a:pt x="135" y="125"/>
                      <a:pt x="130" y="120"/>
                    </a:cubicBezTo>
                    <a:cubicBezTo>
                      <a:pt x="132" y="119"/>
                      <a:pt x="136" y="119"/>
                      <a:pt x="137" y="118"/>
                    </a:cubicBezTo>
                    <a:cubicBezTo>
                      <a:pt x="143" y="116"/>
                      <a:pt x="147" y="112"/>
                      <a:pt x="147" y="112"/>
                    </a:cubicBezTo>
                    <a:cubicBezTo>
                      <a:pt x="148" y="111"/>
                      <a:pt x="148" y="111"/>
                      <a:pt x="148" y="110"/>
                    </a:cubicBezTo>
                    <a:cubicBezTo>
                      <a:pt x="147" y="109"/>
                      <a:pt x="147" y="109"/>
                      <a:pt x="147" y="109"/>
                    </a:cubicBezTo>
                    <a:cubicBezTo>
                      <a:pt x="135" y="99"/>
                      <a:pt x="120" y="96"/>
                      <a:pt x="113" y="95"/>
                    </a:cubicBezTo>
                    <a:cubicBezTo>
                      <a:pt x="112" y="95"/>
                      <a:pt x="112" y="95"/>
                      <a:pt x="111" y="95"/>
                    </a:cubicBezTo>
                    <a:cubicBezTo>
                      <a:pt x="108" y="89"/>
                      <a:pt x="97" y="76"/>
                      <a:pt x="88" y="70"/>
                    </a:cubicBezTo>
                    <a:cubicBezTo>
                      <a:pt x="98" y="55"/>
                      <a:pt x="98" y="55"/>
                      <a:pt x="98" y="55"/>
                    </a:cubicBezTo>
                    <a:cubicBezTo>
                      <a:pt x="98" y="54"/>
                      <a:pt x="98" y="53"/>
                      <a:pt x="98" y="52"/>
                    </a:cubicBezTo>
                    <a:cubicBezTo>
                      <a:pt x="97" y="51"/>
                      <a:pt x="96" y="51"/>
                      <a:pt x="96" y="51"/>
                    </a:cubicBezTo>
                    <a:cubicBezTo>
                      <a:pt x="87" y="54"/>
                      <a:pt x="87" y="54"/>
                      <a:pt x="87" y="54"/>
                    </a:cubicBezTo>
                    <a:cubicBezTo>
                      <a:pt x="85" y="40"/>
                      <a:pt x="85" y="40"/>
                      <a:pt x="85" y="40"/>
                    </a:cubicBezTo>
                    <a:cubicBezTo>
                      <a:pt x="85" y="39"/>
                      <a:pt x="84" y="39"/>
                      <a:pt x="84" y="39"/>
                    </a:cubicBezTo>
                    <a:cubicBezTo>
                      <a:pt x="83" y="38"/>
                      <a:pt x="82" y="38"/>
                      <a:pt x="82" y="39"/>
                    </a:cubicBezTo>
                    <a:cubicBezTo>
                      <a:pt x="70" y="46"/>
                      <a:pt x="70" y="46"/>
                      <a:pt x="70" y="46"/>
                    </a:cubicBezTo>
                    <a:cubicBezTo>
                      <a:pt x="66" y="39"/>
                      <a:pt x="66" y="39"/>
                      <a:pt x="66" y="39"/>
                    </a:cubicBezTo>
                    <a:cubicBezTo>
                      <a:pt x="66" y="38"/>
                      <a:pt x="65" y="37"/>
                      <a:pt x="64" y="37"/>
                    </a:cubicBezTo>
                    <a:cubicBezTo>
                      <a:pt x="64" y="37"/>
                      <a:pt x="63" y="38"/>
                      <a:pt x="63" y="39"/>
                    </a:cubicBezTo>
                    <a:cubicBezTo>
                      <a:pt x="58" y="57"/>
                      <a:pt x="58" y="57"/>
                      <a:pt x="58" y="57"/>
                    </a:cubicBezTo>
                    <a:cubicBezTo>
                      <a:pt x="52" y="55"/>
                      <a:pt x="43" y="58"/>
                      <a:pt x="41" y="59"/>
                    </a:cubicBezTo>
                    <a:cubicBezTo>
                      <a:pt x="40" y="59"/>
                      <a:pt x="40" y="59"/>
                      <a:pt x="40" y="59"/>
                    </a:cubicBezTo>
                    <a:cubicBezTo>
                      <a:pt x="33" y="56"/>
                      <a:pt x="24" y="54"/>
                      <a:pt x="20" y="57"/>
                    </a:cubicBezTo>
                    <a:cubicBezTo>
                      <a:pt x="18" y="58"/>
                      <a:pt x="17" y="59"/>
                      <a:pt x="17" y="61"/>
                    </a:cubicBezTo>
                    <a:cubicBezTo>
                      <a:pt x="16" y="67"/>
                      <a:pt x="21" y="71"/>
                      <a:pt x="24" y="73"/>
                    </a:cubicBezTo>
                    <a:cubicBezTo>
                      <a:pt x="25" y="74"/>
                      <a:pt x="26" y="74"/>
                      <a:pt x="26" y="75"/>
                    </a:cubicBezTo>
                    <a:cubicBezTo>
                      <a:pt x="27" y="75"/>
                      <a:pt x="27" y="75"/>
                      <a:pt x="27" y="75"/>
                    </a:cubicBezTo>
                    <a:cubicBezTo>
                      <a:pt x="28" y="77"/>
                      <a:pt x="30" y="78"/>
                      <a:pt x="31" y="79"/>
                    </a:cubicBezTo>
                    <a:cubicBezTo>
                      <a:pt x="31" y="79"/>
                      <a:pt x="31" y="80"/>
                      <a:pt x="32" y="81"/>
                    </a:cubicBezTo>
                    <a:cubicBezTo>
                      <a:pt x="32" y="82"/>
                      <a:pt x="33" y="83"/>
                      <a:pt x="34" y="85"/>
                    </a:cubicBezTo>
                    <a:cubicBezTo>
                      <a:pt x="37" y="91"/>
                      <a:pt x="46" y="97"/>
                      <a:pt x="50" y="100"/>
                    </a:cubicBezTo>
                    <a:cubicBezTo>
                      <a:pt x="49" y="109"/>
                      <a:pt x="50" y="112"/>
                      <a:pt x="52" y="119"/>
                    </a:cubicBezTo>
                    <a:cubicBezTo>
                      <a:pt x="53" y="124"/>
                      <a:pt x="57" y="129"/>
                      <a:pt x="60" y="130"/>
                    </a:cubicBezTo>
                    <a:cubicBezTo>
                      <a:pt x="62" y="130"/>
                      <a:pt x="63" y="130"/>
                      <a:pt x="64" y="129"/>
                    </a:cubicBezTo>
                    <a:cubicBezTo>
                      <a:pt x="66" y="127"/>
                      <a:pt x="66" y="124"/>
                      <a:pt x="66" y="118"/>
                    </a:cubicBezTo>
                    <a:cubicBezTo>
                      <a:pt x="69" y="121"/>
                      <a:pt x="72" y="125"/>
                      <a:pt x="74" y="126"/>
                    </a:cubicBezTo>
                    <a:cubicBezTo>
                      <a:pt x="80" y="132"/>
                      <a:pt x="87" y="135"/>
                      <a:pt x="87" y="135"/>
                    </a:cubicBezTo>
                    <a:cubicBezTo>
                      <a:pt x="88" y="135"/>
                      <a:pt x="88" y="135"/>
                      <a:pt x="88" y="135"/>
                    </a:cubicBezTo>
                    <a:cubicBezTo>
                      <a:pt x="89" y="135"/>
                      <a:pt x="90" y="135"/>
                      <a:pt x="90" y="134"/>
                    </a:cubicBezTo>
                    <a:cubicBezTo>
                      <a:pt x="90" y="133"/>
                      <a:pt x="90" y="132"/>
                      <a:pt x="89" y="131"/>
                    </a:cubicBezTo>
                    <a:cubicBezTo>
                      <a:pt x="89" y="131"/>
                      <a:pt x="83" y="129"/>
                      <a:pt x="77" y="123"/>
                    </a:cubicBezTo>
                    <a:cubicBezTo>
                      <a:pt x="74" y="120"/>
                      <a:pt x="67" y="111"/>
                      <a:pt x="67" y="111"/>
                    </a:cubicBezTo>
                    <a:cubicBezTo>
                      <a:pt x="66" y="111"/>
                      <a:pt x="66" y="111"/>
                      <a:pt x="65" y="111"/>
                    </a:cubicBezTo>
                    <a:cubicBezTo>
                      <a:pt x="64" y="111"/>
                      <a:pt x="64" y="111"/>
                      <a:pt x="63" y="112"/>
                    </a:cubicBezTo>
                    <a:cubicBezTo>
                      <a:pt x="63" y="112"/>
                      <a:pt x="63" y="113"/>
                      <a:pt x="63" y="115"/>
                    </a:cubicBezTo>
                    <a:cubicBezTo>
                      <a:pt x="63" y="117"/>
                      <a:pt x="62" y="125"/>
                      <a:pt x="62" y="126"/>
                    </a:cubicBezTo>
                    <a:cubicBezTo>
                      <a:pt x="61" y="126"/>
                      <a:pt x="57" y="123"/>
                      <a:pt x="56" y="118"/>
                    </a:cubicBezTo>
                    <a:cubicBezTo>
                      <a:pt x="54" y="111"/>
                      <a:pt x="53" y="108"/>
                      <a:pt x="54" y="99"/>
                    </a:cubicBezTo>
                    <a:cubicBezTo>
                      <a:pt x="54" y="99"/>
                      <a:pt x="54" y="98"/>
                      <a:pt x="54" y="97"/>
                    </a:cubicBezTo>
                    <a:cubicBezTo>
                      <a:pt x="48" y="93"/>
                      <a:pt x="40" y="87"/>
                      <a:pt x="38" y="83"/>
                    </a:cubicBezTo>
                    <a:cubicBezTo>
                      <a:pt x="37" y="81"/>
                      <a:pt x="36" y="80"/>
                      <a:pt x="36" y="79"/>
                    </a:cubicBezTo>
                    <a:cubicBezTo>
                      <a:pt x="36" y="78"/>
                      <a:pt x="35" y="77"/>
                      <a:pt x="34" y="76"/>
                    </a:cubicBezTo>
                    <a:cubicBezTo>
                      <a:pt x="33" y="75"/>
                      <a:pt x="32" y="73"/>
                      <a:pt x="30" y="72"/>
                    </a:cubicBezTo>
                    <a:cubicBezTo>
                      <a:pt x="28" y="71"/>
                      <a:pt x="28" y="71"/>
                      <a:pt x="28" y="71"/>
                    </a:cubicBezTo>
                    <a:cubicBezTo>
                      <a:pt x="28" y="71"/>
                      <a:pt x="27" y="71"/>
                      <a:pt x="26" y="70"/>
                    </a:cubicBezTo>
                    <a:cubicBezTo>
                      <a:pt x="24" y="68"/>
                      <a:pt x="20" y="65"/>
                      <a:pt x="20" y="62"/>
                    </a:cubicBezTo>
                    <a:cubicBezTo>
                      <a:pt x="20" y="61"/>
                      <a:pt x="21" y="61"/>
                      <a:pt x="22" y="60"/>
                    </a:cubicBezTo>
                    <a:cubicBezTo>
                      <a:pt x="24" y="59"/>
                      <a:pt x="30" y="59"/>
                      <a:pt x="39" y="62"/>
                    </a:cubicBezTo>
                    <a:cubicBezTo>
                      <a:pt x="40" y="63"/>
                      <a:pt x="40" y="63"/>
                      <a:pt x="41" y="63"/>
                    </a:cubicBezTo>
                    <a:cubicBezTo>
                      <a:pt x="41" y="63"/>
                      <a:pt x="42" y="63"/>
                      <a:pt x="42" y="63"/>
                    </a:cubicBezTo>
                    <a:cubicBezTo>
                      <a:pt x="42" y="63"/>
                      <a:pt x="52" y="59"/>
                      <a:pt x="58" y="61"/>
                    </a:cubicBezTo>
                    <a:cubicBezTo>
                      <a:pt x="58" y="61"/>
                      <a:pt x="58" y="61"/>
                      <a:pt x="58" y="61"/>
                    </a:cubicBezTo>
                    <a:cubicBezTo>
                      <a:pt x="58" y="61"/>
                      <a:pt x="60" y="66"/>
                      <a:pt x="70" y="70"/>
                    </a:cubicBezTo>
                    <a:cubicBezTo>
                      <a:pt x="76" y="73"/>
                      <a:pt x="80" y="73"/>
                      <a:pt x="82" y="73"/>
                    </a:cubicBezTo>
                    <a:cubicBezTo>
                      <a:pt x="83" y="73"/>
                      <a:pt x="84" y="73"/>
                      <a:pt x="85" y="73"/>
                    </a:cubicBezTo>
                    <a:cubicBezTo>
                      <a:pt x="94" y="78"/>
                      <a:pt x="105" y="91"/>
                      <a:pt x="108" y="97"/>
                    </a:cubicBezTo>
                    <a:cubicBezTo>
                      <a:pt x="109" y="98"/>
                      <a:pt x="110" y="98"/>
                      <a:pt x="113" y="99"/>
                    </a:cubicBezTo>
                    <a:cubicBezTo>
                      <a:pt x="119" y="99"/>
                      <a:pt x="132" y="102"/>
                      <a:pt x="143" y="110"/>
                    </a:cubicBezTo>
                    <a:cubicBezTo>
                      <a:pt x="141" y="111"/>
                      <a:pt x="139" y="113"/>
                      <a:pt x="136" y="114"/>
                    </a:cubicBezTo>
                    <a:cubicBezTo>
                      <a:pt x="134" y="115"/>
                      <a:pt x="128" y="116"/>
                      <a:pt x="126" y="116"/>
                    </a:cubicBezTo>
                    <a:cubicBezTo>
                      <a:pt x="125" y="116"/>
                      <a:pt x="124" y="117"/>
                      <a:pt x="124" y="117"/>
                    </a:cubicBezTo>
                    <a:cubicBezTo>
                      <a:pt x="124" y="118"/>
                      <a:pt x="124" y="119"/>
                      <a:pt x="124" y="119"/>
                    </a:cubicBezTo>
                    <a:cubicBezTo>
                      <a:pt x="129" y="125"/>
                      <a:pt x="138" y="132"/>
                      <a:pt x="143" y="135"/>
                    </a:cubicBezTo>
                    <a:cubicBezTo>
                      <a:pt x="143" y="136"/>
                      <a:pt x="142" y="136"/>
                      <a:pt x="142" y="136"/>
                    </a:cubicBezTo>
                    <a:cubicBezTo>
                      <a:pt x="91" y="166"/>
                      <a:pt x="91" y="166"/>
                      <a:pt x="91" y="166"/>
                    </a:cubicBezTo>
                    <a:cubicBezTo>
                      <a:pt x="85" y="169"/>
                      <a:pt x="76" y="169"/>
                      <a:pt x="70" y="166"/>
                    </a:cubicBezTo>
                    <a:cubicBezTo>
                      <a:pt x="18" y="137"/>
                      <a:pt x="18" y="137"/>
                      <a:pt x="18" y="137"/>
                    </a:cubicBezTo>
                    <a:cubicBezTo>
                      <a:pt x="13" y="133"/>
                      <a:pt x="8" y="125"/>
                      <a:pt x="8" y="119"/>
                    </a:cubicBezTo>
                    <a:cubicBezTo>
                      <a:pt x="8" y="59"/>
                      <a:pt x="8" y="59"/>
                      <a:pt x="8" y="59"/>
                    </a:cubicBezTo>
                    <a:cubicBezTo>
                      <a:pt x="8" y="53"/>
                      <a:pt x="13" y="44"/>
                      <a:pt x="18" y="41"/>
                    </a:cubicBezTo>
                    <a:cubicBezTo>
                      <a:pt x="70" y="11"/>
                      <a:pt x="70" y="11"/>
                      <a:pt x="70" y="11"/>
                    </a:cubicBezTo>
                    <a:cubicBezTo>
                      <a:pt x="72" y="10"/>
                      <a:pt x="76" y="9"/>
                      <a:pt x="80" y="9"/>
                    </a:cubicBezTo>
                    <a:cubicBezTo>
                      <a:pt x="84" y="9"/>
                      <a:pt x="88" y="10"/>
                      <a:pt x="90" y="11"/>
                    </a:cubicBezTo>
                    <a:cubicBezTo>
                      <a:pt x="142" y="41"/>
                      <a:pt x="142" y="41"/>
                      <a:pt x="142" y="41"/>
                    </a:cubicBezTo>
                    <a:cubicBezTo>
                      <a:pt x="147" y="44"/>
                      <a:pt x="152" y="52"/>
                      <a:pt x="152" y="59"/>
                    </a:cubicBezTo>
                    <a:lnTo>
                      <a:pt x="152" y="119"/>
                    </a:lnTo>
                    <a:close/>
                    <a:moveTo>
                      <a:pt x="84" y="69"/>
                    </a:moveTo>
                    <a:cubicBezTo>
                      <a:pt x="82" y="70"/>
                      <a:pt x="78" y="70"/>
                      <a:pt x="72" y="67"/>
                    </a:cubicBezTo>
                    <a:cubicBezTo>
                      <a:pt x="65" y="64"/>
                      <a:pt x="62" y="61"/>
                      <a:pt x="62" y="60"/>
                    </a:cubicBezTo>
                    <a:cubicBezTo>
                      <a:pt x="65" y="46"/>
                      <a:pt x="65" y="46"/>
                      <a:pt x="65" y="46"/>
                    </a:cubicBezTo>
                    <a:cubicBezTo>
                      <a:pt x="68" y="51"/>
                      <a:pt x="68" y="51"/>
                      <a:pt x="68" y="51"/>
                    </a:cubicBezTo>
                    <a:cubicBezTo>
                      <a:pt x="68" y="51"/>
                      <a:pt x="68" y="52"/>
                      <a:pt x="69" y="52"/>
                    </a:cubicBezTo>
                    <a:cubicBezTo>
                      <a:pt x="69" y="52"/>
                      <a:pt x="70" y="52"/>
                      <a:pt x="70" y="52"/>
                    </a:cubicBezTo>
                    <a:cubicBezTo>
                      <a:pt x="82" y="45"/>
                      <a:pt x="82" y="45"/>
                      <a:pt x="82" y="45"/>
                    </a:cubicBezTo>
                    <a:cubicBezTo>
                      <a:pt x="84" y="57"/>
                      <a:pt x="84" y="57"/>
                      <a:pt x="84" y="57"/>
                    </a:cubicBezTo>
                    <a:cubicBezTo>
                      <a:pt x="84" y="58"/>
                      <a:pt x="84" y="59"/>
                      <a:pt x="84" y="59"/>
                    </a:cubicBezTo>
                    <a:cubicBezTo>
                      <a:pt x="85" y="59"/>
                      <a:pt x="86" y="59"/>
                      <a:pt x="86" y="59"/>
                    </a:cubicBezTo>
                    <a:cubicBezTo>
                      <a:pt x="91" y="57"/>
                      <a:pt x="91" y="57"/>
                      <a:pt x="91" y="57"/>
                    </a:cubicBezTo>
                    <a:lnTo>
                      <a:pt x="84" y="69"/>
                    </a:lnTo>
                    <a:close/>
                  </a:path>
                </a:pathLst>
              </a:custGeom>
              <a:grp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2" name="Freeform 27"/>
              <p:cNvSpPr>
                <a:spLocks/>
              </p:cNvSpPr>
              <p:nvPr/>
            </p:nvSpPr>
            <p:spPr bwMode="auto">
              <a:xfrm>
                <a:off x="2359111" y="2861957"/>
                <a:ext cx="9569" cy="9569"/>
              </a:xfrm>
              <a:custGeom>
                <a:avLst/>
                <a:gdLst>
                  <a:gd name="T0" fmla="*/ 2 w 8"/>
                  <a:gd name="T1" fmla="*/ 0 h 8"/>
                  <a:gd name="T2" fmla="*/ 0 w 8"/>
                  <a:gd name="T3" fmla="*/ 2 h 8"/>
                  <a:gd name="T4" fmla="*/ 2 w 8"/>
                  <a:gd name="T5" fmla="*/ 4 h 8"/>
                  <a:gd name="T6" fmla="*/ 3 w 8"/>
                  <a:gd name="T7" fmla="*/ 5 h 8"/>
                  <a:gd name="T8" fmla="*/ 4 w 8"/>
                  <a:gd name="T9" fmla="*/ 6 h 8"/>
                  <a:gd name="T10" fmla="*/ 6 w 8"/>
                  <a:gd name="T11" fmla="*/ 8 h 8"/>
                  <a:gd name="T12" fmla="*/ 6 w 8"/>
                  <a:gd name="T13" fmla="*/ 8 h 8"/>
                  <a:gd name="T14" fmla="*/ 8 w 8"/>
                  <a:gd name="T15" fmla="*/ 6 h 8"/>
                  <a:gd name="T16" fmla="*/ 6 w 8"/>
                  <a:gd name="T17" fmla="*/ 2 h 8"/>
                  <a:gd name="T18" fmla="*/ 2 w 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8">
                    <a:moveTo>
                      <a:pt x="2" y="0"/>
                    </a:moveTo>
                    <a:cubicBezTo>
                      <a:pt x="1" y="0"/>
                      <a:pt x="0" y="0"/>
                      <a:pt x="0" y="2"/>
                    </a:cubicBezTo>
                    <a:cubicBezTo>
                      <a:pt x="0" y="3"/>
                      <a:pt x="0" y="4"/>
                      <a:pt x="2" y="4"/>
                    </a:cubicBezTo>
                    <a:cubicBezTo>
                      <a:pt x="2" y="4"/>
                      <a:pt x="2" y="4"/>
                      <a:pt x="3" y="5"/>
                    </a:cubicBezTo>
                    <a:cubicBezTo>
                      <a:pt x="4" y="6"/>
                      <a:pt x="4" y="6"/>
                      <a:pt x="4" y="6"/>
                    </a:cubicBezTo>
                    <a:cubicBezTo>
                      <a:pt x="4" y="7"/>
                      <a:pt x="5" y="8"/>
                      <a:pt x="6" y="8"/>
                    </a:cubicBezTo>
                    <a:cubicBezTo>
                      <a:pt x="6" y="8"/>
                      <a:pt x="6" y="8"/>
                      <a:pt x="6" y="8"/>
                    </a:cubicBezTo>
                    <a:cubicBezTo>
                      <a:pt x="7" y="8"/>
                      <a:pt x="8" y="7"/>
                      <a:pt x="8" y="6"/>
                    </a:cubicBezTo>
                    <a:cubicBezTo>
                      <a:pt x="8" y="5"/>
                      <a:pt x="7" y="4"/>
                      <a:pt x="6" y="2"/>
                    </a:cubicBezTo>
                    <a:cubicBezTo>
                      <a:pt x="5" y="1"/>
                      <a:pt x="4" y="0"/>
                      <a:pt x="2" y="0"/>
                    </a:cubicBezTo>
                    <a:close/>
                  </a:path>
                </a:pathLst>
              </a:custGeom>
              <a:grp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82" name="Freeform 35"/>
            <p:cNvSpPr>
              <a:spLocks noEditPoints="1"/>
            </p:cNvSpPr>
            <p:nvPr/>
          </p:nvSpPr>
          <p:spPr bwMode="auto">
            <a:xfrm>
              <a:off x="2781118" y="3143163"/>
              <a:ext cx="170763" cy="172441"/>
            </a:xfrm>
            <a:custGeom>
              <a:avLst/>
              <a:gdLst>
                <a:gd name="T0" fmla="*/ 128 w 160"/>
                <a:gd name="T1" fmla="*/ 76 h 177"/>
                <a:gd name="T2" fmla="*/ 117 w 160"/>
                <a:gd name="T3" fmla="*/ 69 h 177"/>
                <a:gd name="T4" fmla="*/ 131 w 160"/>
                <a:gd name="T5" fmla="*/ 61 h 177"/>
                <a:gd name="T6" fmla="*/ 102 w 160"/>
                <a:gd name="T7" fmla="*/ 64 h 177"/>
                <a:gd name="T8" fmla="*/ 101 w 160"/>
                <a:gd name="T9" fmla="*/ 63 h 177"/>
                <a:gd name="T10" fmla="*/ 98 w 160"/>
                <a:gd name="T11" fmla="*/ 63 h 177"/>
                <a:gd name="T12" fmla="*/ 109 w 160"/>
                <a:gd name="T13" fmla="*/ 51 h 177"/>
                <a:gd name="T14" fmla="*/ 81 w 160"/>
                <a:gd name="T15" fmla="*/ 61 h 177"/>
                <a:gd name="T16" fmla="*/ 78 w 160"/>
                <a:gd name="T17" fmla="*/ 61 h 177"/>
                <a:gd name="T18" fmla="*/ 82 w 160"/>
                <a:gd name="T19" fmla="*/ 54 h 177"/>
                <a:gd name="T20" fmla="*/ 78 w 160"/>
                <a:gd name="T21" fmla="*/ 52 h 177"/>
                <a:gd name="T22" fmla="*/ 59 w 160"/>
                <a:gd name="T23" fmla="*/ 65 h 177"/>
                <a:gd name="T24" fmla="*/ 53 w 160"/>
                <a:gd name="T25" fmla="*/ 67 h 177"/>
                <a:gd name="T26" fmla="*/ 16 w 160"/>
                <a:gd name="T27" fmla="*/ 93 h 177"/>
                <a:gd name="T28" fmla="*/ 18 w 160"/>
                <a:gd name="T29" fmla="*/ 97 h 177"/>
                <a:gd name="T30" fmla="*/ 22 w 160"/>
                <a:gd name="T31" fmla="*/ 94 h 177"/>
                <a:gd name="T32" fmla="*/ 51 w 160"/>
                <a:gd name="T33" fmla="*/ 76 h 177"/>
                <a:gd name="T34" fmla="*/ 110 w 160"/>
                <a:gd name="T35" fmla="*/ 76 h 177"/>
                <a:gd name="T36" fmla="*/ 125 w 160"/>
                <a:gd name="T37" fmla="*/ 79 h 177"/>
                <a:gd name="T38" fmla="*/ 142 w 160"/>
                <a:gd name="T39" fmla="*/ 77 h 177"/>
                <a:gd name="T40" fmla="*/ 141 w 160"/>
                <a:gd name="T41" fmla="*/ 74 h 177"/>
                <a:gd name="T42" fmla="*/ 80 w 160"/>
                <a:gd name="T43" fmla="*/ 67 h 177"/>
                <a:gd name="T44" fmla="*/ 87 w 160"/>
                <a:gd name="T45" fmla="*/ 70 h 177"/>
                <a:gd name="T46" fmla="*/ 80 w 160"/>
                <a:gd name="T47" fmla="*/ 83 h 177"/>
                <a:gd name="T48" fmla="*/ 73 w 160"/>
                <a:gd name="T49" fmla="*/ 80 h 177"/>
                <a:gd name="T50" fmla="*/ 81 w 160"/>
                <a:gd name="T51" fmla="*/ 101 h 177"/>
                <a:gd name="T52" fmla="*/ 56 w 160"/>
                <a:gd name="T53" fmla="*/ 70 h 177"/>
                <a:gd name="T54" fmla="*/ 68 w 160"/>
                <a:gd name="T55" fmla="*/ 72 h 177"/>
                <a:gd name="T56" fmla="*/ 64 w 160"/>
                <a:gd name="T57" fmla="*/ 74 h 177"/>
                <a:gd name="T58" fmla="*/ 64 w 160"/>
                <a:gd name="T59" fmla="*/ 78 h 177"/>
                <a:gd name="T60" fmla="*/ 68 w 160"/>
                <a:gd name="T61" fmla="*/ 77 h 177"/>
                <a:gd name="T62" fmla="*/ 72 w 160"/>
                <a:gd name="T63" fmla="*/ 89 h 177"/>
                <a:gd name="T64" fmla="*/ 74 w 160"/>
                <a:gd name="T65" fmla="*/ 92 h 177"/>
                <a:gd name="T66" fmla="*/ 78 w 160"/>
                <a:gd name="T67" fmla="*/ 87 h 177"/>
                <a:gd name="T68" fmla="*/ 80 w 160"/>
                <a:gd name="T69" fmla="*/ 87 h 177"/>
                <a:gd name="T70" fmla="*/ 88 w 160"/>
                <a:gd name="T71" fmla="*/ 89 h 177"/>
                <a:gd name="T72" fmla="*/ 91 w 160"/>
                <a:gd name="T73" fmla="*/ 89 h 177"/>
                <a:gd name="T74" fmla="*/ 89 w 160"/>
                <a:gd name="T75" fmla="*/ 83 h 177"/>
                <a:gd name="T76" fmla="*/ 92 w 160"/>
                <a:gd name="T77" fmla="*/ 77 h 177"/>
                <a:gd name="T78" fmla="*/ 99 w 160"/>
                <a:gd name="T79" fmla="*/ 74 h 177"/>
                <a:gd name="T80" fmla="*/ 92 w 160"/>
                <a:gd name="T81" fmla="*/ 73 h 177"/>
                <a:gd name="T82" fmla="*/ 105 w 160"/>
                <a:gd name="T83" fmla="*/ 68 h 177"/>
                <a:gd name="T84" fmla="*/ 81 w 160"/>
                <a:gd name="T85" fmla="*/ 101 h 177"/>
                <a:gd name="T86" fmla="*/ 124 w 160"/>
                <a:gd name="T87" fmla="*/ 88 h 177"/>
                <a:gd name="T88" fmla="*/ 58 w 160"/>
                <a:gd name="T89" fmla="*/ 107 h 177"/>
                <a:gd name="T90" fmla="*/ 26 w 160"/>
                <a:gd name="T91" fmla="*/ 103 h 177"/>
                <a:gd name="T92" fmla="*/ 57 w 160"/>
                <a:gd name="T93" fmla="*/ 111 h 177"/>
                <a:gd name="T94" fmla="*/ 105 w 160"/>
                <a:gd name="T95" fmla="*/ 113 h 177"/>
                <a:gd name="T96" fmla="*/ 127 w 160"/>
                <a:gd name="T97" fmla="*/ 87 h 177"/>
                <a:gd name="T98" fmla="*/ 94 w 160"/>
                <a:gd name="T99" fmla="*/ 5 h 177"/>
                <a:gd name="T100" fmla="*/ 14 w 160"/>
                <a:gd name="T101" fmla="*/ 34 h 177"/>
                <a:gd name="T102" fmla="*/ 0 w 160"/>
                <a:gd name="T103" fmla="*/ 119 h 177"/>
                <a:gd name="T104" fmla="*/ 66 w 160"/>
                <a:gd name="T105" fmla="*/ 173 h 177"/>
                <a:gd name="T106" fmla="*/ 94 w 160"/>
                <a:gd name="T107" fmla="*/ 173 h 177"/>
                <a:gd name="T108" fmla="*/ 160 w 160"/>
                <a:gd name="T109" fmla="*/ 119 h 177"/>
                <a:gd name="T110" fmla="*/ 146 w 160"/>
                <a:gd name="T111" fmla="*/ 34 h 177"/>
                <a:gd name="T112" fmla="*/ 142 w 160"/>
                <a:gd name="T113" fmla="*/ 137 h 177"/>
                <a:gd name="T114" fmla="*/ 70 w 160"/>
                <a:gd name="T115" fmla="*/ 166 h 177"/>
                <a:gd name="T116" fmla="*/ 8 w 160"/>
                <a:gd name="T117" fmla="*/ 119 h 177"/>
                <a:gd name="T118" fmla="*/ 18 w 160"/>
                <a:gd name="T119" fmla="*/ 41 h 177"/>
                <a:gd name="T120" fmla="*/ 80 w 160"/>
                <a:gd name="T121" fmla="*/ 9 h 177"/>
                <a:gd name="T122" fmla="*/ 142 w 160"/>
                <a:gd name="T123" fmla="*/ 41 h 177"/>
                <a:gd name="T124" fmla="*/ 152 w 160"/>
                <a:gd name="T125" fmla="*/ 11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 h="177">
                  <a:moveTo>
                    <a:pt x="141" y="74"/>
                  </a:moveTo>
                  <a:cubicBezTo>
                    <a:pt x="136" y="77"/>
                    <a:pt x="130" y="78"/>
                    <a:pt x="128" y="76"/>
                  </a:cubicBezTo>
                  <a:cubicBezTo>
                    <a:pt x="128" y="76"/>
                    <a:pt x="128" y="76"/>
                    <a:pt x="128" y="76"/>
                  </a:cubicBezTo>
                  <a:cubicBezTo>
                    <a:pt x="125" y="74"/>
                    <a:pt x="122" y="72"/>
                    <a:pt x="117" y="69"/>
                  </a:cubicBezTo>
                  <a:cubicBezTo>
                    <a:pt x="122" y="69"/>
                    <a:pt x="126" y="67"/>
                    <a:pt x="131" y="63"/>
                  </a:cubicBezTo>
                  <a:cubicBezTo>
                    <a:pt x="132" y="63"/>
                    <a:pt x="132" y="61"/>
                    <a:pt x="131" y="61"/>
                  </a:cubicBezTo>
                  <a:cubicBezTo>
                    <a:pt x="130" y="60"/>
                    <a:pt x="129" y="60"/>
                    <a:pt x="128" y="61"/>
                  </a:cubicBezTo>
                  <a:cubicBezTo>
                    <a:pt x="120" y="68"/>
                    <a:pt x="110" y="66"/>
                    <a:pt x="102" y="64"/>
                  </a:cubicBezTo>
                  <a:cubicBezTo>
                    <a:pt x="102" y="64"/>
                    <a:pt x="102" y="64"/>
                    <a:pt x="102" y="63"/>
                  </a:cubicBezTo>
                  <a:cubicBezTo>
                    <a:pt x="101" y="63"/>
                    <a:pt x="101" y="63"/>
                    <a:pt x="101" y="63"/>
                  </a:cubicBezTo>
                  <a:cubicBezTo>
                    <a:pt x="101" y="63"/>
                    <a:pt x="101" y="63"/>
                    <a:pt x="101" y="63"/>
                  </a:cubicBezTo>
                  <a:cubicBezTo>
                    <a:pt x="100" y="63"/>
                    <a:pt x="99" y="63"/>
                    <a:pt x="98" y="63"/>
                  </a:cubicBezTo>
                  <a:cubicBezTo>
                    <a:pt x="103" y="61"/>
                    <a:pt x="106" y="59"/>
                    <a:pt x="110" y="54"/>
                  </a:cubicBezTo>
                  <a:cubicBezTo>
                    <a:pt x="110" y="53"/>
                    <a:pt x="110" y="52"/>
                    <a:pt x="109" y="51"/>
                  </a:cubicBezTo>
                  <a:cubicBezTo>
                    <a:pt x="108" y="51"/>
                    <a:pt x="107" y="51"/>
                    <a:pt x="106" y="52"/>
                  </a:cubicBezTo>
                  <a:cubicBezTo>
                    <a:pt x="101" y="59"/>
                    <a:pt x="94" y="61"/>
                    <a:pt x="81" y="61"/>
                  </a:cubicBezTo>
                  <a:cubicBezTo>
                    <a:pt x="81" y="61"/>
                    <a:pt x="81" y="61"/>
                    <a:pt x="81" y="61"/>
                  </a:cubicBezTo>
                  <a:cubicBezTo>
                    <a:pt x="80" y="61"/>
                    <a:pt x="79" y="61"/>
                    <a:pt x="78" y="61"/>
                  </a:cubicBezTo>
                  <a:cubicBezTo>
                    <a:pt x="78" y="61"/>
                    <a:pt x="77" y="61"/>
                    <a:pt x="76" y="61"/>
                  </a:cubicBezTo>
                  <a:cubicBezTo>
                    <a:pt x="78" y="59"/>
                    <a:pt x="80" y="57"/>
                    <a:pt x="82" y="54"/>
                  </a:cubicBezTo>
                  <a:cubicBezTo>
                    <a:pt x="82" y="53"/>
                    <a:pt x="82" y="52"/>
                    <a:pt x="81" y="51"/>
                  </a:cubicBezTo>
                  <a:cubicBezTo>
                    <a:pt x="80" y="50"/>
                    <a:pt x="79" y="51"/>
                    <a:pt x="78" y="52"/>
                  </a:cubicBezTo>
                  <a:cubicBezTo>
                    <a:pt x="75" y="58"/>
                    <a:pt x="70" y="61"/>
                    <a:pt x="60" y="65"/>
                  </a:cubicBezTo>
                  <a:cubicBezTo>
                    <a:pt x="60" y="65"/>
                    <a:pt x="60" y="65"/>
                    <a:pt x="59" y="65"/>
                  </a:cubicBezTo>
                  <a:cubicBezTo>
                    <a:pt x="58" y="65"/>
                    <a:pt x="56" y="66"/>
                    <a:pt x="54" y="66"/>
                  </a:cubicBezTo>
                  <a:cubicBezTo>
                    <a:pt x="54" y="66"/>
                    <a:pt x="54" y="66"/>
                    <a:pt x="53" y="67"/>
                  </a:cubicBezTo>
                  <a:cubicBezTo>
                    <a:pt x="36" y="73"/>
                    <a:pt x="25" y="84"/>
                    <a:pt x="19" y="90"/>
                  </a:cubicBezTo>
                  <a:cubicBezTo>
                    <a:pt x="18" y="91"/>
                    <a:pt x="17" y="92"/>
                    <a:pt x="16" y="93"/>
                  </a:cubicBezTo>
                  <a:cubicBezTo>
                    <a:pt x="16" y="94"/>
                    <a:pt x="16" y="95"/>
                    <a:pt x="16" y="96"/>
                  </a:cubicBezTo>
                  <a:cubicBezTo>
                    <a:pt x="17" y="97"/>
                    <a:pt x="18" y="97"/>
                    <a:pt x="18" y="97"/>
                  </a:cubicBezTo>
                  <a:cubicBezTo>
                    <a:pt x="18" y="97"/>
                    <a:pt x="19" y="97"/>
                    <a:pt x="19" y="97"/>
                  </a:cubicBezTo>
                  <a:cubicBezTo>
                    <a:pt x="20" y="96"/>
                    <a:pt x="21" y="95"/>
                    <a:pt x="22" y="94"/>
                  </a:cubicBezTo>
                  <a:cubicBezTo>
                    <a:pt x="28" y="88"/>
                    <a:pt x="37" y="79"/>
                    <a:pt x="52" y="72"/>
                  </a:cubicBezTo>
                  <a:cubicBezTo>
                    <a:pt x="52" y="73"/>
                    <a:pt x="51" y="75"/>
                    <a:pt x="51" y="76"/>
                  </a:cubicBezTo>
                  <a:cubicBezTo>
                    <a:pt x="51" y="92"/>
                    <a:pt x="64" y="105"/>
                    <a:pt x="80" y="105"/>
                  </a:cubicBezTo>
                  <a:cubicBezTo>
                    <a:pt x="96" y="105"/>
                    <a:pt x="110" y="92"/>
                    <a:pt x="110" y="76"/>
                  </a:cubicBezTo>
                  <a:cubicBezTo>
                    <a:pt x="110" y="74"/>
                    <a:pt x="109" y="72"/>
                    <a:pt x="109" y="71"/>
                  </a:cubicBezTo>
                  <a:cubicBezTo>
                    <a:pt x="116" y="73"/>
                    <a:pt x="121" y="77"/>
                    <a:pt x="125" y="79"/>
                  </a:cubicBezTo>
                  <a:cubicBezTo>
                    <a:pt x="125" y="80"/>
                    <a:pt x="125" y="80"/>
                    <a:pt x="125" y="80"/>
                  </a:cubicBezTo>
                  <a:cubicBezTo>
                    <a:pt x="129" y="82"/>
                    <a:pt x="137" y="82"/>
                    <a:pt x="142" y="77"/>
                  </a:cubicBezTo>
                  <a:cubicBezTo>
                    <a:pt x="143" y="76"/>
                    <a:pt x="143" y="75"/>
                    <a:pt x="143" y="74"/>
                  </a:cubicBezTo>
                  <a:cubicBezTo>
                    <a:pt x="143" y="73"/>
                    <a:pt x="142" y="73"/>
                    <a:pt x="141" y="74"/>
                  </a:cubicBezTo>
                  <a:close/>
                  <a:moveTo>
                    <a:pt x="72" y="73"/>
                  </a:moveTo>
                  <a:cubicBezTo>
                    <a:pt x="73" y="69"/>
                    <a:pt x="76" y="67"/>
                    <a:pt x="80" y="67"/>
                  </a:cubicBezTo>
                  <a:cubicBezTo>
                    <a:pt x="81" y="67"/>
                    <a:pt x="82" y="67"/>
                    <a:pt x="82" y="67"/>
                  </a:cubicBezTo>
                  <a:cubicBezTo>
                    <a:pt x="84" y="67"/>
                    <a:pt x="86" y="68"/>
                    <a:pt x="87" y="70"/>
                  </a:cubicBezTo>
                  <a:cubicBezTo>
                    <a:pt x="88" y="72"/>
                    <a:pt x="89" y="74"/>
                    <a:pt x="88" y="77"/>
                  </a:cubicBezTo>
                  <a:cubicBezTo>
                    <a:pt x="88" y="81"/>
                    <a:pt x="84" y="83"/>
                    <a:pt x="80" y="83"/>
                  </a:cubicBezTo>
                  <a:cubicBezTo>
                    <a:pt x="80" y="83"/>
                    <a:pt x="79" y="83"/>
                    <a:pt x="78" y="83"/>
                  </a:cubicBezTo>
                  <a:cubicBezTo>
                    <a:pt x="76" y="83"/>
                    <a:pt x="74" y="82"/>
                    <a:pt x="73" y="80"/>
                  </a:cubicBezTo>
                  <a:cubicBezTo>
                    <a:pt x="72" y="78"/>
                    <a:pt x="72" y="75"/>
                    <a:pt x="72" y="73"/>
                  </a:cubicBezTo>
                  <a:close/>
                  <a:moveTo>
                    <a:pt x="81" y="101"/>
                  </a:moveTo>
                  <a:cubicBezTo>
                    <a:pt x="67" y="101"/>
                    <a:pt x="56" y="90"/>
                    <a:pt x="56" y="76"/>
                  </a:cubicBezTo>
                  <a:cubicBezTo>
                    <a:pt x="56" y="74"/>
                    <a:pt x="56" y="72"/>
                    <a:pt x="56" y="70"/>
                  </a:cubicBezTo>
                  <a:cubicBezTo>
                    <a:pt x="61" y="69"/>
                    <a:pt x="66" y="67"/>
                    <a:pt x="72" y="66"/>
                  </a:cubicBezTo>
                  <a:cubicBezTo>
                    <a:pt x="70" y="68"/>
                    <a:pt x="69" y="70"/>
                    <a:pt x="68" y="72"/>
                  </a:cubicBezTo>
                  <a:cubicBezTo>
                    <a:pt x="68" y="73"/>
                    <a:pt x="68" y="73"/>
                    <a:pt x="68" y="73"/>
                  </a:cubicBezTo>
                  <a:cubicBezTo>
                    <a:pt x="64" y="74"/>
                    <a:pt x="64" y="74"/>
                    <a:pt x="64" y="74"/>
                  </a:cubicBezTo>
                  <a:cubicBezTo>
                    <a:pt x="63" y="74"/>
                    <a:pt x="62" y="75"/>
                    <a:pt x="62" y="76"/>
                  </a:cubicBezTo>
                  <a:cubicBezTo>
                    <a:pt x="62" y="77"/>
                    <a:pt x="63" y="78"/>
                    <a:pt x="64" y="78"/>
                  </a:cubicBezTo>
                  <a:cubicBezTo>
                    <a:pt x="64" y="78"/>
                    <a:pt x="64" y="78"/>
                    <a:pt x="64" y="78"/>
                  </a:cubicBezTo>
                  <a:cubicBezTo>
                    <a:pt x="68" y="77"/>
                    <a:pt x="68" y="77"/>
                    <a:pt x="68" y="77"/>
                  </a:cubicBezTo>
                  <a:cubicBezTo>
                    <a:pt x="69" y="81"/>
                    <a:pt x="71" y="83"/>
                    <a:pt x="74" y="85"/>
                  </a:cubicBezTo>
                  <a:cubicBezTo>
                    <a:pt x="72" y="89"/>
                    <a:pt x="72" y="89"/>
                    <a:pt x="72" y="89"/>
                  </a:cubicBezTo>
                  <a:cubicBezTo>
                    <a:pt x="72" y="90"/>
                    <a:pt x="72" y="91"/>
                    <a:pt x="73" y="92"/>
                  </a:cubicBezTo>
                  <a:cubicBezTo>
                    <a:pt x="74" y="92"/>
                    <a:pt x="74" y="92"/>
                    <a:pt x="74" y="92"/>
                  </a:cubicBezTo>
                  <a:cubicBezTo>
                    <a:pt x="75" y="92"/>
                    <a:pt x="76" y="91"/>
                    <a:pt x="76" y="91"/>
                  </a:cubicBezTo>
                  <a:cubicBezTo>
                    <a:pt x="78" y="87"/>
                    <a:pt x="78" y="87"/>
                    <a:pt x="78" y="87"/>
                  </a:cubicBezTo>
                  <a:cubicBezTo>
                    <a:pt x="78" y="87"/>
                    <a:pt x="78" y="87"/>
                    <a:pt x="78" y="87"/>
                  </a:cubicBezTo>
                  <a:cubicBezTo>
                    <a:pt x="79" y="87"/>
                    <a:pt x="80" y="87"/>
                    <a:pt x="80" y="87"/>
                  </a:cubicBezTo>
                  <a:cubicBezTo>
                    <a:pt x="82" y="87"/>
                    <a:pt x="84" y="87"/>
                    <a:pt x="86" y="86"/>
                  </a:cubicBezTo>
                  <a:cubicBezTo>
                    <a:pt x="88" y="89"/>
                    <a:pt x="88" y="89"/>
                    <a:pt x="88" y="89"/>
                  </a:cubicBezTo>
                  <a:cubicBezTo>
                    <a:pt x="89" y="89"/>
                    <a:pt x="89" y="90"/>
                    <a:pt x="90" y="90"/>
                  </a:cubicBezTo>
                  <a:cubicBezTo>
                    <a:pt x="90" y="90"/>
                    <a:pt x="91" y="90"/>
                    <a:pt x="91" y="89"/>
                  </a:cubicBezTo>
                  <a:cubicBezTo>
                    <a:pt x="92" y="89"/>
                    <a:pt x="92" y="87"/>
                    <a:pt x="92" y="87"/>
                  </a:cubicBezTo>
                  <a:cubicBezTo>
                    <a:pt x="89" y="83"/>
                    <a:pt x="89" y="83"/>
                    <a:pt x="89" y="83"/>
                  </a:cubicBezTo>
                  <a:cubicBezTo>
                    <a:pt x="91" y="82"/>
                    <a:pt x="92" y="80"/>
                    <a:pt x="92" y="77"/>
                  </a:cubicBezTo>
                  <a:cubicBezTo>
                    <a:pt x="92" y="77"/>
                    <a:pt x="92" y="77"/>
                    <a:pt x="92" y="77"/>
                  </a:cubicBezTo>
                  <a:cubicBezTo>
                    <a:pt x="97" y="76"/>
                    <a:pt x="97" y="76"/>
                    <a:pt x="97" y="76"/>
                  </a:cubicBezTo>
                  <a:cubicBezTo>
                    <a:pt x="98" y="76"/>
                    <a:pt x="99" y="75"/>
                    <a:pt x="99" y="74"/>
                  </a:cubicBezTo>
                  <a:cubicBezTo>
                    <a:pt x="99" y="73"/>
                    <a:pt x="98" y="72"/>
                    <a:pt x="97" y="72"/>
                  </a:cubicBezTo>
                  <a:cubicBezTo>
                    <a:pt x="92" y="73"/>
                    <a:pt x="92" y="73"/>
                    <a:pt x="92" y="73"/>
                  </a:cubicBezTo>
                  <a:cubicBezTo>
                    <a:pt x="92" y="69"/>
                    <a:pt x="90" y="67"/>
                    <a:pt x="88" y="65"/>
                  </a:cubicBezTo>
                  <a:cubicBezTo>
                    <a:pt x="94" y="65"/>
                    <a:pt x="100" y="67"/>
                    <a:pt x="105" y="68"/>
                  </a:cubicBezTo>
                  <a:cubicBezTo>
                    <a:pt x="106" y="71"/>
                    <a:pt x="106" y="73"/>
                    <a:pt x="106" y="76"/>
                  </a:cubicBezTo>
                  <a:cubicBezTo>
                    <a:pt x="106" y="90"/>
                    <a:pt x="94" y="101"/>
                    <a:pt x="81" y="101"/>
                  </a:cubicBezTo>
                  <a:close/>
                  <a:moveTo>
                    <a:pt x="127" y="87"/>
                  </a:moveTo>
                  <a:cubicBezTo>
                    <a:pt x="126" y="87"/>
                    <a:pt x="125" y="87"/>
                    <a:pt x="124" y="88"/>
                  </a:cubicBezTo>
                  <a:cubicBezTo>
                    <a:pt x="121" y="94"/>
                    <a:pt x="114" y="104"/>
                    <a:pt x="103" y="109"/>
                  </a:cubicBezTo>
                  <a:cubicBezTo>
                    <a:pt x="89" y="116"/>
                    <a:pt x="73" y="111"/>
                    <a:pt x="58" y="107"/>
                  </a:cubicBezTo>
                  <a:cubicBezTo>
                    <a:pt x="48" y="104"/>
                    <a:pt x="37" y="101"/>
                    <a:pt x="28" y="101"/>
                  </a:cubicBezTo>
                  <a:cubicBezTo>
                    <a:pt x="26" y="101"/>
                    <a:pt x="26" y="103"/>
                    <a:pt x="26" y="103"/>
                  </a:cubicBezTo>
                  <a:cubicBezTo>
                    <a:pt x="26" y="105"/>
                    <a:pt x="27" y="105"/>
                    <a:pt x="28" y="105"/>
                  </a:cubicBezTo>
                  <a:cubicBezTo>
                    <a:pt x="37" y="105"/>
                    <a:pt x="46" y="108"/>
                    <a:pt x="57" y="111"/>
                  </a:cubicBezTo>
                  <a:cubicBezTo>
                    <a:pt x="67" y="113"/>
                    <a:pt x="77" y="117"/>
                    <a:pt x="87" y="117"/>
                  </a:cubicBezTo>
                  <a:cubicBezTo>
                    <a:pt x="93" y="117"/>
                    <a:pt x="99" y="115"/>
                    <a:pt x="105" y="113"/>
                  </a:cubicBezTo>
                  <a:cubicBezTo>
                    <a:pt x="116" y="107"/>
                    <a:pt x="124" y="96"/>
                    <a:pt x="128" y="90"/>
                  </a:cubicBezTo>
                  <a:cubicBezTo>
                    <a:pt x="128" y="89"/>
                    <a:pt x="128" y="88"/>
                    <a:pt x="127" y="87"/>
                  </a:cubicBezTo>
                  <a:close/>
                  <a:moveTo>
                    <a:pt x="146" y="34"/>
                  </a:moveTo>
                  <a:cubicBezTo>
                    <a:pt x="94" y="5"/>
                    <a:pt x="94" y="5"/>
                    <a:pt x="94" y="5"/>
                  </a:cubicBezTo>
                  <a:cubicBezTo>
                    <a:pt x="86" y="0"/>
                    <a:pt x="74" y="0"/>
                    <a:pt x="66" y="5"/>
                  </a:cubicBezTo>
                  <a:cubicBezTo>
                    <a:pt x="14" y="34"/>
                    <a:pt x="14" y="34"/>
                    <a:pt x="14" y="34"/>
                  </a:cubicBezTo>
                  <a:cubicBezTo>
                    <a:pt x="6" y="39"/>
                    <a:pt x="0" y="50"/>
                    <a:pt x="0" y="59"/>
                  </a:cubicBezTo>
                  <a:cubicBezTo>
                    <a:pt x="0" y="119"/>
                    <a:pt x="0" y="119"/>
                    <a:pt x="0" y="119"/>
                  </a:cubicBezTo>
                  <a:cubicBezTo>
                    <a:pt x="0" y="128"/>
                    <a:pt x="6" y="139"/>
                    <a:pt x="14" y="143"/>
                  </a:cubicBezTo>
                  <a:cubicBezTo>
                    <a:pt x="66" y="173"/>
                    <a:pt x="66" y="173"/>
                    <a:pt x="66" y="173"/>
                  </a:cubicBezTo>
                  <a:cubicBezTo>
                    <a:pt x="70" y="175"/>
                    <a:pt x="75" y="177"/>
                    <a:pt x="80" y="177"/>
                  </a:cubicBezTo>
                  <a:cubicBezTo>
                    <a:pt x="85" y="177"/>
                    <a:pt x="90" y="175"/>
                    <a:pt x="94" y="173"/>
                  </a:cubicBezTo>
                  <a:cubicBezTo>
                    <a:pt x="146" y="143"/>
                    <a:pt x="146" y="143"/>
                    <a:pt x="146" y="143"/>
                  </a:cubicBezTo>
                  <a:cubicBezTo>
                    <a:pt x="154" y="139"/>
                    <a:pt x="160" y="128"/>
                    <a:pt x="160" y="119"/>
                  </a:cubicBezTo>
                  <a:cubicBezTo>
                    <a:pt x="160" y="59"/>
                    <a:pt x="160" y="59"/>
                    <a:pt x="160" y="59"/>
                  </a:cubicBezTo>
                  <a:cubicBezTo>
                    <a:pt x="160" y="50"/>
                    <a:pt x="154" y="39"/>
                    <a:pt x="146" y="34"/>
                  </a:cubicBezTo>
                  <a:close/>
                  <a:moveTo>
                    <a:pt x="152" y="119"/>
                  </a:moveTo>
                  <a:cubicBezTo>
                    <a:pt x="152" y="125"/>
                    <a:pt x="147" y="133"/>
                    <a:pt x="142" y="137"/>
                  </a:cubicBezTo>
                  <a:cubicBezTo>
                    <a:pt x="90" y="166"/>
                    <a:pt x="90" y="166"/>
                    <a:pt x="90" y="166"/>
                  </a:cubicBezTo>
                  <a:cubicBezTo>
                    <a:pt x="85" y="169"/>
                    <a:pt x="75" y="169"/>
                    <a:pt x="70" y="166"/>
                  </a:cubicBezTo>
                  <a:cubicBezTo>
                    <a:pt x="18" y="137"/>
                    <a:pt x="18" y="137"/>
                    <a:pt x="18" y="137"/>
                  </a:cubicBezTo>
                  <a:cubicBezTo>
                    <a:pt x="13" y="133"/>
                    <a:pt x="8" y="125"/>
                    <a:pt x="8" y="119"/>
                  </a:cubicBezTo>
                  <a:cubicBezTo>
                    <a:pt x="8" y="59"/>
                    <a:pt x="8" y="59"/>
                    <a:pt x="8" y="59"/>
                  </a:cubicBezTo>
                  <a:cubicBezTo>
                    <a:pt x="8" y="53"/>
                    <a:pt x="13" y="44"/>
                    <a:pt x="18" y="41"/>
                  </a:cubicBezTo>
                  <a:cubicBezTo>
                    <a:pt x="70" y="11"/>
                    <a:pt x="70" y="11"/>
                    <a:pt x="70" y="11"/>
                  </a:cubicBezTo>
                  <a:cubicBezTo>
                    <a:pt x="72" y="10"/>
                    <a:pt x="76" y="9"/>
                    <a:pt x="80" y="9"/>
                  </a:cubicBezTo>
                  <a:cubicBezTo>
                    <a:pt x="84" y="9"/>
                    <a:pt x="88" y="10"/>
                    <a:pt x="90" y="11"/>
                  </a:cubicBezTo>
                  <a:cubicBezTo>
                    <a:pt x="142" y="41"/>
                    <a:pt x="142" y="41"/>
                    <a:pt x="142" y="41"/>
                  </a:cubicBezTo>
                  <a:cubicBezTo>
                    <a:pt x="147" y="44"/>
                    <a:pt x="152" y="52"/>
                    <a:pt x="152" y="59"/>
                  </a:cubicBezTo>
                  <a:lnTo>
                    <a:pt x="152" y="119"/>
                  </a:ln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3" name="Freeform 43"/>
            <p:cNvSpPr>
              <a:spLocks noEditPoints="1"/>
            </p:cNvSpPr>
            <p:nvPr/>
          </p:nvSpPr>
          <p:spPr bwMode="auto">
            <a:xfrm>
              <a:off x="4689611" y="3139309"/>
              <a:ext cx="176972" cy="180149"/>
            </a:xfrm>
            <a:custGeom>
              <a:avLst/>
              <a:gdLst>
                <a:gd name="T0" fmla="*/ 100 w 166"/>
                <a:gd name="T1" fmla="*/ 76 h 185"/>
                <a:gd name="T2" fmla="*/ 66 w 166"/>
                <a:gd name="T3" fmla="*/ 76 h 185"/>
                <a:gd name="T4" fmla="*/ 83 w 166"/>
                <a:gd name="T5" fmla="*/ 62 h 185"/>
                <a:gd name="T6" fmla="*/ 83 w 166"/>
                <a:gd name="T7" fmla="*/ 89 h 185"/>
                <a:gd name="T8" fmla="*/ 83 w 166"/>
                <a:gd name="T9" fmla="*/ 62 h 185"/>
                <a:gd name="T10" fmla="*/ 83 w 166"/>
                <a:gd name="T11" fmla="*/ 127 h 185"/>
                <a:gd name="T12" fmla="*/ 111 w 166"/>
                <a:gd name="T13" fmla="*/ 100 h 185"/>
                <a:gd name="T14" fmla="*/ 111 w 166"/>
                <a:gd name="T15" fmla="*/ 45 h 185"/>
                <a:gd name="T16" fmla="*/ 55 w 166"/>
                <a:gd name="T17" fmla="*/ 45 h 185"/>
                <a:gd name="T18" fmla="*/ 55 w 166"/>
                <a:gd name="T19" fmla="*/ 100 h 185"/>
                <a:gd name="T20" fmla="*/ 62 w 166"/>
                <a:gd name="T21" fmla="*/ 51 h 185"/>
                <a:gd name="T22" fmla="*/ 105 w 166"/>
                <a:gd name="T23" fmla="*/ 52 h 185"/>
                <a:gd name="T24" fmla="*/ 104 w 166"/>
                <a:gd name="T25" fmla="*/ 95 h 185"/>
                <a:gd name="T26" fmla="*/ 61 w 166"/>
                <a:gd name="T27" fmla="*/ 94 h 185"/>
                <a:gd name="T28" fmla="*/ 62 w 166"/>
                <a:gd name="T29" fmla="*/ 51 h 185"/>
                <a:gd name="T30" fmla="*/ 94 w 166"/>
                <a:gd name="T31" fmla="*/ 4 h 185"/>
                <a:gd name="T32" fmla="*/ 11 w 166"/>
                <a:gd name="T33" fmla="*/ 39 h 185"/>
                <a:gd name="T34" fmla="*/ 0 w 166"/>
                <a:gd name="T35" fmla="*/ 127 h 185"/>
                <a:gd name="T36" fmla="*/ 72 w 166"/>
                <a:gd name="T37" fmla="*/ 182 h 185"/>
                <a:gd name="T38" fmla="*/ 94 w 166"/>
                <a:gd name="T39" fmla="*/ 182 h 185"/>
                <a:gd name="T40" fmla="*/ 166 w 166"/>
                <a:gd name="T41" fmla="*/ 127 h 185"/>
                <a:gd name="T42" fmla="*/ 155 w 166"/>
                <a:gd name="T43" fmla="*/ 39 h 185"/>
                <a:gd name="T44" fmla="*/ 150 w 166"/>
                <a:gd name="T45" fmla="*/ 140 h 185"/>
                <a:gd name="T46" fmla="*/ 76 w 166"/>
                <a:gd name="T47" fmla="*/ 174 h 185"/>
                <a:gd name="T48" fmla="*/ 9 w 166"/>
                <a:gd name="T49" fmla="*/ 127 h 185"/>
                <a:gd name="T50" fmla="*/ 16 w 166"/>
                <a:gd name="T51" fmla="*/ 46 h 185"/>
                <a:gd name="T52" fmla="*/ 83 w 166"/>
                <a:gd name="T53" fmla="*/ 10 h 185"/>
                <a:gd name="T54" fmla="*/ 150 w 166"/>
                <a:gd name="T55" fmla="*/ 46 h 185"/>
                <a:gd name="T56" fmla="*/ 157 w 166"/>
                <a:gd name="T57" fmla="*/ 127 h 185"/>
                <a:gd name="T58" fmla="*/ 107 w 166"/>
                <a:gd name="T59" fmla="*/ 115 h 185"/>
                <a:gd name="T60" fmla="*/ 107 w 166"/>
                <a:gd name="T61" fmla="*/ 119 h 185"/>
                <a:gd name="T62" fmla="*/ 125 w 166"/>
                <a:gd name="T63" fmla="*/ 126 h 185"/>
                <a:gd name="T64" fmla="*/ 59 w 166"/>
                <a:gd name="T65" fmla="*/ 132 h 185"/>
                <a:gd name="T66" fmla="*/ 59 w 166"/>
                <a:gd name="T67" fmla="*/ 145 h 185"/>
                <a:gd name="T68" fmla="*/ 82 w 166"/>
                <a:gd name="T69" fmla="*/ 143 h 185"/>
                <a:gd name="T70" fmla="*/ 59 w 166"/>
                <a:gd name="T71" fmla="*/ 141 h 185"/>
                <a:gd name="T72" fmla="*/ 59 w 166"/>
                <a:gd name="T73" fmla="*/ 137 h 185"/>
                <a:gd name="T74" fmla="*/ 129 w 166"/>
                <a:gd name="T75" fmla="*/ 12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6" h="185">
                  <a:moveTo>
                    <a:pt x="83" y="93"/>
                  </a:moveTo>
                  <a:cubicBezTo>
                    <a:pt x="93" y="93"/>
                    <a:pt x="100" y="85"/>
                    <a:pt x="100" y="76"/>
                  </a:cubicBezTo>
                  <a:cubicBezTo>
                    <a:pt x="100" y="66"/>
                    <a:pt x="93" y="58"/>
                    <a:pt x="83" y="58"/>
                  </a:cubicBezTo>
                  <a:cubicBezTo>
                    <a:pt x="73" y="58"/>
                    <a:pt x="66" y="66"/>
                    <a:pt x="66" y="76"/>
                  </a:cubicBezTo>
                  <a:cubicBezTo>
                    <a:pt x="66" y="85"/>
                    <a:pt x="73" y="93"/>
                    <a:pt x="83" y="93"/>
                  </a:cubicBezTo>
                  <a:close/>
                  <a:moveTo>
                    <a:pt x="83" y="62"/>
                  </a:moveTo>
                  <a:cubicBezTo>
                    <a:pt x="90" y="62"/>
                    <a:pt x="96" y="68"/>
                    <a:pt x="96" y="76"/>
                  </a:cubicBezTo>
                  <a:cubicBezTo>
                    <a:pt x="96" y="83"/>
                    <a:pt x="90" y="89"/>
                    <a:pt x="83" y="89"/>
                  </a:cubicBezTo>
                  <a:cubicBezTo>
                    <a:pt x="76" y="89"/>
                    <a:pt x="70" y="83"/>
                    <a:pt x="70" y="76"/>
                  </a:cubicBezTo>
                  <a:cubicBezTo>
                    <a:pt x="70" y="68"/>
                    <a:pt x="76" y="62"/>
                    <a:pt x="83" y="62"/>
                  </a:cubicBezTo>
                  <a:close/>
                  <a:moveTo>
                    <a:pt x="80" y="125"/>
                  </a:moveTo>
                  <a:cubicBezTo>
                    <a:pt x="81" y="126"/>
                    <a:pt x="82" y="127"/>
                    <a:pt x="83" y="127"/>
                  </a:cubicBezTo>
                  <a:cubicBezTo>
                    <a:pt x="84" y="127"/>
                    <a:pt x="85" y="126"/>
                    <a:pt x="86" y="125"/>
                  </a:cubicBezTo>
                  <a:cubicBezTo>
                    <a:pt x="111" y="100"/>
                    <a:pt x="111" y="100"/>
                    <a:pt x="111" y="100"/>
                  </a:cubicBezTo>
                  <a:cubicBezTo>
                    <a:pt x="118" y="93"/>
                    <a:pt x="122" y="83"/>
                    <a:pt x="122" y="72"/>
                  </a:cubicBezTo>
                  <a:cubicBezTo>
                    <a:pt x="122" y="62"/>
                    <a:pt x="118" y="52"/>
                    <a:pt x="111" y="45"/>
                  </a:cubicBezTo>
                  <a:cubicBezTo>
                    <a:pt x="104" y="37"/>
                    <a:pt x="93" y="33"/>
                    <a:pt x="83" y="33"/>
                  </a:cubicBezTo>
                  <a:cubicBezTo>
                    <a:pt x="73" y="33"/>
                    <a:pt x="62" y="37"/>
                    <a:pt x="55" y="45"/>
                  </a:cubicBezTo>
                  <a:cubicBezTo>
                    <a:pt x="48" y="52"/>
                    <a:pt x="44" y="62"/>
                    <a:pt x="44" y="72"/>
                  </a:cubicBezTo>
                  <a:cubicBezTo>
                    <a:pt x="44" y="83"/>
                    <a:pt x="48" y="93"/>
                    <a:pt x="55" y="100"/>
                  </a:cubicBezTo>
                  <a:lnTo>
                    <a:pt x="80" y="125"/>
                  </a:lnTo>
                  <a:close/>
                  <a:moveTo>
                    <a:pt x="62" y="51"/>
                  </a:moveTo>
                  <a:cubicBezTo>
                    <a:pt x="67" y="45"/>
                    <a:pt x="75" y="42"/>
                    <a:pt x="83" y="42"/>
                  </a:cubicBezTo>
                  <a:cubicBezTo>
                    <a:pt x="91" y="42"/>
                    <a:pt x="99" y="45"/>
                    <a:pt x="105" y="52"/>
                  </a:cubicBezTo>
                  <a:cubicBezTo>
                    <a:pt x="110" y="57"/>
                    <a:pt x="114" y="65"/>
                    <a:pt x="114" y="73"/>
                  </a:cubicBezTo>
                  <a:cubicBezTo>
                    <a:pt x="114" y="81"/>
                    <a:pt x="110" y="89"/>
                    <a:pt x="104" y="95"/>
                  </a:cubicBezTo>
                  <a:cubicBezTo>
                    <a:pt x="83" y="116"/>
                    <a:pt x="83" y="116"/>
                    <a:pt x="83" y="116"/>
                  </a:cubicBezTo>
                  <a:cubicBezTo>
                    <a:pt x="61" y="94"/>
                    <a:pt x="61" y="94"/>
                    <a:pt x="61" y="94"/>
                  </a:cubicBezTo>
                  <a:cubicBezTo>
                    <a:pt x="56" y="88"/>
                    <a:pt x="52" y="80"/>
                    <a:pt x="52" y="72"/>
                  </a:cubicBezTo>
                  <a:cubicBezTo>
                    <a:pt x="52" y="65"/>
                    <a:pt x="56" y="57"/>
                    <a:pt x="62" y="51"/>
                  </a:cubicBezTo>
                  <a:close/>
                  <a:moveTo>
                    <a:pt x="155" y="39"/>
                  </a:moveTo>
                  <a:cubicBezTo>
                    <a:pt x="94" y="4"/>
                    <a:pt x="94" y="4"/>
                    <a:pt x="94" y="4"/>
                  </a:cubicBezTo>
                  <a:cubicBezTo>
                    <a:pt x="87" y="0"/>
                    <a:pt x="79" y="0"/>
                    <a:pt x="72" y="4"/>
                  </a:cubicBezTo>
                  <a:cubicBezTo>
                    <a:pt x="11" y="39"/>
                    <a:pt x="11" y="39"/>
                    <a:pt x="11" y="39"/>
                  </a:cubicBezTo>
                  <a:cubicBezTo>
                    <a:pt x="4" y="43"/>
                    <a:pt x="0" y="50"/>
                    <a:pt x="0" y="59"/>
                  </a:cubicBezTo>
                  <a:cubicBezTo>
                    <a:pt x="0" y="127"/>
                    <a:pt x="0" y="127"/>
                    <a:pt x="0" y="127"/>
                  </a:cubicBezTo>
                  <a:cubicBezTo>
                    <a:pt x="0" y="136"/>
                    <a:pt x="4" y="143"/>
                    <a:pt x="11" y="147"/>
                  </a:cubicBezTo>
                  <a:cubicBezTo>
                    <a:pt x="72" y="182"/>
                    <a:pt x="72" y="182"/>
                    <a:pt x="72" y="182"/>
                  </a:cubicBezTo>
                  <a:cubicBezTo>
                    <a:pt x="75" y="184"/>
                    <a:pt x="79" y="185"/>
                    <a:pt x="83" y="185"/>
                  </a:cubicBezTo>
                  <a:cubicBezTo>
                    <a:pt x="87" y="185"/>
                    <a:pt x="91" y="184"/>
                    <a:pt x="94" y="182"/>
                  </a:cubicBezTo>
                  <a:cubicBezTo>
                    <a:pt x="155" y="147"/>
                    <a:pt x="155" y="147"/>
                    <a:pt x="155" y="147"/>
                  </a:cubicBezTo>
                  <a:cubicBezTo>
                    <a:pt x="162" y="143"/>
                    <a:pt x="166" y="135"/>
                    <a:pt x="166" y="127"/>
                  </a:cubicBezTo>
                  <a:cubicBezTo>
                    <a:pt x="166" y="59"/>
                    <a:pt x="166" y="59"/>
                    <a:pt x="166" y="59"/>
                  </a:cubicBezTo>
                  <a:cubicBezTo>
                    <a:pt x="166" y="50"/>
                    <a:pt x="162" y="43"/>
                    <a:pt x="155" y="39"/>
                  </a:cubicBezTo>
                  <a:close/>
                  <a:moveTo>
                    <a:pt x="157" y="127"/>
                  </a:moveTo>
                  <a:cubicBezTo>
                    <a:pt x="157" y="132"/>
                    <a:pt x="155" y="137"/>
                    <a:pt x="150" y="140"/>
                  </a:cubicBezTo>
                  <a:cubicBezTo>
                    <a:pt x="90" y="174"/>
                    <a:pt x="90" y="174"/>
                    <a:pt x="90" y="174"/>
                  </a:cubicBezTo>
                  <a:cubicBezTo>
                    <a:pt x="86" y="177"/>
                    <a:pt x="80" y="177"/>
                    <a:pt x="76" y="174"/>
                  </a:cubicBezTo>
                  <a:cubicBezTo>
                    <a:pt x="16" y="140"/>
                    <a:pt x="16" y="140"/>
                    <a:pt x="16" y="140"/>
                  </a:cubicBezTo>
                  <a:cubicBezTo>
                    <a:pt x="11" y="137"/>
                    <a:pt x="9" y="132"/>
                    <a:pt x="9" y="127"/>
                  </a:cubicBezTo>
                  <a:cubicBezTo>
                    <a:pt x="9" y="59"/>
                    <a:pt x="9" y="59"/>
                    <a:pt x="9" y="59"/>
                  </a:cubicBezTo>
                  <a:cubicBezTo>
                    <a:pt x="9" y="54"/>
                    <a:pt x="11" y="49"/>
                    <a:pt x="16" y="46"/>
                  </a:cubicBezTo>
                  <a:cubicBezTo>
                    <a:pt x="76" y="12"/>
                    <a:pt x="76" y="12"/>
                    <a:pt x="76" y="12"/>
                  </a:cubicBezTo>
                  <a:cubicBezTo>
                    <a:pt x="78" y="11"/>
                    <a:pt x="80" y="10"/>
                    <a:pt x="83" y="10"/>
                  </a:cubicBezTo>
                  <a:cubicBezTo>
                    <a:pt x="86" y="10"/>
                    <a:pt x="88" y="11"/>
                    <a:pt x="90" y="12"/>
                  </a:cubicBezTo>
                  <a:cubicBezTo>
                    <a:pt x="150" y="46"/>
                    <a:pt x="150" y="46"/>
                    <a:pt x="150" y="46"/>
                  </a:cubicBezTo>
                  <a:cubicBezTo>
                    <a:pt x="155" y="49"/>
                    <a:pt x="157" y="53"/>
                    <a:pt x="157" y="59"/>
                  </a:cubicBezTo>
                  <a:lnTo>
                    <a:pt x="157" y="127"/>
                  </a:lnTo>
                  <a:close/>
                  <a:moveTo>
                    <a:pt x="118" y="115"/>
                  </a:moveTo>
                  <a:cubicBezTo>
                    <a:pt x="107" y="115"/>
                    <a:pt x="107" y="115"/>
                    <a:pt x="107" y="115"/>
                  </a:cubicBezTo>
                  <a:cubicBezTo>
                    <a:pt x="106" y="115"/>
                    <a:pt x="105" y="116"/>
                    <a:pt x="105" y="117"/>
                  </a:cubicBezTo>
                  <a:cubicBezTo>
                    <a:pt x="105" y="118"/>
                    <a:pt x="106" y="119"/>
                    <a:pt x="107" y="119"/>
                  </a:cubicBezTo>
                  <a:cubicBezTo>
                    <a:pt x="118" y="119"/>
                    <a:pt x="118" y="119"/>
                    <a:pt x="118" y="119"/>
                  </a:cubicBezTo>
                  <a:cubicBezTo>
                    <a:pt x="122" y="119"/>
                    <a:pt x="125" y="123"/>
                    <a:pt x="125" y="126"/>
                  </a:cubicBezTo>
                  <a:cubicBezTo>
                    <a:pt x="125" y="129"/>
                    <a:pt x="122" y="132"/>
                    <a:pt x="118" y="132"/>
                  </a:cubicBezTo>
                  <a:cubicBezTo>
                    <a:pt x="59" y="132"/>
                    <a:pt x="59" y="132"/>
                    <a:pt x="59" y="132"/>
                  </a:cubicBezTo>
                  <a:cubicBezTo>
                    <a:pt x="55" y="132"/>
                    <a:pt x="52" y="135"/>
                    <a:pt x="52" y="139"/>
                  </a:cubicBezTo>
                  <a:cubicBezTo>
                    <a:pt x="52" y="143"/>
                    <a:pt x="55" y="145"/>
                    <a:pt x="59" y="145"/>
                  </a:cubicBezTo>
                  <a:cubicBezTo>
                    <a:pt x="80" y="145"/>
                    <a:pt x="80" y="145"/>
                    <a:pt x="80" y="145"/>
                  </a:cubicBezTo>
                  <a:cubicBezTo>
                    <a:pt x="81" y="145"/>
                    <a:pt x="82" y="144"/>
                    <a:pt x="82" y="143"/>
                  </a:cubicBezTo>
                  <a:cubicBezTo>
                    <a:pt x="82" y="142"/>
                    <a:pt x="81" y="141"/>
                    <a:pt x="80" y="141"/>
                  </a:cubicBezTo>
                  <a:cubicBezTo>
                    <a:pt x="59" y="141"/>
                    <a:pt x="59" y="141"/>
                    <a:pt x="59" y="141"/>
                  </a:cubicBezTo>
                  <a:cubicBezTo>
                    <a:pt x="58" y="141"/>
                    <a:pt x="56" y="141"/>
                    <a:pt x="56" y="139"/>
                  </a:cubicBezTo>
                  <a:cubicBezTo>
                    <a:pt x="56" y="137"/>
                    <a:pt x="57" y="137"/>
                    <a:pt x="59" y="137"/>
                  </a:cubicBezTo>
                  <a:cubicBezTo>
                    <a:pt x="118" y="137"/>
                    <a:pt x="118" y="137"/>
                    <a:pt x="118" y="137"/>
                  </a:cubicBezTo>
                  <a:cubicBezTo>
                    <a:pt x="124" y="137"/>
                    <a:pt x="129" y="131"/>
                    <a:pt x="129" y="126"/>
                  </a:cubicBezTo>
                  <a:cubicBezTo>
                    <a:pt x="129" y="120"/>
                    <a:pt x="124" y="115"/>
                    <a:pt x="118" y="115"/>
                  </a:cubicBez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4" name="Freeform 47"/>
            <p:cNvSpPr>
              <a:spLocks noEditPoints="1"/>
            </p:cNvSpPr>
            <p:nvPr/>
          </p:nvSpPr>
          <p:spPr bwMode="auto">
            <a:xfrm>
              <a:off x="5095398" y="3139309"/>
              <a:ext cx="176529" cy="180149"/>
            </a:xfrm>
            <a:custGeom>
              <a:avLst/>
              <a:gdLst>
                <a:gd name="T0" fmla="*/ 127 w 166"/>
                <a:gd name="T1" fmla="*/ 93 h 185"/>
                <a:gd name="T2" fmla="*/ 117 w 166"/>
                <a:gd name="T3" fmla="*/ 96 h 185"/>
                <a:gd name="T4" fmla="*/ 113 w 166"/>
                <a:gd name="T5" fmla="*/ 110 h 185"/>
                <a:gd name="T6" fmla="*/ 110 w 166"/>
                <a:gd name="T7" fmla="*/ 111 h 185"/>
                <a:gd name="T8" fmla="*/ 100 w 166"/>
                <a:gd name="T9" fmla="*/ 60 h 185"/>
                <a:gd name="T10" fmla="*/ 90 w 166"/>
                <a:gd name="T11" fmla="*/ 48 h 185"/>
                <a:gd name="T12" fmla="*/ 76 w 166"/>
                <a:gd name="T13" fmla="*/ 126 h 185"/>
                <a:gd name="T14" fmla="*/ 71 w 166"/>
                <a:gd name="T15" fmla="*/ 135 h 185"/>
                <a:gd name="T16" fmla="*/ 61 w 166"/>
                <a:gd name="T17" fmla="*/ 102 h 185"/>
                <a:gd name="T18" fmla="*/ 40 w 166"/>
                <a:gd name="T19" fmla="*/ 94 h 185"/>
                <a:gd name="T20" fmla="*/ 19 w 166"/>
                <a:gd name="T21" fmla="*/ 96 h 185"/>
                <a:gd name="T22" fmla="*/ 41 w 166"/>
                <a:gd name="T23" fmla="*/ 98 h 185"/>
                <a:gd name="T24" fmla="*/ 57 w 166"/>
                <a:gd name="T25" fmla="*/ 103 h 185"/>
                <a:gd name="T26" fmla="*/ 71 w 166"/>
                <a:gd name="T27" fmla="*/ 140 h 185"/>
                <a:gd name="T28" fmla="*/ 77 w 166"/>
                <a:gd name="T29" fmla="*/ 138 h 185"/>
                <a:gd name="T30" fmla="*/ 86 w 166"/>
                <a:gd name="T31" fmla="*/ 60 h 185"/>
                <a:gd name="T32" fmla="*/ 93 w 166"/>
                <a:gd name="T33" fmla="*/ 54 h 185"/>
                <a:gd name="T34" fmla="*/ 100 w 166"/>
                <a:gd name="T35" fmla="*/ 106 h 185"/>
                <a:gd name="T36" fmla="*/ 110 w 166"/>
                <a:gd name="T37" fmla="*/ 115 h 185"/>
                <a:gd name="T38" fmla="*/ 120 w 166"/>
                <a:gd name="T39" fmla="*/ 103 h 185"/>
                <a:gd name="T40" fmla="*/ 125 w 166"/>
                <a:gd name="T41" fmla="*/ 98 h 185"/>
                <a:gd name="T42" fmla="*/ 138 w 166"/>
                <a:gd name="T43" fmla="*/ 107 h 185"/>
                <a:gd name="T44" fmla="*/ 138 w 166"/>
                <a:gd name="T45" fmla="*/ 85 h 185"/>
                <a:gd name="T46" fmla="*/ 23 w 166"/>
                <a:gd name="T47" fmla="*/ 96 h 185"/>
                <a:gd name="T48" fmla="*/ 36 w 166"/>
                <a:gd name="T49" fmla="*/ 96 h 185"/>
                <a:gd name="T50" fmla="*/ 138 w 166"/>
                <a:gd name="T51" fmla="*/ 103 h 185"/>
                <a:gd name="T52" fmla="*/ 138 w 166"/>
                <a:gd name="T53" fmla="*/ 90 h 185"/>
                <a:gd name="T54" fmla="*/ 138 w 166"/>
                <a:gd name="T55" fmla="*/ 103 h 185"/>
                <a:gd name="T56" fmla="*/ 94 w 166"/>
                <a:gd name="T57" fmla="*/ 4 h 185"/>
                <a:gd name="T58" fmla="*/ 11 w 166"/>
                <a:gd name="T59" fmla="*/ 39 h 185"/>
                <a:gd name="T60" fmla="*/ 0 w 166"/>
                <a:gd name="T61" fmla="*/ 127 h 185"/>
                <a:gd name="T62" fmla="*/ 72 w 166"/>
                <a:gd name="T63" fmla="*/ 182 h 185"/>
                <a:gd name="T64" fmla="*/ 94 w 166"/>
                <a:gd name="T65" fmla="*/ 182 h 185"/>
                <a:gd name="T66" fmla="*/ 166 w 166"/>
                <a:gd name="T67" fmla="*/ 127 h 185"/>
                <a:gd name="T68" fmla="*/ 155 w 166"/>
                <a:gd name="T69" fmla="*/ 39 h 185"/>
                <a:gd name="T70" fmla="*/ 150 w 166"/>
                <a:gd name="T71" fmla="*/ 140 h 185"/>
                <a:gd name="T72" fmla="*/ 76 w 166"/>
                <a:gd name="T73" fmla="*/ 174 h 185"/>
                <a:gd name="T74" fmla="*/ 9 w 166"/>
                <a:gd name="T75" fmla="*/ 127 h 185"/>
                <a:gd name="T76" fmla="*/ 16 w 166"/>
                <a:gd name="T77" fmla="*/ 46 h 185"/>
                <a:gd name="T78" fmla="*/ 83 w 166"/>
                <a:gd name="T79" fmla="*/ 10 h 185"/>
                <a:gd name="T80" fmla="*/ 150 w 166"/>
                <a:gd name="T81" fmla="*/ 46 h 185"/>
                <a:gd name="T82" fmla="*/ 157 w 166"/>
                <a:gd name="T83" fmla="*/ 12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6" h="185">
                  <a:moveTo>
                    <a:pt x="138" y="85"/>
                  </a:moveTo>
                  <a:cubicBezTo>
                    <a:pt x="132" y="85"/>
                    <a:pt x="128" y="89"/>
                    <a:pt x="127" y="93"/>
                  </a:cubicBezTo>
                  <a:cubicBezTo>
                    <a:pt x="124" y="93"/>
                    <a:pt x="124" y="93"/>
                    <a:pt x="124" y="93"/>
                  </a:cubicBezTo>
                  <a:cubicBezTo>
                    <a:pt x="121" y="93"/>
                    <a:pt x="119" y="94"/>
                    <a:pt x="117" y="96"/>
                  </a:cubicBezTo>
                  <a:cubicBezTo>
                    <a:pt x="114" y="99"/>
                    <a:pt x="115" y="103"/>
                    <a:pt x="115" y="103"/>
                  </a:cubicBezTo>
                  <a:cubicBezTo>
                    <a:pt x="115" y="106"/>
                    <a:pt x="114" y="108"/>
                    <a:pt x="113" y="110"/>
                  </a:cubicBezTo>
                  <a:cubicBezTo>
                    <a:pt x="112" y="111"/>
                    <a:pt x="110" y="111"/>
                    <a:pt x="110" y="111"/>
                  </a:cubicBezTo>
                  <a:cubicBezTo>
                    <a:pt x="110" y="111"/>
                    <a:pt x="110" y="111"/>
                    <a:pt x="110" y="111"/>
                  </a:cubicBezTo>
                  <a:cubicBezTo>
                    <a:pt x="105" y="111"/>
                    <a:pt x="104" y="106"/>
                    <a:pt x="104" y="105"/>
                  </a:cubicBezTo>
                  <a:cubicBezTo>
                    <a:pt x="102" y="92"/>
                    <a:pt x="100" y="61"/>
                    <a:pt x="100" y="60"/>
                  </a:cubicBezTo>
                  <a:cubicBezTo>
                    <a:pt x="99" y="56"/>
                    <a:pt x="98" y="52"/>
                    <a:pt x="96" y="51"/>
                  </a:cubicBezTo>
                  <a:cubicBezTo>
                    <a:pt x="93" y="48"/>
                    <a:pt x="90" y="48"/>
                    <a:pt x="90" y="48"/>
                  </a:cubicBezTo>
                  <a:cubicBezTo>
                    <a:pt x="83" y="49"/>
                    <a:pt x="81" y="55"/>
                    <a:pt x="81" y="59"/>
                  </a:cubicBezTo>
                  <a:cubicBezTo>
                    <a:pt x="80" y="83"/>
                    <a:pt x="76" y="125"/>
                    <a:pt x="76" y="126"/>
                  </a:cubicBezTo>
                  <a:cubicBezTo>
                    <a:pt x="76" y="130"/>
                    <a:pt x="76" y="132"/>
                    <a:pt x="74" y="134"/>
                  </a:cubicBezTo>
                  <a:cubicBezTo>
                    <a:pt x="73" y="135"/>
                    <a:pt x="71" y="135"/>
                    <a:pt x="71" y="135"/>
                  </a:cubicBezTo>
                  <a:cubicBezTo>
                    <a:pt x="66" y="135"/>
                    <a:pt x="66" y="127"/>
                    <a:pt x="66" y="127"/>
                  </a:cubicBezTo>
                  <a:cubicBezTo>
                    <a:pt x="64" y="119"/>
                    <a:pt x="61" y="102"/>
                    <a:pt x="61" y="102"/>
                  </a:cubicBezTo>
                  <a:cubicBezTo>
                    <a:pt x="60" y="95"/>
                    <a:pt x="53" y="93"/>
                    <a:pt x="49" y="94"/>
                  </a:cubicBezTo>
                  <a:cubicBezTo>
                    <a:pt x="40" y="94"/>
                    <a:pt x="40" y="94"/>
                    <a:pt x="40" y="94"/>
                  </a:cubicBezTo>
                  <a:cubicBezTo>
                    <a:pt x="39" y="89"/>
                    <a:pt x="35" y="86"/>
                    <a:pt x="30" y="86"/>
                  </a:cubicBezTo>
                  <a:cubicBezTo>
                    <a:pt x="24" y="86"/>
                    <a:pt x="19" y="90"/>
                    <a:pt x="19" y="96"/>
                  </a:cubicBezTo>
                  <a:cubicBezTo>
                    <a:pt x="19" y="103"/>
                    <a:pt x="24" y="107"/>
                    <a:pt x="30" y="107"/>
                  </a:cubicBezTo>
                  <a:cubicBezTo>
                    <a:pt x="35" y="107"/>
                    <a:pt x="40" y="103"/>
                    <a:pt x="41" y="98"/>
                  </a:cubicBezTo>
                  <a:cubicBezTo>
                    <a:pt x="50" y="98"/>
                    <a:pt x="50" y="98"/>
                    <a:pt x="50" y="98"/>
                  </a:cubicBezTo>
                  <a:cubicBezTo>
                    <a:pt x="50" y="98"/>
                    <a:pt x="56" y="98"/>
                    <a:pt x="57" y="103"/>
                  </a:cubicBezTo>
                  <a:cubicBezTo>
                    <a:pt x="57" y="103"/>
                    <a:pt x="60" y="120"/>
                    <a:pt x="62" y="128"/>
                  </a:cubicBezTo>
                  <a:cubicBezTo>
                    <a:pt x="62" y="133"/>
                    <a:pt x="65" y="140"/>
                    <a:pt x="71" y="140"/>
                  </a:cubicBezTo>
                  <a:cubicBezTo>
                    <a:pt x="71" y="140"/>
                    <a:pt x="71" y="140"/>
                    <a:pt x="72" y="140"/>
                  </a:cubicBezTo>
                  <a:cubicBezTo>
                    <a:pt x="73" y="140"/>
                    <a:pt x="75" y="139"/>
                    <a:pt x="77" y="138"/>
                  </a:cubicBezTo>
                  <a:cubicBezTo>
                    <a:pt x="80" y="135"/>
                    <a:pt x="81" y="131"/>
                    <a:pt x="81" y="126"/>
                  </a:cubicBezTo>
                  <a:cubicBezTo>
                    <a:pt x="81" y="126"/>
                    <a:pt x="84" y="84"/>
                    <a:pt x="86" y="60"/>
                  </a:cubicBezTo>
                  <a:cubicBezTo>
                    <a:pt x="86" y="60"/>
                    <a:pt x="86" y="53"/>
                    <a:pt x="91" y="53"/>
                  </a:cubicBezTo>
                  <a:cubicBezTo>
                    <a:pt x="91" y="53"/>
                    <a:pt x="92" y="53"/>
                    <a:pt x="93" y="54"/>
                  </a:cubicBezTo>
                  <a:cubicBezTo>
                    <a:pt x="95" y="55"/>
                    <a:pt x="96" y="58"/>
                    <a:pt x="96" y="61"/>
                  </a:cubicBezTo>
                  <a:cubicBezTo>
                    <a:pt x="96" y="62"/>
                    <a:pt x="98" y="93"/>
                    <a:pt x="100" y="106"/>
                  </a:cubicBezTo>
                  <a:cubicBezTo>
                    <a:pt x="101" y="109"/>
                    <a:pt x="104" y="115"/>
                    <a:pt x="110" y="115"/>
                  </a:cubicBezTo>
                  <a:cubicBezTo>
                    <a:pt x="110" y="115"/>
                    <a:pt x="110" y="115"/>
                    <a:pt x="110" y="115"/>
                  </a:cubicBezTo>
                  <a:cubicBezTo>
                    <a:pt x="110" y="115"/>
                    <a:pt x="114" y="115"/>
                    <a:pt x="117" y="113"/>
                  </a:cubicBezTo>
                  <a:cubicBezTo>
                    <a:pt x="119" y="110"/>
                    <a:pt x="120" y="107"/>
                    <a:pt x="120" y="103"/>
                  </a:cubicBezTo>
                  <a:cubicBezTo>
                    <a:pt x="120" y="103"/>
                    <a:pt x="120" y="101"/>
                    <a:pt x="121" y="99"/>
                  </a:cubicBezTo>
                  <a:cubicBezTo>
                    <a:pt x="122" y="98"/>
                    <a:pt x="124" y="98"/>
                    <a:pt x="125" y="98"/>
                  </a:cubicBezTo>
                  <a:cubicBezTo>
                    <a:pt x="127" y="98"/>
                    <a:pt x="127" y="98"/>
                    <a:pt x="127" y="98"/>
                  </a:cubicBezTo>
                  <a:cubicBezTo>
                    <a:pt x="128" y="103"/>
                    <a:pt x="132" y="107"/>
                    <a:pt x="138" y="107"/>
                  </a:cubicBezTo>
                  <a:cubicBezTo>
                    <a:pt x="144" y="107"/>
                    <a:pt x="148" y="102"/>
                    <a:pt x="148" y="96"/>
                  </a:cubicBezTo>
                  <a:cubicBezTo>
                    <a:pt x="148" y="90"/>
                    <a:pt x="144" y="85"/>
                    <a:pt x="138" y="85"/>
                  </a:cubicBezTo>
                  <a:close/>
                  <a:moveTo>
                    <a:pt x="29" y="103"/>
                  </a:moveTo>
                  <a:cubicBezTo>
                    <a:pt x="26" y="103"/>
                    <a:pt x="23" y="100"/>
                    <a:pt x="23" y="96"/>
                  </a:cubicBezTo>
                  <a:cubicBezTo>
                    <a:pt x="23" y="93"/>
                    <a:pt x="26" y="90"/>
                    <a:pt x="29" y="90"/>
                  </a:cubicBezTo>
                  <a:cubicBezTo>
                    <a:pt x="33" y="90"/>
                    <a:pt x="36" y="93"/>
                    <a:pt x="36" y="96"/>
                  </a:cubicBezTo>
                  <a:cubicBezTo>
                    <a:pt x="36" y="100"/>
                    <a:pt x="33" y="103"/>
                    <a:pt x="29" y="103"/>
                  </a:cubicBezTo>
                  <a:close/>
                  <a:moveTo>
                    <a:pt x="138" y="103"/>
                  </a:moveTo>
                  <a:cubicBezTo>
                    <a:pt x="134" y="103"/>
                    <a:pt x="131" y="100"/>
                    <a:pt x="131" y="96"/>
                  </a:cubicBezTo>
                  <a:cubicBezTo>
                    <a:pt x="131" y="93"/>
                    <a:pt x="134" y="90"/>
                    <a:pt x="138" y="90"/>
                  </a:cubicBezTo>
                  <a:cubicBezTo>
                    <a:pt x="141" y="90"/>
                    <a:pt x="144" y="93"/>
                    <a:pt x="144" y="96"/>
                  </a:cubicBezTo>
                  <a:cubicBezTo>
                    <a:pt x="144" y="100"/>
                    <a:pt x="141" y="103"/>
                    <a:pt x="138" y="103"/>
                  </a:cubicBezTo>
                  <a:close/>
                  <a:moveTo>
                    <a:pt x="155" y="39"/>
                  </a:moveTo>
                  <a:cubicBezTo>
                    <a:pt x="94" y="4"/>
                    <a:pt x="94" y="4"/>
                    <a:pt x="94" y="4"/>
                  </a:cubicBezTo>
                  <a:cubicBezTo>
                    <a:pt x="87" y="0"/>
                    <a:pt x="79" y="0"/>
                    <a:pt x="72" y="4"/>
                  </a:cubicBezTo>
                  <a:cubicBezTo>
                    <a:pt x="11" y="39"/>
                    <a:pt x="11" y="39"/>
                    <a:pt x="11" y="39"/>
                  </a:cubicBezTo>
                  <a:cubicBezTo>
                    <a:pt x="4" y="43"/>
                    <a:pt x="0" y="50"/>
                    <a:pt x="0" y="59"/>
                  </a:cubicBezTo>
                  <a:cubicBezTo>
                    <a:pt x="0" y="127"/>
                    <a:pt x="0" y="127"/>
                    <a:pt x="0" y="127"/>
                  </a:cubicBezTo>
                  <a:cubicBezTo>
                    <a:pt x="0" y="136"/>
                    <a:pt x="4" y="143"/>
                    <a:pt x="11" y="147"/>
                  </a:cubicBezTo>
                  <a:cubicBezTo>
                    <a:pt x="72" y="182"/>
                    <a:pt x="72" y="182"/>
                    <a:pt x="72" y="182"/>
                  </a:cubicBezTo>
                  <a:cubicBezTo>
                    <a:pt x="75" y="184"/>
                    <a:pt x="79" y="185"/>
                    <a:pt x="83" y="185"/>
                  </a:cubicBezTo>
                  <a:cubicBezTo>
                    <a:pt x="87" y="185"/>
                    <a:pt x="91" y="184"/>
                    <a:pt x="94" y="182"/>
                  </a:cubicBezTo>
                  <a:cubicBezTo>
                    <a:pt x="155" y="147"/>
                    <a:pt x="155" y="147"/>
                    <a:pt x="155" y="147"/>
                  </a:cubicBezTo>
                  <a:cubicBezTo>
                    <a:pt x="162" y="143"/>
                    <a:pt x="166" y="135"/>
                    <a:pt x="166" y="127"/>
                  </a:cubicBezTo>
                  <a:cubicBezTo>
                    <a:pt x="166" y="59"/>
                    <a:pt x="166" y="59"/>
                    <a:pt x="166" y="59"/>
                  </a:cubicBezTo>
                  <a:cubicBezTo>
                    <a:pt x="166" y="50"/>
                    <a:pt x="162" y="43"/>
                    <a:pt x="155" y="39"/>
                  </a:cubicBezTo>
                  <a:close/>
                  <a:moveTo>
                    <a:pt x="157" y="127"/>
                  </a:moveTo>
                  <a:cubicBezTo>
                    <a:pt x="157" y="132"/>
                    <a:pt x="155" y="137"/>
                    <a:pt x="150" y="140"/>
                  </a:cubicBezTo>
                  <a:cubicBezTo>
                    <a:pt x="90" y="174"/>
                    <a:pt x="90" y="174"/>
                    <a:pt x="90" y="174"/>
                  </a:cubicBezTo>
                  <a:cubicBezTo>
                    <a:pt x="86" y="177"/>
                    <a:pt x="80" y="177"/>
                    <a:pt x="76" y="174"/>
                  </a:cubicBezTo>
                  <a:cubicBezTo>
                    <a:pt x="16" y="140"/>
                    <a:pt x="16" y="140"/>
                    <a:pt x="16" y="140"/>
                  </a:cubicBezTo>
                  <a:cubicBezTo>
                    <a:pt x="11" y="137"/>
                    <a:pt x="9" y="132"/>
                    <a:pt x="9" y="127"/>
                  </a:cubicBezTo>
                  <a:cubicBezTo>
                    <a:pt x="9" y="59"/>
                    <a:pt x="9" y="59"/>
                    <a:pt x="9" y="59"/>
                  </a:cubicBezTo>
                  <a:cubicBezTo>
                    <a:pt x="9" y="54"/>
                    <a:pt x="11" y="49"/>
                    <a:pt x="16" y="46"/>
                  </a:cubicBezTo>
                  <a:cubicBezTo>
                    <a:pt x="76" y="12"/>
                    <a:pt x="76" y="12"/>
                    <a:pt x="76" y="12"/>
                  </a:cubicBezTo>
                  <a:cubicBezTo>
                    <a:pt x="78" y="11"/>
                    <a:pt x="80" y="10"/>
                    <a:pt x="83" y="10"/>
                  </a:cubicBezTo>
                  <a:cubicBezTo>
                    <a:pt x="86" y="10"/>
                    <a:pt x="88" y="11"/>
                    <a:pt x="90" y="12"/>
                  </a:cubicBezTo>
                  <a:cubicBezTo>
                    <a:pt x="150" y="46"/>
                    <a:pt x="150" y="46"/>
                    <a:pt x="150" y="46"/>
                  </a:cubicBezTo>
                  <a:cubicBezTo>
                    <a:pt x="155" y="49"/>
                    <a:pt x="157" y="53"/>
                    <a:pt x="157" y="59"/>
                  </a:cubicBezTo>
                  <a:lnTo>
                    <a:pt x="157" y="127"/>
                  </a:ln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5" name="TextBox 35"/>
            <p:cNvSpPr txBox="1"/>
            <p:nvPr/>
          </p:nvSpPr>
          <p:spPr>
            <a:xfrm>
              <a:off x="2324137" y="2979194"/>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Database</a:t>
              </a:r>
            </a:p>
          </p:txBody>
        </p:sp>
        <p:sp>
          <p:nvSpPr>
            <p:cNvPr id="86" name="TextBox 35"/>
            <p:cNvSpPr txBox="1"/>
            <p:nvPr/>
          </p:nvSpPr>
          <p:spPr>
            <a:xfrm>
              <a:off x="2750522" y="2979194"/>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Postgre SQL</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7" name="TextBox 35"/>
            <p:cNvSpPr txBox="1"/>
            <p:nvPr/>
          </p:nvSpPr>
          <p:spPr>
            <a:xfrm>
              <a:off x="3172081" y="2979194"/>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SQL Sever</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8" name="TextBox 35"/>
            <p:cNvSpPr txBox="1"/>
            <p:nvPr/>
          </p:nvSpPr>
          <p:spPr>
            <a:xfrm>
              <a:off x="3580311" y="2979194"/>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DDS</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TextBox 35"/>
            <p:cNvSpPr txBox="1"/>
            <p:nvPr/>
          </p:nvSpPr>
          <p:spPr>
            <a:xfrm>
              <a:off x="3888537" y="2979194"/>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Redis</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0" name="TextBox 35"/>
            <p:cNvSpPr txBox="1"/>
            <p:nvPr/>
          </p:nvSpPr>
          <p:spPr>
            <a:xfrm>
              <a:off x="4304780" y="2979194"/>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Memcached</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1" name="TextBox 35"/>
            <p:cNvSpPr txBox="1"/>
            <p:nvPr/>
          </p:nvSpPr>
          <p:spPr>
            <a:xfrm>
              <a:off x="4713302" y="2979194"/>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DDM</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2" name="TextBox 35"/>
            <p:cNvSpPr txBox="1"/>
            <p:nvPr/>
          </p:nvSpPr>
          <p:spPr>
            <a:xfrm>
              <a:off x="5058115" y="2979194"/>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DRS</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3" name="TextBox 35"/>
            <p:cNvSpPr txBox="1"/>
            <p:nvPr/>
          </p:nvSpPr>
          <p:spPr>
            <a:xfrm>
              <a:off x="5056829" y="3321809"/>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opentsdb</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4" name="TextBox 35"/>
            <p:cNvSpPr txBox="1"/>
            <p:nvPr/>
          </p:nvSpPr>
          <p:spPr>
            <a:xfrm>
              <a:off x="4649894" y="3321809"/>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geomesa</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5" name="TextBox 35"/>
            <p:cNvSpPr txBox="1"/>
            <p:nvPr/>
          </p:nvSpPr>
          <p:spPr>
            <a:xfrm>
              <a:off x="4305728" y="3321809"/>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mysql+</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6" name="TextBox 35"/>
            <p:cNvSpPr txBox="1"/>
            <p:nvPr/>
          </p:nvSpPr>
          <p:spPr>
            <a:xfrm>
              <a:off x="3888537" y="3321809"/>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RDS</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7" name="TextBox 35"/>
            <p:cNvSpPr txBox="1"/>
            <p:nvPr/>
          </p:nvSpPr>
          <p:spPr>
            <a:xfrm>
              <a:off x="3577227" y="3321809"/>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mysql</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8" name="TextBox 35"/>
            <p:cNvSpPr txBox="1"/>
            <p:nvPr/>
          </p:nvSpPr>
          <p:spPr>
            <a:xfrm>
              <a:off x="3160181" y="3321809"/>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Taurus</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p>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9" name="TextBox 35"/>
            <p:cNvSpPr txBox="1"/>
            <p:nvPr/>
          </p:nvSpPr>
          <p:spPr>
            <a:xfrm>
              <a:off x="2750522" y="3321809"/>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Cassandra</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p>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p>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0" name="TextBox 35"/>
            <p:cNvSpPr txBox="1"/>
            <p:nvPr/>
          </p:nvSpPr>
          <p:spPr>
            <a:xfrm>
              <a:off x="2329448" y="3321809"/>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DAS</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p>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p>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1" name="文本框 185"/>
            <p:cNvSpPr txBox="1"/>
            <p:nvPr/>
          </p:nvSpPr>
          <p:spPr>
            <a:xfrm>
              <a:off x="1823066" y="3089491"/>
              <a:ext cx="516505" cy="125776"/>
            </a:xfrm>
            <a:prstGeom prst="rect">
              <a:avLst/>
            </a:prstGeom>
            <a:noFill/>
          </p:spPr>
          <p:txBody>
            <a:bodyPr wrap="square" lIns="0" tIns="0" rIns="0" bIns="0" rtlCol="0">
              <a:spAutoFit/>
            </a:bodyPr>
            <a:lstStyle/>
            <a:p>
              <a:pPr marL="0" marR="0" lvl="0" indent="0" defTabSz="1218345"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数据库</a:t>
              </a:r>
              <a:endParaRPr kumimoji="0" 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2" name="矩形 101"/>
            <p:cNvSpPr/>
            <p:nvPr/>
          </p:nvSpPr>
          <p:spPr>
            <a:xfrm>
              <a:off x="1780138" y="3549165"/>
              <a:ext cx="3326454" cy="938037"/>
            </a:xfrm>
            <a:prstGeom prst="rect">
              <a:avLst/>
            </a:prstGeom>
            <a:noFill/>
            <a:ln w="3175" cap="flat" cmpd="sng" algn="ctr">
              <a:solidFill>
                <a:srgbClr val="FBA000"/>
              </a:solidFill>
              <a:prstDash val="solid"/>
              <a:miter lim="800000"/>
            </a:ln>
            <a:effectLst/>
          </p:spPr>
          <p:txBody>
            <a:bodyPr lIns="0" tIns="0" rIns="0" bIns="0" rtlCol="0" anchor="ctr"/>
            <a:lstStyle/>
            <a:p>
              <a:pPr marL="0" marR="0" lvl="0" indent="0" algn="ctr"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3" name="Freeform 31"/>
            <p:cNvSpPr>
              <a:spLocks noEditPoints="1"/>
            </p:cNvSpPr>
            <p:nvPr/>
          </p:nvSpPr>
          <p:spPr bwMode="auto">
            <a:xfrm>
              <a:off x="2022345" y="4189918"/>
              <a:ext cx="175014" cy="176240"/>
            </a:xfrm>
            <a:custGeom>
              <a:avLst/>
              <a:gdLst>
                <a:gd name="T0" fmla="*/ 80 w 152"/>
                <a:gd name="T1" fmla="*/ 37 h 168"/>
                <a:gd name="T2" fmla="*/ 76 w 152"/>
                <a:gd name="T3" fmla="*/ 36 h 168"/>
                <a:gd name="T4" fmla="*/ 72 w 152"/>
                <a:gd name="T5" fmla="*/ 37 h 168"/>
                <a:gd name="T6" fmla="*/ 33 w 152"/>
                <a:gd name="T7" fmla="*/ 61 h 168"/>
                <a:gd name="T8" fmla="*/ 46 w 152"/>
                <a:gd name="T9" fmla="*/ 106 h 168"/>
                <a:gd name="T10" fmla="*/ 76 w 152"/>
                <a:gd name="T11" fmla="*/ 132 h 168"/>
                <a:gd name="T12" fmla="*/ 76 w 152"/>
                <a:gd name="T13" fmla="*/ 132 h 168"/>
                <a:gd name="T14" fmla="*/ 106 w 152"/>
                <a:gd name="T15" fmla="*/ 106 h 168"/>
                <a:gd name="T16" fmla="*/ 119 w 152"/>
                <a:gd name="T17" fmla="*/ 61 h 168"/>
                <a:gd name="T18" fmla="*/ 114 w 152"/>
                <a:gd name="T19" fmla="*/ 66 h 168"/>
                <a:gd name="T20" fmla="*/ 76 w 152"/>
                <a:gd name="T21" fmla="*/ 127 h 168"/>
                <a:gd name="T22" fmla="*/ 76 w 152"/>
                <a:gd name="T23" fmla="*/ 127 h 168"/>
                <a:gd name="T24" fmla="*/ 38 w 152"/>
                <a:gd name="T25" fmla="*/ 66 h 168"/>
                <a:gd name="T26" fmla="*/ 38 w 152"/>
                <a:gd name="T27" fmla="*/ 58 h 168"/>
                <a:gd name="T28" fmla="*/ 76 w 152"/>
                <a:gd name="T29" fmla="*/ 40 h 168"/>
                <a:gd name="T30" fmla="*/ 76 w 152"/>
                <a:gd name="T31" fmla="*/ 40 h 168"/>
                <a:gd name="T32" fmla="*/ 76 w 152"/>
                <a:gd name="T33" fmla="*/ 40 h 168"/>
                <a:gd name="T34" fmla="*/ 77 w 152"/>
                <a:gd name="T35" fmla="*/ 40 h 168"/>
                <a:gd name="T36" fmla="*/ 116 w 152"/>
                <a:gd name="T37" fmla="*/ 60 h 168"/>
                <a:gd name="T38" fmla="*/ 145 w 152"/>
                <a:gd name="T39" fmla="*/ 31 h 168"/>
                <a:gd name="T40" fmla="*/ 76 w 152"/>
                <a:gd name="T41" fmla="*/ 0 h 168"/>
                <a:gd name="T42" fmla="*/ 76 w 152"/>
                <a:gd name="T43" fmla="*/ 0 h 168"/>
                <a:gd name="T44" fmla="*/ 7 w 152"/>
                <a:gd name="T45" fmla="*/ 31 h 168"/>
                <a:gd name="T46" fmla="*/ 1 w 152"/>
                <a:gd name="T47" fmla="*/ 52 h 168"/>
                <a:gd name="T48" fmla="*/ 72 w 152"/>
                <a:gd name="T49" fmla="*/ 167 h 168"/>
                <a:gd name="T50" fmla="*/ 76 w 152"/>
                <a:gd name="T51" fmla="*/ 168 h 168"/>
                <a:gd name="T52" fmla="*/ 80 w 152"/>
                <a:gd name="T53" fmla="*/ 167 h 168"/>
                <a:gd name="T54" fmla="*/ 151 w 152"/>
                <a:gd name="T55" fmla="*/ 52 h 168"/>
                <a:gd name="T56" fmla="*/ 145 w 152"/>
                <a:gd name="T57" fmla="*/ 31 h 168"/>
                <a:gd name="T58" fmla="*/ 123 w 152"/>
                <a:gd name="T59" fmla="*/ 118 h 168"/>
                <a:gd name="T60" fmla="*/ 76 w 152"/>
                <a:gd name="T61" fmla="*/ 160 h 168"/>
                <a:gd name="T62" fmla="*/ 29 w 152"/>
                <a:gd name="T63" fmla="*/ 118 h 168"/>
                <a:gd name="T64" fmla="*/ 8 w 152"/>
                <a:gd name="T65" fmla="*/ 43 h 168"/>
                <a:gd name="T66" fmla="*/ 74 w 152"/>
                <a:gd name="T67" fmla="*/ 8 h 168"/>
                <a:gd name="T68" fmla="*/ 76 w 152"/>
                <a:gd name="T69" fmla="*/ 8 h 168"/>
                <a:gd name="T70" fmla="*/ 76 w 152"/>
                <a:gd name="T71" fmla="*/ 8 h 168"/>
                <a:gd name="T72" fmla="*/ 76 w 152"/>
                <a:gd name="T73" fmla="*/ 8 h 168"/>
                <a:gd name="T74" fmla="*/ 142 w 152"/>
                <a:gd name="T75" fmla="*/ 39 h 168"/>
                <a:gd name="T76" fmla="*/ 143 w 152"/>
                <a:gd name="T77" fmla="*/ 5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 h="168">
                  <a:moveTo>
                    <a:pt x="115" y="54"/>
                  </a:moveTo>
                  <a:cubicBezTo>
                    <a:pt x="100" y="51"/>
                    <a:pt x="87" y="43"/>
                    <a:pt x="80" y="37"/>
                  </a:cubicBezTo>
                  <a:cubicBezTo>
                    <a:pt x="78" y="36"/>
                    <a:pt x="77" y="36"/>
                    <a:pt x="76" y="36"/>
                  </a:cubicBezTo>
                  <a:cubicBezTo>
                    <a:pt x="76" y="36"/>
                    <a:pt x="76" y="36"/>
                    <a:pt x="76" y="36"/>
                  </a:cubicBezTo>
                  <a:cubicBezTo>
                    <a:pt x="76" y="36"/>
                    <a:pt x="76" y="36"/>
                    <a:pt x="76" y="36"/>
                  </a:cubicBezTo>
                  <a:cubicBezTo>
                    <a:pt x="75" y="36"/>
                    <a:pt x="74" y="36"/>
                    <a:pt x="72" y="37"/>
                  </a:cubicBezTo>
                  <a:cubicBezTo>
                    <a:pt x="65" y="43"/>
                    <a:pt x="52" y="51"/>
                    <a:pt x="37" y="54"/>
                  </a:cubicBezTo>
                  <a:cubicBezTo>
                    <a:pt x="35" y="54"/>
                    <a:pt x="32" y="58"/>
                    <a:pt x="33" y="61"/>
                  </a:cubicBezTo>
                  <a:cubicBezTo>
                    <a:pt x="33" y="62"/>
                    <a:pt x="33" y="64"/>
                    <a:pt x="33" y="66"/>
                  </a:cubicBezTo>
                  <a:cubicBezTo>
                    <a:pt x="34" y="76"/>
                    <a:pt x="35" y="92"/>
                    <a:pt x="46" y="106"/>
                  </a:cubicBezTo>
                  <a:cubicBezTo>
                    <a:pt x="52" y="116"/>
                    <a:pt x="64" y="126"/>
                    <a:pt x="74" y="132"/>
                  </a:cubicBezTo>
                  <a:cubicBezTo>
                    <a:pt x="74" y="132"/>
                    <a:pt x="74" y="132"/>
                    <a:pt x="76" y="132"/>
                  </a:cubicBezTo>
                  <a:cubicBezTo>
                    <a:pt x="76" y="132"/>
                    <a:pt x="76" y="132"/>
                    <a:pt x="76" y="132"/>
                  </a:cubicBezTo>
                  <a:cubicBezTo>
                    <a:pt x="76" y="132"/>
                    <a:pt x="76" y="132"/>
                    <a:pt x="76" y="132"/>
                  </a:cubicBezTo>
                  <a:cubicBezTo>
                    <a:pt x="77" y="132"/>
                    <a:pt x="78" y="132"/>
                    <a:pt x="78" y="132"/>
                  </a:cubicBezTo>
                  <a:cubicBezTo>
                    <a:pt x="88" y="126"/>
                    <a:pt x="100" y="116"/>
                    <a:pt x="106" y="106"/>
                  </a:cubicBezTo>
                  <a:cubicBezTo>
                    <a:pt x="117" y="92"/>
                    <a:pt x="118" y="76"/>
                    <a:pt x="119" y="66"/>
                  </a:cubicBezTo>
                  <a:cubicBezTo>
                    <a:pt x="119" y="64"/>
                    <a:pt x="119" y="62"/>
                    <a:pt x="119" y="61"/>
                  </a:cubicBezTo>
                  <a:cubicBezTo>
                    <a:pt x="120" y="58"/>
                    <a:pt x="118" y="54"/>
                    <a:pt x="115" y="54"/>
                  </a:cubicBezTo>
                  <a:close/>
                  <a:moveTo>
                    <a:pt x="114" y="66"/>
                  </a:moveTo>
                  <a:cubicBezTo>
                    <a:pt x="114" y="76"/>
                    <a:pt x="112" y="90"/>
                    <a:pt x="103" y="104"/>
                  </a:cubicBezTo>
                  <a:cubicBezTo>
                    <a:pt x="96" y="112"/>
                    <a:pt x="85" y="122"/>
                    <a:pt x="76" y="127"/>
                  </a:cubicBezTo>
                  <a:cubicBezTo>
                    <a:pt x="76" y="127"/>
                    <a:pt x="76" y="127"/>
                    <a:pt x="76" y="127"/>
                  </a:cubicBezTo>
                  <a:cubicBezTo>
                    <a:pt x="76" y="127"/>
                    <a:pt x="76" y="127"/>
                    <a:pt x="76" y="127"/>
                  </a:cubicBezTo>
                  <a:cubicBezTo>
                    <a:pt x="66" y="122"/>
                    <a:pt x="56" y="112"/>
                    <a:pt x="49" y="104"/>
                  </a:cubicBezTo>
                  <a:cubicBezTo>
                    <a:pt x="40" y="90"/>
                    <a:pt x="38" y="75"/>
                    <a:pt x="38" y="66"/>
                  </a:cubicBezTo>
                  <a:cubicBezTo>
                    <a:pt x="38" y="64"/>
                    <a:pt x="37" y="62"/>
                    <a:pt x="37" y="60"/>
                  </a:cubicBezTo>
                  <a:cubicBezTo>
                    <a:pt x="37" y="60"/>
                    <a:pt x="38" y="59"/>
                    <a:pt x="38" y="58"/>
                  </a:cubicBezTo>
                  <a:cubicBezTo>
                    <a:pt x="55" y="55"/>
                    <a:pt x="68" y="46"/>
                    <a:pt x="76" y="40"/>
                  </a:cubicBezTo>
                  <a:cubicBezTo>
                    <a:pt x="76" y="40"/>
                    <a:pt x="76" y="40"/>
                    <a:pt x="76" y="40"/>
                  </a:cubicBezTo>
                  <a:cubicBezTo>
                    <a:pt x="76" y="40"/>
                    <a:pt x="76" y="40"/>
                    <a:pt x="76" y="40"/>
                  </a:cubicBezTo>
                  <a:cubicBezTo>
                    <a:pt x="76" y="40"/>
                    <a:pt x="76" y="40"/>
                    <a:pt x="76" y="40"/>
                  </a:cubicBezTo>
                  <a:cubicBezTo>
                    <a:pt x="76" y="40"/>
                    <a:pt x="76" y="40"/>
                    <a:pt x="76" y="40"/>
                  </a:cubicBezTo>
                  <a:cubicBezTo>
                    <a:pt x="76" y="40"/>
                    <a:pt x="76" y="40"/>
                    <a:pt x="76" y="40"/>
                  </a:cubicBezTo>
                  <a:cubicBezTo>
                    <a:pt x="76" y="40"/>
                    <a:pt x="76" y="40"/>
                    <a:pt x="76" y="40"/>
                  </a:cubicBezTo>
                  <a:cubicBezTo>
                    <a:pt x="77" y="40"/>
                    <a:pt x="77" y="40"/>
                    <a:pt x="77" y="40"/>
                  </a:cubicBezTo>
                  <a:cubicBezTo>
                    <a:pt x="84" y="46"/>
                    <a:pt x="98" y="54"/>
                    <a:pt x="114" y="58"/>
                  </a:cubicBezTo>
                  <a:cubicBezTo>
                    <a:pt x="115" y="58"/>
                    <a:pt x="116" y="60"/>
                    <a:pt x="116" y="60"/>
                  </a:cubicBezTo>
                  <a:cubicBezTo>
                    <a:pt x="115" y="62"/>
                    <a:pt x="114" y="64"/>
                    <a:pt x="114" y="66"/>
                  </a:cubicBezTo>
                  <a:close/>
                  <a:moveTo>
                    <a:pt x="145" y="31"/>
                  </a:moveTo>
                  <a:cubicBezTo>
                    <a:pt x="119" y="26"/>
                    <a:pt x="95" y="13"/>
                    <a:pt x="83" y="2"/>
                  </a:cubicBezTo>
                  <a:cubicBezTo>
                    <a:pt x="80" y="0"/>
                    <a:pt x="78" y="0"/>
                    <a:pt x="76" y="0"/>
                  </a:cubicBezTo>
                  <a:cubicBezTo>
                    <a:pt x="76" y="0"/>
                    <a:pt x="76" y="0"/>
                    <a:pt x="76" y="0"/>
                  </a:cubicBezTo>
                  <a:cubicBezTo>
                    <a:pt x="76" y="0"/>
                    <a:pt x="76" y="0"/>
                    <a:pt x="76" y="0"/>
                  </a:cubicBezTo>
                  <a:cubicBezTo>
                    <a:pt x="74" y="0"/>
                    <a:pt x="72" y="0"/>
                    <a:pt x="69" y="2"/>
                  </a:cubicBezTo>
                  <a:cubicBezTo>
                    <a:pt x="57" y="13"/>
                    <a:pt x="33" y="26"/>
                    <a:pt x="7" y="31"/>
                  </a:cubicBezTo>
                  <a:cubicBezTo>
                    <a:pt x="4" y="32"/>
                    <a:pt x="0" y="40"/>
                    <a:pt x="0" y="44"/>
                  </a:cubicBezTo>
                  <a:cubicBezTo>
                    <a:pt x="0" y="46"/>
                    <a:pt x="0" y="49"/>
                    <a:pt x="1" y="52"/>
                  </a:cubicBezTo>
                  <a:cubicBezTo>
                    <a:pt x="2" y="71"/>
                    <a:pt x="4" y="98"/>
                    <a:pt x="23" y="123"/>
                  </a:cubicBezTo>
                  <a:cubicBezTo>
                    <a:pt x="35" y="140"/>
                    <a:pt x="55" y="158"/>
                    <a:pt x="72" y="167"/>
                  </a:cubicBezTo>
                  <a:cubicBezTo>
                    <a:pt x="72" y="167"/>
                    <a:pt x="74" y="168"/>
                    <a:pt x="76" y="168"/>
                  </a:cubicBezTo>
                  <a:cubicBezTo>
                    <a:pt x="76" y="168"/>
                    <a:pt x="76" y="168"/>
                    <a:pt x="76" y="168"/>
                  </a:cubicBezTo>
                  <a:cubicBezTo>
                    <a:pt x="76" y="168"/>
                    <a:pt x="76" y="168"/>
                    <a:pt x="76" y="168"/>
                  </a:cubicBezTo>
                  <a:cubicBezTo>
                    <a:pt x="78" y="168"/>
                    <a:pt x="80" y="167"/>
                    <a:pt x="80" y="167"/>
                  </a:cubicBezTo>
                  <a:cubicBezTo>
                    <a:pt x="97" y="158"/>
                    <a:pt x="117" y="140"/>
                    <a:pt x="129" y="123"/>
                  </a:cubicBezTo>
                  <a:cubicBezTo>
                    <a:pt x="148" y="98"/>
                    <a:pt x="150" y="71"/>
                    <a:pt x="151" y="52"/>
                  </a:cubicBezTo>
                  <a:cubicBezTo>
                    <a:pt x="152" y="49"/>
                    <a:pt x="152" y="46"/>
                    <a:pt x="152" y="44"/>
                  </a:cubicBezTo>
                  <a:cubicBezTo>
                    <a:pt x="152" y="40"/>
                    <a:pt x="148" y="32"/>
                    <a:pt x="145" y="31"/>
                  </a:cubicBezTo>
                  <a:close/>
                  <a:moveTo>
                    <a:pt x="143" y="52"/>
                  </a:moveTo>
                  <a:cubicBezTo>
                    <a:pt x="142" y="69"/>
                    <a:pt x="140" y="95"/>
                    <a:pt x="123" y="118"/>
                  </a:cubicBezTo>
                  <a:cubicBezTo>
                    <a:pt x="111" y="134"/>
                    <a:pt x="92" y="151"/>
                    <a:pt x="76" y="160"/>
                  </a:cubicBezTo>
                  <a:cubicBezTo>
                    <a:pt x="76" y="160"/>
                    <a:pt x="76" y="160"/>
                    <a:pt x="76" y="160"/>
                  </a:cubicBezTo>
                  <a:cubicBezTo>
                    <a:pt x="76" y="160"/>
                    <a:pt x="76" y="160"/>
                    <a:pt x="76" y="160"/>
                  </a:cubicBezTo>
                  <a:cubicBezTo>
                    <a:pt x="60" y="151"/>
                    <a:pt x="41" y="134"/>
                    <a:pt x="29" y="118"/>
                  </a:cubicBezTo>
                  <a:cubicBezTo>
                    <a:pt x="12" y="95"/>
                    <a:pt x="10" y="69"/>
                    <a:pt x="9" y="52"/>
                  </a:cubicBezTo>
                  <a:cubicBezTo>
                    <a:pt x="8" y="48"/>
                    <a:pt x="8" y="45"/>
                    <a:pt x="8" y="43"/>
                  </a:cubicBezTo>
                  <a:cubicBezTo>
                    <a:pt x="8" y="42"/>
                    <a:pt x="9" y="40"/>
                    <a:pt x="10" y="39"/>
                  </a:cubicBezTo>
                  <a:cubicBezTo>
                    <a:pt x="38" y="33"/>
                    <a:pt x="62" y="19"/>
                    <a:pt x="74" y="8"/>
                  </a:cubicBezTo>
                  <a:cubicBezTo>
                    <a:pt x="75" y="8"/>
                    <a:pt x="75" y="8"/>
                    <a:pt x="76" y="8"/>
                  </a:cubicBezTo>
                  <a:cubicBezTo>
                    <a:pt x="76" y="8"/>
                    <a:pt x="76" y="8"/>
                    <a:pt x="76" y="8"/>
                  </a:cubicBezTo>
                  <a:cubicBezTo>
                    <a:pt x="76" y="8"/>
                    <a:pt x="76" y="8"/>
                    <a:pt x="76" y="8"/>
                  </a:cubicBezTo>
                  <a:cubicBezTo>
                    <a:pt x="76" y="8"/>
                    <a:pt x="76" y="8"/>
                    <a:pt x="76" y="8"/>
                  </a:cubicBezTo>
                  <a:cubicBezTo>
                    <a:pt x="76" y="8"/>
                    <a:pt x="76" y="8"/>
                    <a:pt x="76" y="8"/>
                  </a:cubicBezTo>
                  <a:cubicBezTo>
                    <a:pt x="76" y="8"/>
                    <a:pt x="76" y="8"/>
                    <a:pt x="76" y="8"/>
                  </a:cubicBezTo>
                  <a:cubicBezTo>
                    <a:pt x="77" y="8"/>
                    <a:pt x="77" y="8"/>
                    <a:pt x="78" y="8"/>
                  </a:cubicBezTo>
                  <a:cubicBezTo>
                    <a:pt x="90" y="19"/>
                    <a:pt x="114" y="33"/>
                    <a:pt x="142" y="39"/>
                  </a:cubicBezTo>
                  <a:cubicBezTo>
                    <a:pt x="143" y="40"/>
                    <a:pt x="144" y="42"/>
                    <a:pt x="144" y="43"/>
                  </a:cubicBezTo>
                  <a:cubicBezTo>
                    <a:pt x="144" y="45"/>
                    <a:pt x="144" y="48"/>
                    <a:pt x="143" y="52"/>
                  </a:cubicBez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4" name="Freeform 21"/>
            <p:cNvSpPr>
              <a:spLocks noEditPoints="1"/>
            </p:cNvSpPr>
            <p:nvPr/>
          </p:nvSpPr>
          <p:spPr bwMode="auto">
            <a:xfrm>
              <a:off x="2397620" y="3580385"/>
              <a:ext cx="179434" cy="176240"/>
            </a:xfrm>
            <a:custGeom>
              <a:avLst/>
              <a:gdLst>
                <a:gd name="T0" fmla="*/ 86 w 161"/>
                <a:gd name="T1" fmla="*/ 42 h 176"/>
                <a:gd name="T2" fmla="*/ 78 w 161"/>
                <a:gd name="T3" fmla="*/ 42 h 176"/>
                <a:gd name="T4" fmla="*/ 39 w 161"/>
                <a:gd name="T5" fmla="*/ 65 h 176"/>
                <a:gd name="T6" fmla="*/ 52 w 161"/>
                <a:gd name="T7" fmla="*/ 109 h 176"/>
                <a:gd name="T8" fmla="*/ 82 w 161"/>
                <a:gd name="T9" fmla="*/ 134 h 176"/>
                <a:gd name="T10" fmla="*/ 111 w 161"/>
                <a:gd name="T11" fmla="*/ 109 h 176"/>
                <a:gd name="T12" fmla="*/ 124 w 161"/>
                <a:gd name="T13" fmla="*/ 65 h 176"/>
                <a:gd name="T14" fmla="*/ 43 w 161"/>
                <a:gd name="T15" fmla="*/ 64 h 176"/>
                <a:gd name="T16" fmla="*/ 67 w 161"/>
                <a:gd name="T17" fmla="*/ 54 h 176"/>
                <a:gd name="T18" fmla="*/ 44 w 161"/>
                <a:gd name="T19" fmla="*/ 69 h 176"/>
                <a:gd name="T20" fmla="*/ 44 w 161"/>
                <a:gd name="T21" fmla="*/ 73 h 176"/>
                <a:gd name="T22" fmla="*/ 100 w 161"/>
                <a:gd name="T23" fmla="*/ 102 h 176"/>
                <a:gd name="T24" fmla="*/ 44 w 161"/>
                <a:gd name="T25" fmla="*/ 73 h 176"/>
                <a:gd name="T26" fmla="*/ 56 w 161"/>
                <a:gd name="T27" fmla="*/ 107 h 176"/>
                <a:gd name="T28" fmla="*/ 67 w 161"/>
                <a:gd name="T29" fmla="*/ 106 h 176"/>
                <a:gd name="T30" fmla="*/ 108 w 161"/>
                <a:gd name="T31" fmla="*/ 107 h 176"/>
                <a:gd name="T32" fmla="*/ 82 w 161"/>
                <a:gd name="T33" fmla="*/ 130 h 176"/>
                <a:gd name="T34" fmla="*/ 71 w 161"/>
                <a:gd name="T35" fmla="*/ 123 h 176"/>
                <a:gd name="T36" fmla="*/ 108 w 161"/>
                <a:gd name="T37" fmla="*/ 106 h 176"/>
                <a:gd name="T38" fmla="*/ 111 w 161"/>
                <a:gd name="T39" fmla="*/ 102 h 176"/>
                <a:gd name="T40" fmla="*/ 104 w 161"/>
                <a:gd name="T41" fmla="*/ 73 h 176"/>
                <a:gd name="T42" fmla="*/ 111 w 161"/>
                <a:gd name="T43" fmla="*/ 102 h 176"/>
                <a:gd name="T44" fmla="*/ 71 w 161"/>
                <a:gd name="T45" fmla="*/ 69 h 176"/>
                <a:gd name="T46" fmla="*/ 71 w 161"/>
                <a:gd name="T47" fmla="*/ 52 h 176"/>
                <a:gd name="T48" fmla="*/ 82 w 161"/>
                <a:gd name="T49" fmla="*/ 45 h 176"/>
                <a:gd name="T50" fmla="*/ 119 w 161"/>
                <a:gd name="T51" fmla="*/ 62 h 176"/>
                <a:gd name="T52" fmla="*/ 119 w 161"/>
                <a:gd name="T53" fmla="*/ 69 h 176"/>
                <a:gd name="T54" fmla="*/ 119 w 161"/>
                <a:gd name="T55" fmla="*/ 21 h 176"/>
                <a:gd name="T56" fmla="*/ 81 w 161"/>
                <a:gd name="T57" fmla="*/ 0 h 176"/>
                <a:gd name="T58" fmla="*/ 81 w 161"/>
                <a:gd name="T59" fmla="*/ 0 h 176"/>
                <a:gd name="T60" fmla="*/ 43 w 161"/>
                <a:gd name="T61" fmla="*/ 21 h 176"/>
                <a:gd name="T62" fmla="*/ 1 w 161"/>
                <a:gd name="T63" fmla="*/ 47 h 176"/>
                <a:gd name="T64" fmla="*/ 74 w 161"/>
                <a:gd name="T65" fmla="*/ 174 h 176"/>
                <a:gd name="T66" fmla="*/ 87 w 161"/>
                <a:gd name="T67" fmla="*/ 174 h 176"/>
                <a:gd name="T68" fmla="*/ 161 w 161"/>
                <a:gd name="T69" fmla="*/ 47 h 176"/>
                <a:gd name="T70" fmla="*/ 137 w 161"/>
                <a:gd name="T71" fmla="*/ 118 h 176"/>
                <a:gd name="T72" fmla="*/ 81 w 161"/>
                <a:gd name="T73" fmla="*/ 168 h 176"/>
                <a:gd name="T74" fmla="*/ 25 w 161"/>
                <a:gd name="T75" fmla="*/ 118 h 176"/>
                <a:gd name="T76" fmla="*/ 12 w 161"/>
                <a:gd name="T77" fmla="*/ 42 h 176"/>
                <a:gd name="T78" fmla="*/ 46 w 161"/>
                <a:gd name="T79" fmla="*/ 29 h 176"/>
                <a:gd name="T80" fmla="*/ 77 w 161"/>
                <a:gd name="T81" fmla="*/ 9 h 176"/>
                <a:gd name="T82" fmla="*/ 80 w 161"/>
                <a:gd name="T83" fmla="*/ 8 h 176"/>
                <a:gd name="T84" fmla="*/ 81 w 161"/>
                <a:gd name="T85" fmla="*/ 8 h 176"/>
                <a:gd name="T86" fmla="*/ 87 w 161"/>
                <a:gd name="T87" fmla="*/ 11 h 176"/>
                <a:gd name="T88" fmla="*/ 147 w 161"/>
                <a:gd name="T89" fmla="*/ 41 h 176"/>
                <a:gd name="T90" fmla="*/ 153 w 161"/>
                <a:gd name="T91" fmla="*/ 4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1" h="176">
                  <a:moveTo>
                    <a:pt x="121" y="58"/>
                  </a:moveTo>
                  <a:cubicBezTo>
                    <a:pt x="106" y="56"/>
                    <a:pt x="92" y="48"/>
                    <a:pt x="86" y="42"/>
                  </a:cubicBezTo>
                  <a:cubicBezTo>
                    <a:pt x="84" y="41"/>
                    <a:pt x="83" y="41"/>
                    <a:pt x="82" y="41"/>
                  </a:cubicBezTo>
                  <a:cubicBezTo>
                    <a:pt x="81" y="41"/>
                    <a:pt x="79" y="41"/>
                    <a:pt x="78" y="42"/>
                  </a:cubicBezTo>
                  <a:cubicBezTo>
                    <a:pt x="71" y="48"/>
                    <a:pt x="57" y="56"/>
                    <a:pt x="43" y="58"/>
                  </a:cubicBezTo>
                  <a:cubicBezTo>
                    <a:pt x="41" y="59"/>
                    <a:pt x="39" y="63"/>
                    <a:pt x="39" y="65"/>
                  </a:cubicBezTo>
                  <a:cubicBezTo>
                    <a:pt x="39" y="66"/>
                    <a:pt x="40" y="68"/>
                    <a:pt x="40" y="70"/>
                  </a:cubicBezTo>
                  <a:cubicBezTo>
                    <a:pt x="41" y="80"/>
                    <a:pt x="42" y="96"/>
                    <a:pt x="52" y="109"/>
                  </a:cubicBezTo>
                  <a:cubicBezTo>
                    <a:pt x="59" y="119"/>
                    <a:pt x="70" y="129"/>
                    <a:pt x="80" y="134"/>
                  </a:cubicBezTo>
                  <a:cubicBezTo>
                    <a:pt x="80" y="134"/>
                    <a:pt x="81" y="134"/>
                    <a:pt x="82" y="134"/>
                  </a:cubicBezTo>
                  <a:cubicBezTo>
                    <a:pt x="83" y="134"/>
                    <a:pt x="84" y="134"/>
                    <a:pt x="84" y="134"/>
                  </a:cubicBezTo>
                  <a:cubicBezTo>
                    <a:pt x="93" y="129"/>
                    <a:pt x="104" y="119"/>
                    <a:pt x="111" y="109"/>
                  </a:cubicBezTo>
                  <a:cubicBezTo>
                    <a:pt x="120" y="97"/>
                    <a:pt x="122" y="80"/>
                    <a:pt x="123" y="70"/>
                  </a:cubicBezTo>
                  <a:cubicBezTo>
                    <a:pt x="124" y="68"/>
                    <a:pt x="124" y="66"/>
                    <a:pt x="124" y="65"/>
                  </a:cubicBezTo>
                  <a:cubicBezTo>
                    <a:pt x="124" y="63"/>
                    <a:pt x="123" y="59"/>
                    <a:pt x="121" y="58"/>
                  </a:cubicBezTo>
                  <a:close/>
                  <a:moveTo>
                    <a:pt x="43" y="64"/>
                  </a:moveTo>
                  <a:cubicBezTo>
                    <a:pt x="43" y="64"/>
                    <a:pt x="44" y="63"/>
                    <a:pt x="44" y="62"/>
                  </a:cubicBezTo>
                  <a:cubicBezTo>
                    <a:pt x="52" y="61"/>
                    <a:pt x="60" y="58"/>
                    <a:pt x="67" y="54"/>
                  </a:cubicBezTo>
                  <a:cubicBezTo>
                    <a:pt x="67" y="69"/>
                    <a:pt x="67" y="69"/>
                    <a:pt x="67" y="69"/>
                  </a:cubicBezTo>
                  <a:cubicBezTo>
                    <a:pt x="44" y="69"/>
                    <a:pt x="44" y="69"/>
                    <a:pt x="44" y="69"/>
                  </a:cubicBezTo>
                  <a:cubicBezTo>
                    <a:pt x="44" y="68"/>
                    <a:pt x="44" y="66"/>
                    <a:pt x="43" y="64"/>
                  </a:cubicBezTo>
                  <a:close/>
                  <a:moveTo>
                    <a:pt x="44" y="73"/>
                  </a:moveTo>
                  <a:cubicBezTo>
                    <a:pt x="100" y="73"/>
                    <a:pt x="100" y="73"/>
                    <a:pt x="100" y="73"/>
                  </a:cubicBezTo>
                  <a:cubicBezTo>
                    <a:pt x="100" y="102"/>
                    <a:pt x="100" y="102"/>
                    <a:pt x="100" y="102"/>
                  </a:cubicBezTo>
                  <a:cubicBezTo>
                    <a:pt x="53" y="102"/>
                    <a:pt x="53" y="102"/>
                    <a:pt x="53" y="102"/>
                  </a:cubicBezTo>
                  <a:cubicBezTo>
                    <a:pt x="47" y="92"/>
                    <a:pt x="45" y="82"/>
                    <a:pt x="44" y="73"/>
                  </a:cubicBezTo>
                  <a:close/>
                  <a:moveTo>
                    <a:pt x="67" y="119"/>
                  </a:moveTo>
                  <a:cubicBezTo>
                    <a:pt x="63" y="115"/>
                    <a:pt x="59" y="111"/>
                    <a:pt x="56" y="107"/>
                  </a:cubicBezTo>
                  <a:cubicBezTo>
                    <a:pt x="56" y="107"/>
                    <a:pt x="55" y="106"/>
                    <a:pt x="55" y="106"/>
                  </a:cubicBezTo>
                  <a:cubicBezTo>
                    <a:pt x="67" y="106"/>
                    <a:pt x="67" y="106"/>
                    <a:pt x="67" y="106"/>
                  </a:cubicBezTo>
                  <a:lnTo>
                    <a:pt x="67" y="119"/>
                  </a:lnTo>
                  <a:close/>
                  <a:moveTo>
                    <a:pt x="108" y="107"/>
                  </a:moveTo>
                  <a:cubicBezTo>
                    <a:pt x="101" y="116"/>
                    <a:pt x="91" y="125"/>
                    <a:pt x="82" y="130"/>
                  </a:cubicBezTo>
                  <a:cubicBezTo>
                    <a:pt x="82" y="130"/>
                    <a:pt x="82" y="130"/>
                    <a:pt x="82" y="130"/>
                  </a:cubicBezTo>
                  <a:cubicBezTo>
                    <a:pt x="82" y="130"/>
                    <a:pt x="81" y="130"/>
                    <a:pt x="82" y="130"/>
                  </a:cubicBezTo>
                  <a:cubicBezTo>
                    <a:pt x="78" y="128"/>
                    <a:pt x="75" y="126"/>
                    <a:pt x="71" y="123"/>
                  </a:cubicBezTo>
                  <a:cubicBezTo>
                    <a:pt x="71" y="106"/>
                    <a:pt x="71" y="106"/>
                    <a:pt x="71" y="106"/>
                  </a:cubicBezTo>
                  <a:cubicBezTo>
                    <a:pt x="108" y="106"/>
                    <a:pt x="108" y="106"/>
                    <a:pt x="108" y="106"/>
                  </a:cubicBezTo>
                  <a:cubicBezTo>
                    <a:pt x="108" y="106"/>
                    <a:pt x="108" y="107"/>
                    <a:pt x="108" y="107"/>
                  </a:cubicBezTo>
                  <a:close/>
                  <a:moveTo>
                    <a:pt x="111" y="102"/>
                  </a:moveTo>
                  <a:cubicBezTo>
                    <a:pt x="104" y="102"/>
                    <a:pt x="104" y="102"/>
                    <a:pt x="104" y="102"/>
                  </a:cubicBezTo>
                  <a:cubicBezTo>
                    <a:pt x="104" y="73"/>
                    <a:pt x="104" y="73"/>
                    <a:pt x="104" y="73"/>
                  </a:cubicBezTo>
                  <a:cubicBezTo>
                    <a:pt x="119" y="73"/>
                    <a:pt x="119" y="73"/>
                    <a:pt x="119" y="73"/>
                  </a:cubicBezTo>
                  <a:cubicBezTo>
                    <a:pt x="118" y="82"/>
                    <a:pt x="116" y="92"/>
                    <a:pt x="111" y="102"/>
                  </a:cubicBezTo>
                  <a:close/>
                  <a:moveTo>
                    <a:pt x="119" y="69"/>
                  </a:moveTo>
                  <a:cubicBezTo>
                    <a:pt x="71" y="69"/>
                    <a:pt x="71" y="69"/>
                    <a:pt x="71" y="69"/>
                  </a:cubicBezTo>
                  <a:cubicBezTo>
                    <a:pt x="71" y="52"/>
                    <a:pt x="71" y="52"/>
                    <a:pt x="71" y="52"/>
                  </a:cubicBezTo>
                  <a:cubicBezTo>
                    <a:pt x="71" y="52"/>
                    <a:pt x="71" y="52"/>
                    <a:pt x="71" y="52"/>
                  </a:cubicBezTo>
                  <a:cubicBezTo>
                    <a:pt x="75" y="50"/>
                    <a:pt x="78" y="48"/>
                    <a:pt x="81" y="45"/>
                  </a:cubicBezTo>
                  <a:cubicBezTo>
                    <a:pt x="81" y="45"/>
                    <a:pt x="81" y="45"/>
                    <a:pt x="82" y="45"/>
                  </a:cubicBezTo>
                  <a:cubicBezTo>
                    <a:pt x="83" y="45"/>
                    <a:pt x="83" y="45"/>
                    <a:pt x="83" y="45"/>
                  </a:cubicBezTo>
                  <a:cubicBezTo>
                    <a:pt x="90" y="52"/>
                    <a:pt x="104" y="59"/>
                    <a:pt x="119" y="62"/>
                  </a:cubicBezTo>
                  <a:cubicBezTo>
                    <a:pt x="120" y="63"/>
                    <a:pt x="120" y="64"/>
                    <a:pt x="120" y="64"/>
                  </a:cubicBezTo>
                  <a:cubicBezTo>
                    <a:pt x="119" y="66"/>
                    <a:pt x="119" y="68"/>
                    <a:pt x="119" y="69"/>
                  </a:cubicBezTo>
                  <a:close/>
                  <a:moveTo>
                    <a:pt x="152" y="34"/>
                  </a:moveTo>
                  <a:cubicBezTo>
                    <a:pt x="144" y="31"/>
                    <a:pt x="127" y="26"/>
                    <a:pt x="119" y="21"/>
                  </a:cubicBezTo>
                  <a:cubicBezTo>
                    <a:pt x="102" y="13"/>
                    <a:pt x="95" y="7"/>
                    <a:pt x="89" y="3"/>
                  </a:cubicBezTo>
                  <a:cubicBezTo>
                    <a:pt x="87" y="1"/>
                    <a:pt x="84" y="0"/>
                    <a:pt x="81" y="0"/>
                  </a:cubicBezTo>
                  <a:cubicBezTo>
                    <a:pt x="81" y="0"/>
                    <a:pt x="81" y="0"/>
                    <a:pt x="81" y="0"/>
                  </a:cubicBezTo>
                  <a:cubicBezTo>
                    <a:pt x="81" y="0"/>
                    <a:pt x="81" y="0"/>
                    <a:pt x="81" y="0"/>
                  </a:cubicBezTo>
                  <a:cubicBezTo>
                    <a:pt x="78" y="0"/>
                    <a:pt x="75" y="1"/>
                    <a:pt x="72" y="3"/>
                  </a:cubicBezTo>
                  <a:cubicBezTo>
                    <a:pt x="66" y="7"/>
                    <a:pt x="60" y="13"/>
                    <a:pt x="43" y="21"/>
                  </a:cubicBezTo>
                  <a:cubicBezTo>
                    <a:pt x="34" y="26"/>
                    <a:pt x="18" y="31"/>
                    <a:pt x="9" y="34"/>
                  </a:cubicBezTo>
                  <a:cubicBezTo>
                    <a:pt x="4" y="36"/>
                    <a:pt x="0" y="41"/>
                    <a:pt x="1" y="47"/>
                  </a:cubicBezTo>
                  <a:cubicBezTo>
                    <a:pt x="2" y="64"/>
                    <a:pt x="7" y="100"/>
                    <a:pt x="18" y="122"/>
                  </a:cubicBezTo>
                  <a:cubicBezTo>
                    <a:pt x="30" y="147"/>
                    <a:pt x="62" y="167"/>
                    <a:pt x="74" y="174"/>
                  </a:cubicBezTo>
                  <a:cubicBezTo>
                    <a:pt x="76" y="176"/>
                    <a:pt x="79" y="176"/>
                    <a:pt x="81" y="176"/>
                  </a:cubicBezTo>
                  <a:cubicBezTo>
                    <a:pt x="83" y="176"/>
                    <a:pt x="85" y="176"/>
                    <a:pt x="87" y="174"/>
                  </a:cubicBezTo>
                  <a:cubicBezTo>
                    <a:pt x="100" y="167"/>
                    <a:pt x="131" y="147"/>
                    <a:pt x="144" y="122"/>
                  </a:cubicBezTo>
                  <a:cubicBezTo>
                    <a:pt x="155" y="100"/>
                    <a:pt x="159" y="64"/>
                    <a:pt x="161" y="47"/>
                  </a:cubicBezTo>
                  <a:cubicBezTo>
                    <a:pt x="161" y="41"/>
                    <a:pt x="158" y="36"/>
                    <a:pt x="152" y="34"/>
                  </a:cubicBezTo>
                  <a:close/>
                  <a:moveTo>
                    <a:pt x="137" y="118"/>
                  </a:moveTo>
                  <a:cubicBezTo>
                    <a:pt x="129" y="134"/>
                    <a:pt x="111" y="151"/>
                    <a:pt x="83" y="167"/>
                  </a:cubicBezTo>
                  <a:cubicBezTo>
                    <a:pt x="82" y="168"/>
                    <a:pt x="81" y="168"/>
                    <a:pt x="81" y="168"/>
                  </a:cubicBezTo>
                  <a:cubicBezTo>
                    <a:pt x="80" y="168"/>
                    <a:pt x="79" y="168"/>
                    <a:pt x="79" y="167"/>
                  </a:cubicBezTo>
                  <a:cubicBezTo>
                    <a:pt x="51" y="151"/>
                    <a:pt x="33" y="134"/>
                    <a:pt x="25" y="118"/>
                  </a:cubicBezTo>
                  <a:cubicBezTo>
                    <a:pt x="14" y="96"/>
                    <a:pt x="10" y="57"/>
                    <a:pt x="9" y="46"/>
                  </a:cubicBezTo>
                  <a:cubicBezTo>
                    <a:pt x="9" y="43"/>
                    <a:pt x="11" y="42"/>
                    <a:pt x="12" y="42"/>
                  </a:cubicBezTo>
                  <a:cubicBezTo>
                    <a:pt x="15" y="41"/>
                    <a:pt x="15" y="41"/>
                    <a:pt x="15" y="41"/>
                  </a:cubicBezTo>
                  <a:cubicBezTo>
                    <a:pt x="24" y="37"/>
                    <a:pt x="38" y="33"/>
                    <a:pt x="46" y="29"/>
                  </a:cubicBezTo>
                  <a:cubicBezTo>
                    <a:pt x="62" y="21"/>
                    <a:pt x="69" y="15"/>
                    <a:pt x="75" y="11"/>
                  </a:cubicBezTo>
                  <a:cubicBezTo>
                    <a:pt x="76" y="10"/>
                    <a:pt x="76" y="10"/>
                    <a:pt x="77" y="9"/>
                  </a:cubicBezTo>
                  <a:cubicBezTo>
                    <a:pt x="78" y="9"/>
                    <a:pt x="79" y="8"/>
                    <a:pt x="80" y="8"/>
                  </a:cubicBezTo>
                  <a:cubicBezTo>
                    <a:pt x="80" y="8"/>
                    <a:pt x="80" y="8"/>
                    <a:pt x="80" y="8"/>
                  </a:cubicBezTo>
                  <a:cubicBezTo>
                    <a:pt x="81" y="8"/>
                    <a:pt x="81" y="8"/>
                    <a:pt x="81" y="8"/>
                  </a:cubicBezTo>
                  <a:cubicBezTo>
                    <a:pt x="81" y="8"/>
                    <a:pt x="81" y="8"/>
                    <a:pt x="81" y="8"/>
                  </a:cubicBezTo>
                  <a:cubicBezTo>
                    <a:pt x="83" y="8"/>
                    <a:pt x="84" y="9"/>
                    <a:pt x="84" y="9"/>
                  </a:cubicBezTo>
                  <a:cubicBezTo>
                    <a:pt x="85" y="10"/>
                    <a:pt x="86" y="10"/>
                    <a:pt x="87" y="11"/>
                  </a:cubicBezTo>
                  <a:cubicBezTo>
                    <a:pt x="93" y="15"/>
                    <a:pt x="100" y="21"/>
                    <a:pt x="115" y="29"/>
                  </a:cubicBezTo>
                  <a:cubicBezTo>
                    <a:pt x="123" y="33"/>
                    <a:pt x="137" y="37"/>
                    <a:pt x="147" y="41"/>
                  </a:cubicBezTo>
                  <a:cubicBezTo>
                    <a:pt x="150" y="42"/>
                    <a:pt x="150" y="42"/>
                    <a:pt x="150" y="42"/>
                  </a:cubicBezTo>
                  <a:cubicBezTo>
                    <a:pt x="150" y="42"/>
                    <a:pt x="153" y="43"/>
                    <a:pt x="153" y="46"/>
                  </a:cubicBezTo>
                  <a:cubicBezTo>
                    <a:pt x="152" y="57"/>
                    <a:pt x="148" y="96"/>
                    <a:pt x="137" y="118"/>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5" name="Freeform 19"/>
            <p:cNvSpPr>
              <a:spLocks noEditPoints="1"/>
            </p:cNvSpPr>
            <p:nvPr/>
          </p:nvSpPr>
          <p:spPr bwMode="auto">
            <a:xfrm>
              <a:off x="2809969" y="3577862"/>
              <a:ext cx="183014" cy="180341"/>
            </a:xfrm>
            <a:custGeom>
              <a:avLst/>
              <a:gdLst>
                <a:gd name="T0" fmla="*/ 152 w 161"/>
                <a:gd name="T1" fmla="*/ 34 h 176"/>
                <a:gd name="T2" fmla="*/ 119 w 161"/>
                <a:gd name="T3" fmla="*/ 21 h 176"/>
                <a:gd name="T4" fmla="*/ 89 w 161"/>
                <a:gd name="T5" fmla="*/ 3 h 176"/>
                <a:gd name="T6" fmla="*/ 81 w 161"/>
                <a:gd name="T7" fmla="*/ 0 h 176"/>
                <a:gd name="T8" fmla="*/ 81 w 161"/>
                <a:gd name="T9" fmla="*/ 0 h 176"/>
                <a:gd name="T10" fmla="*/ 81 w 161"/>
                <a:gd name="T11" fmla="*/ 0 h 176"/>
                <a:gd name="T12" fmla="*/ 72 w 161"/>
                <a:gd name="T13" fmla="*/ 3 h 176"/>
                <a:gd name="T14" fmla="*/ 43 w 161"/>
                <a:gd name="T15" fmla="*/ 21 h 176"/>
                <a:gd name="T16" fmla="*/ 9 w 161"/>
                <a:gd name="T17" fmla="*/ 34 h 176"/>
                <a:gd name="T18" fmla="*/ 1 w 161"/>
                <a:gd name="T19" fmla="*/ 47 h 176"/>
                <a:gd name="T20" fmla="*/ 18 w 161"/>
                <a:gd name="T21" fmla="*/ 122 h 176"/>
                <a:gd name="T22" fmla="*/ 74 w 161"/>
                <a:gd name="T23" fmla="*/ 174 h 176"/>
                <a:gd name="T24" fmla="*/ 81 w 161"/>
                <a:gd name="T25" fmla="*/ 176 h 176"/>
                <a:gd name="T26" fmla="*/ 87 w 161"/>
                <a:gd name="T27" fmla="*/ 174 h 176"/>
                <a:gd name="T28" fmla="*/ 144 w 161"/>
                <a:gd name="T29" fmla="*/ 122 h 176"/>
                <a:gd name="T30" fmla="*/ 161 w 161"/>
                <a:gd name="T31" fmla="*/ 47 h 176"/>
                <a:gd name="T32" fmla="*/ 152 w 161"/>
                <a:gd name="T33" fmla="*/ 34 h 176"/>
                <a:gd name="T34" fmla="*/ 137 w 161"/>
                <a:gd name="T35" fmla="*/ 118 h 176"/>
                <a:gd name="T36" fmla="*/ 83 w 161"/>
                <a:gd name="T37" fmla="*/ 167 h 176"/>
                <a:gd name="T38" fmla="*/ 81 w 161"/>
                <a:gd name="T39" fmla="*/ 168 h 176"/>
                <a:gd name="T40" fmla="*/ 79 w 161"/>
                <a:gd name="T41" fmla="*/ 167 h 176"/>
                <a:gd name="T42" fmla="*/ 25 w 161"/>
                <a:gd name="T43" fmla="*/ 118 h 176"/>
                <a:gd name="T44" fmla="*/ 9 w 161"/>
                <a:gd name="T45" fmla="*/ 46 h 176"/>
                <a:gd name="T46" fmla="*/ 12 w 161"/>
                <a:gd name="T47" fmla="*/ 42 h 176"/>
                <a:gd name="T48" fmla="*/ 15 w 161"/>
                <a:gd name="T49" fmla="*/ 41 h 176"/>
                <a:gd name="T50" fmla="*/ 46 w 161"/>
                <a:gd name="T51" fmla="*/ 29 h 176"/>
                <a:gd name="T52" fmla="*/ 75 w 161"/>
                <a:gd name="T53" fmla="*/ 11 h 176"/>
                <a:gd name="T54" fmla="*/ 77 w 161"/>
                <a:gd name="T55" fmla="*/ 9 h 176"/>
                <a:gd name="T56" fmla="*/ 80 w 161"/>
                <a:gd name="T57" fmla="*/ 8 h 176"/>
                <a:gd name="T58" fmla="*/ 80 w 161"/>
                <a:gd name="T59" fmla="*/ 8 h 176"/>
                <a:gd name="T60" fmla="*/ 81 w 161"/>
                <a:gd name="T61" fmla="*/ 8 h 176"/>
                <a:gd name="T62" fmla="*/ 81 w 161"/>
                <a:gd name="T63" fmla="*/ 8 h 176"/>
                <a:gd name="T64" fmla="*/ 84 w 161"/>
                <a:gd name="T65" fmla="*/ 9 h 176"/>
                <a:gd name="T66" fmla="*/ 87 w 161"/>
                <a:gd name="T67" fmla="*/ 11 h 176"/>
                <a:gd name="T68" fmla="*/ 115 w 161"/>
                <a:gd name="T69" fmla="*/ 29 h 176"/>
                <a:gd name="T70" fmla="*/ 147 w 161"/>
                <a:gd name="T71" fmla="*/ 41 h 176"/>
                <a:gd name="T72" fmla="*/ 150 w 161"/>
                <a:gd name="T73" fmla="*/ 42 h 176"/>
                <a:gd name="T74" fmla="*/ 153 w 161"/>
                <a:gd name="T75" fmla="*/ 46 h 176"/>
                <a:gd name="T76" fmla="*/ 137 w 161"/>
                <a:gd name="T77" fmla="*/ 118 h 176"/>
                <a:gd name="T78" fmla="*/ 81 w 161"/>
                <a:gd name="T79" fmla="*/ 144 h 176"/>
                <a:gd name="T80" fmla="*/ 131 w 161"/>
                <a:gd name="T81" fmla="*/ 56 h 176"/>
                <a:gd name="T82" fmla="*/ 31 w 161"/>
                <a:gd name="T83" fmla="*/ 56 h 176"/>
                <a:gd name="T84" fmla="*/ 81 w 161"/>
                <a:gd name="T85" fmla="*/ 144 h 176"/>
                <a:gd name="T86" fmla="*/ 81 w 161"/>
                <a:gd name="T87" fmla="*/ 136 h 176"/>
                <a:gd name="T88" fmla="*/ 38 w 161"/>
                <a:gd name="T89" fmla="*/ 60 h 176"/>
                <a:gd name="T90" fmla="*/ 124 w 161"/>
                <a:gd name="T91" fmla="*/ 60 h 176"/>
                <a:gd name="T92" fmla="*/ 81 w 161"/>
                <a:gd name="T93" fmla="*/ 1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1" h="176">
                  <a:moveTo>
                    <a:pt x="152" y="34"/>
                  </a:moveTo>
                  <a:cubicBezTo>
                    <a:pt x="144" y="31"/>
                    <a:pt x="127" y="26"/>
                    <a:pt x="119" y="21"/>
                  </a:cubicBezTo>
                  <a:cubicBezTo>
                    <a:pt x="102" y="13"/>
                    <a:pt x="95" y="7"/>
                    <a:pt x="89" y="3"/>
                  </a:cubicBezTo>
                  <a:cubicBezTo>
                    <a:pt x="87" y="1"/>
                    <a:pt x="84" y="0"/>
                    <a:pt x="81" y="0"/>
                  </a:cubicBezTo>
                  <a:cubicBezTo>
                    <a:pt x="81" y="0"/>
                    <a:pt x="81" y="0"/>
                    <a:pt x="81" y="0"/>
                  </a:cubicBezTo>
                  <a:cubicBezTo>
                    <a:pt x="81" y="0"/>
                    <a:pt x="81" y="0"/>
                    <a:pt x="81" y="0"/>
                  </a:cubicBezTo>
                  <a:cubicBezTo>
                    <a:pt x="78" y="0"/>
                    <a:pt x="75" y="1"/>
                    <a:pt x="72" y="3"/>
                  </a:cubicBezTo>
                  <a:cubicBezTo>
                    <a:pt x="66" y="7"/>
                    <a:pt x="60" y="13"/>
                    <a:pt x="43" y="21"/>
                  </a:cubicBezTo>
                  <a:cubicBezTo>
                    <a:pt x="34" y="26"/>
                    <a:pt x="18" y="31"/>
                    <a:pt x="9" y="34"/>
                  </a:cubicBezTo>
                  <a:cubicBezTo>
                    <a:pt x="4" y="36"/>
                    <a:pt x="0" y="41"/>
                    <a:pt x="1" y="47"/>
                  </a:cubicBezTo>
                  <a:cubicBezTo>
                    <a:pt x="2" y="64"/>
                    <a:pt x="7" y="100"/>
                    <a:pt x="18" y="122"/>
                  </a:cubicBezTo>
                  <a:cubicBezTo>
                    <a:pt x="30" y="147"/>
                    <a:pt x="62" y="167"/>
                    <a:pt x="74" y="174"/>
                  </a:cubicBezTo>
                  <a:cubicBezTo>
                    <a:pt x="76" y="175"/>
                    <a:pt x="79" y="176"/>
                    <a:pt x="81" y="176"/>
                  </a:cubicBezTo>
                  <a:cubicBezTo>
                    <a:pt x="83" y="176"/>
                    <a:pt x="85" y="175"/>
                    <a:pt x="87" y="174"/>
                  </a:cubicBezTo>
                  <a:cubicBezTo>
                    <a:pt x="100" y="167"/>
                    <a:pt x="131" y="147"/>
                    <a:pt x="144" y="122"/>
                  </a:cubicBezTo>
                  <a:cubicBezTo>
                    <a:pt x="155" y="100"/>
                    <a:pt x="159" y="64"/>
                    <a:pt x="161" y="47"/>
                  </a:cubicBezTo>
                  <a:cubicBezTo>
                    <a:pt x="161" y="41"/>
                    <a:pt x="158" y="36"/>
                    <a:pt x="152" y="34"/>
                  </a:cubicBezTo>
                  <a:close/>
                  <a:moveTo>
                    <a:pt x="137" y="118"/>
                  </a:moveTo>
                  <a:cubicBezTo>
                    <a:pt x="129" y="134"/>
                    <a:pt x="111" y="151"/>
                    <a:pt x="83" y="167"/>
                  </a:cubicBezTo>
                  <a:cubicBezTo>
                    <a:pt x="82" y="168"/>
                    <a:pt x="81" y="168"/>
                    <a:pt x="81" y="168"/>
                  </a:cubicBezTo>
                  <a:cubicBezTo>
                    <a:pt x="80" y="168"/>
                    <a:pt x="79" y="168"/>
                    <a:pt x="79" y="167"/>
                  </a:cubicBezTo>
                  <a:cubicBezTo>
                    <a:pt x="51" y="151"/>
                    <a:pt x="33" y="134"/>
                    <a:pt x="25" y="118"/>
                  </a:cubicBezTo>
                  <a:cubicBezTo>
                    <a:pt x="14" y="96"/>
                    <a:pt x="10" y="57"/>
                    <a:pt x="9" y="46"/>
                  </a:cubicBezTo>
                  <a:cubicBezTo>
                    <a:pt x="9" y="43"/>
                    <a:pt x="11" y="42"/>
                    <a:pt x="12" y="42"/>
                  </a:cubicBezTo>
                  <a:cubicBezTo>
                    <a:pt x="15" y="41"/>
                    <a:pt x="15" y="41"/>
                    <a:pt x="15" y="41"/>
                  </a:cubicBezTo>
                  <a:cubicBezTo>
                    <a:pt x="24" y="37"/>
                    <a:pt x="38" y="33"/>
                    <a:pt x="46" y="29"/>
                  </a:cubicBezTo>
                  <a:cubicBezTo>
                    <a:pt x="62" y="21"/>
                    <a:pt x="69" y="15"/>
                    <a:pt x="75" y="11"/>
                  </a:cubicBezTo>
                  <a:cubicBezTo>
                    <a:pt x="76" y="10"/>
                    <a:pt x="76" y="10"/>
                    <a:pt x="77" y="9"/>
                  </a:cubicBezTo>
                  <a:cubicBezTo>
                    <a:pt x="78" y="9"/>
                    <a:pt x="79" y="8"/>
                    <a:pt x="80" y="8"/>
                  </a:cubicBezTo>
                  <a:cubicBezTo>
                    <a:pt x="80" y="8"/>
                    <a:pt x="80" y="8"/>
                    <a:pt x="80" y="8"/>
                  </a:cubicBezTo>
                  <a:cubicBezTo>
                    <a:pt x="81" y="8"/>
                    <a:pt x="81" y="8"/>
                    <a:pt x="81" y="8"/>
                  </a:cubicBezTo>
                  <a:cubicBezTo>
                    <a:pt x="81" y="8"/>
                    <a:pt x="81" y="8"/>
                    <a:pt x="81" y="8"/>
                  </a:cubicBezTo>
                  <a:cubicBezTo>
                    <a:pt x="83" y="8"/>
                    <a:pt x="84" y="9"/>
                    <a:pt x="84" y="9"/>
                  </a:cubicBezTo>
                  <a:cubicBezTo>
                    <a:pt x="85" y="10"/>
                    <a:pt x="86" y="10"/>
                    <a:pt x="87" y="11"/>
                  </a:cubicBezTo>
                  <a:cubicBezTo>
                    <a:pt x="93" y="15"/>
                    <a:pt x="100" y="21"/>
                    <a:pt x="115" y="29"/>
                  </a:cubicBezTo>
                  <a:cubicBezTo>
                    <a:pt x="123" y="33"/>
                    <a:pt x="137" y="37"/>
                    <a:pt x="147" y="41"/>
                  </a:cubicBezTo>
                  <a:cubicBezTo>
                    <a:pt x="150" y="42"/>
                    <a:pt x="150" y="42"/>
                    <a:pt x="150" y="42"/>
                  </a:cubicBezTo>
                  <a:cubicBezTo>
                    <a:pt x="150" y="42"/>
                    <a:pt x="153" y="43"/>
                    <a:pt x="153" y="46"/>
                  </a:cubicBezTo>
                  <a:cubicBezTo>
                    <a:pt x="152" y="57"/>
                    <a:pt x="148" y="96"/>
                    <a:pt x="137" y="118"/>
                  </a:cubicBezTo>
                  <a:close/>
                  <a:moveTo>
                    <a:pt x="81" y="144"/>
                  </a:moveTo>
                  <a:cubicBezTo>
                    <a:pt x="131" y="56"/>
                    <a:pt x="131" y="56"/>
                    <a:pt x="131" y="56"/>
                  </a:cubicBezTo>
                  <a:cubicBezTo>
                    <a:pt x="31" y="56"/>
                    <a:pt x="31" y="56"/>
                    <a:pt x="31" y="56"/>
                  </a:cubicBezTo>
                  <a:lnTo>
                    <a:pt x="81" y="144"/>
                  </a:lnTo>
                  <a:close/>
                  <a:moveTo>
                    <a:pt x="81" y="136"/>
                  </a:moveTo>
                  <a:cubicBezTo>
                    <a:pt x="38" y="60"/>
                    <a:pt x="38" y="60"/>
                    <a:pt x="38" y="60"/>
                  </a:cubicBezTo>
                  <a:cubicBezTo>
                    <a:pt x="124" y="60"/>
                    <a:pt x="124" y="60"/>
                    <a:pt x="124" y="60"/>
                  </a:cubicBezTo>
                  <a:lnTo>
                    <a:pt x="81" y="136"/>
                  </a:ln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6" name="Freeform 20"/>
            <p:cNvSpPr>
              <a:spLocks noEditPoints="1"/>
            </p:cNvSpPr>
            <p:nvPr/>
          </p:nvSpPr>
          <p:spPr bwMode="auto">
            <a:xfrm>
              <a:off x="3225896" y="3578987"/>
              <a:ext cx="180158" cy="176950"/>
            </a:xfrm>
            <a:custGeom>
              <a:avLst/>
              <a:gdLst>
                <a:gd name="T0" fmla="*/ 152 w 161"/>
                <a:gd name="T1" fmla="*/ 34 h 176"/>
                <a:gd name="T2" fmla="*/ 119 w 161"/>
                <a:gd name="T3" fmla="*/ 22 h 176"/>
                <a:gd name="T4" fmla="*/ 89 w 161"/>
                <a:gd name="T5" fmla="*/ 3 h 176"/>
                <a:gd name="T6" fmla="*/ 81 w 161"/>
                <a:gd name="T7" fmla="*/ 0 h 176"/>
                <a:gd name="T8" fmla="*/ 81 w 161"/>
                <a:gd name="T9" fmla="*/ 0 h 176"/>
                <a:gd name="T10" fmla="*/ 81 w 161"/>
                <a:gd name="T11" fmla="*/ 0 h 176"/>
                <a:gd name="T12" fmla="*/ 72 w 161"/>
                <a:gd name="T13" fmla="*/ 3 h 176"/>
                <a:gd name="T14" fmla="*/ 43 w 161"/>
                <a:gd name="T15" fmla="*/ 22 h 176"/>
                <a:gd name="T16" fmla="*/ 9 w 161"/>
                <a:gd name="T17" fmla="*/ 34 h 176"/>
                <a:gd name="T18" fmla="*/ 1 w 161"/>
                <a:gd name="T19" fmla="*/ 47 h 176"/>
                <a:gd name="T20" fmla="*/ 18 w 161"/>
                <a:gd name="T21" fmla="*/ 122 h 176"/>
                <a:gd name="T22" fmla="*/ 74 w 161"/>
                <a:gd name="T23" fmla="*/ 174 h 176"/>
                <a:gd name="T24" fmla="*/ 81 w 161"/>
                <a:gd name="T25" fmla="*/ 176 h 176"/>
                <a:gd name="T26" fmla="*/ 87 w 161"/>
                <a:gd name="T27" fmla="*/ 174 h 176"/>
                <a:gd name="T28" fmla="*/ 144 w 161"/>
                <a:gd name="T29" fmla="*/ 122 h 176"/>
                <a:gd name="T30" fmla="*/ 161 w 161"/>
                <a:gd name="T31" fmla="*/ 47 h 176"/>
                <a:gd name="T32" fmla="*/ 152 w 161"/>
                <a:gd name="T33" fmla="*/ 34 h 176"/>
                <a:gd name="T34" fmla="*/ 137 w 161"/>
                <a:gd name="T35" fmla="*/ 118 h 176"/>
                <a:gd name="T36" fmla="*/ 83 w 161"/>
                <a:gd name="T37" fmla="*/ 167 h 176"/>
                <a:gd name="T38" fmla="*/ 81 w 161"/>
                <a:gd name="T39" fmla="*/ 168 h 176"/>
                <a:gd name="T40" fmla="*/ 79 w 161"/>
                <a:gd name="T41" fmla="*/ 167 h 176"/>
                <a:gd name="T42" fmla="*/ 25 w 161"/>
                <a:gd name="T43" fmla="*/ 118 h 176"/>
                <a:gd name="T44" fmla="*/ 9 w 161"/>
                <a:gd name="T45" fmla="*/ 46 h 176"/>
                <a:gd name="T46" fmla="*/ 12 w 161"/>
                <a:gd name="T47" fmla="*/ 42 h 176"/>
                <a:gd name="T48" fmla="*/ 15 w 161"/>
                <a:gd name="T49" fmla="*/ 41 h 176"/>
                <a:gd name="T50" fmla="*/ 46 w 161"/>
                <a:gd name="T51" fmla="*/ 29 h 176"/>
                <a:gd name="T52" fmla="*/ 75 w 161"/>
                <a:gd name="T53" fmla="*/ 11 h 176"/>
                <a:gd name="T54" fmla="*/ 77 w 161"/>
                <a:gd name="T55" fmla="*/ 9 h 176"/>
                <a:gd name="T56" fmla="*/ 80 w 161"/>
                <a:gd name="T57" fmla="*/ 8 h 176"/>
                <a:gd name="T58" fmla="*/ 80 w 161"/>
                <a:gd name="T59" fmla="*/ 8 h 176"/>
                <a:gd name="T60" fmla="*/ 81 w 161"/>
                <a:gd name="T61" fmla="*/ 8 h 176"/>
                <a:gd name="T62" fmla="*/ 81 w 161"/>
                <a:gd name="T63" fmla="*/ 8 h 176"/>
                <a:gd name="T64" fmla="*/ 84 w 161"/>
                <a:gd name="T65" fmla="*/ 9 h 176"/>
                <a:gd name="T66" fmla="*/ 87 w 161"/>
                <a:gd name="T67" fmla="*/ 11 h 176"/>
                <a:gd name="T68" fmla="*/ 115 w 161"/>
                <a:gd name="T69" fmla="*/ 29 h 176"/>
                <a:gd name="T70" fmla="*/ 147 w 161"/>
                <a:gd name="T71" fmla="*/ 41 h 176"/>
                <a:gd name="T72" fmla="*/ 150 w 161"/>
                <a:gd name="T73" fmla="*/ 42 h 176"/>
                <a:gd name="T74" fmla="*/ 153 w 161"/>
                <a:gd name="T75" fmla="*/ 46 h 176"/>
                <a:gd name="T76" fmla="*/ 137 w 161"/>
                <a:gd name="T77" fmla="*/ 118 h 176"/>
                <a:gd name="T78" fmla="*/ 57 w 161"/>
                <a:gd name="T79" fmla="*/ 99 h 176"/>
                <a:gd name="T80" fmla="*/ 81 w 161"/>
                <a:gd name="T81" fmla="*/ 123 h 176"/>
                <a:gd name="T82" fmla="*/ 104 w 161"/>
                <a:gd name="T83" fmla="*/ 99 h 176"/>
                <a:gd name="T84" fmla="*/ 81 w 161"/>
                <a:gd name="T85" fmla="*/ 44 h 176"/>
                <a:gd name="T86" fmla="*/ 57 w 161"/>
                <a:gd name="T87" fmla="*/ 99 h 176"/>
                <a:gd name="T88" fmla="*/ 92 w 161"/>
                <a:gd name="T89" fmla="*/ 81 h 176"/>
                <a:gd name="T90" fmla="*/ 101 w 161"/>
                <a:gd name="T91" fmla="*/ 99 h 176"/>
                <a:gd name="T92" fmla="*/ 81 w 161"/>
                <a:gd name="T93" fmla="*/ 119 h 176"/>
                <a:gd name="T94" fmla="*/ 61 w 161"/>
                <a:gd name="T95" fmla="*/ 99 h 176"/>
                <a:gd name="T96" fmla="*/ 70 w 161"/>
                <a:gd name="T97" fmla="*/ 81 h 176"/>
                <a:gd name="T98" fmla="*/ 81 w 161"/>
                <a:gd name="T99" fmla="*/ 61 h 176"/>
                <a:gd name="T100" fmla="*/ 92 w 161"/>
                <a:gd name="T101" fmla="*/ 8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1" h="176">
                  <a:moveTo>
                    <a:pt x="152" y="34"/>
                  </a:moveTo>
                  <a:cubicBezTo>
                    <a:pt x="144" y="31"/>
                    <a:pt x="127" y="26"/>
                    <a:pt x="119" y="22"/>
                  </a:cubicBezTo>
                  <a:cubicBezTo>
                    <a:pt x="102" y="13"/>
                    <a:pt x="95" y="7"/>
                    <a:pt x="89" y="3"/>
                  </a:cubicBezTo>
                  <a:cubicBezTo>
                    <a:pt x="87" y="1"/>
                    <a:pt x="84" y="0"/>
                    <a:pt x="81" y="0"/>
                  </a:cubicBezTo>
                  <a:cubicBezTo>
                    <a:pt x="81" y="0"/>
                    <a:pt x="81" y="0"/>
                    <a:pt x="81" y="0"/>
                  </a:cubicBezTo>
                  <a:cubicBezTo>
                    <a:pt x="81" y="0"/>
                    <a:pt x="81" y="0"/>
                    <a:pt x="81" y="0"/>
                  </a:cubicBezTo>
                  <a:cubicBezTo>
                    <a:pt x="78" y="0"/>
                    <a:pt x="75" y="1"/>
                    <a:pt x="72" y="3"/>
                  </a:cubicBezTo>
                  <a:cubicBezTo>
                    <a:pt x="66" y="7"/>
                    <a:pt x="60" y="13"/>
                    <a:pt x="43" y="22"/>
                  </a:cubicBezTo>
                  <a:cubicBezTo>
                    <a:pt x="34" y="26"/>
                    <a:pt x="18" y="31"/>
                    <a:pt x="9" y="34"/>
                  </a:cubicBezTo>
                  <a:cubicBezTo>
                    <a:pt x="4" y="36"/>
                    <a:pt x="0" y="41"/>
                    <a:pt x="1" y="47"/>
                  </a:cubicBezTo>
                  <a:cubicBezTo>
                    <a:pt x="2" y="64"/>
                    <a:pt x="7" y="100"/>
                    <a:pt x="18" y="122"/>
                  </a:cubicBezTo>
                  <a:cubicBezTo>
                    <a:pt x="30" y="147"/>
                    <a:pt x="62" y="167"/>
                    <a:pt x="74" y="174"/>
                  </a:cubicBezTo>
                  <a:cubicBezTo>
                    <a:pt x="76" y="176"/>
                    <a:pt x="79" y="176"/>
                    <a:pt x="81" y="176"/>
                  </a:cubicBezTo>
                  <a:cubicBezTo>
                    <a:pt x="83" y="176"/>
                    <a:pt x="85" y="176"/>
                    <a:pt x="87" y="174"/>
                  </a:cubicBezTo>
                  <a:cubicBezTo>
                    <a:pt x="100" y="167"/>
                    <a:pt x="131" y="147"/>
                    <a:pt x="144" y="122"/>
                  </a:cubicBezTo>
                  <a:cubicBezTo>
                    <a:pt x="155" y="100"/>
                    <a:pt x="159" y="64"/>
                    <a:pt x="161" y="47"/>
                  </a:cubicBezTo>
                  <a:cubicBezTo>
                    <a:pt x="161" y="41"/>
                    <a:pt x="158" y="36"/>
                    <a:pt x="152" y="34"/>
                  </a:cubicBezTo>
                  <a:close/>
                  <a:moveTo>
                    <a:pt x="137" y="118"/>
                  </a:moveTo>
                  <a:cubicBezTo>
                    <a:pt x="129" y="134"/>
                    <a:pt x="111" y="151"/>
                    <a:pt x="83" y="167"/>
                  </a:cubicBezTo>
                  <a:cubicBezTo>
                    <a:pt x="82" y="168"/>
                    <a:pt x="81" y="168"/>
                    <a:pt x="81" y="168"/>
                  </a:cubicBezTo>
                  <a:cubicBezTo>
                    <a:pt x="80" y="168"/>
                    <a:pt x="79" y="168"/>
                    <a:pt x="79" y="167"/>
                  </a:cubicBezTo>
                  <a:cubicBezTo>
                    <a:pt x="51" y="151"/>
                    <a:pt x="33" y="134"/>
                    <a:pt x="25" y="118"/>
                  </a:cubicBezTo>
                  <a:cubicBezTo>
                    <a:pt x="14" y="96"/>
                    <a:pt x="10" y="57"/>
                    <a:pt x="9" y="46"/>
                  </a:cubicBezTo>
                  <a:cubicBezTo>
                    <a:pt x="9" y="43"/>
                    <a:pt x="11" y="42"/>
                    <a:pt x="12" y="42"/>
                  </a:cubicBezTo>
                  <a:cubicBezTo>
                    <a:pt x="15" y="41"/>
                    <a:pt x="15" y="41"/>
                    <a:pt x="15" y="41"/>
                  </a:cubicBezTo>
                  <a:cubicBezTo>
                    <a:pt x="24" y="37"/>
                    <a:pt x="38" y="33"/>
                    <a:pt x="46" y="29"/>
                  </a:cubicBezTo>
                  <a:cubicBezTo>
                    <a:pt x="62" y="21"/>
                    <a:pt x="69" y="15"/>
                    <a:pt x="75" y="11"/>
                  </a:cubicBezTo>
                  <a:cubicBezTo>
                    <a:pt x="76" y="10"/>
                    <a:pt x="76" y="10"/>
                    <a:pt x="77" y="9"/>
                  </a:cubicBezTo>
                  <a:cubicBezTo>
                    <a:pt x="78" y="9"/>
                    <a:pt x="79" y="8"/>
                    <a:pt x="80" y="8"/>
                  </a:cubicBezTo>
                  <a:cubicBezTo>
                    <a:pt x="80" y="8"/>
                    <a:pt x="80" y="8"/>
                    <a:pt x="80" y="8"/>
                  </a:cubicBezTo>
                  <a:cubicBezTo>
                    <a:pt x="81" y="8"/>
                    <a:pt x="81" y="8"/>
                    <a:pt x="81" y="8"/>
                  </a:cubicBezTo>
                  <a:cubicBezTo>
                    <a:pt x="81" y="8"/>
                    <a:pt x="81" y="8"/>
                    <a:pt x="81" y="8"/>
                  </a:cubicBezTo>
                  <a:cubicBezTo>
                    <a:pt x="83" y="8"/>
                    <a:pt x="84" y="9"/>
                    <a:pt x="84" y="9"/>
                  </a:cubicBezTo>
                  <a:cubicBezTo>
                    <a:pt x="85" y="10"/>
                    <a:pt x="86" y="10"/>
                    <a:pt x="87" y="11"/>
                  </a:cubicBezTo>
                  <a:cubicBezTo>
                    <a:pt x="93" y="15"/>
                    <a:pt x="100" y="21"/>
                    <a:pt x="115" y="29"/>
                  </a:cubicBezTo>
                  <a:cubicBezTo>
                    <a:pt x="123" y="33"/>
                    <a:pt x="137" y="37"/>
                    <a:pt x="147" y="41"/>
                  </a:cubicBezTo>
                  <a:cubicBezTo>
                    <a:pt x="150" y="42"/>
                    <a:pt x="150" y="42"/>
                    <a:pt x="150" y="42"/>
                  </a:cubicBezTo>
                  <a:cubicBezTo>
                    <a:pt x="150" y="42"/>
                    <a:pt x="153" y="43"/>
                    <a:pt x="153" y="46"/>
                  </a:cubicBezTo>
                  <a:cubicBezTo>
                    <a:pt x="152" y="57"/>
                    <a:pt x="148" y="96"/>
                    <a:pt x="137" y="118"/>
                  </a:cubicBezTo>
                  <a:close/>
                  <a:moveTo>
                    <a:pt x="57" y="99"/>
                  </a:moveTo>
                  <a:cubicBezTo>
                    <a:pt x="57" y="112"/>
                    <a:pt x="68" y="123"/>
                    <a:pt x="81" y="123"/>
                  </a:cubicBezTo>
                  <a:cubicBezTo>
                    <a:pt x="94" y="123"/>
                    <a:pt x="104" y="112"/>
                    <a:pt x="104" y="99"/>
                  </a:cubicBezTo>
                  <a:cubicBezTo>
                    <a:pt x="104" y="86"/>
                    <a:pt x="81" y="66"/>
                    <a:pt x="81" y="44"/>
                  </a:cubicBezTo>
                  <a:cubicBezTo>
                    <a:pt x="81" y="66"/>
                    <a:pt x="57" y="86"/>
                    <a:pt x="57" y="99"/>
                  </a:cubicBezTo>
                  <a:close/>
                  <a:moveTo>
                    <a:pt x="92" y="81"/>
                  </a:moveTo>
                  <a:cubicBezTo>
                    <a:pt x="96" y="88"/>
                    <a:pt x="101" y="95"/>
                    <a:pt x="101" y="99"/>
                  </a:cubicBezTo>
                  <a:cubicBezTo>
                    <a:pt x="101" y="110"/>
                    <a:pt x="92" y="119"/>
                    <a:pt x="81" y="119"/>
                  </a:cubicBezTo>
                  <a:cubicBezTo>
                    <a:pt x="70" y="119"/>
                    <a:pt x="61" y="110"/>
                    <a:pt x="61" y="99"/>
                  </a:cubicBezTo>
                  <a:cubicBezTo>
                    <a:pt x="61" y="95"/>
                    <a:pt x="65" y="88"/>
                    <a:pt x="70" y="81"/>
                  </a:cubicBezTo>
                  <a:cubicBezTo>
                    <a:pt x="74" y="75"/>
                    <a:pt x="78" y="68"/>
                    <a:pt x="81" y="61"/>
                  </a:cubicBezTo>
                  <a:cubicBezTo>
                    <a:pt x="84" y="68"/>
                    <a:pt x="88" y="74"/>
                    <a:pt x="92" y="81"/>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7" name="Freeform 9"/>
            <p:cNvSpPr>
              <a:spLocks noEditPoints="1"/>
            </p:cNvSpPr>
            <p:nvPr/>
          </p:nvSpPr>
          <p:spPr bwMode="auto">
            <a:xfrm>
              <a:off x="3638967" y="3577734"/>
              <a:ext cx="182559" cy="181646"/>
            </a:xfrm>
            <a:custGeom>
              <a:avLst/>
              <a:gdLst>
                <a:gd name="T0" fmla="*/ 118 w 160"/>
                <a:gd name="T1" fmla="*/ 22 h 176"/>
                <a:gd name="T2" fmla="*/ 80 w 160"/>
                <a:gd name="T3" fmla="*/ 0 h 176"/>
                <a:gd name="T4" fmla="*/ 80 w 160"/>
                <a:gd name="T5" fmla="*/ 0 h 176"/>
                <a:gd name="T6" fmla="*/ 42 w 160"/>
                <a:gd name="T7" fmla="*/ 21 h 176"/>
                <a:gd name="T8" fmla="*/ 0 w 160"/>
                <a:gd name="T9" fmla="*/ 46 h 176"/>
                <a:gd name="T10" fmla="*/ 74 w 160"/>
                <a:gd name="T11" fmla="*/ 175 h 176"/>
                <a:gd name="T12" fmla="*/ 86 w 160"/>
                <a:gd name="T13" fmla="*/ 175 h 176"/>
                <a:gd name="T14" fmla="*/ 160 w 160"/>
                <a:gd name="T15" fmla="*/ 47 h 176"/>
                <a:gd name="T16" fmla="*/ 136 w 160"/>
                <a:gd name="T17" fmla="*/ 119 h 176"/>
                <a:gd name="T18" fmla="*/ 80 w 160"/>
                <a:gd name="T19" fmla="*/ 168 h 176"/>
                <a:gd name="T20" fmla="*/ 24 w 160"/>
                <a:gd name="T21" fmla="*/ 119 h 176"/>
                <a:gd name="T22" fmla="*/ 11 w 160"/>
                <a:gd name="T23" fmla="*/ 42 h 176"/>
                <a:gd name="T24" fmla="*/ 46 w 160"/>
                <a:gd name="T25" fmla="*/ 29 h 176"/>
                <a:gd name="T26" fmla="*/ 77 w 160"/>
                <a:gd name="T27" fmla="*/ 9 h 176"/>
                <a:gd name="T28" fmla="*/ 80 w 160"/>
                <a:gd name="T29" fmla="*/ 8 h 176"/>
                <a:gd name="T30" fmla="*/ 80 w 160"/>
                <a:gd name="T31" fmla="*/ 8 h 176"/>
                <a:gd name="T32" fmla="*/ 86 w 160"/>
                <a:gd name="T33" fmla="*/ 11 h 176"/>
                <a:gd name="T34" fmla="*/ 146 w 160"/>
                <a:gd name="T35" fmla="*/ 41 h 176"/>
                <a:gd name="T36" fmla="*/ 152 w 160"/>
                <a:gd name="T37" fmla="*/ 46 h 176"/>
                <a:gd name="T38" fmla="*/ 108 w 160"/>
                <a:gd name="T39" fmla="*/ 113 h 176"/>
                <a:gd name="T40" fmla="*/ 102 w 160"/>
                <a:gd name="T41" fmla="*/ 112 h 176"/>
                <a:gd name="T42" fmla="*/ 55 w 160"/>
                <a:gd name="T43" fmla="*/ 116 h 176"/>
                <a:gd name="T44" fmla="*/ 56 w 160"/>
                <a:gd name="T45" fmla="*/ 109 h 176"/>
                <a:gd name="T46" fmla="*/ 52 w 160"/>
                <a:gd name="T47" fmla="*/ 63 h 176"/>
                <a:gd name="T48" fmla="*/ 59 w 160"/>
                <a:gd name="T49" fmla="*/ 64 h 176"/>
                <a:gd name="T50" fmla="*/ 106 w 160"/>
                <a:gd name="T51" fmla="*/ 60 h 176"/>
                <a:gd name="T52" fmla="*/ 61 w 160"/>
                <a:gd name="T53" fmla="*/ 68 h 176"/>
                <a:gd name="T54" fmla="*/ 80 w 160"/>
                <a:gd name="T55" fmla="*/ 115 h 176"/>
                <a:gd name="T56" fmla="*/ 108 w 160"/>
                <a:gd name="T57" fmla="*/ 88 h 176"/>
                <a:gd name="T58" fmla="*/ 97 w 160"/>
                <a:gd name="T59" fmla="*/ 105 h 176"/>
                <a:gd name="T60" fmla="*/ 64 w 160"/>
                <a:gd name="T61" fmla="*/ 71 h 176"/>
                <a:gd name="T62" fmla="*/ 89 w 160"/>
                <a:gd name="T63" fmla="*/ 76 h 176"/>
                <a:gd name="T64" fmla="*/ 69 w 160"/>
                <a:gd name="T65" fmla="*/ 99 h 176"/>
                <a:gd name="T66" fmla="*/ 91 w 160"/>
                <a:gd name="T67" fmla="*/ 99 h 176"/>
                <a:gd name="T68" fmla="*/ 91 w 160"/>
                <a:gd name="T69" fmla="*/ 88 h 176"/>
                <a:gd name="T70" fmla="*/ 72 w 160"/>
                <a:gd name="T71" fmla="*/ 96 h 176"/>
                <a:gd name="T72" fmla="*/ 86 w 160"/>
                <a:gd name="T73" fmla="*/ 79 h 176"/>
                <a:gd name="T74" fmla="*/ 80 w 160"/>
                <a:gd name="T75" fmla="*/ 83 h 176"/>
                <a:gd name="T76" fmla="*/ 80 w 160"/>
                <a:gd name="T77" fmla="*/ 95 h 176"/>
                <a:gd name="T78" fmla="*/ 86 w 160"/>
                <a:gd name="T79" fmla="*/ 86 h 176"/>
                <a:gd name="T80" fmla="*/ 115 w 160"/>
                <a:gd name="T81" fmla="*/ 51 h 176"/>
                <a:gd name="T82" fmla="*/ 52 w 160"/>
                <a:gd name="T83" fmla="*/ 58 h 176"/>
                <a:gd name="T84" fmla="*/ 42 w 160"/>
                <a:gd name="T85" fmla="*/ 54 h 176"/>
                <a:gd name="T86" fmla="*/ 49 w 160"/>
                <a:gd name="T87" fmla="*/ 117 h 176"/>
                <a:gd name="T88" fmla="*/ 45 w 160"/>
                <a:gd name="T89" fmla="*/ 127 h 176"/>
                <a:gd name="T90" fmla="*/ 80 w 160"/>
                <a:gd name="T91" fmla="*/ 131 h 176"/>
                <a:gd name="T92" fmla="*/ 116 w 160"/>
                <a:gd name="T93" fmla="*/ 127 h 176"/>
                <a:gd name="T94" fmla="*/ 112 w 160"/>
                <a:gd name="T95" fmla="*/ 117 h 176"/>
                <a:gd name="T96" fmla="*/ 118 w 160"/>
                <a:gd name="T97" fmla="*/ 8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176">
                  <a:moveTo>
                    <a:pt x="152" y="34"/>
                  </a:moveTo>
                  <a:cubicBezTo>
                    <a:pt x="143" y="31"/>
                    <a:pt x="126" y="26"/>
                    <a:pt x="118" y="22"/>
                  </a:cubicBezTo>
                  <a:cubicBezTo>
                    <a:pt x="101" y="13"/>
                    <a:pt x="95" y="8"/>
                    <a:pt x="88" y="3"/>
                  </a:cubicBezTo>
                  <a:cubicBezTo>
                    <a:pt x="86" y="1"/>
                    <a:pt x="83" y="0"/>
                    <a:pt x="80" y="0"/>
                  </a:cubicBezTo>
                  <a:cubicBezTo>
                    <a:pt x="80" y="0"/>
                    <a:pt x="80" y="0"/>
                    <a:pt x="80" y="0"/>
                  </a:cubicBezTo>
                  <a:cubicBezTo>
                    <a:pt x="80" y="0"/>
                    <a:pt x="80" y="0"/>
                    <a:pt x="80" y="0"/>
                  </a:cubicBezTo>
                  <a:cubicBezTo>
                    <a:pt x="77" y="0"/>
                    <a:pt x="74" y="1"/>
                    <a:pt x="72" y="3"/>
                  </a:cubicBezTo>
                  <a:cubicBezTo>
                    <a:pt x="65" y="7"/>
                    <a:pt x="59" y="13"/>
                    <a:pt x="42" y="21"/>
                  </a:cubicBezTo>
                  <a:cubicBezTo>
                    <a:pt x="34" y="25"/>
                    <a:pt x="17" y="31"/>
                    <a:pt x="8" y="34"/>
                  </a:cubicBezTo>
                  <a:cubicBezTo>
                    <a:pt x="3" y="36"/>
                    <a:pt x="0" y="41"/>
                    <a:pt x="0" y="46"/>
                  </a:cubicBezTo>
                  <a:cubicBezTo>
                    <a:pt x="2" y="65"/>
                    <a:pt x="6" y="100"/>
                    <a:pt x="17" y="122"/>
                  </a:cubicBezTo>
                  <a:cubicBezTo>
                    <a:pt x="30" y="147"/>
                    <a:pt x="61" y="167"/>
                    <a:pt x="74" y="175"/>
                  </a:cubicBezTo>
                  <a:cubicBezTo>
                    <a:pt x="76" y="176"/>
                    <a:pt x="78" y="176"/>
                    <a:pt x="80" y="176"/>
                  </a:cubicBezTo>
                  <a:cubicBezTo>
                    <a:pt x="82" y="176"/>
                    <a:pt x="84" y="176"/>
                    <a:pt x="86" y="175"/>
                  </a:cubicBezTo>
                  <a:cubicBezTo>
                    <a:pt x="99" y="167"/>
                    <a:pt x="130" y="147"/>
                    <a:pt x="143" y="122"/>
                  </a:cubicBezTo>
                  <a:cubicBezTo>
                    <a:pt x="154" y="100"/>
                    <a:pt x="158" y="65"/>
                    <a:pt x="160" y="47"/>
                  </a:cubicBezTo>
                  <a:cubicBezTo>
                    <a:pt x="160" y="41"/>
                    <a:pt x="157" y="36"/>
                    <a:pt x="152" y="34"/>
                  </a:cubicBezTo>
                  <a:close/>
                  <a:moveTo>
                    <a:pt x="136" y="119"/>
                  </a:moveTo>
                  <a:cubicBezTo>
                    <a:pt x="128" y="135"/>
                    <a:pt x="110" y="151"/>
                    <a:pt x="82" y="168"/>
                  </a:cubicBezTo>
                  <a:cubicBezTo>
                    <a:pt x="82" y="168"/>
                    <a:pt x="81" y="168"/>
                    <a:pt x="80" y="168"/>
                  </a:cubicBezTo>
                  <a:cubicBezTo>
                    <a:pt x="79" y="168"/>
                    <a:pt x="78" y="168"/>
                    <a:pt x="78" y="167"/>
                  </a:cubicBezTo>
                  <a:cubicBezTo>
                    <a:pt x="50" y="151"/>
                    <a:pt x="32" y="134"/>
                    <a:pt x="24" y="119"/>
                  </a:cubicBezTo>
                  <a:cubicBezTo>
                    <a:pt x="13" y="96"/>
                    <a:pt x="9" y="57"/>
                    <a:pt x="8" y="46"/>
                  </a:cubicBezTo>
                  <a:cubicBezTo>
                    <a:pt x="8" y="43"/>
                    <a:pt x="10" y="42"/>
                    <a:pt x="11" y="42"/>
                  </a:cubicBezTo>
                  <a:cubicBezTo>
                    <a:pt x="14" y="41"/>
                    <a:pt x="14" y="41"/>
                    <a:pt x="14" y="41"/>
                  </a:cubicBezTo>
                  <a:cubicBezTo>
                    <a:pt x="24" y="37"/>
                    <a:pt x="38" y="33"/>
                    <a:pt x="46" y="29"/>
                  </a:cubicBezTo>
                  <a:cubicBezTo>
                    <a:pt x="61" y="21"/>
                    <a:pt x="68" y="15"/>
                    <a:pt x="74" y="11"/>
                  </a:cubicBezTo>
                  <a:cubicBezTo>
                    <a:pt x="75" y="10"/>
                    <a:pt x="76" y="10"/>
                    <a:pt x="77" y="9"/>
                  </a:cubicBezTo>
                  <a:cubicBezTo>
                    <a:pt x="77" y="9"/>
                    <a:pt x="78" y="8"/>
                    <a:pt x="80" y="8"/>
                  </a:cubicBezTo>
                  <a:cubicBezTo>
                    <a:pt x="80" y="8"/>
                    <a:pt x="80" y="8"/>
                    <a:pt x="80" y="8"/>
                  </a:cubicBezTo>
                  <a:cubicBezTo>
                    <a:pt x="80" y="8"/>
                    <a:pt x="80" y="8"/>
                    <a:pt x="80" y="8"/>
                  </a:cubicBezTo>
                  <a:cubicBezTo>
                    <a:pt x="80" y="8"/>
                    <a:pt x="80" y="8"/>
                    <a:pt x="80" y="8"/>
                  </a:cubicBezTo>
                  <a:cubicBezTo>
                    <a:pt x="82" y="8"/>
                    <a:pt x="83" y="9"/>
                    <a:pt x="84" y="9"/>
                  </a:cubicBezTo>
                  <a:cubicBezTo>
                    <a:pt x="84" y="10"/>
                    <a:pt x="85" y="10"/>
                    <a:pt x="86" y="11"/>
                  </a:cubicBezTo>
                  <a:cubicBezTo>
                    <a:pt x="92" y="15"/>
                    <a:pt x="99" y="21"/>
                    <a:pt x="114" y="29"/>
                  </a:cubicBezTo>
                  <a:cubicBezTo>
                    <a:pt x="122" y="33"/>
                    <a:pt x="136" y="37"/>
                    <a:pt x="146" y="41"/>
                  </a:cubicBezTo>
                  <a:cubicBezTo>
                    <a:pt x="149" y="42"/>
                    <a:pt x="149" y="42"/>
                    <a:pt x="149" y="42"/>
                  </a:cubicBezTo>
                  <a:cubicBezTo>
                    <a:pt x="150" y="42"/>
                    <a:pt x="152" y="43"/>
                    <a:pt x="152" y="46"/>
                  </a:cubicBezTo>
                  <a:cubicBezTo>
                    <a:pt x="151" y="57"/>
                    <a:pt x="147" y="96"/>
                    <a:pt x="136" y="119"/>
                  </a:cubicBezTo>
                  <a:close/>
                  <a:moveTo>
                    <a:pt x="108" y="113"/>
                  </a:moveTo>
                  <a:cubicBezTo>
                    <a:pt x="104" y="109"/>
                    <a:pt x="104" y="109"/>
                    <a:pt x="104" y="109"/>
                  </a:cubicBezTo>
                  <a:cubicBezTo>
                    <a:pt x="102" y="112"/>
                    <a:pt x="102" y="112"/>
                    <a:pt x="102" y="112"/>
                  </a:cubicBezTo>
                  <a:cubicBezTo>
                    <a:pt x="106" y="116"/>
                    <a:pt x="106" y="116"/>
                    <a:pt x="106" y="116"/>
                  </a:cubicBezTo>
                  <a:cubicBezTo>
                    <a:pt x="91" y="129"/>
                    <a:pt x="69" y="129"/>
                    <a:pt x="55" y="116"/>
                  </a:cubicBezTo>
                  <a:cubicBezTo>
                    <a:pt x="59" y="112"/>
                    <a:pt x="59" y="112"/>
                    <a:pt x="59" y="112"/>
                  </a:cubicBezTo>
                  <a:cubicBezTo>
                    <a:pt x="56" y="109"/>
                    <a:pt x="56" y="109"/>
                    <a:pt x="56" y="109"/>
                  </a:cubicBezTo>
                  <a:cubicBezTo>
                    <a:pt x="52" y="113"/>
                    <a:pt x="52" y="113"/>
                    <a:pt x="52" y="113"/>
                  </a:cubicBezTo>
                  <a:cubicBezTo>
                    <a:pt x="39" y="99"/>
                    <a:pt x="39" y="77"/>
                    <a:pt x="52" y="63"/>
                  </a:cubicBezTo>
                  <a:cubicBezTo>
                    <a:pt x="56" y="67"/>
                    <a:pt x="56" y="67"/>
                    <a:pt x="56" y="67"/>
                  </a:cubicBezTo>
                  <a:cubicBezTo>
                    <a:pt x="59" y="64"/>
                    <a:pt x="59" y="64"/>
                    <a:pt x="59" y="64"/>
                  </a:cubicBezTo>
                  <a:cubicBezTo>
                    <a:pt x="55" y="60"/>
                    <a:pt x="55" y="60"/>
                    <a:pt x="55" y="60"/>
                  </a:cubicBezTo>
                  <a:cubicBezTo>
                    <a:pt x="69" y="47"/>
                    <a:pt x="91" y="47"/>
                    <a:pt x="106" y="60"/>
                  </a:cubicBezTo>
                  <a:cubicBezTo>
                    <a:pt x="98" y="67"/>
                    <a:pt x="98" y="67"/>
                    <a:pt x="98" y="67"/>
                  </a:cubicBezTo>
                  <a:cubicBezTo>
                    <a:pt x="88" y="57"/>
                    <a:pt x="71" y="58"/>
                    <a:pt x="61" y="68"/>
                  </a:cubicBezTo>
                  <a:cubicBezTo>
                    <a:pt x="50" y="79"/>
                    <a:pt x="50" y="97"/>
                    <a:pt x="61" y="107"/>
                  </a:cubicBezTo>
                  <a:cubicBezTo>
                    <a:pt x="66" y="113"/>
                    <a:pt x="73" y="115"/>
                    <a:pt x="80" y="115"/>
                  </a:cubicBezTo>
                  <a:cubicBezTo>
                    <a:pt x="88" y="115"/>
                    <a:pt x="94" y="113"/>
                    <a:pt x="100" y="107"/>
                  </a:cubicBezTo>
                  <a:cubicBezTo>
                    <a:pt x="105" y="102"/>
                    <a:pt x="108" y="96"/>
                    <a:pt x="108" y="88"/>
                  </a:cubicBezTo>
                  <a:cubicBezTo>
                    <a:pt x="104" y="88"/>
                    <a:pt x="104" y="88"/>
                    <a:pt x="104" y="88"/>
                  </a:cubicBezTo>
                  <a:cubicBezTo>
                    <a:pt x="104" y="96"/>
                    <a:pt x="102" y="100"/>
                    <a:pt x="97" y="105"/>
                  </a:cubicBezTo>
                  <a:cubicBezTo>
                    <a:pt x="88" y="114"/>
                    <a:pt x="73" y="114"/>
                    <a:pt x="64" y="105"/>
                  </a:cubicBezTo>
                  <a:cubicBezTo>
                    <a:pt x="54" y="95"/>
                    <a:pt x="54" y="80"/>
                    <a:pt x="64" y="71"/>
                  </a:cubicBezTo>
                  <a:cubicBezTo>
                    <a:pt x="72" y="62"/>
                    <a:pt x="86" y="62"/>
                    <a:pt x="96" y="70"/>
                  </a:cubicBezTo>
                  <a:cubicBezTo>
                    <a:pt x="89" y="76"/>
                    <a:pt x="89" y="76"/>
                    <a:pt x="89" y="76"/>
                  </a:cubicBezTo>
                  <a:cubicBezTo>
                    <a:pt x="83" y="71"/>
                    <a:pt x="74" y="72"/>
                    <a:pt x="69" y="77"/>
                  </a:cubicBezTo>
                  <a:cubicBezTo>
                    <a:pt x="63" y="83"/>
                    <a:pt x="63" y="93"/>
                    <a:pt x="69" y="99"/>
                  </a:cubicBezTo>
                  <a:cubicBezTo>
                    <a:pt x="72" y="102"/>
                    <a:pt x="76" y="103"/>
                    <a:pt x="80" y="103"/>
                  </a:cubicBezTo>
                  <a:cubicBezTo>
                    <a:pt x="84" y="103"/>
                    <a:pt x="88" y="102"/>
                    <a:pt x="91" y="99"/>
                  </a:cubicBezTo>
                  <a:cubicBezTo>
                    <a:pt x="94" y="96"/>
                    <a:pt x="95" y="92"/>
                    <a:pt x="95" y="88"/>
                  </a:cubicBezTo>
                  <a:cubicBezTo>
                    <a:pt x="91" y="88"/>
                    <a:pt x="91" y="88"/>
                    <a:pt x="91" y="88"/>
                  </a:cubicBezTo>
                  <a:cubicBezTo>
                    <a:pt x="91" y="92"/>
                    <a:pt x="90" y="94"/>
                    <a:pt x="88" y="96"/>
                  </a:cubicBezTo>
                  <a:cubicBezTo>
                    <a:pt x="84" y="101"/>
                    <a:pt x="76" y="101"/>
                    <a:pt x="72" y="96"/>
                  </a:cubicBezTo>
                  <a:cubicBezTo>
                    <a:pt x="68" y="92"/>
                    <a:pt x="68" y="85"/>
                    <a:pt x="72" y="80"/>
                  </a:cubicBezTo>
                  <a:cubicBezTo>
                    <a:pt x="76" y="76"/>
                    <a:pt x="82" y="76"/>
                    <a:pt x="86" y="79"/>
                  </a:cubicBezTo>
                  <a:cubicBezTo>
                    <a:pt x="82" y="83"/>
                    <a:pt x="82" y="83"/>
                    <a:pt x="82" y="83"/>
                  </a:cubicBezTo>
                  <a:cubicBezTo>
                    <a:pt x="82" y="83"/>
                    <a:pt x="81" y="83"/>
                    <a:pt x="80" y="83"/>
                  </a:cubicBezTo>
                  <a:cubicBezTo>
                    <a:pt x="77" y="83"/>
                    <a:pt x="74" y="85"/>
                    <a:pt x="74" y="89"/>
                  </a:cubicBezTo>
                  <a:cubicBezTo>
                    <a:pt x="74" y="92"/>
                    <a:pt x="77" y="95"/>
                    <a:pt x="80" y="95"/>
                  </a:cubicBezTo>
                  <a:cubicBezTo>
                    <a:pt x="83" y="95"/>
                    <a:pt x="86" y="92"/>
                    <a:pt x="86" y="89"/>
                  </a:cubicBezTo>
                  <a:cubicBezTo>
                    <a:pt x="86" y="88"/>
                    <a:pt x="86" y="87"/>
                    <a:pt x="86" y="86"/>
                  </a:cubicBezTo>
                  <a:cubicBezTo>
                    <a:pt x="118" y="54"/>
                    <a:pt x="118" y="54"/>
                    <a:pt x="118" y="54"/>
                  </a:cubicBezTo>
                  <a:cubicBezTo>
                    <a:pt x="115" y="51"/>
                    <a:pt x="115" y="51"/>
                    <a:pt x="115" y="51"/>
                  </a:cubicBezTo>
                  <a:cubicBezTo>
                    <a:pt x="108" y="58"/>
                    <a:pt x="108" y="58"/>
                    <a:pt x="108" y="58"/>
                  </a:cubicBezTo>
                  <a:cubicBezTo>
                    <a:pt x="92" y="43"/>
                    <a:pt x="68" y="43"/>
                    <a:pt x="52" y="58"/>
                  </a:cubicBezTo>
                  <a:cubicBezTo>
                    <a:pt x="45" y="51"/>
                    <a:pt x="45" y="51"/>
                    <a:pt x="45" y="51"/>
                  </a:cubicBezTo>
                  <a:cubicBezTo>
                    <a:pt x="42" y="54"/>
                    <a:pt x="42" y="54"/>
                    <a:pt x="42" y="54"/>
                  </a:cubicBezTo>
                  <a:cubicBezTo>
                    <a:pt x="49" y="61"/>
                    <a:pt x="49" y="61"/>
                    <a:pt x="49" y="61"/>
                  </a:cubicBezTo>
                  <a:cubicBezTo>
                    <a:pt x="35" y="77"/>
                    <a:pt x="35" y="101"/>
                    <a:pt x="49" y="117"/>
                  </a:cubicBezTo>
                  <a:cubicBezTo>
                    <a:pt x="42" y="124"/>
                    <a:pt x="42" y="124"/>
                    <a:pt x="42" y="124"/>
                  </a:cubicBezTo>
                  <a:cubicBezTo>
                    <a:pt x="45" y="127"/>
                    <a:pt x="45" y="127"/>
                    <a:pt x="45" y="127"/>
                  </a:cubicBezTo>
                  <a:cubicBezTo>
                    <a:pt x="52" y="120"/>
                    <a:pt x="52" y="120"/>
                    <a:pt x="52" y="120"/>
                  </a:cubicBezTo>
                  <a:cubicBezTo>
                    <a:pt x="60" y="127"/>
                    <a:pt x="70" y="131"/>
                    <a:pt x="80" y="131"/>
                  </a:cubicBezTo>
                  <a:cubicBezTo>
                    <a:pt x="91" y="131"/>
                    <a:pt x="101" y="127"/>
                    <a:pt x="109" y="120"/>
                  </a:cubicBezTo>
                  <a:cubicBezTo>
                    <a:pt x="116" y="127"/>
                    <a:pt x="116" y="127"/>
                    <a:pt x="116" y="127"/>
                  </a:cubicBezTo>
                  <a:cubicBezTo>
                    <a:pt x="118" y="124"/>
                    <a:pt x="118" y="124"/>
                    <a:pt x="118" y="124"/>
                  </a:cubicBezTo>
                  <a:cubicBezTo>
                    <a:pt x="112" y="117"/>
                    <a:pt x="112" y="117"/>
                    <a:pt x="112" y="117"/>
                  </a:cubicBezTo>
                  <a:cubicBezTo>
                    <a:pt x="119" y="109"/>
                    <a:pt x="122" y="101"/>
                    <a:pt x="122" y="89"/>
                  </a:cubicBezTo>
                  <a:cubicBezTo>
                    <a:pt x="118" y="89"/>
                    <a:pt x="118" y="89"/>
                    <a:pt x="118" y="89"/>
                  </a:cubicBezTo>
                  <a:cubicBezTo>
                    <a:pt x="118" y="96"/>
                    <a:pt x="114" y="107"/>
                    <a:pt x="108" y="113"/>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8" name="Freeform 7"/>
            <p:cNvSpPr>
              <a:spLocks noEditPoints="1"/>
            </p:cNvSpPr>
            <p:nvPr/>
          </p:nvSpPr>
          <p:spPr bwMode="auto">
            <a:xfrm>
              <a:off x="4054439" y="3565709"/>
              <a:ext cx="194912" cy="192494"/>
            </a:xfrm>
            <a:custGeom>
              <a:avLst/>
              <a:gdLst>
                <a:gd name="T0" fmla="*/ 68 w 161"/>
                <a:gd name="T1" fmla="*/ 108 h 176"/>
                <a:gd name="T2" fmla="*/ 92 w 161"/>
                <a:gd name="T3" fmla="*/ 108 h 176"/>
                <a:gd name="T4" fmla="*/ 80 w 161"/>
                <a:gd name="T5" fmla="*/ 116 h 176"/>
                <a:gd name="T6" fmla="*/ 80 w 161"/>
                <a:gd name="T7" fmla="*/ 100 h 176"/>
                <a:gd name="T8" fmla="*/ 80 w 161"/>
                <a:gd name="T9" fmla="*/ 116 h 176"/>
                <a:gd name="T10" fmla="*/ 104 w 161"/>
                <a:gd name="T11" fmla="*/ 76 h 176"/>
                <a:gd name="T12" fmla="*/ 56 w 161"/>
                <a:gd name="T13" fmla="*/ 72 h 176"/>
                <a:gd name="T14" fmla="*/ 56 w 161"/>
                <a:gd name="T15" fmla="*/ 64 h 176"/>
                <a:gd name="T16" fmla="*/ 104 w 161"/>
                <a:gd name="T17" fmla="*/ 60 h 176"/>
                <a:gd name="T18" fmla="*/ 56 w 161"/>
                <a:gd name="T19" fmla="*/ 64 h 176"/>
                <a:gd name="T20" fmla="*/ 118 w 161"/>
                <a:gd name="T21" fmla="*/ 21 h 176"/>
                <a:gd name="T22" fmla="*/ 80 w 161"/>
                <a:gd name="T23" fmla="*/ 0 h 176"/>
                <a:gd name="T24" fmla="*/ 80 w 161"/>
                <a:gd name="T25" fmla="*/ 0 h 176"/>
                <a:gd name="T26" fmla="*/ 42 w 161"/>
                <a:gd name="T27" fmla="*/ 21 h 176"/>
                <a:gd name="T28" fmla="*/ 0 w 161"/>
                <a:gd name="T29" fmla="*/ 47 h 176"/>
                <a:gd name="T30" fmla="*/ 74 w 161"/>
                <a:gd name="T31" fmla="*/ 174 h 176"/>
                <a:gd name="T32" fmla="*/ 86 w 161"/>
                <a:gd name="T33" fmla="*/ 174 h 176"/>
                <a:gd name="T34" fmla="*/ 160 w 161"/>
                <a:gd name="T35" fmla="*/ 47 h 176"/>
                <a:gd name="T36" fmla="*/ 136 w 161"/>
                <a:gd name="T37" fmla="*/ 118 h 176"/>
                <a:gd name="T38" fmla="*/ 80 w 161"/>
                <a:gd name="T39" fmla="*/ 168 h 176"/>
                <a:gd name="T40" fmla="*/ 24 w 161"/>
                <a:gd name="T41" fmla="*/ 118 h 176"/>
                <a:gd name="T42" fmla="*/ 11 w 161"/>
                <a:gd name="T43" fmla="*/ 42 h 176"/>
                <a:gd name="T44" fmla="*/ 46 w 161"/>
                <a:gd name="T45" fmla="*/ 29 h 176"/>
                <a:gd name="T46" fmla="*/ 77 w 161"/>
                <a:gd name="T47" fmla="*/ 9 h 176"/>
                <a:gd name="T48" fmla="*/ 80 w 161"/>
                <a:gd name="T49" fmla="*/ 8 h 176"/>
                <a:gd name="T50" fmla="*/ 80 w 161"/>
                <a:gd name="T51" fmla="*/ 8 h 176"/>
                <a:gd name="T52" fmla="*/ 86 w 161"/>
                <a:gd name="T53" fmla="*/ 11 h 176"/>
                <a:gd name="T54" fmla="*/ 146 w 161"/>
                <a:gd name="T55" fmla="*/ 41 h 176"/>
                <a:gd name="T56" fmla="*/ 152 w 161"/>
                <a:gd name="T57" fmla="*/ 46 h 176"/>
                <a:gd name="T58" fmla="*/ 108 w 161"/>
                <a:gd name="T59" fmla="*/ 40 h 176"/>
                <a:gd name="T60" fmla="*/ 44 w 161"/>
                <a:gd name="T61" fmla="*/ 48 h 176"/>
                <a:gd name="T62" fmla="*/ 52 w 161"/>
                <a:gd name="T63" fmla="*/ 136 h 176"/>
                <a:gd name="T64" fmla="*/ 116 w 161"/>
                <a:gd name="T65" fmla="*/ 128 h 176"/>
                <a:gd name="T66" fmla="*/ 108 w 161"/>
                <a:gd name="T67" fmla="*/ 40 h 176"/>
                <a:gd name="T68" fmla="*/ 108 w 161"/>
                <a:gd name="T69" fmla="*/ 132 h 176"/>
                <a:gd name="T70" fmla="*/ 48 w 161"/>
                <a:gd name="T71" fmla="*/ 128 h 176"/>
                <a:gd name="T72" fmla="*/ 52 w 161"/>
                <a:gd name="T73" fmla="*/ 44 h 176"/>
                <a:gd name="T74" fmla="*/ 112 w 161"/>
                <a:gd name="T75"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76">
                  <a:moveTo>
                    <a:pt x="80" y="96"/>
                  </a:moveTo>
                  <a:cubicBezTo>
                    <a:pt x="74" y="96"/>
                    <a:pt x="68" y="102"/>
                    <a:pt x="68" y="108"/>
                  </a:cubicBezTo>
                  <a:cubicBezTo>
                    <a:pt x="68" y="115"/>
                    <a:pt x="74" y="120"/>
                    <a:pt x="80" y="120"/>
                  </a:cubicBezTo>
                  <a:cubicBezTo>
                    <a:pt x="87" y="120"/>
                    <a:pt x="92" y="115"/>
                    <a:pt x="92" y="108"/>
                  </a:cubicBezTo>
                  <a:cubicBezTo>
                    <a:pt x="92" y="102"/>
                    <a:pt x="87" y="96"/>
                    <a:pt x="80" y="96"/>
                  </a:cubicBezTo>
                  <a:close/>
                  <a:moveTo>
                    <a:pt x="80" y="116"/>
                  </a:moveTo>
                  <a:cubicBezTo>
                    <a:pt x="76" y="116"/>
                    <a:pt x="72" y="113"/>
                    <a:pt x="72" y="108"/>
                  </a:cubicBezTo>
                  <a:cubicBezTo>
                    <a:pt x="72" y="104"/>
                    <a:pt x="76" y="100"/>
                    <a:pt x="80" y="100"/>
                  </a:cubicBezTo>
                  <a:cubicBezTo>
                    <a:pt x="85" y="100"/>
                    <a:pt x="88" y="104"/>
                    <a:pt x="88" y="108"/>
                  </a:cubicBezTo>
                  <a:cubicBezTo>
                    <a:pt x="88" y="113"/>
                    <a:pt x="85" y="116"/>
                    <a:pt x="80" y="116"/>
                  </a:cubicBezTo>
                  <a:close/>
                  <a:moveTo>
                    <a:pt x="56" y="76"/>
                  </a:moveTo>
                  <a:cubicBezTo>
                    <a:pt x="104" y="76"/>
                    <a:pt x="104" y="76"/>
                    <a:pt x="104" y="76"/>
                  </a:cubicBezTo>
                  <a:cubicBezTo>
                    <a:pt x="104" y="72"/>
                    <a:pt x="104" y="72"/>
                    <a:pt x="104" y="72"/>
                  </a:cubicBezTo>
                  <a:cubicBezTo>
                    <a:pt x="56" y="72"/>
                    <a:pt x="56" y="72"/>
                    <a:pt x="56" y="72"/>
                  </a:cubicBezTo>
                  <a:lnTo>
                    <a:pt x="56" y="76"/>
                  </a:lnTo>
                  <a:close/>
                  <a:moveTo>
                    <a:pt x="56" y="64"/>
                  </a:moveTo>
                  <a:cubicBezTo>
                    <a:pt x="104" y="64"/>
                    <a:pt x="104" y="64"/>
                    <a:pt x="104" y="64"/>
                  </a:cubicBezTo>
                  <a:cubicBezTo>
                    <a:pt x="104" y="60"/>
                    <a:pt x="104" y="60"/>
                    <a:pt x="104" y="60"/>
                  </a:cubicBezTo>
                  <a:cubicBezTo>
                    <a:pt x="56" y="60"/>
                    <a:pt x="56" y="60"/>
                    <a:pt x="56" y="60"/>
                  </a:cubicBezTo>
                  <a:lnTo>
                    <a:pt x="56" y="64"/>
                  </a:lnTo>
                  <a:close/>
                  <a:moveTo>
                    <a:pt x="152" y="34"/>
                  </a:moveTo>
                  <a:cubicBezTo>
                    <a:pt x="143" y="31"/>
                    <a:pt x="126" y="26"/>
                    <a:pt x="118" y="21"/>
                  </a:cubicBezTo>
                  <a:cubicBezTo>
                    <a:pt x="101" y="13"/>
                    <a:pt x="95" y="7"/>
                    <a:pt x="89" y="3"/>
                  </a:cubicBezTo>
                  <a:cubicBezTo>
                    <a:pt x="86" y="1"/>
                    <a:pt x="83" y="0"/>
                    <a:pt x="80" y="0"/>
                  </a:cubicBezTo>
                  <a:cubicBezTo>
                    <a:pt x="80" y="0"/>
                    <a:pt x="80" y="0"/>
                    <a:pt x="80" y="0"/>
                  </a:cubicBezTo>
                  <a:cubicBezTo>
                    <a:pt x="80" y="0"/>
                    <a:pt x="80" y="0"/>
                    <a:pt x="80" y="0"/>
                  </a:cubicBezTo>
                  <a:cubicBezTo>
                    <a:pt x="77" y="0"/>
                    <a:pt x="74" y="1"/>
                    <a:pt x="72" y="3"/>
                  </a:cubicBezTo>
                  <a:cubicBezTo>
                    <a:pt x="65" y="7"/>
                    <a:pt x="59" y="13"/>
                    <a:pt x="42" y="21"/>
                  </a:cubicBezTo>
                  <a:cubicBezTo>
                    <a:pt x="34" y="26"/>
                    <a:pt x="17" y="31"/>
                    <a:pt x="9" y="34"/>
                  </a:cubicBezTo>
                  <a:cubicBezTo>
                    <a:pt x="3" y="36"/>
                    <a:pt x="0" y="41"/>
                    <a:pt x="0" y="47"/>
                  </a:cubicBezTo>
                  <a:cubicBezTo>
                    <a:pt x="2" y="64"/>
                    <a:pt x="6" y="100"/>
                    <a:pt x="17" y="122"/>
                  </a:cubicBezTo>
                  <a:cubicBezTo>
                    <a:pt x="30" y="147"/>
                    <a:pt x="61" y="167"/>
                    <a:pt x="74" y="174"/>
                  </a:cubicBezTo>
                  <a:cubicBezTo>
                    <a:pt x="76" y="175"/>
                    <a:pt x="78" y="176"/>
                    <a:pt x="80" y="176"/>
                  </a:cubicBezTo>
                  <a:cubicBezTo>
                    <a:pt x="82" y="176"/>
                    <a:pt x="84" y="175"/>
                    <a:pt x="86" y="174"/>
                  </a:cubicBezTo>
                  <a:cubicBezTo>
                    <a:pt x="99" y="167"/>
                    <a:pt x="131" y="147"/>
                    <a:pt x="143" y="122"/>
                  </a:cubicBezTo>
                  <a:cubicBezTo>
                    <a:pt x="154" y="100"/>
                    <a:pt x="159" y="64"/>
                    <a:pt x="160" y="47"/>
                  </a:cubicBezTo>
                  <a:cubicBezTo>
                    <a:pt x="161" y="41"/>
                    <a:pt x="157" y="36"/>
                    <a:pt x="152" y="34"/>
                  </a:cubicBezTo>
                  <a:close/>
                  <a:moveTo>
                    <a:pt x="136" y="118"/>
                  </a:moveTo>
                  <a:cubicBezTo>
                    <a:pt x="128" y="134"/>
                    <a:pt x="110" y="151"/>
                    <a:pt x="82" y="167"/>
                  </a:cubicBezTo>
                  <a:cubicBezTo>
                    <a:pt x="82" y="168"/>
                    <a:pt x="81" y="168"/>
                    <a:pt x="80" y="168"/>
                  </a:cubicBezTo>
                  <a:cubicBezTo>
                    <a:pt x="79" y="168"/>
                    <a:pt x="79" y="168"/>
                    <a:pt x="78" y="167"/>
                  </a:cubicBezTo>
                  <a:cubicBezTo>
                    <a:pt x="50" y="151"/>
                    <a:pt x="32" y="134"/>
                    <a:pt x="24" y="118"/>
                  </a:cubicBezTo>
                  <a:cubicBezTo>
                    <a:pt x="13" y="96"/>
                    <a:pt x="9" y="57"/>
                    <a:pt x="8" y="46"/>
                  </a:cubicBezTo>
                  <a:cubicBezTo>
                    <a:pt x="8" y="43"/>
                    <a:pt x="11" y="42"/>
                    <a:pt x="11" y="42"/>
                  </a:cubicBezTo>
                  <a:cubicBezTo>
                    <a:pt x="14" y="41"/>
                    <a:pt x="14" y="41"/>
                    <a:pt x="14" y="41"/>
                  </a:cubicBezTo>
                  <a:cubicBezTo>
                    <a:pt x="24" y="37"/>
                    <a:pt x="38" y="33"/>
                    <a:pt x="46" y="29"/>
                  </a:cubicBezTo>
                  <a:cubicBezTo>
                    <a:pt x="61" y="21"/>
                    <a:pt x="68" y="15"/>
                    <a:pt x="74" y="11"/>
                  </a:cubicBezTo>
                  <a:cubicBezTo>
                    <a:pt x="75" y="10"/>
                    <a:pt x="76" y="10"/>
                    <a:pt x="77" y="9"/>
                  </a:cubicBezTo>
                  <a:cubicBezTo>
                    <a:pt x="77" y="9"/>
                    <a:pt x="78" y="8"/>
                    <a:pt x="80" y="8"/>
                  </a:cubicBezTo>
                  <a:cubicBezTo>
                    <a:pt x="80" y="8"/>
                    <a:pt x="80" y="8"/>
                    <a:pt x="80" y="8"/>
                  </a:cubicBezTo>
                  <a:cubicBezTo>
                    <a:pt x="80" y="8"/>
                    <a:pt x="80" y="8"/>
                    <a:pt x="80" y="8"/>
                  </a:cubicBezTo>
                  <a:cubicBezTo>
                    <a:pt x="80" y="8"/>
                    <a:pt x="80" y="8"/>
                    <a:pt x="80" y="8"/>
                  </a:cubicBezTo>
                  <a:cubicBezTo>
                    <a:pt x="82" y="8"/>
                    <a:pt x="83" y="9"/>
                    <a:pt x="84" y="9"/>
                  </a:cubicBezTo>
                  <a:cubicBezTo>
                    <a:pt x="85" y="10"/>
                    <a:pt x="85" y="10"/>
                    <a:pt x="86" y="11"/>
                  </a:cubicBezTo>
                  <a:cubicBezTo>
                    <a:pt x="92" y="15"/>
                    <a:pt x="99" y="21"/>
                    <a:pt x="114" y="29"/>
                  </a:cubicBezTo>
                  <a:cubicBezTo>
                    <a:pt x="122" y="33"/>
                    <a:pt x="137" y="37"/>
                    <a:pt x="146" y="41"/>
                  </a:cubicBezTo>
                  <a:cubicBezTo>
                    <a:pt x="149" y="42"/>
                    <a:pt x="149" y="42"/>
                    <a:pt x="149" y="42"/>
                  </a:cubicBezTo>
                  <a:cubicBezTo>
                    <a:pt x="150" y="42"/>
                    <a:pt x="152" y="43"/>
                    <a:pt x="152" y="46"/>
                  </a:cubicBezTo>
                  <a:cubicBezTo>
                    <a:pt x="151" y="57"/>
                    <a:pt x="147" y="96"/>
                    <a:pt x="136" y="118"/>
                  </a:cubicBezTo>
                  <a:close/>
                  <a:moveTo>
                    <a:pt x="108" y="40"/>
                  </a:moveTo>
                  <a:cubicBezTo>
                    <a:pt x="52" y="40"/>
                    <a:pt x="52" y="40"/>
                    <a:pt x="52" y="40"/>
                  </a:cubicBezTo>
                  <a:cubicBezTo>
                    <a:pt x="48" y="40"/>
                    <a:pt x="44" y="44"/>
                    <a:pt x="44" y="48"/>
                  </a:cubicBezTo>
                  <a:cubicBezTo>
                    <a:pt x="44" y="128"/>
                    <a:pt x="44" y="128"/>
                    <a:pt x="44" y="128"/>
                  </a:cubicBezTo>
                  <a:cubicBezTo>
                    <a:pt x="44" y="132"/>
                    <a:pt x="48" y="136"/>
                    <a:pt x="52" y="136"/>
                  </a:cubicBezTo>
                  <a:cubicBezTo>
                    <a:pt x="108" y="136"/>
                    <a:pt x="108" y="136"/>
                    <a:pt x="108" y="136"/>
                  </a:cubicBezTo>
                  <a:cubicBezTo>
                    <a:pt x="113" y="136"/>
                    <a:pt x="116" y="132"/>
                    <a:pt x="116" y="128"/>
                  </a:cubicBezTo>
                  <a:cubicBezTo>
                    <a:pt x="116" y="48"/>
                    <a:pt x="116" y="48"/>
                    <a:pt x="116" y="48"/>
                  </a:cubicBezTo>
                  <a:cubicBezTo>
                    <a:pt x="116" y="44"/>
                    <a:pt x="113" y="40"/>
                    <a:pt x="108" y="40"/>
                  </a:cubicBezTo>
                  <a:close/>
                  <a:moveTo>
                    <a:pt x="112" y="128"/>
                  </a:moveTo>
                  <a:cubicBezTo>
                    <a:pt x="112" y="130"/>
                    <a:pt x="110" y="132"/>
                    <a:pt x="108" y="132"/>
                  </a:cubicBezTo>
                  <a:cubicBezTo>
                    <a:pt x="52" y="132"/>
                    <a:pt x="52" y="132"/>
                    <a:pt x="52" y="132"/>
                  </a:cubicBezTo>
                  <a:cubicBezTo>
                    <a:pt x="50" y="132"/>
                    <a:pt x="48" y="130"/>
                    <a:pt x="48" y="128"/>
                  </a:cubicBezTo>
                  <a:cubicBezTo>
                    <a:pt x="48" y="48"/>
                    <a:pt x="48" y="48"/>
                    <a:pt x="48" y="48"/>
                  </a:cubicBezTo>
                  <a:cubicBezTo>
                    <a:pt x="48" y="46"/>
                    <a:pt x="50" y="44"/>
                    <a:pt x="52" y="44"/>
                  </a:cubicBezTo>
                  <a:cubicBezTo>
                    <a:pt x="108" y="44"/>
                    <a:pt x="108" y="44"/>
                    <a:pt x="108" y="44"/>
                  </a:cubicBezTo>
                  <a:cubicBezTo>
                    <a:pt x="110" y="44"/>
                    <a:pt x="112" y="46"/>
                    <a:pt x="112" y="48"/>
                  </a:cubicBezTo>
                  <a:lnTo>
                    <a:pt x="112" y="128"/>
                  </a:ln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9" name="Freeform 39"/>
            <p:cNvSpPr>
              <a:spLocks noEditPoints="1"/>
            </p:cNvSpPr>
            <p:nvPr/>
          </p:nvSpPr>
          <p:spPr bwMode="auto">
            <a:xfrm>
              <a:off x="4482264" y="3563370"/>
              <a:ext cx="191702" cy="192381"/>
            </a:xfrm>
            <a:custGeom>
              <a:avLst/>
              <a:gdLst>
                <a:gd name="T0" fmla="*/ 103 w 167"/>
                <a:gd name="T1" fmla="*/ 105 h 184"/>
                <a:gd name="T2" fmla="*/ 103 w 167"/>
                <a:gd name="T3" fmla="*/ 109 h 184"/>
                <a:gd name="T4" fmla="*/ 117 w 167"/>
                <a:gd name="T5" fmla="*/ 107 h 184"/>
                <a:gd name="T6" fmla="*/ 112 w 167"/>
                <a:gd name="T7" fmla="*/ 111 h 184"/>
                <a:gd name="T8" fmla="*/ 110 w 167"/>
                <a:gd name="T9" fmla="*/ 117 h 184"/>
                <a:gd name="T10" fmla="*/ 63 w 167"/>
                <a:gd name="T11" fmla="*/ 123 h 184"/>
                <a:gd name="T12" fmla="*/ 58 w 167"/>
                <a:gd name="T13" fmla="*/ 81 h 184"/>
                <a:gd name="T14" fmla="*/ 105 w 167"/>
                <a:gd name="T15" fmla="*/ 75 h 184"/>
                <a:gd name="T16" fmla="*/ 110 w 167"/>
                <a:gd name="T17" fmla="*/ 81 h 184"/>
                <a:gd name="T18" fmla="*/ 112 w 167"/>
                <a:gd name="T19" fmla="*/ 85 h 184"/>
                <a:gd name="T20" fmla="*/ 115 w 167"/>
                <a:gd name="T21" fmla="*/ 81 h 184"/>
                <a:gd name="T22" fmla="*/ 106 w 167"/>
                <a:gd name="T23" fmla="*/ 70 h 184"/>
                <a:gd name="T24" fmla="*/ 84 w 167"/>
                <a:gd name="T25" fmla="*/ 48 h 184"/>
                <a:gd name="T26" fmla="*/ 62 w 167"/>
                <a:gd name="T27" fmla="*/ 70 h 184"/>
                <a:gd name="T28" fmla="*/ 62 w 167"/>
                <a:gd name="T29" fmla="*/ 70 h 184"/>
                <a:gd name="T30" fmla="*/ 53 w 167"/>
                <a:gd name="T31" fmla="*/ 116 h 184"/>
                <a:gd name="T32" fmla="*/ 63 w 167"/>
                <a:gd name="T33" fmla="*/ 127 h 184"/>
                <a:gd name="T34" fmla="*/ 115 w 167"/>
                <a:gd name="T35" fmla="*/ 117 h 184"/>
                <a:gd name="T36" fmla="*/ 115 w 167"/>
                <a:gd name="T37" fmla="*/ 113 h 184"/>
                <a:gd name="T38" fmla="*/ 84 w 167"/>
                <a:gd name="T39" fmla="*/ 52 h 184"/>
                <a:gd name="T40" fmla="*/ 101 w 167"/>
                <a:gd name="T41" fmla="*/ 70 h 184"/>
                <a:gd name="T42" fmla="*/ 84 w 167"/>
                <a:gd name="T43" fmla="*/ 52 h 184"/>
                <a:gd name="T44" fmla="*/ 115 w 167"/>
                <a:gd name="T45" fmla="*/ 96 h 184"/>
                <a:gd name="T46" fmla="*/ 101 w 167"/>
                <a:gd name="T47" fmla="*/ 99 h 184"/>
                <a:gd name="T48" fmla="*/ 115 w 167"/>
                <a:gd name="T49" fmla="*/ 101 h 184"/>
                <a:gd name="T50" fmla="*/ 115 w 167"/>
                <a:gd name="T51" fmla="*/ 96 h 184"/>
                <a:gd name="T52" fmla="*/ 153 w 167"/>
                <a:gd name="T53" fmla="*/ 33 h 184"/>
                <a:gd name="T54" fmla="*/ 98 w 167"/>
                <a:gd name="T55" fmla="*/ 6 h 184"/>
                <a:gd name="T56" fmla="*/ 84 w 167"/>
                <a:gd name="T57" fmla="*/ 0 h 184"/>
                <a:gd name="T58" fmla="*/ 73 w 167"/>
                <a:gd name="T59" fmla="*/ 4 h 184"/>
                <a:gd name="T60" fmla="*/ 45 w 167"/>
                <a:gd name="T61" fmla="*/ 22 h 184"/>
                <a:gd name="T62" fmla="*/ 12 w 167"/>
                <a:gd name="T63" fmla="*/ 34 h 184"/>
                <a:gd name="T64" fmla="*/ 18 w 167"/>
                <a:gd name="T65" fmla="*/ 128 h 184"/>
                <a:gd name="T66" fmla="*/ 92 w 167"/>
                <a:gd name="T67" fmla="*/ 181 h 184"/>
                <a:gd name="T68" fmla="*/ 167 w 167"/>
                <a:gd name="T69" fmla="*/ 51 h 184"/>
                <a:gd name="T70" fmla="*/ 142 w 167"/>
                <a:gd name="T71" fmla="*/ 124 h 184"/>
                <a:gd name="T72" fmla="*/ 80 w 167"/>
                <a:gd name="T73" fmla="*/ 174 h 184"/>
                <a:gd name="T74" fmla="*/ 10 w 167"/>
                <a:gd name="T75" fmla="*/ 50 h 184"/>
                <a:gd name="T76" fmla="*/ 18 w 167"/>
                <a:gd name="T77" fmla="*/ 41 h 184"/>
                <a:gd name="T78" fmla="*/ 76 w 167"/>
                <a:gd name="T79" fmla="*/ 13 h 184"/>
                <a:gd name="T80" fmla="*/ 84 w 167"/>
                <a:gd name="T81" fmla="*/ 9 h 184"/>
                <a:gd name="T82" fmla="*/ 90 w 167"/>
                <a:gd name="T83" fmla="*/ 11 h 184"/>
                <a:gd name="T84" fmla="*/ 119 w 167"/>
                <a:gd name="T85" fmla="*/ 30 h 184"/>
                <a:gd name="T86" fmla="*/ 153 w 167"/>
                <a:gd name="T87" fmla="*/ 42 h 184"/>
                <a:gd name="T88" fmla="*/ 142 w 167"/>
                <a:gd name="T89" fmla="*/ 124 h 184"/>
                <a:gd name="T90" fmla="*/ 103 w 167"/>
                <a:gd name="T91" fmla="*/ 88 h 184"/>
                <a:gd name="T92" fmla="*/ 103 w 167"/>
                <a:gd name="T93" fmla="*/ 92 h 184"/>
                <a:gd name="T94" fmla="*/ 117 w 167"/>
                <a:gd name="T95" fmla="*/ 9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184">
                  <a:moveTo>
                    <a:pt x="115" y="105"/>
                  </a:moveTo>
                  <a:cubicBezTo>
                    <a:pt x="103" y="105"/>
                    <a:pt x="103" y="105"/>
                    <a:pt x="103" y="105"/>
                  </a:cubicBezTo>
                  <a:cubicBezTo>
                    <a:pt x="102" y="105"/>
                    <a:pt x="101" y="106"/>
                    <a:pt x="101" y="107"/>
                  </a:cubicBezTo>
                  <a:cubicBezTo>
                    <a:pt x="101" y="108"/>
                    <a:pt x="102" y="109"/>
                    <a:pt x="103" y="109"/>
                  </a:cubicBezTo>
                  <a:cubicBezTo>
                    <a:pt x="115" y="109"/>
                    <a:pt x="115" y="109"/>
                    <a:pt x="115" y="109"/>
                  </a:cubicBezTo>
                  <a:cubicBezTo>
                    <a:pt x="116" y="109"/>
                    <a:pt x="117" y="108"/>
                    <a:pt x="117" y="107"/>
                  </a:cubicBezTo>
                  <a:cubicBezTo>
                    <a:pt x="117" y="106"/>
                    <a:pt x="116" y="105"/>
                    <a:pt x="115" y="105"/>
                  </a:cubicBezTo>
                  <a:close/>
                  <a:moveTo>
                    <a:pt x="112" y="111"/>
                  </a:moveTo>
                  <a:cubicBezTo>
                    <a:pt x="111" y="111"/>
                    <a:pt x="110" y="112"/>
                    <a:pt x="110" y="113"/>
                  </a:cubicBezTo>
                  <a:cubicBezTo>
                    <a:pt x="110" y="117"/>
                    <a:pt x="110" y="117"/>
                    <a:pt x="110" y="117"/>
                  </a:cubicBezTo>
                  <a:cubicBezTo>
                    <a:pt x="110" y="120"/>
                    <a:pt x="108" y="122"/>
                    <a:pt x="105" y="123"/>
                  </a:cubicBezTo>
                  <a:cubicBezTo>
                    <a:pt x="63" y="123"/>
                    <a:pt x="63" y="123"/>
                    <a:pt x="63" y="123"/>
                  </a:cubicBezTo>
                  <a:cubicBezTo>
                    <a:pt x="60" y="122"/>
                    <a:pt x="58" y="120"/>
                    <a:pt x="58" y="117"/>
                  </a:cubicBezTo>
                  <a:cubicBezTo>
                    <a:pt x="58" y="81"/>
                    <a:pt x="58" y="81"/>
                    <a:pt x="58" y="81"/>
                  </a:cubicBezTo>
                  <a:cubicBezTo>
                    <a:pt x="58" y="77"/>
                    <a:pt x="60" y="75"/>
                    <a:pt x="63" y="75"/>
                  </a:cubicBezTo>
                  <a:cubicBezTo>
                    <a:pt x="105" y="75"/>
                    <a:pt x="105" y="75"/>
                    <a:pt x="105" y="75"/>
                  </a:cubicBezTo>
                  <a:cubicBezTo>
                    <a:pt x="108" y="75"/>
                    <a:pt x="110" y="77"/>
                    <a:pt x="110" y="81"/>
                  </a:cubicBezTo>
                  <a:cubicBezTo>
                    <a:pt x="110" y="81"/>
                    <a:pt x="110" y="81"/>
                    <a:pt x="110" y="81"/>
                  </a:cubicBezTo>
                  <a:cubicBezTo>
                    <a:pt x="110" y="83"/>
                    <a:pt x="110" y="83"/>
                    <a:pt x="110" y="83"/>
                  </a:cubicBezTo>
                  <a:cubicBezTo>
                    <a:pt x="110" y="84"/>
                    <a:pt x="111" y="85"/>
                    <a:pt x="112" y="85"/>
                  </a:cubicBezTo>
                  <a:cubicBezTo>
                    <a:pt x="114" y="85"/>
                    <a:pt x="115" y="84"/>
                    <a:pt x="115" y="83"/>
                  </a:cubicBezTo>
                  <a:cubicBezTo>
                    <a:pt x="115" y="81"/>
                    <a:pt x="115" y="81"/>
                    <a:pt x="115" y="81"/>
                  </a:cubicBezTo>
                  <a:cubicBezTo>
                    <a:pt x="115" y="75"/>
                    <a:pt x="111" y="71"/>
                    <a:pt x="106" y="70"/>
                  </a:cubicBezTo>
                  <a:cubicBezTo>
                    <a:pt x="106" y="70"/>
                    <a:pt x="106" y="70"/>
                    <a:pt x="106" y="70"/>
                  </a:cubicBezTo>
                  <a:cubicBezTo>
                    <a:pt x="106" y="58"/>
                    <a:pt x="97" y="48"/>
                    <a:pt x="84" y="48"/>
                  </a:cubicBezTo>
                  <a:cubicBezTo>
                    <a:pt x="84" y="48"/>
                    <a:pt x="84" y="48"/>
                    <a:pt x="84" y="48"/>
                  </a:cubicBezTo>
                  <a:cubicBezTo>
                    <a:pt x="84" y="48"/>
                    <a:pt x="84" y="48"/>
                    <a:pt x="84" y="48"/>
                  </a:cubicBezTo>
                  <a:cubicBezTo>
                    <a:pt x="72" y="48"/>
                    <a:pt x="62" y="58"/>
                    <a:pt x="62" y="70"/>
                  </a:cubicBezTo>
                  <a:cubicBezTo>
                    <a:pt x="62" y="70"/>
                    <a:pt x="62" y="70"/>
                    <a:pt x="62" y="70"/>
                  </a:cubicBezTo>
                  <a:cubicBezTo>
                    <a:pt x="62" y="70"/>
                    <a:pt x="62" y="70"/>
                    <a:pt x="62" y="70"/>
                  </a:cubicBezTo>
                  <a:cubicBezTo>
                    <a:pt x="57" y="71"/>
                    <a:pt x="53" y="75"/>
                    <a:pt x="53" y="80"/>
                  </a:cubicBezTo>
                  <a:cubicBezTo>
                    <a:pt x="53" y="116"/>
                    <a:pt x="53" y="116"/>
                    <a:pt x="53" y="116"/>
                  </a:cubicBezTo>
                  <a:cubicBezTo>
                    <a:pt x="53" y="122"/>
                    <a:pt x="58" y="127"/>
                    <a:pt x="63" y="127"/>
                  </a:cubicBezTo>
                  <a:cubicBezTo>
                    <a:pt x="63" y="127"/>
                    <a:pt x="63" y="127"/>
                    <a:pt x="63" y="127"/>
                  </a:cubicBezTo>
                  <a:cubicBezTo>
                    <a:pt x="105" y="127"/>
                    <a:pt x="105" y="127"/>
                    <a:pt x="105" y="127"/>
                  </a:cubicBezTo>
                  <a:cubicBezTo>
                    <a:pt x="110" y="127"/>
                    <a:pt x="115" y="122"/>
                    <a:pt x="115" y="117"/>
                  </a:cubicBezTo>
                  <a:cubicBezTo>
                    <a:pt x="115" y="117"/>
                    <a:pt x="115" y="117"/>
                    <a:pt x="115" y="117"/>
                  </a:cubicBezTo>
                  <a:cubicBezTo>
                    <a:pt x="115" y="113"/>
                    <a:pt x="115" y="113"/>
                    <a:pt x="115" y="113"/>
                  </a:cubicBezTo>
                  <a:cubicBezTo>
                    <a:pt x="115" y="112"/>
                    <a:pt x="114" y="111"/>
                    <a:pt x="112" y="111"/>
                  </a:cubicBezTo>
                  <a:close/>
                  <a:moveTo>
                    <a:pt x="84" y="52"/>
                  </a:moveTo>
                  <a:cubicBezTo>
                    <a:pt x="84" y="52"/>
                    <a:pt x="84" y="52"/>
                    <a:pt x="84" y="52"/>
                  </a:cubicBezTo>
                  <a:cubicBezTo>
                    <a:pt x="94" y="53"/>
                    <a:pt x="102" y="61"/>
                    <a:pt x="101" y="70"/>
                  </a:cubicBezTo>
                  <a:cubicBezTo>
                    <a:pt x="67" y="70"/>
                    <a:pt x="67" y="70"/>
                    <a:pt x="67" y="70"/>
                  </a:cubicBezTo>
                  <a:cubicBezTo>
                    <a:pt x="66" y="61"/>
                    <a:pt x="74" y="53"/>
                    <a:pt x="84" y="52"/>
                  </a:cubicBezTo>
                  <a:cubicBezTo>
                    <a:pt x="84" y="52"/>
                    <a:pt x="84" y="52"/>
                    <a:pt x="84" y="52"/>
                  </a:cubicBezTo>
                  <a:close/>
                  <a:moveTo>
                    <a:pt x="115" y="96"/>
                  </a:moveTo>
                  <a:cubicBezTo>
                    <a:pt x="103" y="96"/>
                    <a:pt x="103" y="96"/>
                    <a:pt x="103" y="96"/>
                  </a:cubicBezTo>
                  <a:cubicBezTo>
                    <a:pt x="102" y="96"/>
                    <a:pt x="101" y="97"/>
                    <a:pt x="101" y="99"/>
                  </a:cubicBezTo>
                  <a:cubicBezTo>
                    <a:pt x="101" y="100"/>
                    <a:pt x="102" y="101"/>
                    <a:pt x="103" y="101"/>
                  </a:cubicBezTo>
                  <a:cubicBezTo>
                    <a:pt x="115" y="101"/>
                    <a:pt x="115" y="101"/>
                    <a:pt x="115" y="101"/>
                  </a:cubicBezTo>
                  <a:cubicBezTo>
                    <a:pt x="116" y="101"/>
                    <a:pt x="117" y="100"/>
                    <a:pt x="117" y="99"/>
                  </a:cubicBezTo>
                  <a:cubicBezTo>
                    <a:pt x="117" y="97"/>
                    <a:pt x="116" y="96"/>
                    <a:pt x="115" y="96"/>
                  </a:cubicBezTo>
                  <a:close/>
                  <a:moveTo>
                    <a:pt x="156" y="34"/>
                  </a:moveTo>
                  <a:cubicBezTo>
                    <a:pt x="153" y="33"/>
                    <a:pt x="153" y="33"/>
                    <a:pt x="153" y="33"/>
                  </a:cubicBezTo>
                  <a:cubicBezTo>
                    <a:pt x="143" y="30"/>
                    <a:pt x="133" y="26"/>
                    <a:pt x="123" y="22"/>
                  </a:cubicBezTo>
                  <a:cubicBezTo>
                    <a:pt x="114" y="18"/>
                    <a:pt x="105" y="12"/>
                    <a:pt x="98" y="6"/>
                  </a:cubicBezTo>
                  <a:cubicBezTo>
                    <a:pt x="95" y="4"/>
                    <a:pt x="95" y="4"/>
                    <a:pt x="95" y="4"/>
                  </a:cubicBezTo>
                  <a:cubicBezTo>
                    <a:pt x="92" y="2"/>
                    <a:pt x="88" y="0"/>
                    <a:pt x="84" y="0"/>
                  </a:cubicBezTo>
                  <a:cubicBezTo>
                    <a:pt x="84" y="0"/>
                    <a:pt x="84" y="0"/>
                    <a:pt x="84" y="0"/>
                  </a:cubicBezTo>
                  <a:cubicBezTo>
                    <a:pt x="80" y="0"/>
                    <a:pt x="76" y="1"/>
                    <a:pt x="73" y="4"/>
                  </a:cubicBezTo>
                  <a:cubicBezTo>
                    <a:pt x="71" y="6"/>
                    <a:pt x="71" y="6"/>
                    <a:pt x="71" y="6"/>
                  </a:cubicBezTo>
                  <a:cubicBezTo>
                    <a:pt x="63" y="12"/>
                    <a:pt x="54" y="18"/>
                    <a:pt x="45" y="22"/>
                  </a:cubicBezTo>
                  <a:cubicBezTo>
                    <a:pt x="35" y="26"/>
                    <a:pt x="25" y="30"/>
                    <a:pt x="15" y="33"/>
                  </a:cubicBezTo>
                  <a:cubicBezTo>
                    <a:pt x="12" y="34"/>
                    <a:pt x="12" y="34"/>
                    <a:pt x="12" y="34"/>
                  </a:cubicBezTo>
                  <a:cubicBezTo>
                    <a:pt x="5" y="37"/>
                    <a:pt x="0" y="44"/>
                    <a:pt x="1" y="51"/>
                  </a:cubicBezTo>
                  <a:cubicBezTo>
                    <a:pt x="2" y="66"/>
                    <a:pt x="6" y="104"/>
                    <a:pt x="18" y="128"/>
                  </a:cubicBezTo>
                  <a:cubicBezTo>
                    <a:pt x="32" y="154"/>
                    <a:pt x="65" y="175"/>
                    <a:pt x="76" y="181"/>
                  </a:cubicBezTo>
                  <a:cubicBezTo>
                    <a:pt x="81" y="184"/>
                    <a:pt x="87" y="184"/>
                    <a:pt x="92" y="181"/>
                  </a:cubicBezTo>
                  <a:cubicBezTo>
                    <a:pt x="103" y="175"/>
                    <a:pt x="136" y="154"/>
                    <a:pt x="150" y="128"/>
                  </a:cubicBezTo>
                  <a:cubicBezTo>
                    <a:pt x="161" y="104"/>
                    <a:pt x="166" y="66"/>
                    <a:pt x="167" y="51"/>
                  </a:cubicBezTo>
                  <a:cubicBezTo>
                    <a:pt x="167" y="44"/>
                    <a:pt x="163" y="37"/>
                    <a:pt x="156" y="34"/>
                  </a:cubicBezTo>
                  <a:close/>
                  <a:moveTo>
                    <a:pt x="142" y="124"/>
                  </a:moveTo>
                  <a:cubicBezTo>
                    <a:pt x="134" y="140"/>
                    <a:pt x="116" y="157"/>
                    <a:pt x="88" y="174"/>
                  </a:cubicBezTo>
                  <a:cubicBezTo>
                    <a:pt x="86" y="175"/>
                    <a:pt x="82" y="175"/>
                    <a:pt x="80" y="174"/>
                  </a:cubicBezTo>
                  <a:cubicBezTo>
                    <a:pt x="52" y="157"/>
                    <a:pt x="34" y="140"/>
                    <a:pt x="26" y="124"/>
                  </a:cubicBezTo>
                  <a:cubicBezTo>
                    <a:pt x="15" y="102"/>
                    <a:pt x="11" y="65"/>
                    <a:pt x="10" y="50"/>
                  </a:cubicBezTo>
                  <a:cubicBezTo>
                    <a:pt x="10" y="47"/>
                    <a:pt x="12" y="44"/>
                    <a:pt x="15" y="42"/>
                  </a:cubicBezTo>
                  <a:cubicBezTo>
                    <a:pt x="18" y="41"/>
                    <a:pt x="18" y="41"/>
                    <a:pt x="18" y="41"/>
                  </a:cubicBezTo>
                  <a:cubicBezTo>
                    <a:pt x="29" y="38"/>
                    <a:pt x="39" y="34"/>
                    <a:pt x="49" y="30"/>
                  </a:cubicBezTo>
                  <a:cubicBezTo>
                    <a:pt x="59" y="25"/>
                    <a:pt x="68" y="19"/>
                    <a:pt x="76" y="13"/>
                  </a:cubicBezTo>
                  <a:cubicBezTo>
                    <a:pt x="78" y="11"/>
                    <a:pt x="78" y="11"/>
                    <a:pt x="78" y="11"/>
                  </a:cubicBezTo>
                  <a:cubicBezTo>
                    <a:pt x="80" y="10"/>
                    <a:pt x="82" y="9"/>
                    <a:pt x="84" y="9"/>
                  </a:cubicBezTo>
                  <a:cubicBezTo>
                    <a:pt x="84" y="9"/>
                    <a:pt x="84" y="9"/>
                    <a:pt x="84" y="9"/>
                  </a:cubicBezTo>
                  <a:cubicBezTo>
                    <a:pt x="86" y="9"/>
                    <a:pt x="88" y="10"/>
                    <a:pt x="90" y="11"/>
                  </a:cubicBezTo>
                  <a:cubicBezTo>
                    <a:pt x="92" y="13"/>
                    <a:pt x="92" y="13"/>
                    <a:pt x="92" y="13"/>
                  </a:cubicBezTo>
                  <a:cubicBezTo>
                    <a:pt x="100" y="19"/>
                    <a:pt x="110" y="25"/>
                    <a:pt x="119" y="30"/>
                  </a:cubicBezTo>
                  <a:cubicBezTo>
                    <a:pt x="129" y="34"/>
                    <a:pt x="139" y="38"/>
                    <a:pt x="150" y="41"/>
                  </a:cubicBezTo>
                  <a:cubicBezTo>
                    <a:pt x="153" y="42"/>
                    <a:pt x="153" y="42"/>
                    <a:pt x="153" y="42"/>
                  </a:cubicBezTo>
                  <a:cubicBezTo>
                    <a:pt x="156" y="44"/>
                    <a:pt x="158" y="47"/>
                    <a:pt x="158" y="50"/>
                  </a:cubicBezTo>
                  <a:cubicBezTo>
                    <a:pt x="157" y="65"/>
                    <a:pt x="153" y="102"/>
                    <a:pt x="142" y="124"/>
                  </a:cubicBezTo>
                  <a:close/>
                  <a:moveTo>
                    <a:pt x="115" y="88"/>
                  </a:moveTo>
                  <a:cubicBezTo>
                    <a:pt x="103" y="88"/>
                    <a:pt x="103" y="88"/>
                    <a:pt x="103" y="88"/>
                  </a:cubicBezTo>
                  <a:cubicBezTo>
                    <a:pt x="102" y="88"/>
                    <a:pt x="101" y="89"/>
                    <a:pt x="101" y="90"/>
                  </a:cubicBezTo>
                  <a:cubicBezTo>
                    <a:pt x="101" y="91"/>
                    <a:pt x="102" y="92"/>
                    <a:pt x="103" y="92"/>
                  </a:cubicBezTo>
                  <a:cubicBezTo>
                    <a:pt x="115" y="92"/>
                    <a:pt x="115" y="92"/>
                    <a:pt x="115" y="92"/>
                  </a:cubicBezTo>
                  <a:cubicBezTo>
                    <a:pt x="116" y="92"/>
                    <a:pt x="117" y="91"/>
                    <a:pt x="117" y="90"/>
                  </a:cubicBezTo>
                  <a:cubicBezTo>
                    <a:pt x="117" y="89"/>
                    <a:pt x="116" y="88"/>
                    <a:pt x="115" y="88"/>
                  </a:cubicBez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0" name="Freeform 18"/>
            <p:cNvSpPr>
              <a:spLocks noEditPoints="1"/>
            </p:cNvSpPr>
            <p:nvPr/>
          </p:nvSpPr>
          <p:spPr bwMode="auto">
            <a:xfrm>
              <a:off x="4862096" y="3565709"/>
              <a:ext cx="186005" cy="192005"/>
            </a:xfrm>
            <a:custGeom>
              <a:avLst/>
              <a:gdLst>
                <a:gd name="T0" fmla="*/ 80 w 152"/>
                <a:gd name="T1" fmla="*/ 37 h 172"/>
                <a:gd name="T2" fmla="*/ 73 w 152"/>
                <a:gd name="T3" fmla="*/ 37 h 172"/>
                <a:gd name="T4" fmla="*/ 31 w 152"/>
                <a:gd name="T5" fmla="*/ 62 h 172"/>
                <a:gd name="T6" fmla="*/ 44 w 152"/>
                <a:gd name="T7" fmla="*/ 110 h 172"/>
                <a:gd name="T8" fmla="*/ 76 w 152"/>
                <a:gd name="T9" fmla="*/ 136 h 172"/>
                <a:gd name="T10" fmla="*/ 108 w 152"/>
                <a:gd name="T11" fmla="*/ 110 h 172"/>
                <a:gd name="T12" fmla="*/ 122 w 152"/>
                <a:gd name="T13" fmla="*/ 62 h 172"/>
                <a:gd name="T14" fmla="*/ 117 w 152"/>
                <a:gd name="T15" fmla="*/ 68 h 172"/>
                <a:gd name="T16" fmla="*/ 76 w 152"/>
                <a:gd name="T17" fmla="*/ 132 h 172"/>
                <a:gd name="T18" fmla="*/ 76 w 152"/>
                <a:gd name="T19" fmla="*/ 132 h 172"/>
                <a:gd name="T20" fmla="*/ 35 w 152"/>
                <a:gd name="T21" fmla="*/ 67 h 172"/>
                <a:gd name="T22" fmla="*/ 35 w 152"/>
                <a:gd name="T23" fmla="*/ 59 h 172"/>
                <a:gd name="T24" fmla="*/ 77 w 152"/>
                <a:gd name="T25" fmla="*/ 40 h 172"/>
                <a:gd name="T26" fmla="*/ 118 w 152"/>
                <a:gd name="T27" fmla="*/ 62 h 172"/>
                <a:gd name="T28" fmla="*/ 103 w 152"/>
                <a:gd name="T29" fmla="*/ 66 h 172"/>
                <a:gd name="T30" fmla="*/ 76 w 152"/>
                <a:gd name="T31" fmla="*/ 54 h 172"/>
                <a:gd name="T32" fmla="*/ 49 w 152"/>
                <a:gd name="T33" fmla="*/ 66 h 172"/>
                <a:gd name="T34" fmla="*/ 46 w 152"/>
                <a:gd name="T35" fmla="*/ 74 h 172"/>
                <a:gd name="T36" fmla="*/ 74 w 152"/>
                <a:gd name="T37" fmla="*/ 118 h 172"/>
                <a:gd name="T38" fmla="*/ 78 w 152"/>
                <a:gd name="T39" fmla="*/ 118 h 172"/>
                <a:gd name="T40" fmla="*/ 105 w 152"/>
                <a:gd name="T41" fmla="*/ 75 h 172"/>
                <a:gd name="T42" fmla="*/ 103 w 152"/>
                <a:gd name="T43" fmla="*/ 66 h 172"/>
                <a:gd name="T44" fmla="*/ 94 w 152"/>
                <a:gd name="T45" fmla="*/ 99 h 172"/>
                <a:gd name="T46" fmla="*/ 76 w 152"/>
                <a:gd name="T47" fmla="*/ 114 h 172"/>
                <a:gd name="T48" fmla="*/ 58 w 152"/>
                <a:gd name="T49" fmla="*/ 99 h 172"/>
                <a:gd name="T50" fmla="*/ 50 w 152"/>
                <a:gd name="T51" fmla="*/ 71 h 172"/>
                <a:gd name="T52" fmla="*/ 76 w 152"/>
                <a:gd name="T53" fmla="*/ 58 h 172"/>
                <a:gd name="T54" fmla="*/ 102 w 152"/>
                <a:gd name="T55" fmla="*/ 70 h 172"/>
                <a:gd name="T56" fmla="*/ 102 w 152"/>
                <a:gd name="T57" fmla="*/ 74 h 172"/>
                <a:gd name="T58" fmla="*/ 85 w 152"/>
                <a:gd name="T59" fmla="*/ 2 h 172"/>
                <a:gd name="T60" fmla="*/ 9 w 152"/>
                <a:gd name="T61" fmla="*/ 36 h 172"/>
                <a:gd name="T62" fmla="*/ 0 w 152"/>
                <a:gd name="T63" fmla="*/ 121 h 172"/>
                <a:gd name="T64" fmla="*/ 67 w 152"/>
                <a:gd name="T65" fmla="*/ 170 h 172"/>
                <a:gd name="T66" fmla="*/ 84 w 152"/>
                <a:gd name="T67" fmla="*/ 170 h 172"/>
                <a:gd name="T68" fmla="*/ 151 w 152"/>
                <a:gd name="T69" fmla="*/ 121 h 172"/>
                <a:gd name="T70" fmla="*/ 143 w 152"/>
                <a:gd name="T71" fmla="*/ 36 h 172"/>
                <a:gd name="T72" fmla="*/ 139 w 152"/>
                <a:gd name="T73" fmla="*/ 129 h 172"/>
                <a:gd name="T74" fmla="*/ 71 w 152"/>
                <a:gd name="T75" fmla="*/ 162 h 172"/>
                <a:gd name="T76" fmla="*/ 8 w 152"/>
                <a:gd name="T77" fmla="*/ 121 h 172"/>
                <a:gd name="T78" fmla="*/ 13 w 152"/>
                <a:gd name="T79" fmla="*/ 42 h 172"/>
                <a:gd name="T80" fmla="*/ 76 w 152"/>
                <a:gd name="T81" fmla="*/ 8 h 172"/>
                <a:gd name="T82" fmla="*/ 138 w 152"/>
                <a:gd name="T83" fmla="*/ 42 h 172"/>
                <a:gd name="T84" fmla="*/ 143 w 152"/>
                <a:gd name="T85" fmla="*/ 12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72">
                  <a:moveTo>
                    <a:pt x="118" y="55"/>
                  </a:moveTo>
                  <a:cubicBezTo>
                    <a:pt x="102" y="52"/>
                    <a:pt x="88" y="44"/>
                    <a:pt x="80" y="37"/>
                  </a:cubicBezTo>
                  <a:cubicBezTo>
                    <a:pt x="79" y="36"/>
                    <a:pt x="77" y="36"/>
                    <a:pt x="76" y="36"/>
                  </a:cubicBezTo>
                  <a:cubicBezTo>
                    <a:pt x="75" y="36"/>
                    <a:pt x="74" y="36"/>
                    <a:pt x="73" y="37"/>
                  </a:cubicBezTo>
                  <a:cubicBezTo>
                    <a:pt x="65" y="44"/>
                    <a:pt x="50" y="52"/>
                    <a:pt x="35" y="55"/>
                  </a:cubicBezTo>
                  <a:cubicBezTo>
                    <a:pt x="33" y="55"/>
                    <a:pt x="30" y="60"/>
                    <a:pt x="31" y="62"/>
                  </a:cubicBezTo>
                  <a:cubicBezTo>
                    <a:pt x="31" y="64"/>
                    <a:pt x="31" y="65"/>
                    <a:pt x="31" y="67"/>
                  </a:cubicBezTo>
                  <a:cubicBezTo>
                    <a:pt x="32" y="78"/>
                    <a:pt x="34" y="96"/>
                    <a:pt x="44" y="110"/>
                  </a:cubicBezTo>
                  <a:cubicBezTo>
                    <a:pt x="52" y="120"/>
                    <a:pt x="64" y="130"/>
                    <a:pt x="74" y="136"/>
                  </a:cubicBezTo>
                  <a:cubicBezTo>
                    <a:pt x="75" y="136"/>
                    <a:pt x="76" y="136"/>
                    <a:pt x="76" y="136"/>
                  </a:cubicBezTo>
                  <a:cubicBezTo>
                    <a:pt x="77" y="136"/>
                    <a:pt x="78" y="136"/>
                    <a:pt x="78" y="136"/>
                  </a:cubicBezTo>
                  <a:cubicBezTo>
                    <a:pt x="88" y="131"/>
                    <a:pt x="100" y="120"/>
                    <a:pt x="108" y="110"/>
                  </a:cubicBezTo>
                  <a:cubicBezTo>
                    <a:pt x="119" y="96"/>
                    <a:pt x="121" y="79"/>
                    <a:pt x="122" y="68"/>
                  </a:cubicBezTo>
                  <a:cubicBezTo>
                    <a:pt x="122" y="66"/>
                    <a:pt x="122" y="64"/>
                    <a:pt x="122" y="62"/>
                  </a:cubicBezTo>
                  <a:cubicBezTo>
                    <a:pt x="122" y="60"/>
                    <a:pt x="120" y="55"/>
                    <a:pt x="118" y="55"/>
                  </a:cubicBezTo>
                  <a:close/>
                  <a:moveTo>
                    <a:pt x="117" y="68"/>
                  </a:moveTo>
                  <a:cubicBezTo>
                    <a:pt x="116" y="79"/>
                    <a:pt x="115" y="94"/>
                    <a:pt x="105" y="107"/>
                  </a:cubicBezTo>
                  <a:cubicBezTo>
                    <a:pt x="97" y="117"/>
                    <a:pt x="85" y="127"/>
                    <a:pt x="76" y="132"/>
                  </a:cubicBezTo>
                  <a:cubicBezTo>
                    <a:pt x="76" y="132"/>
                    <a:pt x="76" y="132"/>
                    <a:pt x="76" y="132"/>
                  </a:cubicBezTo>
                  <a:cubicBezTo>
                    <a:pt x="76" y="132"/>
                    <a:pt x="76" y="132"/>
                    <a:pt x="76" y="132"/>
                  </a:cubicBezTo>
                  <a:cubicBezTo>
                    <a:pt x="66" y="127"/>
                    <a:pt x="54" y="117"/>
                    <a:pt x="47" y="107"/>
                  </a:cubicBezTo>
                  <a:cubicBezTo>
                    <a:pt x="38" y="94"/>
                    <a:pt x="36" y="78"/>
                    <a:pt x="35" y="67"/>
                  </a:cubicBezTo>
                  <a:cubicBezTo>
                    <a:pt x="34" y="65"/>
                    <a:pt x="34" y="63"/>
                    <a:pt x="34" y="62"/>
                  </a:cubicBezTo>
                  <a:cubicBezTo>
                    <a:pt x="34" y="61"/>
                    <a:pt x="35" y="60"/>
                    <a:pt x="35" y="59"/>
                  </a:cubicBezTo>
                  <a:cubicBezTo>
                    <a:pt x="52" y="56"/>
                    <a:pt x="67" y="47"/>
                    <a:pt x="75" y="40"/>
                  </a:cubicBezTo>
                  <a:cubicBezTo>
                    <a:pt x="75" y="40"/>
                    <a:pt x="77" y="40"/>
                    <a:pt x="77" y="40"/>
                  </a:cubicBezTo>
                  <a:cubicBezTo>
                    <a:pt x="84" y="47"/>
                    <a:pt x="99" y="55"/>
                    <a:pt x="117" y="59"/>
                  </a:cubicBezTo>
                  <a:cubicBezTo>
                    <a:pt x="117" y="60"/>
                    <a:pt x="118" y="61"/>
                    <a:pt x="118" y="62"/>
                  </a:cubicBezTo>
                  <a:cubicBezTo>
                    <a:pt x="118" y="63"/>
                    <a:pt x="118" y="65"/>
                    <a:pt x="117" y="68"/>
                  </a:cubicBezTo>
                  <a:close/>
                  <a:moveTo>
                    <a:pt x="103" y="66"/>
                  </a:moveTo>
                  <a:cubicBezTo>
                    <a:pt x="93" y="64"/>
                    <a:pt x="84" y="59"/>
                    <a:pt x="79" y="55"/>
                  </a:cubicBezTo>
                  <a:cubicBezTo>
                    <a:pt x="78" y="54"/>
                    <a:pt x="77" y="54"/>
                    <a:pt x="76" y="54"/>
                  </a:cubicBezTo>
                  <a:cubicBezTo>
                    <a:pt x="75" y="54"/>
                    <a:pt x="74" y="54"/>
                    <a:pt x="73" y="55"/>
                  </a:cubicBezTo>
                  <a:cubicBezTo>
                    <a:pt x="68" y="59"/>
                    <a:pt x="59" y="64"/>
                    <a:pt x="49" y="66"/>
                  </a:cubicBezTo>
                  <a:cubicBezTo>
                    <a:pt x="48" y="66"/>
                    <a:pt x="46" y="69"/>
                    <a:pt x="46" y="71"/>
                  </a:cubicBezTo>
                  <a:cubicBezTo>
                    <a:pt x="46" y="72"/>
                    <a:pt x="46" y="73"/>
                    <a:pt x="46" y="74"/>
                  </a:cubicBezTo>
                  <a:cubicBezTo>
                    <a:pt x="47" y="81"/>
                    <a:pt x="48" y="92"/>
                    <a:pt x="55" y="101"/>
                  </a:cubicBezTo>
                  <a:cubicBezTo>
                    <a:pt x="60" y="107"/>
                    <a:pt x="68" y="114"/>
                    <a:pt x="74" y="118"/>
                  </a:cubicBezTo>
                  <a:cubicBezTo>
                    <a:pt x="75" y="118"/>
                    <a:pt x="75" y="118"/>
                    <a:pt x="76" y="118"/>
                  </a:cubicBezTo>
                  <a:cubicBezTo>
                    <a:pt x="77" y="118"/>
                    <a:pt x="78" y="118"/>
                    <a:pt x="78" y="118"/>
                  </a:cubicBezTo>
                  <a:cubicBezTo>
                    <a:pt x="84" y="114"/>
                    <a:pt x="92" y="108"/>
                    <a:pt x="97" y="101"/>
                  </a:cubicBezTo>
                  <a:cubicBezTo>
                    <a:pt x="104" y="92"/>
                    <a:pt x="105" y="82"/>
                    <a:pt x="105" y="75"/>
                  </a:cubicBezTo>
                  <a:cubicBezTo>
                    <a:pt x="105" y="73"/>
                    <a:pt x="106" y="72"/>
                    <a:pt x="106" y="71"/>
                  </a:cubicBezTo>
                  <a:cubicBezTo>
                    <a:pt x="106" y="69"/>
                    <a:pt x="104" y="66"/>
                    <a:pt x="103" y="66"/>
                  </a:cubicBezTo>
                  <a:close/>
                  <a:moveTo>
                    <a:pt x="102" y="74"/>
                  </a:moveTo>
                  <a:cubicBezTo>
                    <a:pt x="101" y="81"/>
                    <a:pt x="100" y="91"/>
                    <a:pt x="94" y="99"/>
                  </a:cubicBezTo>
                  <a:cubicBezTo>
                    <a:pt x="89" y="105"/>
                    <a:pt x="82" y="111"/>
                    <a:pt x="76" y="114"/>
                  </a:cubicBezTo>
                  <a:cubicBezTo>
                    <a:pt x="76" y="114"/>
                    <a:pt x="76" y="114"/>
                    <a:pt x="76" y="114"/>
                  </a:cubicBezTo>
                  <a:cubicBezTo>
                    <a:pt x="76" y="114"/>
                    <a:pt x="76" y="114"/>
                    <a:pt x="76" y="114"/>
                  </a:cubicBezTo>
                  <a:cubicBezTo>
                    <a:pt x="70" y="111"/>
                    <a:pt x="63" y="105"/>
                    <a:pt x="58" y="99"/>
                  </a:cubicBezTo>
                  <a:cubicBezTo>
                    <a:pt x="52" y="91"/>
                    <a:pt x="51" y="81"/>
                    <a:pt x="51" y="74"/>
                  </a:cubicBezTo>
                  <a:cubicBezTo>
                    <a:pt x="51" y="73"/>
                    <a:pt x="50" y="72"/>
                    <a:pt x="50" y="71"/>
                  </a:cubicBezTo>
                  <a:cubicBezTo>
                    <a:pt x="50" y="70"/>
                    <a:pt x="51" y="70"/>
                    <a:pt x="51" y="70"/>
                  </a:cubicBezTo>
                  <a:cubicBezTo>
                    <a:pt x="62" y="67"/>
                    <a:pt x="71" y="62"/>
                    <a:pt x="76" y="58"/>
                  </a:cubicBezTo>
                  <a:cubicBezTo>
                    <a:pt x="76" y="58"/>
                    <a:pt x="76" y="58"/>
                    <a:pt x="77" y="58"/>
                  </a:cubicBezTo>
                  <a:cubicBezTo>
                    <a:pt x="82" y="62"/>
                    <a:pt x="91" y="67"/>
                    <a:pt x="102" y="70"/>
                  </a:cubicBezTo>
                  <a:cubicBezTo>
                    <a:pt x="102" y="70"/>
                    <a:pt x="102" y="70"/>
                    <a:pt x="102" y="70"/>
                  </a:cubicBezTo>
                  <a:cubicBezTo>
                    <a:pt x="102" y="72"/>
                    <a:pt x="102" y="73"/>
                    <a:pt x="102" y="74"/>
                  </a:cubicBezTo>
                  <a:close/>
                  <a:moveTo>
                    <a:pt x="143" y="36"/>
                  </a:moveTo>
                  <a:cubicBezTo>
                    <a:pt x="85" y="2"/>
                    <a:pt x="85" y="2"/>
                    <a:pt x="85" y="2"/>
                  </a:cubicBezTo>
                  <a:cubicBezTo>
                    <a:pt x="80" y="0"/>
                    <a:pt x="72" y="0"/>
                    <a:pt x="67" y="2"/>
                  </a:cubicBezTo>
                  <a:cubicBezTo>
                    <a:pt x="9" y="36"/>
                    <a:pt x="9" y="36"/>
                    <a:pt x="9" y="36"/>
                  </a:cubicBezTo>
                  <a:cubicBezTo>
                    <a:pt x="4" y="38"/>
                    <a:pt x="0" y="45"/>
                    <a:pt x="0" y="51"/>
                  </a:cubicBezTo>
                  <a:cubicBezTo>
                    <a:pt x="0" y="121"/>
                    <a:pt x="0" y="121"/>
                    <a:pt x="0" y="121"/>
                  </a:cubicBezTo>
                  <a:cubicBezTo>
                    <a:pt x="0" y="127"/>
                    <a:pt x="4" y="133"/>
                    <a:pt x="9" y="136"/>
                  </a:cubicBezTo>
                  <a:cubicBezTo>
                    <a:pt x="67" y="170"/>
                    <a:pt x="67" y="170"/>
                    <a:pt x="67" y="170"/>
                  </a:cubicBezTo>
                  <a:cubicBezTo>
                    <a:pt x="69" y="171"/>
                    <a:pt x="72" y="172"/>
                    <a:pt x="76" y="172"/>
                  </a:cubicBezTo>
                  <a:cubicBezTo>
                    <a:pt x="79" y="172"/>
                    <a:pt x="82" y="171"/>
                    <a:pt x="84" y="170"/>
                  </a:cubicBezTo>
                  <a:cubicBezTo>
                    <a:pt x="142" y="136"/>
                    <a:pt x="142" y="136"/>
                    <a:pt x="142" y="136"/>
                  </a:cubicBezTo>
                  <a:cubicBezTo>
                    <a:pt x="148" y="134"/>
                    <a:pt x="151" y="127"/>
                    <a:pt x="151" y="121"/>
                  </a:cubicBezTo>
                  <a:cubicBezTo>
                    <a:pt x="151" y="51"/>
                    <a:pt x="151" y="51"/>
                    <a:pt x="151" y="51"/>
                  </a:cubicBezTo>
                  <a:cubicBezTo>
                    <a:pt x="152" y="45"/>
                    <a:pt x="148" y="38"/>
                    <a:pt x="143" y="36"/>
                  </a:cubicBezTo>
                  <a:close/>
                  <a:moveTo>
                    <a:pt x="144" y="121"/>
                  </a:moveTo>
                  <a:cubicBezTo>
                    <a:pt x="144" y="124"/>
                    <a:pt x="142" y="128"/>
                    <a:pt x="139" y="129"/>
                  </a:cubicBezTo>
                  <a:cubicBezTo>
                    <a:pt x="81" y="162"/>
                    <a:pt x="81" y="162"/>
                    <a:pt x="81" y="162"/>
                  </a:cubicBezTo>
                  <a:cubicBezTo>
                    <a:pt x="79" y="164"/>
                    <a:pt x="74" y="164"/>
                    <a:pt x="71" y="162"/>
                  </a:cubicBezTo>
                  <a:cubicBezTo>
                    <a:pt x="13" y="130"/>
                    <a:pt x="13" y="130"/>
                    <a:pt x="13" y="130"/>
                  </a:cubicBezTo>
                  <a:cubicBezTo>
                    <a:pt x="10" y="128"/>
                    <a:pt x="8" y="124"/>
                    <a:pt x="8" y="121"/>
                  </a:cubicBezTo>
                  <a:cubicBezTo>
                    <a:pt x="8" y="51"/>
                    <a:pt x="8" y="51"/>
                    <a:pt x="8" y="51"/>
                  </a:cubicBezTo>
                  <a:cubicBezTo>
                    <a:pt x="8" y="48"/>
                    <a:pt x="10" y="44"/>
                    <a:pt x="13" y="42"/>
                  </a:cubicBezTo>
                  <a:cubicBezTo>
                    <a:pt x="71" y="9"/>
                    <a:pt x="71" y="9"/>
                    <a:pt x="71" y="9"/>
                  </a:cubicBezTo>
                  <a:cubicBezTo>
                    <a:pt x="72" y="8"/>
                    <a:pt x="74" y="8"/>
                    <a:pt x="76" y="8"/>
                  </a:cubicBezTo>
                  <a:cubicBezTo>
                    <a:pt x="77" y="8"/>
                    <a:pt x="79" y="8"/>
                    <a:pt x="80" y="9"/>
                  </a:cubicBezTo>
                  <a:cubicBezTo>
                    <a:pt x="138" y="42"/>
                    <a:pt x="138" y="42"/>
                    <a:pt x="138" y="42"/>
                  </a:cubicBezTo>
                  <a:cubicBezTo>
                    <a:pt x="141" y="44"/>
                    <a:pt x="143" y="48"/>
                    <a:pt x="143" y="51"/>
                  </a:cubicBezTo>
                  <a:cubicBezTo>
                    <a:pt x="143" y="121"/>
                    <a:pt x="143" y="121"/>
                    <a:pt x="143" y="121"/>
                  </a:cubicBezTo>
                  <a:lnTo>
                    <a:pt x="144" y="121"/>
                  </a:ln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1" name="文本框 195"/>
            <p:cNvSpPr txBox="1"/>
            <p:nvPr/>
          </p:nvSpPr>
          <p:spPr>
            <a:xfrm>
              <a:off x="1823067" y="3772976"/>
              <a:ext cx="410672" cy="125776"/>
            </a:xfrm>
            <a:prstGeom prst="rect">
              <a:avLst/>
            </a:prstGeom>
            <a:noFill/>
          </p:spPr>
          <p:txBody>
            <a:bodyPr wrap="square" lIns="0" tIns="0" rIns="0" bIns="0" rtlCol="0">
              <a:spAutoFit/>
            </a:bodyPr>
            <a:lstStyle/>
            <a:p>
              <a:pPr marL="0" marR="0" lvl="0" indent="0" defTabSz="1218345"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安全</a:t>
              </a:r>
              <a:endParaRPr kumimoji="0" 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2" name="TextBox 35"/>
            <p:cNvSpPr txBox="1"/>
            <p:nvPr/>
          </p:nvSpPr>
          <p:spPr>
            <a:xfrm>
              <a:off x="1988209" y="4374792"/>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Security</a:t>
              </a:r>
            </a:p>
          </p:txBody>
        </p:sp>
        <p:sp>
          <p:nvSpPr>
            <p:cNvPr id="113" name="TextBox 35"/>
            <p:cNvSpPr txBox="1"/>
            <p:nvPr/>
          </p:nvSpPr>
          <p:spPr>
            <a:xfrm>
              <a:off x="2360504" y="3769468"/>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WAF</a:t>
              </a:r>
            </a:p>
          </p:txBody>
        </p:sp>
        <p:sp>
          <p:nvSpPr>
            <p:cNvPr id="114" name="TextBox 35"/>
            <p:cNvSpPr txBox="1"/>
            <p:nvPr/>
          </p:nvSpPr>
          <p:spPr>
            <a:xfrm>
              <a:off x="2788846" y="3769468"/>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AAD</a:t>
              </a:r>
            </a:p>
          </p:txBody>
        </p:sp>
        <p:sp>
          <p:nvSpPr>
            <p:cNvPr id="115" name="TextBox 35"/>
            <p:cNvSpPr txBox="1"/>
            <p:nvPr/>
          </p:nvSpPr>
          <p:spPr>
            <a:xfrm>
              <a:off x="3193048" y="3769468"/>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Anti-DDoS</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6" name="TextBox 35"/>
            <p:cNvSpPr txBox="1"/>
            <p:nvPr/>
          </p:nvSpPr>
          <p:spPr>
            <a:xfrm>
              <a:off x="3615301" y="3769468"/>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Web Scan	</a:t>
              </a:r>
            </a:p>
          </p:txBody>
        </p:sp>
        <p:sp>
          <p:nvSpPr>
            <p:cNvPr id="117" name="TextBox 35"/>
            <p:cNvSpPr txBox="1"/>
            <p:nvPr/>
          </p:nvSpPr>
          <p:spPr>
            <a:xfrm>
              <a:off x="4035622" y="3769468"/>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HSS</a:t>
              </a:r>
            </a:p>
          </p:txBody>
        </p:sp>
        <p:sp>
          <p:nvSpPr>
            <p:cNvPr id="118" name="TextBox 35"/>
            <p:cNvSpPr txBox="1"/>
            <p:nvPr/>
          </p:nvSpPr>
          <p:spPr>
            <a:xfrm>
              <a:off x="4455385" y="3769468"/>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DEW</a:t>
              </a:r>
            </a:p>
          </p:txBody>
        </p:sp>
        <p:sp>
          <p:nvSpPr>
            <p:cNvPr id="119" name="TextBox 35"/>
            <p:cNvSpPr txBox="1"/>
            <p:nvPr/>
          </p:nvSpPr>
          <p:spPr>
            <a:xfrm>
              <a:off x="4830242" y="3769468"/>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DBSS</a:t>
              </a:r>
            </a:p>
          </p:txBody>
        </p:sp>
        <p:sp>
          <p:nvSpPr>
            <p:cNvPr id="120" name="Freeform 27"/>
            <p:cNvSpPr>
              <a:spLocks noEditPoints="1"/>
            </p:cNvSpPr>
            <p:nvPr/>
          </p:nvSpPr>
          <p:spPr bwMode="auto">
            <a:xfrm>
              <a:off x="2381920" y="4186431"/>
              <a:ext cx="183804" cy="183216"/>
            </a:xfrm>
            <a:custGeom>
              <a:avLst/>
              <a:gdLst>
                <a:gd name="T0" fmla="*/ 43 w 161"/>
                <a:gd name="T1" fmla="*/ 64 h 176"/>
                <a:gd name="T2" fmla="*/ 42 w 161"/>
                <a:gd name="T3" fmla="*/ 68 h 176"/>
                <a:gd name="T4" fmla="*/ 64 w 161"/>
                <a:gd name="T5" fmla="*/ 79 h 176"/>
                <a:gd name="T6" fmla="*/ 50 w 161"/>
                <a:gd name="T7" fmla="*/ 68 h 176"/>
                <a:gd name="T8" fmla="*/ 125 w 161"/>
                <a:gd name="T9" fmla="*/ 74 h 176"/>
                <a:gd name="T10" fmla="*/ 127 w 161"/>
                <a:gd name="T11" fmla="*/ 96 h 176"/>
                <a:gd name="T12" fmla="*/ 129 w 161"/>
                <a:gd name="T13" fmla="*/ 74 h 176"/>
                <a:gd name="T14" fmla="*/ 120 w 161"/>
                <a:gd name="T15" fmla="*/ 104 h 176"/>
                <a:gd name="T16" fmla="*/ 97 w 161"/>
                <a:gd name="T17" fmla="*/ 93 h 176"/>
                <a:gd name="T18" fmla="*/ 112 w 161"/>
                <a:gd name="T19" fmla="*/ 104 h 176"/>
                <a:gd name="T20" fmla="*/ 37 w 161"/>
                <a:gd name="T21" fmla="*/ 98 h 176"/>
                <a:gd name="T22" fmla="*/ 35 w 161"/>
                <a:gd name="T23" fmla="*/ 76 h 176"/>
                <a:gd name="T24" fmla="*/ 33 w 161"/>
                <a:gd name="T25" fmla="*/ 98 h 176"/>
                <a:gd name="T26" fmla="*/ 119 w 161"/>
                <a:gd name="T27" fmla="*/ 108 h 176"/>
                <a:gd name="T28" fmla="*/ 120 w 161"/>
                <a:gd name="T29" fmla="*/ 104 h 176"/>
                <a:gd name="T30" fmla="*/ 119 w 161"/>
                <a:gd name="T31" fmla="*/ 22 h 176"/>
                <a:gd name="T32" fmla="*/ 81 w 161"/>
                <a:gd name="T33" fmla="*/ 0 h 176"/>
                <a:gd name="T34" fmla="*/ 81 w 161"/>
                <a:gd name="T35" fmla="*/ 0 h 176"/>
                <a:gd name="T36" fmla="*/ 43 w 161"/>
                <a:gd name="T37" fmla="*/ 22 h 176"/>
                <a:gd name="T38" fmla="*/ 1 w 161"/>
                <a:gd name="T39" fmla="*/ 47 h 176"/>
                <a:gd name="T40" fmla="*/ 74 w 161"/>
                <a:gd name="T41" fmla="*/ 174 h 176"/>
                <a:gd name="T42" fmla="*/ 87 w 161"/>
                <a:gd name="T43" fmla="*/ 174 h 176"/>
                <a:gd name="T44" fmla="*/ 161 w 161"/>
                <a:gd name="T45" fmla="*/ 47 h 176"/>
                <a:gd name="T46" fmla="*/ 137 w 161"/>
                <a:gd name="T47" fmla="*/ 118 h 176"/>
                <a:gd name="T48" fmla="*/ 81 w 161"/>
                <a:gd name="T49" fmla="*/ 168 h 176"/>
                <a:gd name="T50" fmla="*/ 25 w 161"/>
                <a:gd name="T51" fmla="*/ 118 h 176"/>
                <a:gd name="T52" fmla="*/ 12 w 161"/>
                <a:gd name="T53" fmla="*/ 42 h 176"/>
                <a:gd name="T54" fmla="*/ 46 w 161"/>
                <a:gd name="T55" fmla="*/ 29 h 176"/>
                <a:gd name="T56" fmla="*/ 77 w 161"/>
                <a:gd name="T57" fmla="*/ 9 h 176"/>
                <a:gd name="T58" fmla="*/ 80 w 161"/>
                <a:gd name="T59" fmla="*/ 8 h 176"/>
                <a:gd name="T60" fmla="*/ 81 w 161"/>
                <a:gd name="T61" fmla="*/ 8 h 176"/>
                <a:gd name="T62" fmla="*/ 87 w 161"/>
                <a:gd name="T63" fmla="*/ 11 h 176"/>
                <a:gd name="T64" fmla="*/ 147 w 161"/>
                <a:gd name="T65" fmla="*/ 41 h 176"/>
                <a:gd name="T66" fmla="*/ 153 w 161"/>
                <a:gd name="T67" fmla="*/ 4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1" h="176">
                  <a:moveTo>
                    <a:pt x="119" y="64"/>
                  </a:moveTo>
                  <a:cubicBezTo>
                    <a:pt x="43" y="64"/>
                    <a:pt x="43" y="64"/>
                    <a:pt x="43" y="64"/>
                  </a:cubicBezTo>
                  <a:cubicBezTo>
                    <a:pt x="42" y="64"/>
                    <a:pt x="41" y="65"/>
                    <a:pt x="41" y="66"/>
                  </a:cubicBezTo>
                  <a:cubicBezTo>
                    <a:pt x="41" y="66"/>
                    <a:pt x="41" y="67"/>
                    <a:pt x="42" y="68"/>
                  </a:cubicBezTo>
                  <a:cubicBezTo>
                    <a:pt x="62" y="80"/>
                    <a:pt x="62" y="80"/>
                    <a:pt x="62" y="80"/>
                  </a:cubicBezTo>
                  <a:cubicBezTo>
                    <a:pt x="63" y="80"/>
                    <a:pt x="64" y="80"/>
                    <a:pt x="64" y="79"/>
                  </a:cubicBezTo>
                  <a:cubicBezTo>
                    <a:pt x="65" y="78"/>
                    <a:pt x="65" y="77"/>
                    <a:pt x="64" y="76"/>
                  </a:cubicBezTo>
                  <a:cubicBezTo>
                    <a:pt x="50" y="68"/>
                    <a:pt x="50" y="68"/>
                    <a:pt x="50" y="68"/>
                  </a:cubicBezTo>
                  <a:cubicBezTo>
                    <a:pt x="119" y="68"/>
                    <a:pt x="119" y="68"/>
                    <a:pt x="119" y="68"/>
                  </a:cubicBezTo>
                  <a:cubicBezTo>
                    <a:pt x="122" y="68"/>
                    <a:pt x="125" y="71"/>
                    <a:pt x="125" y="74"/>
                  </a:cubicBezTo>
                  <a:cubicBezTo>
                    <a:pt x="125" y="94"/>
                    <a:pt x="125" y="94"/>
                    <a:pt x="125" y="94"/>
                  </a:cubicBezTo>
                  <a:cubicBezTo>
                    <a:pt x="125" y="95"/>
                    <a:pt x="126" y="96"/>
                    <a:pt x="127" y="96"/>
                  </a:cubicBezTo>
                  <a:cubicBezTo>
                    <a:pt x="128" y="96"/>
                    <a:pt x="129" y="95"/>
                    <a:pt x="129" y="94"/>
                  </a:cubicBezTo>
                  <a:cubicBezTo>
                    <a:pt x="129" y="74"/>
                    <a:pt x="129" y="74"/>
                    <a:pt x="129" y="74"/>
                  </a:cubicBezTo>
                  <a:cubicBezTo>
                    <a:pt x="129" y="69"/>
                    <a:pt x="124" y="64"/>
                    <a:pt x="119" y="64"/>
                  </a:cubicBezTo>
                  <a:close/>
                  <a:moveTo>
                    <a:pt x="120" y="104"/>
                  </a:moveTo>
                  <a:cubicBezTo>
                    <a:pt x="100" y="92"/>
                    <a:pt x="100" y="92"/>
                    <a:pt x="100" y="92"/>
                  </a:cubicBezTo>
                  <a:cubicBezTo>
                    <a:pt x="99" y="92"/>
                    <a:pt x="98" y="92"/>
                    <a:pt x="97" y="93"/>
                  </a:cubicBezTo>
                  <a:cubicBezTo>
                    <a:pt x="96" y="94"/>
                    <a:pt x="97" y="95"/>
                    <a:pt x="98" y="96"/>
                  </a:cubicBezTo>
                  <a:cubicBezTo>
                    <a:pt x="112" y="104"/>
                    <a:pt x="112" y="104"/>
                    <a:pt x="112" y="104"/>
                  </a:cubicBezTo>
                  <a:cubicBezTo>
                    <a:pt x="43" y="104"/>
                    <a:pt x="43" y="104"/>
                    <a:pt x="43" y="104"/>
                  </a:cubicBezTo>
                  <a:cubicBezTo>
                    <a:pt x="39" y="104"/>
                    <a:pt x="37" y="101"/>
                    <a:pt x="37" y="98"/>
                  </a:cubicBezTo>
                  <a:cubicBezTo>
                    <a:pt x="37" y="78"/>
                    <a:pt x="37" y="78"/>
                    <a:pt x="37" y="78"/>
                  </a:cubicBezTo>
                  <a:cubicBezTo>
                    <a:pt x="37" y="77"/>
                    <a:pt x="36" y="76"/>
                    <a:pt x="35" y="76"/>
                  </a:cubicBezTo>
                  <a:cubicBezTo>
                    <a:pt x="34" y="76"/>
                    <a:pt x="33" y="77"/>
                    <a:pt x="33" y="78"/>
                  </a:cubicBezTo>
                  <a:cubicBezTo>
                    <a:pt x="33" y="98"/>
                    <a:pt x="33" y="98"/>
                    <a:pt x="33" y="98"/>
                  </a:cubicBezTo>
                  <a:cubicBezTo>
                    <a:pt x="33" y="104"/>
                    <a:pt x="37" y="108"/>
                    <a:pt x="43" y="108"/>
                  </a:cubicBezTo>
                  <a:cubicBezTo>
                    <a:pt x="119" y="108"/>
                    <a:pt x="119" y="108"/>
                    <a:pt x="119" y="108"/>
                  </a:cubicBezTo>
                  <a:cubicBezTo>
                    <a:pt x="120" y="108"/>
                    <a:pt x="120" y="108"/>
                    <a:pt x="121" y="107"/>
                  </a:cubicBezTo>
                  <a:cubicBezTo>
                    <a:pt x="121" y="106"/>
                    <a:pt x="121" y="105"/>
                    <a:pt x="120" y="104"/>
                  </a:cubicBezTo>
                  <a:close/>
                  <a:moveTo>
                    <a:pt x="152" y="34"/>
                  </a:moveTo>
                  <a:cubicBezTo>
                    <a:pt x="144" y="31"/>
                    <a:pt x="127" y="26"/>
                    <a:pt x="119" y="22"/>
                  </a:cubicBezTo>
                  <a:cubicBezTo>
                    <a:pt x="102" y="13"/>
                    <a:pt x="95" y="7"/>
                    <a:pt x="89" y="3"/>
                  </a:cubicBezTo>
                  <a:cubicBezTo>
                    <a:pt x="87" y="1"/>
                    <a:pt x="84" y="0"/>
                    <a:pt x="81" y="0"/>
                  </a:cubicBezTo>
                  <a:cubicBezTo>
                    <a:pt x="81" y="0"/>
                    <a:pt x="81" y="0"/>
                    <a:pt x="81" y="0"/>
                  </a:cubicBezTo>
                  <a:cubicBezTo>
                    <a:pt x="81" y="0"/>
                    <a:pt x="81" y="0"/>
                    <a:pt x="81" y="0"/>
                  </a:cubicBezTo>
                  <a:cubicBezTo>
                    <a:pt x="78" y="0"/>
                    <a:pt x="75" y="1"/>
                    <a:pt x="72" y="3"/>
                  </a:cubicBezTo>
                  <a:cubicBezTo>
                    <a:pt x="66" y="7"/>
                    <a:pt x="60" y="13"/>
                    <a:pt x="43" y="22"/>
                  </a:cubicBezTo>
                  <a:cubicBezTo>
                    <a:pt x="34" y="26"/>
                    <a:pt x="18" y="31"/>
                    <a:pt x="9" y="34"/>
                  </a:cubicBezTo>
                  <a:cubicBezTo>
                    <a:pt x="4" y="36"/>
                    <a:pt x="0" y="41"/>
                    <a:pt x="1" y="47"/>
                  </a:cubicBezTo>
                  <a:cubicBezTo>
                    <a:pt x="2" y="64"/>
                    <a:pt x="7" y="100"/>
                    <a:pt x="18" y="122"/>
                  </a:cubicBezTo>
                  <a:cubicBezTo>
                    <a:pt x="30" y="147"/>
                    <a:pt x="62" y="167"/>
                    <a:pt x="74" y="174"/>
                  </a:cubicBezTo>
                  <a:cubicBezTo>
                    <a:pt x="76" y="176"/>
                    <a:pt x="79" y="176"/>
                    <a:pt x="81" y="176"/>
                  </a:cubicBezTo>
                  <a:cubicBezTo>
                    <a:pt x="83" y="176"/>
                    <a:pt x="85" y="176"/>
                    <a:pt x="87" y="174"/>
                  </a:cubicBezTo>
                  <a:cubicBezTo>
                    <a:pt x="100" y="167"/>
                    <a:pt x="131" y="147"/>
                    <a:pt x="144" y="122"/>
                  </a:cubicBezTo>
                  <a:cubicBezTo>
                    <a:pt x="155" y="100"/>
                    <a:pt x="159" y="64"/>
                    <a:pt x="161" y="47"/>
                  </a:cubicBezTo>
                  <a:cubicBezTo>
                    <a:pt x="161" y="41"/>
                    <a:pt x="158" y="36"/>
                    <a:pt x="152" y="34"/>
                  </a:cubicBezTo>
                  <a:close/>
                  <a:moveTo>
                    <a:pt x="137" y="118"/>
                  </a:moveTo>
                  <a:cubicBezTo>
                    <a:pt x="129" y="134"/>
                    <a:pt x="111" y="151"/>
                    <a:pt x="83" y="168"/>
                  </a:cubicBezTo>
                  <a:cubicBezTo>
                    <a:pt x="82" y="168"/>
                    <a:pt x="81" y="168"/>
                    <a:pt x="81" y="168"/>
                  </a:cubicBezTo>
                  <a:cubicBezTo>
                    <a:pt x="80" y="168"/>
                    <a:pt x="79" y="168"/>
                    <a:pt x="79" y="168"/>
                  </a:cubicBezTo>
                  <a:cubicBezTo>
                    <a:pt x="51" y="151"/>
                    <a:pt x="33" y="134"/>
                    <a:pt x="25" y="118"/>
                  </a:cubicBezTo>
                  <a:cubicBezTo>
                    <a:pt x="14" y="96"/>
                    <a:pt x="10" y="57"/>
                    <a:pt x="9" y="46"/>
                  </a:cubicBezTo>
                  <a:cubicBezTo>
                    <a:pt x="9" y="43"/>
                    <a:pt x="11" y="42"/>
                    <a:pt x="12" y="42"/>
                  </a:cubicBezTo>
                  <a:cubicBezTo>
                    <a:pt x="15" y="41"/>
                    <a:pt x="15" y="41"/>
                    <a:pt x="15" y="41"/>
                  </a:cubicBezTo>
                  <a:cubicBezTo>
                    <a:pt x="24" y="37"/>
                    <a:pt x="38" y="33"/>
                    <a:pt x="46" y="29"/>
                  </a:cubicBezTo>
                  <a:cubicBezTo>
                    <a:pt x="62" y="21"/>
                    <a:pt x="69" y="15"/>
                    <a:pt x="75" y="11"/>
                  </a:cubicBezTo>
                  <a:cubicBezTo>
                    <a:pt x="76" y="10"/>
                    <a:pt x="76" y="10"/>
                    <a:pt x="77" y="9"/>
                  </a:cubicBezTo>
                  <a:cubicBezTo>
                    <a:pt x="78" y="9"/>
                    <a:pt x="79" y="8"/>
                    <a:pt x="80" y="8"/>
                  </a:cubicBezTo>
                  <a:cubicBezTo>
                    <a:pt x="80" y="8"/>
                    <a:pt x="80" y="8"/>
                    <a:pt x="80" y="8"/>
                  </a:cubicBezTo>
                  <a:cubicBezTo>
                    <a:pt x="81" y="8"/>
                    <a:pt x="81" y="8"/>
                    <a:pt x="81" y="8"/>
                  </a:cubicBezTo>
                  <a:cubicBezTo>
                    <a:pt x="81" y="8"/>
                    <a:pt x="81" y="8"/>
                    <a:pt x="81" y="8"/>
                  </a:cubicBezTo>
                  <a:cubicBezTo>
                    <a:pt x="83" y="8"/>
                    <a:pt x="84" y="9"/>
                    <a:pt x="84" y="9"/>
                  </a:cubicBezTo>
                  <a:cubicBezTo>
                    <a:pt x="85" y="10"/>
                    <a:pt x="86" y="10"/>
                    <a:pt x="87" y="11"/>
                  </a:cubicBezTo>
                  <a:cubicBezTo>
                    <a:pt x="93" y="15"/>
                    <a:pt x="100" y="21"/>
                    <a:pt x="115" y="29"/>
                  </a:cubicBezTo>
                  <a:cubicBezTo>
                    <a:pt x="123" y="33"/>
                    <a:pt x="137" y="37"/>
                    <a:pt x="147" y="41"/>
                  </a:cubicBezTo>
                  <a:cubicBezTo>
                    <a:pt x="150" y="42"/>
                    <a:pt x="150" y="42"/>
                    <a:pt x="150" y="42"/>
                  </a:cubicBezTo>
                  <a:cubicBezTo>
                    <a:pt x="150" y="42"/>
                    <a:pt x="153" y="43"/>
                    <a:pt x="153" y="46"/>
                  </a:cubicBezTo>
                  <a:cubicBezTo>
                    <a:pt x="152" y="57"/>
                    <a:pt x="148" y="96"/>
                    <a:pt x="137" y="118"/>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1" name="Freeform 5"/>
            <p:cNvSpPr>
              <a:spLocks noEditPoints="1"/>
            </p:cNvSpPr>
            <p:nvPr/>
          </p:nvSpPr>
          <p:spPr bwMode="auto">
            <a:xfrm>
              <a:off x="2390849" y="3886590"/>
              <a:ext cx="185518" cy="183216"/>
            </a:xfrm>
            <a:custGeom>
              <a:avLst/>
              <a:gdLst>
                <a:gd name="T0" fmla="*/ 69 w 161"/>
                <a:gd name="T1" fmla="*/ 72 h 176"/>
                <a:gd name="T2" fmla="*/ 53 w 161"/>
                <a:gd name="T3" fmla="*/ 90 h 176"/>
                <a:gd name="T4" fmla="*/ 91 w 161"/>
                <a:gd name="T5" fmla="*/ 76 h 176"/>
                <a:gd name="T6" fmla="*/ 107 w 161"/>
                <a:gd name="T7" fmla="*/ 59 h 176"/>
                <a:gd name="T8" fmla="*/ 120 w 161"/>
                <a:gd name="T9" fmla="*/ 48 h 176"/>
                <a:gd name="T10" fmla="*/ 32 w 161"/>
                <a:gd name="T11" fmla="*/ 56 h 176"/>
                <a:gd name="T12" fmla="*/ 40 w 161"/>
                <a:gd name="T13" fmla="*/ 120 h 176"/>
                <a:gd name="T14" fmla="*/ 128 w 161"/>
                <a:gd name="T15" fmla="*/ 112 h 176"/>
                <a:gd name="T16" fmla="*/ 120 w 161"/>
                <a:gd name="T17" fmla="*/ 48 h 176"/>
                <a:gd name="T18" fmla="*/ 120 w 161"/>
                <a:gd name="T19" fmla="*/ 116 h 176"/>
                <a:gd name="T20" fmla="*/ 112 w 161"/>
                <a:gd name="T21" fmla="*/ 88 h 176"/>
                <a:gd name="T22" fmla="*/ 108 w 161"/>
                <a:gd name="T23" fmla="*/ 116 h 176"/>
                <a:gd name="T24" fmla="*/ 92 w 161"/>
                <a:gd name="T25" fmla="*/ 100 h 176"/>
                <a:gd name="T26" fmla="*/ 88 w 161"/>
                <a:gd name="T27" fmla="*/ 116 h 176"/>
                <a:gd name="T28" fmla="*/ 72 w 161"/>
                <a:gd name="T29" fmla="*/ 96 h 176"/>
                <a:gd name="T30" fmla="*/ 68 w 161"/>
                <a:gd name="T31" fmla="*/ 116 h 176"/>
                <a:gd name="T32" fmla="*/ 52 w 161"/>
                <a:gd name="T33" fmla="*/ 104 h 176"/>
                <a:gd name="T34" fmla="*/ 48 w 161"/>
                <a:gd name="T35" fmla="*/ 116 h 176"/>
                <a:gd name="T36" fmla="*/ 36 w 161"/>
                <a:gd name="T37" fmla="*/ 112 h 176"/>
                <a:gd name="T38" fmla="*/ 40 w 161"/>
                <a:gd name="T39" fmla="*/ 52 h 176"/>
                <a:gd name="T40" fmla="*/ 124 w 161"/>
                <a:gd name="T41" fmla="*/ 56 h 176"/>
                <a:gd name="T42" fmla="*/ 152 w 161"/>
                <a:gd name="T43" fmla="*/ 34 h 176"/>
                <a:gd name="T44" fmla="*/ 89 w 161"/>
                <a:gd name="T45" fmla="*/ 3 h 176"/>
                <a:gd name="T46" fmla="*/ 80 w 161"/>
                <a:gd name="T47" fmla="*/ 0 h 176"/>
                <a:gd name="T48" fmla="*/ 72 w 161"/>
                <a:gd name="T49" fmla="*/ 3 h 176"/>
                <a:gd name="T50" fmla="*/ 9 w 161"/>
                <a:gd name="T51" fmla="*/ 34 h 176"/>
                <a:gd name="T52" fmla="*/ 17 w 161"/>
                <a:gd name="T53" fmla="*/ 122 h 176"/>
                <a:gd name="T54" fmla="*/ 80 w 161"/>
                <a:gd name="T55" fmla="*/ 176 h 176"/>
                <a:gd name="T56" fmla="*/ 143 w 161"/>
                <a:gd name="T57" fmla="*/ 122 h 176"/>
                <a:gd name="T58" fmla="*/ 152 w 161"/>
                <a:gd name="T59" fmla="*/ 34 h 176"/>
                <a:gd name="T60" fmla="*/ 82 w 161"/>
                <a:gd name="T61" fmla="*/ 167 h 176"/>
                <a:gd name="T62" fmla="*/ 78 w 161"/>
                <a:gd name="T63" fmla="*/ 167 h 176"/>
                <a:gd name="T64" fmla="*/ 8 w 161"/>
                <a:gd name="T65" fmla="*/ 46 h 176"/>
                <a:gd name="T66" fmla="*/ 14 w 161"/>
                <a:gd name="T67" fmla="*/ 41 h 176"/>
                <a:gd name="T68" fmla="*/ 74 w 161"/>
                <a:gd name="T69" fmla="*/ 11 h 176"/>
                <a:gd name="T70" fmla="*/ 80 w 161"/>
                <a:gd name="T71" fmla="*/ 8 h 176"/>
                <a:gd name="T72" fmla="*/ 80 w 161"/>
                <a:gd name="T73" fmla="*/ 8 h 176"/>
                <a:gd name="T74" fmla="*/ 84 w 161"/>
                <a:gd name="T75" fmla="*/ 9 h 176"/>
                <a:gd name="T76" fmla="*/ 114 w 161"/>
                <a:gd name="T77" fmla="*/ 29 h 176"/>
                <a:gd name="T78" fmla="*/ 149 w 161"/>
                <a:gd name="T79" fmla="*/ 42 h 176"/>
                <a:gd name="T80" fmla="*/ 136 w 161"/>
                <a:gd name="T81" fmla="*/ 11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1" h="176">
                  <a:moveTo>
                    <a:pt x="89" y="72"/>
                  </a:moveTo>
                  <a:cubicBezTo>
                    <a:pt x="69" y="72"/>
                    <a:pt x="69" y="72"/>
                    <a:pt x="69" y="72"/>
                  </a:cubicBezTo>
                  <a:cubicBezTo>
                    <a:pt x="51" y="87"/>
                    <a:pt x="51" y="87"/>
                    <a:pt x="51" y="87"/>
                  </a:cubicBezTo>
                  <a:cubicBezTo>
                    <a:pt x="53" y="90"/>
                    <a:pt x="53" y="90"/>
                    <a:pt x="53" y="90"/>
                  </a:cubicBezTo>
                  <a:cubicBezTo>
                    <a:pt x="71" y="76"/>
                    <a:pt x="71" y="76"/>
                    <a:pt x="71" y="76"/>
                  </a:cubicBezTo>
                  <a:cubicBezTo>
                    <a:pt x="91" y="76"/>
                    <a:pt x="91" y="76"/>
                    <a:pt x="91" y="76"/>
                  </a:cubicBezTo>
                  <a:cubicBezTo>
                    <a:pt x="109" y="62"/>
                    <a:pt x="109" y="62"/>
                    <a:pt x="109" y="62"/>
                  </a:cubicBezTo>
                  <a:cubicBezTo>
                    <a:pt x="107" y="59"/>
                    <a:pt x="107" y="59"/>
                    <a:pt x="107" y="59"/>
                  </a:cubicBezTo>
                  <a:lnTo>
                    <a:pt x="89" y="72"/>
                  </a:lnTo>
                  <a:close/>
                  <a:moveTo>
                    <a:pt x="120" y="48"/>
                  </a:moveTo>
                  <a:cubicBezTo>
                    <a:pt x="40" y="48"/>
                    <a:pt x="40" y="48"/>
                    <a:pt x="40" y="48"/>
                  </a:cubicBezTo>
                  <a:cubicBezTo>
                    <a:pt x="36" y="48"/>
                    <a:pt x="32" y="52"/>
                    <a:pt x="32" y="56"/>
                  </a:cubicBezTo>
                  <a:cubicBezTo>
                    <a:pt x="32" y="112"/>
                    <a:pt x="32" y="112"/>
                    <a:pt x="32" y="112"/>
                  </a:cubicBezTo>
                  <a:cubicBezTo>
                    <a:pt x="32" y="117"/>
                    <a:pt x="36" y="120"/>
                    <a:pt x="40" y="120"/>
                  </a:cubicBezTo>
                  <a:cubicBezTo>
                    <a:pt x="120" y="120"/>
                    <a:pt x="120" y="120"/>
                    <a:pt x="120" y="120"/>
                  </a:cubicBezTo>
                  <a:cubicBezTo>
                    <a:pt x="125" y="120"/>
                    <a:pt x="128" y="117"/>
                    <a:pt x="128" y="112"/>
                  </a:cubicBezTo>
                  <a:cubicBezTo>
                    <a:pt x="128" y="56"/>
                    <a:pt x="128" y="56"/>
                    <a:pt x="128" y="56"/>
                  </a:cubicBezTo>
                  <a:cubicBezTo>
                    <a:pt x="128" y="52"/>
                    <a:pt x="125" y="48"/>
                    <a:pt x="120" y="48"/>
                  </a:cubicBezTo>
                  <a:close/>
                  <a:moveTo>
                    <a:pt x="124" y="112"/>
                  </a:moveTo>
                  <a:cubicBezTo>
                    <a:pt x="124" y="114"/>
                    <a:pt x="122" y="116"/>
                    <a:pt x="120" y="116"/>
                  </a:cubicBezTo>
                  <a:cubicBezTo>
                    <a:pt x="112" y="116"/>
                    <a:pt x="112" y="116"/>
                    <a:pt x="112" y="116"/>
                  </a:cubicBezTo>
                  <a:cubicBezTo>
                    <a:pt x="112" y="88"/>
                    <a:pt x="112" y="88"/>
                    <a:pt x="112" y="88"/>
                  </a:cubicBezTo>
                  <a:cubicBezTo>
                    <a:pt x="108" y="88"/>
                    <a:pt x="108" y="88"/>
                    <a:pt x="108" y="88"/>
                  </a:cubicBezTo>
                  <a:cubicBezTo>
                    <a:pt x="108" y="116"/>
                    <a:pt x="108" y="116"/>
                    <a:pt x="108" y="116"/>
                  </a:cubicBezTo>
                  <a:cubicBezTo>
                    <a:pt x="92" y="116"/>
                    <a:pt x="92" y="116"/>
                    <a:pt x="92" y="116"/>
                  </a:cubicBezTo>
                  <a:cubicBezTo>
                    <a:pt x="92" y="100"/>
                    <a:pt x="92" y="100"/>
                    <a:pt x="92" y="100"/>
                  </a:cubicBezTo>
                  <a:cubicBezTo>
                    <a:pt x="88" y="100"/>
                    <a:pt x="88" y="100"/>
                    <a:pt x="88" y="100"/>
                  </a:cubicBezTo>
                  <a:cubicBezTo>
                    <a:pt x="88" y="116"/>
                    <a:pt x="88" y="116"/>
                    <a:pt x="88" y="116"/>
                  </a:cubicBezTo>
                  <a:cubicBezTo>
                    <a:pt x="72" y="116"/>
                    <a:pt x="72" y="116"/>
                    <a:pt x="72" y="116"/>
                  </a:cubicBezTo>
                  <a:cubicBezTo>
                    <a:pt x="72" y="96"/>
                    <a:pt x="72" y="96"/>
                    <a:pt x="72" y="96"/>
                  </a:cubicBezTo>
                  <a:cubicBezTo>
                    <a:pt x="68" y="96"/>
                    <a:pt x="68" y="96"/>
                    <a:pt x="68" y="96"/>
                  </a:cubicBezTo>
                  <a:cubicBezTo>
                    <a:pt x="68" y="116"/>
                    <a:pt x="68" y="116"/>
                    <a:pt x="68" y="116"/>
                  </a:cubicBezTo>
                  <a:cubicBezTo>
                    <a:pt x="52" y="116"/>
                    <a:pt x="52" y="116"/>
                    <a:pt x="52" y="116"/>
                  </a:cubicBezTo>
                  <a:cubicBezTo>
                    <a:pt x="52" y="104"/>
                    <a:pt x="52" y="104"/>
                    <a:pt x="52" y="104"/>
                  </a:cubicBezTo>
                  <a:cubicBezTo>
                    <a:pt x="48" y="104"/>
                    <a:pt x="48" y="104"/>
                    <a:pt x="48" y="104"/>
                  </a:cubicBezTo>
                  <a:cubicBezTo>
                    <a:pt x="48" y="116"/>
                    <a:pt x="48" y="116"/>
                    <a:pt x="48" y="116"/>
                  </a:cubicBezTo>
                  <a:cubicBezTo>
                    <a:pt x="40" y="116"/>
                    <a:pt x="40" y="116"/>
                    <a:pt x="40" y="116"/>
                  </a:cubicBezTo>
                  <a:cubicBezTo>
                    <a:pt x="38" y="116"/>
                    <a:pt x="36" y="114"/>
                    <a:pt x="36" y="112"/>
                  </a:cubicBezTo>
                  <a:cubicBezTo>
                    <a:pt x="36" y="56"/>
                    <a:pt x="36" y="56"/>
                    <a:pt x="36" y="56"/>
                  </a:cubicBezTo>
                  <a:cubicBezTo>
                    <a:pt x="36" y="54"/>
                    <a:pt x="38" y="52"/>
                    <a:pt x="40" y="52"/>
                  </a:cubicBezTo>
                  <a:cubicBezTo>
                    <a:pt x="120" y="52"/>
                    <a:pt x="120" y="52"/>
                    <a:pt x="120" y="52"/>
                  </a:cubicBezTo>
                  <a:cubicBezTo>
                    <a:pt x="122" y="52"/>
                    <a:pt x="124" y="54"/>
                    <a:pt x="124" y="56"/>
                  </a:cubicBezTo>
                  <a:lnTo>
                    <a:pt x="124" y="112"/>
                  </a:lnTo>
                  <a:close/>
                  <a:moveTo>
                    <a:pt x="152" y="34"/>
                  </a:moveTo>
                  <a:cubicBezTo>
                    <a:pt x="143" y="31"/>
                    <a:pt x="126" y="26"/>
                    <a:pt x="118" y="22"/>
                  </a:cubicBezTo>
                  <a:cubicBezTo>
                    <a:pt x="101" y="13"/>
                    <a:pt x="95" y="7"/>
                    <a:pt x="89" y="3"/>
                  </a:cubicBezTo>
                  <a:cubicBezTo>
                    <a:pt x="86" y="1"/>
                    <a:pt x="83" y="0"/>
                    <a:pt x="80" y="0"/>
                  </a:cubicBezTo>
                  <a:cubicBezTo>
                    <a:pt x="80" y="0"/>
                    <a:pt x="80" y="0"/>
                    <a:pt x="80" y="0"/>
                  </a:cubicBezTo>
                  <a:cubicBezTo>
                    <a:pt x="80" y="0"/>
                    <a:pt x="80" y="0"/>
                    <a:pt x="80" y="0"/>
                  </a:cubicBezTo>
                  <a:cubicBezTo>
                    <a:pt x="77" y="0"/>
                    <a:pt x="74" y="1"/>
                    <a:pt x="72" y="3"/>
                  </a:cubicBezTo>
                  <a:cubicBezTo>
                    <a:pt x="65" y="7"/>
                    <a:pt x="59" y="13"/>
                    <a:pt x="42" y="22"/>
                  </a:cubicBezTo>
                  <a:cubicBezTo>
                    <a:pt x="34" y="26"/>
                    <a:pt x="17" y="31"/>
                    <a:pt x="9" y="34"/>
                  </a:cubicBezTo>
                  <a:cubicBezTo>
                    <a:pt x="3" y="36"/>
                    <a:pt x="0" y="41"/>
                    <a:pt x="0" y="47"/>
                  </a:cubicBezTo>
                  <a:cubicBezTo>
                    <a:pt x="2" y="64"/>
                    <a:pt x="6" y="100"/>
                    <a:pt x="17" y="122"/>
                  </a:cubicBezTo>
                  <a:cubicBezTo>
                    <a:pt x="30" y="147"/>
                    <a:pt x="61" y="167"/>
                    <a:pt x="74" y="174"/>
                  </a:cubicBezTo>
                  <a:cubicBezTo>
                    <a:pt x="76" y="176"/>
                    <a:pt x="78" y="176"/>
                    <a:pt x="80" y="176"/>
                  </a:cubicBezTo>
                  <a:cubicBezTo>
                    <a:pt x="82" y="176"/>
                    <a:pt x="84" y="176"/>
                    <a:pt x="86" y="174"/>
                  </a:cubicBezTo>
                  <a:cubicBezTo>
                    <a:pt x="99" y="167"/>
                    <a:pt x="131" y="147"/>
                    <a:pt x="143" y="122"/>
                  </a:cubicBezTo>
                  <a:cubicBezTo>
                    <a:pt x="154" y="100"/>
                    <a:pt x="159" y="64"/>
                    <a:pt x="160" y="47"/>
                  </a:cubicBezTo>
                  <a:cubicBezTo>
                    <a:pt x="161" y="41"/>
                    <a:pt x="157" y="36"/>
                    <a:pt x="152" y="34"/>
                  </a:cubicBezTo>
                  <a:close/>
                  <a:moveTo>
                    <a:pt x="136" y="118"/>
                  </a:moveTo>
                  <a:cubicBezTo>
                    <a:pt x="128" y="134"/>
                    <a:pt x="110" y="151"/>
                    <a:pt x="82" y="167"/>
                  </a:cubicBezTo>
                  <a:cubicBezTo>
                    <a:pt x="82" y="168"/>
                    <a:pt x="81" y="168"/>
                    <a:pt x="80" y="168"/>
                  </a:cubicBezTo>
                  <a:cubicBezTo>
                    <a:pt x="79" y="168"/>
                    <a:pt x="79" y="168"/>
                    <a:pt x="78" y="167"/>
                  </a:cubicBezTo>
                  <a:cubicBezTo>
                    <a:pt x="50" y="151"/>
                    <a:pt x="32" y="134"/>
                    <a:pt x="24" y="118"/>
                  </a:cubicBezTo>
                  <a:cubicBezTo>
                    <a:pt x="13" y="96"/>
                    <a:pt x="9" y="57"/>
                    <a:pt x="8" y="46"/>
                  </a:cubicBezTo>
                  <a:cubicBezTo>
                    <a:pt x="8" y="43"/>
                    <a:pt x="11" y="42"/>
                    <a:pt x="11" y="42"/>
                  </a:cubicBezTo>
                  <a:cubicBezTo>
                    <a:pt x="14" y="41"/>
                    <a:pt x="14" y="41"/>
                    <a:pt x="14" y="41"/>
                  </a:cubicBezTo>
                  <a:cubicBezTo>
                    <a:pt x="24" y="37"/>
                    <a:pt x="38" y="33"/>
                    <a:pt x="46" y="29"/>
                  </a:cubicBezTo>
                  <a:cubicBezTo>
                    <a:pt x="61" y="21"/>
                    <a:pt x="68" y="15"/>
                    <a:pt x="74" y="11"/>
                  </a:cubicBezTo>
                  <a:cubicBezTo>
                    <a:pt x="75" y="10"/>
                    <a:pt x="76" y="10"/>
                    <a:pt x="77" y="9"/>
                  </a:cubicBezTo>
                  <a:cubicBezTo>
                    <a:pt x="77" y="9"/>
                    <a:pt x="78" y="8"/>
                    <a:pt x="80" y="8"/>
                  </a:cubicBezTo>
                  <a:cubicBezTo>
                    <a:pt x="80" y="8"/>
                    <a:pt x="80" y="8"/>
                    <a:pt x="80" y="8"/>
                  </a:cubicBezTo>
                  <a:cubicBezTo>
                    <a:pt x="80" y="8"/>
                    <a:pt x="80" y="8"/>
                    <a:pt x="80" y="8"/>
                  </a:cubicBezTo>
                  <a:cubicBezTo>
                    <a:pt x="80" y="8"/>
                    <a:pt x="80" y="8"/>
                    <a:pt x="80" y="8"/>
                  </a:cubicBezTo>
                  <a:cubicBezTo>
                    <a:pt x="82" y="8"/>
                    <a:pt x="83" y="9"/>
                    <a:pt x="84" y="9"/>
                  </a:cubicBezTo>
                  <a:cubicBezTo>
                    <a:pt x="85" y="10"/>
                    <a:pt x="85" y="10"/>
                    <a:pt x="86" y="11"/>
                  </a:cubicBezTo>
                  <a:cubicBezTo>
                    <a:pt x="92" y="15"/>
                    <a:pt x="99" y="21"/>
                    <a:pt x="114" y="29"/>
                  </a:cubicBezTo>
                  <a:cubicBezTo>
                    <a:pt x="122" y="33"/>
                    <a:pt x="137" y="37"/>
                    <a:pt x="146" y="41"/>
                  </a:cubicBezTo>
                  <a:cubicBezTo>
                    <a:pt x="149" y="42"/>
                    <a:pt x="149" y="42"/>
                    <a:pt x="149" y="42"/>
                  </a:cubicBezTo>
                  <a:cubicBezTo>
                    <a:pt x="150" y="42"/>
                    <a:pt x="152" y="43"/>
                    <a:pt x="152" y="46"/>
                  </a:cubicBezTo>
                  <a:cubicBezTo>
                    <a:pt x="151" y="57"/>
                    <a:pt x="147" y="96"/>
                    <a:pt x="136" y="118"/>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2" name="Freeform 29"/>
            <p:cNvSpPr>
              <a:spLocks noEditPoints="1"/>
            </p:cNvSpPr>
            <p:nvPr/>
          </p:nvSpPr>
          <p:spPr bwMode="auto">
            <a:xfrm>
              <a:off x="2808728" y="3881596"/>
              <a:ext cx="183804" cy="183216"/>
            </a:xfrm>
            <a:custGeom>
              <a:avLst/>
              <a:gdLst>
                <a:gd name="T0" fmla="*/ 43 w 161"/>
                <a:gd name="T1" fmla="*/ 72 h 176"/>
                <a:gd name="T2" fmla="*/ 43 w 161"/>
                <a:gd name="T3" fmla="*/ 76 h 176"/>
                <a:gd name="T4" fmla="*/ 73 w 161"/>
                <a:gd name="T5" fmla="*/ 74 h 176"/>
                <a:gd name="T6" fmla="*/ 71 w 161"/>
                <a:gd name="T7" fmla="*/ 92 h 176"/>
                <a:gd name="T8" fmla="*/ 41 w 161"/>
                <a:gd name="T9" fmla="*/ 94 h 176"/>
                <a:gd name="T10" fmla="*/ 71 w 161"/>
                <a:gd name="T11" fmla="*/ 96 h 176"/>
                <a:gd name="T12" fmla="*/ 71 w 161"/>
                <a:gd name="T13" fmla="*/ 92 h 176"/>
                <a:gd name="T14" fmla="*/ 81 w 161"/>
                <a:gd name="T15" fmla="*/ 76 h 176"/>
                <a:gd name="T16" fmla="*/ 85 w 161"/>
                <a:gd name="T17" fmla="*/ 88 h 176"/>
                <a:gd name="T18" fmla="*/ 86 w 161"/>
                <a:gd name="T19" fmla="*/ 112 h 176"/>
                <a:gd name="T20" fmla="*/ 101 w 161"/>
                <a:gd name="T21" fmla="*/ 104 h 176"/>
                <a:gd name="T22" fmla="*/ 115 w 161"/>
                <a:gd name="T23" fmla="*/ 112 h 176"/>
                <a:gd name="T24" fmla="*/ 117 w 161"/>
                <a:gd name="T25" fmla="*/ 110 h 176"/>
                <a:gd name="T26" fmla="*/ 117 w 161"/>
                <a:gd name="T27" fmla="*/ 88 h 176"/>
                <a:gd name="T28" fmla="*/ 101 w 161"/>
                <a:gd name="T29" fmla="*/ 56 h 176"/>
                <a:gd name="T30" fmla="*/ 102 w 161"/>
                <a:gd name="T31" fmla="*/ 100 h 176"/>
                <a:gd name="T32" fmla="*/ 89 w 161"/>
                <a:gd name="T33" fmla="*/ 107 h 176"/>
                <a:gd name="T34" fmla="*/ 101 w 161"/>
                <a:gd name="T35" fmla="*/ 96 h 176"/>
                <a:gd name="T36" fmla="*/ 113 w 161"/>
                <a:gd name="T37" fmla="*/ 107 h 176"/>
                <a:gd name="T38" fmla="*/ 85 w 161"/>
                <a:gd name="T39" fmla="*/ 76 h 176"/>
                <a:gd name="T40" fmla="*/ 117 w 161"/>
                <a:gd name="T41" fmla="*/ 76 h 176"/>
                <a:gd name="T42" fmla="*/ 152 w 161"/>
                <a:gd name="T43" fmla="*/ 34 h 176"/>
                <a:gd name="T44" fmla="*/ 89 w 161"/>
                <a:gd name="T45" fmla="*/ 3 h 176"/>
                <a:gd name="T46" fmla="*/ 81 w 161"/>
                <a:gd name="T47" fmla="*/ 0 h 176"/>
                <a:gd name="T48" fmla="*/ 72 w 161"/>
                <a:gd name="T49" fmla="*/ 3 h 176"/>
                <a:gd name="T50" fmla="*/ 9 w 161"/>
                <a:gd name="T51" fmla="*/ 34 h 176"/>
                <a:gd name="T52" fmla="*/ 18 w 161"/>
                <a:gd name="T53" fmla="*/ 122 h 176"/>
                <a:gd name="T54" fmla="*/ 81 w 161"/>
                <a:gd name="T55" fmla="*/ 176 h 176"/>
                <a:gd name="T56" fmla="*/ 144 w 161"/>
                <a:gd name="T57" fmla="*/ 122 h 176"/>
                <a:gd name="T58" fmla="*/ 152 w 161"/>
                <a:gd name="T59" fmla="*/ 34 h 176"/>
                <a:gd name="T60" fmla="*/ 83 w 161"/>
                <a:gd name="T61" fmla="*/ 167 h 176"/>
                <a:gd name="T62" fmla="*/ 79 w 161"/>
                <a:gd name="T63" fmla="*/ 167 h 176"/>
                <a:gd name="T64" fmla="*/ 9 w 161"/>
                <a:gd name="T65" fmla="*/ 46 h 176"/>
                <a:gd name="T66" fmla="*/ 15 w 161"/>
                <a:gd name="T67" fmla="*/ 40 h 176"/>
                <a:gd name="T68" fmla="*/ 75 w 161"/>
                <a:gd name="T69" fmla="*/ 11 h 176"/>
                <a:gd name="T70" fmla="*/ 80 w 161"/>
                <a:gd name="T71" fmla="*/ 8 h 176"/>
                <a:gd name="T72" fmla="*/ 81 w 161"/>
                <a:gd name="T73" fmla="*/ 8 h 176"/>
                <a:gd name="T74" fmla="*/ 84 w 161"/>
                <a:gd name="T75" fmla="*/ 9 h 176"/>
                <a:gd name="T76" fmla="*/ 115 w 161"/>
                <a:gd name="T77" fmla="*/ 29 h 176"/>
                <a:gd name="T78" fmla="*/ 150 w 161"/>
                <a:gd name="T79" fmla="*/ 42 h 176"/>
                <a:gd name="T80" fmla="*/ 137 w 161"/>
                <a:gd name="T81" fmla="*/ 118 h 176"/>
                <a:gd name="T82" fmla="*/ 37 w 161"/>
                <a:gd name="T83" fmla="*/ 48 h 176"/>
                <a:gd name="T84" fmla="*/ 29 w 161"/>
                <a:gd name="T85" fmla="*/ 112 h 176"/>
                <a:gd name="T86" fmla="*/ 125 w 161"/>
                <a:gd name="T87" fmla="*/ 120 h 176"/>
                <a:gd name="T88" fmla="*/ 133 w 161"/>
                <a:gd name="T89" fmla="*/ 56 h 176"/>
                <a:gd name="T90" fmla="*/ 129 w 161"/>
                <a:gd name="T91" fmla="*/ 112 h 176"/>
                <a:gd name="T92" fmla="*/ 37 w 161"/>
                <a:gd name="T93" fmla="*/ 116 h 176"/>
                <a:gd name="T94" fmla="*/ 33 w 161"/>
                <a:gd name="T95" fmla="*/ 56 h 176"/>
                <a:gd name="T96" fmla="*/ 125 w 161"/>
                <a:gd name="T97" fmla="*/ 52 h 176"/>
                <a:gd name="T98" fmla="*/ 129 w 161"/>
                <a:gd name="T99" fmla="*/ 112 h 176"/>
                <a:gd name="T100" fmla="*/ 91 w 161"/>
                <a:gd name="T101" fmla="*/ 76 h 176"/>
                <a:gd name="T102" fmla="*/ 111 w 161"/>
                <a:gd name="T103" fmla="*/ 76 h 176"/>
                <a:gd name="T104" fmla="*/ 101 w 161"/>
                <a:gd name="T105" fmla="*/ 82 h 176"/>
                <a:gd name="T106" fmla="*/ 101 w 161"/>
                <a:gd name="T107" fmla="*/ 70 h 176"/>
                <a:gd name="T108" fmla="*/ 101 w 161"/>
                <a:gd name="T109" fmla="*/ 8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1" h="176">
                  <a:moveTo>
                    <a:pt x="71" y="72"/>
                  </a:moveTo>
                  <a:cubicBezTo>
                    <a:pt x="43" y="72"/>
                    <a:pt x="43" y="72"/>
                    <a:pt x="43" y="72"/>
                  </a:cubicBezTo>
                  <a:cubicBezTo>
                    <a:pt x="42" y="72"/>
                    <a:pt x="41" y="73"/>
                    <a:pt x="41" y="74"/>
                  </a:cubicBezTo>
                  <a:cubicBezTo>
                    <a:pt x="41" y="75"/>
                    <a:pt x="42" y="76"/>
                    <a:pt x="43" y="76"/>
                  </a:cubicBezTo>
                  <a:cubicBezTo>
                    <a:pt x="71" y="76"/>
                    <a:pt x="71" y="76"/>
                    <a:pt x="71" y="76"/>
                  </a:cubicBezTo>
                  <a:cubicBezTo>
                    <a:pt x="72" y="76"/>
                    <a:pt x="73" y="75"/>
                    <a:pt x="73" y="74"/>
                  </a:cubicBezTo>
                  <a:cubicBezTo>
                    <a:pt x="73" y="73"/>
                    <a:pt x="72" y="72"/>
                    <a:pt x="71" y="72"/>
                  </a:cubicBezTo>
                  <a:close/>
                  <a:moveTo>
                    <a:pt x="71" y="92"/>
                  </a:moveTo>
                  <a:cubicBezTo>
                    <a:pt x="43" y="92"/>
                    <a:pt x="43" y="92"/>
                    <a:pt x="43" y="92"/>
                  </a:cubicBezTo>
                  <a:cubicBezTo>
                    <a:pt x="42" y="92"/>
                    <a:pt x="41" y="93"/>
                    <a:pt x="41" y="94"/>
                  </a:cubicBezTo>
                  <a:cubicBezTo>
                    <a:pt x="41" y="95"/>
                    <a:pt x="42" y="96"/>
                    <a:pt x="43" y="96"/>
                  </a:cubicBezTo>
                  <a:cubicBezTo>
                    <a:pt x="71" y="96"/>
                    <a:pt x="71" y="96"/>
                    <a:pt x="71" y="96"/>
                  </a:cubicBezTo>
                  <a:cubicBezTo>
                    <a:pt x="72" y="96"/>
                    <a:pt x="73" y="95"/>
                    <a:pt x="73" y="94"/>
                  </a:cubicBezTo>
                  <a:cubicBezTo>
                    <a:pt x="73" y="93"/>
                    <a:pt x="72" y="92"/>
                    <a:pt x="71" y="92"/>
                  </a:cubicBezTo>
                  <a:close/>
                  <a:moveTo>
                    <a:pt x="101" y="56"/>
                  </a:moveTo>
                  <a:cubicBezTo>
                    <a:pt x="90" y="56"/>
                    <a:pt x="81" y="65"/>
                    <a:pt x="81" y="76"/>
                  </a:cubicBezTo>
                  <a:cubicBezTo>
                    <a:pt x="81" y="81"/>
                    <a:pt x="82" y="85"/>
                    <a:pt x="85" y="88"/>
                  </a:cubicBezTo>
                  <a:cubicBezTo>
                    <a:pt x="85" y="88"/>
                    <a:pt x="85" y="88"/>
                    <a:pt x="85" y="88"/>
                  </a:cubicBezTo>
                  <a:cubicBezTo>
                    <a:pt x="85" y="110"/>
                    <a:pt x="85" y="110"/>
                    <a:pt x="85" y="110"/>
                  </a:cubicBezTo>
                  <a:cubicBezTo>
                    <a:pt x="85" y="111"/>
                    <a:pt x="85" y="111"/>
                    <a:pt x="86" y="112"/>
                  </a:cubicBezTo>
                  <a:cubicBezTo>
                    <a:pt x="86" y="112"/>
                    <a:pt x="87" y="112"/>
                    <a:pt x="88" y="112"/>
                  </a:cubicBezTo>
                  <a:cubicBezTo>
                    <a:pt x="101" y="104"/>
                    <a:pt x="101" y="104"/>
                    <a:pt x="101" y="104"/>
                  </a:cubicBezTo>
                  <a:cubicBezTo>
                    <a:pt x="114" y="112"/>
                    <a:pt x="114" y="112"/>
                    <a:pt x="114" y="112"/>
                  </a:cubicBezTo>
                  <a:cubicBezTo>
                    <a:pt x="114" y="112"/>
                    <a:pt x="114" y="112"/>
                    <a:pt x="115" y="112"/>
                  </a:cubicBezTo>
                  <a:cubicBezTo>
                    <a:pt x="115" y="112"/>
                    <a:pt x="115" y="112"/>
                    <a:pt x="116" y="112"/>
                  </a:cubicBezTo>
                  <a:cubicBezTo>
                    <a:pt x="116" y="111"/>
                    <a:pt x="117" y="111"/>
                    <a:pt x="117" y="110"/>
                  </a:cubicBezTo>
                  <a:cubicBezTo>
                    <a:pt x="117" y="88"/>
                    <a:pt x="117" y="88"/>
                    <a:pt x="117" y="88"/>
                  </a:cubicBezTo>
                  <a:cubicBezTo>
                    <a:pt x="117" y="88"/>
                    <a:pt x="117" y="88"/>
                    <a:pt x="117" y="88"/>
                  </a:cubicBezTo>
                  <a:cubicBezTo>
                    <a:pt x="119" y="85"/>
                    <a:pt x="121" y="81"/>
                    <a:pt x="121" y="76"/>
                  </a:cubicBezTo>
                  <a:cubicBezTo>
                    <a:pt x="121" y="65"/>
                    <a:pt x="112" y="56"/>
                    <a:pt x="101" y="56"/>
                  </a:cubicBezTo>
                  <a:close/>
                  <a:moveTo>
                    <a:pt x="113" y="107"/>
                  </a:moveTo>
                  <a:cubicBezTo>
                    <a:pt x="102" y="100"/>
                    <a:pt x="102" y="100"/>
                    <a:pt x="102" y="100"/>
                  </a:cubicBezTo>
                  <a:cubicBezTo>
                    <a:pt x="101" y="100"/>
                    <a:pt x="100" y="100"/>
                    <a:pt x="100" y="100"/>
                  </a:cubicBezTo>
                  <a:cubicBezTo>
                    <a:pt x="89" y="107"/>
                    <a:pt x="89" y="107"/>
                    <a:pt x="89" y="107"/>
                  </a:cubicBezTo>
                  <a:cubicBezTo>
                    <a:pt x="89" y="92"/>
                    <a:pt x="89" y="92"/>
                    <a:pt x="89" y="92"/>
                  </a:cubicBezTo>
                  <a:cubicBezTo>
                    <a:pt x="92" y="94"/>
                    <a:pt x="96" y="96"/>
                    <a:pt x="101" y="96"/>
                  </a:cubicBezTo>
                  <a:cubicBezTo>
                    <a:pt x="105" y="96"/>
                    <a:pt x="109" y="94"/>
                    <a:pt x="113" y="92"/>
                  </a:cubicBezTo>
                  <a:lnTo>
                    <a:pt x="113" y="107"/>
                  </a:lnTo>
                  <a:close/>
                  <a:moveTo>
                    <a:pt x="101" y="92"/>
                  </a:moveTo>
                  <a:cubicBezTo>
                    <a:pt x="92" y="92"/>
                    <a:pt x="85" y="85"/>
                    <a:pt x="85" y="76"/>
                  </a:cubicBezTo>
                  <a:cubicBezTo>
                    <a:pt x="85" y="67"/>
                    <a:pt x="92" y="60"/>
                    <a:pt x="101" y="60"/>
                  </a:cubicBezTo>
                  <a:cubicBezTo>
                    <a:pt x="110" y="60"/>
                    <a:pt x="117" y="67"/>
                    <a:pt x="117" y="76"/>
                  </a:cubicBezTo>
                  <a:cubicBezTo>
                    <a:pt x="117" y="85"/>
                    <a:pt x="110" y="92"/>
                    <a:pt x="101" y="92"/>
                  </a:cubicBezTo>
                  <a:close/>
                  <a:moveTo>
                    <a:pt x="152" y="34"/>
                  </a:moveTo>
                  <a:cubicBezTo>
                    <a:pt x="144" y="31"/>
                    <a:pt x="127" y="26"/>
                    <a:pt x="119" y="21"/>
                  </a:cubicBezTo>
                  <a:cubicBezTo>
                    <a:pt x="102" y="13"/>
                    <a:pt x="95" y="7"/>
                    <a:pt x="89" y="3"/>
                  </a:cubicBezTo>
                  <a:cubicBezTo>
                    <a:pt x="87" y="1"/>
                    <a:pt x="84" y="0"/>
                    <a:pt x="81" y="0"/>
                  </a:cubicBezTo>
                  <a:cubicBezTo>
                    <a:pt x="81" y="0"/>
                    <a:pt x="81" y="0"/>
                    <a:pt x="81" y="0"/>
                  </a:cubicBezTo>
                  <a:cubicBezTo>
                    <a:pt x="81" y="0"/>
                    <a:pt x="81" y="0"/>
                    <a:pt x="81" y="0"/>
                  </a:cubicBezTo>
                  <a:cubicBezTo>
                    <a:pt x="78" y="0"/>
                    <a:pt x="75" y="1"/>
                    <a:pt x="72" y="3"/>
                  </a:cubicBezTo>
                  <a:cubicBezTo>
                    <a:pt x="66" y="7"/>
                    <a:pt x="60" y="13"/>
                    <a:pt x="43" y="21"/>
                  </a:cubicBezTo>
                  <a:cubicBezTo>
                    <a:pt x="34" y="26"/>
                    <a:pt x="18" y="31"/>
                    <a:pt x="9" y="34"/>
                  </a:cubicBezTo>
                  <a:cubicBezTo>
                    <a:pt x="4" y="36"/>
                    <a:pt x="0" y="41"/>
                    <a:pt x="1" y="47"/>
                  </a:cubicBezTo>
                  <a:cubicBezTo>
                    <a:pt x="2" y="64"/>
                    <a:pt x="7" y="100"/>
                    <a:pt x="18" y="122"/>
                  </a:cubicBezTo>
                  <a:cubicBezTo>
                    <a:pt x="30" y="147"/>
                    <a:pt x="62" y="167"/>
                    <a:pt x="74" y="174"/>
                  </a:cubicBezTo>
                  <a:cubicBezTo>
                    <a:pt x="76" y="175"/>
                    <a:pt x="79" y="176"/>
                    <a:pt x="81" y="176"/>
                  </a:cubicBezTo>
                  <a:cubicBezTo>
                    <a:pt x="83" y="176"/>
                    <a:pt x="85" y="175"/>
                    <a:pt x="87" y="174"/>
                  </a:cubicBezTo>
                  <a:cubicBezTo>
                    <a:pt x="100" y="167"/>
                    <a:pt x="131" y="147"/>
                    <a:pt x="144" y="122"/>
                  </a:cubicBezTo>
                  <a:cubicBezTo>
                    <a:pt x="155" y="100"/>
                    <a:pt x="159" y="64"/>
                    <a:pt x="161" y="47"/>
                  </a:cubicBezTo>
                  <a:cubicBezTo>
                    <a:pt x="161" y="41"/>
                    <a:pt x="158" y="36"/>
                    <a:pt x="152" y="34"/>
                  </a:cubicBezTo>
                  <a:close/>
                  <a:moveTo>
                    <a:pt x="137" y="118"/>
                  </a:moveTo>
                  <a:cubicBezTo>
                    <a:pt x="129" y="134"/>
                    <a:pt x="111" y="151"/>
                    <a:pt x="83" y="167"/>
                  </a:cubicBezTo>
                  <a:cubicBezTo>
                    <a:pt x="82" y="168"/>
                    <a:pt x="81" y="168"/>
                    <a:pt x="81" y="168"/>
                  </a:cubicBezTo>
                  <a:cubicBezTo>
                    <a:pt x="80" y="168"/>
                    <a:pt x="79" y="168"/>
                    <a:pt x="79" y="167"/>
                  </a:cubicBezTo>
                  <a:cubicBezTo>
                    <a:pt x="51" y="151"/>
                    <a:pt x="33" y="134"/>
                    <a:pt x="25" y="118"/>
                  </a:cubicBezTo>
                  <a:cubicBezTo>
                    <a:pt x="14" y="96"/>
                    <a:pt x="10" y="57"/>
                    <a:pt x="9" y="46"/>
                  </a:cubicBezTo>
                  <a:cubicBezTo>
                    <a:pt x="9" y="43"/>
                    <a:pt x="11" y="42"/>
                    <a:pt x="12" y="42"/>
                  </a:cubicBezTo>
                  <a:cubicBezTo>
                    <a:pt x="15" y="40"/>
                    <a:pt x="15" y="40"/>
                    <a:pt x="15" y="40"/>
                  </a:cubicBezTo>
                  <a:cubicBezTo>
                    <a:pt x="24" y="37"/>
                    <a:pt x="38" y="33"/>
                    <a:pt x="46" y="29"/>
                  </a:cubicBezTo>
                  <a:cubicBezTo>
                    <a:pt x="62" y="21"/>
                    <a:pt x="69" y="15"/>
                    <a:pt x="75" y="11"/>
                  </a:cubicBezTo>
                  <a:cubicBezTo>
                    <a:pt x="76" y="10"/>
                    <a:pt x="76" y="10"/>
                    <a:pt x="77" y="9"/>
                  </a:cubicBezTo>
                  <a:cubicBezTo>
                    <a:pt x="78" y="9"/>
                    <a:pt x="79" y="8"/>
                    <a:pt x="80" y="8"/>
                  </a:cubicBezTo>
                  <a:cubicBezTo>
                    <a:pt x="80" y="8"/>
                    <a:pt x="80" y="8"/>
                    <a:pt x="80" y="8"/>
                  </a:cubicBezTo>
                  <a:cubicBezTo>
                    <a:pt x="81" y="8"/>
                    <a:pt x="81" y="8"/>
                    <a:pt x="81" y="8"/>
                  </a:cubicBezTo>
                  <a:cubicBezTo>
                    <a:pt x="81" y="8"/>
                    <a:pt x="81" y="8"/>
                    <a:pt x="81" y="8"/>
                  </a:cubicBezTo>
                  <a:cubicBezTo>
                    <a:pt x="83" y="8"/>
                    <a:pt x="84" y="9"/>
                    <a:pt x="84" y="9"/>
                  </a:cubicBezTo>
                  <a:cubicBezTo>
                    <a:pt x="85" y="10"/>
                    <a:pt x="86" y="10"/>
                    <a:pt x="87" y="11"/>
                  </a:cubicBezTo>
                  <a:cubicBezTo>
                    <a:pt x="93" y="15"/>
                    <a:pt x="100" y="21"/>
                    <a:pt x="115" y="29"/>
                  </a:cubicBezTo>
                  <a:cubicBezTo>
                    <a:pt x="123" y="33"/>
                    <a:pt x="137" y="37"/>
                    <a:pt x="147" y="40"/>
                  </a:cubicBezTo>
                  <a:cubicBezTo>
                    <a:pt x="150" y="42"/>
                    <a:pt x="150" y="42"/>
                    <a:pt x="150" y="42"/>
                  </a:cubicBezTo>
                  <a:cubicBezTo>
                    <a:pt x="150" y="42"/>
                    <a:pt x="153" y="43"/>
                    <a:pt x="153" y="46"/>
                  </a:cubicBezTo>
                  <a:cubicBezTo>
                    <a:pt x="152" y="57"/>
                    <a:pt x="148" y="96"/>
                    <a:pt x="137" y="118"/>
                  </a:cubicBezTo>
                  <a:close/>
                  <a:moveTo>
                    <a:pt x="125" y="48"/>
                  </a:moveTo>
                  <a:cubicBezTo>
                    <a:pt x="37" y="48"/>
                    <a:pt x="37" y="48"/>
                    <a:pt x="37" y="48"/>
                  </a:cubicBezTo>
                  <a:cubicBezTo>
                    <a:pt x="32" y="48"/>
                    <a:pt x="29" y="52"/>
                    <a:pt x="29" y="56"/>
                  </a:cubicBezTo>
                  <a:cubicBezTo>
                    <a:pt x="29" y="112"/>
                    <a:pt x="29" y="112"/>
                    <a:pt x="29" y="112"/>
                  </a:cubicBezTo>
                  <a:cubicBezTo>
                    <a:pt x="29" y="116"/>
                    <a:pt x="32" y="120"/>
                    <a:pt x="37" y="120"/>
                  </a:cubicBezTo>
                  <a:cubicBezTo>
                    <a:pt x="125" y="120"/>
                    <a:pt x="125" y="120"/>
                    <a:pt x="125" y="120"/>
                  </a:cubicBezTo>
                  <a:cubicBezTo>
                    <a:pt x="129" y="120"/>
                    <a:pt x="133" y="116"/>
                    <a:pt x="133" y="112"/>
                  </a:cubicBezTo>
                  <a:cubicBezTo>
                    <a:pt x="133" y="56"/>
                    <a:pt x="133" y="56"/>
                    <a:pt x="133" y="56"/>
                  </a:cubicBezTo>
                  <a:cubicBezTo>
                    <a:pt x="133" y="52"/>
                    <a:pt x="129" y="48"/>
                    <a:pt x="125" y="48"/>
                  </a:cubicBezTo>
                  <a:close/>
                  <a:moveTo>
                    <a:pt x="129" y="112"/>
                  </a:moveTo>
                  <a:cubicBezTo>
                    <a:pt x="129" y="114"/>
                    <a:pt x="127" y="116"/>
                    <a:pt x="125" y="116"/>
                  </a:cubicBezTo>
                  <a:cubicBezTo>
                    <a:pt x="37" y="116"/>
                    <a:pt x="37" y="116"/>
                    <a:pt x="37" y="116"/>
                  </a:cubicBezTo>
                  <a:cubicBezTo>
                    <a:pt x="35" y="116"/>
                    <a:pt x="33" y="114"/>
                    <a:pt x="33" y="112"/>
                  </a:cubicBezTo>
                  <a:cubicBezTo>
                    <a:pt x="33" y="56"/>
                    <a:pt x="33" y="56"/>
                    <a:pt x="33" y="56"/>
                  </a:cubicBezTo>
                  <a:cubicBezTo>
                    <a:pt x="33" y="54"/>
                    <a:pt x="35" y="52"/>
                    <a:pt x="37" y="52"/>
                  </a:cubicBezTo>
                  <a:cubicBezTo>
                    <a:pt x="125" y="52"/>
                    <a:pt x="125" y="52"/>
                    <a:pt x="125" y="52"/>
                  </a:cubicBezTo>
                  <a:cubicBezTo>
                    <a:pt x="127" y="52"/>
                    <a:pt x="129" y="54"/>
                    <a:pt x="129" y="56"/>
                  </a:cubicBezTo>
                  <a:lnTo>
                    <a:pt x="129" y="112"/>
                  </a:lnTo>
                  <a:close/>
                  <a:moveTo>
                    <a:pt x="101" y="66"/>
                  </a:moveTo>
                  <a:cubicBezTo>
                    <a:pt x="95" y="66"/>
                    <a:pt x="91" y="71"/>
                    <a:pt x="91" y="76"/>
                  </a:cubicBezTo>
                  <a:cubicBezTo>
                    <a:pt x="91" y="82"/>
                    <a:pt x="95" y="86"/>
                    <a:pt x="101" y="86"/>
                  </a:cubicBezTo>
                  <a:cubicBezTo>
                    <a:pt x="106" y="86"/>
                    <a:pt x="111" y="82"/>
                    <a:pt x="111" y="76"/>
                  </a:cubicBezTo>
                  <a:cubicBezTo>
                    <a:pt x="111" y="71"/>
                    <a:pt x="106" y="66"/>
                    <a:pt x="101" y="66"/>
                  </a:cubicBezTo>
                  <a:close/>
                  <a:moveTo>
                    <a:pt x="101" y="82"/>
                  </a:moveTo>
                  <a:cubicBezTo>
                    <a:pt x="97" y="82"/>
                    <a:pt x="95" y="79"/>
                    <a:pt x="95" y="76"/>
                  </a:cubicBezTo>
                  <a:cubicBezTo>
                    <a:pt x="95" y="73"/>
                    <a:pt x="97" y="70"/>
                    <a:pt x="101" y="70"/>
                  </a:cubicBezTo>
                  <a:cubicBezTo>
                    <a:pt x="104" y="70"/>
                    <a:pt x="107" y="73"/>
                    <a:pt x="107" y="76"/>
                  </a:cubicBezTo>
                  <a:cubicBezTo>
                    <a:pt x="107" y="79"/>
                    <a:pt x="104" y="82"/>
                    <a:pt x="101" y="82"/>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3" name="Freeform 5"/>
            <p:cNvSpPr>
              <a:spLocks noEditPoints="1"/>
            </p:cNvSpPr>
            <p:nvPr/>
          </p:nvSpPr>
          <p:spPr bwMode="auto">
            <a:xfrm>
              <a:off x="3224894" y="3881596"/>
              <a:ext cx="184388" cy="183216"/>
            </a:xfrm>
            <a:custGeom>
              <a:avLst/>
              <a:gdLst>
                <a:gd name="T0" fmla="*/ 113 w 169"/>
                <a:gd name="T1" fmla="*/ 57 h 184"/>
                <a:gd name="T2" fmla="*/ 111 w 169"/>
                <a:gd name="T3" fmla="*/ 66 h 184"/>
                <a:gd name="T4" fmla="*/ 107 w 169"/>
                <a:gd name="T5" fmla="*/ 59 h 184"/>
                <a:gd name="T6" fmla="*/ 92 w 169"/>
                <a:gd name="T7" fmla="*/ 57 h 184"/>
                <a:gd name="T8" fmla="*/ 89 w 169"/>
                <a:gd name="T9" fmla="*/ 66 h 184"/>
                <a:gd name="T10" fmla="*/ 81 w 169"/>
                <a:gd name="T11" fmla="*/ 59 h 184"/>
                <a:gd name="T12" fmla="*/ 65 w 169"/>
                <a:gd name="T13" fmla="*/ 57 h 184"/>
                <a:gd name="T14" fmla="*/ 63 w 169"/>
                <a:gd name="T15" fmla="*/ 66 h 184"/>
                <a:gd name="T16" fmla="*/ 59 w 169"/>
                <a:gd name="T17" fmla="*/ 59 h 184"/>
                <a:gd name="T18" fmla="*/ 48 w 169"/>
                <a:gd name="T19" fmla="*/ 57 h 184"/>
                <a:gd name="T20" fmla="*/ 46 w 169"/>
                <a:gd name="T21" fmla="*/ 125 h 184"/>
                <a:gd name="T22" fmla="*/ 70 w 169"/>
                <a:gd name="T23" fmla="*/ 127 h 184"/>
                <a:gd name="T24" fmla="*/ 72 w 169"/>
                <a:gd name="T25" fmla="*/ 114 h 184"/>
                <a:gd name="T26" fmla="*/ 98 w 169"/>
                <a:gd name="T27" fmla="*/ 114 h 184"/>
                <a:gd name="T28" fmla="*/ 100 w 169"/>
                <a:gd name="T29" fmla="*/ 127 h 184"/>
                <a:gd name="T30" fmla="*/ 124 w 169"/>
                <a:gd name="T31" fmla="*/ 125 h 184"/>
                <a:gd name="T32" fmla="*/ 122 w 169"/>
                <a:gd name="T33" fmla="*/ 57 h 184"/>
                <a:gd name="T34" fmla="*/ 102 w 169"/>
                <a:gd name="T35" fmla="*/ 123 h 184"/>
                <a:gd name="T36" fmla="*/ 85 w 169"/>
                <a:gd name="T37" fmla="*/ 96 h 184"/>
                <a:gd name="T38" fmla="*/ 68 w 169"/>
                <a:gd name="T39" fmla="*/ 123 h 184"/>
                <a:gd name="T40" fmla="*/ 50 w 169"/>
                <a:gd name="T41" fmla="*/ 88 h 184"/>
                <a:gd name="T42" fmla="*/ 120 w 169"/>
                <a:gd name="T43" fmla="*/ 123 h 184"/>
                <a:gd name="T44" fmla="*/ 50 w 169"/>
                <a:gd name="T45" fmla="*/ 83 h 184"/>
                <a:gd name="T46" fmla="*/ 54 w 169"/>
                <a:gd name="T47" fmla="*/ 61 h 184"/>
                <a:gd name="T48" fmla="*/ 57 w 169"/>
                <a:gd name="T49" fmla="*/ 70 h 184"/>
                <a:gd name="T50" fmla="*/ 68 w 169"/>
                <a:gd name="T51" fmla="*/ 68 h 184"/>
                <a:gd name="T52" fmla="*/ 76 w 169"/>
                <a:gd name="T53" fmla="*/ 61 h 184"/>
                <a:gd name="T54" fmla="*/ 78 w 169"/>
                <a:gd name="T55" fmla="*/ 70 h 184"/>
                <a:gd name="T56" fmla="*/ 94 w 169"/>
                <a:gd name="T57" fmla="*/ 68 h 184"/>
                <a:gd name="T58" fmla="*/ 102 w 169"/>
                <a:gd name="T59" fmla="*/ 61 h 184"/>
                <a:gd name="T60" fmla="*/ 105 w 169"/>
                <a:gd name="T61" fmla="*/ 70 h 184"/>
                <a:gd name="T62" fmla="*/ 116 w 169"/>
                <a:gd name="T63" fmla="*/ 68 h 184"/>
                <a:gd name="T64" fmla="*/ 120 w 169"/>
                <a:gd name="T65" fmla="*/ 61 h 184"/>
                <a:gd name="T66" fmla="*/ 157 w 169"/>
                <a:gd name="T67" fmla="*/ 34 h 184"/>
                <a:gd name="T68" fmla="*/ 124 w 169"/>
                <a:gd name="T69" fmla="*/ 22 h 184"/>
                <a:gd name="T70" fmla="*/ 96 w 169"/>
                <a:gd name="T71" fmla="*/ 4 h 184"/>
                <a:gd name="T72" fmla="*/ 74 w 169"/>
                <a:gd name="T73" fmla="*/ 4 h 184"/>
                <a:gd name="T74" fmla="*/ 46 w 169"/>
                <a:gd name="T75" fmla="*/ 22 h 184"/>
                <a:gd name="T76" fmla="*/ 13 w 169"/>
                <a:gd name="T77" fmla="*/ 34 h 184"/>
                <a:gd name="T78" fmla="*/ 18 w 169"/>
                <a:gd name="T79" fmla="*/ 128 h 184"/>
                <a:gd name="T80" fmla="*/ 85 w 169"/>
                <a:gd name="T81" fmla="*/ 184 h 184"/>
                <a:gd name="T82" fmla="*/ 151 w 169"/>
                <a:gd name="T83" fmla="*/ 127 h 184"/>
                <a:gd name="T84" fmla="*/ 157 w 169"/>
                <a:gd name="T85" fmla="*/ 34 h 184"/>
                <a:gd name="T86" fmla="*/ 89 w 169"/>
                <a:gd name="T87" fmla="*/ 174 h 184"/>
                <a:gd name="T88" fmla="*/ 26 w 169"/>
                <a:gd name="T89" fmla="*/ 123 h 184"/>
                <a:gd name="T90" fmla="*/ 16 w 169"/>
                <a:gd name="T91" fmla="*/ 42 h 184"/>
                <a:gd name="T92" fmla="*/ 50 w 169"/>
                <a:gd name="T93" fmla="*/ 30 h 184"/>
                <a:gd name="T94" fmla="*/ 80 w 169"/>
                <a:gd name="T95" fmla="*/ 11 h 184"/>
                <a:gd name="T96" fmla="*/ 85 w 169"/>
                <a:gd name="T97" fmla="*/ 9 h 184"/>
                <a:gd name="T98" fmla="*/ 93 w 169"/>
                <a:gd name="T99" fmla="*/ 13 h 184"/>
                <a:gd name="T100" fmla="*/ 152 w 169"/>
                <a:gd name="T101" fmla="*/ 41 h 184"/>
                <a:gd name="T102" fmla="*/ 160 w 169"/>
                <a:gd name="T103" fmla="*/ 5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9" h="184">
                  <a:moveTo>
                    <a:pt x="122" y="57"/>
                  </a:moveTo>
                  <a:cubicBezTo>
                    <a:pt x="113" y="57"/>
                    <a:pt x="113" y="57"/>
                    <a:pt x="113" y="57"/>
                  </a:cubicBezTo>
                  <a:cubicBezTo>
                    <a:pt x="112" y="57"/>
                    <a:pt x="111" y="58"/>
                    <a:pt x="111" y="59"/>
                  </a:cubicBezTo>
                  <a:cubicBezTo>
                    <a:pt x="111" y="66"/>
                    <a:pt x="111" y="66"/>
                    <a:pt x="111" y="66"/>
                  </a:cubicBezTo>
                  <a:cubicBezTo>
                    <a:pt x="107" y="66"/>
                    <a:pt x="107" y="66"/>
                    <a:pt x="107" y="66"/>
                  </a:cubicBezTo>
                  <a:cubicBezTo>
                    <a:pt x="107" y="59"/>
                    <a:pt x="107" y="59"/>
                    <a:pt x="107" y="59"/>
                  </a:cubicBezTo>
                  <a:cubicBezTo>
                    <a:pt x="107" y="58"/>
                    <a:pt x="106" y="57"/>
                    <a:pt x="105" y="57"/>
                  </a:cubicBezTo>
                  <a:cubicBezTo>
                    <a:pt x="92" y="57"/>
                    <a:pt x="92" y="57"/>
                    <a:pt x="92" y="57"/>
                  </a:cubicBezTo>
                  <a:cubicBezTo>
                    <a:pt x="90" y="57"/>
                    <a:pt x="89" y="58"/>
                    <a:pt x="89" y="59"/>
                  </a:cubicBezTo>
                  <a:cubicBezTo>
                    <a:pt x="89" y="66"/>
                    <a:pt x="89" y="66"/>
                    <a:pt x="89" y="66"/>
                  </a:cubicBezTo>
                  <a:cubicBezTo>
                    <a:pt x="81" y="66"/>
                    <a:pt x="81" y="66"/>
                    <a:pt x="81" y="66"/>
                  </a:cubicBezTo>
                  <a:cubicBezTo>
                    <a:pt x="81" y="59"/>
                    <a:pt x="81" y="59"/>
                    <a:pt x="81" y="59"/>
                  </a:cubicBezTo>
                  <a:cubicBezTo>
                    <a:pt x="81" y="58"/>
                    <a:pt x="80" y="57"/>
                    <a:pt x="78" y="57"/>
                  </a:cubicBezTo>
                  <a:cubicBezTo>
                    <a:pt x="65" y="57"/>
                    <a:pt x="65" y="57"/>
                    <a:pt x="65" y="57"/>
                  </a:cubicBezTo>
                  <a:cubicBezTo>
                    <a:pt x="64" y="57"/>
                    <a:pt x="63" y="58"/>
                    <a:pt x="63" y="59"/>
                  </a:cubicBezTo>
                  <a:cubicBezTo>
                    <a:pt x="63" y="66"/>
                    <a:pt x="63" y="66"/>
                    <a:pt x="63" y="66"/>
                  </a:cubicBezTo>
                  <a:cubicBezTo>
                    <a:pt x="59" y="66"/>
                    <a:pt x="59" y="66"/>
                    <a:pt x="59" y="66"/>
                  </a:cubicBezTo>
                  <a:cubicBezTo>
                    <a:pt x="59" y="59"/>
                    <a:pt x="59" y="59"/>
                    <a:pt x="59" y="59"/>
                  </a:cubicBezTo>
                  <a:cubicBezTo>
                    <a:pt x="59" y="58"/>
                    <a:pt x="58" y="57"/>
                    <a:pt x="57" y="57"/>
                  </a:cubicBezTo>
                  <a:cubicBezTo>
                    <a:pt x="48" y="57"/>
                    <a:pt x="48" y="57"/>
                    <a:pt x="48" y="57"/>
                  </a:cubicBezTo>
                  <a:cubicBezTo>
                    <a:pt x="47" y="57"/>
                    <a:pt x="46" y="58"/>
                    <a:pt x="46" y="59"/>
                  </a:cubicBezTo>
                  <a:cubicBezTo>
                    <a:pt x="46" y="125"/>
                    <a:pt x="46" y="125"/>
                    <a:pt x="46" y="125"/>
                  </a:cubicBezTo>
                  <a:cubicBezTo>
                    <a:pt x="46" y="126"/>
                    <a:pt x="47" y="127"/>
                    <a:pt x="48" y="127"/>
                  </a:cubicBezTo>
                  <a:cubicBezTo>
                    <a:pt x="70" y="127"/>
                    <a:pt x="70" y="127"/>
                    <a:pt x="70" y="127"/>
                  </a:cubicBezTo>
                  <a:cubicBezTo>
                    <a:pt x="71" y="127"/>
                    <a:pt x="72" y="126"/>
                    <a:pt x="72" y="125"/>
                  </a:cubicBezTo>
                  <a:cubicBezTo>
                    <a:pt x="72" y="114"/>
                    <a:pt x="72" y="114"/>
                    <a:pt x="72" y="114"/>
                  </a:cubicBezTo>
                  <a:cubicBezTo>
                    <a:pt x="72" y="106"/>
                    <a:pt x="78" y="101"/>
                    <a:pt x="85" y="101"/>
                  </a:cubicBezTo>
                  <a:cubicBezTo>
                    <a:pt x="92" y="101"/>
                    <a:pt x="98" y="106"/>
                    <a:pt x="98" y="114"/>
                  </a:cubicBezTo>
                  <a:cubicBezTo>
                    <a:pt x="98" y="125"/>
                    <a:pt x="98" y="125"/>
                    <a:pt x="98" y="125"/>
                  </a:cubicBezTo>
                  <a:cubicBezTo>
                    <a:pt x="98" y="126"/>
                    <a:pt x="99" y="127"/>
                    <a:pt x="100" y="127"/>
                  </a:cubicBezTo>
                  <a:cubicBezTo>
                    <a:pt x="122" y="127"/>
                    <a:pt x="122" y="127"/>
                    <a:pt x="122" y="127"/>
                  </a:cubicBezTo>
                  <a:cubicBezTo>
                    <a:pt x="123" y="127"/>
                    <a:pt x="124" y="126"/>
                    <a:pt x="124" y="125"/>
                  </a:cubicBezTo>
                  <a:cubicBezTo>
                    <a:pt x="124" y="59"/>
                    <a:pt x="124" y="59"/>
                    <a:pt x="124" y="59"/>
                  </a:cubicBezTo>
                  <a:cubicBezTo>
                    <a:pt x="124" y="58"/>
                    <a:pt x="123" y="57"/>
                    <a:pt x="122" y="57"/>
                  </a:cubicBezTo>
                  <a:close/>
                  <a:moveTo>
                    <a:pt x="120" y="123"/>
                  </a:moveTo>
                  <a:cubicBezTo>
                    <a:pt x="102" y="123"/>
                    <a:pt x="102" y="123"/>
                    <a:pt x="102" y="123"/>
                  </a:cubicBezTo>
                  <a:cubicBezTo>
                    <a:pt x="102" y="114"/>
                    <a:pt x="102" y="114"/>
                    <a:pt x="102" y="114"/>
                  </a:cubicBezTo>
                  <a:cubicBezTo>
                    <a:pt x="102" y="104"/>
                    <a:pt x="95" y="96"/>
                    <a:pt x="85" y="96"/>
                  </a:cubicBezTo>
                  <a:cubicBezTo>
                    <a:pt x="75" y="96"/>
                    <a:pt x="68" y="104"/>
                    <a:pt x="68" y="114"/>
                  </a:cubicBezTo>
                  <a:cubicBezTo>
                    <a:pt x="68" y="123"/>
                    <a:pt x="68" y="123"/>
                    <a:pt x="68" y="123"/>
                  </a:cubicBezTo>
                  <a:cubicBezTo>
                    <a:pt x="50" y="123"/>
                    <a:pt x="50" y="123"/>
                    <a:pt x="50" y="123"/>
                  </a:cubicBezTo>
                  <a:cubicBezTo>
                    <a:pt x="50" y="88"/>
                    <a:pt x="50" y="88"/>
                    <a:pt x="50" y="88"/>
                  </a:cubicBezTo>
                  <a:cubicBezTo>
                    <a:pt x="120" y="88"/>
                    <a:pt x="120" y="88"/>
                    <a:pt x="120" y="88"/>
                  </a:cubicBezTo>
                  <a:lnTo>
                    <a:pt x="120" y="123"/>
                  </a:lnTo>
                  <a:close/>
                  <a:moveTo>
                    <a:pt x="120" y="83"/>
                  </a:moveTo>
                  <a:cubicBezTo>
                    <a:pt x="50" y="83"/>
                    <a:pt x="50" y="83"/>
                    <a:pt x="50" y="83"/>
                  </a:cubicBezTo>
                  <a:cubicBezTo>
                    <a:pt x="50" y="61"/>
                    <a:pt x="50" y="61"/>
                    <a:pt x="50" y="61"/>
                  </a:cubicBezTo>
                  <a:cubicBezTo>
                    <a:pt x="54" y="61"/>
                    <a:pt x="54" y="61"/>
                    <a:pt x="54" y="61"/>
                  </a:cubicBezTo>
                  <a:cubicBezTo>
                    <a:pt x="54" y="68"/>
                    <a:pt x="54" y="68"/>
                    <a:pt x="54" y="68"/>
                  </a:cubicBezTo>
                  <a:cubicBezTo>
                    <a:pt x="54" y="69"/>
                    <a:pt x="55" y="70"/>
                    <a:pt x="57" y="70"/>
                  </a:cubicBezTo>
                  <a:cubicBezTo>
                    <a:pt x="65" y="70"/>
                    <a:pt x="65" y="70"/>
                    <a:pt x="65" y="70"/>
                  </a:cubicBezTo>
                  <a:cubicBezTo>
                    <a:pt x="67" y="70"/>
                    <a:pt x="68" y="69"/>
                    <a:pt x="68" y="68"/>
                  </a:cubicBezTo>
                  <a:cubicBezTo>
                    <a:pt x="68" y="61"/>
                    <a:pt x="68" y="61"/>
                    <a:pt x="68" y="61"/>
                  </a:cubicBezTo>
                  <a:cubicBezTo>
                    <a:pt x="76" y="61"/>
                    <a:pt x="76" y="61"/>
                    <a:pt x="76" y="61"/>
                  </a:cubicBezTo>
                  <a:cubicBezTo>
                    <a:pt x="76" y="68"/>
                    <a:pt x="76" y="68"/>
                    <a:pt x="76" y="68"/>
                  </a:cubicBezTo>
                  <a:cubicBezTo>
                    <a:pt x="76" y="69"/>
                    <a:pt x="77" y="70"/>
                    <a:pt x="78" y="70"/>
                  </a:cubicBezTo>
                  <a:cubicBezTo>
                    <a:pt x="92" y="70"/>
                    <a:pt x="92" y="70"/>
                    <a:pt x="92" y="70"/>
                  </a:cubicBezTo>
                  <a:cubicBezTo>
                    <a:pt x="93" y="70"/>
                    <a:pt x="94" y="69"/>
                    <a:pt x="94" y="68"/>
                  </a:cubicBezTo>
                  <a:cubicBezTo>
                    <a:pt x="94" y="61"/>
                    <a:pt x="94" y="61"/>
                    <a:pt x="94" y="61"/>
                  </a:cubicBezTo>
                  <a:cubicBezTo>
                    <a:pt x="102" y="61"/>
                    <a:pt x="102" y="61"/>
                    <a:pt x="102" y="61"/>
                  </a:cubicBezTo>
                  <a:cubicBezTo>
                    <a:pt x="102" y="68"/>
                    <a:pt x="102" y="68"/>
                    <a:pt x="102" y="68"/>
                  </a:cubicBezTo>
                  <a:cubicBezTo>
                    <a:pt x="102" y="69"/>
                    <a:pt x="103" y="70"/>
                    <a:pt x="105" y="70"/>
                  </a:cubicBezTo>
                  <a:cubicBezTo>
                    <a:pt x="113" y="70"/>
                    <a:pt x="113" y="70"/>
                    <a:pt x="113" y="70"/>
                  </a:cubicBezTo>
                  <a:cubicBezTo>
                    <a:pt x="115" y="70"/>
                    <a:pt x="116" y="69"/>
                    <a:pt x="116" y="68"/>
                  </a:cubicBezTo>
                  <a:cubicBezTo>
                    <a:pt x="116" y="61"/>
                    <a:pt x="116" y="61"/>
                    <a:pt x="116" y="61"/>
                  </a:cubicBezTo>
                  <a:cubicBezTo>
                    <a:pt x="120" y="61"/>
                    <a:pt x="120" y="61"/>
                    <a:pt x="120" y="61"/>
                  </a:cubicBezTo>
                  <a:lnTo>
                    <a:pt x="120" y="83"/>
                  </a:lnTo>
                  <a:close/>
                  <a:moveTo>
                    <a:pt x="157" y="34"/>
                  </a:moveTo>
                  <a:cubicBezTo>
                    <a:pt x="154" y="34"/>
                    <a:pt x="154" y="34"/>
                    <a:pt x="154" y="34"/>
                  </a:cubicBezTo>
                  <a:cubicBezTo>
                    <a:pt x="146" y="30"/>
                    <a:pt x="132" y="26"/>
                    <a:pt x="124" y="22"/>
                  </a:cubicBezTo>
                  <a:cubicBezTo>
                    <a:pt x="110" y="15"/>
                    <a:pt x="104" y="10"/>
                    <a:pt x="99" y="6"/>
                  </a:cubicBezTo>
                  <a:cubicBezTo>
                    <a:pt x="96" y="4"/>
                    <a:pt x="96" y="4"/>
                    <a:pt x="96" y="4"/>
                  </a:cubicBezTo>
                  <a:cubicBezTo>
                    <a:pt x="93" y="2"/>
                    <a:pt x="89" y="0"/>
                    <a:pt x="85" y="0"/>
                  </a:cubicBezTo>
                  <a:cubicBezTo>
                    <a:pt x="81" y="0"/>
                    <a:pt x="77" y="2"/>
                    <a:pt x="74" y="4"/>
                  </a:cubicBezTo>
                  <a:cubicBezTo>
                    <a:pt x="71" y="6"/>
                    <a:pt x="71" y="6"/>
                    <a:pt x="71" y="6"/>
                  </a:cubicBezTo>
                  <a:cubicBezTo>
                    <a:pt x="66" y="10"/>
                    <a:pt x="60" y="15"/>
                    <a:pt x="46" y="22"/>
                  </a:cubicBezTo>
                  <a:cubicBezTo>
                    <a:pt x="39" y="26"/>
                    <a:pt x="24" y="30"/>
                    <a:pt x="16" y="34"/>
                  </a:cubicBezTo>
                  <a:cubicBezTo>
                    <a:pt x="13" y="34"/>
                    <a:pt x="13" y="34"/>
                    <a:pt x="13" y="34"/>
                  </a:cubicBezTo>
                  <a:cubicBezTo>
                    <a:pt x="5" y="37"/>
                    <a:pt x="0" y="44"/>
                    <a:pt x="1" y="51"/>
                  </a:cubicBezTo>
                  <a:cubicBezTo>
                    <a:pt x="3" y="67"/>
                    <a:pt x="6" y="104"/>
                    <a:pt x="18" y="128"/>
                  </a:cubicBezTo>
                  <a:cubicBezTo>
                    <a:pt x="32" y="154"/>
                    <a:pt x="65" y="174"/>
                    <a:pt x="76" y="181"/>
                  </a:cubicBezTo>
                  <a:cubicBezTo>
                    <a:pt x="79" y="183"/>
                    <a:pt x="82" y="184"/>
                    <a:pt x="85" y="184"/>
                  </a:cubicBezTo>
                  <a:cubicBezTo>
                    <a:pt x="88" y="184"/>
                    <a:pt x="91" y="183"/>
                    <a:pt x="93" y="181"/>
                  </a:cubicBezTo>
                  <a:cubicBezTo>
                    <a:pt x="104" y="174"/>
                    <a:pt x="138" y="154"/>
                    <a:pt x="151" y="127"/>
                  </a:cubicBezTo>
                  <a:cubicBezTo>
                    <a:pt x="163" y="104"/>
                    <a:pt x="167" y="66"/>
                    <a:pt x="168" y="51"/>
                  </a:cubicBezTo>
                  <a:cubicBezTo>
                    <a:pt x="169" y="44"/>
                    <a:pt x="165" y="37"/>
                    <a:pt x="157" y="34"/>
                  </a:cubicBezTo>
                  <a:close/>
                  <a:moveTo>
                    <a:pt x="143" y="123"/>
                  </a:moveTo>
                  <a:cubicBezTo>
                    <a:pt x="135" y="140"/>
                    <a:pt x="117" y="157"/>
                    <a:pt x="89" y="174"/>
                  </a:cubicBezTo>
                  <a:cubicBezTo>
                    <a:pt x="86" y="175"/>
                    <a:pt x="83" y="175"/>
                    <a:pt x="81" y="174"/>
                  </a:cubicBezTo>
                  <a:cubicBezTo>
                    <a:pt x="53" y="157"/>
                    <a:pt x="34" y="140"/>
                    <a:pt x="26" y="123"/>
                  </a:cubicBezTo>
                  <a:cubicBezTo>
                    <a:pt x="15" y="102"/>
                    <a:pt x="11" y="65"/>
                    <a:pt x="10" y="50"/>
                  </a:cubicBezTo>
                  <a:cubicBezTo>
                    <a:pt x="10" y="47"/>
                    <a:pt x="12" y="44"/>
                    <a:pt x="16" y="42"/>
                  </a:cubicBezTo>
                  <a:cubicBezTo>
                    <a:pt x="19" y="41"/>
                    <a:pt x="19" y="41"/>
                    <a:pt x="19" y="41"/>
                  </a:cubicBezTo>
                  <a:cubicBezTo>
                    <a:pt x="28" y="38"/>
                    <a:pt x="42" y="34"/>
                    <a:pt x="50" y="30"/>
                  </a:cubicBezTo>
                  <a:cubicBezTo>
                    <a:pt x="64" y="22"/>
                    <a:pt x="71" y="17"/>
                    <a:pt x="77" y="13"/>
                  </a:cubicBezTo>
                  <a:cubicBezTo>
                    <a:pt x="80" y="11"/>
                    <a:pt x="80" y="11"/>
                    <a:pt x="80" y="11"/>
                  </a:cubicBezTo>
                  <a:cubicBezTo>
                    <a:pt x="81" y="10"/>
                    <a:pt x="83" y="9"/>
                    <a:pt x="85" y="9"/>
                  </a:cubicBezTo>
                  <a:cubicBezTo>
                    <a:pt x="85" y="9"/>
                    <a:pt x="85" y="9"/>
                    <a:pt x="85" y="9"/>
                  </a:cubicBezTo>
                  <a:cubicBezTo>
                    <a:pt x="87" y="9"/>
                    <a:pt x="89" y="10"/>
                    <a:pt x="91" y="11"/>
                  </a:cubicBezTo>
                  <a:cubicBezTo>
                    <a:pt x="93" y="13"/>
                    <a:pt x="93" y="13"/>
                    <a:pt x="93" y="13"/>
                  </a:cubicBezTo>
                  <a:cubicBezTo>
                    <a:pt x="99" y="17"/>
                    <a:pt x="106" y="22"/>
                    <a:pt x="121" y="30"/>
                  </a:cubicBezTo>
                  <a:cubicBezTo>
                    <a:pt x="129" y="34"/>
                    <a:pt x="143" y="38"/>
                    <a:pt x="152" y="41"/>
                  </a:cubicBezTo>
                  <a:cubicBezTo>
                    <a:pt x="155" y="42"/>
                    <a:pt x="155" y="42"/>
                    <a:pt x="155" y="42"/>
                  </a:cubicBezTo>
                  <a:cubicBezTo>
                    <a:pt x="158" y="44"/>
                    <a:pt x="160" y="47"/>
                    <a:pt x="160" y="50"/>
                  </a:cubicBezTo>
                  <a:cubicBezTo>
                    <a:pt x="159" y="65"/>
                    <a:pt x="155" y="102"/>
                    <a:pt x="143" y="123"/>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4" name="Freeform 33"/>
            <p:cNvSpPr>
              <a:spLocks noEditPoints="1"/>
            </p:cNvSpPr>
            <p:nvPr/>
          </p:nvSpPr>
          <p:spPr bwMode="auto">
            <a:xfrm>
              <a:off x="3641642" y="3881596"/>
              <a:ext cx="182912" cy="182327"/>
            </a:xfrm>
            <a:custGeom>
              <a:avLst/>
              <a:gdLst>
                <a:gd name="T0" fmla="*/ 59 w 161"/>
                <a:gd name="T1" fmla="*/ 86 h 176"/>
                <a:gd name="T2" fmla="*/ 59 w 161"/>
                <a:gd name="T3" fmla="*/ 124 h 176"/>
                <a:gd name="T4" fmla="*/ 78 w 161"/>
                <a:gd name="T5" fmla="*/ 88 h 176"/>
                <a:gd name="T6" fmla="*/ 74 w 161"/>
                <a:gd name="T7" fmla="*/ 105 h 176"/>
                <a:gd name="T8" fmla="*/ 44 w 161"/>
                <a:gd name="T9" fmla="*/ 105 h 176"/>
                <a:gd name="T10" fmla="*/ 74 w 161"/>
                <a:gd name="T11" fmla="*/ 90 h 176"/>
                <a:gd name="T12" fmla="*/ 101 w 161"/>
                <a:gd name="T13" fmla="*/ 86 h 176"/>
                <a:gd name="T14" fmla="*/ 82 w 161"/>
                <a:gd name="T15" fmla="*/ 88 h 176"/>
                <a:gd name="T16" fmla="*/ 101 w 161"/>
                <a:gd name="T17" fmla="*/ 124 h 176"/>
                <a:gd name="T18" fmla="*/ 101 w 161"/>
                <a:gd name="T19" fmla="*/ 86 h 176"/>
                <a:gd name="T20" fmla="*/ 86 w 161"/>
                <a:gd name="T21" fmla="*/ 105 h 176"/>
                <a:gd name="T22" fmla="*/ 101 w 161"/>
                <a:gd name="T23" fmla="*/ 90 h 176"/>
                <a:gd name="T24" fmla="*/ 101 w 161"/>
                <a:gd name="T25" fmla="*/ 120 h 176"/>
                <a:gd name="T26" fmla="*/ 118 w 161"/>
                <a:gd name="T27" fmla="*/ 22 h 176"/>
                <a:gd name="T28" fmla="*/ 80 w 161"/>
                <a:gd name="T29" fmla="*/ 0 h 176"/>
                <a:gd name="T30" fmla="*/ 80 w 161"/>
                <a:gd name="T31" fmla="*/ 0 h 176"/>
                <a:gd name="T32" fmla="*/ 42 w 161"/>
                <a:gd name="T33" fmla="*/ 22 h 176"/>
                <a:gd name="T34" fmla="*/ 0 w 161"/>
                <a:gd name="T35" fmla="*/ 47 h 176"/>
                <a:gd name="T36" fmla="*/ 74 w 161"/>
                <a:gd name="T37" fmla="*/ 174 h 176"/>
                <a:gd name="T38" fmla="*/ 86 w 161"/>
                <a:gd name="T39" fmla="*/ 174 h 176"/>
                <a:gd name="T40" fmla="*/ 160 w 161"/>
                <a:gd name="T41" fmla="*/ 47 h 176"/>
                <a:gd name="T42" fmla="*/ 136 w 161"/>
                <a:gd name="T43" fmla="*/ 118 h 176"/>
                <a:gd name="T44" fmla="*/ 80 w 161"/>
                <a:gd name="T45" fmla="*/ 168 h 176"/>
                <a:gd name="T46" fmla="*/ 24 w 161"/>
                <a:gd name="T47" fmla="*/ 118 h 176"/>
                <a:gd name="T48" fmla="*/ 11 w 161"/>
                <a:gd name="T49" fmla="*/ 42 h 176"/>
                <a:gd name="T50" fmla="*/ 46 w 161"/>
                <a:gd name="T51" fmla="*/ 29 h 176"/>
                <a:gd name="T52" fmla="*/ 77 w 161"/>
                <a:gd name="T53" fmla="*/ 9 h 176"/>
                <a:gd name="T54" fmla="*/ 80 w 161"/>
                <a:gd name="T55" fmla="*/ 8 h 176"/>
                <a:gd name="T56" fmla="*/ 80 w 161"/>
                <a:gd name="T57" fmla="*/ 8 h 176"/>
                <a:gd name="T58" fmla="*/ 86 w 161"/>
                <a:gd name="T59" fmla="*/ 11 h 176"/>
                <a:gd name="T60" fmla="*/ 146 w 161"/>
                <a:gd name="T61" fmla="*/ 41 h 176"/>
                <a:gd name="T62" fmla="*/ 152 w 161"/>
                <a:gd name="T63" fmla="*/ 46 h 176"/>
                <a:gd name="T64" fmla="*/ 101 w 161"/>
                <a:gd name="T65" fmla="*/ 44 h 176"/>
                <a:gd name="T66" fmla="*/ 82 w 161"/>
                <a:gd name="T67" fmla="*/ 80 h 176"/>
                <a:gd name="T68" fmla="*/ 101 w 161"/>
                <a:gd name="T69" fmla="*/ 82 h 176"/>
                <a:gd name="T70" fmla="*/ 101 w 161"/>
                <a:gd name="T71" fmla="*/ 44 h 176"/>
                <a:gd name="T72" fmla="*/ 86 w 161"/>
                <a:gd name="T73" fmla="*/ 78 h 176"/>
                <a:gd name="T74" fmla="*/ 101 w 161"/>
                <a:gd name="T75" fmla="*/ 48 h 176"/>
                <a:gd name="T76" fmla="*/ 101 w 161"/>
                <a:gd name="T77" fmla="*/ 78 h 176"/>
                <a:gd name="T78" fmla="*/ 40 w 161"/>
                <a:gd name="T79" fmla="*/ 63 h 176"/>
                <a:gd name="T80" fmla="*/ 76 w 161"/>
                <a:gd name="T81" fmla="*/ 82 h 176"/>
                <a:gd name="T82" fmla="*/ 78 w 161"/>
                <a:gd name="T83" fmla="*/ 63 h 176"/>
                <a:gd name="T84" fmla="*/ 74 w 161"/>
                <a:gd name="T85" fmla="*/ 78 h 176"/>
                <a:gd name="T86" fmla="*/ 44 w 161"/>
                <a:gd name="T87" fmla="*/ 63 h 176"/>
                <a:gd name="T88" fmla="*/ 74 w 161"/>
                <a:gd name="T89" fmla="*/ 6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1" h="176">
                  <a:moveTo>
                    <a:pt x="76" y="86"/>
                  </a:moveTo>
                  <a:cubicBezTo>
                    <a:pt x="59" y="86"/>
                    <a:pt x="59" y="86"/>
                    <a:pt x="59" y="86"/>
                  </a:cubicBezTo>
                  <a:cubicBezTo>
                    <a:pt x="49" y="86"/>
                    <a:pt x="40" y="95"/>
                    <a:pt x="40" y="105"/>
                  </a:cubicBezTo>
                  <a:cubicBezTo>
                    <a:pt x="40" y="116"/>
                    <a:pt x="49" y="124"/>
                    <a:pt x="59" y="124"/>
                  </a:cubicBezTo>
                  <a:cubicBezTo>
                    <a:pt x="70" y="124"/>
                    <a:pt x="78" y="116"/>
                    <a:pt x="78" y="105"/>
                  </a:cubicBezTo>
                  <a:cubicBezTo>
                    <a:pt x="78" y="88"/>
                    <a:pt x="78" y="88"/>
                    <a:pt x="78" y="88"/>
                  </a:cubicBezTo>
                  <a:cubicBezTo>
                    <a:pt x="78" y="87"/>
                    <a:pt x="77" y="86"/>
                    <a:pt x="76" y="86"/>
                  </a:cubicBezTo>
                  <a:close/>
                  <a:moveTo>
                    <a:pt x="74" y="105"/>
                  </a:moveTo>
                  <a:cubicBezTo>
                    <a:pt x="74" y="113"/>
                    <a:pt x="67" y="120"/>
                    <a:pt x="59" y="120"/>
                  </a:cubicBezTo>
                  <a:cubicBezTo>
                    <a:pt x="51" y="120"/>
                    <a:pt x="44" y="113"/>
                    <a:pt x="44" y="105"/>
                  </a:cubicBezTo>
                  <a:cubicBezTo>
                    <a:pt x="44" y="97"/>
                    <a:pt x="51" y="90"/>
                    <a:pt x="59" y="90"/>
                  </a:cubicBezTo>
                  <a:cubicBezTo>
                    <a:pt x="74" y="90"/>
                    <a:pt x="74" y="90"/>
                    <a:pt x="74" y="90"/>
                  </a:cubicBezTo>
                  <a:lnTo>
                    <a:pt x="74" y="105"/>
                  </a:lnTo>
                  <a:close/>
                  <a:moveTo>
                    <a:pt x="101" y="86"/>
                  </a:moveTo>
                  <a:cubicBezTo>
                    <a:pt x="84" y="86"/>
                    <a:pt x="84" y="86"/>
                    <a:pt x="84" y="86"/>
                  </a:cubicBezTo>
                  <a:cubicBezTo>
                    <a:pt x="83" y="86"/>
                    <a:pt x="82" y="87"/>
                    <a:pt x="82" y="88"/>
                  </a:cubicBezTo>
                  <a:cubicBezTo>
                    <a:pt x="82" y="105"/>
                    <a:pt x="82" y="105"/>
                    <a:pt x="82" y="105"/>
                  </a:cubicBezTo>
                  <a:cubicBezTo>
                    <a:pt x="82" y="116"/>
                    <a:pt x="91" y="124"/>
                    <a:pt x="101" y="124"/>
                  </a:cubicBezTo>
                  <a:cubicBezTo>
                    <a:pt x="112" y="124"/>
                    <a:pt x="120" y="116"/>
                    <a:pt x="120" y="105"/>
                  </a:cubicBezTo>
                  <a:cubicBezTo>
                    <a:pt x="120" y="95"/>
                    <a:pt x="112" y="86"/>
                    <a:pt x="101" y="86"/>
                  </a:cubicBezTo>
                  <a:close/>
                  <a:moveTo>
                    <a:pt x="101" y="120"/>
                  </a:moveTo>
                  <a:cubicBezTo>
                    <a:pt x="93" y="120"/>
                    <a:pt x="86" y="113"/>
                    <a:pt x="86" y="105"/>
                  </a:cubicBezTo>
                  <a:cubicBezTo>
                    <a:pt x="86" y="90"/>
                    <a:pt x="86" y="90"/>
                    <a:pt x="86" y="90"/>
                  </a:cubicBezTo>
                  <a:cubicBezTo>
                    <a:pt x="101" y="90"/>
                    <a:pt x="101" y="90"/>
                    <a:pt x="101" y="90"/>
                  </a:cubicBezTo>
                  <a:cubicBezTo>
                    <a:pt x="109" y="90"/>
                    <a:pt x="116" y="97"/>
                    <a:pt x="116" y="105"/>
                  </a:cubicBezTo>
                  <a:cubicBezTo>
                    <a:pt x="116" y="113"/>
                    <a:pt x="109" y="120"/>
                    <a:pt x="101" y="120"/>
                  </a:cubicBezTo>
                  <a:close/>
                  <a:moveTo>
                    <a:pt x="152" y="34"/>
                  </a:moveTo>
                  <a:cubicBezTo>
                    <a:pt x="143" y="31"/>
                    <a:pt x="126" y="26"/>
                    <a:pt x="118" y="22"/>
                  </a:cubicBezTo>
                  <a:cubicBezTo>
                    <a:pt x="101" y="13"/>
                    <a:pt x="95" y="7"/>
                    <a:pt x="89" y="3"/>
                  </a:cubicBezTo>
                  <a:cubicBezTo>
                    <a:pt x="86" y="1"/>
                    <a:pt x="83" y="0"/>
                    <a:pt x="80" y="0"/>
                  </a:cubicBezTo>
                  <a:cubicBezTo>
                    <a:pt x="80" y="0"/>
                    <a:pt x="80" y="0"/>
                    <a:pt x="80" y="0"/>
                  </a:cubicBezTo>
                  <a:cubicBezTo>
                    <a:pt x="80" y="0"/>
                    <a:pt x="80" y="0"/>
                    <a:pt x="80" y="0"/>
                  </a:cubicBezTo>
                  <a:cubicBezTo>
                    <a:pt x="77" y="0"/>
                    <a:pt x="74" y="1"/>
                    <a:pt x="72" y="3"/>
                  </a:cubicBezTo>
                  <a:cubicBezTo>
                    <a:pt x="65" y="7"/>
                    <a:pt x="59" y="13"/>
                    <a:pt x="42" y="22"/>
                  </a:cubicBezTo>
                  <a:cubicBezTo>
                    <a:pt x="34" y="26"/>
                    <a:pt x="17" y="31"/>
                    <a:pt x="9" y="34"/>
                  </a:cubicBezTo>
                  <a:cubicBezTo>
                    <a:pt x="3" y="36"/>
                    <a:pt x="0" y="41"/>
                    <a:pt x="0" y="47"/>
                  </a:cubicBezTo>
                  <a:cubicBezTo>
                    <a:pt x="2" y="64"/>
                    <a:pt x="6" y="100"/>
                    <a:pt x="17" y="122"/>
                  </a:cubicBezTo>
                  <a:cubicBezTo>
                    <a:pt x="30" y="147"/>
                    <a:pt x="61" y="167"/>
                    <a:pt x="74" y="174"/>
                  </a:cubicBezTo>
                  <a:cubicBezTo>
                    <a:pt x="76" y="176"/>
                    <a:pt x="78" y="176"/>
                    <a:pt x="80" y="176"/>
                  </a:cubicBezTo>
                  <a:cubicBezTo>
                    <a:pt x="82" y="176"/>
                    <a:pt x="84" y="176"/>
                    <a:pt x="86" y="174"/>
                  </a:cubicBezTo>
                  <a:cubicBezTo>
                    <a:pt x="99" y="167"/>
                    <a:pt x="131" y="147"/>
                    <a:pt x="143" y="122"/>
                  </a:cubicBezTo>
                  <a:cubicBezTo>
                    <a:pt x="154" y="100"/>
                    <a:pt x="159" y="64"/>
                    <a:pt x="160" y="47"/>
                  </a:cubicBezTo>
                  <a:cubicBezTo>
                    <a:pt x="161" y="41"/>
                    <a:pt x="157" y="36"/>
                    <a:pt x="152" y="34"/>
                  </a:cubicBezTo>
                  <a:close/>
                  <a:moveTo>
                    <a:pt x="136" y="118"/>
                  </a:moveTo>
                  <a:cubicBezTo>
                    <a:pt x="128" y="134"/>
                    <a:pt x="110" y="151"/>
                    <a:pt x="82" y="167"/>
                  </a:cubicBezTo>
                  <a:cubicBezTo>
                    <a:pt x="82" y="168"/>
                    <a:pt x="81" y="168"/>
                    <a:pt x="80" y="168"/>
                  </a:cubicBezTo>
                  <a:cubicBezTo>
                    <a:pt x="79" y="168"/>
                    <a:pt x="79" y="168"/>
                    <a:pt x="78" y="167"/>
                  </a:cubicBezTo>
                  <a:cubicBezTo>
                    <a:pt x="50" y="151"/>
                    <a:pt x="32" y="134"/>
                    <a:pt x="24" y="118"/>
                  </a:cubicBezTo>
                  <a:cubicBezTo>
                    <a:pt x="13" y="96"/>
                    <a:pt x="9" y="57"/>
                    <a:pt x="8" y="46"/>
                  </a:cubicBezTo>
                  <a:cubicBezTo>
                    <a:pt x="8" y="43"/>
                    <a:pt x="11" y="42"/>
                    <a:pt x="11" y="42"/>
                  </a:cubicBezTo>
                  <a:cubicBezTo>
                    <a:pt x="14" y="41"/>
                    <a:pt x="14" y="41"/>
                    <a:pt x="14" y="41"/>
                  </a:cubicBezTo>
                  <a:cubicBezTo>
                    <a:pt x="24" y="37"/>
                    <a:pt x="38" y="33"/>
                    <a:pt x="46" y="29"/>
                  </a:cubicBezTo>
                  <a:cubicBezTo>
                    <a:pt x="61" y="21"/>
                    <a:pt x="68" y="15"/>
                    <a:pt x="74" y="11"/>
                  </a:cubicBezTo>
                  <a:cubicBezTo>
                    <a:pt x="75" y="10"/>
                    <a:pt x="76" y="10"/>
                    <a:pt x="77" y="9"/>
                  </a:cubicBezTo>
                  <a:cubicBezTo>
                    <a:pt x="77" y="9"/>
                    <a:pt x="78" y="8"/>
                    <a:pt x="80" y="8"/>
                  </a:cubicBezTo>
                  <a:cubicBezTo>
                    <a:pt x="80" y="8"/>
                    <a:pt x="80" y="8"/>
                    <a:pt x="80" y="8"/>
                  </a:cubicBezTo>
                  <a:cubicBezTo>
                    <a:pt x="80" y="8"/>
                    <a:pt x="80" y="8"/>
                    <a:pt x="80" y="8"/>
                  </a:cubicBezTo>
                  <a:cubicBezTo>
                    <a:pt x="80" y="8"/>
                    <a:pt x="80" y="8"/>
                    <a:pt x="80" y="8"/>
                  </a:cubicBezTo>
                  <a:cubicBezTo>
                    <a:pt x="82" y="8"/>
                    <a:pt x="83" y="9"/>
                    <a:pt x="84" y="9"/>
                  </a:cubicBezTo>
                  <a:cubicBezTo>
                    <a:pt x="85" y="10"/>
                    <a:pt x="85" y="10"/>
                    <a:pt x="86" y="11"/>
                  </a:cubicBezTo>
                  <a:cubicBezTo>
                    <a:pt x="92" y="15"/>
                    <a:pt x="99" y="21"/>
                    <a:pt x="114" y="29"/>
                  </a:cubicBezTo>
                  <a:cubicBezTo>
                    <a:pt x="122" y="33"/>
                    <a:pt x="137" y="37"/>
                    <a:pt x="146" y="41"/>
                  </a:cubicBezTo>
                  <a:cubicBezTo>
                    <a:pt x="149" y="42"/>
                    <a:pt x="149" y="42"/>
                    <a:pt x="149" y="42"/>
                  </a:cubicBezTo>
                  <a:cubicBezTo>
                    <a:pt x="150" y="42"/>
                    <a:pt x="152" y="43"/>
                    <a:pt x="152" y="46"/>
                  </a:cubicBezTo>
                  <a:cubicBezTo>
                    <a:pt x="151" y="57"/>
                    <a:pt x="147" y="96"/>
                    <a:pt x="136" y="118"/>
                  </a:cubicBezTo>
                  <a:close/>
                  <a:moveTo>
                    <a:pt x="101" y="44"/>
                  </a:moveTo>
                  <a:cubicBezTo>
                    <a:pt x="91" y="44"/>
                    <a:pt x="82" y="53"/>
                    <a:pt x="82" y="63"/>
                  </a:cubicBezTo>
                  <a:cubicBezTo>
                    <a:pt x="82" y="80"/>
                    <a:pt x="82" y="80"/>
                    <a:pt x="82" y="80"/>
                  </a:cubicBezTo>
                  <a:cubicBezTo>
                    <a:pt x="82" y="81"/>
                    <a:pt x="83" y="82"/>
                    <a:pt x="84" y="82"/>
                  </a:cubicBezTo>
                  <a:cubicBezTo>
                    <a:pt x="101" y="82"/>
                    <a:pt x="101" y="82"/>
                    <a:pt x="101" y="82"/>
                  </a:cubicBezTo>
                  <a:cubicBezTo>
                    <a:pt x="112" y="82"/>
                    <a:pt x="120" y="74"/>
                    <a:pt x="120" y="63"/>
                  </a:cubicBezTo>
                  <a:cubicBezTo>
                    <a:pt x="120" y="53"/>
                    <a:pt x="112" y="44"/>
                    <a:pt x="101" y="44"/>
                  </a:cubicBezTo>
                  <a:close/>
                  <a:moveTo>
                    <a:pt x="101" y="78"/>
                  </a:moveTo>
                  <a:cubicBezTo>
                    <a:pt x="86" y="78"/>
                    <a:pt x="86" y="78"/>
                    <a:pt x="86" y="78"/>
                  </a:cubicBezTo>
                  <a:cubicBezTo>
                    <a:pt x="86" y="63"/>
                    <a:pt x="86" y="63"/>
                    <a:pt x="86" y="63"/>
                  </a:cubicBezTo>
                  <a:cubicBezTo>
                    <a:pt x="86" y="55"/>
                    <a:pt x="93" y="48"/>
                    <a:pt x="101" y="48"/>
                  </a:cubicBezTo>
                  <a:cubicBezTo>
                    <a:pt x="109" y="48"/>
                    <a:pt x="116" y="55"/>
                    <a:pt x="116" y="63"/>
                  </a:cubicBezTo>
                  <a:cubicBezTo>
                    <a:pt x="116" y="71"/>
                    <a:pt x="109" y="78"/>
                    <a:pt x="101" y="78"/>
                  </a:cubicBezTo>
                  <a:close/>
                  <a:moveTo>
                    <a:pt x="59" y="44"/>
                  </a:moveTo>
                  <a:cubicBezTo>
                    <a:pt x="49" y="44"/>
                    <a:pt x="40" y="53"/>
                    <a:pt x="40" y="63"/>
                  </a:cubicBezTo>
                  <a:cubicBezTo>
                    <a:pt x="40" y="74"/>
                    <a:pt x="49" y="82"/>
                    <a:pt x="59" y="82"/>
                  </a:cubicBezTo>
                  <a:cubicBezTo>
                    <a:pt x="76" y="82"/>
                    <a:pt x="76" y="82"/>
                    <a:pt x="76" y="82"/>
                  </a:cubicBezTo>
                  <a:cubicBezTo>
                    <a:pt x="77" y="82"/>
                    <a:pt x="78" y="81"/>
                    <a:pt x="78" y="80"/>
                  </a:cubicBezTo>
                  <a:cubicBezTo>
                    <a:pt x="78" y="63"/>
                    <a:pt x="78" y="63"/>
                    <a:pt x="78" y="63"/>
                  </a:cubicBezTo>
                  <a:cubicBezTo>
                    <a:pt x="78" y="53"/>
                    <a:pt x="70" y="44"/>
                    <a:pt x="59" y="44"/>
                  </a:cubicBezTo>
                  <a:close/>
                  <a:moveTo>
                    <a:pt x="74" y="78"/>
                  </a:moveTo>
                  <a:cubicBezTo>
                    <a:pt x="59" y="78"/>
                    <a:pt x="59" y="78"/>
                    <a:pt x="59" y="78"/>
                  </a:cubicBezTo>
                  <a:cubicBezTo>
                    <a:pt x="51" y="78"/>
                    <a:pt x="44" y="71"/>
                    <a:pt x="44" y="63"/>
                  </a:cubicBezTo>
                  <a:cubicBezTo>
                    <a:pt x="44" y="55"/>
                    <a:pt x="51" y="48"/>
                    <a:pt x="59" y="48"/>
                  </a:cubicBezTo>
                  <a:cubicBezTo>
                    <a:pt x="67" y="48"/>
                    <a:pt x="74" y="55"/>
                    <a:pt x="74" y="63"/>
                  </a:cubicBezTo>
                  <a:lnTo>
                    <a:pt x="74" y="78"/>
                  </a:ln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5" name="Freeform 22"/>
            <p:cNvSpPr>
              <a:spLocks noEditPoints="1"/>
            </p:cNvSpPr>
            <p:nvPr/>
          </p:nvSpPr>
          <p:spPr bwMode="auto">
            <a:xfrm>
              <a:off x="4056912" y="3881596"/>
              <a:ext cx="185634" cy="182327"/>
            </a:xfrm>
            <a:custGeom>
              <a:avLst/>
              <a:gdLst>
                <a:gd name="T0" fmla="*/ 52 w 161"/>
                <a:gd name="T1" fmla="*/ 90 h 176"/>
                <a:gd name="T2" fmla="*/ 65 w 161"/>
                <a:gd name="T3" fmla="*/ 90 h 176"/>
                <a:gd name="T4" fmla="*/ 59 w 161"/>
                <a:gd name="T5" fmla="*/ 92 h 176"/>
                <a:gd name="T6" fmla="*/ 59 w 161"/>
                <a:gd name="T7" fmla="*/ 88 h 176"/>
                <a:gd name="T8" fmla="*/ 59 w 161"/>
                <a:gd name="T9" fmla="*/ 92 h 176"/>
                <a:gd name="T10" fmla="*/ 71 w 161"/>
                <a:gd name="T11" fmla="*/ 88 h 176"/>
                <a:gd name="T12" fmla="*/ 71 w 161"/>
                <a:gd name="T13" fmla="*/ 92 h 176"/>
                <a:gd name="T14" fmla="*/ 112 w 161"/>
                <a:gd name="T15" fmla="*/ 90 h 176"/>
                <a:gd name="T16" fmla="*/ 103 w 161"/>
                <a:gd name="T17" fmla="*/ 66 h 176"/>
                <a:gd name="T18" fmla="*/ 59 w 161"/>
                <a:gd name="T19" fmla="*/ 66 h 176"/>
                <a:gd name="T20" fmla="*/ 62 w 161"/>
                <a:gd name="T21" fmla="*/ 112 h 176"/>
                <a:gd name="T22" fmla="*/ 124 w 161"/>
                <a:gd name="T23" fmla="*/ 89 h 176"/>
                <a:gd name="T24" fmla="*/ 101 w 161"/>
                <a:gd name="T25" fmla="*/ 108 h 176"/>
                <a:gd name="T26" fmla="*/ 43 w 161"/>
                <a:gd name="T27" fmla="*/ 89 h 176"/>
                <a:gd name="T28" fmla="*/ 63 w 161"/>
                <a:gd name="T29" fmla="*/ 67 h 176"/>
                <a:gd name="T30" fmla="*/ 99 w 161"/>
                <a:gd name="T31" fmla="*/ 67 h 176"/>
                <a:gd name="T32" fmla="*/ 120 w 161"/>
                <a:gd name="T33" fmla="*/ 89 h 176"/>
                <a:gd name="T34" fmla="*/ 152 w 161"/>
                <a:gd name="T35" fmla="*/ 34 h 176"/>
                <a:gd name="T36" fmla="*/ 89 w 161"/>
                <a:gd name="T37" fmla="*/ 2 h 176"/>
                <a:gd name="T38" fmla="*/ 81 w 161"/>
                <a:gd name="T39" fmla="*/ 0 h 176"/>
                <a:gd name="T40" fmla="*/ 72 w 161"/>
                <a:gd name="T41" fmla="*/ 2 h 176"/>
                <a:gd name="T42" fmla="*/ 9 w 161"/>
                <a:gd name="T43" fmla="*/ 34 h 176"/>
                <a:gd name="T44" fmla="*/ 18 w 161"/>
                <a:gd name="T45" fmla="*/ 122 h 176"/>
                <a:gd name="T46" fmla="*/ 81 w 161"/>
                <a:gd name="T47" fmla="*/ 176 h 176"/>
                <a:gd name="T48" fmla="*/ 144 w 161"/>
                <a:gd name="T49" fmla="*/ 122 h 176"/>
                <a:gd name="T50" fmla="*/ 152 w 161"/>
                <a:gd name="T51" fmla="*/ 34 h 176"/>
                <a:gd name="T52" fmla="*/ 83 w 161"/>
                <a:gd name="T53" fmla="*/ 167 h 176"/>
                <a:gd name="T54" fmla="*/ 79 w 161"/>
                <a:gd name="T55" fmla="*/ 167 h 176"/>
                <a:gd name="T56" fmla="*/ 9 w 161"/>
                <a:gd name="T57" fmla="*/ 46 h 176"/>
                <a:gd name="T58" fmla="*/ 15 w 161"/>
                <a:gd name="T59" fmla="*/ 40 h 176"/>
                <a:gd name="T60" fmla="*/ 75 w 161"/>
                <a:gd name="T61" fmla="*/ 11 h 176"/>
                <a:gd name="T62" fmla="*/ 80 w 161"/>
                <a:gd name="T63" fmla="*/ 8 h 176"/>
                <a:gd name="T64" fmla="*/ 81 w 161"/>
                <a:gd name="T65" fmla="*/ 8 h 176"/>
                <a:gd name="T66" fmla="*/ 84 w 161"/>
                <a:gd name="T67" fmla="*/ 9 h 176"/>
                <a:gd name="T68" fmla="*/ 115 w 161"/>
                <a:gd name="T69" fmla="*/ 28 h 176"/>
                <a:gd name="T70" fmla="*/ 150 w 161"/>
                <a:gd name="T71" fmla="*/ 41 h 176"/>
                <a:gd name="T72" fmla="*/ 137 w 161"/>
                <a:gd name="T73" fmla="*/ 11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 h="176">
                  <a:moveTo>
                    <a:pt x="59" y="84"/>
                  </a:moveTo>
                  <a:cubicBezTo>
                    <a:pt x="55" y="84"/>
                    <a:pt x="52" y="86"/>
                    <a:pt x="52" y="90"/>
                  </a:cubicBezTo>
                  <a:cubicBezTo>
                    <a:pt x="52" y="93"/>
                    <a:pt x="55" y="96"/>
                    <a:pt x="59" y="96"/>
                  </a:cubicBezTo>
                  <a:cubicBezTo>
                    <a:pt x="62" y="96"/>
                    <a:pt x="65" y="93"/>
                    <a:pt x="65" y="90"/>
                  </a:cubicBezTo>
                  <a:cubicBezTo>
                    <a:pt x="65" y="86"/>
                    <a:pt x="62" y="84"/>
                    <a:pt x="59" y="84"/>
                  </a:cubicBezTo>
                  <a:close/>
                  <a:moveTo>
                    <a:pt x="59" y="92"/>
                  </a:moveTo>
                  <a:cubicBezTo>
                    <a:pt x="58" y="92"/>
                    <a:pt x="57" y="91"/>
                    <a:pt x="57" y="90"/>
                  </a:cubicBezTo>
                  <a:cubicBezTo>
                    <a:pt x="57" y="89"/>
                    <a:pt x="58" y="88"/>
                    <a:pt x="59" y="88"/>
                  </a:cubicBezTo>
                  <a:cubicBezTo>
                    <a:pt x="60" y="88"/>
                    <a:pt x="61" y="89"/>
                    <a:pt x="61" y="90"/>
                  </a:cubicBezTo>
                  <a:cubicBezTo>
                    <a:pt x="61" y="91"/>
                    <a:pt x="60" y="92"/>
                    <a:pt x="59" y="92"/>
                  </a:cubicBezTo>
                  <a:close/>
                  <a:moveTo>
                    <a:pt x="109" y="88"/>
                  </a:moveTo>
                  <a:cubicBezTo>
                    <a:pt x="71" y="88"/>
                    <a:pt x="71" y="88"/>
                    <a:pt x="71" y="88"/>
                  </a:cubicBezTo>
                  <a:cubicBezTo>
                    <a:pt x="70" y="88"/>
                    <a:pt x="69" y="89"/>
                    <a:pt x="69" y="90"/>
                  </a:cubicBezTo>
                  <a:cubicBezTo>
                    <a:pt x="69" y="91"/>
                    <a:pt x="70" y="92"/>
                    <a:pt x="71" y="92"/>
                  </a:cubicBezTo>
                  <a:cubicBezTo>
                    <a:pt x="109" y="92"/>
                    <a:pt x="109" y="92"/>
                    <a:pt x="109" y="92"/>
                  </a:cubicBezTo>
                  <a:cubicBezTo>
                    <a:pt x="111" y="92"/>
                    <a:pt x="112" y="91"/>
                    <a:pt x="112" y="90"/>
                  </a:cubicBezTo>
                  <a:cubicBezTo>
                    <a:pt x="112" y="89"/>
                    <a:pt x="111" y="88"/>
                    <a:pt x="109" y="88"/>
                  </a:cubicBezTo>
                  <a:close/>
                  <a:moveTo>
                    <a:pt x="103" y="66"/>
                  </a:moveTo>
                  <a:cubicBezTo>
                    <a:pt x="100" y="57"/>
                    <a:pt x="91" y="50"/>
                    <a:pt x="81" y="50"/>
                  </a:cubicBezTo>
                  <a:cubicBezTo>
                    <a:pt x="71" y="50"/>
                    <a:pt x="62" y="57"/>
                    <a:pt x="59" y="66"/>
                  </a:cubicBezTo>
                  <a:cubicBezTo>
                    <a:pt x="48" y="67"/>
                    <a:pt x="38" y="77"/>
                    <a:pt x="38" y="89"/>
                  </a:cubicBezTo>
                  <a:cubicBezTo>
                    <a:pt x="38" y="102"/>
                    <a:pt x="49" y="112"/>
                    <a:pt x="62" y="112"/>
                  </a:cubicBezTo>
                  <a:cubicBezTo>
                    <a:pt x="101" y="112"/>
                    <a:pt x="101" y="112"/>
                    <a:pt x="101" y="112"/>
                  </a:cubicBezTo>
                  <a:cubicBezTo>
                    <a:pt x="113" y="112"/>
                    <a:pt x="124" y="102"/>
                    <a:pt x="124" y="89"/>
                  </a:cubicBezTo>
                  <a:cubicBezTo>
                    <a:pt x="124" y="77"/>
                    <a:pt x="115" y="67"/>
                    <a:pt x="103" y="66"/>
                  </a:cubicBezTo>
                  <a:close/>
                  <a:moveTo>
                    <a:pt x="101" y="108"/>
                  </a:moveTo>
                  <a:cubicBezTo>
                    <a:pt x="62" y="108"/>
                    <a:pt x="62" y="108"/>
                    <a:pt x="62" y="108"/>
                  </a:cubicBezTo>
                  <a:cubicBezTo>
                    <a:pt x="51" y="108"/>
                    <a:pt x="43" y="99"/>
                    <a:pt x="43" y="89"/>
                  </a:cubicBezTo>
                  <a:cubicBezTo>
                    <a:pt x="43" y="79"/>
                    <a:pt x="50" y="71"/>
                    <a:pt x="60" y="70"/>
                  </a:cubicBezTo>
                  <a:cubicBezTo>
                    <a:pt x="61" y="70"/>
                    <a:pt x="63" y="69"/>
                    <a:pt x="63" y="67"/>
                  </a:cubicBezTo>
                  <a:cubicBezTo>
                    <a:pt x="66" y="59"/>
                    <a:pt x="73" y="54"/>
                    <a:pt x="81" y="54"/>
                  </a:cubicBezTo>
                  <a:cubicBezTo>
                    <a:pt x="89" y="54"/>
                    <a:pt x="97" y="59"/>
                    <a:pt x="99" y="67"/>
                  </a:cubicBezTo>
                  <a:cubicBezTo>
                    <a:pt x="100" y="69"/>
                    <a:pt x="101" y="70"/>
                    <a:pt x="103" y="70"/>
                  </a:cubicBezTo>
                  <a:cubicBezTo>
                    <a:pt x="112" y="71"/>
                    <a:pt x="120" y="79"/>
                    <a:pt x="120" y="89"/>
                  </a:cubicBezTo>
                  <a:cubicBezTo>
                    <a:pt x="120" y="99"/>
                    <a:pt x="111" y="108"/>
                    <a:pt x="101" y="108"/>
                  </a:cubicBezTo>
                  <a:close/>
                  <a:moveTo>
                    <a:pt x="152" y="34"/>
                  </a:moveTo>
                  <a:cubicBezTo>
                    <a:pt x="144" y="31"/>
                    <a:pt x="127" y="25"/>
                    <a:pt x="119" y="21"/>
                  </a:cubicBezTo>
                  <a:cubicBezTo>
                    <a:pt x="102" y="13"/>
                    <a:pt x="95" y="7"/>
                    <a:pt x="89" y="2"/>
                  </a:cubicBezTo>
                  <a:cubicBezTo>
                    <a:pt x="87" y="1"/>
                    <a:pt x="84" y="0"/>
                    <a:pt x="81" y="0"/>
                  </a:cubicBezTo>
                  <a:cubicBezTo>
                    <a:pt x="81" y="0"/>
                    <a:pt x="81" y="0"/>
                    <a:pt x="81" y="0"/>
                  </a:cubicBezTo>
                  <a:cubicBezTo>
                    <a:pt x="81" y="0"/>
                    <a:pt x="81" y="0"/>
                    <a:pt x="81" y="0"/>
                  </a:cubicBezTo>
                  <a:cubicBezTo>
                    <a:pt x="78" y="0"/>
                    <a:pt x="75" y="1"/>
                    <a:pt x="72" y="2"/>
                  </a:cubicBezTo>
                  <a:cubicBezTo>
                    <a:pt x="66" y="7"/>
                    <a:pt x="60" y="13"/>
                    <a:pt x="43" y="21"/>
                  </a:cubicBezTo>
                  <a:cubicBezTo>
                    <a:pt x="34" y="25"/>
                    <a:pt x="18" y="31"/>
                    <a:pt x="9" y="34"/>
                  </a:cubicBezTo>
                  <a:cubicBezTo>
                    <a:pt x="4" y="36"/>
                    <a:pt x="0" y="41"/>
                    <a:pt x="1" y="46"/>
                  </a:cubicBezTo>
                  <a:cubicBezTo>
                    <a:pt x="2" y="64"/>
                    <a:pt x="7" y="100"/>
                    <a:pt x="18" y="122"/>
                  </a:cubicBezTo>
                  <a:cubicBezTo>
                    <a:pt x="30" y="147"/>
                    <a:pt x="62" y="166"/>
                    <a:pt x="74" y="174"/>
                  </a:cubicBezTo>
                  <a:cubicBezTo>
                    <a:pt x="76" y="175"/>
                    <a:pt x="79" y="176"/>
                    <a:pt x="81" y="176"/>
                  </a:cubicBezTo>
                  <a:cubicBezTo>
                    <a:pt x="83" y="176"/>
                    <a:pt x="85" y="175"/>
                    <a:pt x="87" y="174"/>
                  </a:cubicBezTo>
                  <a:cubicBezTo>
                    <a:pt x="100" y="166"/>
                    <a:pt x="131" y="147"/>
                    <a:pt x="144" y="122"/>
                  </a:cubicBezTo>
                  <a:cubicBezTo>
                    <a:pt x="155" y="100"/>
                    <a:pt x="159" y="64"/>
                    <a:pt x="161" y="46"/>
                  </a:cubicBezTo>
                  <a:cubicBezTo>
                    <a:pt x="161" y="41"/>
                    <a:pt x="158" y="36"/>
                    <a:pt x="152" y="34"/>
                  </a:cubicBezTo>
                  <a:close/>
                  <a:moveTo>
                    <a:pt x="137" y="118"/>
                  </a:moveTo>
                  <a:cubicBezTo>
                    <a:pt x="129" y="134"/>
                    <a:pt x="111" y="150"/>
                    <a:pt x="83" y="167"/>
                  </a:cubicBezTo>
                  <a:cubicBezTo>
                    <a:pt x="82" y="168"/>
                    <a:pt x="81" y="168"/>
                    <a:pt x="81" y="168"/>
                  </a:cubicBezTo>
                  <a:cubicBezTo>
                    <a:pt x="80" y="168"/>
                    <a:pt x="79" y="168"/>
                    <a:pt x="79" y="167"/>
                  </a:cubicBezTo>
                  <a:cubicBezTo>
                    <a:pt x="51" y="150"/>
                    <a:pt x="33" y="134"/>
                    <a:pt x="25" y="118"/>
                  </a:cubicBezTo>
                  <a:cubicBezTo>
                    <a:pt x="14" y="96"/>
                    <a:pt x="10" y="57"/>
                    <a:pt x="9" y="46"/>
                  </a:cubicBezTo>
                  <a:cubicBezTo>
                    <a:pt x="9" y="43"/>
                    <a:pt x="11" y="42"/>
                    <a:pt x="12" y="41"/>
                  </a:cubicBezTo>
                  <a:cubicBezTo>
                    <a:pt x="15" y="40"/>
                    <a:pt x="15" y="40"/>
                    <a:pt x="15" y="40"/>
                  </a:cubicBezTo>
                  <a:cubicBezTo>
                    <a:pt x="24" y="37"/>
                    <a:pt x="38" y="32"/>
                    <a:pt x="46" y="28"/>
                  </a:cubicBezTo>
                  <a:cubicBezTo>
                    <a:pt x="62" y="21"/>
                    <a:pt x="69" y="15"/>
                    <a:pt x="75" y="11"/>
                  </a:cubicBezTo>
                  <a:cubicBezTo>
                    <a:pt x="76" y="10"/>
                    <a:pt x="76" y="9"/>
                    <a:pt x="77" y="9"/>
                  </a:cubicBezTo>
                  <a:cubicBezTo>
                    <a:pt x="78" y="8"/>
                    <a:pt x="79" y="8"/>
                    <a:pt x="80" y="8"/>
                  </a:cubicBezTo>
                  <a:cubicBezTo>
                    <a:pt x="80" y="8"/>
                    <a:pt x="80" y="8"/>
                    <a:pt x="80" y="8"/>
                  </a:cubicBezTo>
                  <a:cubicBezTo>
                    <a:pt x="81" y="8"/>
                    <a:pt x="81" y="8"/>
                    <a:pt x="81" y="8"/>
                  </a:cubicBezTo>
                  <a:cubicBezTo>
                    <a:pt x="81" y="8"/>
                    <a:pt x="81" y="8"/>
                    <a:pt x="81" y="8"/>
                  </a:cubicBezTo>
                  <a:cubicBezTo>
                    <a:pt x="83" y="8"/>
                    <a:pt x="84" y="8"/>
                    <a:pt x="84" y="9"/>
                  </a:cubicBezTo>
                  <a:cubicBezTo>
                    <a:pt x="85" y="9"/>
                    <a:pt x="86" y="10"/>
                    <a:pt x="87" y="11"/>
                  </a:cubicBezTo>
                  <a:cubicBezTo>
                    <a:pt x="93" y="15"/>
                    <a:pt x="100" y="21"/>
                    <a:pt x="115" y="28"/>
                  </a:cubicBezTo>
                  <a:cubicBezTo>
                    <a:pt x="123" y="32"/>
                    <a:pt x="137" y="37"/>
                    <a:pt x="147" y="40"/>
                  </a:cubicBezTo>
                  <a:cubicBezTo>
                    <a:pt x="150" y="41"/>
                    <a:pt x="150" y="41"/>
                    <a:pt x="150" y="41"/>
                  </a:cubicBezTo>
                  <a:cubicBezTo>
                    <a:pt x="150" y="42"/>
                    <a:pt x="153" y="43"/>
                    <a:pt x="153" y="46"/>
                  </a:cubicBezTo>
                  <a:cubicBezTo>
                    <a:pt x="152" y="57"/>
                    <a:pt x="148" y="96"/>
                    <a:pt x="137" y="118"/>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6" name="Freeform 28"/>
            <p:cNvSpPr>
              <a:spLocks noEditPoints="1"/>
            </p:cNvSpPr>
            <p:nvPr/>
          </p:nvSpPr>
          <p:spPr bwMode="auto">
            <a:xfrm>
              <a:off x="4474908" y="3881596"/>
              <a:ext cx="183804" cy="183216"/>
            </a:xfrm>
            <a:custGeom>
              <a:avLst/>
              <a:gdLst>
                <a:gd name="T0" fmla="*/ 93 w 161"/>
                <a:gd name="T1" fmla="*/ 92 h 176"/>
                <a:gd name="T2" fmla="*/ 82 w 161"/>
                <a:gd name="T3" fmla="*/ 70 h 176"/>
                <a:gd name="T4" fmla="*/ 69 w 161"/>
                <a:gd name="T5" fmla="*/ 81 h 176"/>
                <a:gd name="T6" fmla="*/ 62 w 161"/>
                <a:gd name="T7" fmla="*/ 94 h 176"/>
                <a:gd name="T8" fmla="*/ 54 w 161"/>
                <a:gd name="T9" fmla="*/ 82 h 176"/>
                <a:gd name="T10" fmla="*/ 64 w 161"/>
                <a:gd name="T11" fmla="*/ 99 h 176"/>
                <a:gd name="T12" fmla="*/ 76 w 161"/>
                <a:gd name="T13" fmla="*/ 85 h 176"/>
                <a:gd name="T14" fmla="*/ 83 w 161"/>
                <a:gd name="T15" fmla="*/ 75 h 176"/>
                <a:gd name="T16" fmla="*/ 96 w 161"/>
                <a:gd name="T17" fmla="*/ 99 h 176"/>
                <a:gd name="T18" fmla="*/ 108 w 161"/>
                <a:gd name="T19" fmla="*/ 85 h 176"/>
                <a:gd name="T20" fmla="*/ 96 w 161"/>
                <a:gd name="T21" fmla="*/ 81 h 176"/>
                <a:gd name="T22" fmla="*/ 81 w 161"/>
                <a:gd name="T23" fmla="*/ 45 h 176"/>
                <a:gd name="T24" fmla="*/ 81 w 161"/>
                <a:gd name="T25" fmla="*/ 124 h 176"/>
                <a:gd name="T26" fmla="*/ 81 w 161"/>
                <a:gd name="T27" fmla="*/ 45 h 176"/>
                <a:gd name="T28" fmla="*/ 45 w 161"/>
                <a:gd name="T29" fmla="*/ 85 h 176"/>
                <a:gd name="T30" fmla="*/ 117 w 161"/>
                <a:gd name="T31" fmla="*/ 85 h 176"/>
                <a:gd name="T32" fmla="*/ 152 w 161"/>
                <a:gd name="T33" fmla="*/ 34 h 176"/>
                <a:gd name="T34" fmla="*/ 89 w 161"/>
                <a:gd name="T35" fmla="*/ 2 h 176"/>
                <a:gd name="T36" fmla="*/ 81 w 161"/>
                <a:gd name="T37" fmla="*/ 0 h 176"/>
                <a:gd name="T38" fmla="*/ 72 w 161"/>
                <a:gd name="T39" fmla="*/ 2 h 176"/>
                <a:gd name="T40" fmla="*/ 9 w 161"/>
                <a:gd name="T41" fmla="*/ 34 h 176"/>
                <a:gd name="T42" fmla="*/ 18 w 161"/>
                <a:gd name="T43" fmla="*/ 122 h 176"/>
                <a:gd name="T44" fmla="*/ 81 w 161"/>
                <a:gd name="T45" fmla="*/ 176 h 176"/>
                <a:gd name="T46" fmla="*/ 144 w 161"/>
                <a:gd name="T47" fmla="*/ 122 h 176"/>
                <a:gd name="T48" fmla="*/ 152 w 161"/>
                <a:gd name="T49" fmla="*/ 34 h 176"/>
                <a:gd name="T50" fmla="*/ 83 w 161"/>
                <a:gd name="T51" fmla="*/ 167 h 176"/>
                <a:gd name="T52" fmla="*/ 79 w 161"/>
                <a:gd name="T53" fmla="*/ 167 h 176"/>
                <a:gd name="T54" fmla="*/ 9 w 161"/>
                <a:gd name="T55" fmla="*/ 46 h 176"/>
                <a:gd name="T56" fmla="*/ 15 w 161"/>
                <a:gd name="T57" fmla="*/ 40 h 176"/>
                <a:gd name="T58" fmla="*/ 75 w 161"/>
                <a:gd name="T59" fmla="*/ 11 h 176"/>
                <a:gd name="T60" fmla="*/ 80 w 161"/>
                <a:gd name="T61" fmla="*/ 8 h 176"/>
                <a:gd name="T62" fmla="*/ 81 w 161"/>
                <a:gd name="T63" fmla="*/ 8 h 176"/>
                <a:gd name="T64" fmla="*/ 84 w 161"/>
                <a:gd name="T65" fmla="*/ 9 h 176"/>
                <a:gd name="T66" fmla="*/ 115 w 161"/>
                <a:gd name="T67" fmla="*/ 28 h 176"/>
                <a:gd name="T68" fmla="*/ 150 w 161"/>
                <a:gd name="T69" fmla="*/ 41 h 176"/>
                <a:gd name="T70" fmla="*/ 137 w 161"/>
                <a:gd name="T71" fmla="*/ 11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1" h="176">
                  <a:moveTo>
                    <a:pt x="95" y="85"/>
                  </a:moveTo>
                  <a:cubicBezTo>
                    <a:pt x="93" y="92"/>
                    <a:pt x="93" y="92"/>
                    <a:pt x="93" y="92"/>
                  </a:cubicBezTo>
                  <a:cubicBezTo>
                    <a:pt x="85" y="70"/>
                    <a:pt x="85" y="70"/>
                    <a:pt x="85" y="70"/>
                  </a:cubicBezTo>
                  <a:cubicBezTo>
                    <a:pt x="82" y="70"/>
                    <a:pt x="82" y="70"/>
                    <a:pt x="82" y="70"/>
                  </a:cubicBezTo>
                  <a:cubicBezTo>
                    <a:pt x="76" y="81"/>
                    <a:pt x="76" y="81"/>
                    <a:pt x="76" y="81"/>
                  </a:cubicBezTo>
                  <a:cubicBezTo>
                    <a:pt x="69" y="81"/>
                    <a:pt x="69" y="81"/>
                    <a:pt x="69" y="81"/>
                  </a:cubicBezTo>
                  <a:cubicBezTo>
                    <a:pt x="67" y="85"/>
                    <a:pt x="67" y="85"/>
                    <a:pt x="67" y="85"/>
                  </a:cubicBezTo>
                  <a:cubicBezTo>
                    <a:pt x="62" y="94"/>
                    <a:pt x="62" y="94"/>
                    <a:pt x="62" y="94"/>
                  </a:cubicBezTo>
                  <a:cubicBezTo>
                    <a:pt x="57" y="80"/>
                    <a:pt x="57" y="80"/>
                    <a:pt x="57" y="80"/>
                  </a:cubicBezTo>
                  <a:cubicBezTo>
                    <a:pt x="54" y="82"/>
                    <a:pt x="54" y="82"/>
                    <a:pt x="54" y="82"/>
                  </a:cubicBezTo>
                  <a:cubicBezTo>
                    <a:pt x="61" y="99"/>
                    <a:pt x="61" y="99"/>
                    <a:pt x="61" y="99"/>
                  </a:cubicBezTo>
                  <a:cubicBezTo>
                    <a:pt x="64" y="99"/>
                    <a:pt x="64" y="99"/>
                    <a:pt x="64" y="99"/>
                  </a:cubicBezTo>
                  <a:cubicBezTo>
                    <a:pt x="71" y="85"/>
                    <a:pt x="71" y="85"/>
                    <a:pt x="71" y="85"/>
                  </a:cubicBezTo>
                  <a:cubicBezTo>
                    <a:pt x="76" y="85"/>
                    <a:pt x="76" y="85"/>
                    <a:pt x="76" y="85"/>
                  </a:cubicBezTo>
                  <a:cubicBezTo>
                    <a:pt x="78" y="85"/>
                    <a:pt x="78" y="85"/>
                    <a:pt x="78" y="85"/>
                  </a:cubicBezTo>
                  <a:cubicBezTo>
                    <a:pt x="83" y="75"/>
                    <a:pt x="83" y="75"/>
                    <a:pt x="83" y="75"/>
                  </a:cubicBezTo>
                  <a:cubicBezTo>
                    <a:pt x="92" y="99"/>
                    <a:pt x="92" y="99"/>
                    <a:pt x="92" y="99"/>
                  </a:cubicBezTo>
                  <a:cubicBezTo>
                    <a:pt x="96" y="99"/>
                    <a:pt x="96" y="99"/>
                    <a:pt x="96" y="99"/>
                  </a:cubicBezTo>
                  <a:cubicBezTo>
                    <a:pt x="98" y="85"/>
                    <a:pt x="98" y="85"/>
                    <a:pt x="98" y="85"/>
                  </a:cubicBezTo>
                  <a:cubicBezTo>
                    <a:pt x="108" y="85"/>
                    <a:pt x="108" y="85"/>
                    <a:pt x="108" y="85"/>
                  </a:cubicBezTo>
                  <a:cubicBezTo>
                    <a:pt x="108" y="81"/>
                    <a:pt x="108" y="81"/>
                    <a:pt x="108" y="81"/>
                  </a:cubicBezTo>
                  <a:cubicBezTo>
                    <a:pt x="96" y="81"/>
                    <a:pt x="96" y="81"/>
                    <a:pt x="96" y="81"/>
                  </a:cubicBezTo>
                  <a:lnTo>
                    <a:pt x="95" y="85"/>
                  </a:lnTo>
                  <a:close/>
                  <a:moveTo>
                    <a:pt x="81" y="45"/>
                  </a:moveTo>
                  <a:cubicBezTo>
                    <a:pt x="59" y="45"/>
                    <a:pt x="41" y="63"/>
                    <a:pt x="41" y="85"/>
                  </a:cubicBezTo>
                  <a:cubicBezTo>
                    <a:pt x="41" y="107"/>
                    <a:pt x="59" y="124"/>
                    <a:pt x="81" y="124"/>
                  </a:cubicBezTo>
                  <a:cubicBezTo>
                    <a:pt x="103" y="124"/>
                    <a:pt x="121" y="107"/>
                    <a:pt x="121" y="85"/>
                  </a:cubicBezTo>
                  <a:cubicBezTo>
                    <a:pt x="121" y="63"/>
                    <a:pt x="103" y="45"/>
                    <a:pt x="81" y="45"/>
                  </a:cubicBezTo>
                  <a:close/>
                  <a:moveTo>
                    <a:pt x="81" y="120"/>
                  </a:moveTo>
                  <a:cubicBezTo>
                    <a:pt x="61" y="120"/>
                    <a:pt x="45" y="104"/>
                    <a:pt x="45" y="85"/>
                  </a:cubicBezTo>
                  <a:cubicBezTo>
                    <a:pt x="45" y="65"/>
                    <a:pt x="61" y="49"/>
                    <a:pt x="81" y="49"/>
                  </a:cubicBezTo>
                  <a:cubicBezTo>
                    <a:pt x="100" y="49"/>
                    <a:pt x="117" y="65"/>
                    <a:pt x="117" y="85"/>
                  </a:cubicBezTo>
                  <a:cubicBezTo>
                    <a:pt x="117" y="104"/>
                    <a:pt x="100" y="120"/>
                    <a:pt x="81" y="120"/>
                  </a:cubicBezTo>
                  <a:close/>
                  <a:moveTo>
                    <a:pt x="152" y="34"/>
                  </a:moveTo>
                  <a:cubicBezTo>
                    <a:pt x="144" y="31"/>
                    <a:pt x="127" y="25"/>
                    <a:pt x="119" y="21"/>
                  </a:cubicBezTo>
                  <a:cubicBezTo>
                    <a:pt x="102" y="13"/>
                    <a:pt x="95" y="7"/>
                    <a:pt x="89" y="2"/>
                  </a:cubicBezTo>
                  <a:cubicBezTo>
                    <a:pt x="87" y="1"/>
                    <a:pt x="84" y="0"/>
                    <a:pt x="81" y="0"/>
                  </a:cubicBezTo>
                  <a:cubicBezTo>
                    <a:pt x="81" y="0"/>
                    <a:pt x="81" y="0"/>
                    <a:pt x="81" y="0"/>
                  </a:cubicBezTo>
                  <a:cubicBezTo>
                    <a:pt x="81" y="0"/>
                    <a:pt x="81" y="0"/>
                    <a:pt x="81" y="0"/>
                  </a:cubicBezTo>
                  <a:cubicBezTo>
                    <a:pt x="78" y="0"/>
                    <a:pt x="75" y="1"/>
                    <a:pt x="72" y="2"/>
                  </a:cubicBezTo>
                  <a:cubicBezTo>
                    <a:pt x="66" y="7"/>
                    <a:pt x="60" y="13"/>
                    <a:pt x="43" y="21"/>
                  </a:cubicBezTo>
                  <a:cubicBezTo>
                    <a:pt x="34" y="25"/>
                    <a:pt x="18" y="31"/>
                    <a:pt x="9" y="34"/>
                  </a:cubicBezTo>
                  <a:cubicBezTo>
                    <a:pt x="4" y="36"/>
                    <a:pt x="0" y="40"/>
                    <a:pt x="1" y="46"/>
                  </a:cubicBezTo>
                  <a:cubicBezTo>
                    <a:pt x="2" y="64"/>
                    <a:pt x="7" y="100"/>
                    <a:pt x="18" y="122"/>
                  </a:cubicBezTo>
                  <a:cubicBezTo>
                    <a:pt x="30" y="147"/>
                    <a:pt x="62" y="166"/>
                    <a:pt x="74" y="174"/>
                  </a:cubicBezTo>
                  <a:cubicBezTo>
                    <a:pt x="76" y="175"/>
                    <a:pt x="79" y="176"/>
                    <a:pt x="81" y="176"/>
                  </a:cubicBezTo>
                  <a:cubicBezTo>
                    <a:pt x="83" y="176"/>
                    <a:pt x="85" y="175"/>
                    <a:pt x="87" y="174"/>
                  </a:cubicBezTo>
                  <a:cubicBezTo>
                    <a:pt x="100" y="166"/>
                    <a:pt x="131" y="147"/>
                    <a:pt x="144" y="122"/>
                  </a:cubicBezTo>
                  <a:cubicBezTo>
                    <a:pt x="155" y="100"/>
                    <a:pt x="159" y="64"/>
                    <a:pt x="161" y="46"/>
                  </a:cubicBezTo>
                  <a:cubicBezTo>
                    <a:pt x="161" y="40"/>
                    <a:pt x="158" y="36"/>
                    <a:pt x="152" y="34"/>
                  </a:cubicBezTo>
                  <a:close/>
                  <a:moveTo>
                    <a:pt x="137" y="118"/>
                  </a:moveTo>
                  <a:cubicBezTo>
                    <a:pt x="129" y="134"/>
                    <a:pt x="111" y="150"/>
                    <a:pt x="83" y="167"/>
                  </a:cubicBezTo>
                  <a:cubicBezTo>
                    <a:pt x="82" y="168"/>
                    <a:pt x="81" y="168"/>
                    <a:pt x="81" y="168"/>
                  </a:cubicBezTo>
                  <a:cubicBezTo>
                    <a:pt x="80" y="168"/>
                    <a:pt x="79" y="168"/>
                    <a:pt x="79" y="167"/>
                  </a:cubicBezTo>
                  <a:cubicBezTo>
                    <a:pt x="51" y="150"/>
                    <a:pt x="33" y="134"/>
                    <a:pt x="25" y="118"/>
                  </a:cubicBezTo>
                  <a:cubicBezTo>
                    <a:pt x="14" y="96"/>
                    <a:pt x="10" y="57"/>
                    <a:pt x="9" y="46"/>
                  </a:cubicBezTo>
                  <a:cubicBezTo>
                    <a:pt x="9" y="43"/>
                    <a:pt x="11" y="42"/>
                    <a:pt x="12" y="41"/>
                  </a:cubicBezTo>
                  <a:cubicBezTo>
                    <a:pt x="15" y="40"/>
                    <a:pt x="15" y="40"/>
                    <a:pt x="15" y="40"/>
                  </a:cubicBezTo>
                  <a:cubicBezTo>
                    <a:pt x="24" y="37"/>
                    <a:pt x="38" y="32"/>
                    <a:pt x="46" y="28"/>
                  </a:cubicBezTo>
                  <a:cubicBezTo>
                    <a:pt x="62" y="21"/>
                    <a:pt x="69" y="15"/>
                    <a:pt x="75" y="11"/>
                  </a:cubicBezTo>
                  <a:cubicBezTo>
                    <a:pt x="76" y="10"/>
                    <a:pt x="76" y="9"/>
                    <a:pt x="77" y="9"/>
                  </a:cubicBezTo>
                  <a:cubicBezTo>
                    <a:pt x="78" y="8"/>
                    <a:pt x="79" y="8"/>
                    <a:pt x="80" y="8"/>
                  </a:cubicBezTo>
                  <a:cubicBezTo>
                    <a:pt x="80" y="8"/>
                    <a:pt x="80" y="8"/>
                    <a:pt x="80" y="8"/>
                  </a:cubicBezTo>
                  <a:cubicBezTo>
                    <a:pt x="81" y="8"/>
                    <a:pt x="81" y="8"/>
                    <a:pt x="81" y="8"/>
                  </a:cubicBezTo>
                  <a:cubicBezTo>
                    <a:pt x="81" y="8"/>
                    <a:pt x="81" y="8"/>
                    <a:pt x="81" y="8"/>
                  </a:cubicBezTo>
                  <a:cubicBezTo>
                    <a:pt x="83" y="8"/>
                    <a:pt x="84" y="8"/>
                    <a:pt x="84" y="9"/>
                  </a:cubicBezTo>
                  <a:cubicBezTo>
                    <a:pt x="85" y="9"/>
                    <a:pt x="86" y="10"/>
                    <a:pt x="87" y="11"/>
                  </a:cubicBezTo>
                  <a:cubicBezTo>
                    <a:pt x="93" y="15"/>
                    <a:pt x="100" y="21"/>
                    <a:pt x="115" y="28"/>
                  </a:cubicBezTo>
                  <a:cubicBezTo>
                    <a:pt x="123" y="32"/>
                    <a:pt x="137" y="37"/>
                    <a:pt x="147" y="40"/>
                  </a:cubicBezTo>
                  <a:cubicBezTo>
                    <a:pt x="150" y="41"/>
                    <a:pt x="150" y="41"/>
                    <a:pt x="150" y="41"/>
                  </a:cubicBezTo>
                  <a:cubicBezTo>
                    <a:pt x="150" y="42"/>
                    <a:pt x="153" y="43"/>
                    <a:pt x="153" y="46"/>
                  </a:cubicBezTo>
                  <a:cubicBezTo>
                    <a:pt x="152" y="57"/>
                    <a:pt x="148" y="96"/>
                    <a:pt x="137" y="118"/>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7" name="Freeform 23"/>
            <p:cNvSpPr>
              <a:spLocks noEditPoints="1"/>
            </p:cNvSpPr>
            <p:nvPr/>
          </p:nvSpPr>
          <p:spPr bwMode="auto">
            <a:xfrm>
              <a:off x="4857717" y="3881596"/>
              <a:ext cx="185029" cy="182327"/>
            </a:xfrm>
            <a:custGeom>
              <a:avLst/>
              <a:gdLst>
                <a:gd name="T0" fmla="*/ 119 w 161"/>
                <a:gd name="T1" fmla="*/ 22 h 176"/>
                <a:gd name="T2" fmla="*/ 81 w 161"/>
                <a:gd name="T3" fmla="*/ 0 h 176"/>
                <a:gd name="T4" fmla="*/ 81 w 161"/>
                <a:gd name="T5" fmla="*/ 0 h 176"/>
                <a:gd name="T6" fmla="*/ 43 w 161"/>
                <a:gd name="T7" fmla="*/ 22 h 176"/>
                <a:gd name="T8" fmla="*/ 1 w 161"/>
                <a:gd name="T9" fmla="*/ 47 h 176"/>
                <a:gd name="T10" fmla="*/ 74 w 161"/>
                <a:gd name="T11" fmla="*/ 174 h 176"/>
                <a:gd name="T12" fmla="*/ 87 w 161"/>
                <a:gd name="T13" fmla="*/ 174 h 176"/>
                <a:gd name="T14" fmla="*/ 161 w 161"/>
                <a:gd name="T15" fmla="*/ 47 h 176"/>
                <a:gd name="T16" fmla="*/ 137 w 161"/>
                <a:gd name="T17" fmla="*/ 118 h 176"/>
                <a:gd name="T18" fmla="*/ 81 w 161"/>
                <a:gd name="T19" fmla="*/ 168 h 176"/>
                <a:gd name="T20" fmla="*/ 25 w 161"/>
                <a:gd name="T21" fmla="*/ 118 h 176"/>
                <a:gd name="T22" fmla="*/ 12 w 161"/>
                <a:gd name="T23" fmla="*/ 42 h 176"/>
                <a:gd name="T24" fmla="*/ 46 w 161"/>
                <a:gd name="T25" fmla="*/ 29 h 176"/>
                <a:gd name="T26" fmla="*/ 77 w 161"/>
                <a:gd name="T27" fmla="*/ 9 h 176"/>
                <a:gd name="T28" fmla="*/ 80 w 161"/>
                <a:gd name="T29" fmla="*/ 8 h 176"/>
                <a:gd name="T30" fmla="*/ 81 w 161"/>
                <a:gd name="T31" fmla="*/ 8 h 176"/>
                <a:gd name="T32" fmla="*/ 87 w 161"/>
                <a:gd name="T33" fmla="*/ 11 h 176"/>
                <a:gd name="T34" fmla="*/ 147 w 161"/>
                <a:gd name="T35" fmla="*/ 41 h 176"/>
                <a:gd name="T36" fmla="*/ 153 w 161"/>
                <a:gd name="T37" fmla="*/ 46 h 176"/>
                <a:gd name="T38" fmla="*/ 120 w 161"/>
                <a:gd name="T39" fmla="*/ 59 h 176"/>
                <a:gd name="T40" fmla="*/ 81 w 161"/>
                <a:gd name="T41" fmla="*/ 42 h 176"/>
                <a:gd name="T42" fmla="*/ 42 w 161"/>
                <a:gd name="T43" fmla="*/ 59 h 176"/>
                <a:gd name="T44" fmla="*/ 39 w 161"/>
                <a:gd name="T45" fmla="*/ 71 h 176"/>
                <a:gd name="T46" fmla="*/ 79 w 161"/>
                <a:gd name="T47" fmla="*/ 134 h 176"/>
                <a:gd name="T48" fmla="*/ 83 w 161"/>
                <a:gd name="T49" fmla="*/ 134 h 176"/>
                <a:gd name="T50" fmla="*/ 123 w 161"/>
                <a:gd name="T51" fmla="*/ 70 h 176"/>
                <a:gd name="T52" fmla="*/ 120 w 161"/>
                <a:gd name="T53" fmla="*/ 59 h 176"/>
                <a:gd name="T54" fmla="*/ 82 w 161"/>
                <a:gd name="T55" fmla="*/ 131 h 176"/>
                <a:gd name="T56" fmla="*/ 81 w 161"/>
                <a:gd name="T57" fmla="*/ 131 h 176"/>
                <a:gd name="T58" fmla="*/ 47 w 161"/>
                <a:gd name="T59" fmla="*/ 93 h 176"/>
                <a:gd name="T60" fmla="*/ 114 w 161"/>
                <a:gd name="T61" fmla="*/ 93 h 176"/>
                <a:gd name="T62" fmla="*/ 116 w 161"/>
                <a:gd name="T63" fmla="*/ 88 h 176"/>
                <a:gd name="T64" fmla="*/ 46 w 161"/>
                <a:gd name="T65" fmla="*/ 88 h 176"/>
                <a:gd name="T66" fmla="*/ 81 w 161"/>
                <a:gd name="T67" fmla="*/ 90 h 176"/>
                <a:gd name="T68" fmla="*/ 116 w 161"/>
                <a:gd name="T69" fmla="*/ 88 h 176"/>
                <a:gd name="T70" fmla="*/ 118 w 161"/>
                <a:gd name="T71" fmla="*/ 70 h 176"/>
                <a:gd name="T72" fmla="*/ 43 w 161"/>
                <a:gd name="T73" fmla="*/ 70 h 176"/>
                <a:gd name="T74" fmla="*/ 43 w 161"/>
                <a:gd name="T75" fmla="*/ 63 h 176"/>
                <a:gd name="T76" fmla="*/ 81 w 161"/>
                <a:gd name="T77" fmla="*/ 46 h 176"/>
                <a:gd name="T78" fmla="*/ 119 w 161"/>
                <a:gd name="T79" fmla="*/ 63 h 176"/>
                <a:gd name="T80" fmla="*/ 118 w 161"/>
                <a:gd name="T81" fmla="*/ 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1" h="176">
                  <a:moveTo>
                    <a:pt x="152" y="34"/>
                  </a:moveTo>
                  <a:cubicBezTo>
                    <a:pt x="144" y="31"/>
                    <a:pt x="127" y="26"/>
                    <a:pt x="119" y="22"/>
                  </a:cubicBezTo>
                  <a:cubicBezTo>
                    <a:pt x="102" y="13"/>
                    <a:pt x="95" y="7"/>
                    <a:pt x="89" y="3"/>
                  </a:cubicBezTo>
                  <a:cubicBezTo>
                    <a:pt x="87" y="1"/>
                    <a:pt x="84" y="0"/>
                    <a:pt x="81" y="0"/>
                  </a:cubicBezTo>
                  <a:cubicBezTo>
                    <a:pt x="81" y="0"/>
                    <a:pt x="81" y="0"/>
                    <a:pt x="81" y="0"/>
                  </a:cubicBezTo>
                  <a:cubicBezTo>
                    <a:pt x="81" y="0"/>
                    <a:pt x="81" y="0"/>
                    <a:pt x="81" y="0"/>
                  </a:cubicBezTo>
                  <a:cubicBezTo>
                    <a:pt x="78" y="0"/>
                    <a:pt x="75" y="1"/>
                    <a:pt x="72" y="3"/>
                  </a:cubicBezTo>
                  <a:cubicBezTo>
                    <a:pt x="66" y="7"/>
                    <a:pt x="60" y="13"/>
                    <a:pt x="43" y="22"/>
                  </a:cubicBezTo>
                  <a:cubicBezTo>
                    <a:pt x="34" y="26"/>
                    <a:pt x="18" y="31"/>
                    <a:pt x="9" y="34"/>
                  </a:cubicBezTo>
                  <a:cubicBezTo>
                    <a:pt x="4" y="36"/>
                    <a:pt x="0" y="41"/>
                    <a:pt x="1" y="47"/>
                  </a:cubicBezTo>
                  <a:cubicBezTo>
                    <a:pt x="2" y="64"/>
                    <a:pt x="7" y="100"/>
                    <a:pt x="18" y="122"/>
                  </a:cubicBezTo>
                  <a:cubicBezTo>
                    <a:pt x="30" y="147"/>
                    <a:pt x="62" y="167"/>
                    <a:pt x="74" y="174"/>
                  </a:cubicBezTo>
                  <a:cubicBezTo>
                    <a:pt x="76" y="176"/>
                    <a:pt x="79" y="176"/>
                    <a:pt x="81" y="176"/>
                  </a:cubicBezTo>
                  <a:cubicBezTo>
                    <a:pt x="83" y="176"/>
                    <a:pt x="85" y="176"/>
                    <a:pt x="87" y="174"/>
                  </a:cubicBezTo>
                  <a:cubicBezTo>
                    <a:pt x="100" y="167"/>
                    <a:pt x="131" y="147"/>
                    <a:pt x="144" y="122"/>
                  </a:cubicBezTo>
                  <a:cubicBezTo>
                    <a:pt x="155" y="100"/>
                    <a:pt x="159" y="64"/>
                    <a:pt x="161" y="47"/>
                  </a:cubicBezTo>
                  <a:cubicBezTo>
                    <a:pt x="161" y="41"/>
                    <a:pt x="158" y="36"/>
                    <a:pt x="152" y="34"/>
                  </a:cubicBezTo>
                  <a:close/>
                  <a:moveTo>
                    <a:pt x="137" y="118"/>
                  </a:moveTo>
                  <a:cubicBezTo>
                    <a:pt x="129" y="134"/>
                    <a:pt x="111" y="151"/>
                    <a:pt x="83" y="167"/>
                  </a:cubicBezTo>
                  <a:cubicBezTo>
                    <a:pt x="82" y="168"/>
                    <a:pt x="81" y="168"/>
                    <a:pt x="81" y="168"/>
                  </a:cubicBezTo>
                  <a:cubicBezTo>
                    <a:pt x="80" y="168"/>
                    <a:pt x="79" y="168"/>
                    <a:pt x="79" y="167"/>
                  </a:cubicBezTo>
                  <a:cubicBezTo>
                    <a:pt x="51" y="151"/>
                    <a:pt x="33" y="134"/>
                    <a:pt x="25" y="118"/>
                  </a:cubicBezTo>
                  <a:cubicBezTo>
                    <a:pt x="14" y="96"/>
                    <a:pt x="10" y="57"/>
                    <a:pt x="9" y="46"/>
                  </a:cubicBezTo>
                  <a:cubicBezTo>
                    <a:pt x="9" y="43"/>
                    <a:pt x="11" y="42"/>
                    <a:pt x="12" y="42"/>
                  </a:cubicBezTo>
                  <a:cubicBezTo>
                    <a:pt x="15" y="41"/>
                    <a:pt x="15" y="41"/>
                    <a:pt x="15" y="41"/>
                  </a:cubicBezTo>
                  <a:cubicBezTo>
                    <a:pt x="24" y="37"/>
                    <a:pt x="38" y="33"/>
                    <a:pt x="46" y="29"/>
                  </a:cubicBezTo>
                  <a:cubicBezTo>
                    <a:pt x="62" y="21"/>
                    <a:pt x="69" y="15"/>
                    <a:pt x="75" y="11"/>
                  </a:cubicBezTo>
                  <a:cubicBezTo>
                    <a:pt x="76" y="10"/>
                    <a:pt x="76" y="10"/>
                    <a:pt x="77" y="9"/>
                  </a:cubicBezTo>
                  <a:cubicBezTo>
                    <a:pt x="78" y="9"/>
                    <a:pt x="79" y="8"/>
                    <a:pt x="80" y="8"/>
                  </a:cubicBezTo>
                  <a:cubicBezTo>
                    <a:pt x="80" y="8"/>
                    <a:pt x="80" y="8"/>
                    <a:pt x="80" y="8"/>
                  </a:cubicBezTo>
                  <a:cubicBezTo>
                    <a:pt x="81" y="8"/>
                    <a:pt x="81" y="8"/>
                    <a:pt x="81" y="8"/>
                  </a:cubicBezTo>
                  <a:cubicBezTo>
                    <a:pt x="81" y="8"/>
                    <a:pt x="81" y="8"/>
                    <a:pt x="81" y="8"/>
                  </a:cubicBezTo>
                  <a:cubicBezTo>
                    <a:pt x="83" y="8"/>
                    <a:pt x="84" y="9"/>
                    <a:pt x="84" y="9"/>
                  </a:cubicBezTo>
                  <a:cubicBezTo>
                    <a:pt x="85" y="10"/>
                    <a:pt x="86" y="10"/>
                    <a:pt x="87" y="11"/>
                  </a:cubicBezTo>
                  <a:cubicBezTo>
                    <a:pt x="93" y="15"/>
                    <a:pt x="100" y="21"/>
                    <a:pt x="115" y="29"/>
                  </a:cubicBezTo>
                  <a:cubicBezTo>
                    <a:pt x="123" y="33"/>
                    <a:pt x="137" y="37"/>
                    <a:pt x="147" y="41"/>
                  </a:cubicBezTo>
                  <a:cubicBezTo>
                    <a:pt x="150" y="42"/>
                    <a:pt x="150" y="42"/>
                    <a:pt x="150" y="42"/>
                  </a:cubicBezTo>
                  <a:cubicBezTo>
                    <a:pt x="150" y="42"/>
                    <a:pt x="153" y="43"/>
                    <a:pt x="153" y="46"/>
                  </a:cubicBezTo>
                  <a:cubicBezTo>
                    <a:pt x="152" y="57"/>
                    <a:pt x="148" y="96"/>
                    <a:pt x="137" y="118"/>
                  </a:cubicBezTo>
                  <a:close/>
                  <a:moveTo>
                    <a:pt x="120" y="59"/>
                  </a:moveTo>
                  <a:cubicBezTo>
                    <a:pt x="105" y="56"/>
                    <a:pt x="91" y="49"/>
                    <a:pt x="85" y="43"/>
                  </a:cubicBezTo>
                  <a:cubicBezTo>
                    <a:pt x="84" y="42"/>
                    <a:pt x="82" y="42"/>
                    <a:pt x="81" y="42"/>
                  </a:cubicBezTo>
                  <a:cubicBezTo>
                    <a:pt x="80" y="42"/>
                    <a:pt x="78" y="42"/>
                    <a:pt x="77" y="43"/>
                  </a:cubicBezTo>
                  <a:cubicBezTo>
                    <a:pt x="70" y="49"/>
                    <a:pt x="57" y="56"/>
                    <a:pt x="42" y="59"/>
                  </a:cubicBezTo>
                  <a:cubicBezTo>
                    <a:pt x="40" y="59"/>
                    <a:pt x="38" y="63"/>
                    <a:pt x="38" y="66"/>
                  </a:cubicBezTo>
                  <a:cubicBezTo>
                    <a:pt x="39" y="67"/>
                    <a:pt x="39" y="69"/>
                    <a:pt x="39" y="71"/>
                  </a:cubicBezTo>
                  <a:cubicBezTo>
                    <a:pt x="40" y="81"/>
                    <a:pt x="41" y="96"/>
                    <a:pt x="52" y="110"/>
                  </a:cubicBezTo>
                  <a:cubicBezTo>
                    <a:pt x="59" y="119"/>
                    <a:pt x="69" y="129"/>
                    <a:pt x="79" y="134"/>
                  </a:cubicBezTo>
                  <a:cubicBezTo>
                    <a:pt x="79" y="135"/>
                    <a:pt x="80" y="135"/>
                    <a:pt x="81" y="135"/>
                  </a:cubicBezTo>
                  <a:cubicBezTo>
                    <a:pt x="82" y="135"/>
                    <a:pt x="83" y="135"/>
                    <a:pt x="83" y="134"/>
                  </a:cubicBezTo>
                  <a:cubicBezTo>
                    <a:pt x="93" y="129"/>
                    <a:pt x="104" y="119"/>
                    <a:pt x="110" y="110"/>
                  </a:cubicBezTo>
                  <a:cubicBezTo>
                    <a:pt x="120" y="97"/>
                    <a:pt x="121" y="81"/>
                    <a:pt x="123" y="70"/>
                  </a:cubicBezTo>
                  <a:cubicBezTo>
                    <a:pt x="123" y="69"/>
                    <a:pt x="123" y="67"/>
                    <a:pt x="123" y="66"/>
                  </a:cubicBezTo>
                  <a:cubicBezTo>
                    <a:pt x="123" y="64"/>
                    <a:pt x="123" y="59"/>
                    <a:pt x="120" y="59"/>
                  </a:cubicBezTo>
                  <a:close/>
                  <a:moveTo>
                    <a:pt x="107" y="108"/>
                  </a:moveTo>
                  <a:cubicBezTo>
                    <a:pt x="101" y="116"/>
                    <a:pt x="90" y="126"/>
                    <a:pt x="82" y="131"/>
                  </a:cubicBezTo>
                  <a:cubicBezTo>
                    <a:pt x="81" y="131"/>
                    <a:pt x="81" y="131"/>
                    <a:pt x="81" y="131"/>
                  </a:cubicBezTo>
                  <a:cubicBezTo>
                    <a:pt x="81" y="131"/>
                    <a:pt x="81" y="131"/>
                    <a:pt x="81" y="131"/>
                  </a:cubicBezTo>
                  <a:cubicBezTo>
                    <a:pt x="72" y="126"/>
                    <a:pt x="62" y="116"/>
                    <a:pt x="55" y="108"/>
                  </a:cubicBezTo>
                  <a:cubicBezTo>
                    <a:pt x="52" y="103"/>
                    <a:pt x="49" y="98"/>
                    <a:pt x="47" y="93"/>
                  </a:cubicBezTo>
                  <a:cubicBezTo>
                    <a:pt x="81" y="107"/>
                    <a:pt x="81" y="107"/>
                    <a:pt x="81" y="107"/>
                  </a:cubicBezTo>
                  <a:cubicBezTo>
                    <a:pt x="114" y="93"/>
                    <a:pt x="114" y="93"/>
                    <a:pt x="114" y="93"/>
                  </a:cubicBezTo>
                  <a:cubicBezTo>
                    <a:pt x="112" y="98"/>
                    <a:pt x="110" y="103"/>
                    <a:pt x="107" y="108"/>
                  </a:cubicBezTo>
                  <a:close/>
                  <a:moveTo>
                    <a:pt x="116" y="88"/>
                  </a:moveTo>
                  <a:cubicBezTo>
                    <a:pt x="81" y="103"/>
                    <a:pt x="81" y="103"/>
                    <a:pt x="81" y="103"/>
                  </a:cubicBezTo>
                  <a:cubicBezTo>
                    <a:pt x="46" y="88"/>
                    <a:pt x="46" y="88"/>
                    <a:pt x="46" y="88"/>
                  </a:cubicBezTo>
                  <a:cubicBezTo>
                    <a:pt x="45" y="83"/>
                    <a:pt x="44" y="79"/>
                    <a:pt x="44" y="75"/>
                  </a:cubicBezTo>
                  <a:cubicBezTo>
                    <a:pt x="81" y="90"/>
                    <a:pt x="81" y="90"/>
                    <a:pt x="81" y="90"/>
                  </a:cubicBezTo>
                  <a:cubicBezTo>
                    <a:pt x="118" y="75"/>
                    <a:pt x="118" y="75"/>
                    <a:pt x="118" y="75"/>
                  </a:cubicBezTo>
                  <a:cubicBezTo>
                    <a:pt x="117" y="79"/>
                    <a:pt x="117" y="83"/>
                    <a:pt x="116" y="88"/>
                  </a:cubicBezTo>
                  <a:close/>
                  <a:moveTo>
                    <a:pt x="118" y="70"/>
                  </a:moveTo>
                  <a:cubicBezTo>
                    <a:pt x="118" y="70"/>
                    <a:pt x="118" y="70"/>
                    <a:pt x="118" y="70"/>
                  </a:cubicBezTo>
                  <a:cubicBezTo>
                    <a:pt x="81" y="86"/>
                    <a:pt x="81" y="86"/>
                    <a:pt x="81" y="86"/>
                  </a:cubicBezTo>
                  <a:cubicBezTo>
                    <a:pt x="43" y="70"/>
                    <a:pt x="43" y="70"/>
                    <a:pt x="43" y="70"/>
                  </a:cubicBezTo>
                  <a:cubicBezTo>
                    <a:pt x="43" y="68"/>
                    <a:pt x="43" y="67"/>
                    <a:pt x="43" y="65"/>
                  </a:cubicBezTo>
                  <a:cubicBezTo>
                    <a:pt x="43" y="65"/>
                    <a:pt x="43" y="64"/>
                    <a:pt x="43" y="63"/>
                  </a:cubicBezTo>
                  <a:cubicBezTo>
                    <a:pt x="59" y="60"/>
                    <a:pt x="73" y="52"/>
                    <a:pt x="80" y="46"/>
                  </a:cubicBezTo>
                  <a:cubicBezTo>
                    <a:pt x="80" y="46"/>
                    <a:pt x="80" y="46"/>
                    <a:pt x="81" y="46"/>
                  </a:cubicBezTo>
                  <a:cubicBezTo>
                    <a:pt x="82" y="46"/>
                    <a:pt x="82" y="46"/>
                    <a:pt x="82" y="46"/>
                  </a:cubicBezTo>
                  <a:cubicBezTo>
                    <a:pt x="89" y="52"/>
                    <a:pt x="103" y="60"/>
                    <a:pt x="119" y="63"/>
                  </a:cubicBezTo>
                  <a:cubicBezTo>
                    <a:pt x="119" y="64"/>
                    <a:pt x="119" y="64"/>
                    <a:pt x="119" y="65"/>
                  </a:cubicBezTo>
                  <a:cubicBezTo>
                    <a:pt x="119" y="66"/>
                    <a:pt x="119" y="68"/>
                    <a:pt x="118" y="70"/>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8" name="Freeform 30"/>
            <p:cNvSpPr>
              <a:spLocks noEditPoints="1"/>
            </p:cNvSpPr>
            <p:nvPr/>
          </p:nvSpPr>
          <p:spPr bwMode="auto">
            <a:xfrm>
              <a:off x="4449674" y="4184804"/>
              <a:ext cx="187066" cy="186469"/>
            </a:xfrm>
            <a:custGeom>
              <a:avLst/>
              <a:gdLst>
                <a:gd name="T0" fmla="*/ 81 w 161"/>
                <a:gd name="T1" fmla="*/ 36 h 176"/>
                <a:gd name="T2" fmla="*/ 53 w 161"/>
                <a:gd name="T3" fmla="*/ 64 h 176"/>
                <a:gd name="T4" fmla="*/ 81 w 161"/>
                <a:gd name="T5" fmla="*/ 92 h 176"/>
                <a:gd name="T6" fmla="*/ 109 w 161"/>
                <a:gd name="T7" fmla="*/ 64 h 176"/>
                <a:gd name="T8" fmla="*/ 81 w 161"/>
                <a:gd name="T9" fmla="*/ 36 h 176"/>
                <a:gd name="T10" fmla="*/ 81 w 161"/>
                <a:gd name="T11" fmla="*/ 88 h 176"/>
                <a:gd name="T12" fmla="*/ 57 w 161"/>
                <a:gd name="T13" fmla="*/ 64 h 176"/>
                <a:gd name="T14" fmla="*/ 81 w 161"/>
                <a:gd name="T15" fmla="*/ 40 h 176"/>
                <a:gd name="T16" fmla="*/ 105 w 161"/>
                <a:gd name="T17" fmla="*/ 64 h 176"/>
                <a:gd name="T18" fmla="*/ 81 w 161"/>
                <a:gd name="T19" fmla="*/ 88 h 176"/>
                <a:gd name="T20" fmla="*/ 79 w 161"/>
                <a:gd name="T21" fmla="*/ 140 h 176"/>
                <a:gd name="T22" fmla="*/ 83 w 161"/>
                <a:gd name="T23" fmla="*/ 140 h 176"/>
                <a:gd name="T24" fmla="*/ 83 w 161"/>
                <a:gd name="T25" fmla="*/ 132 h 176"/>
                <a:gd name="T26" fmla="*/ 97 w 161"/>
                <a:gd name="T27" fmla="*/ 132 h 176"/>
                <a:gd name="T28" fmla="*/ 97 w 161"/>
                <a:gd name="T29" fmla="*/ 128 h 176"/>
                <a:gd name="T30" fmla="*/ 83 w 161"/>
                <a:gd name="T31" fmla="*/ 128 h 176"/>
                <a:gd name="T32" fmla="*/ 83 w 161"/>
                <a:gd name="T33" fmla="*/ 120 h 176"/>
                <a:gd name="T34" fmla="*/ 97 w 161"/>
                <a:gd name="T35" fmla="*/ 120 h 176"/>
                <a:gd name="T36" fmla="*/ 97 w 161"/>
                <a:gd name="T37" fmla="*/ 116 h 176"/>
                <a:gd name="T38" fmla="*/ 83 w 161"/>
                <a:gd name="T39" fmla="*/ 116 h 176"/>
                <a:gd name="T40" fmla="*/ 83 w 161"/>
                <a:gd name="T41" fmla="*/ 92 h 176"/>
                <a:gd name="T42" fmla="*/ 81 w 161"/>
                <a:gd name="T43" fmla="*/ 92 h 176"/>
                <a:gd name="T44" fmla="*/ 79 w 161"/>
                <a:gd name="T45" fmla="*/ 92 h 176"/>
                <a:gd name="T46" fmla="*/ 79 w 161"/>
                <a:gd name="T47" fmla="*/ 140 h 176"/>
                <a:gd name="T48" fmla="*/ 152 w 161"/>
                <a:gd name="T49" fmla="*/ 34 h 176"/>
                <a:gd name="T50" fmla="*/ 119 w 161"/>
                <a:gd name="T51" fmla="*/ 22 h 176"/>
                <a:gd name="T52" fmla="*/ 89 w 161"/>
                <a:gd name="T53" fmla="*/ 3 h 176"/>
                <a:gd name="T54" fmla="*/ 81 w 161"/>
                <a:gd name="T55" fmla="*/ 0 h 176"/>
                <a:gd name="T56" fmla="*/ 81 w 161"/>
                <a:gd name="T57" fmla="*/ 0 h 176"/>
                <a:gd name="T58" fmla="*/ 81 w 161"/>
                <a:gd name="T59" fmla="*/ 0 h 176"/>
                <a:gd name="T60" fmla="*/ 72 w 161"/>
                <a:gd name="T61" fmla="*/ 3 h 176"/>
                <a:gd name="T62" fmla="*/ 43 w 161"/>
                <a:gd name="T63" fmla="*/ 22 h 176"/>
                <a:gd name="T64" fmla="*/ 9 w 161"/>
                <a:gd name="T65" fmla="*/ 34 h 176"/>
                <a:gd name="T66" fmla="*/ 1 w 161"/>
                <a:gd name="T67" fmla="*/ 47 h 176"/>
                <a:gd name="T68" fmla="*/ 18 w 161"/>
                <a:gd name="T69" fmla="*/ 122 h 176"/>
                <a:gd name="T70" fmla="*/ 74 w 161"/>
                <a:gd name="T71" fmla="*/ 174 h 176"/>
                <a:gd name="T72" fmla="*/ 81 w 161"/>
                <a:gd name="T73" fmla="*/ 176 h 176"/>
                <a:gd name="T74" fmla="*/ 87 w 161"/>
                <a:gd name="T75" fmla="*/ 174 h 176"/>
                <a:gd name="T76" fmla="*/ 144 w 161"/>
                <a:gd name="T77" fmla="*/ 122 h 176"/>
                <a:gd name="T78" fmla="*/ 161 w 161"/>
                <a:gd name="T79" fmla="*/ 47 h 176"/>
                <a:gd name="T80" fmla="*/ 152 w 161"/>
                <a:gd name="T81" fmla="*/ 34 h 176"/>
                <a:gd name="T82" fmla="*/ 137 w 161"/>
                <a:gd name="T83" fmla="*/ 118 h 176"/>
                <a:gd name="T84" fmla="*/ 83 w 161"/>
                <a:gd name="T85" fmla="*/ 167 h 176"/>
                <a:gd name="T86" fmla="*/ 81 w 161"/>
                <a:gd name="T87" fmla="*/ 168 h 176"/>
                <a:gd name="T88" fmla="*/ 79 w 161"/>
                <a:gd name="T89" fmla="*/ 167 h 176"/>
                <a:gd name="T90" fmla="*/ 25 w 161"/>
                <a:gd name="T91" fmla="*/ 118 h 176"/>
                <a:gd name="T92" fmla="*/ 9 w 161"/>
                <a:gd name="T93" fmla="*/ 46 h 176"/>
                <a:gd name="T94" fmla="*/ 12 w 161"/>
                <a:gd name="T95" fmla="*/ 42 h 176"/>
                <a:gd name="T96" fmla="*/ 15 w 161"/>
                <a:gd name="T97" fmla="*/ 41 h 176"/>
                <a:gd name="T98" fmla="*/ 46 w 161"/>
                <a:gd name="T99" fmla="*/ 29 h 176"/>
                <a:gd name="T100" fmla="*/ 75 w 161"/>
                <a:gd name="T101" fmla="*/ 11 h 176"/>
                <a:gd name="T102" fmla="*/ 77 w 161"/>
                <a:gd name="T103" fmla="*/ 9 h 176"/>
                <a:gd name="T104" fmla="*/ 80 w 161"/>
                <a:gd name="T105" fmla="*/ 8 h 176"/>
                <a:gd name="T106" fmla="*/ 80 w 161"/>
                <a:gd name="T107" fmla="*/ 8 h 176"/>
                <a:gd name="T108" fmla="*/ 81 w 161"/>
                <a:gd name="T109" fmla="*/ 8 h 176"/>
                <a:gd name="T110" fmla="*/ 81 w 161"/>
                <a:gd name="T111" fmla="*/ 8 h 176"/>
                <a:gd name="T112" fmla="*/ 84 w 161"/>
                <a:gd name="T113" fmla="*/ 9 h 176"/>
                <a:gd name="T114" fmla="*/ 87 w 161"/>
                <a:gd name="T115" fmla="*/ 11 h 176"/>
                <a:gd name="T116" fmla="*/ 115 w 161"/>
                <a:gd name="T117" fmla="*/ 29 h 176"/>
                <a:gd name="T118" fmla="*/ 147 w 161"/>
                <a:gd name="T119" fmla="*/ 41 h 176"/>
                <a:gd name="T120" fmla="*/ 150 w 161"/>
                <a:gd name="T121" fmla="*/ 42 h 176"/>
                <a:gd name="T122" fmla="*/ 153 w 161"/>
                <a:gd name="T123" fmla="*/ 46 h 176"/>
                <a:gd name="T124" fmla="*/ 137 w 161"/>
                <a:gd name="T125" fmla="*/ 11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 h="176">
                  <a:moveTo>
                    <a:pt x="81" y="36"/>
                  </a:moveTo>
                  <a:cubicBezTo>
                    <a:pt x="65" y="36"/>
                    <a:pt x="53" y="49"/>
                    <a:pt x="53" y="64"/>
                  </a:cubicBezTo>
                  <a:cubicBezTo>
                    <a:pt x="53" y="80"/>
                    <a:pt x="65" y="92"/>
                    <a:pt x="81" y="92"/>
                  </a:cubicBezTo>
                  <a:cubicBezTo>
                    <a:pt x="96" y="92"/>
                    <a:pt x="109" y="80"/>
                    <a:pt x="109" y="64"/>
                  </a:cubicBezTo>
                  <a:cubicBezTo>
                    <a:pt x="109" y="49"/>
                    <a:pt x="96" y="36"/>
                    <a:pt x="81" y="36"/>
                  </a:cubicBezTo>
                  <a:close/>
                  <a:moveTo>
                    <a:pt x="81" y="88"/>
                  </a:moveTo>
                  <a:cubicBezTo>
                    <a:pt x="68" y="88"/>
                    <a:pt x="57" y="77"/>
                    <a:pt x="57" y="64"/>
                  </a:cubicBezTo>
                  <a:cubicBezTo>
                    <a:pt x="57" y="51"/>
                    <a:pt x="68" y="40"/>
                    <a:pt x="81" y="40"/>
                  </a:cubicBezTo>
                  <a:cubicBezTo>
                    <a:pt x="94" y="40"/>
                    <a:pt x="105" y="51"/>
                    <a:pt x="105" y="64"/>
                  </a:cubicBezTo>
                  <a:cubicBezTo>
                    <a:pt x="105" y="77"/>
                    <a:pt x="94" y="88"/>
                    <a:pt x="81" y="88"/>
                  </a:cubicBezTo>
                  <a:close/>
                  <a:moveTo>
                    <a:pt x="79" y="140"/>
                  </a:moveTo>
                  <a:cubicBezTo>
                    <a:pt x="83" y="140"/>
                    <a:pt x="83" y="140"/>
                    <a:pt x="83" y="140"/>
                  </a:cubicBezTo>
                  <a:cubicBezTo>
                    <a:pt x="83" y="132"/>
                    <a:pt x="83" y="132"/>
                    <a:pt x="83" y="132"/>
                  </a:cubicBezTo>
                  <a:cubicBezTo>
                    <a:pt x="97" y="132"/>
                    <a:pt x="97" y="132"/>
                    <a:pt x="97" y="132"/>
                  </a:cubicBezTo>
                  <a:cubicBezTo>
                    <a:pt x="97" y="128"/>
                    <a:pt x="97" y="128"/>
                    <a:pt x="97" y="128"/>
                  </a:cubicBezTo>
                  <a:cubicBezTo>
                    <a:pt x="83" y="128"/>
                    <a:pt x="83" y="128"/>
                    <a:pt x="83" y="128"/>
                  </a:cubicBezTo>
                  <a:cubicBezTo>
                    <a:pt x="83" y="120"/>
                    <a:pt x="83" y="120"/>
                    <a:pt x="83" y="120"/>
                  </a:cubicBezTo>
                  <a:cubicBezTo>
                    <a:pt x="97" y="120"/>
                    <a:pt x="97" y="120"/>
                    <a:pt x="97" y="120"/>
                  </a:cubicBezTo>
                  <a:cubicBezTo>
                    <a:pt x="97" y="116"/>
                    <a:pt x="97" y="116"/>
                    <a:pt x="97" y="116"/>
                  </a:cubicBezTo>
                  <a:cubicBezTo>
                    <a:pt x="83" y="116"/>
                    <a:pt x="83" y="116"/>
                    <a:pt x="83" y="116"/>
                  </a:cubicBezTo>
                  <a:cubicBezTo>
                    <a:pt x="83" y="92"/>
                    <a:pt x="83" y="92"/>
                    <a:pt x="83" y="92"/>
                  </a:cubicBezTo>
                  <a:cubicBezTo>
                    <a:pt x="81" y="92"/>
                    <a:pt x="81" y="92"/>
                    <a:pt x="81" y="92"/>
                  </a:cubicBezTo>
                  <a:cubicBezTo>
                    <a:pt x="79" y="92"/>
                    <a:pt x="79" y="92"/>
                    <a:pt x="79" y="92"/>
                  </a:cubicBezTo>
                  <a:lnTo>
                    <a:pt x="79" y="140"/>
                  </a:lnTo>
                  <a:close/>
                  <a:moveTo>
                    <a:pt x="152" y="34"/>
                  </a:moveTo>
                  <a:cubicBezTo>
                    <a:pt x="144" y="31"/>
                    <a:pt x="127" y="26"/>
                    <a:pt x="119" y="22"/>
                  </a:cubicBezTo>
                  <a:cubicBezTo>
                    <a:pt x="102" y="13"/>
                    <a:pt x="95" y="7"/>
                    <a:pt x="89" y="3"/>
                  </a:cubicBezTo>
                  <a:cubicBezTo>
                    <a:pt x="87" y="1"/>
                    <a:pt x="84" y="0"/>
                    <a:pt x="81" y="0"/>
                  </a:cubicBezTo>
                  <a:cubicBezTo>
                    <a:pt x="81" y="0"/>
                    <a:pt x="81" y="0"/>
                    <a:pt x="81" y="0"/>
                  </a:cubicBezTo>
                  <a:cubicBezTo>
                    <a:pt x="81" y="0"/>
                    <a:pt x="81" y="0"/>
                    <a:pt x="81" y="0"/>
                  </a:cubicBezTo>
                  <a:cubicBezTo>
                    <a:pt x="78" y="0"/>
                    <a:pt x="75" y="1"/>
                    <a:pt x="72" y="3"/>
                  </a:cubicBezTo>
                  <a:cubicBezTo>
                    <a:pt x="66" y="7"/>
                    <a:pt x="60" y="13"/>
                    <a:pt x="43" y="22"/>
                  </a:cubicBezTo>
                  <a:cubicBezTo>
                    <a:pt x="34" y="26"/>
                    <a:pt x="18" y="31"/>
                    <a:pt x="9" y="34"/>
                  </a:cubicBezTo>
                  <a:cubicBezTo>
                    <a:pt x="4" y="36"/>
                    <a:pt x="0" y="41"/>
                    <a:pt x="1" y="47"/>
                  </a:cubicBezTo>
                  <a:cubicBezTo>
                    <a:pt x="2" y="64"/>
                    <a:pt x="7" y="100"/>
                    <a:pt x="18" y="122"/>
                  </a:cubicBezTo>
                  <a:cubicBezTo>
                    <a:pt x="30" y="147"/>
                    <a:pt x="62" y="167"/>
                    <a:pt x="74" y="174"/>
                  </a:cubicBezTo>
                  <a:cubicBezTo>
                    <a:pt x="76" y="176"/>
                    <a:pt x="79" y="176"/>
                    <a:pt x="81" y="176"/>
                  </a:cubicBezTo>
                  <a:cubicBezTo>
                    <a:pt x="83" y="176"/>
                    <a:pt x="85" y="176"/>
                    <a:pt x="87" y="174"/>
                  </a:cubicBezTo>
                  <a:cubicBezTo>
                    <a:pt x="100" y="167"/>
                    <a:pt x="131" y="147"/>
                    <a:pt x="144" y="122"/>
                  </a:cubicBezTo>
                  <a:cubicBezTo>
                    <a:pt x="155" y="100"/>
                    <a:pt x="159" y="64"/>
                    <a:pt x="161" y="47"/>
                  </a:cubicBezTo>
                  <a:cubicBezTo>
                    <a:pt x="161" y="41"/>
                    <a:pt x="158" y="36"/>
                    <a:pt x="152" y="34"/>
                  </a:cubicBezTo>
                  <a:close/>
                  <a:moveTo>
                    <a:pt x="137" y="118"/>
                  </a:moveTo>
                  <a:cubicBezTo>
                    <a:pt x="129" y="134"/>
                    <a:pt x="111" y="151"/>
                    <a:pt x="83" y="167"/>
                  </a:cubicBezTo>
                  <a:cubicBezTo>
                    <a:pt x="82" y="168"/>
                    <a:pt x="81" y="168"/>
                    <a:pt x="81" y="168"/>
                  </a:cubicBezTo>
                  <a:cubicBezTo>
                    <a:pt x="80" y="168"/>
                    <a:pt x="79" y="168"/>
                    <a:pt x="79" y="167"/>
                  </a:cubicBezTo>
                  <a:cubicBezTo>
                    <a:pt x="51" y="151"/>
                    <a:pt x="33" y="134"/>
                    <a:pt x="25" y="118"/>
                  </a:cubicBezTo>
                  <a:cubicBezTo>
                    <a:pt x="14" y="96"/>
                    <a:pt x="10" y="57"/>
                    <a:pt x="9" y="46"/>
                  </a:cubicBezTo>
                  <a:cubicBezTo>
                    <a:pt x="9" y="43"/>
                    <a:pt x="11" y="42"/>
                    <a:pt x="12" y="42"/>
                  </a:cubicBezTo>
                  <a:cubicBezTo>
                    <a:pt x="15" y="41"/>
                    <a:pt x="15" y="41"/>
                    <a:pt x="15" y="41"/>
                  </a:cubicBezTo>
                  <a:cubicBezTo>
                    <a:pt x="24" y="37"/>
                    <a:pt x="38" y="33"/>
                    <a:pt x="46" y="29"/>
                  </a:cubicBezTo>
                  <a:cubicBezTo>
                    <a:pt x="62" y="21"/>
                    <a:pt x="69" y="15"/>
                    <a:pt x="75" y="11"/>
                  </a:cubicBezTo>
                  <a:cubicBezTo>
                    <a:pt x="76" y="10"/>
                    <a:pt x="76" y="10"/>
                    <a:pt x="77" y="9"/>
                  </a:cubicBezTo>
                  <a:cubicBezTo>
                    <a:pt x="78" y="9"/>
                    <a:pt x="79" y="8"/>
                    <a:pt x="80" y="8"/>
                  </a:cubicBezTo>
                  <a:cubicBezTo>
                    <a:pt x="80" y="8"/>
                    <a:pt x="80" y="8"/>
                    <a:pt x="80" y="8"/>
                  </a:cubicBezTo>
                  <a:cubicBezTo>
                    <a:pt x="81" y="8"/>
                    <a:pt x="81" y="8"/>
                    <a:pt x="81" y="8"/>
                  </a:cubicBezTo>
                  <a:cubicBezTo>
                    <a:pt x="81" y="8"/>
                    <a:pt x="81" y="8"/>
                    <a:pt x="81" y="8"/>
                  </a:cubicBezTo>
                  <a:cubicBezTo>
                    <a:pt x="83" y="8"/>
                    <a:pt x="84" y="9"/>
                    <a:pt x="84" y="9"/>
                  </a:cubicBezTo>
                  <a:cubicBezTo>
                    <a:pt x="85" y="10"/>
                    <a:pt x="86" y="10"/>
                    <a:pt x="87" y="11"/>
                  </a:cubicBezTo>
                  <a:cubicBezTo>
                    <a:pt x="93" y="15"/>
                    <a:pt x="100" y="21"/>
                    <a:pt x="115" y="29"/>
                  </a:cubicBezTo>
                  <a:cubicBezTo>
                    <a:pt x="123" y="33"/>
                    <a:pt x="137" y="37"/>
                    <a:pt x="147" y="41"/>
                  </a:cubicBezTo>
                  <a:cubicBezTo>
                    <a:pt x="150" y="42"/>
                    <a:pt x="150" y="42"/>
                    <a:pt x="150" y="42"/>
                  </a:cubicBezTo>
                  <a:cubicBezTo>
                    <a:pt x="150" y="42"/>
                    <a:pt x="153" y="43"/>
                    <a:pt x="153" y="46"/>
                  </a:cubicBezTo>
                  <a:cubicBezTo>
                    <a:pt x="152" y="57"/>
                    <a:pt x="148" y="96"/>
                    <a:pt x="137" y="118"/>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29" name="组合 128"/>
            <p:cNvGrpSpPr/>
            <p:nvPr/>
          </p:nvGrpSpPr>
          <p:grpSpPr>
            <a:xfrm>
              <a:off x="4860999" y="4184737"/>
              <a:ext cx="186418" cy="186605"/>
              <a:chOff x="4132263" y="7170738"/>
              <a:chExt cx="606425" cy="663575"/>
            </a:xfrm>
            <a:solidFill>
              <a:srgbClr val="1D1D1A"/>
            </a:solidFill>
          </p:grpSpPr>
          <p:sp>
            <p:nvSpPr>
              <p:cNvPr id="518" name="Freeform 20"/>
              <p:cNvSpPr>
                <a:spLocks noEditPoints="1"/>
              </p:cNvSpPr>
              <p:nvPr/>
            </p:nvSpPr>
            <p:spPr bwMode="auto">
              <a:xfrm>
                <a:off x="4132263" y="7170738"/>
                <a:ext cx="606425" cy="663575"/>
              </a:xfrm>
              <a:custGeom>
                <a:avLst/>
                <a:gdLst>
                  <a:gd name="T0" fmla="*/ 154 w 161"/>
                  <a:gd name="T1" fmla="*/ 33 h 176"/>
                  <a:gd name="T2" fmla="*/ 88 w 161"/>
                  <a:gd name="T3" fmla="*/ 2 h 176"/>
                  <a:gd name="T4" fmla="*/ 81 w 161"/>
                  <a:gd name="T5" fmla="*/ 0 h 176"/>
                  <a:gd name="T6" fmla="*/ 73 w 161"/>
                  <a:gd name="T7" fmla="*/ 2 h 176"/>
                  <a:gd name="T8" fmla="*/ 7 w 161"/>
                  <a:gd name="T9" fmla="*/ 33 h 176"/>
                  <a:gd name="T10" fmla="*/ 0 w 161"/>
                  <a:gd name="T11" fmla="*/ 45 h 176"/>
                  <a:gd name="T12" fmla="*/ 1 w 161"/>
                  <a:gd name="T13" fmla="*/ 55 h 176"/>
                  <a:gd name="T14" fmla="*/ 25 w 161"/>
                  <a:gd name="T15" fmla="*/ 129 h 176"/>
                  <a:gd name="T16" fmla="*/ 76 w 161"/>
                  <a:gd name="T17" fmla="*/ 175 h 176"/>
                  <a:gd name="T18" fmla="*/ 81 w 161"/>
                  <a:gd name="T19" fmla="*/ 176 h 176"/>
                  <a:gd name="T20" fmla="*/ 85 w 161"/>
                  <a:gd name="T21" fmla="*/ 175 h 176"/>
                  <a:gd name="T22" fmla="*/ 136 w 161"/>
                  <a:gd name="T23" fmla="*/ 129 h 176"/>
                  <a:gd name="T24" fmla="*/ 159 w 161"/>
                  <a:gd name="T25" fmla="*/ 54 h 176"/>
                  <a:gd name="T26" fmla="*/ 160 w 161"/>
                  <a:gd name="T27" fmla="*/ 45 h 176"/>
                  <a:gd name="T28" fmla="*/ 154 w 161"/>
                  <a:gd name="T29" fmla="*/ 33 h 176"/>
                  <a:gd name="T30" fmla="*/ 152 w 161"/>
                  <a:gd name="T31" fmla="*/ 44 h 176"/>
                  <a:gd name="T32" fmla="*/ 151 w 161"/>
                  <a:gd name="T33" fmla="*/ 54 h 176"/>
                  <a:gd name="T34" fmla="*/ 129 w 161"/>
                  <a:gd name="T35" fmla="*/ 124 h 176"/>
                  <a:gd name="T36" fmla="*/ 81 w 161"/>
                  <a:gd name="T37" fmla="*/ 168 h 176"/>
                  <a:gd name="T38" fmla="*/ 80 w 161"/>
                  <a:gd name="T39" fmla="*/ 168 h 176"/>
                  <a:gd name="T40" fmla="*/ 32 w 161"/>
                  <a:gd name="T41" fmla="*/ 124 h 176"/>
                  <a:gd name="T42" fmla="*/ 10 w 161"/>
                  <a:gd name="T43" fmla="*/ 54 h 176"/>
                  <a:gd name="T44" fmla="*/ 9 w 161"/>
                  <a:gd name="T45" fmla="*/ 44 h 176"/>
                  <a:gd name="T46" fmla="*/ 10 w 161"/>
                  <a:gd name="T47" fmla="*/ 41 h 176"/>
                  <a:gd name="T48" fmla="*/ 79 w 161"/>
                  <a:gd name="T49" fmla="*/ 9 h 176"/>
                  <a:gd name="T50" fmla="*/ 81 w 161"/>
                  <a:gd name="T51" fmla="*/ 8 h 176"/>
                  <a:gd name="T52" fmla="*/ 82 w 161"/>
                  <a:gd name="T53" fmla="*/ 8 h 176"/>
                  <a:gd name="T54" fmla="*/ 151 w 161"/>
                  <a:gd name="T55" fmla="*/ 41 h 176"/>
                  <a:gd name="T56" fmla="*/ 152 w 161"/>
                  <a:gd name="T57" fmla="*/ 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1" h="176">
                    <a:moveTo>
                      <a:pt x="154" y="33"/>
                    </a:moveTo>
                    <a:cubicBezTo>
                      <a:pt x="127" y="28"/>
                      <a:pt x="101" y="13"/>
                      <a:pt x="88" y="2"/>
                    </a:cubicBezTo>
                    <a:cubicBezTo>
                      <a:pt x="86" y="0"/>
                      <a:pt x="83" y="0"/>
                      <a:pt x="81" y="0"/>
                    </a:cubicBezTo>
                    <a:cubicBezTo>
                      <a:pt x="79" y="0"/>
                      <a:pt x="76" y="0"/>
                      <a:pt x="73" y="2"/>
                    </a:cubicBezTo>
                    <a:cubicBezTo>
                      <a:pt x="61" y="13"/>
                      <a:pt x="35" y="28"/>
                      <a:pt x="7" y="33"/>
                    </a:cubicBezTo>
                    <a:cubicBezTo>
                      <a:pt x="2" y="34"/>
                      <a:pt x="0" y="42"/>
                      <a:pt x="0" y="45"/>
                    </a:cubicBezTo>
                    <a:cubicBezTo>
                      <a:pt x="1" y="48"/>
                      <a:pt x="1" y="51"/>
                      <a:pt x="1" y="55"/>
                    </a:cubicBezTo>
                    <a:cubicBezTo>
                      <a:pt x="3" y="74"/>
                      <a:pt x="6" y="103"/>
                      <a:pt x="25" y="129"/>
                    </a:cubicBezTo>
                    <a:cubicBezTo>
                      <a:pt x="38" y="147"/>
                      <a:pt x="59" y="165"/>
                      <a:pt x="76" y="175"/>
                    </a:cubicBezTo>
                    <a:cubicBezTo>
                      <a:pt x="77" y="176"/>
                      <a:pt x="79" y="176"/>
                      <a:pt x="81" y="176"/>
                    </a:cubicBezTo>
                    <a:cubicBezTo>
                      <a:pt x="83" y="176"/>
                      <a:pt x="84" y="176"/>
                      <a:pt x="85" y="175"/>
                    </a:cubicBezTo>
                    <a:cubicBezTo>
                      <a:pt x="103" y="165"/>
                      <a:pt x="123" y="147"/>
                      <a:pt x="136" y="129"/>
                    </a:cubicBezTo>
                    <a:cubicBezTo>
                      <a:pt x="154" y="105"/>
                      <a:pt x="157" y="75"/>
                      <a:pt x="159" y="54"/>
                    </a:cubicBezTo>
                    <a:cubicBezTo>
                      <a:pt x="159" y="51"/>
                      <a:pt x="160" y="48"/>
                      <a:pt x="160" y="45"/>
                    </a:cubicBezTo>
                    <a:cubicBezTo>
                      <a:pt x="161" y="42"/>
                      <a:pt x="159" y="34"/>
                      <a:pt x="154" y="33"/>
                    </a:cubicBezTo>
                    <a:close/>
                    <a:moveTo>
                      <a:pt x="152" y="44"/>
                    </a:moveTo>
                    <a:cubicBezTo>
                      <a:pt x="151" y="47"/>
                      <a:pt x="151" y="50"/>
                      <a:pt x="151" y="54"/>
                    </a:cubicBezTo>
                    <a:cubicBezTo>
                      <a:pt x="149" y="73"/>
                      <a:pt x="146" y="102"/>
                      <a:pt x="129" y="124"/>
                    </a:cubicBezTo>
                    <a:cubicBezTo>
                      <a:pt x="117" y="141"/>
                      <a:pt x="98" y="158"/>
                      <a:pt x="81" y="168"/>
                    </a:cubicBezTo>
                    <a:cubicBezTo>
                      <a:pt x="81" y="168"/>
                      <a:pt x="80" y="168"/>
                      <a:pt x="80" y="168"/>
                    </a:cubicBezTo>
                    <a:cubicBezTo>
                      <a:pt x="64" y="159"/>
                      <a:pt x="44" y="141"/>
                      <a:pt x="32" y="124"/>
                    </a:cubicBezTo>
                    <a:cubicBezTo>
                      <a:pt x="14" y="100"/>
                      <a:pt x="12" y="74"/>
                      <a:pt x="10" y="54"/>
                    </a:cubicBezTo>
                    <a:cubicBezTo>
                      <a:pt x="9" y="51"/>
                      <a:pt x="9" y="47"/>
                      <a:pt x="9" y="44"/>
                    </a:cubicBezTo>
                    <a:cubicBezTo>
                      <a:pt x="8" y="44"/>
                      <a:pt x="9" y="42"/>
                      <a:pt x="10" y="41"/>
                    </a:cubicBezTo>
                    <a:cubicBezTo>
                      <a:pt x="39" y="35"/>
                      <a:pt x="65" y="21"/>
                      <a:pt x="79" y="9"/>
                    </a:cubicBezTo>
                    <a:cubicBezTo>
                      <a:pt x="79" y="9"/>
                      <a:pt x="80" y="8"/>
                      <a:pt x="81" y="8"/>
                    </a:cubicBezTo>
                    <a:cubicBezTo>
                      <a:pt x="82" y="8"/>
                      <a:pt x="83" y="9"/>
                      <a:pt x="82" y="8"/>
                    </a:cubicBezTo>
                    <a:cubicBezTo>
                      <a:pt x="96" y="20"/>
                      <a:pt x="122" y="35"/>
                      <a:pt x="151" y="41"/>
                    </a:cubicBezTo>
                    <a:cubicBezTo>
                      <a:pt x="151" y="42"/>
                      <a:pt x="152" y="44"/>
                      <a:pt x="152" y="44"/>
                    </a:cubicBezTo>
                    <a:close/>
                  </a:path>
                </a:pathLst>
              </a:custGeom>
              <a:grpFill/>
              <a:ln>
                <a:noFill/>
              </a:ln>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9" name="Freeform 21"/>
              <p:cNvSpPr/>
              <p:nvPr/>
            </p:nvSpPr>
            <p:spPr bwMode="auto">
              <a:xfrm>
                <a:off x="4252913" y="7566025"/>
                <a:ext cx="365125" cy="14287"/>
              </a:xfrm>
              <a:custGeom>
                <a:avLst/>
                <a:gdLst>
                  <a:gd name="T0" fmla="*/ 94 w 97"/>
                  <a:gd name="T1" fmla="*/ 0 h 4"/>
                  <a:gd name="T2" fmla="*/ 2 w 97"/>
                  <a:gd name="T3" fmla="*/ 0 h 4"/>
                  <a:gd name="T4" fmla="*/ 0 w 97"/>
                  <a:gd name="T5" fmla="*/ 2 h 4"/>
                  <a:gd name="T6" fmla="*/ 2 w 97"/>
                  <a:gd name="T7" fmla="*/ 4 h 4"/>
                  <a:gd name="T8" fmla="*/ 94 w 97"/>
                  <a:gd name="T9" fmla="*/ 4 h 4"/>
                  <a:gd name="T10" fmla="*/ 97 w 97"/>
                  <a:gd name="T11" fmla="*/ 2 h 4"/>
                  <a:gd name="T12" fmla="*/ 94 w 9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7" h="4">
                    <a:moveTo>
                      <a:pt x="94" y="0"/>
                    </a:moveTo>
                    <a:cubicBezTo>
                      <a:pt x="2" y="0"/>
                      <a:pt x="2" y="0"/>
                      <a:pt x="2" y="0"/>
                    </a:cubicBezTo>
                    <a:cubicBezTo>
                      <a:pt x="1" y="0"/>
                      <a:pt x="0" y="1"/>
                      <a:pt x="0" y="2"/>
                    </a:cubicBezTo>
                    <a:cubicBezTo>
                      <a:pt x="0" y="3"/>
                      <a:pt x="1" y="4"/>
                      <a:pt x="2" y="4"/>
                    </a:cubicBezTo>
                    <a:cubicBezTo>
                      <a:pt x="94" y="4"/>
                      <a:pt x="94" y="4"/>
                      <a:pt x="94" y="4"/>
                    </a:cubicBezTo>
                    <a:cubicBezTo>
                      <a:pt x="96" y="4"/>
                      <a:pt x="97" y="3"/>
                      <a:pt x="97" y="2"/>
                    </a:cubicBezTo>
                    <a:cubicBezTo>
                      <a:pt x="97" y="1"/>
                      <a:pt x="96" y="0"/>
                      <a:pt x="94" y="0"/>
                    </a:cubicBezTo>
                    <a:close/>
                  </a:path>
                </a:pathLst>
              </a:custGeom>
              <a:grpFill/>
              <a:ln>
                <a:noFill/>
              </a:ln>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0" name="Freeform 22"/>
              <p:cNvSpPr>
                <a:spLocks noEditPoints="1"/>
              </p:cNvSpPr>
              <p:nvPr/>
            </p:nvSpPr>
            <p:spPr bwMode="auto">
              <a:xfrm>
                <a:off x="4252913" y="7343775"/>
                <a:ext cx="365125" cy="188912"/>
              </a:xfrm>
              <a:custGeom>
                <a:avLst/>
                <a:gdLst>
                  <a:gd name="T0" fmla="*/ 48 w 97"/>
                  <a:gd name="T1" fmla="*/ 0 h 50"/>
                  <a:gd name="T2" fmla="*/ 0 w 97"/>
                  <a:gd name="T3" fmla="*/ 48 h 50"/>
                  <a:gd name="T4" fmla="*/ 0 w 97"/>
                  <a:gd name="T5" fmla="*/ 50 h 50"/>
                  <a:gd name="T6" fmla="*/ 97 w 97"/>
                  <a:gd name="T7" fmla="*/ 50 h 50"/>
                  <a:gd name="T8" fmla="*/ 97 w 97"/>
                  <a:gd name="T9" fmla="*/ 48 h 50"/>
                  <a:gd name="T10" fmla="*/ 48 w 97"/>
                  <a:gd name="T11" fmla="*/ 0 h 50"/>
                  <a:gd name="T12" fmla="*/ 56 w 97"/>
                  <a:gd name="T13" fmla="*/ 46 h 50"/>
                  <a:gd name="T14" fmla="*/ 53 w 97"/>
                  <a:gd name="T15" fmla="*/ 41 h 50"/>
                  <a:gd name="T16" fmla="*/ 53 w 97"/>
                  <a:gd name="T17" fmla="*/ 41 h 50"/>
                  <a:gd name="T18" fmla="*/ 65 w 97"/>
                  <a:gd name="T19" fmla="*/ 23 h 50"/>
                  <a:gd name="T20" fmla="*/ 65 w 97"/>
                  <a:gd name="T21" fmla="*/ 20 h 50"/>
                  <a:gd name="T22" fmla="*/ 62 w 97"/>
                  <a:gd name="T23" fmla="*/ 21 h 50"/>
                  <a:gd name="T24" fmla="*/ 50 w 97"/>
                  <a:gd name="T25" fmla="*/ 39 h 50"/>
                  <a:gd name="T26" fmla="*/ 49 w 97"/>
                  <a:gd name="T27" fmla="*/ 39 h 50"/>
                  <a:gd name="T28" fmla="*/ 48 w 97"/>
                  <a:gd name="T29" fmla="*/ 39 h 50"/>
                  <a:gd name="T30" fmla="*/ 40 w 97"/>
                  <a:gd name="T31" fmla="*/ 46 h 50"/>
                  <a:gd name="T32" fmla="*/ 4 w 97"/>
                  <a:gd name="T33" fmla="*/ 46 h 50"/>
                  <a:gd name="T34" fmla="*/ 8 w 97"/>
                  <a:gd name="T35" fmla="*/ 32 h 50"/>
                  <a:gd name="T36" fmla="*/ 11 w 97"/>
                  <a:gd name="T37" fmla="*/ 34 h 50"/>
                  <a:gd name="T38" fmla="*/ 13 w 97"/>
                  <a:gd name="T39" fmla="*/ 34 h 50"/>
                  <a:gd name="T40" fmla="*/ 14 w 97"/>
                  <a:gd name="T41" fmla="*/ 33 h 50"/>
                  <a:gd name="T42" fmla="*/ 14 w 97"/>
                  <a:gd name="T43" fmla="*/ 30 h 50"/>
                  <a:gd name="T44" fmla="*/ 9 w 97"/>
                  <a:gd name="T45" fmla="*/ 28 h 50"/>
                  <a:gd name="T46" fmla="*/ 23 w 97"/>
                  <a:gd name="T47" fmla="*/ 13 h 50"/>
                  <a:gd name="T48" fmla="*/ 24 w 97"/>
                  <a:gd name="T49" fmla="*/ 15 h 50"/>
                  <a:gd name="T50" fmla="*/ 26 w 97"/>
                  <a:gd name="T51" fmla="*/ 16 h 50"/>
                  <a:gd name="T52" fmla="*/ 27 w 97"/>
                  <a:gd name="T53" fmla="*/ 15 h 50"/>
                  <a:gd name="T54" fmla="*/ 28 w 97"/>
                  <a:gd name="T55" fmla="*/ 12 h 50"/>
                  <a:gd name="T56" fmla="*/ 26 w 97"/>
                  <a:gd name="T57" fmla="*/ 10 h 50"/>
                  <a:gd name="T58" fmla="*/ 46 w 97"/>
                  <a:gd name="T59" fmla="*/ 4 h 50"/>
                  <a:gd name="T60" fmla="*/ 46 w 97"/>
                  <a:gd name="T61" fmla="*/ 9 h 50"/>
                  <a:gd name="T62" fmla="*/ 48 w 97"/>
                  <a:gd name="T63" fmla="*/ 11 h 50"/>
                  <a:gd name="T64" fmla="*/ 50 w 97"/>
                  <a:gd name="T65" fmla="*/ 9 h 50"/>
                  <a:gd name="T66" fmla="*/ 50 w 97"/>
                  <a:gd name="T67" fmla="*/ 4 h 50"/>
                  <a:gd name="T68" fmla="*/ 71 w 97"/>
                  <a:gd name="T69" fmla="*/ 11 h 50"/>
                  <a:gd name="T70" fmla="*/ 70 w 97"/>
                  <a:gd name="T71" fmla="*/ 13 h 50"/>
                  <a:gd name="T72" fmla="*/ 70 w 97"/>
                  <a:gd name="T73" fmla="*/ 15 h 50"/>
                  <a:gd name="T74" fmla="*/ 71 w 97"/>
                  <a:gd name="T75" fmla="*/ 16 h 50"/>
                  <a:gd name="T76" fmla="*/ 73 w 97"/>
                  <a:gd name="T77" fmla="*/ 15 h 50"/>
                  <a:gd name="T78" fmla="*/ 74 w 97"/>
                  <a:gd name="T79" fmla="*/ 13 h 50"/>
                  <a:gd name="T80" fmla="*/ 87 w 97"/>
                  <a:gd name="T81" fmla="*/ 28 h 50"/>
                  <a:gd name="T82" fmla="*/ 83 w 97"/>
                  <a:gd name="T83" fmla="*/ 30 h 50"/>
                  <a:gd name="T84" fmla="*/ 82 w 97"/>
                  <a:gd name="T85" fmla="*/ 33 h 50"/>
                  <a:gd name="T86" fmla="*/ 84 w 97"/>
                  <a:gd name="T87" fmla="*/ 34 h 50"/>
                  <a:gd name="T88" fmla="*/ 85 w 97"/>
                  <a:gd name="T89" fmla="*/ 34 h 50"/>
                  <a:gd name="T90" fmla="*/ 89 w 97"/>
                  <a:gd name="T91" fmla="*/ 32 h 50"/>
                  <a:gd name="T92" fmla="*/ 92 w 97"/>
                  <a:gd name="T93" fmla="*/ 46 h 50"/>
                  <a:gd name="T94" fmla="*/ 56 w 97"/>
                  <a:gd name="T95" fmla="*/ 46 h 50"/>
                  <a:gd name="T96" fmla="*/ 51 w 97"/>
                  <a:gd name="T97" fmla="*/ 45 h 50"/>
                  <a:gd name="T98" fmla="*/ 45 w 97"/>
                  <a:gd name="T99" fmla="*/ 45 h 50"/>
                  <a:gd name="T100" fmla="*/ 51 w 97"/>
                  <a:gd name="T101"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7" h="50">
                    <a:moveTo>
                      <a:pt x="48" y="0"/>
                    </a:moveTo>
                    <a:cubicBezTo>
                      <a:pt x="22" y="0"/>
                      <a:pt x="0" y="22"/>
                      <a:pt x="0" y="48"/>
                    </a:cubicBezTo>
                    <a:cubicBezTo>
                      <a:pt x="0" y="50"/>
                      <a:pt x="0" y="50"/>
                      <a:pt x="0" y="50"/>
                    </a:cubicBezTo>
                    <a:cubicBezTo>
                      <a:pt x="97" y="50"/>
                      <a:pt x="97" y="50"/>
                      <a:pt x="97" y="50"/>
                    </a:cubicBezTo>
                    <a:cubicBezTo>
                      <a:pt x="97" y="48"/>
                      <a:pt x="97" y="48"/>
                      <a:pt x="97" y="48"/>
                    </a:cubicBezTo>
                    <a:cubicBezTo>
                      <a:pt x="96" y="22"/>
                      <a:pt x="74" y="0"/>
                      <a:pt x="48" y="0"/>
                    </a:cubicBezTo>
                    <a:close/>
                    <a:moveTo>
                      <a:pt x="56" y="46"/>
                    </a:moveTo>
                    <a:cubicBezTo>
                      <a:pt x="56" y="44"/>
                      <a:pt x="55" y="42"/>
                      <a:pt x="53" y="41"/>
                    </a:cubicBezTo>
                    <a:cubicBezTo>
                      <a:pt x="53" y="41"/>
                      <a:pt x="53" y="41"/>
                      <a:pt x="53" y="41"/>
                    </a:cubicBezTo>
                    <a:cubicBezTo>
                      <a:pt x="65" y="23"/>
                      <a:pt x="65" y="23"/>
                      <a:pt x="65" y="23"/>
                    </a:cubicBezTo>
                    <a:cubicBezTo>
                      <a:pt x="66" y="22"/>
                      <a:pt x="66" y="21"/>
                      <a:pt x="65" y="20"/>
                    </a:cubicBezTo>
                    <a:cubicBezTo>
                      <a:pt x="64" y="20"/>
                      <a:pt x="62" y="20"/>
                      <a:pt x="62" y="21"/>
                    </a:cubicBezTo>
                    <a:cubicBezTo>
                      <a:pt x="50" y="39"/>
                      <a:pt x="50" y="39"/>
                      <a:pt x="50" y="39"/>
                    </a:cubicBezTo>
                    <a:cubicBezTo>
                      <a:pt x="50" y="39"/>
                      <a:pt x="49" y="39"/>
                      <a:pt x="49" y="39"/>
                    </a:cubicBezTo>
                    <a:cubicBezTo>
                      <a:pt x="49" y="39"/>
                      <a:pt x="49" y="39"/>
                      <a:pt x="48" y="39"/>
                    </a:cubicBezTo>
                    <a:cubicBezTo>
                      <a:pt x="44" y="39"/>
                      <a:pt x="41" y="42"/>
                      <a:pt x="40" y="46"/>
                    </a:cubicBezTo>
                    <a:cubicBezTo>
                      <a:pt x="4" y="46"/>
                      <a:pt x="4" y="46"/>
                      <a:pt x="4" y="46"/>
                    </a:cubicBezTo>
                    <a:cubicBezTo>
                      <a:pt x="4" y="41"/>
                      <a:pt x="6" y="36"/>
                      <a:pt x="8" y="32"/>
                    </a:cubicBezTo>
                    <a:cubicBezTo>
                      <a:pt x="11" y="34"/>
                      <a:pt x="11" y="34"/>
                      <a:pt x="11" y="34"/>
                    </a:cubicBezTo>
                    <a:cubicBezTo>
                      <a:pt x="12" y="34"/>
                      <a:pt x="12" y="34"/>
                      <a:pt x="13" y="34"/>
                    </a:cubicBezTo>
                    <a:cubicBezTo>
                      <a:pt x="13" y="34"/>
                      <a:pt x="14" y="34"/>
                      <a:pt x="14" y="33"/>
                    </a:cubicBezTo>
                    <a:cubicBezTo>
                      <a:pt x="15" y="32"/>
                      <a:pt x="15" y="31"/>
                      <a:pt x="14" y="30"/>
                    </a:cubicBezTo>
                    <a:cubicBezTo>
                      <a:pt x="9" y="28"/>
                      <a:pt x="9" y="28"/>
                      <a:pt x="9" y="28"/>
                    </a:cubicBezTo>
                    <a:cubicBezTo>
                      <a:pt x="13" y="22"/>
                      <a:pt x="17" y="17"/>
                      <a:pt x="23" y="13"/>
                    </a:cubicBezTo>
                    <a:cubicBezTo>
                      <a:pt x="24" y="15"/>
                      <a:pt x="24" y="15"/>
                      <a:pt x="24" y="15"/>
                    </a:cubicBezTo>
                    <a:cubicBezTo>
                      <a:pt x="25" y="15"/>
                      <a:pt x="25" y="16"/>
                      <a:pt x="26" y="16"/>
                    </a:cubicBezTo>
                    <a:cubicBezTo>
                      <a:pt x="26" y="16"/>
                      <a:pt x="27" y="16"/>
                      <a:pt x="27" y="15"/>
                    </a:cubicBezTo>
                    <a:cubicBezTo>
                      <a:pt x="28" y="15"/>
                      <a:pt x="28" y="13"/>
                      <a:pt x="28" y="12"/>
                    </a:cubicBezTo>
                    <a:cubicBezTo>
                      <a:pt x="26" y="10"/>
                      <a:pt x="26" y="10"/>
                      <a:pt x="26" y="10"/>
                    </a:cubicBezTo>
                    <a:cubicBezTo>
                      <a:pt x="32" y="7"/>
                      <a:pt x="39" y="5"/>
                      <a:pt x="46" y="4"/>
                    </a:cubicBezTo>
                    <a:cubicBezTo>
                      <a:pt x="46" y="9"/>
                      <a:pt x="46" y="9"/>
                      <a:pt x="46" y="9"/>
                    </a:cubicBezTo>
                    <a:cubicBezTo>
                      <a:pt x="46" y="10"/>
                      <a:pt x="47" y="11"/>
                      <a:pt x="48" y="11"/>
                    </a:cubicBezTo>
                    <a:cubicBezTo>
                      <a:pt x="49" y="11"/>
                      <a:pt x="50" y="10"/>
                      <a:pt x="50" y="9"/>
                    </a:cubicBezTo>
                    <a:cubicBezTo>
                      <a:pt x="50" y="4"/>
                      <a:pt x="50" y="4"/>
                      <a:pt x="50" y="4"/>
                    </a:cubicBezTo>
                    <a:cubicBezTo>
                      <a:pt x="58" y="5"/>
                      <a:pt x="65" y="7"/>
                      <a:pt x="71" y="11"/>
                    </a:cubicBezTo>
                    <a:cubicBezTo>
                      <a:pt x="70" y="13"/>
                      <a:pt x="70" y="13"/>
                      <a:pt x="70" y="13"/>
                    </a:cubicBezTo>
                    <a:cubicBezTo>
                      <a:pt x="69" y="14"/>
                      <a:pt x="69" y="15"/>
                      <a:pt x="70" y="15"/>
                    </a:cubicBezTo>
                    <a:cubicBezTo>
                      <a:pt x="71" y="16"/>
                      <a:pt x="71" y="16"/>
                      <a:pt x="71" y="16"/>
                    </a:cubicBezTo>
                    <a:cubicBezTo>
                      <a:pt x="72" y="16"/>
                      <a:pt x="73" y="15"/>
                      <a:pt x="73" y="15"/>
                    </a:cubicBezTo>
                    <a:cubicBezTo>
                      <a:pt x="74" y="13"/>
                      <a:pt x="74" y="13"/>
                      <a:pt x="74" y="13"/>
                    </a:cubicBezTo>
                    <a:cubicBezTo>
                      <a:pt x="79" y="17"/>
                      <a:pt x="84" y="22"/>
                      <a:pt x="87" y="28"/>
                    </a:cubicBezTo>
                    <a:cubicBezTo>
                      <a:pt x="83" y="30"/>
                      <a:pt x="83" y="30"/>
                      <a:pt x="83" y="30"/>
                    </a:cubicBezTo>
                    <a:cubicBezTo>
                      <a:pt x="82" y="31"/>
                      <a:pt x="81" y="32"/>
                      <a:pt x="82" y="33"/>
                    </a:cubicBezTo>
                    <a:cubicBezTo>
                      <a:pt x="82" y="34"/>
                      <a:pt x="83" y="34"/>
                      <a:pt x="84" y="34"/>
                    </a:cubicBezTo>
                    <a:cubicBezTo>
                      <a:pt x="84" y="34"/>
                      <a:pt x="85" y="34"/>
                      <a:pt x="85" y="34"/>
                    </a:cubicBezTo>
                    <a:cubicBezTo>
                      <a:pt x="89" y="32"/>
                      <a:pt x="89" y="32"/>
                      <a:pt x="89" y="32"/>
                    </a:cubicBezTo>
                    <a:cubicBezTo>
                      <a:pt x="91" y="36"/>
                      <a:pt x="92" y="41"/>
                      <a:pt x="92" y="46"/>
                    </a:cubicBezTo>
                    <a:lnTo>
                      <a:pt x="56" y="46"/>
                    </a:lnTo>
                    <a:close/>
                    <a:moveTo>
                      <a:pt x="51" y="45"/>
                    </a:moveTo>
                    <a:cubicBezTo>
                      <a:pt x="45" y="45"/>
                      <a:pt x="45" y="45"/>
                      <a:pt x="45" y="45"/>
                    </a:cubicBezTo>
                    <a:cubicBezTo>
                      <a:pt x="47" y="43"/>
                      <a:pt x="50" y="43"/>
                      <a:pt x="51" y="45"/>
                    </a:cubicBezTo>
                    <a:close/>
                  </a:path>
                </a:pathLst>
              </a:custGeom>
              <a:grpFill/>
              <a:ln>
                <a:noFill/>
              </a:ln>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30" name="Freeform 5"/>
            <p:cNvSpPr>
              <a:spLocks noEditPoints="1"/>
            </p:cNvSpPr>
            <p:nvPr/>
          </p:nvSpPr>
          <p:spPr bwMode="auto">
            <a:xfrm>
              <a:off x="2820286" y="4191546"/>
              <a:ext cx="198100" cy="172983"/>
            </a:xfrm>
            <a:custGeom>
              <a:avLst/>
              <a:gdLst>
                <a:gd name="T0" fmla="*/ 3301 w 3696"/>
                <a:gd name="T1" fmla="*/ 2226 h 3528"/>
                <a:gd name="T2" fmla="*/ 3192 w 3696"/>
                <a:gd name="T3" fmla="*/ 2276 h 3528"/>
                <a:gd name="T4" fmla="*/ 1722 w 3696"/>
                <a:gd name="T5" fmla="*/ 3360 h 3528"/>
                <a:gd name="T6" fmla="*/ 168 w 3696"/>
                <a:gd name="T7" fmla="*/ 1764 h 3528"/>
                <a:gd name="T8" fmla="*/ 1722 w 3696"/>
                <a:gd name="T9" fmla="*/ 168 h 3528"/>
                <a:gd name="T10" fmla="*/ 3192 w 3696"/>
                <a:gd name="T11" fmla="*/ 1252 h 3528"/>
                <a:gd name="T12" fmla="*/ 3301 w 3696"/>
                <a:gd name="T13" fmla="*/ 1302 h 3528"/>
                <a:gd name="T14" fmla="*/ 3352 w 3696"/>
                <a:gd name="T15" fmla="*/ 1193 h 3528"/>
                <a:gd name="T16" fmla="*/ 1722 w 3696"/>
                <a:gd name="T17" fmla="*/ 0 h 3528"/>
                <a:gd name="T18" fmla="*/ 0 w 3696"/>
                <a:gd name="T19" fmla="*/ 1764 h 3528"/>
                <a:gd name="T20" fmla="*/ 1722 w 3696"/>
                <a:gd name="T21" fmla="*/ 3528 h 3528"/>
                <a:gd name="T22" fmla="*/ 3352 w 3696"/>
                <a:gd name="T23" fmla="*/ 2327 h 3528"/>
                <a:gd name="T24" fmla="*/ 3301 w 3696"/>
                <a:gd name="T25" fmla="*/ 2226 h 3528"/>
                <a:gd name="T26" fmla="*/ 3654 w 3696"/>
                <a:gd name="T27" fmla="*/ 1764 h 3528"/>
                <a:gd name="T28" fmla="*/ 1940 w 3696"/>
                <a:gd name="T29" fmla="*/ 1764 h 3528"/>
                <a:gd name="T30" fmla="*/ 2503 w 3696"/>
                <a:gd name="T31" fmla="*/ 1252 h 3528"/>
                <a:gd name="T32" fmla="*/ 2503 w 3696"/>
                <a:gd name="T33" fmla="*/ 1193 h 3528"/>
                <a:gd name="T34" fmla="*/ 2444 w 3696"/>
                <a:gd name="T35" fmla="*/ 1193 h 3528"/>
                <a:gd name="T36" fmla="*/ 1798 w 3696"/>
                <a:gd name="T37" fmla="*/ 1781 h 3528"/>
                <a:gd name="T38" fmla="*/ 1789 w 3696"/>
                <a:gd name="T39" fmla="*/ 1823 h 3528"/>
                <a:gd name="T40" fmla="*/ 1831 w 3696"/>
                <a:gd name="T41" fmla="*/ 1848 h 3528"/>
                <a:gd name="T42" fmla="*/ 3654 w 3696"/>
                <a:gd name="T43" fmla="*/ 1848 h 3528"/>
                <a:gd name="T44" fmla="*/ 3696 w 3696"/>
                <a:gd name="T45" fmla="*/ 1806 h 3528"/>
                <a:gd name="T46" fmla="*/ 3654 w 3696"/>
                <a:gd name="T47" fmla="*/ 1764 h 3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96" h="3528">
                  <a:moveTo>
                    <a:pt x="3301" y="2226"/>
                  </a:moveTo>
                  <a:cubicBezTo>
                    <a:pt x="3259" y="2209"/>
                    <a:pt x="3209" y="2234"/>
                    <a:pt x="3192" y="2276"/>
                  </a:cubicBezTo>
                  <a:cubicBezTo>
                    <a:pt x="2982" y="2923"/>
                    <a:pt x="2394" y="3360"/>
                    <a:pt x="1722" y="3360"/>
                  </a:cubicBezTo>
                  <a:cubicBezTo>
                    <a:pt x="865" y="3360"/>
                    <a:pt x="168" y="2646"/>
                    <a:pt x="168" y="1764"/>
                  </a:cubicBezTo>
                  <a:cubicBezTo>
                    <a:pt x="168" y="882"/>
                    <a:pt x="865" y="168"/>
                    <a:pt x="1722" y="168"/>
                  </a:cubicBezTo>
                  <a:cubicBezTo>
                    <a:pt x="2386" y="168"/>
                    <a:pt x="2982" y="605"/>
                    <a:pt x="3192" y="1252"/>
                  </a:cubicBezTo>
                  <a:cubicBezTo>
                    <a:pt x="3209" y="1294"/>
                    <a:pt x="3251" y="1319"/>
                    <a:pt x="3301" y="1302"/>
                  </a:cubicBezTo>
                  <a:cubicBezTo>
                    <a:pt x="3343" y="1285"/>
                    <a:pt x="3368" y="1243"/>
                    <a:pt x="3352" y="1193"/>
                  </a:cubicBezTo>
                  <a:cubicBezTo>
                    <a:pt x="3116" y="479"/>
                    <a:pt x="2461" y="0"/>
                    <a:pt x="1722" y="0"/>
                  </a:cubicBezTo>
                  <a:cubicBezTo>
                    <a:pt x="773" y="0"/>
                    <a:pt x="0" y="790"/>
                    <a:pt x="0" y="1764"/>
                  </a:cubicBezTo>
                  <a:cubicBezTo>
                    <a:pt x="0" y="2738"/>
                    <a:pt x="773" y="3528"/>
                    <a:pt x="1722" y="3528"/>
                  </a:cubicBezTo>
                  <a:cubicBezTo>
                    <a:pt x="2461" y="3528"/>
                    <a:pt x="3116" y="3049"/>
                    <a:pt x="3352" y="2327"/>
                  </a:cubicBezTo>
                  <a:cubicBezTo>
                    <a:pt x="3368" y="2285"/>
                    <a:pt x="3343" y="2234"/>
                    <a:pt x="3301" y="2226"/>
                  </a:cubicBezTo>
                  <a:close/>
                  <a:moveTo>
                    <a:pt x="3654" y="1764"/>
                  </a:moveTo>
                  <a:cubicBezTo>
                    <a:pt x="1940" y="1764"/>
                    <a:pt x="1940" y="1764"/>
                    <a:pt x="1940" y="1764"/>
                  </a:cubicBezTo>
                  <a:cubicBezTo>
                    <a:pt x="2503" y="1252"/>
                    <a:pt x="2503" y="1252"/>
                    <a:pt x="2503" y="1252"/>
                  </a:cubicBezTo>
                  <a:cubicBezTo>
                    <a:pt x="2520" y="1235"/>
                    <a:pt x="2520" y="1210"/>
                    <a:pt x="2503" y="1193"/>
                  </a:cubicBezTo>
                  <a:cubicBezTo>
                    <a:pt x="2486" y="1176"/>
                    <a:pt x="2461" y="1176"/>
                    <a:pt x="2444" y="1193"/>
                  </a:cubicBezTo>
                  <a:cubicBezTo>
                    <a:pt x="1798" y="1781"/>
                    <a:pt x="1798" y="1781"/>
                    <a:pt x="1798" y="1781"/>
                  </a:cubicBezTo>
                  <a:cubicBezTo>
                    <a:pt x="1781" y="1789"/>
                    <a:pt x="1781" y="1814"/>
                    <a:pt x="1789" y="1823"/>
                  </a:cubicBezTo>
                  <a:cubicBezTo>
                    <a:pt x="1798" y="1831"/>
                    <a:pt x="1814" y="1848"/>
                    <a:pt x="1831" y="1848"/>
                  </a:cubicBezTo>
                  <a:cubicBezTo>
                    <a:pt x="3654" y="1848"/>
                    <a:pt x="3654" y="1848"/>
                    <a:pt x="3654" y="1848"/>
                  </a:cubicBezTo>
                  <a:cubicBezTo>
                    <a:pt x="3679" y="1848"/>
                    <a:pt x="3696" y="1831"/>
                    <a:pt x="3696" y="1806"/>
                  </a:cubicBezTo>
                  <a:cubicBezTo>
                    <a:pt x="3696" y="1781"/>
                    <a:pt x="3679" y="1764"/>
                    <a:pt x="3654" y="1764"/>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1" name="Freeform 6"/>
            <p:cNvSpPr>
              <a:spLocks noEditPoints="1"/>
            </p:cNvSpPr>
            <p:nvPr/>
          </p:nvSpPr>
          <p:spPr bwMode="auto">
            <a:xfrm>
              <a:off x="3242644" y="4182286"/>
              <a:ext cx="194533" cy="191504"/>
            </a:xfrm>
            <a:custGeom>
              <a:avLst/>
              <a:gdLst>
                <a:gd name="T0" fmla="*/ 118 w 161"/>
                <a:gd name="T1" fmla="*/ 22 h 176"/>
                <a:gd name="T2" fmla="*/ 80 w 161"/>
                <a:gd name="T3" fmla="*/ 0 h 176"/>
                <a:gd name="T4" fmla="*/ 80 w 161"/>
                <a:gd name="T5" fmla="*/ 0 h 176"/>
                <a:gd name="T6" fmla="*/ 42 w 161"/>
                <a:gd name="T7" fmla="*/ 22 h 176"/>
                <a:gd name="T8" fmla="*/ 0 w 161"/>
                <a:gd name="T9" fmla="*/ 47 h 176"/>
                <a:gd name="T10" fmla="*/ 74 w 161"/>
                <a:gd name="T11" fmla="*/ 175 h 176"/>
                <a:gd name="T12" fmla="*/ 86 w 161"/>
                <a:gd name="T13" fmla="*/ 175 h 176"/>
                <a:gd name="T14" fmla="*/ 160 w 161"/>
                <a:gd name="T15" fmla="*/ 47 h 176"/>
                <a:gd name="T16" fmla="*/ 136 w 161"/>
                <a:gd name="T17" fmla="*/ 119 h 176"/>
                <a:gd name="T18" fmla="*/ 80 w 161"/>
                <a:gd name="T19" fmla="*/ 168 h 176"/>
                <a:gd name="T20" fmla="*/ 24 w 161"/>
                <a:gd name="T21" fmla="*/ 119 h 176"/>
                <a:gd name="T22" fmla="*/ 11 w 161"/>
                <a:gd name="T23" fmla="*/ 42 h 176"/>
                <a:gd name="T24" fmla="*/ 46 w 161"/>
                <a:gd name="T25" fmla="*/ 29 h 176"/>
                <a:gd name="T26" fmla="*/ 77 w 161"/>
                <a:gd name="T27" fmla="*/ 9 h 176"/>
                <a:gd name="T28" fmla="*/ 80 w 161"/>
                <a:gd name="T29" fmla="*/ 8 h 176"/>
                <a:gd name="T30" fmla="*/ 80 w 161"/>
                <a:gd name="T31" fmla="*/ 8 h 176"/>
                <a:gd name="T32" fmla="*/ 86 w 161"/>
                <a:gd name="T33" fmla="*/ 11 h 176"/>
                <a:gd name="T34" fmla="*/ 146 w 161"/>
                <a:gd name="T35" fmla="*/ 41 h 176"/>
                <a:gd name="T36" fmla="*/ 152 w 161"/>
                <a:gd name="T37" fmla="*/ 46 h 176"/>
                <a:gd name="T38" fmla="*/ 80 w 161"/>
                <a:gd name="T39" fmla="*/ 84 h 176"/>
                <a:gd name="T40" fmla="*/ 74 w 161"/>
                <a:gd name="T41" fmla="*/ 98 h 176"/>
                <a:gd name="T42" fmla="*/ 76 w 161"/>
                <a:gd name="T43" fmla="*/ 104 h 176"/>
                <a:gd name="T44" fmla="*/ 86 w 161"/>
                <a:gd name="T45" fmla="*/ 102 h 176"/>
                <a:gd name="T46" fmla="*/ 88 w 161"/>
                <a:gd name="T47" fmla="*/ 92 h 176"/>
                <a:gd name="T48" fmla="*/ 83 w 161"/>
                <a:gd name="T49" fmla="*/ 95 h 176"/>
                <a:gd name="T50" fmla="*/ 82 w 161"/>
                <a:gd name="T51" fmla="*/ 100 h 176"/>
                <a:gd name="T52" fmla="*/ 78 w 161"/>
                <a:gd name="T53" fmla="*/ 97 h 176"/>
                <a:gd name="T54" fmla="*/ 76 w 161"/>
                <a:gd name="T55" fmla="*/ 92 h 176"/>
                <a:gd name="T56" fmla="*/ 84 w 161"/>
                <a:gd name="T57" fmla="*/ 92 h 176"/>
                <a:gd name="T58" fmla="*/ 105 w 161"/>
                <a:gd name="T59" fmla="*/ 72 h 176"/>
                <a:gd name="T60" fmla="*/ 100 w 161"/>
                <a:gd name="T61" fmla="*/ 65 h 176"/>
                <a:gd name="T62" fmla="*/ 60 w 161"/>
                <a:gd name="T63" fmla="*/ 65 h 176"/>
                <a:gd name="T64" fmla="*/ 55 w 161"/>
                <a:gd name="T65" fmla="*/ 72 h 176"/>
                <a:gd name="T66" fmla="*/ 50 w 161"/>
                <a:gd name="T67" fmla="*/ 115 h 176"/>
                <a:gd name="T68" fmla="*/ 105 w 161"/>
                <a:gd name="T69" fmla="*/ 120 h 176"/>
                <a:gd name="T70" fmla="*/ 110 w 161"/>
                <a:gd name="T71" fmla="*/ 78 h 176"/>
                <a:gd name="T72" fmla="*/ 64 w 161"/>
                <a:gd name="T73" fmla="*/ 65 h 176"/>
                <a:gd name="T74" fmla="*/ 96 w 161"/>
                <a:gd name="T75" fmla="*/ 65 h 176"/>
                <a:gd name="T76" fmla="*/ 64 w 161"/>
                <a:gd name="T77" fmla="*/ 72 h 176"/>
                <a:gd name="T78" fmla="*/ 106 w 161"/>
                <a:gd name="T79" fmla="*/ 115 h 176"/>
                <a:gd name="T80" fmla="*/ 55 w 161"/>
                <a:gd name="T81" fmla="*/ 116 h 176"/>
                <a:gd name="T82" fmla="*/ 54 w 161"/>
                <a:gd name="T83" fmla="*/ 78 h 176"/>
                <a:gd name="T84" fmla="*/ 105 w 161"/>
                <a:gd name="T85" fmla="*/ 76 h 176"/>
                <a:gd name="T86" fmla="*/ 106 w 161"/>
                <a:gd name="T87" fmla="*/ 11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1" h="176">
                  <a:moveTo>
                    <a:pt x="152" y="34"/>
                  </a:moveTo>
                  <a:cubicBezTo>
                    <a:pt x="143" y="31"/>
                    <a:pt x="126" y="26"/>
                    <a:pt x="118" y="22"/>
                  </a:cubicBezTo>
                  <a:cubicBezTo>
                    <a:pt x="101" y="13"/>
                    <a:pt x="95" y="8"/>
                    <a:pt x="89" y="3"/>
                  </a:cubicBezTo>
                  <a:cubicBezTo>
                    <a:pt x="86" y="1"/>
                    <a:pt x="83" y="0"/>
                    <a:pt x="80" y="0"/>
                  </a:cubicBezTo>
                  <a:cubicBezTo>
                    <a:pt x="80" y="0"/>
                    <a:pt x="80" y="0"/>
                    <a:pt x="80" y="0"/>
                  </a:cubicBezTo>
                  <a:cubicBezTo>
                    <a:pt x="80" y="0"/>
                    <a:pt x="80" y="0"/>
                    <a:pt x="80" y="0"/>
                  </a:cubicBezTo>
                  <a:cubicBezTo>
                    <a:pt x="77" y="0"/>
                    <a:pt x="74" y="1"/>
                    <a:pt x="72" y="3"/>
                  </a:cubicBezTo>
                  <a:cubicBezTo>
                    <a:pt x="65" y="8"/>
                    <a:pt x="59" y="13"/>
                    <a:pt x="42" y="22"/>
                  </a:cubicBezTo>
                  <a:cubicBezTo>
                    <a:pt x="34" y="26"/>
                    <a:pt x="17" y="31"/>
                    <a:pt x="9" y="34"/>
                  </a:cubicBezTo>
                  <a:cubicBezTo>
                    <a:pt x="3" y="36"/>
                    <a:pt x="0" y="41"/>
                    <a:pt x="0" y="47"/>
                  </a:cubicBezTo>
                  <a:cubicBezTo>
                    <a:pt x="2" y="65"/>
                    <a:pt x="6" y="100"/>
                    <a:pt x="17" y="122"/>
                  </a:cubicBezTo>
                  <a:cubicBezTo>
                    <a:pt x="30" y="147"/>
                    <a:pt x="61" y="167"/>
                    <a:pt x="74" y="175"/>
                  </a:cubicBezTo>
                  <a:cubicBezTo>
                    <a:pt x="76" y="176"/>
                    <a:pt x="78" y="176"/>
                    <a:pt x="80" y="176"/>
                  </a:cubicBezTo>
                  <a:cubicBezTo>
                    <a:pt x="82" y="176"/>
                    <a:pt x="84" y="176"/>
                    <a:pt x="86" y="175"/>
                  </a:cubicBezTo>
                  <a:cubicBezTo>
                    <a:pt x="99" y="167"/>
                    <a:pt x="131" y="147"/>
                    <a:pt x="143" y="122"/>
                  </a:cubicBezTo>
                  <a:cubicBezTo>
                    <a:pt x="154" y="100"/>
                    <a:pt x="159" y="65"/>
                    <a:pt x="160" y="47"/>
                  </a:cubicBezTo>
                  <a:cubicBezTo>
                    <a:pt x="161" y="41"/>
                    <a:pt x="157" y="36"/>
                    <a:pt x="152" y="34"/>
                  </a:cubicBezTo>
                  <a:close/>
                  <a:moveTo>
                    <a:pt x="136" y="119"/>
                  </a:moveTo>
                  <a:cubicBezTo>
                    <a:pt x="128" y="135"/>
                    <a:pt x="110" y="151"/>
                    <a:pt x="82" y="168"/>
                  </a:cubicBezTo>
                  <a:cubicBezTo>
                    <a:pt x="82" y="168"/>
                    <a:pt x="81" y="168"/>
                    <a:pt x="80" y="168"/>
                  </a:cubicBezTo>
                  <a:cubicBezTo>
                    <a:pt x="79" y="168"/>
                    <a:pt x="79" y="168"/>
                    <a:pt x="78" y="168"/>
                  </a:cubicBezTo>
                  <a:cubicBezTo>
                    <a:pt x="50" y="151"/>
                    <a:pt x="32" y="135"/>
                    <a:pt x="24" y="119"/>
                  </a:cubicBezTo>
                  <a:cubicBezTo>
                    <a:pt x="13" y="97"/>
                    <a:pt x="9" y="58"/>
                    <a:pt x="8" y="46"/>
                  </a:cubicBezTo>
                  <a:cubicBezTo>
                    <a:pt x="8" y="43"/>
                    <a:pt x="11" y="42"/>
                    <a:pt x="11" y="42"/>
                  </a:cubicBezTo>
                  <a:cubicBezTo>
                    <a:pt x="14" y="41"/>
                    <a:pt x="14" y="41"/>
                    <a:pt x="14" y="41"/>
                  </a:cubicBezTo>
                  <a:cubicBezTo>
                    <a:pt x="24" y="38"/>
                    <a:pt x="38" y="33"/>
                    <a:pt x="46" y="29"/>
                  </a:cubicBezTo>
                  <a:cubicBezTo>
                    <a:pt x="61" y="21"/>
                    <a:pt x="68" y="16"/>
                    <a:pt x="74" y="11"/>
                  </a:cubicBezTo>
                  <a:cubicBezTo>
                    <a:pt x="75" y="11"/>
                    <a:pt x="76" y="10"/>
                    <a:pt x="77" y="9"/>
                  </a:cubicBezTo>
                  <a:cubicBezTo>
                    <a:pt x="77" y="9"/>
                    <a:pt x="78" y="9"/>
                    <a:pt x="80" y="8"/>
                  </a:cubicBezTo>
                  <a:cubicBezTo>
                    <a:pt x="80" y="8"/>
                    <a:pt x="80" y="8"/>
                    <a:pt x="80" y="8"/>
                  </a:cubicBezTo>
                  <a:cubicBezTo>
                    <a:pt x="80" y="8"/>
                    <a:pt x="80" y="8"/>
                    <a:pt x="80" y="8"/>
                  </a:cubicBezTo>
                  <a:cubicBezTo>
                    <a:pt x="80" y="8"/>
                    <a:pt x="80" y="8"/>
                    <a:pt x="80" y="8"/>
                  </a:cubicBezTo>
                  <a:cubicBezTo>
                    <a:pt x="82" y="8"/>
                    <a:pt x="83" y="9"/>
                    <a:pt x="84" y="9"/>
                  </a:cubicBezTo>
                  <a:cubicBezTo>
                    <a:pt x="85" y="10"/>
                    <a:pt x="85" y="11"/>
                    <a:pt x="86" y="11"/>
                  </a:cubicBezTo>
                  <a:cubicBezTo>
                    <a:pt x="92" y="16"/>
                    <a:pt x="99" y="21"/>
                    <a:pt x="114" y="29"/>
                  </a:cubicBezTo>
                  <a:cubicBezTo>
                    <a:pt x="122" y="33"/>
                    <a:pt x="137" y="38"/>
                    <a:pt x="146" y="41"/>
                  </a:cubicBezTo>
                  <a:cubicBezTo>
                    <a:pt x="149" y="42"/>
                    <a:pt x="149" y="42"/>
                    <a:pt x="149" y="42"/>
                  </a:cubicBezTo>
                  <a:cubicBezTo>
                    <a:pt x="150" y="42"/>
                    <a:pt x="152" y="43"/>
                    <a:pt x="152" y="46"/>
                  </a:cubicBezTo>
                  <a:cubicBezTo>
                    <a:pt x="151" y="58"/>
                    <a:pt x="147" y="97"/>
                    <a:pt x="136" y="119"/>
                  </a:cubicBezTo>
                  <a:close/>
                  <a:moveTo>
                    <a:pt x="80" y="84"/>
                  </a:moveTo>
                  <a:cubicBezTo>
                    <a:pt x="76" y="84"/>
                    <a:pt x="72" y="88"/>
                    <a:pt x="72" y="92"/>
                  </a:cubicBezTo>
                  <a:cubicBezTo>
                    <a:pt x="72" y="94"/>
                    <a:pt x="73" y="96"/>
                    <a:pt x="74" y="98"/>
                  </a:cubicBezTo>
                  <a:cubicBezTo>
                    <a:pt x="74" y="102"/>
                    <a:pt x="74" y="102"/>
                    <a:pt x="74" y="102"/>
                  </a:cubicBezTo>
                  <a:cubicBezTo>
                    <a:pt x="74" y="104"/>
                    <a:pt x="75" y="104"/>
                    <a:pt x="76" y="104"/>
                  </a:cubicBezTo>
                  <a:cubicBezTo>
                    <a:pt x="84" y="104"/>
                    <a:pt x="84" y="104"/>
                    <a:pt x="84" y="104"/>
                  </a:cubicBezTo>
                  <a:cubicBezTo>
                    <a:pt x="85" y="104"/>
                    <a:pt x="86" y="104"/>
                    <a:pt x="86" y="102"/>
                  </a:cubicBezTo>
                  <a:cubicBezTo>
                    <a:pt x="86" y="98"/>
                    <a:pt x="86" y="98"/>
                    <a:pt x="86" y="98"/>
                  </a:cubicBezTo>
                  <a:cubicBezTo>
                    <a:pt x="87" y="96"/>
                    <a:pt x="88" y="94"/>
                    <a:pt x="88" y="92"/>
                  </a:cubicBezTo>
                  <a:cubicBezTo>
                    <a:pt x="88" y="88"/>
                    <a:pt x="85" y="84"/>
                    <a:pt x="80" y="84"/>
                  </a:cubicBezTo>
                  <a:close/>
                  <a:moveTo>
                    <a:pt x="83" y="95"/>
                  </a:moveTo>
                  <a:cubicBezTo>
                    <a:pt x="82" y="96"/>
                    <a:pt x="82" y="96"/>
                    <a:pt x="82" y="97"/>
                  </a:cubicBezTo>
                  <a:cubicBezTo>
                    <a:pt x="82" y="100"/>
                    <a:pt x="82" y="100"/>
                    <a:pt x="82" y="100"/>
                  </a:cubicBezTo>
                  <a:cubicBezTo>
                    <a:pt x="78" y="100"/>
                    <a:pt x="78" y="100"/>
                    <a:pt x="78" y="100"/>
                  </a:cubicBezTo>
                  <a:cubicBezTo>
                    <a:pt x="78" y="97"/>
                    <a:pt x="78" y="97"/>
                    <a:pt x="78" y="97"/>
                  </a:cubicBezTo>
                  <a:cubicBezTo>
                    <a:pt x="78" y="96"/>
                    <a:pt x="78" y="96"/>
                    <a:pt x="78" y="95"/>
                  </a:cubicBezTo>
                  <a:cubicBezTo>
                    <a:pt x="77" y="95"/>
                    <a:pt x="76" y="94"/>
                    <a:pt x="76" y="92"/>
                  </a:cubicBezTo>
                  <a:cubicBezTo>
                    <a:pt x="76" y="90"/>
                    <a:pt x="78" y="88"/>
                    <a:pt x="80" y="88"/>
                  </a:cubicBezTo>
                  <a:cubicBezTo>
                    <a:pt x="82" y="88"/>
                    <a:pt x="84" y="90"/>
                    <a:pt x="84" y="92"/>
                  </a:cubicBezTo>
                  <a:cubicBezTo>
                    <a:pt x="84" y="94"/>
                    <a:pt x="84" y="95"/>
                    <a:pt x="83" y="95"/>
                  </a:cubicBezTo>
                  <a:close/>
                  <a:moveTo>
                    <a:pt x="105" y="72"/>
                  </a:moveTo>
                  <a:cubicBezTo>
                    <a:pt x="100" y="72"/>
                    <a:pt x="100" y="72"/>
                    <a:pt x="100" y="72"/>
                  </a:cubicBezTo>
                  <a:cubicBezTo>
                    <a:pt x="100" y="65"/>
                    <a:pt x="100" y="65"/>
                    <a:pt x="100" y="65"/>
                  </a:cubicBezTo>
                  <a:cubicBezTo>
                    <a:pt x="100" y="54"/>
                    <a:pt x="91" y="45"/>
                    <a:pt x="80" y="45"/>
                  </a:cubicBezTo>
                  <a:cubicBezTo>
                    <a:pt x="69" y="45"/>
                    <a:pt x="60" y="54"/>
                    <a:pt x="60" y="65"/>
                  </a:cubicBezTo>
                  <a:cubicBezTo>
                    <a:pt x="60" y="72"/>
                    <a:pt x="60" y="72"/>
                    <a:pt x="60" y="72"/>
                  </a:cubicBezTo>
                  <a:cubicBezTo>
                    <a:pt x="55" y="72"/>
                    <a:pt x="55" y="72"/>
                    <a:pt x="55" y="72"/>
                  </a:cubicBezTo>
                  <a:cubicBezTo>
                    <a:pt x="52" y="72"/>
                    <a:pt x="50" y="75"/>
                    <a:pt x="50" y="78"/>
                  </a:cubicBezTo>
                  <a:cubicBezTo>
                    <a:pt x="50" y="115"/>
                    <a:pt x="50" y="115"/>
                    <a:pt x="50" y="115"/>
                  </a:cubicBezTo>
                  <a:cubicBezTo>
                    <a:pt x="50" y="118"/>
                    <a:pt x="52" y="120"/>
                    <a:pt x="55" y="120"/>
                  </a:cubicBezTo>
                  <a:cubicBezTo>
                    <a:pt x="105" y="120"/>
                    <a:pt x="105" y="120"/>
                    <a:pt x="105" y="120"/>
                  </a:cubicBezTo>
                  <a:cubicBezTo>
                    <a:pt x="108" y="120"/>
                    <a:pt x="110" y="118"/>
                    <a:pt x="110" y="115"/>
                  </a:cubicBezTo>
                  <a:cubicBezTo>
                    <a:pt x="110" y="78"/>
                    <a:pt x="110" y="78"/>
                    <a:pt x="110" y="78"/>
                  </a:cubicBezTo>
                  <a:cubicBezTo>
                    <a:pt x="110" y="75"/>
                    <a:pt x="108" y="72"/>
                    <a:pt x="105" y="72"/>
                  </a:cubicBezTo>
                  <a:close/>
                  <a:moveTo>
                    <a:pt x="64" y="65"/>
                  </a:moveTo>
                  <a:cubicBezTo>
                    <a:pt x="64" y="56"/>
                    <a:pt x="71" y="49"/>
                    <a:pt x="80" y="49"/>
                  </a:cubicBezTo>
                  <a:cubicBezTo>
                    <a:pt x="89" y="49"/>
                    <a:pt x="96" y="56"/>
                    <a:pt x="96" y="65"/>
                  </a:cubicBezTo>
                  <a:cubicBezTo>
                    <a:pt x="96" y="72"/>
                    <a:pt x="96" y="72"/>
                    <a:pt x="96" y="72"/>
                  </a:cubicBezTo>
                  <a:cubicBezTo>
                    <a:pt x="64" y="72"/>
                    <a:pt x="64" y="72"/>
                    <a:pt x="64" y="72"/>
                  </a:cubicBezTo>
                  <a:lnTo>
                    <a:pt x="64" y="65"/>
                  </a:lnTo>
                  <a:close/>
                  <a:moveTo>
                    <a:pt x="106" y="115"/>
                  </a:moveTo>
                  <a:cubicBezTo>
                    <a:pt x="106" y="116"/>
                    <a:pt x="106" y="116"/>
                    <a:pt x="105" y="116"/>
                  </a:cubicBezTo>
                  <a:cubicBezTo>
                    <a:pt x="55" y="116"/>
                    <a:pt x="55" y="116"/>
                    <a:pt x="55" y="116"/>
                  </a:cubicBezTo>
                  <a:cubicBezTo>
                    <a:pt x="55" y="116"/>
                    <a:pt x="54" y="116"/>
                    <a:pt x="54" y="115"/>
                  </a:cubicBezTo>
                  <a:cubicBezTo>
                    <a:pt x="54" y="78"/>
                    <a:pt x="54" y="78"/>
                    <a:pt x="54" y="78"/>
                  </a:cubicBezTo>
                  <a:cubicBezTo>
                    <a:pt x="54" y="77"/>
                    <a:pt x="55" y="76"/>
                    <a:pt x="55" y="76"/>
                  </a:cubicBezTo>
                  <a:cubicBezTo>
                    <a:pt x="105" y="76"/>
                    <a:pt x="105" y="76"/>
                    <a:pt x="105" y="76"/>
                  </a:cubicBezTo>
                  <a:cubicBezTo>
                    <a:pt x="106" y="76"/>
                    <a:pt x="106" y="77"/>
                    <a:pt x="106" y="78"/>
                  </a:cubicBezTo>
                  <a:lnTo>
                    <a:pt x="106" y="115"/>
                  </a:ln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2" name="Freeform 23"/>
            <p:cNvSpPr>
              <a:spLocks noEditPoints="1"/>
            </p:cNvSpPr>
            <p:nvPr/>
          </p:nvSpPr>
          <p:spPr bwMode="auto">
            <a:xfrm>
              <a:off x="3661434" y="4188245"/>
              <a:ext cx="179405" cy="179585"/>
            </a:xfrm>
            <a:custGeom>
              <a:avLst/>
              <a:gdLst>
                <a:gd name="T0" fmla="*/ 53 w 161"/>
                <a:gd name="T1" fmla="*/ 76 h 176"/>
                <a:gd name="T2" fmla="*/ 45 w 161"/>
                <a:gd name="T3" fmla="*/ 84 h 176"/>
                <a:gd name="T4" fmla="*/ 53 w 161"/>
                <a:gd name="T5" fmla="*/ 88 h 176"/>
                <a:gd name="T6" fmla="*/ 57 w 161"/>
                <a:gd name="T7" fmla="*/ 96 h 176"/>
                <a:gd name="T8" fmla="*/ 65 w 161"/>
                <a:gd name="T9" fmla="*/ 88 h 176"/>
                <a:gd name="T10" fmla="*/ 57 w 161"/>
                <a:gd name="T11" fmla="*/ 84 h 176"/>
                <a:gd name="T12" fmla="*/ 97 w 161"/>
                <a:gd name="T13" fmla="*/ 80 h 176"/>
                <a:gd name="T14" fmla="*/ 97 w 161"/>
                <a:gd name="T15" fmla="*/ 88 h 176"/>
                <a:gd name="T16" fmla="*/ 97 w 161"/>
                <a:gd name="T17" fmla="*/ 80 h 176"/>
                <a:gd name="T18" fmla="*/ 109 w 161"/>
                <a:gd name="T19" fmla="*/ 84 h 176"/>
                <a:gd name="T20" fmla="*/ 117 w 161"/>
                <a:gd name="T21" fmla="*/ 84 h 176"/>
                <a:gd name="T22" fmla="*/ 152 w 161"/>
                <a:gd name="T23" fmla="*/ 34 h 176"/>
                <a:gd name="T24" fmla="*/ 89 w 161"/>
                <a:gd name="T25" fmla="*/ 3 h 176"/>
                <a:gd name="T26" fmla="*/ 81 w 161"/>
                <a:gd name="T27" fmla="*/ 0 h 176"/>
                <a:gd name="T28" fmla="*/ 72 w 161"/>
                <a:gd name="T29" fmla="*/ 2 h 176"/>
                <a:gd name="T30" fmla="*/ 9 w 161"/>
                <a:gd name="T31" fmla="*/ 34 h 176"/>
                <a:gd name="T32" fmla="*/ 18 w 161"/>
                <a:gd name="T33" fmla="*/ 122 h 176"/>
                <a:gd name="T34" fmla="*/ 81 w 161"/>
                <a:gd name="T35" fmla="*/ 176 h 176"/>
                <a:gd name="T36" fmla="*/ 144 w 161"/>
                <a:gd name="T37" fmla="*/ 122 h 176"/>
                <a:gd name="T38" fmla="*/ 152 w 161"/>
                <a:gd name="T39" fmla="*/ 34 h 176"/>
                <a:gd name="T40" fmla="*/ 83 w 161"/>
                <a:gd name="T41" fmla="*/ 168 h 176"/>
                <a:gd name="T42" fmla="*/ 79 w 161"/>
                <a:gd name="T43" fmla="*/ 167 h 176"/>
                <a:gd name="T44" fmla="*/ 9 w 161"/>
                <a:gd name="T45" fmla="*/ 46 h 176"/>
                <a:gd name="T46" fmla="*/ 15 w 161"/>
                <a:gd name="T47" fmla="*/ 40 h 176"/>
                <a:gd name="T48" fmla="*/ 75 w 161"/>
                <a:gd name="T49" fmla="*/ 11 h 176"/>
                <a:gd name="T50" fmla="*/ 80 w 161"/>
                <a:gd name="T51" fmla="*/ 8 h 176"/>
                <a:gd name="T52" fmla="*/ 81 w 161"/>
                <a:gd name="T53" fmla="*/ 8 h 176"/>
                <a:gd name="T54" fmla="*/ 84 w 161"/>
                <a:gd name="T55" fmla="*/ 9 h 176"/>
                <a:gd name="T56" fmla="*/ 115 w 161"/>
                <a:gd name="T57" fmla="*/ 28 h 176"/>
                <a:gd name="T58" fmla="*/ 150 w 161"/>
                <a:gd name="T59" fmla="*/ 42 h 176"/>
                <a:gd name="T60" fmla="*/ 137 w 161"/>
                <a:gd name="T61" fmla="*/ 118 h 176"/>
                <a:gd name="T62" fmla="*/ 41 w 161"/>
                <a:gd name="T63" fmla="*/ 60 h 176"/>
                <a:gd name="T64" fmla="*/ 33 w 161"/>
                <a:gd name="T65" fmla="*/ 104 h 176"/>
                <a:gd name="T66" fmla="*/ 121 w 161"/>
                <a:gd name="T67" fmla="*/ 112 h 176"/>
                <a:gd name="T68" fmla="*/ 129 w 161"/>
                <a:gd name="T69" fmla="*/ 68 h 176"/>
                <a:gd name="T70" fmla="*/ 125 w 161"/>
                <a:gd name="T71" fmla="*/ 104 h 176"/>
                <a:gd name="T72" fmla="*/ 41 w 161"/>
                <a:gd name="T73" fmla="*/ 108 h 176"/>
                <a:gd name="T74" fmla="*/ 37 w 161"/>
                <a:gd name="T75" fmla="*/ 68 h 176"/>
                <a:gd name="T76" fmla="*/ 121 w 161"/>
                <a:gd name="T77" fmla="*/ 64 h 176"/>
                <a:gd name="T78" fmla="*/ 125 w 161"/>
                <a:gd name="T79" fmla="*/ 10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1" h="176">
                  <a:moveTo>
                    <a:pt x="57" y="76"/>
                  </a:moveTo>
                  <a:cubicBezTo>
                    <a:pt x="53" y="76"/>
                    <a:pt x="53" y="76"/>
                    <a:pt x="53" y="76"/>
                  </a:cubicBezTo>
                  <a:cubicBezTo>
                    <a:pt x="53" y="84"/>
                    <a:pt x="53" y="84"/>
                    <a:pt x="53" y="84"/>
                  </a:cubicBezTo>
                  <a:cubicBezTo>
                    <a:pt x="45" y="84"/>
                    <a:pt x="45" y="84"/>
                    <a:pt x="45" y="84"/>
                  </a:cubicBezTo>
                  <a:cubicBezTo>
                    <a:pt x="45" y="88"/>
                    <a:pt x="45" y="88"/>
                    <a:pt x="45" y="88"/>
                  </a:cubicBezTo>
                  <a:cubicBezTo>
                    <a:pt x="53" y="88"/>
                    <a:pt x="53" y="88"/>
                    <a:pt x="53" y="88"/>
                  </a:cubicBezTo>
                  <a:cubicBezTo>
                    <a:pt x="53" y="96"/>
                    <a:pt x="53" y="96"/>
                    <a:pt x="53" y="96"/>
                  </a:cubicBezTo>
                  <a:cubicBezTo>
                    <a:pt x="57" y="96"/>
                    <a:pt x="57" y="96"/>
                    <a:pt x="57" y="96"/>
                  </a:cubicBezTo>
                  <a:cubicBezTo>
                    <a:pt x="57" y="88"/>
                    <a:pt x="57" y="88"/>
                    <a:pt x="57" y="88"/>
                  </a:cubicBezTo>
                  <a:cubicBezTo>
                    <a:pt x="65" y="88"/>
                    <a:pt x="65" y="88"/>
                    <a:pt x="65" y="88"/>
                  </a:cubicBezTo>
                  <a:cubicBezTo>
                    <a:pt x="65" y="84"/>
                    <a:pt x="65" y="84"/>
                    <a:pt x="65" y="84"/>
                  </a:cubicBezTo>
                  <a:cubicBezTo>
                    <a:pt x="57" y="84"/>
                    <a:pt x="57" y="84"/>
                    <a:pt x="57" y="84"/>
                  </a:cubicBezTo>
                  <a:lnTo>
                    <a:pt x="57" y="76"/>
                  </a:lnTo>
                  <a:close/>
                  <a:moveTo>
                    <a:pt x="97" y="80"/>
                  </a:moveTo>
                  <a:cubicBezTo>
                    <a:pt x="94" y="80"/>
                    <a:pt x="93" y="82"/>
                    <a:pt x="93" y="84"/>
                  </a:cubicBezTo>
                  <a:cubicBezTo>
                    <a:pt x="93" y="86"/>
                    <a:pt x="94" y="88"/>
                    <a:pt x="97" y="88"/>
                  </a:cubicBezTo>
                  <a:cubicBezTo>
                    <a:pt x="99" y="88"/>
                    <a:pt x="101" y="86"/>
                    <a:pt x="101" y="84"/>
                  </a:cubicBezTo>
                  <a:cubicBezTo>
                    <a:pt x="101" y="82"/>
                    <a:pt x="99" y="80"/>
                    <a:pt x="97" y="80"/>
                  </a:cubicBezTo>
                  <a:close/>
                  <a:moveTo>
                    <a:pt x="113" y="80"/>
                  </a:moveTo>
                  <a:cubicBezTo>
                    <a:pt x="110" y="80"/>
                    <a:pt x="109" y="82"/>
                    <a:pt x="109" y="84"/>
                  </a:cubicBezTo>
                  <a:cubicBezTo>
                    <a:pt x="109" y="86"/>
                    <a:pt x="110" y="88"/>
                    <a:pt x="113" y="88"/>
                  </a:cubicBezTo>
                  <a:cubicBezTo>
                    <a:pt x="115" y="88"/>
                    <a:pt x="117" y="86"/>
                    <a:pt x="117" y="84"/>
                  </a:cubicBezTo>
                  <a:cubicBezTo>
                    <a:pt x="117" y="82"/>
                    <a:pt x="115" y="80"/>
                    <a:pt x="113" y="80"/>
                  </a:cubicBezTo>
                  <a:close/>
                  <a:moveTo>
                    <a:pt x="152" y="34"/>
                  </a:moveTo>
                  <a:cubicBezTo>
                    <a:pt x="144" y="31"/>
                    <a:pt x="127" y="26"/>
                    <a:pt x="119" y="22"/>
                  </a:cubicBezTo>
                  <a:cubicBezTo>
                    <a:pt x="102" y="13"/>
                    <a:pt x="96" y="8"/>
                    <a:pt x="89" y="3"/>
                  </a:cubicBezTo>
                  <a:cubicBezTo>
                    <a:pt x="87" y="1"/>
                    <a:pt x="84" y="0"/>
                    <a:pt x="81" y="0"/>
                  </a:cubicBezTo>
                  <a:cubicBezTo>
                    <a:pt x="81" y="0"/>
                    <a:pt x="81" y="0"/>
                    <a:pt x="81" y="0"/>
                  </a:cubicBezTo>
                  <a:cubicBezTo>
                    <a:pt x="81" y="0"/>
                    <a:pt x="81" y="0"/>
                    <a:pt x="81" y="0"/>
                  </a:cubicBezTo>
                  <a:cubicBezTo>
                    <a:pt x="78" y="0"/>
                    <a:pt x="75" y="1"/>
                    <a:pt x="72" y="2"/>
                  </a:cubicBezTo>
                  <a:cubicBezTo>
                    <a:pt x="66" y="7"/>
                    <a:pt x="60" y="13"/>
                    <a:pt x="43" y="21"/>
                  </a:cubicBezTo>
                  <a:cubicBezTo>
                    <a:pt x="34" y="25"/>
                    <a:pt x="18" y="31"/>
                    <a:pt x="9" y="34"/>
                  </a:cubicBezTo>
                  <a:cubicBezTo>
                    <a:pt x="4" y="36"/>
                    <a:pt x="0" y="40"/>
                    <a:pt x="1" y="46"/>
                  </a:cubicBezTo>
                  <a:cubicBezTo>
                    <a:pt x="2" y="64"/>
                    <a:pt x="7" y="100"/>
                    <a:pt x="18" y="122"/>
                  </a:cubicBezTo>
                  <a:cubicBezTo>
                    <a:pt x="30" y="147"/>
                    <a:pt x="62" y="167"/>
                    <a:pt x="74" y="174"/>
                  </a:cubicBezTo>
                  <a:cubicBezTo>
                    <a:pt x="76" y="176"/>
                    <a:pt x="78" y="176"/>
                    <a:pt x="81" y="176"/>
                  </a:cubicBezTo>
                  <a:cubicBezTo>
                    <a:pt x="83" y="176"/>
                    <a:pt x="85" y="176"/>
                    <a:pt x="87" y="174"/>
                  </a:cubicBezTo>
                  <a:cubicBezTo>
                    <a:pt x="100" y="167"/>
                    <a:pt x="131" y="147"/>
                    <a:pt x="144" y="122"/>
                  </a:cubicBezTo>
                  <a:cubicBezTo>
                    <a:pt x="155" y="100"/>
                    <a:pt x="159" y="64"/>
                    <a:pt x="161" y="47"/>
                  </a:cubicBezTo>
                  <a:cubicBezTo>
                    <a:pt x="161" y="41"/>
                    <a:pt x="158" y="36"/>
                    <a:pt x="152" y="34"/>
                  </a:cubicBezTo>
                  <a:close/>
                  <a:moveTo>
                    <a:pt x="137" y="118"/>
                  </a:moveTo>
                  <a:cubicBezTo>
                    <a:pt x="129" y="134"/>
                    <a:pt x="111" y="151"/>
                    <a:pt x="83" y="168"/>
                  </a:cubicBezTo>
                  <a:cubicBezTo>
                    <a:pt x="82" y="168"/>
                    <a:pt x="82" y="168"/>
                    <a:pt x="81" y="168"/>
                  </a:cubicBezTo>
                  <a:cubicBezTo>
                    <a:pt x="80" y="168"/>
                    <a:pt x="79" y="168"/>
                    <a:pt x="79" y="167"/>
                  </a:cubicBezTo>
                  <a:cubicBezTo>
                    <a:pt x="51" y="151"/>
                    <a:pt x="33" y="134"/>
                    <a:pt x="25" y="118"/>
                  </a:cubicBezTo>
                  <a:cubicBezTo>
                    <a:pt x="14" y="96"/>
                    <a:pt x="10" y="57"/>
                    <a:pt x="9" y="46"/>
                  </a:cubicBezTo>
                  <a:cubicBezTo>
                    <a:pt x="8" y="43"/>
                    <a:pt x="11" y="42"/>
                    <a:pt x="12" y="42"/>
                  </a:cubicBezTo>
                  <a:cubicBezTo>
                    <a:pt x="15" y="40"/>
                    <a:pt x="15" y="40"/>
                    <a:pt x="15" y="40"/>
                  </a:cubicBezTo>
                  <a:cubicBezTo>
                    <a:pt x="24" y="37"/>
                    <a:pt x="39" y="32"/>
                    <a:pt x="47" y="28"/>
                  </a:cubicBezTo>
                  <a:cubicBezTo>
                    <a:pt x="62" y="21"/>
                    <a:pt x="69" y="15"/>
                    <a:pt x="75" y="11"/>
                  </a:cubicBezTo>
                  <a:cubicBezTo>
                    <a:pt x="76" y="10"/>
                    <a:pt x="77" y="10"/>
                    <a:pt x="78" y="9"/>
                  </a:cubicBezTo>
                  <a:cubicBezTo>
                    <a:pt x="78" y="8"/>
                    <a:pt x="79" y="8"/>
                    <a:pt x="80" y="8"/>
                  </a:cubicBezTo>
                  <a:cubicBezTo>
                    <a:pt x="80" y="8"/>
                    <a:pt x="80" y="8"/>
                    <a:pt x="80" y="8"/>
                  </a:cubicBezTo>
                  <a:cubicBezTo>
                    <a:pt x="81" y="8"/>
                    <a:pt x="81" y="8"/>
                    <a:pt x="81" y="8"/>
                  </a:cubicBezTo>
                  <a:cubicBezTo>
                    <a:pt x="81" y="8"/>
                    <a:pt x="81" y="8"/>
                    <a:pt x="81" y="8"/>
                  </a:cubicBezTo>
                  <a:cubicBezTo>
                    <a:pt x="83" y="8"/>
                    <a:pt x="84" y="8"/>
                    <a:pt x="84" y="9"/>
                  </a:cubicBezTo>
                  <a:cubicBezTo>
                    <a:pt x="85" y="10"/>
                    <a:pt x="86" y="10"/>
                    <a:pt x="87" y="11"/>
                  </a:cubicBezTo>
                  <a:cubicBezTo>
                    <a:pt x="92" y="15"/>
                    <a:pt x="100" y="21"/>
                    <a:pt x="115" y="28"/>
                  </a:cubicBezTo>
                  <a:cubicBezTo>
                    <a:pt x="123" y="32"/>
                    <a:pt x="137" y="37"/>
                    <a:pt x="147" y="40"/>
                  </a:cubicBezTo>
                  <a:cubicBezTo>
                    <a:pt x="150" y="42"/>
                    <a:pt x="150" y="42"/>
                    <a:pt x="150" y="42"/>
                  </a:cubicBezTo>
                  <a:cubicBezTo>
                    <a:pt x="151" y="42"/>
                    <a:pt x="153" y="43"/>
                    <a:pt x="153" y="46"/>
                  </a:cubicBezTo>
                  <a:cubicBezTo>
                    <a:pt x="152" y="57"/>
                    <a:pt x="148" y="96"/>
                    <a:pt x="137" y="118"/>
                  </a:cubicBezTo>
                  <a:close/>
                  <a:moveTo>
                    <a:pt x="121" y="60"/>
                  </a:moveTo>
                  <a:cubicBezTo>
                    <a:pt x="41" y="60"/>
                    <a:pt x="41" y="60"/>
                    <a:pt x="41" y="60"/>
                  </a:cubicBezTo>
                  <a:cubicBezTo>
                    <a:pt x="36" y="60"/>
                    <a:pt x="33" y="64"/>
                    <a:pt x="33" y="68"/>
                  </a:cubicBezTo>
                  <a:cubicBezTo>
                    <a:pt x="33" y="104"/>
                    <a:pt x="33" y="104"/>
                    <a:pt x="33" y="104"/>
                  </a:cubicBezTo>
                  <a:cubicBezTo>
                    <a:pt x="33" y="108"/>
                    <a:pt x="36" y="112"/>
                    <a:pt x="41" y="112"/>
                  </a:cubicBezTo>
                  <a:cubicBezTo>
                    <a:pt x="121" y="112"/>
                    <a:pt x="121" y="112"/>
                    <a:pt x="121" y="112"/>
                  </a:cubicBezTo>
                  <a:cubicBezTo>
                    <a:pt x="125" y="112"/>
                    <a:pt x="129" y="108"/>
                    <a:pt x="129" y="104"/>
                  </a:cubicBezTo>
                  <a:cubicBezTo>
                    <a:pt x="129" y="68"/>
                    <a:pt x="129" y="68"/>
                    <a:pt x="129" y="68"/>
                  </a:cubicBezTo>
                  <a:cubicBezTo>
                    <a:pt x="129" y="64"/>
                    <a:pt x="125" y="60"/>
                    <a:pt x="121" y="60"/>
                  </a:cubicBezTo>
                  <a:close/>
                  <a:moveTo>
                    <a:pt x="125" y="104"/>
                  </a:moveTo>
                  <a:cubicBezTo>
                    <a:pt x="125" y="106"/>
                    <a:pt x="123" y="108"/>
                    <a:pt x="121" y="108"/>
                  </a:cubicBezTo>
                  <a:cubicBezTo>
                    <a:pt x="41" y="108"/>
                    <a:pt x="41" y="108"/>
                    <a:pt x="41" y="108"/>
                  </a:cubicBezTo>
                  <a:cubicBezTo>
                    <a:pt x="38" y="108"/>
                    <a:pt x="37" y="106"/>
                    <a:pt x="37" y="104"/>
                  </a:cubicBezTo>
                  <a:cubicBezTo>
                    <a:pt x="37" y="68"/>
                    <a:pt x="37" y="68"/>
                    <a:pt x="37" y="68"/>
                  </a:cubicBezTo>
                  <a:cubicBezTo>
                    <a:pt x="37" y="66"/>
                    <a:pt x="38" y="64"/>
                    <a:pt x="41" y="64"/>
                  </a:cubicBezTo>
                  <a:cubicBezTo>
                    <a:pt x="121" y="64"/>
                    <a:pt x="121" y="64"/>
                    <a:pt x="121" y="64"/>
                  </a:cubicBezTo>
                  <a:cubicBezTo>
                    <a:pt x="123" y="64"/>
                    <a:pt x="125" y="66"/>
                    <a:pt x="125" y="68"/>
                  </a:cubicBezTo>
                  <a:lnTo>
                    <a:pt x="125" y="104"/>
                  </a:ln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3" name="Freeform 9"/>
            <p:cNvSpPr>
              <a:spLocks noEditPoints="1"/>
            </p:cNvSpPr>
            <p:nvPr/>
          </p:nvSpPr>
          <p:spPr bwMode="auto">
            <a:xfrm>
              <a:off x="4065094" y="4181860"/>
              <a:ext cx="192107" cy="192359"/>
            </a:xfrm>
            <a:custGeom>
              <a:avLst/>
              <a:gdLst>
                <a:gd name="T0" fmla="*/ 82 w 176"/>
                <a:gd name="T1" fmla="*/ 70 h 193"/>
                <a:gd name="T2" fmla="*/ 69 w 176"/>
                <a:gd name="T3" fmla="*/ 54 h 193"/>
                <a:gd name="T4" fmla="*/ 63 w 176"/>
                <a:gd name="T5" fmla="*/ 58 h 193"/>
                <a:gd name="T6" fmla="*/ 50 w 176"/>
                <a:gd name="T7" fmla="*/ 54 h 193"/>
                <a:gd name="T8" fmla="*/ 37 w 176"/>
                <a:gd name="T9" fmla="*/ 67 h 193"/>
                <a:gd name="T10" fmla="*/ 27 w 176"/>
                <a:gd name="T11" fmla="*/ 79 h 193"/>
                <a:gd name="T12" fmla="*/ 28 w 176"/>
                <a:gd name="T13" fmla="*/ 95 h 193"/>
                <a:gd name="T14" fmla="*/ 37 w 176"/>
                <a:gd name="T15" fmla="*/ 103 h 193"/>
                <a:gd name="T16" fmla="*/ 47 w 176"/>
                <a:gd name="T17" fmla="*/ 117 h 193"/>
                <a:gd name="T18" fmla="*/ 56 w 176"/>
                <a:gd name="T19" fmla="*/ 115 h 193"/>
                <a:gd name="T20" fmla="*/ 69 w 176"/>
                <a:gd name="T21" fmla="*/ 118 h 193"/>
                <a:gd name="T22" fmla="*/ 80 w 176"/>
                <a:gd name="T23" fmla="*/ 113 h 193"/>
                <a:gd name="T24" fmla="*/ 91 w 176"/>
                <a:gd name="T25" fmla="*/ 92 h 193"/>
                <a:gd name="T26" fmla="*/ 85 w 176"/>
                <a:gd name="T27" fmla="*/ 94 h 193"/>
                <a:gd name="T28" fmla="*/ 70 w 176"/>
                <a:gd name="T29" fmla="*/ 114 h 193"/>
                <a:gd name="T30" fmla="*/ 59 w 176"/>
                <a:gd name="T31" fmla="*/ 109 h 193"/>
                <a:gd name="T32" fmla="*/ 49 w 176"/>
                <a:gd name="T33" fmla="*/ 113 h 193"/>
                <a:gd name="T34" fmla="*/ 42 w 176"/>
                <a:gd name="T35" fmla="*/ 103 h 193"/>
                <a:gd name="T36" fmla="*/ 32 w 176"/>
                <a:gd name="T37" fmla="*/ 93 h 193"/>
                <a:gd name="T38" fmla="*/ 32 w 176"/>
                <a:gd name="T39" fmla="*/ 80 h 193"/>
                <a:gd name="T40" fmla="*/ 41 w 176"/>
                <a:gd name="T41" fmla="*/ 65 h 193"/>
                <a:gd name="T42" fmla="*/ 53 w 176"/>
                <a:gd name="T43" fmla="*/ 59 h 193"/>
                <a:gd name="T44" fmla="*/ 69 w 176"/>
                <a:gd name="T45" fmla="*/ 58 h 193"/>
                <a:gd name="T46" fmla="*/ 78 w 176"/>
                <a:gd name="T47" fmla="*/ 65 h 193"/>
                <a:gd name="T48" fmla="*/ 86 w 176"/>
                <a:gd name="T49" fmla="*/ 78 h 193"/>
                <a:gd name="T50" fmla="*/ 45 w 176"/>
                <a:gd name="T51" fmla="*/ 86 h 193"/>
                <a:gd name="T52" fmla="*/ 59 w 176"/>
                <a:gd name="T53" fmla="*/ 97 h 193"/>
                <a:gd name="T54" fmla="*/ 69 w 176"/>
                <a:gd name="T55" fmla="*/ 86 h 193"/>
                <a:gd name="T56" fmla="*/ 97 w 176"/>
                <a:gd name="T57" fmla="*/ 3 h 193"/>
                <a:gd name="T58" fmla="*/ 10 w 176"/>
                <a:gd name="T59" fmla="*/ 36 h 193"/>
                <a:gd name="T60" fmla="*/ 95 w 176"/>
                <a:gd name="T61" fmla="*/ 190 h 193"/>
                <a:gd name="T62" fmla="*/ 149 w 176"/>
                <a:gd name="T63" fmla="*/ 129 h 193"/>
                <a:gd name="T64" fmla="*/ 27 w 176"/>
                <a:gd name="T65" fmla="*/ 129 h 193"/>
                <a:gd name="T66" fmla="*/ 51 w 176"/>
                <a:gd name="T67" fmla="*/ 31 h 193"/>
                <a:gd name="T68" fmla="*/ 88 w 176"/>
                <a:gd name="T69" fmla="*/ 9 h 193"/>
                <a:gd name="T70" fmla="*/ 160 w 176"/>
                <a:gd name="T71" fmla="*/ 44 h 193"/>
                <a:gd name="T72" fmla="*/ 115 w 176"/>
                <a:gd name="T73" fmla="*/ 94 h 193"/>
                <a:gd name="T74" fmla="*/ 127 w 176"/>
                <a:gd name="T75" fmla="*/ 105 h 193"/>
                <a:gd name="T76" fmla="*/ 115 w 176"/>
                <a:gd name="T77" fmla="*/ 97 h 193"/>
                <a:gd name="T78" fmla="*/ 115 w 176"/>
                <a:gd name="T79" fmla="*/ 114 h 193"/>
                <a:gd name="T80" fmla="*/ 134 w 176"/>
                <a:gd name="T81" fmla="*/ 95 h 193"/>
                <a:gd name="T82" fmla="*/ 126 w 176"/>
                <a:gd name="T83" fmla="*/ 80 h 193"/>
                <a:gd name="T84" fmla="*/ 113 w 176"/>
                <a:gd name="T85" fmla="*/ 82 h 193"/>
                <a:gd name="T86" fmla="*/ 100 w 176"/>
                <a:gd name="T87" fmla="*/ 83 h 193"/>
                <a:gd name="T88" fmla="*/ 95 w 176"/>
                <a:gd name="T89" fmla="*/ 95 h 193"/>
                <a:gd name="T90" fmla="*/ 91 w 176"/>
                <a:gd name="T91" fmla="*/ 113 h 193"/>
                <a:gd name="T92" fmla="*/ 98 w 176"/>
                <a:gd name="T93" fmla="*/ 118 h 193"/>
                <a:gd name="T94" fmla="*/ 106 w 176"/>
                <a:gd name="T95" fmla="*/ 130 h 193"/>
                <a:gd name="T96" fmla="*/ 119 w 176"/>
                <a:gd name="T97" fmla="*/ 129 h 193"/>
                <a:gd name="T98" fmla="*/ 132 w 176"/>
                <a:gd name="T99" fmla="*/ 127 h 193"/>
                <a:gd name="T100" fmla="*/ 136 w 176"/>
                <a:gd name="T101" fmla="*/ 115 h 193"/>
                <a:gd name="T102" fmla="*/ 137 w 176"/>
                <a:gd name="T103" fmla="*/ 110 h 193"/>
                <a:gd name="T104" fmla="*/ 130 w 176"/>
                <a:gd name="T105" fmla="*/ 121 h 193"/>
                <a:gd name="T106" fmla="*/ 122 w 176"/>
                <a:gd name="T107" fmla="*/ 126 h 193"/>
                <a:gd name="T108" fmla="*/ 108 w 176"/>
                <a:gd name="T109" fmla="*/ 127 h 193"/>
                <a:gd name="T110" fmla="*/ 102 w 176"/>
                <a:gd name="T111" fmla="*/ 122 h 193"/>
                <a:gd name="T112" fmla="*/ 95 w 176"/>
                <a:gd name="T113" fmla="*/ 111 h 193"/>
                <a:gd name="T114" fmla="*/ 95 w 176"/>
                <a:gd name="T115" fmla="*/ 100 h 193"/>
                <a:gd name="T116" fmla="*/ 108 w 176"/>
                <a:gd name="T117" fmla="*/ 84 h 193"/>
                <a:gd name="T118" fmla="*/ 122 w 176"/>
                <a:gd name="T119" fmla="*/ 84 h 193"/>
                <a:gd name="T120" fmla="*/ 129 w 176"/>
                <a:gd name="T121" fmla="*/ 92 h 193"/>
                <a:gd name="T122" fmla="*/ 137 w 176"/>
                <a:gd name="T123" fmla="*/ 10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6" h="193">
                  <a:moveTo>
                    <a:pt x="91" y="79"/>
                  </a:moveTo>
                  <a:cubicBezTo>
                    <a:pt x="91" y="76"/>
                    <a:pt x="88" y="74"/>
                    <a:pt x="85" y="74"/>
                  </a:cubicBezTo>
                  <a:cubicBezTo>
                    <a:pt x="85" y="74"/>
                    <a:pt x="85" y="74"/>
                    <a:pt x="85" y="74"/>
                  </a:cubicBezTo>
                  <a:cubicBezTo>
                    <a:pt x="82" y="74"/>
                    <a:pt x="82" y="71"/>
                    <a:pt x="82" y="70"/>
                  </a:cubicBezTo>
                  <a:cubicBezTo>
                    <a:pt x="82" y="69"/>
                    <a:pt x="82" y="68"/>
                    <a:pt x="82" y="68"/>
                  </a:cubicBezTo>
                  <a:cubicBezTo>
                    <a:pt x="83" y="65"/>
                    <a:pt x="83" y="62"/>
                    <a:pt x="80" y="60"/>
                  </a:cubicBezTo>
                  <a:cubicBezTo>
                    <a:pt x="72" y="55"/>
                    <a:pt x="72" y="55"/>
                    <a:pt x="72" y="55"/>
                  </a:cubicBezTo>
                  <a:cubicBezTo>
                    <a:pt x="71" y="54"/>
                    <a:pt x="70" y="54"/>
                    <a:pt x="69" y="54"/>
                  </a:cubicBezTo>
                  <a:cubicBezTo>
                    <a:pt x="69" y="54"/>
                    <a:pt x="69" y="54"/>
                    <a:pt x="69" y="54"/>
                  </a:cubicBezTo>
                  <a:cubicBezTo>
                    <a:pt x="67" y="54"/>
                    <a:pt x="66" y="55"/>
                    <a:pt x="64" y="56"/>
                  </a:cubicBezTo>
                  <a:cubicBezTo>
                    <a:pt x="63" y="57"/>
                    <a:pt x="63" y="57"/>
                    <a:pt x="63" y="57"/>
                  </a:cubicBezTo>
                  <a:cubicBezTo>
                    <a:pt x="63" y="57"/>
                    <a:pt x="63" y="57"/>
                    <a:pt x="63" y="58"/>
                  </a:cubicBezTo>
                  <a:cubicBezTo>
                    <a:pt x="61" y="59"/>
                    <a:pt x="58" y="59"/>
                    <a:pt x="56" y="57"/>
                  </a:cubicBezTo>
                  <a:cubicBezTo>
                    <a:pt x="56" y="57"/>
                    <a:pt x="56" y="57"/>
                    <a:pt x="56" y="57"/>
                  </a:cubicBezTo>
                  <a:cubicBezTo>
                    <a:pt x="55" y="56"/>
                    <a:pt x="55" y="56"/>
                    <a:pt x="55" y="56"/>
                  </a:cubicBezTo>
                  <a:cubicBezTo>
                    <a:pt x="54" y="55"/>
                    <a:pt x="52" y="54"/>
                    <a:pt x="50" y="54"/>
                  </a:cubicBezTo>
                  <a:cubicBezTo>
                    <a:pt x="49" y="54"/>
                    <a:pt x="49" y="54"/>
                    <a:pt x="48" y="54"/>
                  </a:cubicBezTo>
                  <a:cubicBezTo>
                    <a:pt x="39" y="59"/>
                    <a:pt x="39" y="59"/>
                    <a:pt x="39" y="59"/>
                  </a:cubicBezTo>
                  <a:cubicBezTo>
                    <a:pt x="39" y="59"/>
                    <a:pt x="39" y="59"/>
                    <a:pt x="39" y="59"/>
                  </a:cubicBezTo>
                  <a:cubicBezTo>
                    <a:pt x="37" y="61"/>
                    <a:pt x="36" y="64"/>
                    <a:pt x="37" y="67"/>
                  </a:cubicBezTo>
                  <a:cubicBezTo>
                    <a:pt x="37" y="68"/>
                    <a:pt x="37" y="69"/>
                    <a:pt x="37" y="69"/>
                  </a:cubicBezTo>
                  <a:cubicBezTo>
                    <a:pt x="37" y="72"/>
                    <a:pt x="36" y="74"/>
                    <a:pt x="33" y="74"/>
                  </a:cubicBezTo>
                  <a:cubicBezTo>
                    <a:pt x="33" y="74"/>
                    <a:pt x="33" y="74"/>
                    <a:pt x="33" y="74"/>
                  </a:cubicBezTo>
                  <a:cubicBezTo>
                    <a:pt x="30" y="74"/>
                    <a:pt x="27" y="76"/>
                    <a:pt x="27" y="79"/>
                  </a:cubicBezTo>
                  <a:cubicBezTo>
                    <a:pt x="26" y="84"/>
                    <a:pt x="26" y="88"/>
                    <a:pt x="27" y="92"/>
                  </a:cubicBezTo>
                  <a:cubicBezTo>
                    <a:pt x="28" y="94"/>
                    <a:pt x="28" y="94"/>
                    <a:pt x="28" y="94"/>
                  </a:cubicBezTo>
                  <a:cubicBezTo>
                    <a:pt x="28" y="95"/>
                    <a:pt x="28" y="95"/>
                    <a:pt x="28" y="95"/>
                  </a:cubicBezTo>
                  <a:cubicBezTo>
                    <a:pt x="28" y="95"/>
                    <a:pt x="28" y="95"/>
                    <a:pt x="28" y="95"/>
                  </a:cubicBezTo>
                  <a:cubicBezTo>
                    <a:pt x="29" y="97"/>
                    <a:pt x="30" y="97"/>
                    <a:pt x="31" y="98"/>
                  </a:cubicBezTo>
                  <a:cubicBezTo>
                    <a:pt x="32" y="98"/>
                    <a:pt x="32" y="98"/>
                    <a:pt x="33" y="98"/>
                  </a:cubicBezTo>
                  <a:cubicBezTo>
                    <a:pt x="35" y="98"/>
                    <a:pt x="37" y="100"/>
                    <a:pt x="37" y="102"/>
                  </a:cubicBezTo>
                  <a:cubicBezTo>
                    <a:pt x="37" y="103"/>
                    <a:pt x="37" y="103"/>
                    <a:pt x="37" y="103"/>
                  </a:cubicBezTo>
                  <a:cubicBezTo>
                    <a:pt x="37" y="103"/>
                    <a:pt x="37" y="104"/>
                    <a:pt x="37" y="105"/>
                  </a:cubicBezTo>
                  <a:cubicBezTo>
                    <a:pt x="36" y="107"/>
                    <a:pt x="36" y="109"/>
                    <a:pt x="37" y="111"/>
                  </a:cubicBezTo>
                  <a:cubicBezTo>
                    <a:pt x="38" y="112"/>
                    <a:pt x="38" y="112"/>
                    <a:pt x="39" y="113"/>
                  </a:cubicBezTo>
                  <a:cubicBezTo>
                    <a:pt x="47" y="117"/>
                    <a:pt x="47" y="117"/>
                    <a:pt x="47" y="117"/>
                  </a:cubicBezTo>
                  <a:cubicBezTo>
                    <a:pt x="48" y="118"/>
                    <a:pt x="49" y="118"/>
                    <a:pt x="50" y="118"/>
                  </a:cubicBezTo>
                  <a:cubicBezTo>
                    <a:pt x="50" y="118"/>
                    <a:pt x="50" y="118"/>
                    <a:pt x="50" y="118"/>
                  </a:cubicBezTo>
                  <a:cubicBezTo>
                    <a:pt x="52" y="118"/>
                    <a:pt x="54" y="117"/>
                    <a:pt x="55" y="116"/>
                  </a:cubicBezTo>
                  <a:cubicBezTo>
                    <a:pt x="56" y="115"/>
                    <a:pt x="56" y="115"/>
                    <a:pt x="56" y="115"/>
                  </a:cubicBezTo>
                  <a:cubicBezTo>
                    <a:pt x="56" y="114"/>
                    <a:pt x="57" y="113"/>
                    <a:pt x="59" y="113"/>
                  </a:cubicBezTo>
                  <a:cubicBezTo>
                    <a:pt x="60" y="113"/>
                    <a:pt x="62" y="114"/>
                    <a:pt x="63" y="115"/>
                  </a:cubicBezTo>
                  <a:cubicBezTo>
                    <a:pt x="64" y="116"/>
                    <a:pt x="64" y="116"/>
                    <a:pt x="64" y="116"/>
                  </a:cubicBezTo>
                  <a:cubicBezTo>
                    <a:pt x="65" y="117"/>
                    <a:pt x="67" y="118"/>
                    <a:pt x="69" y="118"/>
                  </a:cubicBezTo>
                  <a:cubicBezTo>
                    <a:pt x="69" y="118"/>
                    <a:pt x="69" y="118"/>
                    <a:pt x="69" y="118"/>
                  </a:cubicBezTo>
                  <a:cubicBezTo>
                    <a:pt x="70" y="118"/>
                    <a:pt x="71" y="118"/>
                    <a:pt x="72" y="117"/>
                  </a:cubicBezTo>
                  <a:cubicBezTo>
                    <a:pt x="80" y="113"/>
                    <a:pt x="80" y="113"/>
                    <a:pt x="80" y="113"/>
                  </a:cubicBezTo>
                  <a:cubicBezTo>
                    <a:pt x="80" y="113"/>
                    <a:pt x="80" y="113"/>
                    <a:pt x="80" y="113"/>
                  </a:cubicBezTo>
                  <a:cubicBezTo>
                    <a:pt x="83" y="111"/>
                    <a:pt x="84" y="107"/>
                    <a:pt x="83" y="104"/>
                  </a:cubicBezTo>
                  <a:cubicBezTo>
                    <a:pt x="82" y="104"/>
                    <a:pt x="82" y="103"/>
                    <a:pt x="82" y="103"/>
                  </a:cubicBezTo>
                  <a:cubicBezTo>
                    <a:pt x="82" y="101"/>
                    <a:pt x="82" y="98"/>
                    <a:pt x="85" y="98"/>
                  </a:cubicBezTo>
                  <a:cubicBezTo>
                    <a:pt x="88" y="98"/>
                    <a:pt x="91" y="95"/>
                    <a:pt x="91" y="92"/>
                  </a:cubicBezTo>
                  <a:cubicBezTo>
                    <a:pt x="92" y="88"/>
                    <a:pt x="92" y="84"/>
                    <a:pt x="91" y="79"/>
                  </a:cubicBezTo>
                  <a:close/>
                  <a:moveTo>
                    <a:pt x="87" y="92"/>
                  </a:moveTo>
                  <a:cubicBezTo>
                    <a:pt x="87" y="92"/>
                    <a:pt x="87" y="92"/>
                    <a:pt x="87" y="92"/>
                  </a:cubicBezTo>
                  <a:cubicBezTo>
                    <a:pt x="87" y="93"/>
                    <a:pt x="86" y="94"/>
                    <a:pt x="85" y="94"/>
                  </a:cubicBezTo>
                  <a:cubicBezTo>
                    <a:pt x="81" y="94"/>
                    <a:pt x="78" y="97"/>
                    <a:pt x="78" y="103"/>
                  </a:cubicBezTo>
                  <a:cubicBezTo>
                    <a:pt x="78" y="104"/>
                    <a:pt x="78" y="105"/>
                    <a:pt x="79" y="106"/>
                  </a:cubicBezTo>
                  <a:cubicBezTo>
                    <a:pt x="79" y="108"/>
                    <a:pt x="79" y="109"/>
                    <a:pt x="78" y="110"/>
                  </a:cubicBezTo>
                  <a:cubicBezTo>
                    <a:pt x="70" y="114"/>
                    <a:pt x="70" y="114"/>
                    <a:pt x="70" y="114"/>
                  </a:cubicBezTo>
                  <a:cubicBezTo>
                    <a:pt x="70" y="114"/>
                    <a:pt x="70" y="114"/>
                    <a:pt x="70" y="114"/>
                  </a:cubicBezTo>
                  <a:cubicBezTo>
                    <a:pt x="69" y="114"/>
                    <a:pt x="69" y="114"/>
                    <a:pt x="69" y="114"/>
                  </a:cubicBezTo>
                  <a:cubicBezTo>
                    <a:pt x="68" y="114"/>
                    <a:pt x="68" y="114"/>
                    <a:pt x="67" y="113"/>
                  </a:cubicBezTo>
                  <a:cubicBezTo>
                    <a:pt x="65" y="111"/>
                    <a:pt x="62" y="109"/>
                    <a:pt x="59" y="109"/>
                  </a:cubicBezTo>
                  <a:cubicBezTo>
                    <a:pt x="56" y="109"/>
                    <a:pt x="53" y="110"/>
                    <a:pt x="52" y="113"/>
                  </a:cubicBezTo>
                  <a:cubicBezTo>
                    <a:pt x="52" y="113"/>
                    <a:pt x="52" y="113"/>
                    <a:pt x="52" y="113"/>
                  </a:cubicBezTo>
                  <a:cubicBezTo>
                    <a:pt x="52" y="113"/>
                    <a:pt x="51" y="114"/>
                    <a:pt x="50" y="114"/>
                  </a:cubicBezTo>
                  <a:cubicBezTo>
                    <a:pt x="50" y="114"/>
                    <a:pt x="49" y="114"/>
                    <a:pt x="49" y="113"/>
                  </a:cubicBezTo>
                  <a:cubicBezTo>
                    <a:pt x="42" y="109"/>
                    <a:pt x="42" y="109"/>
                    <a:pt x="42" y="109"/>
                  </a:cubicBezTo>
                  <a:cubicBezTo>
                    <a:pt x="42" y="109"/>
                    <a:pt x="41" y="109"/>
                    <a:pt x="41" y="109"/>
                  </a:cubicBezTo>
                  <a:cubicBezTo>
                    <a:pt x="41" y="108"/>
                    <a:pt x="41" y="107"/>
                    <a:pt x="41" y="106"/>
                  </a:cubicBezTo>
                  <a:cubicBezTo>
                    <a:pt x="42" y="105"/>
                    <a:pt x="42" y="104"/>
                    <a:pt x="42" y="103"/>
                  </a:cubicBezTo>
                  <a:cubicBezTo>
                    <a:pt x="42" y="98"/>
                    <a:pt x="38" y="94"/>
                    <a:pt x="34" y="94"/>
                  </a:cubicBezTo>
                  <a:cubicBezTo>
                    <a:pt x="34" y="94"/>
                    <a:pt x="33" y="94"/>
                    <a:pt x="33" y="94"/>
                  </a:cubicBezTo>
                  <a:cubicBezTo>
                    <a:pt x="33" y="94"/>
                    <a:pt x="33" y="94"/>
                    <a:pt x="33" y="94"/>
                  </a:cubicBezTo>
                  <a:cubicBezTo>
                    <a:pt x="33" y="94"/>
                    <a:pt x="32" y="93"/>
                    <a:pt x="32" y="93"/>
                  </a:cubicBezTo>
                  <a:cubicBezTo>
                    <a:pt x="32" y="93"/>
                    <a:pt x="32" y="93"/>
                    <a:pt x="32" y="93"/>
                  </a:cubicBezTo>
                  <a:cubicBezTo>
                    <a:pt x="32" y="92"/>
                    <a:pt x="32" y="92"/>
                    <a:pt x="32" y="92"/>
                  </a:cubicBezTo>
                  <a:cubicBezTo>
                    <a:pt x="32" y="92"/>
                    <a:pt x="32" y="92"/>
                    <a:pt x="32" y="92"/>
                  </a:cubicBezTo>
                  <a:cubicBezTo>
                    <a:pt x="31" y="88"/>
                    <a:pt x="31" y="84"/>
                    <a:pt x="32" y="80"/>
                  </a:cubicBezTo>
                  <a:cubicBezTo>
                    <a:pt x="32" y="78"/>
                    <a:pt x="33" y="78"/>
                    <a:pt x="33" y="78"/>
                  </a:cubicBezTo>
                  <a:cubicBezTo>
                    <a:pt x="38" y="78"/>
                    <a:pt x="42" y="74"/>
                    <a:pt x="42" y="69"/>
                  </a:cubicBezTo>
                  <a:cubicBezTo>
                    <a:pt x="42" y="69"/>
                    <a:pt x="42" y="69"/>
                    <a:pt x="42" y="69"/>
                  </a:cubicBezTo>
                  <a:cubicBezTo>
                    <a:pt x="42" y="68"/>
                    <a:pt x="42" y="67"/>
                    <a:pt x="41" y="65"/>
                  </a:cubicBezTo>
                  <a:cubicBezTo>
                    <a:pt x="41" y="64"/>
                    <a:pt x="41" y="63"/>
                    <a:pt x="42" y="62"/>
                  </a:cubicBezTo>
                  <a:cubicBezTo>
                    <a:pt x="50" y="58"/>
                    <a:pt x="50" y="58"/>
                    <a:pt x="50" y="58"/>
                  </a:cubicBezTo>
                  <a:cubicBezTo>
                    <a:pt x="51" y="58"/>
                    <a:pt x="52" y="58"/>
                    <a:pt x="53" y="59"/>
                  </a:cubicBezTo>
                  <a:cubicBezTo>
                    <a:pt x="53" y="59"/>
                    <a:pt x="53" y="59"/>
                    <a:pt x="53" y="59"/>
                  </a:cubicBezTo>
                  <a:cubicBezTo>
                    <a:pt x="54" y="61"/>
                    <a:pt x="57" y="62"/>
                    <a:pt x="59" y="62"/>
                  </a:cubicBezTo>
                  <a:cubicBezTo>
                    <a:pt x="62" y="62"/>
                    <a:pt x="64" y="62"/>
                    <a:pt x="65" y="61"/>
                  </a:cubicBezTo>
                  <a:cubicBezTo>
                    <a:pt x="66" y="60"/>
                    <a:pt x="67" y="60"/>
                    <a:pt x="67" y="59"/>
                  </a:cubicBezTo>
                  <a:cubicBezTo>
                    <a:pt x="68" y="59"/>
                    <a:pt x="68" y="58"/>
                    <a:pt x="69" y="58"/>
                  </a:cubicBezTo>
                  <a:cubicBezTo>
                    <a:pt x="69" y="58"/>
                    <a:pt x="70" y="58"/>
                    <a:pt x="70" y="58"/>
                  </a:cubicBezTo>
                  <a:cubicBezTo>
                    <a:pt x="77" y="62"/>
                    <a:pt x="77" y="62"/>
                    <a:pt x="77" y="62"/>
                  </a:cubicBezTo>
                  <a:cubicBezTo>
                    <a:pt x="78" y="63"/>
                    <a:pt x="78" y="63"/>
                    <a:pt x="78" y="63"/>
                  </a:cubicBezTo>
                  <a:cubicBezTo>
                    <a:pt x="78" y="63"/>
                    <a:pt x="78" y="64"/>
                    <a:pt x="78" y="65"/>
                  </a:cubicBezTo>
                  <a:cubicBezTo>
                    <a:pt x="78" y="65"/>
                    <a:pt x="78" y="65"/>
                    <a:pt x="78" y="66"/>
                  </a:cubicBezTo>
                  <a:cubicBezTo>
                    <a:pt x="78" y="67"/>
                    <a:pt x="78" y="68"/>
                    <a:pt x="78" y="69"/>
                  </a:cubicBezTo>
                  <a:cubicBezTo>
                    <a:pt x="78" y="75"/>
                    <a:pt x="81" y="78"/>
                    <a:pt x="85" y="78"/>
                  </a:cubicBezTo>
                  <a:cubicBezTo>
                    <a:pt x="86" y="78"/>
                    <a:pt x="86" y="78"/>
                    <a:pt x="86" y="78"/>
                  </a:cubicBezTo>
                  <a:cubicBezTo>
                    <a:pt x="86" y="78"/>
                    <a:pt x="87" y="78"/>
                    <a:pt x="87" y="80"/>
                  </a:cubicBezTo>
                  <a:cubicBezTo>
                    <a:pt x="88" y="84"/>
                    <a:pt x="88" y="88"/>
                    <a:pt x="87" y="92"/>
                  </a:cubicBezTo>
                  <a:close/>
                  <a:moveTo>
                    <a:pt x="59" y="72"/>
                  </a:moveTo>
                  <a:cubicBezTo>
                    <a:pt x="51" y="72"/>
                    <a:pt x="45" y="79"/>
                    <a:pt x="45" y="86"/>
                  </a:cubicBezTo>
                  <a:cubicBezTo>
                    <a:pt x="45" y="94"/>
                    <a:pt x="51" y="101"/>
                    <a:pt x="59" y="101"/>
                  </a:cubicBezTo>
                  <a:cubicBezTo>
                    <a:pt x="67" y="101"/>
                    <a:pt x="73" y="94"/>
                    <a:pt x="73" y="86"/>
                  </a:cubicBezTo>
                  <a:cubicBezTo>
                    <a:pt x="73" y="79"/>
                    <a:pt x="67" y="72"/>
                    <a:pt x="59" y="72"/>
                  </a:cubicBezTo>
                  <a:close/>
                  <a:moveTo>
                    <a:pt x="59" y="97"/>
                  </a:moveTo>
                  <a:cubicBezTo>
                    <a:pt x="53" y="97"/>
                    <a:pt x="49" y="92"/>
                    <a:pt x="49" y="86"/>
                  </a:cubicBezTo>
                  <a:cubicBezTo>
                    <a:pt x="49" y="81"/>
                    <a:pt x="53" y="76"/>
                    <a:pt x="59" y="76"/>
                  </a:cubicBezTo>
                  <a:cubicBezTo>
                    <a:pt x="65" y="76"/>
                    <a:pt x="69" y="81"/>
                    <a:pt x="69" y="86"/>
                  </a:cubicBezTo>
                  <a:cubicBezTo>
                    <a:pt x="69" y="86"/>
                    <a:pt x="69" y="86"/>
                    <a:pt x="69" y="86"/>
                  </a:cubicBezTo>
                  <a:cubicBezTo>
                    <a:pt x="69" y="92"/>
                    <a:pt x="65" y="97"/>
                    <a:pt x="59" y="97"/>
                  </a:cubicBezTo>
                  <a:close/>
                  <a:moveTo>
                    <a:pt x="166" y="37"/>
                  </a:moveTo>
                  <a:cubicBezTo>
                    <a:pt x="157" y="34"/>
                    <a:pt x="138" y="28"/>
                    <a:pt x="129" y="24"/>
                  </a:cubicBezTo>
                  <a:cubicBezTo>
                    <a:pt x="118" y="18"/>
                    <a:pt x="107" y="11"/>
                    <a:pt x="97" y="3"/>
                  </a:cubicBezTo>
                  <a:cubicBezTo>
                    <a:pt x="95" y="1"/>
                    <a:pt x="91" y="0"/>
                    <a:pt x="88" y="0"/>
                  </a:cubicBezTo>
                  <a:cubicBezTo>
                    <a:pt x="85" y="0"/>
                    <a:pt x="82" y="1"/>
                    <a:pt x="79" y="2"/>
                  </a:cubicBezTo>
                  <a:cubicBezTo>
                    <a:pt x="69" y="10"/>
                    <a:pt x="58" y="17"/>
                    <a:pt x="47" y="23"/>
                  </a:cubicBezTo>
                  <a:cubicBezTo>
                    <a:pt x="37" y="27"/>
                    <a:pt x="19" y="33"/>
                    <a:pt x="10" y="36"/>
                  </a:cubicBezTo>
                  <a:cubicBezTo>
                    <a:pt x="4" y="38"/>
                    <a:pt x="0" y="44"/>
                    <a:pt x="1" y="50"/>
                  </a:cubicBezTo>
                  <a:cubicBezTo>
                    <a:pt x="2" y="70"/>
                    <a:pt x="7" y="109"/>
                    <a:pt x="19" y="133"/>
                  </a:cubicBezTo>
                  <a:cubicBezTo>
                    <a:pt x="33" y="161"/>
                    <a:pt x="67" y="182"/>
                    <a:pt x="81" y="190"/>
                  </a:cubicBezTo>
                  <a:cubicBezTo>
                    <a:pt x="85" y="193"/>
                    <a:pt x="91" y="193"/>
                    <a:pt x="95" y="190"/>
                  </a:cubicBezTo>
                  <a:cubicBezTo>
                    <a:pt x="108" y="182"/>
                    <a:pt x="143" y="161"/>
                    <a:pt x="157" y="133"/>
                  </a:cubicBezTo>
                  <a:cubicBezTo>
                    <a:pt x="169" y="109"/>
                    <a:pt x="173" y="70"/>
                    <a:pt x="175" y="51"/>
                  </a:cubicBezTo>
                  <a:cubicBezTo>
                    <a:pt x="176" y="45"/>
                    <a:pt x="172" y="39"/>
                    <a:pt x="166" y="37"/>
                  </a:cubicBezTo>
                  <a:close/>
                  <a:moveTo>
                    <a:pt x="149" y="129"/>
                  </a:moveTo>
                  <a:cubicBezTo>
                    <a:pt x="140" y="147"/>
                    <a:pt x="121" y="165"/>
                    <a:pt x="91" y="183"/>
                  </a:cubicBezTo>
                  <a:cubicBezTo>
                    <a:pt x="90" y="183"/>
                    <a:pt x="89" y="183"/>
                    <a:pt x="88" y="183"/>
                  </a:cubicBezTo>
                  <a:cubicBezTo>
                    <a:pt x="87" y="183"/>
                    <a:pt x="86" y="183"/>
                    <a:pt x="86" y="182"/>
                  </a:cubicBezTo>
                  <a:cubicBezTo>
                    <a:pt x="55" y="165"/>
                    <a:pt x="36" y="146"/>
                    <a:pt x="27" y="129"/>
                  </a:cubicBezTo>
                  <a:cubicBezTo>
                    <a:pt x="15" y="105"/>
                    <a:pt x="10" y="62"/>
                    <a:pt x="9" y="50"/>
                  </a:cubicBezTo>
                  <a:cubicBezTo>
                    <a:pt x="9" y="47"/>
                    <a:pt x="12" y="46"/>
                    <a:pt x="13" y="45"/>
                  </a:cubicBezTo>
                  <a:cubicBezTo>
                    <a:pt x="16" y="44"/>
                    <a:pt x="16" y="44"/>
                    <a:pt x="16" y="44"/>
                  </a:cubicBezTo>
                  <a:cubicBezTo>
                    <a:pt x="28" y="40"/>
                    <a:pt x="40" y="36"/>
                    <a:pt x="51" y="31"/>
                  </a:cubicBezTo>
                  <a:cubicBezTo>
                    <a:pt x="62" y="26"/>
                    <a:pt x="72" y="19"/>
                    <a:pt x="82" y="12"/>
                  </a:cubicBezTo>
                  <a:cubicBezTo>
                    <a:pt x="83" y="11"/>
                    <a:pt x="84" y="10"/>
                    <a:pt x="85" y="10"/>
                  </a:cubicBezTo>
                  <a:cubicBezTo>
                    <a:pt x="85" y="9"/>
                    <a:pt x="86" y="9"/>
                    <a:pt x="88" y="9"/>
                  </a:cubicBezTo>
                  <a:cubicBezTo>
                    <a:pt x="88" y="9"/>
                    <a:pt x="88" y="9"/>
                    <a:pt x="88" y="9"/>
                  </a:cubicBezTo>
                  <a:cubicBezTo>
                    <a:pt x="90" y="9"/>
                    <a:pt x="91" y="9"/>
                    <a:pt x="92" y="10"/>
                  </a:cubicBezTo>
                  <a:cubicBezTo>
                    <a:pt x="93" y="10"/>
                    <a:pt x="94" y="11"/>
                    <a:pt x="95" y="12"/>
                  </a:cubicBezTo>
                  <a:cubicBezTo>
                    <a:pt x="104" y="19"/>
                    <a:pt x="114" y="26"/>
                    <a:pt x="126" y="31"/>
                  </a:cubicBezTo>
                  <a:cubicBezTo>
                    <a:pt x="137" y="36"/>
                    <a:pt x="148" y="40"/>
                    <a:pt x="160" y="44"/>
                  </a:cubicBezTo>
                  <a:cubicBezTo>
                    <a:pt x="163" y="45"/>
                    <a:pt x="163" y="45"/>
                    <a:pt x="163" y="45"/>
                  </a:cubicBezTo>
                  <a:cubicBezTo>
                    <a:pt x="166" y="46"/>
                    <a:pt x="167" y="48"/>
                    <a:pt x="167" y="50"/>
                  </a:cubicBezTo>
                  <a:cubicBezTo>
                    <a:pt x="166" y="62"/>
                    <a:pt x="161" y="105"/>
                    <a:pt x="149" y="129"/>
                  </a:cubicBezTo>
                  <a:close/>
                  <a:moveTo>
                    <a:pt x="115" y="94"/>
                  </a:moveTo>
                  <a:cubicBezTo>
                    <a:pt x="109" y="94"/>
                    <a:pt x="104" y="99"/>
                    <a:pt x="104" y="105"/>
                  </a:cubicBezTo>
                  <a:cubicBezTo>
                    <a:pt x="104" y="112"/>
                    <a:pt x="109" y="117"/>
                    <a:pt x="115" y="117"/>
                  </a:cubicBezTo>
                  <a:cubicBezTo>
                    <a:pt x="122" y="117"/>
                    <a:pt x="127" y="112"/>
                    <a:pt x="127" y="105"/>
                  </a:cubicBezTo>
                  <a:cubicBezTo>
                    <a:pt x="127" y="105"/>
                    <a:pt x="127" y="105"/>
                    <a:pt x="127" y="105"/>
                  </a:cubicBezTo>
                  <a:cubicBezTo>
                    <a:pt x="127" y="99"/>
                    <a:pt x="122" y="94"/>
                    <a:pt x="115" y="94"/>
                  </a:cubicBezTo>
                  <a:close/>
                  <a:moveTo>
                    <a:pt x="115" y="113"/>
                  </a:moveTo>
                  <a:cubicBezTo>
                    <a:pt x="111" y="113"/>
                    <a:pt x="107" y="110"/>
                    <a:pt x="107" y="105"/>
                  </a:cubicBezTo>
                  <a:cubicBezTo>
                    <a:pt x="107" y="101"/>
                    <a:pt x="111" y="97"/>
                    <a:pt x="115" y="97"/>
                  </a:cubicBezTo>
                  <a:cubicBezTo>
                    <a:pt x="120" y="97"/>
                    <a:pt x="123" y="101"/>
                    <a:pt x="123" y="105"/>
                  </a:cubicBezTo>
                  <a:cubicBezTo>
                    <a:pt x="123" y="105"/>
                    <a:pt x="123" y="105"/>
                    <a:pt x="123" y="105"/>
                  </a:cubicBezTo>
                  <a:cubicBezTo>
                    <a:pt x="123" y="110"/>
                    <a:pt x="120" y="113"/>
                    <a:pt x="115" y="114"/>
                  </a:cubicBezTo>
                  <a:cubicBezTo>
                    <a:pt x="115" y="114"/>
                    <a:pt x="115" y="114"/>
                    <a:pt x="115" y="114"/>
                  </a:cubicBezTo>
                  <a:lnTo>
                    <a:pt x="115" y="113"/>
                  </a:lnTo>
                  <a:close/>
                  <a:moveTo>
                    <a:pt x="136" y="95"/>
                  </a:moveTo>
                  <a:cubicBezTo>
                    <a:pt x="136" y="95"/>
                    <a:pt x="136" y="95"/>
                    <a:pt x="136" y="95"/>
                  </a:cubicBezTo>
                  <a:cubicBezTo>
                    <a:pt x="135" y="95"/>
                    <a:pt x="135" y="95"/>
                    <a:pt x="134" y="95"/>
                  </a:cubicBezTo>
                  <a:cubicBezTo>
                    <a:pt x="134" y="94"/>
                    <a:pt x="134" y="93"/>
                    <a:pt x="134" y="92"/>
                  </a:cubicBezTo>
                  <a:cubicBezTo>
                    <a:pt x="134" y="92"/>
                    <a:pt x="134" y="91"/>
                    <a:pt x="134" y="91"/>
                  </a:cubicBezTo>
                  <a:cubicBezTo>
                    <a:pt x="135" y="88"/>
                    <a:pt x="134" y="85"/>
                    <a:pt x="132" y="84"/>
                  </a:cubicBezTo>
                  <a:cubicBezTo>
                    <a:pt x="126" y="80"/>
                    <a:pt x="126" y="80"/>
                    <a:pt x="126" y="80"/>
                  </a:cubicBezTo>
                  <a:cubicBezTo>
                    <a:pt x="124" y="79"/>
                    <a:pt x="121" y="79"/>
                    <a:pt x="119" y="81"/>
                  </a:cubicBezTo>
                  <a:cubicBezTo>
                    <a:pt x="118" y="82"/>
                    <a:pt x="118" y="82"/>
                    <a:pt x="118" y="82"/>
                  </a:cubicBezTo>
                  <a:cubicBezTo>
                    <a:pt x="117" y="83"/>
                    <a:pt x="115" y="83"/>
                    <a:pt x="114" y="82"/>
                  </a:cubicBezTo>
                  <a:cubicBezTo>
                    <a:pt x="113" y="82"/>
                    <a:pt x="113" y="82"/>
                    <a:pt x="113" y="82"/>
                  </a:cubicBezTo>
                  <a:cubicBezTo>
                    <a:pt x="113" y="81"/>
                    <a:pt x="113" y="81"/>
                    <a:pt x="113" y="81"/>
                  </a:cubicBezTo>
                  <a:cubicBezTo>
                    <a:pt x="112" y="80"/>
                    <a:pt x="110" y="79"/>
                    <a:pt x="109" y="79"/>
                  </a:cubicBezTo>
                  <a:cubicBezTo>
                    <a:pt x="108" y="79"/>
                    <a:pt x="107" y="79"/>
                    <a:pt x="107" y="79"/>
                  </a:cubicBezTo>
                  <a:cubicBezTo>
                    <a:pt x="100" y="83"/>
                    <a:pt x="100" y="83"/>
                    <a:pt x="100" y="83"/>
                  </a:cubicBezTo>
                  <a:cubicBezTo>
                    <a:pt x="99" y="83"/>
                    <a:pt x="99" y="83"/>
                    <a:pt x="99" y="83"/>
                  </a:cubicBezTo>
                  <a:cubicBezTo>
                    <a:pt x="97" y="85"/>
                    <a:pt x="96" y="88"/>
                    <a:pt x="98" y="90"/>
                  </a:cubicBezTo>
                  <a:cubicBezTo>
                    <a:pt x="98" y="91"/>
                    <a:pt x="98" y="91"/>
                    <a:pt x="98" y="92"/>
                  </a:cubicBezTo>
                  <a:cubicBezTo>
                    <a:pt x="98" y="93"/>
                    <a:pt x="97" y="95"/>
                    <a:pt x="95" y="95"/>
                  </a:cubicBezTo>
                  <a:cubicBezTo>
                    <a:pt x="92" y="95"/>
                    <a:pt x="90" y="97"/>
                    <a:pt x="90" y="100"/>
                  </a:cubicBezTo>
                  <a:cubicBezTo>
                    <a:pt x="89" y="103"/>
                    <a:pt x="89" y="107"/>
                    <a:pt x="90" y="111"/>
                  </a:cubicBezTo>
                  <a:cubicBezTo>
                    <a:pt x="91" y="112"/>
                    <a:pt x="91" y="112"/>
                    <a:pt x="91" y="112"/>
                  </a:cubicBezTo>
                  <a:cubicBezTo>
                    <a:pt x="91" y="113"/>
                    <a:pt x="91" y="113"/>
                    <a:pt x="91" y="113"/>
                  </a:cubicBezTo>
                  <a:cubicBezTo>
                    <a:pt x="91" y="114"/>
                    <a:pt x="92" y="115"/>
                    <a:pt x="93" y="115"/>
                  </a:cubicBezTo>
                  <a:cubicBezTo>
                    <a:pt x="94" y="115"/>
                    <a:pt x="94" y="115"/>
                    <a:pt x="95" y="115"/>
                  </a:cubicBezTo>
                  <a:cubicBezTo>
                    <a:pt x="95" y="115"/>
                    <a:pt x="96" y="115"/>
                    <a:pt x="96" y="115"/>
                  </a:cubicBezTo>
                  <a:cubicBezTo>
                    <a:pt x="97" y="116"/>
                    <a:pt x="98" y="117"/>
                    <a:pt x="98" y="118"/>
                  </a:cubicBezTo>
                  <a:cubicBezTo>
                    <a:pt x="98" y="119"/>
                    <a:pt x="98" y="119"/>
                    <a:pt x="98" y="120"/>
                  </a:cubicBezTo>
                  <a:cubicBezTo>
                    <a:pt x="97" y="121"/>
                    <a:pt x="97" y="122"/>
                    <a:pt x="97" y="123"/>
                  </a:cubicBezTo>
                  <a:cubicBezTo>
                    <a:pt x="98" y="124"/>
                    <a:pt x="98" y="125"/>
                    <a:pt x="99" y="126"/>
                  </a:cubicBezTo>
                  <a:cubicBezTo>
                    <a:pt x="106" y="130"/>
                    <a:pt x="106" y="130"/>
                    <a:pt x="106" y="130"/>
                  </a:cubicBezTo>
                  <a:cubicBezTo>
                    <a:pt x="108" y="131"/>
                    <a:pt x="111" y="131"/>
                    <a:pt x="113" y="129"/>
                  </a:cubicBezTo>
                  <a:cubicBezTo>
                    <a:pt x="113" y="128"/>
                    <a:pt x="113" y="128"/>
                    <a:pt x="113" y="128"/>
                  </a:cubicBezTo>
                  <a:cubicBezTo>
                    <a:pt x="114" y="126"/>
                    <a:pt x="118" y="127"/>
                    <a:pt x="118" y="128"/>
                  </a:cubicBezTo>
                  <a:cubicBezTo>
                    <a:pt x="119" y="129"/>
                    <a:pt x="119" y="129"/>
                    <a:pt x="119" y="129"/>
                  </a:cubicBezTo>
                  <a:cubicBezTo>
                    <a:pt x="120" y="130"/>
                    <a:pt x="122" y="130"/>
                    <a:pt x="123" y="131"/>
                  </a:cubicBezTo>
                  <a:cubicBezTo>
                    <a:pt x="124" y="131"/>
                    <a:pt x="124" y="131"/>
                    <a:pt x="124" y="131"/>
                  </a:cubicBezTo>
                  <a:cubicBezTo>
                    <a:pt x="124" y="131"/>
                    <a:pt x="125" y="130"/>
                    <a:pt x="126" y="130"/>
                  </a:cubicBezTo>
                  <a:cubicBezTo>
                    <a:pt x="132" y="127"/>
                    <a:pt x="132" y="127"/>
                    <a:pt x="132" y="127"/>
                  </a:cubicBezTo>
                  <a:cubicBezTo>
                    <a:pt x="132" y="126"/>
                    <a:pt x="132" y="126"/>
                    <a:pt x="132" y="126"/>
                  </a:cubicBezTo>
                  <a:cubicBezTo>
                    <a:pt x="135" y="125"/>
                    <a:pt x="135" y="122"/>
                    <a:pt x="134" y="119"/>
                  </a:cubicBezTo>
                  <a:cubicBezTo>
                    <a:pt x="134" y="119"/>
                    <a:pt x="134" y="118"/>
                    <a:pt x="134" y="118"/>
                  </a:cubicBezTo>
                  <a:cubicBezTo>
                    <a:pt x="134" y="117"/>
                    <a:pt x="134" y="115"/>
                    <a:pt x="136" y="115"/>
                  </a:cubicBezTo>
                  <a:cubicBezTo>
                    <a:pt x="139" y="115"/>
                    <a:pt x="141" y="113"/>
                    <a:pt x="141" y="110"/>
                  </a:cubicBezTo>
                  <a:cubicBezTo>
                    <a:pt x="142" y="106"/>
                    <a:pt x="142" y="103"/>
                    <a:pt x="141" y="99"/>
                  </a:cubicBezTo>
                  <a:cubicBezTo>
                    <a:pt x="141" y="97"/>
                    <a:pt x="138" y="95"/>
                    <a:pt x="136" y="95"/>
                  </a:cubicBezTo>
                  <a:close/>
                  <a:moveTo>
                    <a:pt x="137" y="110"/>
                  </a:moveTo>
                  <a:cubicBezTo>
                    <a:pt x="137" y="110"/>
                    <a:pt x="137" y="110"/>
                    <a:pt x="137" y="110"/>
                  </a:cubicBezTo>
                  <a:cubicBezTo>
                    <a:pt x="137" y="110"/>
                    <a:pt x="136" y="111"/>
                    <a:pt x="136" y="111"/>
                  </a:cubicBezTo>
                  <a:cubicBezTo>
                    <a:pt x="132" y="111"/>
                    <a:pt x="130" y="114"/>
                    <a:pt x="130" y="119"/>
                  </a:cubicBezTo>
                  <a:cubicBezTo>
                    <a:pt x="130" y="119"/>
                    <a:pt x="130" y="120"/>
                    <a:pt x="130" y="121"/>
                  </a:cubicBezTo>
                  <a:cubicBezTo>
                    <a:pt x="131" y="122"/>
                    <a:pt x="131" y="123"/>
                    <a:pt x="130" y="123"/>
                  </a:cubicBezTo>
                  <a:cubicBezTo>
                    <a:pt x="124" y="127"/>
                    <a:pt x="124" y="127"/>
                    <a:pt x="124" y="127"/>
                  </a:cubicBezTo>
                  <a:cubicBezTo>
                    <a:pt x="123" y="127"/>
                    <a:pt x="123" y="127"/>
                    <a:pt x="123" y="127"/>
                  </a:cubicBezTo>
                  <a:cubicBezTo>
                    <a:pt x="123" y="127"/>
                    <a:pt x="123" y="127"/>
                    <a:pt x="122" y="126"/>
                  </a:cubicBezTo>
                  <a:cubicBezTo>
                    <a:pt x="122" y="126"/>
                    <a:pt x="122" y="126"/>
                    <a:pt x="122" y="126"/>
                  </a:cubicBezTo>
                  <a:cubicBezTo>
                    <a:pt x="121" y="124"/>
                    <a:pt x="118" y="123"/>
                    <a:pt x="115" y="123"/>
                  </a:cubicBezTo>
                  <a:cubicBezTo>
                    <a:pt x="113" y="123"/>
                    <a:pt x="111" y="124"/>
                    <a:pt x="110" y="126"/>
                  </a:cubicBezTo>
                  <a:cubicBezTo>
                    <a:pt x="109" y="127"/>
                    <a:pt x="108" y="127"/>
                    <a:pt x="108" y="127"/>
                  </a:cubicBezTo>
                  <a:cubicBezTo>
                    <a:pt x="102" y="123"/>
                    <a:pt x="102" y="123"/>
                    <a:pt x="102" y="123"/>
                  </a:cubicBezTo>
                  <a:cubicBezTo>
                    <a:pt x="102" y="123"/>
                    <a:pt x="102" y="123"/>
                    <a:pt x="102" y="123"/>
                  </a:cubicBezTo>
                  <a:cubicBezTo>
                    <a:pt x="102" y="122"/>
                    <a:pt x="102" y="122"/>
                    <a:pt x="102" y="122"/>
                  </a:cubicBezTo>
                  <a:cubicBezTo>
                    <a:pt x="102" y="122"/>
                    <a:pt x="102" y="122"/>
                    <a:pt x="102" y="122"/>
                  </a:cubicBezTo>
                  <a:cubicBezTo>
                    <a:pt x="102" y="121"/>
                    <a:pt x="102" y="120"/>
                    <a:pt x="102" y="119"/>
                  </a:cubicBezTo>
                  <a:cubicBezTo>
                    <a:pt x="102" y="115"/>
                    <a:pt x="99" y="111"/>
                    <a:pt x="95" y="111"/>
                  </a:cubicBezTo>
                  <a:cubicBezTo>
                    <a:pt x="95" y="111"/>
                    <a:pt x="95" y="111"/>
                    <a:pt x="95" y="111"/>
                  </a:cubicBezTo>
                  <a:cubicBezTo>
                    <a:pt x="95" y="111"/>
                    <a:pt x="95" y="111"/>
                    <a:pt x="95" y="111"/>
                  </a:cubicBezTo>
                  <a:cubicBezTo>
                    <a:pt x="95" y="111"/>
                    <a:pt x="95" y="111"/>
                    <a:pt x="95" y="111"/>
                  </a:cubicBezTo>
                  <a:cubicBezTo>
                    <a:pt x="94" y="110"/>
                    <a:pt x="94" y="110"/>
                    <a:pt x="94" y="110"/>
                  </a:cubicBezTo>
                  <a:cubicBezTo>
                    <a:pt x="94" y="107"/>
                    <a:pt x="94" y="104"/>
                    <a:pt x="94" y="101"/>
                  </a:cubicBezTo>
                  <a:cubicBezTo>
                    <a:pt x="94" y="101"/>
                    <a:pt x="95" y="100"/>
                    <a:pt x="95" y="100"/>
                  </a:cubicBezTo>
                  <a:cubicBezTo>
                    <a:pt x="99" y="100"/>
                    <a:pt x="102" y="96"/>
                    <a:pt x="102" y="92"/>
                  </a:cubicBezTo>
                  <a:cubicBezTo>
                    <a:pt x="102" y="91"/>
                    <a:pt x="102" y="90"/>
                    <a:pt x="102" y="89"/>
                  </a:cubicBezTo>
                  <a:cubicBezTo>
                    <a:pt x="101" y="89"/>
                    <a:pt x="101" y="88"/>
                    <a:pt x="102" y="87"/>
                  </a:cubicBezTo>
                  <a:cubicBezTo>
                    <a:pt x="108" y="84"/>
                    <a:pt x="108" y="84"/>
                    <a:pt x="108" y="84"/>
                  </a:cubicBezTo>
                  <a:cubicBezTo>
                    <a:pt x="108" y="84"/>
                    <a:pt x="108" y="84"/>
                    <a:pt x="108" y="84"/>
                  </a:cubicBezTo>
                  <a:cubicBezTo>
                    <a:pt x="109" y="84"/>
                    <a:pt x="109" y="84"/>
                    <a:pt x="110" y="84"/>
                  </a:cubicBezTo>
                  <a:cubicBezTo>
                    <a:pt x="111" y="86"/>
                    <a:pt x="113" y="87"/>
                    <a:pt x="115" y="87"/>
                  </a:cubicBezTo>
                  <a:cubicBezTo>
                    <a:pt x="118" y="88"/>
                    <a:pt x="120" y="86"/>
                    <a:pt x="122" y="84"/>
                  </a:cubicBezTo>
                  <a:cubicBezTo>
                    <a:pt x="122" y="84"/>
                    <a:pt x="123" y="84"/>
                    <a:pt x="124" y="84"/>
                  </a:cubicBezTo>
                  <a:cubicBezTo>
                    <a:pt x="130" y="87"/>
                    <a:pt x="130" y="87"/>
                    <a:pt x="130" y="87"/>
                  </a:cubicBezTo>
                  <a:cubicBezTo>
                    <a:pt x="130" y="88"/>
                    <a:pt x="130" y="88"/>
                    <a:pt x="130" y="89"/>
                  </a:cubicBezTo>
                  <a:cubicBezTo>
                    <a:pt x="130" y="90"/>
                    <a:pt x="129" y="91"/>
                    <a:pt x="129" y="92"/>
                  </a:cubicBezTo>
                  <a:cubicBezTo>
                    <a:pt x="129" y="94"/>
                    <a:pt x="130" y="96"/>
                    <a:pt x="131" y="97"/>
                  </a:cubicBezTo>
                  <a:cubicBezTo>
                    <a:pt x="132" y="99"/>
                    <a:pt x="134" y="100"/>
                    <a:pt x="135" y="100"/>
                  </a:cubicBezTo>
                  <a:cubicBezTo>
                    <a:pt x="136" y="100"/>
                    <a:pt x="136" y="100"/>
                    <a:pt x="136" y="100"/>
                  </a:cubicBezTo>
                  <a:cubicBezTo>
                    <a:pt x="136" y="100"/>
                    <a:pt x="137" y="100"/>
                    <a:pt x="137" y="101"/>
                  </a:cubicBezTo>
                  <a:cubicBezTo>
                    <a:pt x="137" y="104"/>
                    <a:pt x="137" y="107"/>
                    <a:pt x="137" y="110"/>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4" name="TextBox 35"/>
            <p:cNvSpPr txBox="1"/>
            <p:nvPr/>
          </p:nvSpPr>
          <p:spPr>
            <a:xfrm>
              <a:off x="2346989" y="4374792"/>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SES</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5" name="TextBox 35"/>
            <p:cNvSpPr txBox="1"/>
            <p:nvPr/>
          </p:nvSpPr>
          <p:spPr>
            <a:xfrm>
              <a:off x="2357445" y="4058844"/>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SA</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6" name="TextBox 35"/>
            <p:cNvSpPr txBox="1"/>
            <p:nvPr/>
          </p:nvSpPr>
          <p:spPr>
            <a:xfrm>
              <a:off x="2775136" y="4058844"/>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SCM</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7" name="TextBox 35"/>
            <p:cNvSpPr txBox="1"/>
            <p:nvPr/>
          </p:nvSpPr>
          <p:spPr>
            <a:xfrm>
              <a:off x="3192830" y="4058844"/>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CBH</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8" name="TextBox 35"/>
            <p:cNvSpPr txBox="1"/>
            <p:nvPr/>
          </p:nvSpPr>
          <p:spPr>
            <a:xfrm>
              <a:off x="3610519" y="4058844"/>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ARS</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9" name="TextBox 35"/>
            <p:cNvSpPr txBox="1"/>
            <p:nvPr/>
          </p:nvSpPr>
          <p:spPr>
            <a:xfrm>
              <a:off x="4028213" y="4058844"/>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HIDS</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0" name="TextBox 35"/>
            <p:cNvSpPr txBox="1"/>
            <p:nvPr/>
          </p:nvSpPr>
          <p:spPr>
            <a:xfrm>
              <a:off x="4445905" y="4058844"/>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HVD</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1" name="TextBox 35"/>
            <p:cNvSpPr txBox="1"/>
            <p:nvPr/>
          </p:nvSpPr>
          <p:spPr>
            <a:xfrm>
              <a:off x="4830242" y="4058844"/>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HWAF</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2" name="TextBox 35"/>
            <p:cNvSpPr txBox="1"/>
            <p:nvPr/>
          </p:nvSpPr>
          <p:spPr>
            <a:xfrm>
              <a:off x="4416375" y="4374792"/>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KMS</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3" name="TextBox 35"/>
            <p:cNvSpPr txBox="1"/>
            <p:nvPr/>
          </p:nvSpPr>
          <p:spPr>
            <a:xfrm>
              <a:off x="4830242" y="4374792"/>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PTS</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4" name="TextBox 35"/>
            <p:cNvSpPr txBox="1"/>
            <p:nvPr/>
          </p:nvSpPr>
          <p:spPr>
            <a:xfrm>
              <a:off x="2792718" y="4374792"/>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SCA</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5" name="TextBox 35"/>
            <p:cNvSpPr txBox="1"/>
            <p:nvPr/>
          </p:nvSpPr>
          <p:spPr>
            <a:xfrm>
              <a:off x="3206584" y="4374792"/>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WTP</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6" name="TextBox 35"/>
            <p:cNvSpPr txBox="1"/>
            <p:nvPr/>
          </p:nvSpPr>
          <p:spPr>
            <a:xfrm>
              <a:off x="3620450" y="4374792"/>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AAG</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7" name="TextBox 35"/>
            <p:cNvSpPr txBox="1"/>
            <p:nvPr/>
          </p:nvSpPr>
          <p:spPr>
            <a:xfrm>
              <a:off x="4034314" y="4374792"/>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SPO</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8" name="TextBox 35"/>
            <p:cNvSpPr txBox="1"/>
            <p:nvPr/>
          </p:nvSpPr>
          <p:spPr>
            <a:xfrm>
              <a:off x="5611711" y="1657709"/>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ServiceStage</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9" name="矩形 148"/>
            <p:cNvSpPr/>
            <p:nvPr/>
          </p:nvSpPr>
          <p:spPr>
            <a:xfrm>
              <a:off x="5151689" y="1211018"/>
              <a:ext cx="2973424" cy="596515"/>
            </a:xfrm>
            <a:prstGeom prst="rect">
              <a:avLst/>
            </a:prstGeom>
            <a:noFill/>
            <a:ln w="3175" cap="flat" cmpd="sng" algn="ctr">
              <a:solidFill>
                <a:srgbClr val="FBA000"/>
              </a:solidFill>
              <a:prstDash val="solid"/>
              <a:miter lim="800000"/>
            </a:ln>
            <a:effectLst/>
          </p:spPr>
          <p:txBody>
            <a:bodyPr lIns="0" tIns="0" rIns="0" bIns="0" rtlCol="0" anchor="ctr"/>
            <a:lstStyle/>
            <a:p>
              <a:pPr marL="0" marR="0" lvl="0" indent="0" algn="ctr"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0" name="Freeform 9"/>
            <p:cNvSpPr>
              <a:spLocks noEditPoints="1"/>
            </p:cNvSpPr>
            <p:nvPr/>
          </p:nvSpPr>
          <p:spPr bwMode="auto">
            <a:xfrm>
              <a:off x="5640391" y="1532498"/>
              <a:ext cx="179668" cy="119583"/>
            </a:xfrm>
            <a:custGeom>
              <a:avLst/>
              <a:gdLst>
                <a:gd name="T0" fmla="*/ 437 w 1088"/>
                <a:gd name="T1" fmla="*/ 368 h 791"/>
                <a:gd name="T2" fmla="*/ 296 w 1088"/>
                <a:gd name="T3" fmla="*/ 474 h 791"/>
                <a:gd name="T4" fmla="*/ 395 w 1088"/>
                <a:gd name="T5" fmla="*/ 390 h 791"/>
                <a:gd name="T6" fmla="*/ 361 w 1088"/>
                <a:gd name="T7" fmla="*/ 380 h 791"/>
                <a:gd name="T8" fmla="*/ 316 w 1088"/>
                <a:gd name="T9" fmla="*/ 244 h 791"/>
                <a:gd name="T10" fmla="*/ 333 w 1088"/>
                <a:gd name="T11" fmla="*/ 388 h 791"/>
                <a:gd name="T12" fmla="*/ 306 w 1088"/>
                <a:gd name="T13" fmla="*/ 529 h 791"/>
                <a:gd name="T14" fmla="*/ 460 w 1088"/>
                <a:gd name="T15" fmla="*/ 378 h 791"/>
                <a:gd name="T16" fmla="*/ 675 w 1088"/>
                <a:gd name="T17" fmla="*/ 150 h 791"/>
                <a:gd name="T18" fmla="*/ 954 w 1088"/>
                <a:gd name="T19" fmla="*/ 183 h 791"/>
                <a:gd name="T20" fmla="*/ 784 w 1088"/>
                <a:gd name="T21" fmla="*/ 269 h 791"/>
                <a:gd name="T22" fmla="*/ 571 w 1088"/>
                <a:gd name="T23" fmla="*/ 341 h 791"/>
                <a:gd name="T24" fmla="*/ 759 w 1088"/>
                <a:gd name="T25" fmla="*/ 370 h 791"/>
                <a:gd name="T26" fmla="*/ 902 w 1088"/>
                <a:gd name="T27" fmla="*/ 351 h 791"/>
                <a:gd name="T28" fmla="*/ 779 w 1088"/>
                <a:gd name="T29" fmla="*/ 403 h 791"/>
                <a:gd name="T30" fmla="*/ 779 w 1088"/>
                <a:gd name="T31" fmla="*/ 427 h 791"/>
                <a:gd name="T32" fmla="*/ 927 w 1088"/>
                <a:gd name="T33" fmla="*/ 346 h 791"/>
                <a:gd name="T34" fmla="*/ 976 w 1088"/>
                <a:gd name="T35" fmla="*/ 175 h 791"/>
                <a:gd name="T36" fmla="*/ 665 w 1088"/>
                <a:gd name="T37" fmla="*/ 126 h 791"/>
                <a:gd name="T38" fmla="*/ 751 w 1088"/>
                <a:gd name="T39" fmla="*/ 346 h 791"/>
                <a:gd name="T40" fmla="*/ 598 w 1088"/>
                <a:gd name="T41" fmla="*/ 338 h 791"/>
                <a:gd name="T42" fmla="*/ 761 w 1088"/>
                <a:gd name="T43" fmla="*/ 294 h 791"/>
                <a:gd name="T44" fmla="*/ 843 w 1088"/>
                <a:gd name="T45" fmla="*/ 306 h 791"/>
                <a:gd name="T46" fmla="*/ 586 w 1088"/>
                <a:gd name="T47" fmla="*/ 553 h 791"/>
                <a:gd name="T48" fmla="*/ 413 w 1088"/>
                <a:gd name="T49" fmla="*/ 494 h 791"/>
                <a:gd name="T50" fmla="*/ 613 w 1088"/>
                <a:gd name="T51" fmla="*/ 610 h 791"/>
                <a:gd name="T52" fmla="*/ 776 w 1088"/>
                <a:gd name="T53" fmla="*/ 689 h 791"/>
                <a:gd name="T54" fmla="*/ 811 w 1088"/>
                <a:gd name="T55" fmla="*/ 487 h 791"/>
                <a:gd name="T56" fmla="*/ 487 w 1088"/>
                <a:gd name="T57" fmla="*/ 459 h 791"/>
                <a:gd name="T58" fmla="*/ 702 w 1088"/>
                <a:gd name="T59" fmla="*/ 455 h 791"/>
                <a:gd name="T60" fmla="*/ 823 w 1088"/>
                <a:gd name="T61" fmla="*/ 620 h 791"/>
                <a:gd name="T62" fmla="*/ 724 w 1088"/>
                <a:gd name="T63" fmla="*/ 660 h 791"/>
                <a:gd name="T64" fmla="*/ 823 w 1088"/>
                <a:gd name="T65" fmla="*/ 620 h 791"/>
                <a:gd name="T66" fmla="*/ 826 w 1088"/>
                <a:gd name="T67" fmla="*/ 563 h 791"/>
                <a:gd name="T68" fmla="*/ 665 w 1088"/>
                <a:gd name="T69" fmla="*/ 623 h 791"/>
                <a:gd name="T70" fmla="*/ 751 w 1088"/>
                <a:gd name="T71" fmla="*/ 472 h 791"/>
                <a:gd name="T72" fmla="*/ 643 w 1088"/>
                <a:gd name="T73" fmla="*/ 603 h 791"/>
                <a:gd name="T74" fmla="*/ 608 w 1088"/>
                <a:gd name="T75" fmla="*/ 571 h 791"/>
                <a:gd name="T76" fmla="*/ 1026 w 1088"/>
                <a:gd name="T77" fmla="*/ 306 h 791"/>
                <a:gd name="T78" fmla="*/ 986 w 1088"/>
                <a:gd name="T79" fmla="*/ 336 h 791"/>
                <a:gd name="T80" fmla="*/ 779 w 1088"/>
                <a:gd name="T81" fmla="*/ 741 h 791"/>
                <a:gd name="T82" fmla="*/ 49 w 1088"/>
                <a:gd name="T83" fmla="*/ 489 h 791"/>
                <a:gd name="T84" fmla="*/ 299 w 1088"/>
                <a:gd name="T85" fmla="*/ 220 h 791"/>
                <a:gd name="T86" fmla="*/ 652 w 1088"/>
                <a:gd name="T87" fmla="*/ 71 h 791"/>
                <a:gd name="T88" fmla="*/ 672 w 1088"/>
                <a:gd name="T89" fmla="*/ 27 h 791"/>
                <a:gd name="T90" fmla="*/ 259 w 1088"/>
                <a:gd name="T91" fmla="*/ 190 h 791"/>
                <a:gd name="T92" fmla="*/ 309 w 1088"/>
                <a:gd name="T93" fmla="*/ 791 h 791"/>
                <a:gd name="T94" fmla="*/ 1088 w 1088"/>
                <a:gd name="T95" fmla="*/ 489 h 791"/>
                <a:gd name="T96" fmla="*/ 299 w 1088"/>
                <a:gd name="T97" fmla="*/ 395 h 791"/>
                <a:gd name="T98" fmla="*/ 306 w 1088"/>
                <a:gd name="T99" fmla="*/ 373 h 791"/>
                <a:gd name="T100" fmla="*/ 254 w 1088"/>
                <a:gd name="T101" fmla="*/ 309 h 791"/>
                <a:gd name="T102" fmla="*/ 291 w 1088"/>
                <a:gd name="T103" fmla="*/ 395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88" h="791">
                  <a:moveTo>
                    <a:pt x="445" y="351"/>
                  </a:moveTo>
                  <a:cubicBezTo>
                    <a:pt x="437" y="368"/>
                    <a:pt x="437" y="368"/>
                    <a:pt x="437" y="368"/>
                  </a:cubicBezTo>
                  <a:cubicBezTo>
                    <a:pt x="393" y="459"/>
                    <a:pt x="366" y="511"/>
                    <a:pt x="309" y="504"/>
                  </a:cubicBezTo>
                  <a:cubicBezTo>
                    <a:pt x="301" y="504"/>
                    <a:pt x="296" y="489"/>
                    <a:pt x="296" y="474"/>
                  </a:cubicBezTo>
                  <a:cubicBezTo>
                    <a:pt x="296" y="450"/>
                    <a:pt x="316" y="405"/>
                    <a:pt x="383" y="403"/>
                  </a:cubicBezTo>
                  <a:cubicBezTo>
                    <a:pt x="390" y="403"/>
                    <a:pt x="395" y="398"/>
                    <a:pt x="395" y="390"/>
                  </a:cubicBezTo>
                  <a:cubicBezTo>
                    <a:pt x="395" y="383"/>
                    <a:pt x="390" y="378"/>
                    <a:pt x="383" y="378"/>
                  </a:cubicBezTo>
                  <a:cubicBezTo>
                    <a:pt x="376" y="378"/>
                    <a:pt x="368" y="378"/>
                    <a:pt x="361" y="380"/>
                  </a:cubicBezTo>
                  <a:cubicBezTo>
                    <a:pt x="338" y="361"/>
                    <a:pt x="319" y="314"/>
                    <a:pt x="326" y="259"/>
                  </a:cubicBezTo>
                  <a:cubicBezTo>
                    <a:pt x="326" y="252"/>
                    <a:pt x="324" y="247"/>
                    <a:pt x="316" y="244"/>
                  </a:cubicBezTo>
                  <a:cubicBezTo>
                    <a:pt x="309" y="244"/>
                    <a:pt x="304" y="247"/>
                    <a:pt x="301" y="254"/>
                  </a:cubicBezTo>
                  <a:cubicBezTo>
                    <a:pt x="294" y="309"/>
                    <a:pt x="311" y="358"/>
                    <a:pt x="333" y="388"/>
                  </a:cubicBezTo>
                  <a:cubicBezTo>
                    <a:pt x="294" y="405"/>
                    <a:pt x="274" y="440"/>
                    <a:pt x="272" y="472"/>
                  </a:cubicBezTo>
                  <a:cubicBezTo>
                    <a:pt x="269" y="501"/>
                    <a:pt x="284" y="526"/>
                    <a:pt x="306" y="529"/>
                  </a:cubicBezTo>
                  <a:cubicBezTo>
                    <a:pt x="319" y="529"/>
                    <a:pt x="319" y="529"/>
                    <a:pt x="319" y="529"/>
                  </a:cubicBezTo>
                  <a:cubicBezTo>
                    <a:pt x="388" y="529"/>
                    <a:pt x="423" y="457"/>
                    <a:pt x="460" y="378"/>
                  </a:cubicBezTo>
                  <a:cubicBezTo>
                    <a:pt x="467" y="361"/>
                    <a:pt x="467" y="361"/>
                    <a:pt x="467" y="361"/>
                  </a:cubicBezTo>
                  <a:cubicBezTo>
                    <a:pt x="516" y="257"/>
                    <a:pt x="586" y="187"/>
                    <a:pt x="675" y="150"/>
                  </a:cubicBezTo>
                  <a:cubicBezTo>
                    <a:pt x="766" y="113"/>
                    <a:pt x="848" y="106"/>
                    <a:pt x="902" y="128"/>
                  </a:cubicBezTo>
                  <a:cubicBezTo>
                    <a:pt x="927" y="140"/>
                    <a:pt x="944" y="158"/>
                    <a:pt x="954" y="183"/>
                  </a:cubicBezTo>
                  <a:cubicBezTo>
                    <a:pt x="967" y="220"/>
                    <a:pt x="924" y="259"/>
                    <a:pt x="870" y="291"/>
                  </a:cubicBezTo>
                  <a:cubicBezTo>
                    <a:pt x="843" y="279"/>
                    <a:pt x="811" y="272"/>
                    <a:pt x="784" y="269"/>
                  </a:cubicBezTo>
                  <a:cubicBezTo>
                    <a:pt x="729" y="264"/>
                    <a:pt x="618" y="276"/>
                    <a:pt x="583" y="311"/>
                  </a:cubicBezTo>
                  <a:cubicBezTo>
                    <a:pt x="573" y="321"/>
                    <a:pt x="571" y="333"/>
                    <a:pt x="571" y="341"/>
                  </a:cubicBezTo>
                  <a:cubicBezTo>
                    <a:pt x="571" y="346"/>
                    <a:pt x="573" y="356"/>
                    <a:pt x="586" y="363"/>
                  </a:cubicBezTo>
                  <a:cubicBezTo>
                    <a:pt x="618" y="385"/>
                    <a:pt x="714" y="385"/>
                    <a:pt x="759" y="370"/>
                  </a:cubicBezTo>
                  <a:cubicBezTo>
                    <a:pt x="776" y="363"/>
                    <a:pt x="823" y="346"/>
                    <a:pt x="870" y="321"/>
                  </a:cubicBezTo>
                  <a:cubicBezTo>
                    <a:pt x="890" y="331"/>
                    <a:pt x="902" y="341"/>
                    <a:pt x="902" y="351"/>
                  </a:cubicBezTo>
                  <a:cubicBezTo>
                    <a:pt x="902" y="356"/>
                    <a:pt x="902" y="363"/>
                    <a:pt x="895" y="368"/>
                  </a:cubicBezTo>
                  <a:cubicBezTo>
                    <a:pt x="875" y="390"/>
                    <a:pt x="823" y="405"/>
                    <a:pt x="779" y="403"/>
                  </a:cubicBezTo>
                  <a:cubicBezTo>
                    <a:pt x="771" y="403"/>
                    <a:pt x="766" y="408"/>
                    <a:pt x="766" y="415"/>
                  </a:cubicBezTo>
                  <a:cubicBezTo>
                    <a:pt x="766" y="422"/>
                    <a:pt x="771" y="427"/>
                    <a:pt x="779" y="427"/>
                  </a:cubicBezTo>
                  <a:cubicBezTo>
                    <a:pt x="823" y="430"/>
                    <a:pt x="887" y="412"/>
                    <a:pt x="915" y="383"/>
                  </a:cubicBezTo>
                  <a:cubicBezTo>
                    <a:pt x="924" y="370"/>
                    <a:pt x="929" y="358"/>
                    <a:pt x="927" y="346"/>
                  </a:cubicBezTo>
                  <a:cubicBezTo>
                    <a:pt x="924" y="331"/>
                    <a:pt x="912" y="316"/>
                    <a:pt x="895" y="304"/>
                  </a:cubicBezTo>
                  <a:cubicBezTo>
                    <a:pt x="949" y="269"/>
                    <a:pt x="994" y="225"/>
                    <a:pt x="976" y="175"/>
                  </a:cubicBezTo>
                  <a:cubicBezTo>
                    <a:pt x="967" y="145"/>
                    <a:pt x="944" y="121"/>
                    <a:pt x="912" y="106"/>
                  </a:cubicBezTo>
                  <a:cubicBezTo>
                    <a:pt x="853" y="79"/>
                    <a:pt x="764" y="86"/>
                    <a:pt x="665" y="126"/>
                  </a:cubicBezTo>
                  <a:cubicBezTo>
                    <a:pt x="568" y="168"/>
                    <a:pt x="497" y="242"/>
                    <a:pt x="445" y="351"/>
                  </a:cubicBezTo>
                  <a:moveTo>
                    <a:pt x="751" y="346"/>
                  </a:moveTo>
                  <a:cubicBezTo>
                    <a:pt x="712" y="361"/>
                    <a:pt x="630" y="358"/>
                    <a:pt x="603" y="343"/>
                  </a:cubicBezTo>
                  <a:cubicBezTo>
                    <a:pt x="598" y="341"/>
                    <a:pt x="598" y="338"/>
                    <a:pt x="598" y="338"/>
                  </a:cubicBezTo>
                  <a:cubicBezTo>
                    <a:pt x="598" y="338"/>
                    <a:pt x="598" y="333"/>
                    <a:pt x="603" y="328"/>
                  </a:cubicBezTo>
                  <a:cubicBezTo>
                    <a:pt x="625" y="306"/>
                    <a:pt x="702" y="294"/>
                    <a:pt x="761" y="294"/>
                  </a:cubicBezTo>
                  <a:cubicBezTo>
                    <a:pt x="784" y="294"/>
                    <a:pt x="784" y="294"/>
                    <a:pt x="784" y="294"/>
                  </a:cubicBezTo>
                  <a:cubicBezTo>
                    <a:pt x="803" y="296"/>
                    <a:pt x="823" y="299"/>
                    <a:pt x="843" y="306"/>
                  </a:cubicBezTo>
                  <a:cubicBezTo>
                    <a:pt x="811" y="323"/>
                    <a:pt x="779" y="336"/>
                    <a:pt x="751" y="346"/>
                  </a:cubicBezTo>
                  <a:moveTo>
                    <a:pt x="586" y="553"/>
                  </a:moveTo>
                  <a:cubicBezTo>
                    <a:pt x="541" y="519"/>
                    <a:pt x="492" y="487"/>
                    <a:pt x="425" y="482"/>
                  </a:cubicBezTo>
                  <a:cubicBezTo>
                    <a:pt x="418" y="482"/>
                    <a:pt x="413" y="487"/>
                    <a:pt x="413" y="494"/>
                  </a:cubicBezTo>
                  <a:cubicBezTo>
                    <a:pt x="413" y="501"/>
                    <a:pt x="418" y="506"/>
                    <a:pt x="425" y="506"/>
                  </a:cubicBezTo>
                  <a:cubicBezTo>
                    <a:pt x="507" y="514"/>
                    <a:pt x="563" y="563"/>
                    <a:pt x="613" y="610"/>
                  </a:cubicBezTo>
                  <a:cubicBezTo>
                    <a:pt x="660" y="652"/>
                    <a:pt x="702" y="692"/>
                    <a:pt x="756" y="692"/>
                  </a:cubicBezTo>
                  <a:cubicBezTo>
                    <a:pt x="764" y="692"/>
                    <a:pt x="769" y="692"/>
                    <a:pt x="776" y="689"/>
                  </a:cubicBezTo>
                  <a:cubicBezTo>
                    <a:pt x="811" y="684"/>
                    <a:pt x="835" y="662"/>
                    <a:pt x="845" y="628"/>
                  </a:cubicBezTo>
                  <a:cubicBezTo>
                    <a:pt x="860" y="581"/>
                    <a:pt x="848" y="524"/>
                    <a:pt x="811" y="487"/>
                  </a:cubicBezTo>
                  <a:cubicBezTo>
                    <a:pt x="751" y="420"/>
                    <a:pt x="630" y="405"/>
                    <a:pt x="494" y="445"/>
                  </a:cubicBezTo>
                  <a:cubicBezTo>
                    <a:pt x="487" y="447"/>
                    <a:pt x="484" y="455"/>
                    <a:pt x="487" y="459"/>
                  </a:cubicBezTo>
                  <a:cubicBezTo>
                    <a:pt x="489" y="467"/>
                    <a:pt x="497" y="469"/>
                    <a:pt x="502" y="467"/>
                  </a:cubicBezTo>
                  <a:cubicBezTo>
                    <a:pt x="576" y="445"/>
                    <a:pt x="648" y="442"/>
                    <a:pt x="702" y="455"/>
                  </a:cubicBezTo>
                  <a:cubicBezTo>
                    <a:pt x="648" y="472"/>
                    <a:pt x="603" y="506"/>
                    <a:pt x="586" y="553"/>
                  </a:cubicBezTo>
                  <a:moveTo>
                    <a:pt x="823" y="620"/>
                  </a:moveTo>
                  <a:cubicBezTo>
                    <a:pt x="816" y="645"/>
                    <a:pt x="796" y="660"/>
                    <a:pt x="774" y="665"/>
                  </a:cubicBezTo>
                  <a:cubicBezTo>
                    <a:pt x="756" y="667"/>
                    <a:pt x="741" y="665"/>
                    <a:pt x="724" y="660"/>
                  </a:cubicBezTo>
                  <a:cubicBezTo>
                    <a:pt x="741" y="618"/>
                    <a:pt x="766" y="593"/>
                    <a:pt x="828" y="588"/>
                  </a:cubicBezTo>
                  <a:cubicBezTo>
                    <a:pt x="828" y="598"/>
                    <a:pt x="826" y="610"/>
                    <a:pt x="823" y="620"/>
                  </a:cubicBezTo>
                  <a:moveTo>
                    <a:pt x="813" y="531"/>
                  </a:moveTo>
                  <a:cubicBezTo>
                    <a:pt x="818" y="541"/>
                    <a:pt x="823" y="553"/>
                    <a:pt x="826" y="563"/>
                  </a:cubicBezTo>
                  <a:cubicBezTo>
                    <a:pt x="764" y="568"/>
                    <a:pt x="727" y="593"/>
                    <a:pt x="702" y="650"/>
                  </a:cubicBezTo>
                  <a:cubicBezTo>
                    <a:pt x="690" y="642"/>
                    <a:pt x="677" y="633"/>
                    <a:pt x="665" y="623"/>
                  </a:cubicBezTo>
                  <a:cubicBezTo>
                    <a:pt x="677" y="558"/>
                    <a:pt x="744" y="519"/>
                    <a:pt x="813" y="531"/>
                  </a:cubicBezTo>
                  <a:moveTo>
                    <a:pt x="751" y="472"/>
                  </a:moveTo>
                  <a:cubicBezTo>
                    <a:pt x="769" y="479"/>
                    <a:pt x="784" y="492"/>
                    <a:pt x="796" y="504"/>
                  </a:cubicBezTo>
                  <a:cubicBezTo>
                    <a:pt x="727" y="501"/>
                    <a:pt x="662" y="541"/>
                    <a:pt x="643" y="603"/>
                  </a:cubicBezTo>
                  <a:cubicBezTo>
                    <a:pt x="630" y="591"/>
                    <a:pt x="630" y="591"/>
                    <a:pt x="630" y="591"/>
                  </a:cubicBezTo>
                  <a:cubicBezTo>
                    <a:pt x="623" y="583"/>
                    <a:pt x="615" y="578"/>
                    <a:pt x="608" y="571"/>
                  </a:cubicBezTo>
                  <a:cubicBezTo>
                    <a:pt x="623" y="509"/>
                    <a:pt x="692" y="474"/>
                    <a:pt x="751" y="472"/>
                  </a:cubicBezTo>
                  <a:moveTo>
                    <a:pt x="1026" y="306"/>
                  </a:moveTo>
                  <a:cubicBezTo>
                    <a:pt x="1018" y="296"/>
                    <a:pt x="1001" y="294"/>
                    <a:pt x="991" y="301"/>
                  </a:cubicBezTo>
                  <a:cubicBezTo>
                    <a:pt x="981" y="309"/>
                    <a:pt x="979" y="326"/>
                    <a:pt x="986" y="336"/>
                  </a:cubicBezTo>
                  <a:cubicBezTo>
                    <a:pt x="1018" y="380"/>
                    <a:pt x="1038" y="432"/>
                    <a:pt x="1038" y="487"/>
                  </a:cubicBezTo>
                  <a:cubicBezTo>
                    <a:pt x="1038" y="628"/>
                    <a:pt x="922" y="741"/>
                    <a:pt x="779" y="741"/>
                  </a:cubicBezTo>
                  <a:cubicBezTo>
                    <a:pt x="309" y="741"/>
                    <a:pt x="309" y="741"/>
                    <a:pt x="309" y="741"/>
                  </a:cubicBezTo>
                  <a:cubicBezTo>
                    <a:pt x="165" y="741"/>
                    <a:pt x="49" y="628"/>
                    <a:pt x="49" y="489"/>
                  </a:cubicBezTo>
                  <a:cubicBezTo>
                    <a:pt x="49" y="361"/>
                    <a:pt x="148" y="252"/>
                    <a:pt x="279" y="237"/>
                  </a:cubicBezTo>
                  <a:cubicBezTo>
                    <a:pt x="289" y="237"/>
                    <a:pt x="296" y="229"/>
                    <a:pt x="299" y="220"/>
                  </a:cubicBezTo>
                  <a:cubicBezTo>
                    <a:pt x="336" y="118"/>
                    <a:pt x="432" y="49"/>
                    <a:pt x="544" y="49"/>
                  </a:cubicBezTo>
                  <a:cubicBezTo>
                    <a:pt x="581" y="49"/>
                    <a:pt x="618" y="56"/>
                    <a:pt x="652" y="71"/>
                  </a:cubicBezTo>
                  <a:cubicBezTo>
                    <a:pt x="665" y="76"/>
                    <a:pt x="680" y="71"/>
                    <a:pt x="685" y="59"/>
                  </a:cubicBezTo>
                  <a:cubicBezTo>
                    <a:pt x="690" y="47"/>
                    <a:pt x="685" y="32"/>
                    <a:pt x="672" y="27"/>
                  </a:cubicBezTo>
                  <a:cubicBezTo>
                    <a:pt x="630" y="9"/>
                    <a:pt x="588" y="0"/>
                    <a:pt x="544" y="0"/>
                  </a:cubicBezTo>
                  <a:cubicBezTo>
                    <a:pt x="418" y="0"/>
                    <a:pt x="306" y="76"/>
                    <a:pt x="259" y="190"/>
                  </a:cubicBezTo>
                  <a:cubicBezTo>
                    <a:pt x="111" y="212"/>
                    <a:pt x="0" y="338"/>
                    <a:pt x="0" y="489"/>
                  </a:cubicBezTo>
                  <a:cubicBezTo>
                    <a:pt x="0" y="655"/>
                    <a:pt x="138" y="791"/>
                    <a:pt x="309" y="791"/>
                  </a:cubicBezTo>
                  <a:cubicBezTo>
                    <a:pt x="781" y="791"/>
                    <a:pt x="781" y="791"/>
                    <a:pt x="781" y="791"/>
                  </a:cubicBezTo>
                  <a:cubicBezTo>
                    <a:pt x="949" y="791"/>
                    <a:pt x="1088" y="655"/>
                    <a:pt x="1088" y="489"/>
                  </a:cubicBezTo>
                  <a:cubicBezTo>
                    <a:pt x="1088" y="422"/>
                    <a:pt x="1065" y="361"/>
                    <a:pt x="1026" y="306"/>
                  </a:cubicBezTo>
                  <a:moveTo>
                    <a:pt x="299" y="395"/>
                  </a:moveTo>
                  <a:cubicBezTo>
                    <a:pt x="301" y="395"/>
                    <a:pt x="306" y="393"/>
                    <a:pt x="309" y="390"/>
                  </a:cubicBezTo>
                  <a:cubicBezTo>
                    <a:pt x="314" y="385"/>
                    <a:pt x="311" y="378"/>
                    <a:pt x="306" y="373"/>
                  </a:cubicBezTo>
                  <a:cubicBezTo>
                    <a:pt x="284" y="356"/>
                    <a:pt x="272" y="338"/>
                    <a:pt x="269" y="319"/>
                  </a:cubicBezTo>
                  <a:cubicBezTo>
                    <a:pt x="269" y="311"/>
                    <a:pt x="262" y="306"/>
                    <a:pt x="254" y="309"/>
                  </a:cubicBezTo>
                  <a:cubicBezTo>
                    <a:pt x="247" y="309"/>
                    <a:pt x="242" y="316"/>
                    <a:pt x="244" y="323"/>
                  </a:cubicBezTo>
                  <a:cubicBezTo>
                    <a:pt x="249" y="351"/>
                    <a:pt x="264" y="373"/>
                    <a:pt x="291" y="395"/>
                  </a:cubicBezTo>
                  <a:lnTo>
                    <a:pt x="299" y="395"/>
                  </a:ln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1" name="Freeform 13"/>
            <p:cNvSpPr>
              <a:spLocks noEditPoints="1"/>
            </p:cNvSpPr>
            <p:nvPr/>
          </p:nvSpPr>
          <p:spPr bwMode="auto">
            <a:xfrm>
              <a:off x="6364943" y="1528993"/>
              <a:ext cx="186038" cy="171393"/>
            </a:xfrm>
            <a:custGeom>
              <a:avLst/>
              <a:gdLst>
                <a:gd name="T0" fmla="*/ 160 w 176"/>
                <a:gd name="T1" fmla="*/ 113 h 177"/>
                <a:gd name="T2" fmla="*/ 150 w 176"/>
                <a:gd name="T3" fmla="*/ 137 h 177"/>
                <a:gd name="T4" fmla="*/ 78 w 176"/>
                <a:gd name="T5" fmla="*/ 167 h 177"/>
                <a:gd name="T6" fmla="*/ 16 w 176"/>
                <a:gd name="T7" fmla="*/ 119 h 177"/>
                <a:gd name="T8" fmla="*/ 16 w 176"/>
                <a:gd name="T9" fmla="*/ 104 h 177"/>
                <a:gd name="T10" fmla="*/ 12 w 176"/>
                <a:gd name="T11" fmla="*/ 81 h 177"/>
                <a:gd name="T12" fmla="*/ 8 w 176"/>
                <a:gd name="T13" fmla="*/ 104 h 177"/>
                <a:gd name="T14" fmla="*/ 8 w 176"/>
                <a:gd name="T15" fmla="*/ 119 h 177"/>
                <a:gd name="T16" fmla="*/ 74 w 176"/>
                <a:gd name="T17" fmla="*/ 173 h 177"/>
                <a:gd name="T18" fmla="*/ 102 w 176"/>
                <a:gd name="T19" fmla="*/ 173 h 177"/>
                <a:gd name="T20" fmla="*/ 168 w 176"/>
                <a:gd name="T21" fmla="*/ 119 h 177"/>
                <a:gd name="T22" fmla="*/ 164 w 176"/>
                <a:gd name="T23" fmla="*/ 109 h 177"/>
                <a:gd name="T24" fmla="*/ 12 w 176"/>
                <a:gd name="T25" fmla="*/ 85 h 177"/>
                <a:gd name="T26" fmla="*/ 12 w 176"/>
                <a:gd name="T27" fmla="*/ 101 h 177"/>
                <a:gd name="T28" fmla="*/ 168 w 176"/>
                <a:gd name="T29" fmla="*/ 74 h 177"/>
                <a:gd name="T30" fmla="*/ 168 w 176"/>
                <a:gd name="T31" fmla="*/ 59 h 177"/>
                <a:gd name="T32" fmla="*/ 102 w 176"/>
                <a:gd name="T33" fmla="*/ 5 h 177"/>
                <a:gd name="T34" fmla="*/ 22 w 176"/>
                <a:gd name="T35" fmla="*/ 34 h 177"/>
                <a:gd name="T36" fmla="*/ 8 w 176"/>
                <a:gd name="T37" fmla="*/ 65 h 177"/>
                <a:gd name="T38" fmla="*/ 16 w 176"/>
                <a:gd name="T39" fmla="*/ 65 h 177"/>
                <a:gd name="T40" fmla="*/ 26 w 176"/>
                <a:gd name="T41" fmla="*/ 41 h 177"/>
                <a:gd name="T42" fmla="*/ 98 w 176"/>
                <a:gd name="T43" fmla="*/ 11 h 177"/>
                <a:gd name="T44" fmla="*/ 160 w 176"/>
                <a:gd name="T45" fmla="*/ 59 h 177"/>
                <a:gd name="T46" fmla="*/ 160 w 176"/>
                <a:gd name="T47" fmla="*/ 74 h 177"/>
                <a:gd name="T48" fmla="*/ 164 w 176"/>
                <a:gd name="T49" fmla="*/ 97 h 177"/>
                <a:gd name="T50" fmla="*/ 168 w 176"/>
                <a:gd name="T51" fmla="*/ 74 h 177"/>
                <a:gd name="T52" fmla="*/ 156 w 176"/>
                <a:gd name="T53" fmla="*/ 85 h 177"/>
                <a:gd name="T54" fmla="*/ 172 w 176"/>
                <a:gd name="T55" fmla="*/ 85 h 177"/>
                <a:gd name="T56" fmla="*/ 118 w 176"/>
                <a:gd name="T57" fmla="*/ 53 h 177"/>
                <a:gd name="T58" fmla="*/ 96 w 176"/>
                <a:gd name="T59" fmla="*/ 55 h 177"/>
                <a:gd name="T60" fmla="*/ 58 w 176"/>
                <a:gd name="T61" fmla="*/ 73 h 177"/>
                <a:gd name="T62" fmla="*/ 56 w 176"/>
                <a:gd name="T63" fmla="*/ 93 h 177"/>
                <a:gd name="T64" fmla="*/ 36 w 176"/>
                <a:gd name="T65" fmla="*/ 95 h 177"/>
                <a:gd name="T66" fmla="*/ 38 w 176"/>
                <a:gd name="T67" fmla="*/ 117 h 177"/>
                <a:gd name="T68" fmla="*/ 140 w 176"/>
                <a:gd name="T69" fmla="*/ 115 h 177"/>
                <a:gd name="T70" fmla="*/ 138 w 176"/>
                <a:gd name="T71" fmla="*/ 93 h 177"/>
                <a:gd name="T72" fmla="*/ 120 w 176"/>
                <a:gd name="T73" fmla="*/ 55 h 177"/>
                <a:gd name="T74" fmla="*/ 56 w 176"/>
                <a:gd name="T75" fmla="*/ 113 h 177"/>
                <a:gd name="T76" fmla="*/ 40 w 176"/>
                <a:gd name="T77" fmla="*/ 97 h 177"/>
                <a:gd name="T78" fmla="*/ 56 w 176"/>
                <a:gd name="T79" fmla="*/ 113 h 177"/>
                <a:gd name="T80" fmla="*/ 60 w 176"/>
                <a:gd name="T81" fmla="*/ 113 h 177"/>
                <a:gd name="T82" fmla="*/ 76 w 176"/>
                <a:gd name="T83" fmla="*/ 97 h 177"/>
                <a:gd name="T84" fmla="*/ 76 w 176"/>
                <a:gd name="T85" fmla="*/ 93 h 177"/>
                <a:gd name="T86" fmla="*/ 60 w 176"/>
                <a:gd name="T87" fmla="*/ 77 h 177"/>
                <a:gd name="T88" fmla="*/ 76 w 176"/>
                <a:gd name="T89" fmla="*/ 93 h 177"/>
                <a:gd name="T90" fmla="*/ 80 w 176"/>
                <a:gd name="T91" fmla="*/ 113 h 177"/>
                <a:gd name="T92" fmla="*/ 96 w 176"/>
                <a:gd name="T93" fmla="*/ 97 h 177"/>
                <a:gd name="T94" fmla="*/ 96 w 176"/>
                <a:gd name="T95" fmla="*/ 93 h 177"/>
                <a:gd name="T96" fmla="*/ 80 w 176"/>
                <a:gd name="T97" fmla="*/ 77 h 177"/>
                <a:gd name="T98" fmla="*/ 96 w 176"/>
                <a:gd name="T99" fmla="*/ 93 h 177"/>
                <a:gd name="T100" fmla="*/ 100 w 176"/>
                <a:gd name="T101" fmla="*/ 113 h 177"/>
                <a:gd name="T102" fmla="*/ 116 w 176"/>
                <a:gd name="T103" fmla="*/ 97 h 177"/>
                <a:gd name="T104" fmla="*/ 116 w 176"/>
                <a:gd name="T105" fmla="*/ 93 h 177"/>
                <a:gd name="T106" fmla="*/ 100 w 176"/>
                <a:gd name="T107" fmla="*/ 77 h 177"/>
                <a:gd name="T108" fmla="*/ 116 w 176"/>
                <a:gd name="T109" fmla="*/ 93 h 177"/>
                <a:gd name="T110" fmla="*/ 100 w 176"/>
                <a:gd name="T111" fmla="*/ 73 h 177"/>
                <a:gd name="T112" fmla="*/ 116 w 176"/>
                <a:gd name="T113" fmla="*/ 57 h 177"/>
                <a:gd name="T114" fmla="*/ 136 w 176"/>
                <a:gd name="T115" fmla="*/ 97 h 177"/>
                <a:gd name="T116" fmla="*/ 120 w 176"/>
                <a:gd name="T117" fmla="*/ 113 h 177"/>
                <a:gd name="T118" fmla="*/ 136 w 176"/>
                <a:gd name="T119" fmla="*/ 9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177">
                  <a:moveTo>
                    <a:pt x="164" y="109"/>
                  </a:moveTo>
                  <a:cubicBezTo>
                    <a:pt x="162" y="109"/>
                    <a:pt x="160" y="111"/>
                    <a:pt x="160" y="113"/>
                  </a:cubicBezTo>
                  <a:cubicBezTo>
                    <a:pt x="160" y="119"/>
                    <a:pt x="160" y="119"/>
                    <a:pt x="160" y="119"/>
                  </a:cubicBezTo>
                  <a:cubicBezTo>
                    <a:pt x="160" y="125"/>
                    <a:pt x="155" y="134"/>
                    <a:pt x="150" y="137"/>
                  </a:cubicBezTo>
                  <a:cubicBezTo>
                    <a:pt x="98" y="167"/>
                    <a:pt x="98" y="167"/>
                    <a:pt x="98" y="167"/>
                  </a:cubicBezTo>
                  <a:cubicBezTo>
                    <a:pt x="93" y="170"/>
                    <a:pt x="83" y="170"/>
                    <a:pt x="78" y="167"/>
                  </a:cubicBezTo>
                  <a:cubicBezTo>
                    <a:pt x="26" y="137"/>
                    <a:pt x="26" y="137"/>
                    <a:pt x="26" y="137"/>
                  </a:cubicBezTo>
                  <a:cubicBezTo>
                    <a:pt x="21" y="133"/>
                    <a:pt x="16" y="125"/>
                    <a:pt x="16" y="119"/>
                  </a:cubicBezTo>
                  <a:cubicBezTo>
                    <a:pt x="16" y="105"/>
                    <a:pt x="16" y="105"/>
                    <a:pt x="16" y="105"/>
                  </a:cubicBezTo>
                  <a:cubicBezTo>
                    <a:pt x="16" y="105"/>
                    <a:pt x="16" y="105"/>
                    <a:pt x="16" y="104"/>
                  </a:cubicBezTo>
                  <a:cubicBezTo>
                    <a:pt x="21" y="103"/>
                    <a:pt x="24" y="98"/>
                    <a:pt x="24" y="93"/>
                  </a:cubicBezTo>
                  <a:cubicBezTo>
                    <a:pt x="24" y="86"/>
                    <a:pt x="19" y="81"/>
                    <a:pt x="12" y="81"/>
                  </a:cubicBezTo>
                  <a:cubicBezTo>
                    <a:pt x="5" y="81"/>
                    <a:pt x="0" y="86"/>
                    <a:pt x="0" y="93"/>
                  </a:cubicBezTo>
                  <a:cubicBezTo>
                    <a:pt x="0" y="98"/>
                    <a:pt x="4" y="103"/>
                    <a:pt x="8" y="104"/>
                  </a:cubicBezTo>
                  <a:cubicBezTo>
                    <a:pt x="8" y="105"/>
                    <a:pt x="8" y="105"/>
                    <a:pt x="8" y="105"/>
                  </a:cubicBezTo>
                  <a:cubicBezTo>
                    <a:pt x="8" y="119"/>
                    <a:pt x="8" y="119"/>
                    <a:pt x="8" y="119"/>
                  </a:cubicBezTo>
                  <a:cubicBezTo>
                    <a:pt x="8" y="129"/>
                    <a:pt x="14" y="139"/>
                    <a:pt x="22" y="144"/>
                  </a:cubicBezTo>
                  <a:cubicBezTo>
                    <a:pt x="74" y="173"/>
                    <a:pt x="74" y="173"/>
                    <a:pt x="74" y="173"/>
                  </a:cubicBezTo>
                  <a:cubicBezTo>
                    <a:pt x="78" y="176"/>
                    <a:pt x="83" y="177"/>
                    <a:pt x="88" y="177"/>
                  </a:cubicBezTo>
                  <a:cubicBezTo>
                    <a:pt x="93" y="177"/>
                    <a:pt x="98" y="176"/>
                    <a:pt x="102" y="173"/>
                  </a:cubicBezTo>
                  <a:cubicBezTo>
                    <a:pt x="154" y="144"/>
                    <a:pt x="154" y="144"/>
                    <a:pt x="154" y="144"/>
                  </a:cubicBezTo>
                  <a:cubicBezTo>
                    <a:pt x="162" y="139"/>
                    <a:pt x="168" y="128"/>
                    <a:pt x="168" y="119"/>
                  </a:cubicBezTo>
                  <a:cubicBezTo>
                    <a:pt x="168" y="113"/>
                    <a:pt x="168" y="113"/>
                    <a:pt x="168" y="113"/>
                  </a:cubicBezTo>
                  <a:cubicBezTo>
                    <a:pt x="168" y="111"/>
                    <a:pt x="166" y="109"/>
                    <a:pt x="164" y="109"/>
                  </a:cubicBezTo>
                  <a:close/>
                  <a:moveTo>
                    <a:pt x="4" y="93"/>
                  </a:moveTo>
                  <a:cubicBezTo>
                    <a:pt x="4" y="89"/>
                    <a:pt x="8" y="85"/>
                    <a:pt x="12" y="85"/>
                  </a:cubicBezTo>
                  <a:cubicBezTo>
                    <a:pt x="16" y="85"/>
                    <a:pt x="20" y="89"/>
                    <a:pt x="20" y="93"/>
                  </a:cubicBezTo>
                  <a:cubicBezTo>
                    <a:pt x="20" y="97"/>
                    <a:pt x="16" y="101"/>
                    <a:pt x="12" y="101"/>
                  </a:cubicBezTo>
                  <a:cubicBezTo>
                    <a:pt x="8" y="101"/>
                    <a:pt x="4" y="97"/>
                    <a:pt x="4" y="93"/>
                  </a:cubicBezTo>
                  <a:close/>
                  <a:moveTo>
                    <a:pt x="168" y="74"/>
                  </a:moveTo>
                  <a:cubicBezTo>
                    <a:pt x="168" y="73"/>
                    <a:pt x="168" y="73"/>
                    <a:pt x="168" y="73"/>
                  </a:cubicBezTo>
                  <a:cubicBezTo>
                    <a:pt x="168" y="59"/>
                    <a:pt x="168" y="59"/>
                    <a:pt x="168" y="59"/>
                  </a:cubicBezTo>
                  <a:cubicBezTo>
                    <a:pt x="168" y="49"/>
                    <a:pt x="162" y="39"/>
                    <a:pt x="154" y="34"/>
                  </a:cubicBezTo>
                  <a:cubicBezTo>
                    <a:pt x="102" y="5"/>
                    <a:pt x="102" y="5"/>
                    <a:pt x="102" y="5"/>
                  </a:cubicBezTo>
                  <a:cubicBezTo>
                    <a:pt x="94" y="0"/>
                    <a:pt x="82" y="0"/>
                    <a:pt x="74" y="5"/>
                  </a:cubicBezTo>
                  <a:cubicBezTo>
                    <a:pt x="22" y="34"/>
                    <a:pt x="22" y="34"/>
                    <a:pt x="22" y="34"/>
                  </a:cubicBezTo>
                  <a:cubicBezTo>
                    <a:pt x="14" y="39"/>
                    <a:pt x="8" y="50"/>
                    <a:pt x="8" y="59"/>
                  </a:cubicBezTo>
                  <a:cubicBezTo>
                    <a:pt x="8" y="65"/>
                    <a:pt x="8" y="65"/>
                    <a:pt x="8" y="65"/>
                  </a:cubicBezTo>
                  <a:cubicBezTo>
                    <a:pt x="8" y="67"/>
                    <a:pt x="10" y="69"/>
                    <a:pt x="12" y="69"/>
                  </a:cubicBezTo>
                  <a:cubicBezTo>
                    <a:pt x="14" y="69"/>
                    <a:pt x="16" y="67"/>
                    <a:pt x="16" y="65"/>
                  </a:cubicBezTo>
                  <a:cubicBezTo>
                    <a:pt x="16" y="59"/>
                    <a:pt x="16" y="59"/>
                    <a:pt x="16" y="59"/>
                  </a:cubicBezTo>
                  <a:cubicBezTo>
                    <a:pt x="16" y="53"/>
                    <a:pt x="21" y="44"/>
                    <a:pt x="26" y="41"/>
                  </a:cubicBezTo>
                  <a:cubicBezTo>
                    <a:pt x="78" y="11"/>
                    <a:pt x="78" y="11"/>
                    <a:pt x="78" y="11"/>
                  </a:cubicBezTo>
                  <a:cubicBezTo>
                    <a:pt x="83" y="8"/>
                    <a:pt x="93" y="8"/>
                    <a:pt x="98" y="11"/>
                  </a:cubicBezTo>
                  <a:cubicBezTo>
                    <a:pt x="150" y="41"/>
                    <a:pt x="150" y="41"/>
                    <a:pt x="150" y="41"/>
                  </a:cubicBezTo>
                  <a:cubicBezTo>
                    <a:pt x="155" y="44"/>
                    <a:pt x="160" y="52"/>
                    <a:pt x="160" y="59"/>
                  </a:cubicBezTo>
                  <a:cubicBezTo>
                    <a:pt x="160" y="73"/>
                    <a:pt x="160" y="73"/>
                    <a:pt x="160" y="73"/>
                  </a:cubicBezTo>
                  <a:cubicBezTo>
                    <a:pt x="160" y="73"/>
                    <a:pt x="160" y="73"/>
                    <a:pt x="160" y="74"/>
                  </a:cubicBezTo>
                  <a:cubicBezTo>
                    <a:pt x="155" y="75"/>
                    <a:pt x="152" y="80"/>
                    <a:pt x="152" y="85"/>
                  </a:cubicBezTo>
                  <a:cubicBezTo>
                    <a:pt x="152" y="92"/>
                    <a:pt x="157" y="97"/>
                    <a:pt x="164" y="97"/>
                  </a:cubicBezTo>
                  <a:cubicBezTo>
                    <a:pt x="171" y="97"/>
                    <a:pt x="176" y="92"/>
                    <a:pt x="176" y="85"/>
                  </a:cubicBezTo>
                  <a:cubicBezTo>
                    <a:pt x="176" y="80"/>
                    <a:pt x="172" y="75"/>
                    <a:pt x="168" y="74"/>
                  </a:cubicBezTo>
                  <a:close/>
                  <a:moveTo>
                    <a:pt x="164" y="93"/>
                  </a:moveTo>
                  <a:cubicBezTo>
                    <a:pt x="160" y="93"/>
                    <a:pt x="156" y="89"/>
                    <a:pt x="156" y="85"/>
                  </a:cubicBezTo>
                  <a:cubicBezTo>
                    <a:pt x="156" y="81"/>
                    <a:pt x="160" y="77"/>
                    <a:pt x="164" y="77"/>
                  </a:cubicBezTo>
                  <a:cubicBezTo>
                    <a:pt x="168" y="77"/>
                    <a:pt x="172" y="81"/>
                    <a:pt x="172" y="85"/>
                  </a:cubicBezTo>
                  <a:cubicBezTo>
                    <a:pt x="172" y="89"/>
                    <a:pt x="168" y="93"/>
                    <a:pt x="164" y="93"/>
                  </a:cubicBezTo>
                  <a:close/>
                  <a:moveTo>
                    <a:pt x="118" y="53"/>
                  </a:moveTo>
                  <a:cubicBezTo>
                    <a:pt x="98" y="53"/>
                    <a:pt x="98" y="53"/>
                    <a:pt x="98" y="53"/>
                  </a:cubicBezTo>
                  <a:cubicBezTo>
                    <a:pt x="97" y="53"/>
                    <a:pt x="96" y="54"/>
                    <a:pt x="96" y="55"/>
                  </a:cubicBezTo>
                  <a:cubicBezTo>
                    <a:pt x="96" y="73"/>
                    <a:pt x="96" y="73"/>
                    <a:pt x="96" y="73"/>
                  </a:cubicBezTo>
                  <a:cubicBezTo>
                    <a:pt x="58" y="73"/>
                    <a:pt x="58" y="73"/>
                    <a:pt x="58" y="73"/>
                  </a:cubicBezTo>
                  <a:cubicBezTo>
                    <a:pt x="57" y="73"/>
                    <a:pt x="56" y="74"/>
                    <a:pt x="56" y="75"/>
                  </a:cubicBezTo>
                  <a:cubicBezTo>
                    <a:pt x="56" y="93"/>
                    <a:pt x="56" y="93"/>
                    <a:pt x="56" y="93"/>
                  </a:cubicBezTo>
                  <a:cubicBezTo>
                    <a:pt x="38" y="93"/>
                    <a:pt x="38" y="93"/>
                    <a:pt x="38" y="93"/>
                  </a:cubicBezTo>
                  <a:cubicBezTo>
                    <a:pt x="37" y="93"/>
                    <a:pt x="36" y="94"/>
                    <a:pt x="36" y="95"/>
                  </a:cubicBezTo>
                  <a:cubicBezTo>
                    <a:pt x="36" y="115"/>
                    <a:pt x="36" y="115"/>
                    <a:pt x="36" y="115"/>
                  </a:cubicBezTo>
                  <a:cubicBezTo>
                    <a:pt x="36" y="116"/>
                    <a:pt x="37" y="117"/>
                    <a:pt x="38" y="117"/>
                  </a:cubicBezTo>
                  <a:cubicBezTo>
                    <a:pt x="138" y="117"/>
                    <a:pt x="138" y="117"/>
                    <a:pt x="138" y="117"/>
                  </a:cubicBezTo>
                  <a:cubicBezTo>
                    <a:pt x="139" y="117"/>
                    <a:pt x="140" y="116"/>
                    <a:pt x="140" y="115"/>
                  </a:cubicBezTo>
                  <a:cubicBezTo>
                    <a:pt x="140" y="95"/>
                    <a:pt x="140" y="95"/>
                    <a:pt x="140" y="95"/>
                  </a:cubicBezTo>
                  <a:cubicBezTo>
                    <a:pt x="140" y="94"/>
                    <a:pt x="139" y="93"/>
                    <a:pt x="138" y="93"/>
                  </a:cubicBezTo>
                  <a:cubicBezTo>
                    <a:pt x="120" y="93"/>
                    <a:pt x="120" y="93"/>
                    <a:pt x="120" y="93"/>
                  </a:cubicBezTo>
                  <a:cubicBezTo>
                    <a:pt x="120" y="55"/>
                    <a:pt x="120" y="55"/>
                    <a:pt x="120" y="55"/>
                  </a:cubicBezTo>
                  <a:cubicBezTo>
                    <a:pt x="120" y="54"/>
                    <a:pt x="119" y="53"/>
                    <a:pt x="118" y="53"/>
                  </a:cubicBezTo>
                  <a:close/>
                  <a:moveTo>
                    <a:pt x="56" y="113"/>
                  </a:moveTo>
                  <a:cubicBezTo>
                    <a:pt x="40" y="113"/>
                    <a:pt x="40" y="113"/>
                    <a:pt x="40" y="113"/>
                  </a:cubicBezTo>
                  <a:cubicBezTo>
                    <a:pt x="40" y="97"/>
                    <a:pt x="40" y="97"/>
                    <a:pt x="40" y="97"/>
                  </a:cubicBezTo>
                  <a:cubicBezTo>
                    <a:pt x="56" y="97"/>
                    <a:pt x="56" y="97"/>
                    <a:pt x="56" y="97"/>
                  </a:cubicBezTo>
                  <a:lnTo>
                    <a:pt x="56" y="113"/>
                  </a:lnTo>
                  <a:close/>
                  <a:moveTo>
                    <a:pt x="76" y="113"/>
                  </a:moveTo>
                  <a:cubicBezTo>
                    <a:pt x="60" y="113"/>
                    <a:pt x="60" y="113"/>
                    <a:pt x="60" y="113"/>
                  </a:cubicBezTo>
                  <a:cubicBezTo>
                    <a:pt x="60" y="97"/>
                    <a:pt x="60" y="97"/>
                    <a:pt x="60" y="97"/>
                  </a:cubicBezTo>
                  <a:cubicBezTo>
                    <a:pt x="76" y="97"/>
                    <a:pt x="76" y="97"/>
                    <a:pt x="76" y="97"/>
                  </a:cubicBezTo>
                  <a:lnTo>
                    <a:pt x="76" y="113"/>
                  </a:lnTo>
                  <a:close/>
                  <a:moveTo>
                    <a:pt x="76" y="93"/>
                  </a:moveTo>
                  <a:cubicBezTo>
                    <a:pt x="60" y="93"/>
                    <a:pt x="60" y="93"/>
                    <a:pt x="60" y="93"/>
                  </a:cubicBezTo>
                  <a:cubicBezTo>
                    <a:pt x="60" y="77"/>
                    <a:pt x="60" y="77"/>
                    <a:pt x="60" y="77"/>
                  </a:cubicBezTo>
                  <a:cubicBezTo>
                    <a:pt x="76" y="77"/>
                    <a:pt x="76" y="77"/>
                    <a:pt x="76" y="77"/>
                  </a:cubicBezTo>
                  <a:lnTo>
                    <a:pt x="76" y="93"/>
                  </a:lnTo>
                  <a:close/>
                  <a:moveTo>
                    <a:pt x="96" y="113"/>
                  </a:moveTo>
                  <a:cubicBezTo>
                    <a:pt x="80" y="113"/>
                    <a:pt x="80" y="113"/>
                    <a:pt x="80" y="113"/>
                  </a:cubicBezTo>
                  <a:cubicBezTo>
                    <a:pt x="80" y="97"/>
                    <a:pt x="80" y="97"/>
                    <a:pt x="80" y="97"/>
                  </a:cubicBezTo>
                  <a:cubicBezTo>
                    <a:pt x="96" y="97"/>
                    <a:pt x="96" y="97"/>
                    <a:pt x="96" y="97"/>
                  </a:cubicBezTo>
                  <a:lnTo>
                    <a:pt x="96" y="113"/>
                  </a:lnTo>
                  <a:close/>
                  <a:moveTo>
                    <a:pt x="96" y="93"/>
                  </a:moveTo>
                  <a:cubicBezTo>
                    <a:pt x="80" y="93"/>
                    <a:pt x="80" y="93"/>
                    <a:pt x="80" y="93"/>
                  </a:cubicBezTo>
                  <a:cubicBezTo>
                    <a:pt x="80" y="77"/>
                    <a:pt x="80" y="77"/>
                    <a:pt x="80" y="77"/>
                  </a:cubicBezTo>
                  <a:cubicBezTo>
                    <a:pt x="96" y="77"/>
                    <a:pt x="96" y="77"/>
                    <a:pt x="96" y="77"/>
                  </a:cubicBezTo>
                  <a:lnTo>
                    <a:pt x="96" y="93"/>
                  </a:lnTo>
                  <a:close/>
                  <a:moveTo>
                    <a:pt x="116" y="113"/>
                  </a:moveTo>
                  <a:cubicBezTo>
                    <a:pt x="100" y="113"/>
                    <a:pt x="100" y="113"/>
                    <a:pt x="100" y="113"/>
                  </a:cubicBezTo>
                  <a:cubicBezTo>
                    <a:pt x="100" y="97"/>
                    <a:pt x="100" y="97"/>
                    <a:pt x="100" y="97"/>
                  </a:cubicBezTo>
                  <a:cubicBezTo>
                    <a:pt x="116" y="97"/>
                    <a:pt x="116" y="97"/>
                    <a:pt x="116" y="97"/>
                  </a:cubicBezTo>
                  <a:lnTo>
                    <a:pt x="116" y="113"/>
                  </a:lnTo>
                  <a:close/>
                  <a:moveTo>
                    <a:pt x="116" y="93"/>
                  </a:moveTo>
                  <a:cubicBezTo>
                    <a:pt x="100" y="93"/>
                    <a:pt x="100" y="93"/>
                    <a:pt x="100" y="93"/>
                  </a:cubicBezTo>
                  <a:cubicBezTo>
                    <a:pt x="100" y="77"/>
                    <a:pt x="100" y="77"/>
                    <a:pt x="100" y="77"/>
                  </a:cubicBezTo>
                  <a:cubicBezTo>
                    <a:pt x="116" y="77"/>
                    <a:pt x="116" y="77"/>
                    <a:pt x="116" y="77"/>
                  </a:cubicBezTo>
                  <a:lnTo>
                    <a:pt x="116" y="93"/>
                  </a:lnTo>
                  <a:close/>
                  <a:moveTo>
                    <a:pt x="116" y="73"/>
                  </a:moveTo>
                  <a:cubicBezTo>
                    <a:pt x="100" y="73"/>
                    <a:pt x="100" y="73"/>
                    <a:pt x="100" y="73"/>
                  </a:cubicBezTo>
                  <a:cubicBezTo>
                    <a:pt x="100" y="57"/>
                    <a:pt x="100" y="57"/>
                    <a:pt x="100" y="57"/>
                  </a:cubicBezTo>
                  <a:cubicBezTo>
                    <a:pt x="116" y="57"/>
                    <a:pt x="116" y="57"/>
                    <a:pt x="116" y="57"/>
                  </a:cubicBezTo>
                  <a:lnTo>
                    <a:pt x="116" y="73"/>
                  </a:lnTo>
                  <a:close/>
                  <a:moveTo>
                    <a:pt x="136" y="97"/>
                  </a:moveTo>
                  <a:cubicBezTo>
                    <a:pt x="136" y="113"/>
                    <a:pt x="136" y="113"/>
                    <a:pt x="136" y="113"/>
                  </a:cubicBezTo>
                  <a:cubicBezTo>
                    <a:pt x="120" y="113"/>
                    <a:pt x="120" y="113"/>
                    <a:pt x="120" y="113"/>
                  </a:cubicBezTo>
                  <a:cubicBezTo>
                    <a:pt x="120" y="97"/>
                    <a:pt x="120" y="97"/>
                    <a:pt x="120" y="97"/>
                  </a:cubicBezTo>
                  <a:lnTo>
                    <a:pt x="136" y="97"/>
                  </a:ln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2" name="Freeform 17"/>
            <p:cNvSpPr>
              <a:spLocks noEditPoints="1"/>
            </p:cNvSpPr>
            <p:nvPr/>
          </p:nvSpPr>
          <p:spPr bwMode="auto">
            <a:xfrm>
              <a:off x="6044431" y="1237759"/>
              <a:ext cx="177683" cy="162542"/>
            </a:xfrm>
            <a:custGeom>
              <a:avLst/>
              <a:gdLst>
                <a:gd name="T0" fmla="*/ 150 w 168"/>
                <a:gd name="T1" fmla="*/ 68 h 168"/>
                <a:gd name="T2" fmla="*/ 162 w 168"/>
                <a:gd name="T3" fmla="*/ 48 h 168"/>
                <a:gd name="T4" fmla="*/ 129 w 168"/>
                <a:gd name="T5" fmla="*/ 28 h 168"/>
                <a:gd name="T6" fmla="*/ 117 w 168"/>
                <a:gd name="T7" fmla="*/ 48 h 168"/>
                <a:gd name="T8" fmla="*/ 149 w 168"/>
                <a:gd name="T9" fmla="*/ 32 h 168"/>
                <a:gd name="T10" fmla="*/ 130 w 168"/>
                <a:gd name="T11" fmla="*/ 64 h 168"/>
                <a:gd name="T12" fmla="*/ 167 w 168"/>
                <a:gd name="T13" fmla="*/ 5 h 168"/>
                <a:gd name="T14" fmla="*/ 149 w 168"/>
                <a:gd name="T15" fmla="*/ 5 h 168"/>
                <a:gd name="T16" fmla="*/ 149 w 168"/>
                <a:gd name="T17" fmla="*/ 19 h 168"/>
                <a:gd name="T18" fmla="*/ 159 w 168"/>
                <a:gd name="T19" fmla="*/ 24 h 168"/>
                <a:gd name="T20" fmla="*/ 168 w 168"/>
                <a:gd name="T21" fmla="*/ 7 h 168"/>
                <a:gd name="T22" fmla="*/ 158 w 168"/>
                <a:gd name="T23" fmla="*/ 20 h 168"/>
                <a:gd name="T24" fmla="*/ 158 w 168"/>
                <a:gd name="T25" fmla="*/ 4 h 168"/>
                <a:gd name="T26" fmla="*/ 73 w 168"/>
                <a:gd name="T27" fmla="*/ 47 h 168"/>
                <a:gd name="T28" fmla="*/ 103 w 168"/>
                <a:gd name="T29" fmla="*/ 47 h 168"/>
                <a:gd name="T30" fmla="*/ 103 w 168"/>
                <a:gd name="T31" fmla="*/ 1 h 168"/>
                <a:gd name="T32" fmla="*/ 73 w 168"/>
                <a:gd name="T33" fmla="*/ 1 h 168"/>
                <a:gd name="T34" fmla="*/ 73 w 168"/>
                <a:gd name="T35" fmla="*/ 47 h 168"/>
                <a:gd name="T36" fmla="*/ 112 w 168"/>
                <a:gd name="T37" fmla="*/ 24 h 168"/>
                <a:gd name="T38" fmla="*/ 64 w 168"/>
                <a:gd name="T39" fmla="*/ 24 h 168"/>
                <a:gd name="T40" fmla="*/ 144 w 168"/>
                <a:gd name="T41" fmla="*/ 80 h 168"/>
                <a:gd name="T42" fmla="*/ 97 w 168"/>
                <a:gd name="T43" fmla="*/ 52 h 168"/>
                <a:gd name="T44" fmla="*/ 50 w 168"/>
                <a:gd name="T45" fmla="*/ 24 h 168"/>
                <a:gd name="T46" fmla="*/ 0 w 168"/>
                <a:gd name="T47" fmla="*/ 54 h 168"/>
                <a:gd name="T48" fmla="*/ 0 w 168"/>
                <a:gd name="T49" fmla="*/ 108 h 168"/>
                <a:gd name="T50" fmla="*/ 19 w 168"/>
                <a:gd name="T51" fmla="*/ 144 h 168"/>
                <a:gd name="T52" fmla="*/ 66 w 168"/>
                <a:gd name="T53" fmla="*/ 168 h 168"/>
                <a:gd name="T54" fmla="*/ 115 w 168"/>
                <a:gd name="T55" fmla="*/ 144 h 168"/>
                <a:gd name="T56" fmla="*/ 163 w 168"/>
                <a:gd name="T57" fmla="*/ 114 h 168"/>
                <a:gd name="T58" fmla="*/ 95 w 168"/>
                <a:gd name="T59" fmla="*/ 60 h 168"/>
                <a:gd name="T60" fmla="*/ 96 w 168"/>
                <a:gd name="T61" fmla="*/ 108 h 168"/>
                <a:gd name="T62" fmla="*/ 66 w 168"/>
                <a:gd name="T63" fmla="*/ 60 h 168"/>
                <a:gd name="T64" fmla="*/ 21 w 168"/>
                <a:gd name="T65" fmla="*/ 32 h 168"/>
                <a:gd name="T66" fmla="*/ 62 w 168"/>
                <a:gd name="T67" fmla="*/ 58 h 168"/>
                <a:gd name="T68" fmla="*/ 22 w 168"/>
                <a:gd name="T69" fmla="*/ 80 h 168"/>
                <a:gd name="T70" fmla="*/ 8 w 168"/>
                <a:gd name="T71" fmla="*/ 110 h 168"/>
                <a:gd name="T72" fmla="*/ 64 w 168"/>
                <a:gd name="T73" fmla="*/ 110 h 168"/>
                <a:gd name="T74" fmla="*/ 110 w 168"/>
                <a:gd name="T75" fmla="*/ 138 h 168"/>
                <a:gd name="T76" fmla="*/ 54 w 168"/>
                <a:gd name="T77" fmla="*/ 138 h 168"/>
                <a:gd name="T78" fmla="*/ 96 w 168"/>
                <a:gd name="T79" fmla="*/ 112 h 168"/>
                <a:gd name="T80" fmla="*/ 142 w 168"/>
                <a:gd name="T81" fmla="*/ 136 h 168"/>
                <a:gd name="T82" fmla="*/ 113 w 168"/>
                <a:gd name="T83" fmla="*/ 88 h 168"/>
                <a:gd name="T84" fmla="*/ 142 w 168"/>
                <a:gd name="T8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8" h="168">
                  <a:moveTo>
                    <a:pt x="128" y="67"/>
                  </a:moveTo>
                  <a:cubicBezTo>
                    <a:pt x="128" y="68"/>
                    <a:pt x="128" y="68"/>
                    <a:pt x="129" y="68"/>
                  </a:cubicBezTo>
                  <a:cubicBezTo>
                    <a:pt x="150" y="68"/>
                    <a:pt x="150" y="68"/>
                    <a:pt x="150" y="68"/>
                  </a:cubicBezTo>
                  <a:cubicBezTo>
                    <a:pt x="151" y="68"/>
                    <a:pt x="152" y="68"/>
                    <a:pt x="152" y="67"/>
                  </a:cubicBezTo>
                  <a:cubicBezTo>
                    <a:pt x="162" y="49"/>
                    <a:pt x="162" y="49"/>
                    <a:pt x="162" y="49"/>
                  </a:cubicBezTo>
                  <a:cubicBezTo>
                    <a:pt x="163" y="49"/>
                    <a:pt x="163" y="48"/>
                    <a:pt x="162" y="48"/>
                  </a:cubicBezTo>
                  <a:cubicBezTo>
                    <a:pt x="152" y="30"/>
                    <a:pt x="152" y="30"/>
                    <a:pt x="152" y="30"/>
                  </a:cubicBezTo>
                  <a:cubicBezTo>
                    <a:pt x="152" y="28"/>
                    <a:pt x="151" y="28"/>
                    <a:pt x="150" y="28"/>
                  </a:cubicBezTo>
                  <a:cubicBezTo>
                    <a:pt x="129" y="28"/>
                    <a:pt x="129" y="28"/>
                    <a:pt x="129" y="28"/>
                  </a:cubicBezTo>
                  <a:cubicBezTo>
                    <a:pt x="128" y="28"/>
                    <a:pt x="128" y="28"/>
                    <a:pt x="128" y="29"/>
                  </a:cubicBezTo>
                  <a:cubicBezTo>
                    <a:pt x="117" y="47"/>
                    <a:pt x="117" y="47"/>
                    <a:pt x="117" y="47"/>
                  </a:cubicBezTo>
                  <a:cubicBezTo>
                    <a:pt x="117" y="47"/>
                    <a:pt x="117" y="48"/>
                    <a:pt x="117" y="48"/>
                  </a:cubicBezTo>
                  <a:lnTo>
                    <a:pt x="128" y="67"/>
                  </a:lnTo>
                  <a:close/>
                  <a:moveTo>
                    <a:pt x="130" y="32"/>
                  </a:moveTo>
                  <a:cubicBezTo>
                    <a:pt x="149" y="32"/>
                    <a:pt x="149" y="32"/>
                    <a:pt x="149" y="32"/>
                  </a:cubicBezTo>
                  <a:cubicBezTo>
                    <a:pt x="159" y="48"/>
                    <a:pt x="159" y="48"/>
                    <a:pt x="159" y="48"/>
                  </a:cubicBezTo>
                  <a:cubicBezTo>
                    <a:pt x="149" y="64"/>
                    <a:pt x="149" y="64"/>
                    <a:pt x="149" y="64"/>
                  </a:cubicBezTo>
                  <a:cubicBezTo>
                    <a:pt x="130" y="64"/>
                    <a:pt x="130" y="64"/>
                    <a:pt x="130" y="64"/>
                  </a:cubicBezTo>
                  <a:cubicBezTo>
                    <a:pt x="121" y="48"/>
                    <a:pt x="121" y="48"/>
                    <a:pt x="121" y="48"/>
                  </a:cubicBezTo>
                  <a:lnTo>
                    <a:pt x="130" y="32"/>
                  </a:lnTo>
                  <a:close/>
                  <a:moveTo>
                    <a:pt x="167" y="5"/>
                  </a:moveTo>
                  <a:cubicBezTo>
                    <a:pt x="159" y="0"/>
                    <a:pt x="159" y="0"/>
                    <a:pt x="159" y="0"/>
                  </a:cubicBezTo>
                  <a:cubicBezTo>
                    <a:pt x="158" y="0"/>
                    <a:pt x="158" y="0"/>
                    <a:pt x="157" y="0"/>
                  </a:cubicBezTo>
                  <a:cubicBezTo>
                    <a:pt x="149" y="5"/>
                    <a:pt x="149" y="5"/>
                    <a:pt x="149" y="5"/>
                  </a:cubicBezTo>
                  <a:cubicBezTo>
                    <a:pt x="148" y="6"/>
                    <a:pt x="148" y="6"/>
                    <a:pt x="148" y="7"/>
                  </a:cubicBezTo>
                  <a:cubicBezTo>
                    <a:pt x="148" y="17"/>
                    <a:pt x="148" y="17"/>
                    <a:pt x="148" y="17"/>
                  </a:cubicBezTo>
                  <a:cubicBezTo>
                    <a:pt x="148" y="18"/>
                    <a:pt x="148" y="18"/>
                    <a:pt x="149" y="19"/>
                  </a:cubicBezTo>
                  <a:cubicBezTo>
                    <a:pt x="157" y="24"/>
                    <a:pt x="157" y="24"/>
                    <a:pt x="157" y="24"/>
                  </a:cubicBezTo>
                  <a:cubicBezTo>
                    <a:pt x="157" y="24"/>
                    <a:pt x="158" y="24"/>
                    <a:pt x="158" y="24"/>
                  </a:cubicBezTo>
                  <a:cubicBezTo>
                    <a:pt x="158" y="24"/>
                    <a:pt x="159" y="24"/>
                    <a:pt x="159" y="24"/>
                  </a:cubicBezTo>
                  <a:cubicBezTo>
                    <a:pt x="167" y="19"/>
                    <a:pt x="167" y="19"/>
                    <a:pt x="167" y="19"/>
                  </a:cubicBezTo>
                  <a:cubicBezTo>
                    <a:pt x="168" y="18"/>
                    <a:pt x="168" y="18"/>
                    <a:pt x="168" y="17"/>
                  </a:cubicBezTo>
                  <a:cubicBezTo>
                    <a:pt x="168" y="7"/>
                    <a:pt x="168" y="7"/>
                    <a:pt x="168" y="7"/>
                  </a:cubicBezTo>
                  <a:cubicBezTo>
                    <a:pt x="168" y="6"/>
                    <a:pt x="168" y="6"/>
                    <a:pt x="167" y="5"/>
                  </a:cubicBezTo>
                  <a:close/>
                  <a:moveTo>
                    <a:pt x="164" y="16"/>
                  </a:moveTo>
                  <a:cubicBezTo>
                    <a:pt x="158" y="20"/>
                    <a:pt x="158" y="20"/>
                    <a:pt x="158" y="20"/>
                  </a:cubicBezTo>
                  <a:cubicBezTo>
                    <a:pt x="152" y="16"/>
                    <a:pt x="152" y="16"/>
                    <a:pt x="152" y="16"/>
                  </a:cubicBezTo>
                  <a:cubicBezTo>
                    <a:pt x="152" y="8"/>
                    <a:pt x="152" y="8"/>
                    <a:pt x="152" y="8"/>
                  </a:cubicBezTo>
                  <a:cubicBezTo>
                    <a:pt x="158" y="4"/>
                    <a:pt x="158" y="4"/>
                    <a:pt x="158" y="4"/>
                  </a:cubicBezTo>
                  <a:cubicBezTo>
                    <a:pt x="164" y="8"/>
                    <a:pt x="164" y="8"/>
                    <a:pt x="164" y="8"/>
                  </a:cubicBezTo>
                  <a:lnTo>
                    <a:pt x="164" y="16"/>
                  </a:lnTo>
                  <a:close/>
                  <a:moveTo>
                    <a:pt x="73" y="47"/>
                  </a:moveTo>
                  <a:cubicBezTo>
                    <a:pt x="74" y="48"/>
                    <a:pt x="74" y="48"/>
                    <a:pt x="75" y="48"/>
                  </a:cubicBezTo>
                  <a:cubicBezTo>
                    <a:pt x="101" y="48"/>
                    <a:pt x="101" y="48"/>
                    <a:pt x="101" y="48"/>
                  </a:cubicBezTo>
                  <a:cubicBezTo>
                    <a:pt x="102" y="48"/>
                    <a:pt x="102" y="48"/>
                    <a:pt x="103" y="47"/>
                  </a:cubicBezTo>
                  <a:cubicBezTo>
                    <a:pt x="116" y="25"/>
                    <a:pt x="116" y="25"/>
                    <a:pt x="116" y="25"/>
                  </a:cubicBezTo>
                  <a:cubicBezTo>
                    <a:pt x="116" y="24"/>
                    <a:pt x="116" y="24"/>
                    <a:pt x="116" y="23"/>
                  </a:cubicBezTo>
                  <a:cubicBezTo>
                    <a:pt x="103" y="1"/>
                    <a:pt x="103" y="1"/>
                    <a:pt x="103" y="1"/>
                  </a:cubicBezTo>
                  <a:cubicBezTo>
                    <a:pt x="103" y="0"/>
                    <a:pt x="102" y="0"/>
                    <a:pt x="101" y="0"/>
                  </a:cubicBezTo>
                  <a:cubicBezTo>
                    <a:pt x="75" y="0"/>
                    <a:pt x="75" y="0"/>
                    <a:pt x="75" y="0"/>
                  </a:cubicBezTo>
                  <a:cubicBezTo>
                    <a:pt x="74" y="0"/>
                    <a:pt x="74" y="0"/>
                    <a:pt x="73" y="1"/>
                  </a:cubicBezTo>
                  <a:cubicBezTo>
                    <a:pt x="60" y="23"/>
                    <a:pt x="60" y="23"/>
                    <a:pt x="60" y="23"/>
                  </a:cubicBezTo>
                  <a:cubicBezTo>
                    <a:pt x="60" y="24"/>
                    <a:pt x="60" y="24"/>
                    <a:pt x="60" y="25"/>
                  </a:cubicBezTo>
                  <a:lnTo>
                    <a:pt x="73" y="47"/>
                  </a:lnTo>
                  <a:close/>
                  <a:moveTo>
                    <a:pt x="76" y="4"/>
                  </a:moveTo>
                  <a:cubicBezTo>
                    <a:pt x="100" y="4"/>
                    <a:pt x="100" y="4"/>
                    <a:pt x="100" y="4"/>
                  </a:cubicBezTo>
                  <a:cubicBezTo>
                    <a:pt x="112" y="24"/>
                    <a:pt x="112" y="24"/>
                    <a:pt x="112" y="24"/>
                  </a:cubicBezTo>
                  <a:cubicBezTo>
                    <a:pt x="100" y="44"/>
                    <a:pt x="100" y="44"/>
                    <a:pt x="100" y="44"/>
                  </a:cubicBezTo>
                  <a:cubicBezTo>
                    <a:pt x="76" y="44"/>
                    <a:pt x="76" y="44"/>
                    <a:pt x="76" y="44"/>
                  </a:cubicBezTo>
                  <a:cubicBezTo>
                    <a:pt x="64" y="24"/>
                    <a:pt x="64" y="24"/>
                    <a:pt x="64" y="24"/>
                  </a:cubicBezTo>
                  <a:lnTo>
                    <a:pt x="76" y="4"/>
                  </a:lnTo>
                  <a:close/>
                  <a:moveTo>
                    <a:pt x="148" y="82"/>
                  </a:moveTo>
                  <a:cubicBezTo>
                    <a:pt x="147" y="81"/>
                    <a:pt x="146" y="80"/>
                    <a:pt x="144" y="80"/>
                  </a:cubicBezTo>
                  <a:cubicBezTo>
                    <a:pt x="115" y="80"/>
                    <a:pt x="115" y="80"/>
                    <a:pt x="115" y="80"/>
                  </a:cubicBezTo>
                  <a:cubicBezTo>
                    <a:pt x="100" y="54"/>
                    <a:pt x="100" y="54"/>
                    <a:pt x="100" y="54"/>
                  </a:cubicBezTo>
                  <a:cubicBezTo>
                    <a:pt x="100" y="53"/>
                    <a:pt x="99" y="52"/>
                    <a:pt x="97" y="52"/>
                  </a:cubicBezTo>
                  <a:cubicBezTo>
                    <a:pt x="68" y="52"/>
                    <a:pt x="68" y="52"/>
                    <a:pt x="68" y="52"/>
                  </a:cubicBezTo>
                  <a:cubicBezTo>
                    <a:pt x="54" y="26"/>
                    <a:pt x="54" y="26"/>
                    <a:pt x="54" y="26"/>
                  </a:cubicBezTo>
                  <a:cubicBezTo>
                    <a:pt x="53" y="25"/>
                    <a:pt x="52" y="24"/>
                    <a:pt x="50" y="24"/>
                  </a:cubicBezTo>
                  <a:cubicBezTo>
                    <a:pt x="19" y="24"/>
                    <a:pt x="19" y="24"/>
                    <a:pt x="19" y="24"/>
                  </a:cubicBezTo>
                  <a:cubicBezTo>
                    <a:pt x="17" y="24"/>
                    <a:pt x="16" y="25"/>
                    <a:pt x="15" y="26"/>
                  </a:cubicBezTo>
                  <a:cubicBezTo>
                    <a:pt x="0" y="54"/>
                    <a:pt x="0" y="54"/>
                    <a:pt x="0" y="54"/>
                  </a:cubicBezTo>
                  <a:cubicBezTo>
                    <a:pt x="0" y="55"/>
                    <a:pt x="0" y="57"/>
                    <a:pt x="0" y="58"/>
                  </a:cubicBezTo>
                  <a:cubicBezTo>
                    <a:pt x="14" y="82"/>
                    <a:pt x="14" y="82"/>
                    <a:pt x="14" y="82"/>
                  </a:cubicBezTo>
                  <a:cubicBezTo>
                    <a:pt x="0" y="108"/>
                    <a:pt x="0" y="108"/>
                    <a:pt x="0" y="108"/>
                  </a:cubicBezTo>
                  <a:cubicBezTo>
                    <a:pt x="0" y="109"/>
                    <a:pt x="0" y="110"/>
                    <a:pt x="0" y="112"/>
                  </a:cubicBezTo>
                  <a:cubicBezTo>
                    <a:pt x="15" y="142"/>
                    <a:pt x="15" y="142"/>
                    <a:pt x="15" y="142"/>
                  </a:cubicBezTo>
                  <a:cubicBezTo>
                    <a:pt x="16" y="143"/>
                    <a:pt x="17" y="144"/>
                    <a:pt x="19" y="144"/>
                  </a:cubicBezTo>
                  <a:cubicBezTo>
                    <a:pt x="48" y="144"/>
                    <a:pt x="48" y="144"/>
                    <a:pt x="48" y="144"/>
                  </a:cubicBezTo>
                  <a:cubicBezTo>
                    <a:pt x="62" y="166"/>
                    <a:pt x="62" y="166"/>
                    <a:pt x="62" y="166"/>
                  </a:cubicBezTo>
                  <a:cubicBezTo>
                    <a:pt x="63" y="167"/>
                    <a:pt x="64" y="168"/>
                    <a:pt x="66" y="168"/>
                  </a:cubicBezTo>
                  <a:cubicBezTo>
                    <a:pt x="97" y="168"/>
                    <a:pt x="97" y="168"/>
                    <a:pt x="97" y="168"/>
                  </a:cubicBezTo>
                  <a:cubicBezTo>
                    <a:pt x="98" y="168"/>
                    <a:pt x="100" y="167"/>
                    <a:pt x="100" y="166"/>
                  </a:cubicBezTo>
                  <a:cubicBezTo>
                    <a:pt x="115" y="144"/>
                    <a:pt x="115" y="144"/>
                    <a:pt x="115" y="144"/>
                  </a:cubicBezTo>
                  <a:cubicBezTo>
                    <a:pt x="144" y="144"/>
                    <a:pt x="144" y="144"/>
                    <a:pt x="144" y="144"/>
                  </a:cubicBezTo>
                  <a:cubicBezTo>
                    <a:pt x="146" y="144"/>
                    <a:pt x="147" y="143"/>
                    <a:pt x="148" y="142"/>
                  </a:cubicBezTo>
                  <a:cubicBezTo>
                    <a:pt x="163" y="114"/>
                    <a:pt x="163" y="114"/>
                    <a:pt x="163" y="114"/>
                  </a:cubicBezTo>
                  <a:cubicBezTo>
                    <a:pt x="164" y="113"/>
                    <a:pt x="164" y="111"/>
                    <a:pt x="163" y="110"/>
                  </a:cubicBezTo>
                  <a:lnTo>
                    <a:pt x="148" y="82"/>
                  </a:lnTo>
                  <a:close/>
                  <a:moveTo>
                    <a:pt x="95" y="60"/>
                  </a:moveTo>
                  <a:cubicBezTo>
                    <a:pt x="109" y="86"/>
                    <a:pt x="109" y="86"/>
                    <a:pt x="109" y="86"/>
                  </a:cubicBezTo>
                  <a:cubicBezTo>
                    <a:pt x="109" y="86"/>
                    <a:pt x="109" y="86"/>
                    <a:pt x="109" y="86"/>
                  </a:cubicBezTo>
                  <a:cubicBezTo>
                    <a:pt x="96" y="108"/>
                    <a:pt x="96" y="108"/>
                    <a:pt x="96" y="108"/>
                  </a:cubicBezTo>
                  <a:cubicBezTo>
                    <a:pt x="67" y="108"/>
                    <a:pt x="67" y="108"/>
                    <a:pt x="67" y="108"/>
                  </a:cubicBezTo>
                  <a:cubicBezTo>
                    <a:pt x="52" y="82"/>
                    <a:pt x="52" y="82"/>
                    <a:pt x="52" y="82"/>
                  </a:cubicBezTo>
                  <a:cubicBezTo>
                    <a:pt x="66" y="60"/>
                    <a:pt x="66" y="60"/>
                    <a:pt x="66" y="60"/>
                  </a:cubicBezTo>
                  <a:lnTo>
                    <a:pt x="95" y="60"/>
                  </a:lnTo>
                  <a:close/>
                  <a:moveTo>
                    <a:pt x="8" y="56"/>
                  </a:moveTo>
                  <a:cubicBezTo>
                    <a:pt x="21" y="32"/>
                    <a:pt x="21" y="32"/>
                    <a:pt x="21" y="32"/>
                  </a:cubicBezTo>
                  <a:cubicBezTo>
                    <a:pt x="48" y="32"/>
                    <a:pt x="48" y="32"/>
                    <a:pt x="48" y="32"/>
                  </a:cubicBezTo>
                  <a:cubicBezTo>
                    <a:pt x="62" y="58"/>
                    <a:pt x="62" y="58"/>
                    <a:pt x="62" y="58"/>
                  </a:cubicBezTo>
                  <a:cubicBezTo>
                    <a:pt x="62" y="58"/>
                    <a:pt x="62" y="58"/>
                    <a:pt x="62" y="58"/>
                  </a:cubicBezTo>
                  <a:cubicBezTo>
                    <a:pt x="49" y="80"/>
                    <a:pt x="49" y="80"/>
                    <a:pt x="49" y="80"/>
                  </a:cubicBezTo>
                  <a:cubicBezTo>
                    <a:pt x="22" y="80"/>
                    <a:pt x="22" y="80"/>
                    <a:pt x="22" y="80"/>
                  </a:cubicBezTo>
                  <a:cubicBezTo>
                    <a:pt x="22" y="80"/>
                    <a:pt x="22" y="80"/>
                    <a:pt x="22" y="80"/>
                  </a:cubicBezTo>
                  <a:lnTo>
                    <a:pt x="8" y="56"/>
                  </a:lnTo>
                  <a:close/>
                  <a:moveTo>
                    <a:pt x="21" y="136"/>
                  </a:moveTo>
                  <a:cubicBezTo>
                    <a:pt x="8" y="110"/>
                    <a:pt x="8" y="110"/>
                    <a:pt x="8" y="110"/>
                  </a:cubicBezTo>
                  <a:cubicBezTo>
                    <a:pt x="22" y="84"/>
                    <a:pt x="22" y="84"/>
                    <a:pt x="22" y="84"/>
                  </a:cubicBezTo>
                  <a:cubicBezTo>
                    <a:pt x="49" y="84"/>
                    <a:pt x="49" y="84"/>
                    <a:pt x="49" y="84"/>
                  </a:cubicBezTo>
                  <a:cubicBezTo>
                    <a:pt x="64" y="110"/>
                    <a:pt x="64" y="110"/>
                    <a:pt x="64" y="110"/>
                  </a:cubicBezTo>
                  <a:cubicBezTo>
                    <a:pt x="50" y="136"/>
                    <a:pt x="50" y="136"/>
                    <a:pt x="50" y="136"/>
                  </a:cubicBezTo>
                  <a:lnTo>
                    <a:pt x="21" y="136"/>
                  </a:lnTo>
                  <a:close/>
                  <a:moveTo>
                    <a:pt x="110" y="138"/>
                  </a:moveTo>
                  <a:cubicBezTo>
                    <a:pt x="95" y="160"/>
                    <a:pt x="95" y="160"/>
                    <a:pt x="95" y="160"/>
                  </a:cubicBezTo>
                  <a:cubicBezTo>
                    <a:pt x="68" y="160"/>
                    <a:pt x="68" y="160"/>
                    <a:pt x="68" y="160"/>
                  </a:cubicBezTo>
                  <a:cubicBezTo>
                    <a:pt x="54" y="138"/>
                    <a:pt x="54" y="138"/>
                    <a:pt x="54" y="138"/>
                  </a:cubicBezTo>
                  <a:cubicBezTo>
                    <a:pt x="54" y="138"/>
                    <a:pt x="54" y="138"/>
                    <a:pt x="54" y="138"/>
                  </a:cubicBezTo>
                  <a:cubicBezTo>
                    <a:pt x="67" y="112"/>
                    <a:pt x="67" y="112"/>
                    <a:pt x="67" y="112"/>
                  </a:cubicBezTo>
                  <a:cubicBezTo>
                    <a:pt x="96" y="112"/>
                    <a:pt x="96" y="112"/>
                    <a:pt x="96" y="112"/>
                  </a:cubicBezTo>
                  <a:cubicBezTo>
                    <a:pt x="110" y="138"/>
                    <a:pt x="110" y="138"/>
                    <a:pt x="110" y="138"/>
                  </a:cubicBezTo>
                  <a:cubicBezTo>
                    <a:pt x="110" y="138"/>
                    <a:pt x="110" y="138"/>
                    <a:pt x="110" y="138"/>
                  </a:cubicBezTo>
                  <a:close/>
                  <a:moveTo>
                    <a:pt x="142" y="136"/>
                  </a:moveTo>
                  <a:cubicBezTo>
                    <a:pt x="114" y="136"/>
                    <a:pt x="114" y="136"/>
                    <a:pt x="114" y="136"/>
                  </a:cubicBezTo>
                  <a:cubicBezTo>
                    <a:pt x="100" y="110"/>
                    <a:pt x="100" y="110"/>
                    <a:pt x="100" y="110"/>
                  </a:cubicBezTo>
                  <a:cubicBezTo>
                    <a:pt x="113" y="88"/>
                    <a:pt x="113" y="88"/>
                    <a:pt x="113" y="88"/>
                  </a:cubicBezTo>
                  <a:cubicBezTo>
                    <a:pt x="142" y="88"/>
                    <a:pt x="142" y="88"/>
                    <a:pt x="142" y="88"/>
                  </a:cubicBezTo>
                  <a:cubicBezTo>
                    <a:pt x="156" y="112"/>
                    <a:pt x="156" y="112"/>
                    <a:pt x="156" y="112"/>
                  </a:cubicBezTo>
                  <a:lnTo>
                    <a:pt x="142" y="136"/>
                  </a:lnTo>
                  <a:close/>
                </a:path>
              </a:pathLst>
            </a:custGeom>
            <a:solidFill>
              <a:srgbClr val="1D1D1A"/>
            </a:solid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3" name="Freeform 26"/>
            <p:cNvSpPr>
              <a:spLocks noEditPoints="1"/>
            </p:cNvSpPr>
            <p:nvPr/>
          </p:nvSpPr>
          <p:spPr bwMode="auto">
            <a:xfrm>
              <a:off x="6417429" y="1249736"/>
              <a:ext cx="178095" cy="138584"/>
            </a:xfrm>
            <a:custGeom>
              <a:avLst/>
              <a:gdLst>
                <a:gd name="T0" fmla="*/ 28 w 176"/>
                <a:gd name="T1" fmla="*/ 80 h 152"/>
                <a:gd name="T2" fmla="*/ 148 w 176"/>
                <a:gd name="T3" fmla="*/ 80 h 152"/>
                <a:gd name="T4" fmla="*/ 148 w 176"/>
                <a:gd name="T5" fmla="*/ 76 h 152"/>
                <a:gd name="T6" fmla="*/ 28 w 176"/>
                <a:gd name="T7" fmla="*/ 76 h 152"/>
                <a:gd name="T8" fmla="*/ 28 w 176"/>
                <a:gd name="T9" fmla="*/ 80 h 152"/>
                <a:gd name="T10" fmla="*/ 160 w 176"/>
                <a:gd name="T11" fmla="*/ 0 h 152"/>
                <a:gd name="T12" fmla="*/ 16 w 176"/>
                <a:gd name="T13" fmla="*/ 0 h 152"/>
                <a:gd name="T14" fmla="*/ 0 w 176"/>
                <a:gd name="T15" fmla="*/ 16 h 152"/>
                <a:gd name="T16" fmla="*/ 0 w 176"/>
                <a:gd name="T17" fmla="*/ 115 h 152"/>
                <a:gd name="T18" fmla="*/ 16 w 176"/>
                <a:gd name="T19" fmla="*/ 132 h 152"/>
                <a:gd name="T20" fmla="*/ 68 w 176"/>
                <a:gd name="T21" fmla="*/ 132 h 152"/>
                <a:gd name="T22" fmla="*/ 82 w 176"/>
                <a:gd name="T23" fmla="*/ 149 h 152"/>
                <a:gd name="T24" fmla="*/ 88 w 176"/>
                <a:gd name="T25" fmla="*/ 152 h 152"/>
                <a:gd name="T26" fmla="*/ 94 w 176"/>
                <a:gd name="T27" fmla="*/ 149 h 152"/>
                <a:gd name="T28" fmla="*/ 108 w 176"/>
                <a:gd name="T29" fmla="*/ 132 h 152"/>
                <a:gd name="T30" fmla="*/ 160 w 176"/>
                <a:gd name="T31" fmla="*/ 132 h 152"/>
                <a:gd name="T32" fmla="*/ 176 w 176"/>
                <a:gd name="T33" fmla="*/ 115 h 152"/>
                <a:gd name="T34" fmla="*/ 176 w 176"/>
                <a:gd name="T35" fmla="*/ 16 h 152"/>
                <a:gd name="T36" fmla="*/ 160 w 176"/>
                <a:gd name="T37" fmla="*/ 0 h 152"/>
                <a:gd name="T38" fmla="*/ 168 w 176"/>
                <a:gd name="T39" fmla="*/ 115 h 152"/>
                <a:gd name="T40" fmla="*/ 160 w 176"/>
                <a:gd name="T41" fmla="*/ 124 h 152"/>
                <a:gd name="T42" fmla="*/ 108 w 176"/>
                <a:gd name="T43" fmla="*/ 124 h 152"/>
                <a:gd name="T44" fmla="*/ 102 w 176"/>
                <a:gd name="T45" fmla="*/ 127 h 152"/>
                <a:gd name="T46" fmla="*/ 88 w 176"/>
                <a:gd name="T47" fmla="*/ 144 h 152"/>
                <a:gd name="T48" fmla="*/ 74 w 176"/>
                <a:gd name="T49" fmla="*/ 127 h 152"/>
                <a:gd name="T50" fmla="*/ 68 w 176"/>
                <a:gd name="T51" fmla="*/ 124 h 152"/>
                <a:gd name="T52" fmla="*/ 16 w 176"/>
                <a:gd name="T53" fmla="*/ 124 h 152"/>
                <a:gd name="T54" fmla="*/ 8 w 176"/>
                <a:gd name="T55" fmla="*/ 115 h 152"/>
                <a:gd name="T56" fmla="*/ 8 w 176"/>
                <a:gd name="T57" fmla="*/ 16 h 152"/>
                <a:gd name="T58" fmla="*/ 16 w 176"/>
                <a:gd name="T59" fmla="*/ 8 h 152"/>
                <a:gd name="T60" fmla="*/ 160 w 176"/>
                <a:gd name="T61" fmla="*/ 8 h 152"/>
                <a:gd name="T62" fmla="*/ 168 w 176"/>
                <a:gd name="T63" fmla="*/ 16 h 152"/>
                <a:gd name="T64" fmla="*/ 168 w 176"/>
                <a:gd name="T65" fmla="*/ 115 h 152"/>
                <a:gd name="T66" fmla="*/ 28 w 176"/>
                <a:gd name="T67" fmla="*/ 48 h 152"/>
                <a:gd name="T68" fmla="*/ 148 w 176"/>
                <a:gd name="T69" fmla="*/ 48 h 152"/>
                <a:gd name="T70" fmla="*/ 148 w 176"/>
                <a:gd name="T71" fmla="*/ 44 h 152"/>
                <a:gd name="T72" fmla="*/ 28 w 176"/>
                <a:gd name="T73" fmla="*/ 44 h 152"/>
                <a:gd name="T74" fmla="*/ 28 w 176"/>
                <a:gd name="T75" fmla="*/ 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52">
                  <a:moveTo>
                    <a:pt x="28" y="80"/>
                  </a:moveTo>
                  <a:cubicBezTo>
                    <a:pt x="148" y="80"/>
                    <a:pt x="148" y="80"/>
                    <a:pt x="148" y="80"/>
                  </a:cubicBezTo>
                  <a:cubicBezTo>
                    <a:pt x="148" y="76"/>
                    <a:pt x="148" y="76"/>
                    <a:pt x="148" y="76"/>
                  </a:cubicBezTo>
                  <a:cubicBezTo>
                    <a:pt x="28" y="76"/>
                    <a:pt x="28" y="76"/>
                    <a:pt x="28" y="76"/>
                  </a:cubicBezTo>
                  <a:lnTo>
                    <a:pt x="28" y="80"/>
                  </a:lnTo>
                  <a:close/>
                  <a:moveTo>
                    <a:pt x="160" y="0"/>
                  </a:moveTo>
                  <a:cubicBezTo>
                    <a:pt x="16" y="0"/>
                    <a:pt x="16" y="0"/>
                    <a:pt x="16" y="0"/>
                  </a:cubicBezTo>
                  <a:cubicBezTo>
                    <a:pt x="7" y="0"/>
                    <a:pt x="0" y="7"/>
                    <a:pt x="0" y="16"/>
                  </a:cubicBezTo>
                  <a:cubicBezTo>
                    <a:pt x="0" y="115"/>
                    <a:pt x="0" y="115"/>
                    <a:pt x="0" y="115"/>
                  </a:cubicBezTo>
                  <a:cubicBezTo>
                    <a:pt x="0" y="124"/>
                    <a:pt x="7" y="132"/>
                    <a:pt x="16" y="132"/>
                  </a:cubicBezTo>
                  <a:cubicBezTo>
                    <a:pt x="68" y="132"/>
                    <a:pt x="68" y="132"/>
                    <a:pt x="68" y="132"/>
                  </a:cubicBezTo>
                  <a:cubicBezTo>
                    <a:pt x="82" y="149"/>
                    <a:pt x="82" y="149"/>
                    <a:pt x="82" y="149"/>
                  </a:cubicBezTo>
                  <a:cubicBezTo>
                    <a:pt x="84" y="151"/>
                    <a:pt x="86" y="152"/>
                    <a:pt x="88" y="152"/>
                  </a:cubicBezTo>
                  <a:cubicBezTo>
                    <a:pt x="90" y="152"/>
                    <a:pt x="93" y="151"/>
                    <a:pt x="94" y="149"/>
                  </a:cubicBezTo>
                  <a:cubicBezTo>
                    <a:pt x="108" y="132"/>
                    <a:pt x="108" y="132"/>
                    <a:pt x="108" y="132"/>
                  </a:cubicBezTo>
                  <a:cubicBezTo>
                    <a:pt x="160" y="132"/>
                    <a:pt x="160" y="132"/>
                    <a:pt x="160" y="132"/>
                  </a:cubicBezTo>
                  <a:cubicBezTo>
                    <a:pt x="169" y="132"/>
                    <a:pt x="176" y="124"/>
                    <a:pt x="176" y="115"/>
                  </a:cubicBezTo>
                  <a:cubicBezTo>
                    <a:pt x="176" y="16"/>
                    <a:pt x="176" y="16"/>
                    <a:pt x="176" y="16"/>
                  </a:cubicBezTo>
                  <a:cubicBezTo>
                    <a:pt x="176" y="7"/>
                    <a:pt x="169" y="0"/>
                    <a:pt x="160" y="0"/>
                  </a:cubicBezTo>
                  <a:close/>
                  <a:moveTo>
                    <a:pt x="168" y="115"/>
                  </a:moveTo>
                  <a:cubicBezTo>
                    <a:pt x="168" y="120"/>
                    <a:pt x="165" y="124"/>
                    <a:pt x="160" y="124"/>
                  </a:cubicBezTo>
                  <a:cubicBezTo>
                    <a:pt x="108" y="124"/>
                    <a:pt x="108" y="124"/>
                    <a:pt x="108" y="124"/>
                  </a:cubicBezTo>
                  <a:cubicBezTo>
                    <a:pt x="106" y="124"/>
                    <a:pt x="103" y="125"/>
                    <a:pt x="102" y="127"/>
                  </a:cubicBezTo>
                  <a:cubicBezTo>
                    <a:pt x="88" y="144"/>
                    <a:pt x="88" y="144"/>
                    <a:pt x="88" y="144"/>
                  </a:cubicBezTo>
                  <a:cubicBezTo>
                    <a:pt x="74" y="127"/>
                    <a:pt x="74" y="127"/>
                    <a:pt x="74" y="127"/>
                  </a:cubicBezTo>
                  <a:cubicBezTo>
                    <a:pt x="73" y="125"/>
                    <a:pt x="71" y="124"/>
                    <a:pt x="68" y="124"/>
                  </a:cubicBezTo>
                  <a:cubicBezTo>
                    <a:pt x="16" y="124"/>
                    <a:pt x="16" y="124"/>
                    <a:pt x="16" y="124"/>
                  </a:cubicBezTo>
                  <a:cubicBezTo>
                    <a:pt x="12" y="124"/>
                    <a:pt x="8" y="120"/>
                    <a:pt x="8" y="115"/>
                  </a:cubicBezTo>
                  <a:cubicBezTo>
                    <a:pt x="8" y="16"/>
                    <a:pt x="8" y="16"/>
                    <a:pt x="8" y="16"/>
                  </a:cubicBezTo>
                  <a:cubicBezTo>
                    <a:pt x="8" y="12"/>
                    <a:pt x="12" y="8"/>
                    <a:pt x="16" y="8"/>
                  </a:cubicBezTo>
                  <a:cubicBezTo>
                    <a:pt x="160" y="8"/>
                    <a:pt x="160" y="8"/>
                    <a:pt x="160" y="8"/>
                  </a:cubicBezTo>
                  <a:cubicBezTo>
                    <a:pt x="165" y="8"/>
                    <a:pt x="168" y="12"/>
                    <a:pt x="168" y="16"/>
                  </a:cubicBezTo>
                  <a:lnTo>
                    <a:pt x="168" y="115"/>
                  </a:lnTo>
                  <a:close/>
                  <a:moveTo>
                    <a:pt x="28" y="48"/>
                  </a:moveTo>
                  <a:cubicBezTo>
                    <a:pt x="148" y="48"/>
                    <a:pt x="148" y="48"/>
                    <a:pt x="148" y="48"/>
                  </a:cubicBezTo>
                  <a:cubicBezTo>
                    <a:pt x="148" y="44"/>
                    <a:pt x="148" y="44"/>
                    <a:pt x="148" y="44"/>
                  </a:cubicBezTo>
                  <a:cubicBezTo>
                    <a:pt x="28" y="44"/>
                    <a:pt x="28" y="44"/>
                    <a:pt x="28" y="44"/>
                  </a:cubicBezTo>
                  <a:lnTo>
                    <a:pt x="28" y="48"/>
                  </a:ln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54" name="组合 153"/>
            <p:cNvGrpSpPr/>
            <p:nvPr/>
          </p:nvGrpSpPr>
          <p:grpSpPr>
            <a:xfrm>
              <a:off x="6790839" y="1260006"/>
              <a:ext cx="178095" cy="118045"/>
              <a:chOff x="12290275" y="2773310"/>
              <a:chExt cx="374650" cy="271463"/>
            </a:xfrm>
            <a:solidFill>
              <a:srgbClr val="1D1D1A"/>
            </a:solidFill>
          </p:grpSpPr>
          <p:sp>
            <p:nvSpPr>
              <p:cNvPr id="513" name="Oval 17"/>
              <p:cNvSpPr>
                <a:spLocks noChangeArrowheads="1"/>
              </p:cNvSpPr>
              <p:nvPr/>
            </p:nvSpPr>
            <p:spPr bwMode="auto">
              <a:xfrm>
                <a:off x="12442675" y="2909835"/>
                <a:ext cx="34925"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4" name="Oval 18"/>
              <p:cNvSpPr>
                <a:spLocks noChangeArrowheads="1"/>
              </p:cNvSpPr>
              <p:nvPr/>
            </p:nvSpPr>
            <p:spPr bwMode="auto">
              <a:xfrm>
                <a:off x="12374412" y="2909835"/>
                <a:ext cx="34925"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5" name="Oval 19"/>
              <p:cNvSpPr>
                <a:spLocks noChangeArrowheads="1"/>
              </p:cNvSpPr>
              <p:nvPr/>
            </p:nvSpPr>
            <p:spPr bwMode="auto">
              <a:xfrm>
                <a:off x="12510937" y="2909835"/>
                <a:ext cx="34925" cy="33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6" name="Freeform 20"/>
              <p:cNvSpPr/>
              <p:nvPr/>
            </p:nvSpPr>
            <p:spPr bwMode="auto">
              <a:xfrm>
                <a:off x="12331550" y="2773310"/>
                <a:ext cx="333375" cy="228600"/>
              </a:xfrm>
              <a:custGeom>
                <a:avLst/>
                <a:gdLst>
                  <a:gd name="T0" fmla="*/ 145 w 156"/>
                  <a:gd name="T1" fmla="*/ 0 h 108"/>
                  <a:gd name="T2" fmla="*/ 11 w 156"/>
                  <a:gd name="T3" fmla="*/ 0 h 108"/>
                  <a:gd name="T4" fmla="*/ 0 w 156"/>
                  <a:gd name="T5" fmla="*/ 11 h 108"/>
                  <a:gd name="T6" fmla="*/ 0 w 156"/>
                  <a:gd name="T7" fmla="*/ 12 h 108"/>
                  <a:gd name="T8" fmla="*/ 4 w 156"/>
                  <a:gd name="T9" fmla="*/ 12 h 108"/>
                  <a:gd name="T10" fmla="*/ 4 w 156"/>
                  <a:gd name="T11" fmla="*/ 11 h 108"/>
                  <a:gd name="T12" fmla="*/ 11 w 156"/>
                  <a:gd name="T13" fmla="*/ 4 h 108"/>
                  <a:gd name="T14" fmla="*/ 145 w 156"/>
                  <a:gd name="T15" fmla="*/ 4 h 108"/>
                  <a:gd name="T16" fmla="*/ 152 w 156"/>
                  <a:gd name="T17" fmla="*/ 11 h 108"/>
                  <a:gd name="T18" fmla="*/ 152 w 156"/>
                  <a:gd name="T19" fmla="*/ 97 h 108"/>
                  <a:gd name="T20" fmla="*/ 145 w 156"/>
                  <a:gd name="T21" fmla="*/ 104 h 108"/>
                  <a:gd name="T22" fmla="*/ 144 w 156"/>
                  <a:gd name="T23" fmla="*/ 104 h 108"/>
                  <a:gd name="T24" fmla="*/ 144 w 156"/>
                  <a:gd name="T25" fmla="*/ 108 h 108"/>
                  <a:gd name="T26" fmla="*/ 145 w 156"/>
                  <a:gd name="T27" fmla="*/ 108 h 108"/>
                  <a:gd name="T28" fmla="*/ 156 w 156"/>
                  <a:gd name="T29" fmla="*/ 97 h 108"/>
                  <a:gd name="T30" fmla="*/ 156 w 156"/>
                  <a:gd name="T31" fmla="*/ 11 h 108"/>
                  <a:gd name="T32" fmla="*/ 145 w 156"/>
                  <a:gd name="T3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108">
                    <a:moveTo>
                      <a:pt x="145" y="0"/>
                    </a:moveTo>
                    <a:cubicBezTo>
                      <a:pt x="11" y="0"/>
                      <a:pt x="11" y="0"/>
                      <a:pt x="11" y="0"/>
                    </a:cubicBezTo>
                    <a:cubicBezTo>
                      <a:pt x="5" y="0"/>
                      <a:pt x="0" y="5"/>
                      <a:pt x="0" y="11"/>
                    </a:cubicBezTo>
                    <a:cubicBezTo>
                      <a:pt x="0" y="12"/>
                      <a:pt x="0" y="12"/>
                      <a:pt x="0" y="12"/>
                    </a:cubicBezTo>
                    <a:cubicBezTo>
                      <a:pt x="4" y="12"/>
                      <a:pt x="4" y="12"/>
                      <a:pt x="4" y="12"/>
                    </a:cubicBezTo>
                    <a:cubicBezTo>
                      <a:pt x="4" y="11"/>
                      <a:pt x="4" y="11"/>
                      <a:pt x="4" y="11"/>
                    </a:cubicBezTo>
                    <a:cubicBezTo>
                      <a:pt x="4" y="7"/>
                      <a:pt x="7" y="4"/>
                      <a:pt x="11" y="4"/>
                    </a:cubicBezTo>
                    <a:cubicBezTo>
                      <a:pt x="145" y="4"/>
                      <a:pt x="145" y="4"/>
                      <a:pt x="145" y="4"/>
                    </a:cubicBezTo>
                    <a:cubicBezTo>
                      <a:pt x="149" y="4"/>
                      <a:pt x="152" y="7"/>
                      <a:pt x="152" y="11"/>
                    </a:cubicBezTo>
                    <a:cubicBezTo>
                      <a:pt x="152" y="97"/>
                      <a:pt x="152" y="97"/>
                      <a:pt x="152" y="97"/>
                    </a:cubicBezTo>
                    <a:cubicBezTo>
                      <a:pt x="152" y="101"/>
                      <a:pt x="149" y="104"/>
                      <a:pt x="145" y="104"/>
                    </a:cubicBezTo>
                    <a:cubicBezTo>
                      <a:pt x="144" y="104"/>
                      <a:pt x="144" y="104"/>
                      <a:pt x="144" y="104"/>
                    </a:cubicBezTo>
                    <a:cubicBezTo>
                      <a:pt x="144" y="108"/>
                      <a:pt x="144" y="108"/>
                      <a:pt x="144" y="108"/>
                    </a:cubicBezTo>
                    <a:cubicBezTo>
                      <a:pt x="145" y="108"/>
                      <a:pt x="145" y="108"/>
                      <a:pt x="145" y="108"/>
                    </a:cubicBezTo>
                    <a:cubicBezTo>
                      <a:pt x="151" y="108"/>
                      <a:pt x="156" y="103"/>
                      <a:pt x="156" y="97"/>
                    </a:cubicBezTo>
                    <a:cubicBezTo>
                      <a:pt x="156" y="11"/>
                      <a:pt x="156" y="11"/>
                      <a:pt x="156" y="11"/>
                    </a:cubicBezTo>
                    <a:cubicBezTo>
                      <a:pt x="156" y="5"/>
                      <a:pt x="151" y="0"/>
                      <a:pt x="1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7" name="Freeform 21"/>
              <p:cNvSpPr>
                <a:spLocks noEditPoints="1"/>
              </p:cNvSpPr>
              <p:nvPr/>
            </p:nvSpPr>
            <p:spPr bwMode="auto">
              <a:xfrm>
                <a:off x="12290275" y="2808235"/>
                <a:ext cx="341313" cy="236538"/>
              </a:xfrm>
              <a:custGeom>
                <a:avLst/>
                <a:gdLst>
                  <a:gd name="T0" fmla="*/ 148 w 160"/>
                  <a:gd name="T1" fmla="*/ 0 h 112"/>
                  <a:gd name="T2" fmla="*/ 12 w 160"/>
                  <a:gd name="T3" fmla="*/ 0 h 112"/>
                  <a:gd name="T4" fmla="*/ 0 w 160"/>
                  <a:gd name="T5" fmla="*/ 12 h 112"/>
                  <a:gd name="T6" fmla="*/ 0 w 160"/>
                  <a:gd name="T7" fmla="*/ 100 h 112"/>
                  <a:gd name="T8" fmla="*/ 12 w 160"/>
                  <a:gd name="T9" fmla="*/ 112 h 112"/>
                  <a:gd name="T10" fmla="*/ 148 w 160"/>
                  <a:gd name="T11" fmla="*/ 112 h 112"/>
                  <a:gd name="T12" fmla="*/ 160 w 160"/>
                  <a:gd name="T13" fmla="*/ 100 h 112"/>
                  <a:gd name="T14" fmla="*/ 160 w 160"/>
                  <a:gd name="T15" fmla="*/ 12 h 112"/>
                  <a:gd name="T16" fmla="*/ 148 w 160"/>
                  <a:gd name="T17" fmla="*/ 0 h 112"/>
                  <a:gd name="T18" fmla="*/ 152 w 160"/>
                  <a:gd name="T19" fmla="*/ 100 h 112"/>
                  <a:gd name="T20" fmla="*/ 148 w 160"/>
                  <a:gd name="T21" fmla="*/ 104 h 112"/>
                  <a:gd name="T22" fmla="*/ 12 w 160"/>
                  <a:gd name="T23" fmla="*/ 104 h 112"/>
                  <a:gd name="T24" fmla="*/ 8 w 160"/>
                  <a:gd name="T25" fmla="*/ 100 h 112"/>
                  <a:gd name="T26" fmla="*/ 8 w 160"/>
                  <a:gd name="T27" fmla="*/ 12 h 112"/>
                  <a:gd name="T28" fmla="*/ 12 w 160"/>
                  <a:gd name="T29" fmla="*/ 8 h 112"/>
                  <a:gd name="T30" fmla="*/ 148 w 160"/>
                  <a:gd name="T31" fmla="*/ 8 h 112"/>
                  <a:gd name="T32" fmla="*/ 152 w 160"/>
                  <a:gd name="T33" fmla="*/ 12 h 112"/>
                  <a:gd name="T34" fmla="*/ 152 w 160"/>
                  <a:gd name="T35" fmla="*/ 10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0" h="112">
                    <a:moveTo>
                      <a:pt x="148" y="0"/>
                    </a:moveTo>
                    <a:cubicBezTo>
                      <a:pt x="12" y="0"/>
                      <a:pt x="12" y="0"/>
                      <a:pt x="12" y="0"/>
                    </a:cubicBezTo>
                    <a:cubicBezTo>
                      <a:pt x="6" y="0"/>
                      <a:pt x="0" y="5"/>
                      <a:pt x="0" y="12"/>
                    </a:cubicBezTo>
                    <a:cubicBezTo>
                      <a:pt x="0" y="100"/>
                      <a:pt x="0" y="100"/>
                      <a:pt x="0" y="100"/>
                    </a:cubicBezTo>
                    <a:cubicBezTo>
                      <a:pt x="0" y="106"/>
                      <a:pt x="6" y="112"/>
                      <a:pt x="12" y="112"/>
                    </a:cubicBezTo>
                    <a:cubicBezTo>
                      <a:pt x="148" y="112"/>
                      <a:pt x="148" y="112"/>
                      <a:pt x="148" y="112"/>
                    </a:cubicBezTo>
                    <a:cubicBezTo>
                      <a:pt x="155" y="112"/>
                      <a:pt x="160" y="106"/>
                      <a:pt x="160" y="100"/>
                    </a:cubicBezTo>
                    <a:cubicBezTo>
                      <a:pt x="160" y="12"/>
                      <a:pt x="160" y="12"/>
                      <a:pt x="160" y="12"/>
                    </a:cubicBezTo>
                    <a:cubicBezTo>
                      <a:pt x="160" y="5"/>
                      <a:pt x="155" y="0"/>
                      <a:pt x="148" y="0"/>
                    </a:cubicBezTo>
                    <a:close/>
                    <a:moveTo>
                      <a:pt x="152" y="100"/>
                    </a:moveTo>
                    <a:cubicBezTo>
                      <a:pt x="152" y="102"/>
                      <a:pt x="151" y="104"/>
                      <a:pt x="148" y="104"/>
                    </a:cubicBezTo>
                    <a:cubicBezTo>
                      <a:pt x="12" y="104"/>
                      <a:pt x="12" y="104"/>
                      <a:pt x="12" y="104"/>
                    </a:cubicBezTo>
                    <a:cubicBezTo>
                      <a:pt x="10" y="104"/>
                      <a:pt x="8" y="102"/>
                      <a:pt x="8" y="100"/>
                    </a:cubicBezTo>
                    <a:cubicBezTo>
                      <a:pt x="8" y="12"/>
                      <a:pt x="8" y="12"/>
                      <a:pt x="8" y="12"/>
                    </a:cubicBezTo>
                    <a:cubicBezTo>
                      <a:pt x="8" y="10"/>
                      <a:pt x="10" y="8"/>
                      <a:pt x="12" y="8"/>
                    </a:cubicBezTo>
                    <a:cubicBezTo>
                      <a:pt x="148" y="8"/>
                      <a:pt x="148" y="8"/>
                      <a:pt x="148" y="8"/>
                    </a:cubicBezTo>
                    <a:cubicBezTo>
                      <a:pt x="151" y="8"/>
                      <a:pt x="152" y="10"/>
                      <a:pt x="152" y="12"/>
                    </a:cubicBezTo>
                    <a:lnTo>
                      <a:pt x="152"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55" name="Freeform 36"/>
            <p:cNvSpPr>
              <a:spLocks noEditPoints="1"/>
            </p:cNvSpPr>
            <p:nvPr/>
          </p:nvSpPr>
          <p:spPr bwMode="auto">
            <a:xfrm>
              <a:off x="7164250" y="1247447"/>
              <a:ext cx="170645" cy="143164"/>
            </a:xfrm>
            <a:custGeom>
              <a:avLst/>
              <a:gdLst>
                <a:gd name="T0" fmla="*/ 14 w 172"/>
                <a:gd name="T1" fmla="*/ 52 h 160"/>
                <a:gd name="T2" fmla="*/ 18 w 172"/>
                <a:gd name="T3" fmla="*/ 8 h 160"/>
                <a:gd name="T4" fmla="*/ 62 w 172"/>
                <a:gd name="T5" fmla="*/ 4 h 160"/>
                <a:gd name="T6" fmla="*/ 18 w 172"/>
                <a:gd name="T7" fmla="*/ 0 h 160"/>
                <a:gd name="T8" fmla="*/ 6 w 172"/>
                <a:gd name="T9" fmla="*/ 52 h 160"/>
                <a:gd name="T10" fmla="*/ 58 w 172"/>
                <a:gd name="T11" fmla="*/ 152 h 160"/>
                <a:gd name="T12" fmla="*/ 14 w 172"/>
                <a:gd name="T13" fmla="*/ 148 h 160"/>
                <a:gd name="T14" fmla="*/ 10 w 172"/>
                <a:gd name="T15" fmla="*/ 104 h 160"/>
                <a:gd name="T16" fmla="*/ 6 w 172"/>
                <a:gd name="T17" fmla="*/ 148 h 160"/>
                <a:gd name="T18" fmla="*/ 58 w 172"/>
                <a:gd name="T19" fmla="*/ 160 h 160"/>
                <a:gd name="T20" fmla="*/ 58 w 172"/>
                <a:gd name="T21" fmla="*/ 152 h 160"/>
                <a:gd name="T22" fmla="*/ 154 w 172"/>
                <a:gd name="T23" fmla="*/ 8 h 160"/>
                <a:gd name="T24" fmla="*/ 158 w 172"/>
                <a:gd name="T25" fmla="*/ 52 h 160"/>
                <a:gd name="T26" fmla="*/ 166 w 172"/>
                <a:gd name="T27" fmla="*/ 52 h 160"/>
                <a:gd name="T28" fmla="*/ 154 w 172"/>
                <a:gd name="T29" fmla="*/ 0 h 160"/>
                <a:gd name="T30" fmla="*/ 110 w 172"/>
                <a:gd name="T31" fmla="*/ 4 h 160"/>
                <a:gd name="T32" fmla="*/ 170 w 172"/>
                <a:gd name="T33" fmla="*/ 76 h 160"/>
                <a:gd name="T34" fmla="*/ 134 w 172"/>
                <a:gd name="T35" fmla="*/ 77 h 160"/>
                <a:gd name="T36" fmla="*/ 106 w 172"/>
                <a:gd name="T37" fmla="*/ 38 h 160"/>
                <a:gd name="T38" fmla="*/ 102 w 172"/>
                <a:gd name="T39" fmla="*/ 37 h 160"/>
                <a:gd name="T40" fmla="*/ 80 w 172"/>
                <a:gd name="T41" fmla="*/ 65 h 160"/>
                <a:gd name="T42" fmla="*/ 76 w 172"/>
                <a:gd name="T43" fmla="*/ 65 h 160"/>
                <a:gd name="T44" fmla="*/ 43 w 172"/>
                <a:gd name="T45" fmla="*/ 50 h 160"/>
                <a:gd name="T46" fmla="*/ 39 w 172"/>
                <a:gd name="T47" fmla="*/ 50 h 160"/>
                <a:gd name="T48" fmla="*/ 2 w 172"/>
                <a:gd name="T49" fmla="*/ 80 h 160"/>
                <a:gd name="T50" fmla="*/ 2 w 172"/>
                <a:gd name="T51" fmla="*/ 84 h 160"/>
                <a:gd name="T52" fmla="*/ 36 w 172"/>
                <a:gd name="T53" fmla="*/ 83 h 160"/>
                <a:gd name="T54" fmla="*/ 58 w 172"/>
                <a:gd name="T55" fmla="*/ 114 h 160"/>
                <a:gd name="T56" fmla="*/ 60 w 172"/>
                <a:gd name="T57" fmla="*/ 116 h 160"/>
                <a:gd name="T58" fmla="*/ 78 w 172"/>
                <a:gd name="T59" fmla="*/ 72 h 160"/>
                <a:gd name="T60" fmla="*/ 88 w 172"/>
                <a:gd name="T61" fmla="*/ 91 h 160"/>
                <a:gd name="T62" fmla="*/ 104 w 172"/>
                <a:gd name="T63" fmla="*/ 45 h 160"/>
                <a:gd name="T64" fmla="*/ 124 w 172"/>
                <a:gd name="T65" fmla="*/ 107 h 160"/>
                <a:gd name="T66" fmla="*/ 138 w 172"/>
                <a:gd name="T67" fmla="*/ 80 h 160"/>
                <a:gd name="T68" fmla="*/ 172 w 172"/>
                <a:gd name="T69" fmla="*/ 78 h 160"/>
                <a:gd name="T70" fmla="*/ 162 w 172"/>
                <a:gd name="T71" fmla="*/ 104 h 160"/>
                <a:gd name="T72" fmla="*/ 158 w 172"/>
                <a:gd name="T73" fmla="*/ 148 h 160"/>
                <a:gd name="T74" fmla="*/ 114 w 172"/>
                <a:gd name="T75" fmla="*/ 152 h 160"/>
                <a:gd name="T76" fmla="*/ 114 w 172"/>
                <a:gd name="T77" fmla="*/ 160 h 160"/>
                <a:gd name="T78" fmla="*/ 166 w 172"/>
                <a:gd name="T79" fmla="*/ 148 h 160"/>
                <a:gd name="T80" fmla="*/ 162 w 172"/>
                <a:gd name="T81" fmla="*/ 10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2" h="160">
                  <a:moveTo>
                    <a:pt x="10" y="56"/>
                  </a:moveTo>
                  <a:cubicBezTo>
                    <a:pt x="12" y="56"/>
                    <a:pt x="14" y="55"/>
                    <a:pt x="14" y="52"/>
                  </a:cubicBezTo>
                  <a:cubicBezTo>
                    <a:pt x="14" y="12"/>
                    <a:pt x="14" y="12"/>
                    <a:pt x="14" y="12"/>
                  </a:cubicBezTo>
                  <a:cubicBezTo>
                    <a:pt x="14" y="10"/>
                    <a:pt x="16" y="8"/>
                    <a:pt x="18" y="8"/>
                  </a:cubicBezTo>
                  <a:cubicBezTo>
                    <a:pt x="58" y="8"/>
                    <a:pt x="58" y="8"/>
                    <a:pt x="58" y="8"/>
                  </a:cubicBezTo>
                  <a:cubicBezTo>
                    <a:pt x="60" y="8"/>
                    <a:pt x="62" y="7"/>
                    <a:pt x="62" y="4"/>
                  </a:cubicBezTo>
                  <a:cubicBezTo>
                    <a:pt x="62" y="2"/>
                    <a:pt x="60" y="0"/>
                    <a:pt x="58" y="0"/>
                  </a:cubicBezTo>
                  <a:cubicBezTo>
                    <a:pt x="18" y="0"/>
                    <a:pt x="18" y="0"/>
                    <a:pt x="18" y="0"/>
                  </a:cubicBezTo>
                  <a:cubicBezTo>
                    <a:pt x="12" y="0"/>
                    <a:pt x="6" y="6"/>
                    <a:pt x="6" y="12"/>
                  </a:cubicBezTo>
                  <a:cubicBezTo>
                    <a:pt x="6" y="52"/>
                    <a:pt x="6" y="52"/>
                    <a:pt x="6" y="52"/>
                  </a:cubicBezTo>
                  <a:cubicBezTo>
                    <a:pt x="6" y="55"/>
                    <a:pt x="8" y="56"/>
                    <a:pt x="10" y="56"/>
                  </a:cubicBezTo>
                  <a:close/>
                  <a:moveTo>
                    <a:pt x="58" y="152"/>
                  </a:moveTo>
                  <a:cubicBezTo>
                    <a:pt x="18" y="152"/>
                    <a:pt x="18" y="152"/>
                    <a:pt x="18" y="152"/>
                  </a:cubicBezTo>
                  <a:cubicBezTo>
                    <a:pt x="16" y="152"/>
                    <a:pt x="14" y="150"/>
                    <a:pt x="14" y="148"/>
                  </a:cubicBezTo>
                  <a:cubicBezTo>
                    <a:pt x="14" y="108"/>
                    <a:pt x="14" y="108"/>
                    <a:pt x="14" y="108"/>
                  </a:cubicBezTo>
                  <a:cubicBezTo>
                    <a:pt x="14" y="106"/>
                    <a:pt x="12" y="104"/>
                    <a:pt x="10" y="104"/>
                  </a:cubicBezTo>
                  <a:cubicBezTo>
                    <a:pt x="8" y="104"/>
                    <a:pt x="6" y="106"/>
                    <a:pt x="6" y="108"/>
                  </a:cubicBezTo>
                  <a:cubicBezTo>
                    <a:pt x="6" y="148"/>
                    <a:pt x="6" y="148"/>
                    <a:pt x="6" y="148"/>
                  </a:cubicBezTo>
                  <a:cubicBezTo>
                    <a:pt x="6" y="155"/>
                    <a:pt x="12" y="160"/>
                    <a:pt x="18" y="160"/>
                  </a:cubicBezTo>
                  <a:cubicBezTo>
                    <a:pt x="58" y="160"/>
                    <a:pt x="58" y="160"/>
                    <a:pt x="58" y="160"/>
                  </a:cubicBezTo>
                  <a:cubicBezTo>
                    <a:pt x="60" y="160"/>
                    <a:pt x="62" y="159"/>
                    <a:pt x="62" y="156"/>
                  </a:cubicBezTo>
                  <a:cubicBezTo>
                    <a:pt x="62" y="154"/>
                    <a:pt x="60" y="152"/>
                    <a:pt x="58" y="152"/>
                  </a:cubicBezTo>
                  <a:close/>
                  <a:moveTo>
                    <a:pt x="114" y="8"/>
                  </a:moveTo>
                  <a:cubicBezTo>
                    <a:pt x="154" y="8"/>
                    <a:pt x="154" y="8"/>
                    <a:pt x="154" y="8"/>
                  </a:cubicBezTo>
                  <a:cubicBezTo>
                    <a:pt x="156" y="8"/>
                    <a:pt x="158" y="10"/>
                    <a:pt x="158" y="12"/>
                  </a:cubicBezTo>
                  <a:cubicBezTo>
                    <a:pt x="158" y="52"/>
                    <a:pt x="158" y="52"/>
                    <a:pt x="158" y="52"/>
                  </a:cubicBezTo>
                  <a:cubicBezTo>
                    <a:pt x="158" y="55"/>
                    <a:pt x="160" y="56"/>
                    <a:pt x="162" y="56"/>
                  </a:cubicBezTo>
                  <a:cubicBezTo>
                    <a:pt x="164" y="56"/>
                    <a:pt x="166" y="55"/>
                    <a:pt x="166" y="52"/>
                  </a:cubicBezTo>
                  <a:cubicBezTo>
                    <a:pt x="166" y="12"/>
                    <a:pt x="166" y="12"/>
                    <a:pt x="166" y="12"/>
                  </a:cubicBezTo>
                  <a:cubicBezTo>
                    <a:pt x="166" y="6"/>
                    <a:pt x="160" y="0"/>
                    <a:pt x="154" y="0"/>
                  </a:cubicBezTo>
                  <a:cubicBezTo>
                    <a:pt x="114" y="0"/>
                    <a:pt x="114" y="0"/>
                    <a:pt x="114" y="0"/>
                  </a:cubicBezTo>
                  <a:cubicBezTo>
                    <a:pt x="112" y="0"/>
                    <a:pt x="110" y="2"/>
                    <a:pt x="110" y="4"/>
                  </a:cubicBezTo>
                  <a:cubicBezTo>
                    <a:pt x="110" y="7"/>
                    <a:pt x="112" y="8"/>
                    <a:pt x="114" y="8"/>
                  </a:cubicBezTo>
                  <a:close/>
                  <a:moveTo>
                    <a:pt x="170" y="76"/>
                  </a:moveTo>
                  <a:cubicBezTo>
                    <a:pt x="136" y="76"/>
                    <a:pt x="136" y="76"/>
                    <a:pt x="136" y="76"/>
                  </a:cubicBezTo>
                  <a:cubicBezTo>
                    <a:pt x="136" y="76"/>
                    <a:pt x="135" y="77"/>
                    <a:pt x="134" y="77"/>
                  </a:cubicBezTo>
                  <a:cubicBezTo>
                    <a:pt x="124" y="100"/>
                    <a:pt x="124" y="100"/>
                    <a:pt x="124" y="100"/>
                  </a:cubicBezTo>
                  <a:cubicBezTo>
                    <a:pt x="106" y="38"/>
                    <a:pt x="106" y="38"/>
                    <a:pt x="106" y="38"/>
                  </a:cubicBezTo>
                  <a:cubicBezTo>
                    <a:pt x="106" y="37"/>
                    <a:pt x="105" y="36"/>
                    <a:pt x="104" y="36"/>
                  </a:cubicBezTo>
                  <a:cubicBezTo>
                    <a:pt x="103" y="36"/>
                    <a:pt x="102" y="37"/>
                    <a:pt x="102" y="37"/>
                  </a:cubicBezTo>
                  <a:cubicBezTo>
                    <a:pt x="88" y="83"/>
                    <a:pt x="88" y="83"/>
                    <a:pt x="88" y="83"/>
                  </a:cubicBezTo>
                  <a:cubicBezTo>
                    <a:pt x="80" y="65"/>
                    <a:pt x="80" y="65"/>
                    <a:pt x="80" y="65"/>
                  </a:cubicBezTo>
                  <a:cubicBezTo>
                    <a:pt x="79" y="65"/>
                    <a:pt x="78" y="64"/>
                    <a:pt x="78" y="64"/>
                  </a:cubicBezTo>
                  <a:cubicBezTo>
                    <a:pt x="77" y="64"/>
                    <a:pt x="76" y="65"/>
                    <a:pt x="76" y="65"/>
                  </a:cubicBezTo>
                  <a:cubicBezTo>
                    <a:pt x="60" y="106"/>
                    <a:pt x="60" y="106"/>
                    <a:pt x="60" y="106"/>
                  </a:cubicBezTo>
                  <a:cubicBezTo>
                    <a:pt x="43" y="50"/>
                    <a:pt x="43" y="50"/>
                    <a:pt x="43" y="50"/>
                  </a:cubicBezTo>
                  <a:cubicBezTo>
                    <a:pt x="43" y="49"/>
                    <a:pt x="42" y="49"/>
                    <a:pt x="41" y="49"/>
                  </a:cubicBezTo>
                  <a:cubicBezTo>
                    <a:pt x="40" y="49"/>
                    <a:pt x="40" y="49"/>
                    <a:pt x="39" y="50"/>
                  </a:cubicBezTo>
                  <a:cubicBezTo>
                    <a:pt x="32" y="80"/>
                    <a:pt x="32" y="80"/>
                    <a:pt x="32" y="80"/>
                  </a:cubicBezTo>
                  <a:cubicBezTo>
                    <a:pt x="2" y="80"/>
                    <a:pt x="2" y="80"/>
                    <a:pt x="2" y="80"/>
                  </a:cubicBezTo>
                  <a:cubicBezTo>
                    <a:pt x="1" y="80"/>
                    <a:pt x="0" y="81"/>
                    <a:pt x="0" y="82"/>
                  </a:cubicBezTo>
                  <a:cubicBezTo>
                    <a:pt x="0" y="83"/>
                    <a:pt x="1" y="84"/>
                    <a:pt x="2" y="84"/>
                  </a:cubicBezTo>
                  <a:cubicBezTo>
                    <a:pt x="34" y="84"/>
                    <a:pt x="34" y="84"/>
                    <a:pt x="34" y="84"/>
                  </a:cubicBezTo>
                  <a:cubicBezTo>
                    <a:pt x="35" y="84"/>
                    <a:pt x="36" y="84"/>
                    <a:pt x="36" y="83"/>
                  </a:cubicBezTo>
                  <a:cubicBezTo>
                    <a:pt x="42" y="59"/>
                    <a:pt x="42" y="59"/>
                    <a:pt x="42" y="59"/>
                  </a:cubicBezTo>
                  <a:cubicBezTo>
                    <a:pt x="58" y="114"/>
                    <a:pt x="58" y="114"/>
                    <a:pt x="58" y="114"/>
                  </a:cubicBezTo>
                  <a:cubicBezTo>
                    <a:pt x="58" y="115"/>
                    <a:pt x="59" y="116"/>
                    <a:pt x="60" y="116"/>
                  </a:cubicBezTo>
                  <a:cubicBezTo>
                    <a:pt x="60" y="116"/>
                    <a:pt x="60" y="116"/>
                    <a:pt x="60" y="116"/>
                  </a:cubicBezTo>
                  <a:cubicBezTo>
                    <a:pt x="61" y="116"/>
                    <a:pt x="62" y="115"/>
                    <a:pt x="62" y="114"/>
                  </a:cubicBezTo>
                  <a:cubicBezTo>
                    <a:pt x="78" y="72"/>
                    <a:pt x="78" y="72"/>
                    <a:pt x="78" y="72"/>
                  </a:cubicBezTo>
                  <a:cubicBezTo>
                    <a:pt x="86" y="89"/>
                    <a:pt x="86" y="89"/>
                    <a:pt x="86" y="89"/>
                  </a:cubicBezTo>
                  <a:cubicBezTo>
                    <a:pt x="86" y="90"/>
                    <a:pt x="87" y="91"/>
                    <a:pt x="88" y="91"/>
                  </a:cubicBezTo>
                  <a:cubicBezTo>
                    <a:pt x="89" y="91"/>
                    <a:pt x="90" y="90"/>
                    <a:pt x="90" y="89"/>
                  </a:cubicBezTo>
                  <a:cubicBezTo>
                    <a:pt x="104" y="45"/>
                    <a:pt x="104" y="45"/>
                    <a:pt x="104" y="45"/>
                  </a:cubicBezTo>
                  <a:cubicBezTo>
                    <a:pt x="122" y="106"/>
                    <a:pt x="122" y="106"/>
                    <a:pt x="122" y="106"/>
                  </a:cubicBezTo>
                  <a:cubicBezTo>
                    <a:pt x="122" y="107"/>
                    <a:pt x="123" y="107"/>
                    <a:pt x="124" y="107"/>
                  </a:cubicBezTo>
                  <a:cubicBezTo>
                    <a:pt x="124" y="107"/>
                    <a:pt x="125" y="107"/>
                    <a:pt x="126" y="106"/>
                  </a:cubicBezTo>
                  <a:cubicBezTo>
                    <a:pt x="138" y="80"/>
                    <a:pt x="138" y="80"/>
                    <a:pt x="138" y="80"/>
                  </a:cubicBezTo>
                  <a:cubicBezTo>
                    <a:pt x="170" y="80"/>
                    <a:pt x="170" y="80"/>
                    <a:pt x="170" y="80"/>
                  </a:cubicBezTo>
                  <a:cubicBezTo>
                    <a:pt x="171" y="80"/>
                    <a:pt x="172" y="79"/>
                    <a:pt x="172" y="78"/>
                  </a:cubicBezTo>
                  <a:cubicBezTo>
                    <a:pt x="172" y="77"/>
                    <a:pt x="171" y="76"/>
                    <a:pt x="170" y="76"/>
                  </a:cubicBezTo>
                  <a:close/>
                  <a:moveTo>
                    <a:pt x="162" y="104"/>
                  </a:moveTo>
                  <a:cubicBezTo>
                    <a:pt x="160" y="104"/>
                    <a:pt x="158" y="106"/>
                    <a:pt x="158" y="108"/>
                  </a:cubicBezTo>
                  <a:cubicBezTo>
                    <a:pt x="158" y="148"/>
                    <a:pt x="158" y="148"/>
                    <a:pt x="158" y="148"/>
                  </a:cubicBezTo>
                  <a:cubicBezTo>
                    <a:pt x="158" y="150"/>
                    <a:pt x="156" y="152"/>
                    <a:pt x="154" y="152"/>
                  </a:cubicBezTo>
                  <a:cubicBezTo>
                    <a:pt x="114" y="152"/>
                    <a:pt x="114" y="152"/>
                    <a:pt x="114" y="152"/>
                  </a:cubicBezTo>
                  <a:cubicBezTo>
                    <a:pt x="112" y="152"/>
                    <a:pt x="110" y="154"/>
                    <a:pt x="110" y="156"/>
                  </a:cubicBezTo>
                  <a:cubicBezTo>
                    <a:pt x="110" y="159"/>
                    <a:pt x="112" y="160"/>
                    <a:pt x="114" y="160"/>
                  </a:cubicBezTo>
                  <a:cubicBezTo>
                    <a:pt x="154" y="160"/>
                    <a:pt x="154" y="160"/>
                    <a:pt x="154" y="160"/>
                  </a:cubicBezTo>
                  <a:cubicBezTo>
                    <a:pt x="160" y="160"/>
                    <a:pt x="166" y="155"/>
                    <a:pt x="166" y="148"/>
                  </a:cubicBezTo>
                  <a:cubicBezTo>
                    <a:pt x="166" y="108"/>
                    <a:pt x="166" y="108"/>
                    <a:pt x="166" y="108"/>
                  </a:cubicBezTo>
                  <a:cubicBezTo>
                    <a:pt x="166" y="106"/>
                    <a:pt x="164" y="104"/>
                    <a:pt x="162" y="104"/>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56" name="组合 155"/>
            <p:cNvGrpSpPr/>
            <p:nvPr/>
          </p:nvGrpSpPr>
          <p:grpSpPr>
            <a:xfrm>
              <a:off x="7530215" y="1242684"/>
              <a:ext cx="185810" cy="152691"/>
              <a:chOff x="12907963" y="5222875"/>
              <a:chExt cx="655637" cy="588963"/>
            </a:xfrm>
            <a:solidFill>
              <a:srgbClr val="1D1D1A"/>
            </a:solidFill>
          </p:grpSpPr>
          <p:sp>
            <p:nvSpPr>
              <p:cNvPr id="508" name="Freeform 31"/>
              <p:cNvSpPr>
                <a:spLocks noEditPoints="1"/>
              </p:cNvSpPr>
              <p:nvPr/>
            </p:nvSpPr>
            <p:spPr bwMode="auto">
              <a:xfrm>
                <a:off x="12936538" y="5503863"/>
                <a:ext cx="627062" cy="307975"/>
              </a:xfrm>
              <a:custGeom>
                <a:avLst/>
                <a:gdLst>
                  <a:gd name="T0" fmla="*/ 176 w 176"/>
                  <a:gd name="T1" fmla="*/ 41 h 88"/>
                  <a:gd name="T2" fmla="*/ 164 w 176"/>
                  <a:gd name="T3" fmla="*/ 29 h 88"/>
                  <a:gd name="T4" fmla="*/ 152 w 176"/>
                  <a:gd name="T5" fmla="*/ 41 h 88"/>
                  <a:gd name="T6" fmla="*/ 160 w 176"/>
                  <a:gd name="T7" fmla="*/ 52 h 88"/>
                  <a:gd name="T8" fmla="*/ 160 w 176"/>
                  <a:gd name="T9" fmla="*/ 52 h 88"/>
                  <a:gd name="T10" fmla="*/ 160 w 176"/>
                  <a:gd name="T11" fmla="*/ 72 h 88"/>
                  <a:gd name="T12" fmla="*/ 152 w 176"/>
                  <a:gd name="T13" fmla="*/ 80 h 88"/>
                  <a:gd name="T14" fmla="*/ 16 w 176"/>
                  <a:gd name="T15" fmla="*/ 80 h 88"/>
                  <a:gd name="T16" fmla="*/ 8 w 176"/>
                  <a:gd name="T17" fmla="*/ 72 h 88"/>
                  <a:gd name="T18" fmla="*/ 8 w 176"/>
                  <a:gd name="T19" fmla="*/ 4 h 88"/>
                  <a:gd name="T20" fmla="*/ 8 w 176"/>
                  <a:gd name="T21" fmla="*/ 4 h 88"/>
                  <a:gd name="T22" fmla="*/ 8 w 176"/>
                  <a:gd name="T23" fmla="*/ 4 h 88"/>
                  <a:gd name="T24" fmla="*/ 8 w 176"/>
                  <a:gd name="T25" fmla="*/ 4 h 88"/>
                  <a:gd name="T26" fmla="*/ 8 w 176"/>
                  <a:gd name="T27" fmla="*/ 4 h 88"/>
                  <a:gd name="T28" fmla="*/ 4 w 176"/>
                  <a:gd name="T29" fmla="*/ 0 h 88"/>
                  <a:gd name="T30" fmla="*/ 0 w 176"/>
                  <a:gd name="T31" fmla="*/ 4 h 88"/>
                  <a:gd name="T32" fmla="*/ 0 w 176"/>
                  <a:gd name="T33" fmla="*/ 4 h 88"/>
                  <a:gd name="T34" fmla="*/ 0 w 176"/>
                  <a:gd name="T35" fmla="*/ 4 h 88"/>
                  <a:gd name="T36" fmla="*/ 0 w 176"/>
                  <a:gd name="T37" fmla="*/ 4 h 88"/>
                  <a:gd name="T38" fmla="*/ 0 w 176"/>
                  <a:gd name="T39" fmla="*/ 4 h 88"/>
                  <a:gd name="T40" fmla="*/ 0 w 176"/>
                  <a:gd name="T41" fmla="*/ 72 h 88"/>
                  <a:gd name="T42" fmla="*/ 16 w 176"/>
                  <a:gd name="T43" fmla="*/ 88 h 88"/>
                  <a:gd name="T44" fmla="*/ 152 w 176"/>
                  <a:gd name="T45" fmla="*/ 88 h 88"/>
                  <a:gd name="T46" fmla="*/ 168 w 176"/>
                  <a:gd name="T47" fmla="*/ 72 h 88"/>
                  <a:gd name="T48" fmla="*/ 168 w 176"/>
                  <a:gd name="T49" fmla="*/ 52 h 88"/>
                  <a:gd name="T50" fmla="*/ 168 w 176"/>
                  <a:gd name="T51" fmla="*/ 52 h 88"/>
                  <a:gd name="T52" fmla="*/ 176 w 176"/>
                  <a:gd name="T53" fmla="*/ 41 h 88"/>
                  <a:gd name="T54" fmla="*/ 164 w 176"/>
                  <a:gd name="T55" fmla="*/ 48 h 88"/>
                  <a:gd name="T56" fmla="*/ 156 w 176"/>
                  <a:gd name="T57" fmla="*/ 41 h 88"/>
                  <a:gd name="T58" fmla="*/ 164 w 176"/>
                  <a:gd name="T59" fmla="*/ 33 h 88"/>
                  <a:gd name="T60" fmla="*/ 172 w 176"/>
                  <a:gd name="T61" fmla="*/ 41 h 88"/>
                  <a:gd name="T62" fmla="*/ 164 w 176"/>
                  <a:gd name="T6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88">
                    <a:moveTo>
                      <a:pt x="176" y="41"/>
                    </a:moveTo>
                    <a:cubicBezTo>
                      <a:pt x="176" y="34"/>
                      <a:pt x="171" y="29"/>
                      <a:pt x="164" y="29"/>
                    </a:cubicBezTo>
                    <a:cubicBezTo>
                      <a:pt x="158" y="29"/>
                      <a:pt x="152" y="34"/>
                      <a:pt x="152" y="41"/>
                    </a:cubicBezTo>
                    <a:cubicBezTo>
                      <a:pt x="152" y="46"/>
                      <a:pt x="156" y="50"/>
                      <a:pt x="160" y="52"/>
                    </a:cubicBezTo>
                    <a:cubicBezTo>
                      <a:pt x="160" y="52"/>
                      <a:pt x="160" y="52"/>
                      <a:pt x="160" y="52"/>
                    </a:cubicBezTo>
                    <a:cubicBezTo>
                      <a:pt x="160" y="72"/>
                      <a:pt x="160" y="72"/>
                      <a:pt x="160" y="72"/>
                    </a:cubicBezTo>
                    <a:cubicBezTo>
                      <a:pt x="160" y="77"/>
                      <a:pt x="157" y="80"/>
                      <a:pt x="152" y="80"/>
                    </a:cubicBezTo>
                    <a:cubicBezTo>
                      <a:pt x="16" y="80"/>
                      <a:pt x="16" y="80"/>
                      <a:pt x="16" y="80"/>
                    </a:cubicBezTo>
                    <a:cubicBezTo>
                      <a:pt x="12" y="80"/>
                      <a:pt x="8" y="77"/>
                      <a:pt x="8" y="72"/>
                    </a:cubicBezTo>
                    <a:cubicBezTo>
                      <a:pt x="8" y="4"/>
                      <a:pt x="8" y="4"/>
                      <a:pt x="8" y="4"/>
                    </a:cubicBezTo>
                    <a:cubicBezTo>
                      <a:pt x="8" y="4"/>
                      <a:pt x="8" y="4"/>
                      <a:pt x="8" y="4"/>
                    </a:cubicBezTo>
                    <a:cubicBezTo>
                      <a:pt x="8" y="4"/>
                      <a:pt x="8" y="4"/>
                      <a:pt x="8" y="4"/>
                    </a:cubicBezTo>
                    <a:cubicBezTo>
                      <a:pt x="8" y="4"/>
                      <a:pt x="8" y="4"/>
                      <a:pt x="8" y="4"/>
                    </a:cubicBezTo>
                    <a:cubicBezTo>
                      <a:pt x="8" y="4"/>
                      <a:pt x="8" y="4"/>
                      <a:pt x="8" y="4"/>
                    </a:cubicBezTo>
                    <a:cubicBezTo>
                      <a:pt x="8" y="2"/>
                      <a:pt x="6" y="0"/>
                      <a:pt x="4" y="0"/>
                    </a:cubicBezTo>
                    <a:cubicBezTo>
                      <a:pt x="2" y="0"/>
                      <a:pt x="0" y="2"/>
                      <a:pt x="0" y="4"/>
                    </a:cubicBezTo>
                    <a:cubicBezTo>
                      <a:pt x="0" y="4"/>
                      <a:pt x="0" y="4"/>
                      <a:pt x="0" y="4"/>
                    </a:cubicBezTo>
                    <a:cubicBezTo>
                      <a:pt x="0" y="4"/>
                      <a:pt x="0" y="4"/>
                      <a:pt x="0" y="4"/>
                    </a:cubicBezTo>
                    <a:cubicBezTo>
                      <a:pt x="0" y="4"/>
                      <a:pt x="0" y="4"/>
                      <a:pt x="0" y="4"/>
                    </a:cubicBezTo>
                    <a:cubicBezTo>
                      <a:pt x="0" y="4"/>
                      <a:pt x="0" y="4"/>
                      <a:pt x="0" y="4"/>
                    </a:cubicBezTo>
                    <a:cubicBezTo>
                      <a:pt x="0" y="72"/>
                      <a:pt x="0" y="72"/>
                      <a:pt x="0" y="72"/>
                    </a:cubicBezTo>
                    <a:cubicBezTo>
                      <a:pt x="0" y="81"/>
                      <a:pt x="7" y="88"/>
                      <a:pt x="16" y="88"/>
                    </a:cubicBezTo>
                    <a:cubicBezTo>
                      <a:pt x="152" y="88"/>
                      <a:pt x="152" y="88"/>
                      <a:pt x="152" y="88"/>
                    </a:cubicBezTo>
                    <a:cubicBezTo>
                      <a:pt x="161" y="88"/>
                      <a:pt x="168" y="81"/>
                      <a:pt x="168" y="72"/>
                    </a:cubicBezTo>
                    <a:cubicBezTo>
                      <a:pt x="168" y="52"/>
                      <a:pt x="168" y="52"/>
                      <a:pt x="168" y="52"/>
                    </a:cubicBezTo>
                    <a:cubicBezTo>
                      <a:pt x="168" y="52"/>
                      <a:pt x="168" y="52"/>
                      <a:pt x="168" y="52"/>
                    </a:cubicBezTo>
                    <a:cubicBezTo>
                      <a:pt x="173" y="50"/>
                      <a:pt x="176" y="46"/>
                      <a:pt x="176" y="41"/>
                    </a:cubicBezTo>
                    <a:close/>
                    <a:moveTo>
                      <a:pt x="164" y="48"/>
                    </a:moveTo>
                    <a:cubicBezTo>
                      <a:pt x="160" y="48"/>
                      <a:pt x="156" y="45"/>
                      <a:pt x="156" y="41"/>
                    </a:cubicBezTo>
                    <a:cubicBezTo>
                      <a:pt x="156" y="36"/>
                      <a:pt x="160" y="33"/>
                      <a:pt x="164" y="33"/>
                    </a:cubicBezTo>
                    <a:cubicBezTo>
                      <a:pt x="168" y="33"/>
                      <a:pt x="172" y="36"/>
                      <a:pt x="172" y="41"/>
                    </a:cubicBezTo>
                    <a:cubicBezTo>
                      <a:pt x="172" y="45"/>
                      <a:pt x="168" y="48"/>
                      <a:pt x="164"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9" name="Freeform 32"/>
              <p:cNvSpPr>
                <a:spLocks noEditPoints="1"/>
              </p:cNvSpPr>
              <p:nvPr/>
            </p:nvSpPr>
            <p:spPr bwMode="auto">
              <a:xfrm>
                <a:off x="12907963" y="5222875"/>
                <a:ext cx="627062" cy="307975"/>
              </a:xfrm>
              <a:custGeom>
                <a:avLst/>
                <a:gdLst>
                  <a:gd name="T0" fmla="*/ 24 w 176"/>
                  <a:gd name="T1" fmla="*/ 44 h 88"/>
                  <a:gd name="T2" fmla="*/ 16 w 176"/>
                  <a:gd name="T3" fmla="*/ 33 h 88"/>
                  <a:gd name="T4" fmla="*/ 16 w 176"/>
                  <a:gd name="T5" fmla="*/ 16 h 88"/>
                  <a:gd name="T6" fmla="*/ 24 w 176"/>
                  <a:gd name="T7" fmla="*/ 8 h 88"/>
                  <a:gd name="T8" fmla="*/ 160 w 176"/>
                  <a:gd name="T9" fmla="*/ 8 h 88"/>
                  <a:gd name="T10" fmla="*/ 168 w 176"/>
                  <a:gd name="T11" fmla="*/ 16 h 88"/>
                  <a:gd name="T12" fmla="*/ 168 w 176"/>
                  <a:gd name="T13" fmla="*/ 84 h 88"/>
                  <a:gd name="T14" fmla="*/ 168 w 176"/>
                  <a:gd name="T15" fmla="*/ 84 h 88"/>
                  <a:gd name="T16" fmla="*/ 168 w 176"/>
                  <a:gd name="T17" fmla="*/ 84 h 88"/>
                  <a:gd name="T18" fmla="*/ 172 w 176"/>
                  <a:gd name="T19" fmla="*/ 88 h 88"/>
                  <a:gd name="T20" fmla="*/ 176 w 176"/>
                  <a:gd name="T21" fmla="*/ 84 h 88"/>
                  <a:gd name="T22" fmla="*/ 176 w 176"/>
                  <a:gd name="T23" fmla="*/ 84 h 88"/>
                  <a:gd name="T24" fmla="*/ 176 w 176"/>
                  <a:gd name="T25" fmla="*/ 84 h 88"/>
                  <a:gd name="T26" fmla="*/ 176 w 176"/>
                  <a:gd name="T27" fmla="*/ 16 h 88"/>
                  <a:gd name="T28" fmla="*/ 160 w 176"/>
                  <a:gd name="T29" fmla="*/ 0 h 88"/>
                  <a:gd name="T30" fmla="*/ 24 w 176"/>
                  <a:gd name="T31" fmla="*/ 0 h 88"/>
                  <a:gd name="T32" fmla="*/ 8 w 176"/>
                  <a:gd name="T33" fmla="*/ 16 h 88"/>
                  <a:gd name="T34" fmla="*/ 8 w 176"/>
                  <a:gd name="T35" fmla="*/ 33 h 88"/>
                  <a:gd name="T36" fmla="*/ 0 w 176"/>
                  <a:gd name="T37" fmla="*/ 44 h 88"/>
                  <a:gd name="T38" fmla="*/ 12 w 176"/>
                  <a:gd name="T39" fmla="*/ 56 h 88"/>
                  <a:gd name="T40" fmla="*/ 24 w 176"/>
                  <a:gd name="T41" fmla="*/ 44 h 88"/>
                  <a:gd name="T42" fmla="*/ 4 w 176"/>
                  <a:gd name="T43" fmla="*/ 44 h 88"/>
                  <a:gd name="T44" fmla="*/ 12 w 176"/>
                  <a:gd name="T45" fmla="*/ 37 h 88"/>
                  <a:gd name="T46" fmla="*/ 20 w 176"/>
                  <a:gd name="T47" fmla="*/ 44 h 88"/>
                  <a:gd name="T48" fmla="*/ 12 w 176"/>
                  <a:gd name="T49" fmla="*/ 52 h 88"/>
                  <a:gd name="T50" fmla="*/ 4 w 176"/>
                  <a:gd name="T51"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6" h="88">
                    <a:moveTo>
                      <a:pt x="24" y="44"/>
                    </a:moveTo>
                    <a:cubicBezTo>
                      <a:pt x="24" y="39"/>
                      <a:pt x="21" y="35"/>
                      <a:pt x="16" y="33"/>
                    </a:cubicBezTo>
                    <a:cubicBezTo>
                      <a:pt x="16" y="16"/>
                      <a:pt x="16" y="16"/>
                      <a:pt x="16" y="16"/>
                    </a:cubicBezTo>
                    <a:cubicBezTo>
                      <a:pt x="16" y="12"/>
                      <a:pt x="20" y="8"/>
                      <a:pt x="24" y="8"/>
                    </a:cubicBezTo>
                    <a:cubicBezTo>
                      <a:pt x="160" y="8"/>
                      <a:pt x="160" y="8"/>
                      <a:pt x="160" y="8"/>
                    </a:cubicBezTo>
                    <a:cubicBezTo>
                      <a:pt x="165" y="8"/>
                      <a:pt x="168" y="12"/>
                      <a:pt x="168" y="16"/>
                    </a:cubicBezTo>
                    <a:cubicBezTo>
                      <a:pt x="168" y="84"/>
                      <a:pt x="168" y="84"/>
                      <a:pt x="168" y="84"/>
                    </a:cubicBezTo>
                    <a:cubicBezTo>
                      <a:pt x="168" y="84"/>
                      <a:pt x="168" y="84"/>
                      <a:pt x="168" y="84"/>
                    </a:cubicBezTo>
                    <a:cubicBezTo>
                      <a:pt x="168" y="84"/>
                      <a:pt x="168" y="84"/>
                      <a:pt x="168" y="84"/>
                    </a:cubicBezTo>
                    <a:cubicBezTo>
                      <a:pt x="168" y="86"/>
                      <a:pt x="170" y="88"/>
                      <a:pt x="172" y="88"/>
                    </a:cubicBezTo>
                    <a:cubicBezTo>
                      <a:pt x="174" y="88"/>
                      <a:pt x="176" y="86"/>
                      <a:pt x="176" y="84"/>
                    </a:cubicBezTo>
                    <a:cubicBezTo>
                      <a:pt x="176" y="84"/>
                      <a:pt x="176" y="84"/>
                      <a:pt x="176" y="84"/>
                    </a:cubicBezTo>
                    <a:cubicBezTo>
                      <a:pt x="176" y="84"/>
                      <a:pt x="176" y="84"/>
                      <a:pt x="176" y="84"/>
                    </a:cubicBezTo>
                    <a:cubicBezTo>
                      <a:pt x="176" y="16"/>
                      <a:pt x="176" y="16"/>
                      <a:pt x="176" y="16"/>
                    </a:cubicBezTo>
                    <a:cubicBezTo>
                      <a:pt x="176" y="8"/>
                      <a:pt x="169" y="0"/>
                      <a:pt x="160" y="0"/>
                    </a:cubicBezTo>
                    <a:cubicBezTo>
                      <a:pt x="24" y="0"/>
                      <a:pt x="24" y="0"/>
                      <a:pt x="24" y="0"/>
                    </a:cubicBezTo>
                    <a:cubicBezTo>
                      <a:pt x="15" y="0"/>
                      <a:pt x="8" y="8"/>
                      <a:pt x="8" y="16"/>
                    </a:cubicBezTo>
                    <a:cubicBezTo>
                      <a:pt x="8" y="33"/>
                      <a:pt x="8" y="33"/>
                      <a:pt x="8" y="33"/>
                    </a:cubicBezTo>
                    <a:cubicBezTo>
                      <a:pt x="4" y="35"/>
                      <a:pt x="0" y="39"/>
                      <a:pt x="0" y="44"/>
                    </a:cubicBezTo>
                    <a:cubicBezTo>
                      <a:pt x="0" y="51"/>
                      <a:pt x="6" y="56"/>
                      <a:pt x="12" y="56"/>
                    </a:cubicBezTo>
                    <a:cubicBezTo>
                      <a:pt x="19" y="56"/>
                      <a:pt x="24" y="51"/>
                      <a:pt x="24" y="44"/>
                    </a:cubicBezTo>
                    <a:close/>
                    <a:moveTo>
                      <a:pt x="4" y="44"/>
                    </a:moveTo>
                    <a:cubicBezTo>
                      <a:pt x="4" y="40"/>
                      <a:pt x="8" y="37"/>
                      <a:pt x="12" y="37"/>
                    </a:cubicBezTo>
                    <a:cubicBezTo>
                      <a:pt x="16" y="37"/>
                      <a:pt x="20" y="40"/>
                      <a:pt x="20" y="44"/>
                    </a:cubicBezTo>
                    <a:cubicBezTo>
                      <a:pt x="20" y="49"/>
                      <a:pt x="16" y="52"/>
                      <a:pt x="12" y="52"/>
                    </a:cubicBezTo>
                    <a:cubicBezTo>
                      <a:pt x="8" y="52"/>
                      <a:pt x="4" y="49"/>
                      <a:pt x="4"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0" name="Freeform 33"/>
              <p:cNvSpPr/>
              <p:nvPr/>
            </p:nvSpPr>
            <p:spPr bwMode="auto">
              <a:xfrm>
                <a:off x="13406438" y="5418138"/>
                <a:ext cx="14287" cy="182563"/>
              </a:xfrm>
              <a:custGeom>
                <a:avLst/>
                <a:gdLst>
                  <a:gd name="T0" fmla="*/ 0 w 9"/>
                  <a:gd name="T1" fmla="*/ 115 h 115"/>
                  <a:gd name="T2" fmla="*/ 9 w 9"/>
                  <a:gd name="T3" fmla="*/ 115 h 115"/>
                  <a:gd name="T4" fmla="*/ 9 w 9"/>
                  <a:gd name="T5" fmla="*/ 58 h 115"/>
                  <a:gd name="T6" fmla="*/ 9 w 9"/>
                  <a:gd name="T7" fmla="*/ 47 h 115"/>
                  <a:gd name="T8" fmla="*/ 9 w 9"/>
                  <a:gd name="T9" fmla="*/ 9 h 115"/>
                  <a:gd name="T10" fmla="*/ 9 w 9"/>
                  <a:gd name="T11" fmla="*/ 0 h 115"/>
                  <a:gd name="T12" fmla="*/ 5 w 9"/>
                  <a:gd name="T13" fmla="*/ 0 h 115"/>
                  <a:gd name="T14" fmla="*/ 0 w 9"/>
                  <a:gd name="T15" fmla="*/ 0 h 115"/>
                  <a:gd name="T16" fmla="*/ 0 w 9"/>
                  <a:gd name="T1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5">
                    <a:moveTo>
                      <a:pt x="0" y="115"/>
                    </a:moveTo>
                    <a:lnTo>
                      <a:pt x="9" y="115"/>
                    </a:lnTo>
                    <a:lnTo>
                      <a:pt x="9" y="58"/>
                    </a:lnTo>
                    <a:lnTo>
                      <a:pt x="9" y="47"/>
                    </a:lnTo>
                    <a:lnTo>
                      <a:pt x="9" y="9"/>
                    </a:lnTo>
                    <a:lnTo>
                      <a:pt x="9" y="0"/>
                    </a:lnTo>
                    <a:lnTo>
                      <a:pt x="5" y="0"/>
                    </a:lnTo>
                    <a:lnTo>
                      <a:pt x="0" y="0"/>
                    </a:lnTo>
                    <a:lnTo>
                      <a:pt x="0"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1" name="Freeform 34"/>
              <p:cNvSpPr>
                <a:spLocks noEditPoints="1"/>
              </p:cNvSpPr>
              <p:nvPr/>
            </p:nvSpPr>
            <p:spPr bwMode="auto">
              <a:xfrm>
                <a:off x="13234988" y="5418138"/>
                <a:ext cx="142875" cy="182563"/>
              </a:xfrm>
              <a:custGeom>
                <a:avLst/>
                <a:gdLst>
                  <a:gd name="T0" fmla="*/ 5 w 40"/>
                  <a:gd name="T1" fmla="*/ 0 h 52"/>
                  <a:gd name="T2" fmla="*/ 3 w 40"/>
                  <a:gd name="T3" fmla="*/ 0 h 52"/>
                  <a:gd name="T4" fmla="*/ 0 w 40"/>
                  <a:gd name="T5" fmla="*/ 0 h 52"/>
                  <a:gd name="T6" fmla="*/ 0 w 40"/>
                  <a:gd name="T7" fmla="*/ 52 h 52"/>
                  <a:gd name="T8" fmla="*/ 4 w 40"/>
                  <a:gd name="T9" fmla="*/ 52 h 52"/>
                  <a:gd name="T10" fmla="*/ 4 w 40"/>
                  <a:gd name="T11" fmla="*/ 28 h 52"/>
                  <a:gd name="T12" fmla="*/ 30 w 40"/>
                  <a:gd name="T13" fmla="*/ 28 h 52"/>
                  <a:gd name="T14" fmla="*/ 40 w 40"/>
                  <a:gd name="T15" fmla="*/ 16 h 52"/>
                  <a:gd name="T16" fmla="*/ 40 w 40"/>
                  <a:gd name="T17" fmla="*/ 10 h 52"/>
                  <a:gd name="T18" fmla="*/ 30 w 40"/>
                  <a:gd name="T19" fmla="*/ 0 h 52"/>
                  <a:gd name="T20" fmla="*/ 5 w 40"/>
                  <a:gd name="T21" fmla="*/ 0 h 52"/>
                  <a:gd name="T22" fmla="*/ 36 w 40"/>
                  <a:gd name="T23" fmla="*/ 10 h 52"/>
                  <a:gd name="T24" fmla="*/ 36 w 40"/>
                  <a:gd name="T25" fmla="*/ 16 h 52"/>
                  <a:gd name="T26" fmla="*/ 30 w 40"/>
                  <a:gd name="T27" fmla="*/ 24 h 52"/>
                  <a:gd name="T28" fmla="*/ 4 w 40"/>
                  <a:gd name="T29" fmla="*/ 24 h 52"/>
                  <a:gd name="T30" fmla="*/ 4 w 40"/>
                  <a:gd name="T31" fmla="*/ 4 h 52"/>
                  <a:gd name="T32" fmla="*/ 30 w 40"/>
                  <a:gd name="T33" fmla="*/ 4 h 52"/>
                  <a:gd name="T34" fmla="*/ 36 w 40"/>
                  <a:gd name="T35"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52">
                    <a:moveTo>
                      <a:pt x="5" y="0"/>
                    </a:moveTo>
                    <a:cubicBezTo>
                      <a:pt x="3" y="0"/>
                      <a:pt x="3" y="0"/>
                      <a:pt x="3" y="0"/>
                    </a:cubicBezTo>
                    <a:cubicBezTo>
                      <a:pt x="0" y="0"/>
                      <a:pt x="0" y="0"/>
                      <a:pt x="0" y="0"/>
                    </a:cubicBezTo>
                    <a:cubicBezTo>
                      <a:pt x="0" y="52"/>
                      <a:pt x="0" y="52"/>
                      <a:pt x="0" y="52"/>
                    </a:cubicBezTo>
                    <a:cubicBezTo>
                      <a:pt x="4" y="52"/>
                      <a:pt x="4" y="52"/>
                      <a:pt x="4" y="52"/>
                    </a:cubicBezTo>
                    <a:cubicBezTo>
                      <a:pt x="4" y="28"/>
                      <a:pt x="4" y="28"/>
                      <a:pt x="4" y="28"/>
                    </a:cubicBezTo>
                    <a:cubicBezTo>
                      <a:pt x="30" y="28"/>
                      <a:pt x="30" y="28"/>
                      <a:pt x="30" y="28"/>
                    </a:cubicBezTo>
                    <a:cubicBezTo>
                      <a:pt x="36" y="28"/>
                      <a:pt x="40" y="21"/>
                      <a:pt x="40" y="16"/>
                    </a:cubicBezTo>
                    <a:cubicBezTo>
                      <a:pt x="40" y="10"/>
                      <a:pt x="40" y="10"/>
                      <a:pt x="40" y="10"/>
                    </a:cubicBezTo>
                    <a:cubicBezTo>
                      <a:pt x="40" y="4"/>
                      <a:pt x="36" y="0"/>
                      <a:pt x="30" y="0"/>
                    </a:cubicBezTo>
                    <a:lnTo>
                      <a:pt x="5" y="0"/>
                    </a:lnTo>
                    <a:close/>
                    <a:moveTo>
                      <a:pt x="36" y="10"/>
                    </a:moveTo>
                    <a:cubicBezTo>
                      <a:pt x="36" y="16"/>
                      <a:pt x="36" y="16"/>
                      <a:pt x="36" y="16"/>
                    </a:cubicBezTo>
                    <a:cubicBezTo>
                      <a:pt x="36" y="19"/>
                      <a:pt x="33" y="24"/>
                      <a:pt x="30" y="24"/>
                    </a:cubicBezTo>
                    <a:cubicBezTo>
                      <a:pt x="4" y="24"/>
                      <a:pt x="4" y="24"/>
                      <a:pt x="4" y="24"/>
                    </a:cubicBezTo>
                    <a:cubicBezTo>
                      <a:pt x="4" y="4"/>
                      <a:pt x="4" y="4"/>
                      <a:pt x="4" y="4"/>
                    </a:cubicBezTo>
                    <a:cubicBezTo>
                      <a:pt x="30" y="4"/>
                      <a:pt x="30" y="4"/>
                      <a:pt x="30" y="4"/>
                    </a:cubicBezTo>
                    <a:cubicBezTo>
                      <a:pt x="33" y="4"/>
                      <a:pt x="36" y="7"/>
                      <a:pt x="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2" name="Freeform 35"/>
              <p:cNvSpPr>
                <a:spLocks noEditPoints="1"/>
              </p:cNvSpPr>
              <p:nvPr/>
            </p:nvSpPr>
            <p:spPr bwMode="auto">
              <a:xfrm>
                <a:off x="13050838" y="5418138"/>
                <a:ext cx="163512" cy="182563"/>
              </a:xfrm>
              <a:custGeom>
                <a:avLst/>
                <a:gdLst>
                  <a:gd name="T0" fmla="*/ 25 w 46"/>
                  <a:gd name="T1" fmla="*/ 0 h 52"/>
                  <a:gd name="T2" fmla="*/ 21 w 46"/>
                  <a:gd name="T3" fmla="*/ 0 h 52"/>
                  <a:gd name="T4" fmla="*/ 10 w 46"/>
                  <a:gd name="T5" fmla="*/ 9 h 52"/>
                  <a:gd name="T6" fmla="*/ 0 w 46"/>
                  <a:gd name="T7" fmla="*/ 52 h 52"/>
                  <a:gd name="T8" fmla="*/ 5 w 46"/>
                  <a:gd name="T9" fmla="*/ 52 h 52"/>
                  <a:gd name="T10" fmla="*/ 10 w 46"/>
                  <a:gd name="T11" fmla="*/ 28 h 52"/>
                  <a:gd name="T12" fmla="*/ 36 w 46"/>
                  <a:gd name="T13" fmla="*/ 28 h 52"/>
                  <a:gd name="T14" fmla="*/ 36 w 46"/>
                  <a:gd name="T15" fmla="*/ 28 h 52"/>
                  <a:gd name="T16" fmla="*/ 42 w 46"/>
                  <a:gd name="T17" fmla="*/ 52 h 52"/>
                  <a:gd name="T18" fmla="*/ 46 w 46"/>
                  <a:gd name="T19" fmla="*/ 52 h 52"/>
                  <a:gd name="T20" fmla="*/ 37 w 46"/>
                  <a:gd name="T21" fmla="*/ 9 h 52"/>
                  <a:gd name="T22" fmla="*/ 25 w 46"/>
                  <a:gd name="T23" fmla="*/ 0 h 52"/>
                  <a:gd name="T24" fmla="*/ 35 w 46"/>
                  <a:gd name="T25" fmla="*/ 24 h 52"/>
                  <a:gd name="T26" fmla="*/ 11 w 46"/>
                  <a:gd name="T27" fmla="*/ 24 h 52"/>
                  <a:gd name="T28" fmla="*/ 14 w 46"/>
                  <a:gd name="T29" fmla="*/ 11 h 52"/>
                  <a:gd name="T30" fmla="*/ 22 w 46"/>
                  <a:gd name="T31" fmla="*/ 4 h 52"/>
                  <a:gd name="T32" fmla="*/ 24 w 46"/>
                  <a:gd name="T33" fmla="*/ 4 h 52"/>
                  <a:gd name="T34" fmla="*/ 32 w 46"/>
                  <a:gd name="T35" fmla="*/ 11 h 52"/>
                  <a:gd name="T36" fmla="*/ 35 w 46"/>
                  <a:gd name="T37"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52">
                    <a:moveTo>
                      <a:pt x="25" y="0"/>
                    </a:moveTo>
                    <a:cubicBezTo>
                      <a:pt x="21" y="0"/>
                      <a:pt x="21" y="0"/>
                      <a:pt x="21" y="0"/>
                    </a:cubicBezTo>
                    <a:cubicBezTo>
                      <a:pt x="13" y="0"/>
                      <a:pt x="10" y="7"/>
                      <a:pt x="10" y="9"/>
                    </a:cubicBezTo>
                    <a:cubicBezTo>
                      <a:pt x="0" y="52"/>
                      <a:pt x="0" y="52"/>
                      <a:pt x="0" y="52"/>
                    </a:cubicBezTo>
                    <a:cubicBezTo>
                      <a:pt x="5" y="52"/>
                      <a:pt x="5" y="52"/>
                      <a:pt x="5" y="52"/>
                    </a:cubicBezTo>
                    <a:cubicBezTo>
                      <a:pt x="10" y="28"/>
                      <a:pt x="10" y="28"/>
                      <a:pt x="10" y="28"/>
                    </a:cubicBezTo>
                    <a:cubicBezTo>
                      <a:pt x="36" y="28"/>
                      <a:pt x="36" y="28"/>
                      <a:pt x="36" y="28"/>
                    </a:cubicBezTo>
                    <a:cubicBezTo>
                      <a:pt x="36" y="28"/>
                      <a:pt x="36" y="28"/>
                      <a:pt x="36" y="28"/>
                    </a:cubicBezTo>
                    <a:cubicBezTo>
                      <a:pt x="42" y="52"/>
                      <a:pt x="42" y="52"/>
                      <a:pt x="42" y="52"/>
                    </a:cubicBezTo>
                    <a:cubicBezTo>
                      <a:pt x="46" y="52"/>
                      <a:pt x="46" y="52"/>
                      <a:pt x="46" y="52"/>
                    </a:cubicBezTo>
                    <a:cubicBezTo>
                      <a:pt x="37" y="9"/>
                      <a:pt x="37" y="9"/>
                      <a:pt x="37" y="9"/>
                    </a:cubicBezTo>
                    <a:cubicBezTo>
                      <a:pt x="36" y="7"/>
                      <a:pt x="33" y="0"/>
                      <a:pt x="25" y="0"/>
                    </a:cubicBezTo>
                    <a:close/>
                    <a:moveTo>
                      <a:pt x="35" y="24"/>
                    </a:moveTo>
                    <a:cubicBezTo>
                      <a:pt x="11" y="24"/>
                      <a:pt x="11" y="24"/>
                      <a:pt x="11" y="24"/>
                    </a:cubicBezTo>
                    <a:cubicBezTo>
                      <a:pt x="14" y="11"/>
                      <a:pt x="14" y="11"/>
                      <a:pt x="14" y="11"/>
                    </a:cubicBezTo>
                    <a:cubicBezTo>
                      <a:pt x="16" y="6"/>
                      <a:pt x="18" y="4"/>
                      <a:pt x="22" y="4"/>
                    </a:cubicBezTo>
                    <a:cubicBezTo>
                      <a:pt x="24" y="4"/>
                      <a:pt x="24" y="4"/>
                      <a:pt x="24" y="4"/>
                    </a:cubicBezTo>
                    <a:cubicBezTo>
                      <a:pt x="28" y="4"/>
                      <a:pt x="31" y="6"/>
                      <a:pt x="32" y="11"/>
                    </a:cubicBezTo>
                    <a:lnTo>
                      <a:pt x="35"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57" name="Freeform 37"/>
            <p:cNvSpPr>
              <a:spLocks noEditPoints="1"/>
            </p:cNvSpPr>
            <p:nvPr/>
          </p:nvSpPr>
          <p:spPr bwMode="auto">
            <a:xfrm>
              <a:off x="7870264" y="1233599"/>
              <a:ext cx="174304" cy="156788"/>
            </a:xfrm>
            <a:custGeom>
              <a:avLst/>
              <a:gdLst>
                <a:gd name="T0" fmla="*/ 24 w 160"/>
                <a:gd name="T1" fmla="*/ 77 h 160"/>
                <a:gd name="T2" fmla="*/ 138 w 160"/>
                <a:gd name="T3" fmla="*/ 75 h 160"/>
                <a:gd name="T4" fmla="*/ 24 w 160"/>
                <a:gd name="T5" fmla="*/ 73 h 160"/>
                <a:gd name="T6" fmla="*/ 92 w 160"/>
                <a:gd name="T7" fmla="*/ 145 h 160"/>
                <a:gd name="T8" fmla="*/ 8 w 160"/>
                <a:gd name="T9" fmla="*/ 135 h 160"/>
                <a:gd name="T10" fmla="*/ 17 w 160"/>
                <a:gd name="T11" fmla="*/ 17 h 160"/>
                <a:gd name="T12" fmla="*/ 40 w 160"/>
                <a:gd name="T13" fmla="*/ 24 h 160"/>
                <a:gd name="T14" fmla="*/ 40 w 160"/>
                <a:gd name="T15" fmla="*/ 0 h 160"/>
                <a:gd name="T16" fmla="*/ 17 w 160"/>
                <a:gd name="T17" fmla="*/ 9 h 160"/>
                <a:gd name="T18" fmla="*/ 0 w 160"/>
                <a:gd name="T19" fmla="*/ 135 h 160"/>
                <a:gd name="T20" fmla="*/ 92 w 160"/>
                <a:gd name="T21" fmla="*/ 153 h 160"/>
                <a:gd name="T22" fmla="*/ 92 w 160"/>
                <a:gd name="T23" fmla="*/ 145 h 160"/>
                <a:gd name="T24" fmla="*/ 48 w 160"/>
                <a:gd name="T25" fmla="*/ 13 h 160"/>
                <a:gd name="T26" fmla="*/ 32 w 160"/>
                <a:gd name="T27" fmla="*/ 13 h 160"/>
                <a:gd name="T28" fmla="*/ 83 w 160"/>
                <a:gd name="T29" fmla="*/ 65 h 160"/>
                <a:gd name="T30" fmla="*/ 109 w 160"/>
                <a:gd name="T31" fmla="*/ 65 h 160"/>
                <a:gd name="T32" fmla="*/ 112 w 160"/>
                <a:gd name="T33" fmla="*/ 67 h 160"/>
                <a:gd name="T34" fmla="*/ 98 w 160"/>
                <a:gd name="T35" fmla="*/ 41 h 160"/>
                <a:gd name="T36" fmla="*/ 81 w 160"/>
                <a:gd name="T37" fmla="*/ 67 h 160"/>
                <a:gd name="T38" fmla="*/ 145 w 160"/>
                <a:gd name="T39" fmla="*/ 9 h 160"/>
                <a:gd name="T40" fmla="*/ 64 w 160"/>
                <a:gd name="T41" fmla="*/ 13 h 160"/>
                <a:gd name="T42" fmla="*/ 145 w 160"/>
                <a:gd name="T43" fmla="*/ 17 h 160"/>
                <a:gd name="T44" fmla="*/ 152 w 160"/>
                <a:gd name="T45" fmla="*/ 135 h 160"/>
                <a:gd name="T46" fmla="*/ 132 w 160"/>
                <a:gd name="T47" fmla="*/ 145 h 160"/>
                <a:gd name="T48" fmla="*/ 108 w 160"/>
                <a:gd name="T49" fmla="*/ 149 h 160"/>
                <a:gd name="T50" fmla="*/ 131 w 160"/>
                <a:gd name="T51" fmla="*/ 153 h 160"/>
                <a:gd name="T52" fmla="*/ 160 w 160"/>
                <a:gd name="T53" fmla="*/ 135 h 160"/>
                <a:gd name="T54" fmla="*/ 145 w 160"/>
                <a:gd name="T55" fmla="*/ 9 h 160"/>
                <a:gd name="T56" fmla="*/ 112 w 160"/>
                <a:gd name="T57" fmla="*/ 149 h 160"/>
                <a:gd name="T58" fmla="*/ 128 w 160"/>
                <a:gd name="T59" fmla="*/ 149 h 160"/>
                <a:gd name="T60" fmla="*/ 74 w 160"/>
                <a:gd name="T61" fmla="*/ 85 h 160"/>
                <a:gd name="T62" fmla="*/ 34 w 160"/>
                <a:gd name="T63" fmla="*/ 111 h 160"/>
                <a:gd name="T64" fmla="*/ 22 w 160"/>
                <a:gd name="T65" fmla="*/ 122 h 160"/>
                <a:gd name="T66" fmla="*/ 24 w 160"/>
                <a:gd name="T67" fmla="*/ 123 h 160"/>
                <a:gd name="T68" fmla="*/ 51 w 160"/>
                <a:gd name="T69" fmla="*/ 108 h 160"/>
                <a:gd name="T70" fmla="*/ 76 w 160"/>
                <a:gd name="T71" fmla="*/ 83 h 160"/>
                <a:gd name="T72" fmla="*/ 135 w 160"/>
                <a:gd name="T73" fmla="*/ 99 h 160"/>
                <a:gd name="T74" fmla="*/ 117 w 160"/>
                <a:gd name="T75" fmla="*/ 84 h 160"/>
                <a:gd name="T76" fmla="*/ 113 w 160"/>
                <a:gd name="T77" fmla="*/ 85 h 160"/>
                <a:gd name="T78" fmla="*/ 130 w 160"/>
                <a:gd name="T79" fmla="*/ 103 h 160"/>
                <a:gd name="T80" fmla="*/ 137 w 160"/>
                <a:gd name="T81" fmla="*/ 10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60">
                  <a:moveTo>
                    <a:pt x="22" y="75"/>
                  </a:moveTo>
                  <a:cubicBezTo>
                    <a:pt x="22" y="76"/>
                    <a:pt x="23" y="77"/>
                    <a:pt x="24" y="77"/>
                  </a:cubicBezTo>
                  <a:cubicBezTo>
                    <a:pt x="136" y="77"/>
                    <a:pt x="136" y="77"/>
                    <a:pt x="136" y="77"/>
                  </a:cubicBezTo>
                  <a:cubicBezTo>
                    <a:pt x="137" y="77"/>
                    <a:pt x="138" y="76"/>
                    <a:pt x="138" y="75"/>
                  </a:cubicBezTo>
                  <a:cubicBezTo>
                    <a:pt x="138" y="74"/>
                    <a:pt x="137" y="73"/>
                    <a:pt x="136" y="73"/>
                  </a:cubicBezTo>
                  <a:cubicBezTo>
                    <a:pt x="24" y="73"/>
                    <a:pt x="24" y="73"/>
                    <a:pt x="24" y="73"/>
                  </a:cubicBezTo>
                  <a:cubicBezTo>
                    <a:pt x="23" y="73"/>
                    <a:pt x="22" y="74"/>
                    <a:pt x="22" y="75"/>
                  </a:cubicBezTo>
                  <a:close/>
                  <a:moveTo>
                    <a:pt x="92" y="145"/>
                  </a:moveTo>
                  <a:cubicBezTo>
                    <a:pt x="17" y="145"/>
                    <a:pt x="17" y="145"/>
                    <a:pt x="17" y="145"/>
                  </a:cubicBezTo>
                  <a:cubicBezTo>
                    <a:pt x="12" y="145"/>
                    <a:pt x="8" y="141"/>
                    <a:pt x="8" y="135"/>
                  </a:cubicBezTo>
                  <a:cubicBezTo>
                    <a:pt x="8" y="25"/>
                    <a:pt x="8" y="25"/>
                    <a:pt x="8" y="25"/>
                  </a:cubicBezTo>
                  <a:cubicBezTo>
                    <a:pt x="8" y="20"/>
                    <a:pt x="13" y="17"/>
                    <a:pt x="17" y="17"/>
                  </a:cubicBezTo>
                  <a:cubicBezTo>
                    <a:pt x="29" y="17"/>
                    <a:pt x="29" y="17"/>
                    <a:pt x="29" y="17"/>
                  </a:cubicBezTo>
                  <a:cubicBezTo>
                    <a:pt x="31" y="21"/>
                    <a:pt x="35" y="24"/>
                    <a:pt x="40" y="24"/>
                  </a:cubicBezTo>
                  <a:cubicBezTo>
                    <a:pt x="47" y="24"/>
                    <a:pt x="52" y="19"/>
                    <a:pt x="52" y="13"/>
                  </a:cubicBezTo>
                  <a:cubicBezTo>
                    <a:pt x="52" y="6"/>
                    <a:pt x="47" y="0"/>
                    <a:pt x="40" y="0"/>
                  </a:cubicBezTo>
                  <a:cubicBezTo>
                    <a:pt x="34" y="0"/>
                    <a:pt x="29" y="5"/>
                    <a:pt x="28" y="9"/>
                  </a:cubicBezTo>
                  <a:cubicBezTo>
                    <a:pt x="17" y="9"/>
                    <a:pt x="17" y="9"/>
                    <a:pt x="17" y="9"/>
                  </a:cubicBezTo>
                  <a:cubicBezTo>
                    <a:pt x="7" y="9"/>
                    <a:pt x="0" y="17"/>
                    <a:pt x="0" y="25"/>
                  </a:cubicBezTo>
                  <a:cubicBezTo>
                    <a:pt x="0" y="135"/>
                    <a:pt x="0" y="135"/>
                    <a:pt x="0" y="135"/>
                  </a:cubicBezTo>
                  <a:cubicBezTo>
                    <a:pt x="0" y="145"/>
                    <a:pt x="7" y="153"/>
                    <a:pt x="17" y="153"/>
                  </a:cubicBezTo>
                  <a:cubicBezTo>
                    <a:pt x="92" y="153"/>
                    <a:pt x="92" y="153"/>
                    <a:pt x="92" y="153"/>
                  </a:cubicBezTo>
                  <a:cubicBezTo>
                    <a:pt x="94" y="153"/>
                    <a:pt x="96" y="151"/>
                    <a:pt x="96" y="149"/>
                  </a:cubicBezTo>
                  <a:cubicBezTo>
                    <a:pt x="96" y="147"/>
                    <a:pt x="94" y="145"/>
                    <a:pt x="92" y="145"/>
                  </a:cubicBezTo>
                  <a:close/>
                  <a:moveTo>
                    <a:pt x="40" y="5"/>
                  </a:moveTo>
                  <a:cubicBezTo>
                    <a:pt x="44" y="5"/>
                    <a:pt x="48" y="9"/>
                    <a:pt x="48" y="13"/>
                  </a:cubicBezTo>
                  <a:cubicBezTo>
                    <a:pt x="48" y="17"/>
                    <a:pt x="44" y="21"/>
                    <a:pt x="40" y="21"/>
                  </a:cubicBezTo>
                  <a:cubicBezTo>
                    <a:pt x="35" y="21"/>
                    <a:pt x="32" y="17"/>
                    <a:pt x="32" y="13"/>
                  </a:cubicBezTo>
                  <a:cubicBezTo>
                    <a:pt x="32" y="9"/>
                    <a:pt x="35" y="5"/>
                    <a:pt x="40" y="5"/>
                  </a:cubicBezTo>
                  <a:close/>
                  <a:moveTo>
                    <a:pt x="83" y="65"/>
                  </a:moveTo>
                  <a:cubicBezTo>
                    <a:pt x="87" y="51"/>
                    <a:pt x="91" y="45"/>
                    <a:pt x="98" y="45"/>
                  </a:cubicBezTo>
                  <a:cubicBezTo>
                    <a:pt x="103" y="45"/>
                    <a:pt x="107" y="51"/>
                    <a:pt x="109" y="65"/>
                  </a:cubicBezTo>
                  <a:cubicBezTo>
                    <a:pt x="109" y="66"/>
                    <a:pt x="111" y="67"/>
                    <a:pt x="111" y="67"/>
                  </a:cubicBezTo>
                  <a:cubicBezTo>
                    <a:pt x="112" y="67"/>
                    <a:pt x="112" y="67"/>
                    <a:pt x="112" y="67"/>
                  </a:cubicBezTo>
                  <a:cubicBezTo>
                    <a:pt x="113" y="67"/>
                    <a:pt x="114" y="66"/>
                    <a:pt x="113" y="65"/>
                  </a:cubicBezTo>
                  <a:cubicBezTo>
                    <a:pt x="111" y="52"/>
                    <a:pt x="108" y="41"/>
                    <a:pt x="98" y="41"/>
                  </a:cubicBezTo>
                  <a:cubicBezTo>
                    <a:pt x="87" y="41"/>
                    <a:pt x="82" y="54"/>
                    <a:pt x="79" y="65"/>
                  </a:cubicBezTo>
                  <a:cubicBezTo>
                    <a:pt x="79" y="66"/>
                    <a:pt x="80" y="67"/>
                    <a:pt x="81" y="67"/>
                  </a:cubicBezTo>
                  <a:cubicBezTo>
                    <a:pt x="82" y="67"/>
                    <a:pt x="83" y="67"/>
                    <a:pt x="83" y="65"/>
                  </a:cubicBezTo>
                  <a:close/>
                  <a:moveTo>
                    <a:pt x="145" y="9"/>
                  </a:moveTo>
                  <a:cubicBezTo>
                    <a:pt x="68" y="9"/>
                    <a:pt x="68" y="9"/>
                    <a:pt x="68" y="9"/>
                  </a:cubicBezTo>
                  <a:cubicBezTo>
                    <a:pt x="65" y="9"/>
                    <a:pt x="64" y="11"/>
                    <a:pt x="64" y="13"/>
                  </a:cubicBezTo>
                  <a:cubicBezTo>
                    <a:pt x="64" y="15"/>
                    <a:pt x="65" y="17"/>
                    <a:pt x="68" y="17"/>
                  </a:cubicBezTo>
                  <a:cubicBezTo>
                    <a:pt x="145" y="17"/>
                    <a:pt x="145" y="17"/>
                    <a:pt x="145" y="17"/>
                  </a:cubicBezTo>
                  <a:cubicBezTo>
                    <a:pt x="150" y="17"/>
                    <a:pt x="152" y="21"/>
                    <a:pt x="152" y="25"/>
                  </a:cubicBezTo>
                  <a:cubicBezTo>
                    <a:pt x="152" y="135"/>
                    <a:pt x="152" y="135"/>
                    <a:pt x="152" y="135"/>
                  </a:cubicBezTo>
                  <a:cubicBezTo>
                    <a:pt x="152" y="140"/>
                    <a:pt x="149" y="145"/>
                    <a:pt x="145" y="145"/>
                  </a:cubicBezTo>
                  <a:cubicBezTo>
                    <a:pt x="132" y="145"/>
                    <a:pt x="132" y="145"/>
                    <a:pt x="132" y="145"/>
                  </a:cubicBezTo>
                  <a:cubicBezTo>
                    <a:pt x="131" y="141"/>
                    <a:pt x="126" y="136"/>
                    <a:pt x="120" y="136"/>
                  </a:cubicBezTo>
                  <a:cubicBezTo>
                    <a:pt x="113" y="136"/>
                    <a:pt x="108" y="142"/>
                    <a:pt x="108" y="149"/>
                  </a:cubicBezTo>
                  <a:cubicBezTo>
                    <a:pt x="108" y="155"/>
                    <a:pt x="113" y="160"/>
                    <a:pt x="120" y="160"/>
                  </a:cubicBezTo>
                  <a:cubicBezTo>
                    <a:pt x="125" y="160"/>
                    <a:pt x="129" y="157"/>
                    <a:pt x="131" y="153"/>
                  </a:cubicBezTo>
                  <a:cubicBezTo>
                    <a:pt x="145" y="153"/>
                    <a:pt x="145" y="153"/>
                    <a:pt x="145" y="153"/>
                  </a:cubicBezTo>
                  <a:cubicBezTo>
                    <a:pt x="155" y="153"/>
                    <a:pt x="160" y="145"/>
                    <a:pt x="160" y="135"/>
                  </a:cubicBezTo>
                  <a:cubicBezTo>
                    <a:pt x="160" y="25"/>
                    <a:pt x="160" y="25"/>
                    <a:pt x="160" y="25"/>
                  </a:cubicBezTo>
                  <a:cubicBezTo>
                    <a:pt x="160" y="16"/>
                    <a:pt x="154" y="9"/>
                    <a:pt x="145" y="9"/>
                  </a:cubicBezTo>
                  <a:close/>
                  <a:moveTo>
                    <a:pt x="120" y="157"/>
                  </a:moveTo>
                  <a:cubicBezTo>
                    <a:pt x="115" y="157"/>
                    <a:pt x="112" y="153"/>
                    <a:pt x="112" y="149"/>
                  </a:cubicBezTo>
                  <a:cubicBezTo>
                    <a:pt x="112" y="145"/>
                    <a:pt x="115" y="141"/>
                    <a:pt x="120" y="141"/>
                  </a:cubicBezTo>
                  <a:cubicBezTo>
                    <a:pt x="124" y="141"/>
                    <a:pt x="128" y="145"/>
                    <a:pt x="128" y="149"/>
                  </a:cubicBezTo>
                  <a:cubicBezTo>
                    <a:pt x="128" y="153"/>
                    <a:pt x="124" y="157"/>
                    <a:pt x="120" y="157"/>
                  </a:cubicBezTo>
                  <a:close/>
                  <a:moveTo>
                    <a:pt x="74" y="85"/>
                  </a:moveTo>
                  <a:cubicBezTo>
                    <a:pt x="71" y="99"/>
                    <a:pt x="62" y="106"/>
                    <a:pt x="52" y="104"/>
                  </a:cubicBezTo>
                  <a:cubicBezTo>
                    <a:pt x="40" y="101"/>
                    <a:pt x="37" y="106"/>
                    <a:pt x="34" y="111"/>
                  </a:cubicBezTo>
                  <a:cubicBezTo>
                    <a:pt x="32" y="114"/>
                    <a:pt x="29" y="117"/>
                    <a:pt x="23" y="119"/>
                  </a:cubicBezTo>
                  <a:cubicBezTo>
                    <a:pt x="22" y="120"/>
                    <a:pt x="22" y="121"/>
                    <a:pt x="22" y="122"/>
                  </a:cubicBezTo>
                  <a:cubicBezTo>
                    <a:pt x="22" y="123"/>
                    <a:pt x="23" y="123"/>
                    <a:pt x="24" y="123"/>
                  </a:cubicBezTo>
                  <a:cubicBezTo>
                    <a:pt x="24" y="123"/>
                    <a:pt x="24" y="123"/>
                    <a:pt x="24" y="123"/>
                  </a:cubicBezTo>
                  <a:cubicBezTo>
                    <a:pt x="32" y="121"/>
                    <a:pt x="35" y="117"/>
                    <a:pt x="37" y="113"/>
                  </a:cubicBezTo>
                  <a:cubicBezTo>
                    <a:pt x="40" y="109"/>
                    <a:pt x="41" y="106"/>
                    <a:pt x="51" y="108"/>
                  </a:cubicBezTo>
                  <a:cubicBezTo>
                    <a:pt x="63" y="111"/>
                    <a:pt x="74" y="102"/>
                    <a:pt x="77" y="86"/>
                  </a:cubicBezTo>
                  <a:cubicBezTo>
                    <a:pt x="78" y="85"/>
                    <a:pt x="77" y="84"/>
                    <a:pt x="76" y="83"/>
                  </a:cubicBezTo>
                  <a:cubicBezTo>
                    <a:pt x="75" y="83"/>
                    <a:pt x="74" y="83"/>
                    <a:pt x="74" y="85"/>
                  </a:cubicBezTo>
                  <a:close/>
                  <a:moveTo>
                    <a:pt x="135" y="99"/>
                  </a:moveTo>
                  <a:cubicBezTo>
                    <a:pt x="132" y="100"/>
                    <a:pt x="129" y="101"/>
                    <a:pt x="126" y="99"/>
                  </a:cubicBezTo>
                  <a:cubicBezTo>
                    <a:pt x="123" y="97"/>
                    <a:pt x="119" y="92"/>
                    <a:pt x="117" y="84"/>
                  </a:cubicBezTo>
                  <a:cubicBezTo>
                    <a:pt x="117" y="83"/>
                    <a:pt x="116" y="83"/>
                    <a:pt x="115" y="83"/>
                  </a:cubicBezTo>
                  <a:cubicBezTo>
                    <a:pt x="114" y="83"/>
                    <a:pt x="113" y="84"/>
                    <a:pt x="113" y="85"/>
                  </a:cubicBezTo>
                  <a:cubicBezTo>
                    <a:pt x="116" y="94"/>
                    <a:pt x="119" y="100"/>
                    <a:pt x="124" y="102"/>
                  </a:cubicBezTo>
                  <a:cubicBezTo>
                    <a:pt x="126" y="103"/>
                    <a:pt x="128" y="103"/>
                    <a:pt x="130" y="103"/>
                  </a:cubicBezTo>
                  <a:cubicBezTo>
                    <a:pt x="132" y="103"/>
                    <a:pt x="134" y="103"/>
                    <a:pt x="136" y="102"/>
                  </a:cubicBezTo>
                  <a:cubicBezTo>
                    <a:pt x="137" y="102"/>
                    <a:pt x="138" y="101"/>
                    <a:pt x="137" y="100"/>
                  </a:cubicBezTo>
                  <a:cubicBezTo>
                    <a:pt x="137" y="99"/>
                    <a:pt x="136" y="99"/>
                    <a:pt x="135" y="99"/>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8" name="TextBox 35"/>
            <p:cNvSpPr txBox="1"/>
            <p:nvPr/>
          </p:nvSpPr>
          <p:spPr>
            <a:xfrm>
              <a:off x="6331130" y="1674922"/>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SWR</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9" name="TextBox 35"/>
            <p:cNvSpPr txBox="1"/>
            <p:nvPr/>
          </p:nvSpPr>
          <p:spPr>
            <a:xfrm>
              <a:off x="6013758" y="1400711"/>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CSE</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0" name="TextBox 35"/>
            <p:cNvSpPr txBox="1"/>
            <p:nvPr/>
          </p:nvSpPr>
          <p:spPr>
            <a:xfrm>
              <a:off x="6361794" y="1400711"/>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SMN</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1" name="TextBox 35"/>
            <p:cNvSpPr txBox="1"/>
            <p:nvPr/>
          </p:nvSpPr>
          <p:spPr>
            <a:xfrm>
              <a:off x="6745012" y="1400711"/>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DMS</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2" name="TextBox 35"/>
            <p:cNvSpPr txBox="1"/>
            <p:nvPr/>
          </p:nvSpPr>
          <p:spPr>
            <a:xfrm>
              <a:off x="7104892" y="1400711"/>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APM</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3" name="TextBox 35"/>
            <p:cNvSpPr txBox="1"/>
            <p:nvPr/>
          </p:nvSpPr>
          <p:spPr>
            <a:xfrm>
              <a:off x="7473560" y="1400711"/>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APIG</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4" name="TextBox 35"/>
            <p:cNvSpPr txBox="1"/>
            <p:nvPr/>
          </p:nvSpPr>
          <p:spPr>
            <a:xfrm>
              <a:off x="7839507" y="1400711"/>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CPTS</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5" name="Freeform 5"/>
            <p:cNvSpPr>
              <a:spLocks noEditPoints="1"/>
            </p:cNvSpPr>
            <p:nvPr/>
          </p:nvSpPr>
          <p:spPr bwMode="auto">
            <a:xfrm>
              <a:off x="6739262" y="1546839"/>
              <a:ext cx="174018" cy="144548"/>
            </a:xfrm>
            <a:custGeom>
              <a:avLst/>
              <a:gdLst>
                <a:gd name="T0" fmla="*/ 75 w 176"/>
                <a:gd name="T1" fmla="*/ 134 h 160"/>
                <a:gd name="T2" fmla="*/ 74 w 176"/>
                <a:gd name="T3" fmla="*/ 138 h 160"/>
                <a:gd name="T4" fmla="*/ 101 w 176"/>
                <a:gd name="T5" fmla="*/ 138 h 160"/>
                <a:gd name="T6" fmla="*/ 100 w 176"/>
                <a:gd name="T7" fmla="*/ 134 h 160"/>
                <a:gd name="T8" fmla="*/ 72 w 176"/>
                <a:gd name="T9" fmla="*/ 60 h 160"/>
                <a:gd name="T10" fmla="*/ 108 w 176"/>
                <a:gd name="T11" fmla="*/ 58 h 160"/>
                <a:gd name="T12" fmla="*/ 123 w 176"/>
                <a:gd name="T13" fmla="*/ 28 h 160"/>
                <a:gd name="T14" fmla="*/ 104 w 176"/>
                <a:gd name="T15" fmla="*/ 0 h 160"/>
                <a:gd name="T16" fmla="*/ 68 w 176"/>
                <a:gd name="T17" fmla="*/ 2 h 160"/>
                <a:gd name="T18" fmla="*/ 53 w 176"/>
                <a:gd name="T19" fmla="*/ 32 h 160"/>
                <a:gd name="T20" fmla="*/ 74 w 176"/>
                <a:gd name="T21" fmla="*/ 8 h 160"/>
                <a:gd name="T22" fmla="*/ 115 w 176"/>
                <a:gd name="T23" fmla="*/ 30 h 160"/>
                <a:gd name="T24" fmla="*/ 74 w 176"/>
                <a:gd name="T25" fmla="*/ 52 h 160"/>
                <a:gd name="T26" fmla="*/ 74 w 176"/>
                <a:gd name="T27" fmla="*/ 8 h 160"/>
                <a:gd name="T28" fmla="*/ 155 w 176"/>
                <a:gd name="T29" fmla="*/ 78 h 160"/>
                <a:gd name="T30" fmla="*/ 157 w 176"/>
                <a:gd name="T31" fmla="*/ 76 h 160"/>
                <a:gd name="T32" fmla="*/ 132 w 176"/>
                <a:gd name="T33" fmla="*/ 37 h 160"/>
                <a:gd name="T34" fmla="*/ 153 w 176"/>
                <a:gd name="T35" fmla="*/ 76 h 160"/>
                <a:gd name="T36" fmla="*/ 119 w 176"/>
                <a:gd name="T37" fmla="*/ 60 h 160"/>
                <a:gd name="T38" fmla="*/ 131 w 176"/>
                <a:gd name="T39" fmla="*/ 76 h 160"/>
                <a:gd name="T40" fmla="*/ 134 w 176"/>
                <a:gd name="T41" fmla="*/ 78 h 160"/>
                <a:gd name="T42" fmla="*/ 126 w 176"/>
                <a:gd name="T43" fmla="*/ 60 h 160"/>
                <a:gd name="T44" fmla="*/ 119 w 176"/>
                <a:gd name="T45" fmla="*/ 57 h 160"/>
                <a:gd name="T46" fmla="*/ 160 w 176"/>
                <a:gd name="T47" fmla="*/ 90 h 160"/>
                <a:gd name="T48" fmla="*/ 125 w 176"/>
                <a:gd name="T49" fmla="*/ 88 h 160"/>
                <a:gd name="T50" fmla="*/ 105 w 176"/>
                <a:gd name="T51" fmla="*/ 116 h 160"/>
                <a:gd name="T52" fmla="*/ 121 w 176"/>
                <a:gd name="T53" fmla="*/ 146 h 160"/>
                <a:gd name="T54" fmla="*/ 156 w 176"/>
                <a:gd name="T55" fmla="*/ 148 h 160"/>
                <a:gd name="T56" fmla="*/ 175 w 176"/>
                <a:gd name="T57" fmla="*/ 120 h 160"/>
                <a:gd name="T58" fmla="*/ 154 w 176"/>
                <a:gd name="T59" fmla="*/ 140 h 160"/>
                <a:gd name="T60" fmla="*/ 114 w 176"/>
                <a:gd name="T61" fmla="*/ 118 h 160"/>
                <a:gd name="T62" fmla="*/ 154 w 176"/>
                <a:gd name="T63" fmla="*/ 96 h 160"/>
                <a:gd name="T64" fmla="*/ 154 w 176"/>
                <a:gd name="T65" fmla="*/ 140 h 160"/>
                <a:gd name="T66" fmla="*/ 55 w 176"/>
                <a:gd name="T67" fmla="*/ 90 h 160"/>
                <a:gd name="T68" fmla="*/ 20 w 176"/>
                <a:gd name="T69" fmla="*/ 88 h 160"/>
                <a:gd name="T70" fmla="*/ 0 w 176"/>
                <a:gd name="T71" fmla="*/ 116 h 160"/>
                <a:gd name="T72" fmla="*/ 16 w 176"/>
                <a:gd name="T73" fmla="*/ 146 h 160"/>
                <a:gd name="T74" fmla="*/ 51 w 176"/>
                <a:gd name="T75" fmla="*/ 148 h 160"/>
                <a:gd name="T76" fmla="*/ 70 w 176"/>
                <a:gd name="T77" fmla="*/ 120 h 160"/>
                <a:gd name="T78" fmla="*/ 49 w 176"/>
                <a:gd name="T79" fmla="*/ 140 h 160"/>
                <a:gd name="T80" fmla="*/ 9 w 176"/>
                <a:gd name="T81" fmla="*/ 118 h 160"/>
                <a:gd name="T82" fmla="*/ 49 w 176"/>
                <a:gd name="T83" fmla="*/ 96 h 160"/>
                <a:gd name="T84" fmla="*/ 49 w 176"/>
                <a:gd name="T85" fmla="*/ 140 h 160"/>
                <a:gd name="T86" fmla="*/ 65 w 176"/>
                <a:gd name="T87" fmla="*/ 152 h 160"/>
                <a:gd name="T88" fmla="*/ 64 w 176"/>
                <a:gd name="T89" fmla="*/ 156 h 160"/>
                <a:gd name="T90" fmla="*/ 113 w 176"/>
                <a:gd name="T91" fmla="*/ 156 h 160"/>
                <a:gd name="T92" fmla="*/ 111 w 176"/>
                <a:gd name="T93" fmla="*/ 152 h 160"/>
                <a:gd name="T94" fmla="*/ 43 w 176"/>
                <a:gd name="T95" fmla="*/ 78 h 160"/>
                <a:gd name="T96" fmla="*/ 54 w 176"/>
                <a:gd name="T97" fmla="*/ 64 h 160"/>
                <a:gd name="T98" fmla="*/ 57 w 176"/>
                <a:gd name="T99" fmla="*/ 58 h 160"/>
                <a:gd name="T100" fmla="*/ 51 w 176"/>
                <a:gd name="T101" fmla="*/ 61 h 160"/>
                <a:gd name="T102" fmla="*/ 42 w 176"/>
                <a:gd name="T103" fmla="*/ 78 h 160"/>
                <a:gd name="T104" fmla="*/ 21 w 176"/>
                <a:gd name="T105" fmla="*/ 78 h 160"/>
                <a:gd name="T106" fmla="*/ 44 w 176"/>
                <a:gd name="T107" fmla="*/ 40 h 160"/>
                <a:gd name="T108" fmla="*/ 41 w 176"/>
                <a:gd name="T109" fmla="*/ 38 h 160"/>
                <a:gd name="T110" fmla="*/ 20 w 176"/>
                <a:gd name="T111" fmla="*/ 7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160">
                  <a:moveTo>
                    <a:pt x="100" y="134"/>
                  </a:moveTo>
                  <a:cubicBezTo>
                    <a:pt x="92" y="137"/>
                    <a:pt x="84" y="137"/>
                    <a:pt x="75" y="134"/>
                  </a:cubicBezTo>
                  <a:cubicBezTo>
                    <a:pt x="74" y="134"/>
                    <a:pt x="73" y="135"/>
                    <a:pt x="73" y="136"/>
                  </a:cubicBezTo>
                  <a:cubicBezTo>
                    <a:pt x="72" y="137"/>
                    <a:pt x="73" y="138"/>
                    <a:pt x="74" y="138"/>
                  </a:cubicBezTo>
                  <a:cubicBezTo>
                    <a:pt x="78" y="139"/>
                    <a:pt x="83" y="140"/>
                    <a:pt x="88" y="140"/>
                  </a:cubicBezTo>
                  <a:cubicBezTo>
                    <a:pt x="92" y="140"/>
                    <a:pt x="97" y="139"/>
                    <a:pt x="101" y="138"/>
                  </a:cubicBezTo>
                  <a:cubicBezTo>
                    <a:pt x="102" y="138"/>
                    <a:pt x="103" y="136"/>
                    <a:pt x="102" y="136"/>
                  </a:cubicBezTo>
                  <a:cubicBezTo>
                    <a:pt x="103" y="135"/>
                    <a:pt x="102" y="134"/>
                    <a:pt x="100" y="134"/>
                  </a:cubicBezTo>
                  <a:close/>
                  <a:moveTo>
                    <a:pt x="69" y="58"/>
                  </a:moveTo>
                  <a:cubicBezTo>
                    <a:pt x="70" y="59"/>
                    <a:pt x="71" y="60"/>
                    <a:pt x="72" y="60"/>
                  </a:cubicBezTo>
                  <a:cubicBezTo>
                    <a:pt x="104" y="60"/>
                    <a:pt x="104" y="60"/>
                    <a:pt x="104" y="60"/>
                  </a:cubicBezTo>
                  <a:cubicBezTo>
                    <a:pt x="106" y="60"/>
                    <a:pt x="107" y="59"/>
                    <a:pt x="108" y="58"/>
                  </a:cubicBezTo>
                  <a:cubicBezTo>
                    <a:pt x="123" y="32"/>
                    <a:pt x="123" y="32"/>
                    <a:pt x="123" y="32"/>
                  </a:cubicBezTo>
                  <a:cubicBezTo>
                    <a:pt x="124" y="31"/>
                    <a:pt x="124" y="29"/>
                    <a:pt x="123" y="28"/>
                  </a:cubicBezTo>
                  <a:cubicBezTo>
                    <a:pt x="108" y="2"/>
                    <a:pt x="108" y="2"/>
                    <a:pt x="108" y="2"/>
                  </a:cubicBezTo>
                  <a:cubicBezTo>
                    <a:pt x="106" y="1"/>
                    <a:pt x="105" y="0"/>
                    <a:pt x="104" y="0"/>
                  </a:cubicBezTo>
                  <a:cubicBezTo>
                    <a:pt x="72" y="0"/>
                    <a:pt x="72" y="0"/>
                    <a:pt x="72" y="0"/>
                  </a:cubicBezTo>
                  <a:cubicBezTo>
                    <a:pt x="70" y="0"/>
                    <a:pt x="69" y="1"/>
                    <a:pt x="68" y="2"/>
                  </a:cubicBezTo>
                  <a:cubicBezTo>
                    <a:pt x="53" y="28"/>
                    <a:pt x="53" y="28"/>
                    <a:pt x="53" y="28"/>
                  </a:cubicBezTo>
                  <a:cubicBezTo>
                    <a:pt x="52" y="29"/>
                    <a:pt x="52" y="31"/>
                    <a:pt x="53" y="32"/>
                  </a:cubicBezTo>
                  <a:lnTo>
                    <a:pt x="69" y="58"/>
                  </a:lnTo>
                  <a:close/>
                  <a:moveTo>
                    <a:pt x="74" y="8"/>
                  </a:moveTo>
                  <a:cubicBezTo>
                    <a:pt x="102" y="8"/>
                    <a:pt x="102" y="8"/>
                    <a:pt x="102" y="8"/>
                  </a:cubicBezTo>
                  <a:cubicBezTo>
                    <a:pt x="115" y="30"/>
                    <a:pt x="115" y="30"/>
                    <a:pt x="115" y="30"/>
                  </a:cubicBezTo>
                  <a:cubicBezTo>
                    <a:pt x="102" y="52"/>
                    <a:pt x="102" y="52"/>
                    <a:pt x="102" y="52"/>
                  </a:cubicBezTo>
                  <a:cubicBezTo>
                    <a:pt x="74" y="52"/>
                    <a:pt x="74" y="52"/>
                    <a:pt x="74" y="52"/>
                  </a:cubicBezTo>
                  <a:cubicBezTo>
                    <a:pt x="61" y="30"/>
                    <a:pt x="61" y="30"/>
                    <a:pt x="61" y="30"/>
                  </a:cubicBezTo>
                  <a:lnTo>
                    <a:pt x="74" y="8"/>
                  </a:lnTo>
                  <a:close/>
                  <a:moveTo>
                    <a:pt x="153" y="76"/>
                  </a:moveTo>
                  <a:cubicBezTo>
                    <a:pt x="153" y="77"/>
                    <a:pt x="154" y="78"/>
                    <a:pt x="155" y="78"/>
                  </a:cubicBezTo>
                  <a:cubicBezTo>
                    <a:pt x="156" y="78"/>
                    <a:pt x="156" y="78"/>
                    <a:pt x="156" y="78"/>
                  </a:cubicBezTo>
                  <a:cubicBezTo>
                    <a:pt x="157" y="78"/>
                    <a:pt x="157" y="77"/>
                    <a:pt x="157" y="76"/>
                  </a:cubicBezTo>
                  <a:cubicBezTo>
                    <a:pt x="154" y="61"/>
                    <a:pt x="146" y="47"/>
                    <a:pt x="134" y="37"/>
                  </a:cubicBezTo>
                  <a:cubicBezTo>
                    <a:pt x="134" y="36"/>
                    <a:pt x="132" y="36"/>
                    <a:pt x="132" y="37"/>
                  </a:cubicBezTo>
                  <a:cubicBezTo>
                    <a:pt x="131" y="38"/>
                    <a:pt x="131" y="39"/>
                    <a:pt x="132" y="40"/>
                  </a:cubicBezTo>
                  <a:cubicBezTo>
                    <a:pt x="142" y="50"/>
                    <a:pt x="150" y="62"/>
                    <a:pt x="153" y="76"/>
                  </a:cubicBezTo>
                  <a:close/>
                  <a:moveTo>
                    <a:pt x="119" y="57"/>
                  </a:moveTo>
                  <a:cubicBezTo>
                    <a:pt x="118" y="58"/>
                    <a:pt x="118" y="59"/>
                    <a:pt x="119" y="60"/>
                  </a:cubicBezTo>
                  <a:cubicBezTo>
                    <a:pt x="120" y="61"/>
                    <a:pt x="122" y="62"/>
                    <a:pt x="122" y="63"/>
                  </a:cubicBezTo>
                  <a:cubicBezTo>
                    <a:pt x="126" y="67"/>
                    <a:pt x="129" y="72"/>
                    <a:pt x="131" y="76"/>
                  </a:cubicBezTo>
                  <a:cubicBezTo>
                    <a:pt x="131" y="77"/>
                    <a:pt x="132" y="78"/>
                    <a:pt x="133" y="78"/>
                  </a:cubicBezTo>
                  <a:cubicBezTo>
                    <a:pt x="133" y="78"/>
                    <a:pt x="133" y="78"/>
                    <a:pt x="134" y="78"/>
                  </a:cubicBezTo>
                  <a:cubicBezTo>
                    <a:pt x="135" y="77"/>
                    <a:pt x="135" y="76"/>
                    <a:pt x="135" y="75"/>
                  </a:cubicBezTo>
                  <a:cubicBezTo>
                    <a:pt x="133" y="70"/>
                    <a:pt x="130" y="65"/>
                    <a:pt x="126" y="60"/>
                  </a:cubicBezTo>
                  <a:cubicBezTo>
                    <a:pt x="124" y="59"/>
                    <a:pt x="123" y="58"/>
                    <a:pt x="122" y="57"/>
                  </a:cubicBezTo>
                  <a:cubicBezTo>
                    <a:pt x="121" y="56"/>
                    <a:pt x="120" y="56"/>
                    <a:pt x="119" y="57"/>
                  </a:cubicBezTo>
                  <a:close/>
                  <a:moveTo>
                    <a:pt x="176" y="116"/>
                  </a:moveTo>
                  <a:cubicBezTo>
                    <a:pt x="160" y="90"/>
                    <a:pt x="160" y="90"/>
                    <a:pt x="160" y="90"/>
                  </a:cubicBezTo>
                  <a:cubicBezTo>
                    <a:pt x="159" y="89"/>
                    <a:pt x="158" y="88"/>
                    <a:pt x="156" y="88"/>
                  </a:cubicBezTo>
                  <a:cubicBezTo>
                    <a:pt x="125" y="88"/>
                    <a:pt x="125" y="88"/>
                    <a:pt x="125" y="88"/>
                  </a:cubicBezTo>
                  <a:cubicBezTo>
                    <a:pt x="123" y="88"/>
                    <a:pt x="122" y="89"/>
                    <a:pt x="121" y="90"/>
                  </a:cubicBezTo>
                  <a:cubicBezTo>
                    <a:pt x="105" y="116"/>
                    <a:pt x="105" y="116"/>
                    <a:pt x="105" y="116"/>
                  </a:cubicBezTo>
                  <a:cubicBezTo>
                    <a:pt x="104" y="117"/>
                    <a:pt x="104" y="119"/>
                    <a:pt x="105" y="120"/>
                  </a:cubicBezTo>
                  <a:cubicBezTo>
                    <a:pt x="121" y="146"/>
                    <a:pt x="121" y="146"/>
                    <a:pt x="121" y="146"/>
                  </a:cubicBezTo>
                  <a:cubicBezTo>
                    <a:pt x="122" y="147"/>
                    <a:pt x="123" y="148"/>
                    <a:pt x="124" y="148"/>
                  </a:cubicBezTo>
                  <a:cubicBezTo>
                    <a:pt x="156" y="148"/>
                    <a:pt x="156" y="148"/>
                    <a:pt x="156" y="148"/>
                  </a:cubicBezTo>
                  <a:cubicBezTo>
                    <a:pt x="158" y="148"/>
                    <a:pt x="159" y="147"/>
                    <a:pt x="160" y="146"/>
                  </a:cubicBezTo>
                  <a:cubicBezTo>
                    <a:pt x="175" y="120"/>
                    <a:pt x="175" y="120"/>
                    <a:pt x="175" y="120"/>
                  </a:cubicBezTo>
                  <a:cubicBezTo>
                    <a:pt x="176" y="119"/>
                    <a:pt x="176" y="117"/>
                    <a:pt x="176" y="116"/>
                  </a:cubicBezTo>
                  <a:close/>
                  <a:moveTo>
                    <a:pt x="154" y="140"/>
                  </a:moveTo>
                  <a:cubicBezTo>
                    <a:pt x="127" y="140"/>
                    <a:pt x="127" y="140"/>
                    <a:pt x="127" y="140"/>
                  </a:cubicBezTo>
                  <a:cubicBezTo>
                    <a:pt x="114" y="118"/>
                    <a:pt x="114" y="118"/>
                    <a:pt x="114" y="118"/>
                  </a:cubicBezTo>
                  <a:cubicBezTo>
                    <a:pt x="127" y="96"/>
                    <a:pt x="127" y="96"/>
                    <a:pt x="127" y="96"/>
                  </a:cubicBezTo>
                  <a:cubicBezTo>
                    <a:pt x="154" y="96"/>
                    <a:pt x="154" y="96"/>
                    <a:pt x="154" y="96"/>
                  </a:cubicBezTo>
                  <a:cubicBezTo>
                    <a:pt x="167" y="118"/>
                    <a:pt x="167" y="118"/>
                    <a:pt x="167" y="118"/>
                  </a:cubicBezTo>
                  <a:lnTo>
                    <a:pt x="154" y="140"/>
                  </a:lnTo>
                  <a:close/>
                  <a:moveTo>
                    <a:pt x="71" y="116"/>
                  </a:moveTo>
                  <a:cubicBezTo>
                    <a:pt x="55" y="90"/>
                    <a:pt x="55" y="90"/>
                    <a:pt x="55" y="90"/>
                  </a:cubicBezTo>
                  <a:cubicBezTo>
                    <a:pt x="54" y="89"/>
                    <a:pt x="53" y="88"/>
                    <a:pt x="52" y="88"/>
                  </a:cubicBezTo>
                  <a:cubicBezTo>
                    <a:pt x="20" y="88"/>
                    <a:pt x="20" y="88"/>
                    <a:pt x="20" y="88"/>
                  </a:cubicBezTo>
                  <a:cubicBezTo>
                    <a:pt x="18" y="88"/>
                    <a:pt x="17" y="89"/>
                    <a:pt x="16" y="90"/>
                  </a:cubicBezTo>
                  <a:cubicBezTo>
                    <a:pt x="0" y="116"/>
                    <a:pt x="0" y="116"/>
                    <a:pt x="0" y="116"/>
                  </a:cubicBezTo>
                  <a:cubicBezTo>
                    <a:pt x="0" y="117"/>
                    <a:pt x="0" y="119"/>
                    <a:pt x="0" y="120"/>
                  </a:cubicBezTo>
                  <a:cubicBezTo>
                    <a:pt x="16" y="146"/>
                    <a:pt x="16" y="146"/>
                    <a:pt x="16" y="146"/>
                  </a:cubicBezTo>
                  <a:cubicBezTo>
                    <a:pt x="17" y="147"/>
                    <a:pt x="18" y="148"/>
                    <a:pt x="20" y="148"/>
                  </a:cubicBezTo>
                  <a:cubicBezTo>
                    <a:pt x="51" y="148"/>
                    <a:pt x="51" y="148"/>
                    <a:pt x="51" y="148"/>
                  </a:cubicBezTo>
                  <a:cubicBezTo>
                    <a:pt x="53" y="148"/>
                    <a:pt x="54" y="147"/>
                    <a:pt x="55" y="146"/>
                  </a:cubicBezTo>
                  <a:cubicBezTo>
                    <a:pt x="70" y="120"/>
                    <a:pt x="70" y="120"/>
                    <a:pt x="70" y="120"/>
                  </a:cubicBezTo>
                  <a:cubicBezTo>
                    <a:pt x="71" y="119"/>
                    <a:pt x="71" y="117"/>
                    <a:pt x="71" y="116"/>
                  </a:cubicBezTo>
                  <a:close/>
                  <a:moveTo>
                    <a:pt x="49" y="140"/>
                  </a:moveTo>
                  <a:cubicBezTo>
                    <a:pt x="22" y="140"/>
                    <a:pt x="22" y="140"/>
                    <a:pt x="22" y="140"/>
                  </a:cubicBezTo>
                  <a:cubicBezTo>
                    <a:pt x="9" y="118"/>
                    <a:pt x="9" y="118"/>
                    <a:pt x="9" y="118"/>
                  </a:cubicBezTo>
                  <a:cubicBezTo>
                    <a:pt x="22" y="96"/>
                    <a:pt x="22" y="96"/>
                    <a:pt x="22" y="96"/>
                  </a:cubicBezTo>
                  <a:cubicBezTo>
                    <a:pt x="49" y="96"/>
                    <a:pt x="49" y="96"/>
                    <a:pt x="49" y="96"/>
                  </a:cubicBezTo>
                  <a:cubicBezTo>
                    <a:pt x="62" y="118"/>
                    <a:pt x="62" y="118"/>
                    <a:pt x="62" y="118"/>
                  </a:cubicBezTo>
                  <a:lnTo>
                    <a:pt x="49" y="140"/>
                  </a:lnTo>
                  <a:close/>
                  <a:moveTo>
                    <a:pt x="111" y="152"/>
                  </a:moveTo>
                  <a:cubicBezTo>
                    <a:pt x="96" y="158"/>
                    <a:pt x="80" y="158"/>
                    <a:pt x="65" y="152"/>
                  </a:cubicBezTo>
                  <a:cubicBezTo>
                    <a:pt x="64" y="152"/>
                    <a:pt x="63" y="152"/>
                    <a:pt x="63" y="153"/>
                  </a:cubicBezTo>
                  <a:cubicBezTo>
                    <a:pt x="62" y="154"/>
                    <a:pt x="63" y="155"/>
                    <a:pt x="64" y="156"/>
                  </a:cubicBezTo>
                  <a:cubicBezTo>
                    <a:pt x="72" y="158"/>
                    <a:pt x="80" y="160"/>
                    <a:pt x="88" y="160"/>
                  </a:cubicBezTo>
                  <a:cubicBezTo>
                    <a:pt x="97" y="160"/>
                    <a:pt x="105" y="158"/>
                    <a:pt x="113" y="156"/>
                  </a:cubicBezTo>
                  <a:cubicBezTo>
                    <a:pt x="114" y="155"/>
                    <a:pt x="114" y="154"/>
                    <a:pt x="114" y="153"/>
                  </a:cubicBezTo>
                  <a:cubicBezTo>
                    <a:pt x="113" y="152"/>
                    <a:pt x="112" y="152"/>
                    <a:pt x="111" y="152"/>
                  </a:cubicBezTo>
                  <a:close/>
                  <a:moveTo>
                    <a:pt x="42" y="78"/>
                  </a:moveTo>
                  <a:cubicBezTo>
                    <a:pt x="43" y="78"/>
                    <a:pt x="43" y="78"/>
                    <a:pt x="43" y="78"/>
                  </a:cubicBezTo>
                  <a:cubicBezTo>
                    <a:pt x="44" y="78"/>
                    <a:pt x="45" y="78"/>
                    <a:pt x="45" y="77"/>
                  </a:cubicBezTo>
                  <a:cubicBezTo>
                    <a:pt x="47" y="72"/>
                    <a:pt x="50" y="68"/>
                    <a:pt x="54" y="64"/>
                  </a:cubicBezTo>
                  <a:cubicBezTo>
                    <a:pt x="54" y="62"/>
                    <a:pt x="56" y="62"/>
                    <a:pt x="57" y="60"/>
                  </a:cubicBezTo>
                  <a:cubicBezTo>
                    <a:pt x="58" y="60"/>
                    <a:pt x="58" y="58"/>
                    <a:pt x="57" y="58"/>
                  </a:cubicBezTo>
                  <a:cubicBezTo>
                    <a:pt x="56" y="57"/>
                    <a:pt x="55" y="57"/>
                    <a:pt x="54" y="58"/>
                  </a:cubicBezTo>
                  <a:cubicBezTo>
                    <a:pt x="53" y="59"/>
                    <a:pt x="52" y="60"/>
                    <a:pt x="51" y="61"/>
                  </a:cubicBezTo>
                  <a:cubicBezTo>
                    <a:pt x="47" y="66"/>
                    <a:pt x="44" y="70"/>
                    <a:pt x="42" y="76"/>
                  </a:cubicBezTo>
                  <a:cubicBezTo>
                    <a:pt x="41" y="76"/>
                    <a:pt x="41" y="78"/>
                    <a:pt x="42" y="78"/>
                  </a:cubicBezTo>
                  <a:close/>
                  <a:moveTo>
                    <a:pt x="20" y="78"/>
                  </a:moveTo>
                  <a:cubicBezTo>
                    <a:pt x="21" y="78"/>
                    <a:pt x="21" y="78"/>
                    <a:pt x="21" y="78"/>
                  </a:cubicBezTo>
                  <a:cubicBezTo>
                    <a:pt x="22" y="78"/>
                    <a:pt x="22" y="77"/>
                    <a:pt x="23" y="76"/>
                  </a:cubicBezTo>
                  <a:cubicBezTo>
                    <a:pt x="26" y="62"/>
                    <a:pt x="33" y="50"/>
                    <a:pt x="44" y="40"/>
                  </a:cubicBezTo>
                  <a:cubicBezTo>
                    <a:pt x="45" y="40"/>
                    <a:pt x="45" y="38"/>
                    <a:pt x="44" y="38"/>
                  </a:cubicBezTo>
                  <a:cubicBezTo>
                    <a:pt x="43" y="37"/>
                    <a:pt x="42" y="37"/>
                    <a:pt x="41" y="38"/>
                  </a:cubicBezTo>
                  <a:cubicBezTo>
                    <a:pt x="30" y="48"/>
                    <a:pt x="22" y="61"/>
                    <a:pt x="18" y="76"/>
                  </a:cubicBezTo>
                  <a:cubicBezTo>
                    <a:pt x="19" y="77"/>
                    <a:pt x="20" y="78"/>
                    <a:pt x="20" y="78"/>
                  </a:cubicBez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6" name="Freeform 9"/>
            <p:cNvSpPr>
              <a:spLocks noEditPoints="1"/>
            </p:cNvSpPr>
            <p:nvPr/>
          </p:nvSpPr>
          <p:spPr bwMode="auto">
            <a:xfrm>
              <a:off x="7128357" y="1546839"/>
              <a:ext cx="158010" cy="144548"/>
            </a:xfrm>
            <a:custGeom>
              <a:avLst/>
              <a:gdLst>
                <a:gd name="T0" fmla="*/ 0 w 160"/>
                <a:gd name="T1" fmla="*/ 80 h 160"/>
                <a:gd name="T2" fmla="*/ 160 w 160"/>
                <a:gd name="T3" fmla="*/ 80 h 160"/>
                <a:gd name="T4" fmla="*/ 80 w 160"/>
                <a:gd name="T5" fmla="*/ 152 h 160"/>
                <a:gd name="T6" fmla="*/ 80 w 160"/>
                <a:gd name="T7" fmla="*/ 8 h 160"/>
                <a:gd name="T8" fmla="*/ 80 w 160"/>
                <a:gd name="T9" fmla="*/ 152 h 160"/>
                <a:gd name="T10" fmla="*/ 4 w 160"/>
                <a:gd name="T11" fmla="*/ 32 h 160"/>
                <a:gd name="T12" fmla="*/ 10 w 160"/>
                <a:gd name="T13" fmla="*/ 4 h 160"/>
                <a:gd name="T14" fmla="*/ 34 w 160"/>
                <a:gd name="T15" fmla="*/ 2 h 160"/>
                <a:gd name="T16" fmla="*/ 10 w 160"/>
                <a:gd name="T17" fmla="*/ 0 h 160"/>
                <a:gd name="T18" fmla="*/ 0 w 160"/>
                <a:gd name="T19" fmla="*/ 32 h 160"/>
                <a:gd name="T20" fmla="*/ 152 w 160"/>
                <a:gd name="T21" fmla="*/ 0 h 160"/>
                <a:gd name="T22" fmla="*/ 126 w 160"/>
                <a:gd name="T23" fmla="*/ 2 h 160"/>
                <a:gd name="T24" fmla="*/ 152 w 160"/>
                <a:gd name="T25" fmla="*/ 4 h 160"/>
                <a:gd name="T26" fmla="*/ 156 w 160"/>
                <a:gd name="T27" fmla="*/ 32 h 160"/>
                <a:gd name="T28" fmla="*/ 160 w 160"/>
                <a:gd name="T29" fmla="*/ 32 h 160"/>
                <a:gd name="T30" fmla="*/ 152 w 160"/>
                <a:gd name="T31" fmla="*/ 0 h 160"/>
                <a:gd name="T32" fmla="*/ 156 w 160"/>
                <a:gd name="T33" fmla="*/ 124 h 160"/>
                <a:gd name="T34" fmla="*/ 150 w 160"/>
                <a:gd name="T35" fmla="*/ 156 h 160"/>
                <a:gd name="T36" fmla="*/ 126 w 160"/>
                <a:gd name="T37" fmla="*/ 158 h 160"/>
                <a:gd name="T38" fmla="*/ 150 w 160"/>
                <a:gd name="T39" fmla="*/ 160 h 160"/>
                <a:gd name="T40" fmla="*/ 160 w 160"/>
                <a:gd name="T41" fmla="*/ 124 h 160"/>
                <a:gd name="T42" fmla="*/ 32 w 160"/>
                <a:gd name="T43" fmla="*/ 156 h 160"/>
                <a:gd name="T44" fmla="*/ 4 w 160"/>
                <a:gd name="T45" fmla="*/ 148 h 160"/>
                <a:gd name="T46" fmla="*/ 2 w 160"/>
                <a:gd name="T47" fmla="*/ 126 h 160"/>
                <a:gd name="T48" fmla="*/ 0 w 160"/>
                <a:gd name="T49" fmla="*/ 148 h 160"/>
                <a:gd name="T50" fmla="*/ 32 w 160"/>
                <a:gd name="T51" fmla="*/ 160 h 160"/>
                <a:gd name="T52" fmla="*/ 32 w 160"/>
                <a:gd name="T53" fmla="*/ 156 h 160"/>
                <a:gd name="T54" fmla="*/ 120 w 160"/>
                <a:gd name="T55" fmla="*/ 70 h 160"/>
                <a:gd name="T56" fmla="*/ 96 w 160"/>
                <a:gd name="T57" fmla="*/ 86 h 160"/>
                <a:gd name="T58" fmla="*/ 72 w 160"/>
                <a:gd name="T59" fmla="*/ 70 h 160"/>
                <a:gd name="T60" fmla="*/ 64 w 160"/>
                <a:gd name="T61" fmla="*/ 54 h 160"/>
                <a:gd name="T62" fmla="*/ 56 w 160"/>
                <a:gd name="T63" fmla="*/ 70 h 160"/>
                <a:gd name="T64" fmla="*/ 32 w 160"/>
                <a:gd name="T65" fmla="*/ 86 h 160"/>
                <a:gd name="T66" fmla="*/ 32 w 160"/>
                <a:gd name="T67" fmla="*/ 106 h 160"/>
                <a:gd name="T68" fmla="*/ 40 w 160"/>
                <a:gd name="T69" fmla="*/ 90 h 160"/>
                <a:gd name="T70" fmla="*/ 64 w 160"/>
                <a:gd name="T71" fmla="*/ 74 h 160"/>
                <a:gd name="T72" fmla="*/ 88 w 160"/>
                <a:gd name="T73" fmla="*/ 90 h 160"/>
                <a:gd name="T74" fmla="*/ 97 w 160"/>
                <a:gd name="T75" fmla="*/ 106 h 160"/>
                <a:gd name="T76" fmla="*/ 105 w 160"/>
                <a:gd name="T77" fmla="*/ 90 h 160"/>
                <a:gd name="T78" fmla="*/ 129 w 160"/>
                <a:gd name="T79" fmla="*/ 74 h 160"/>
                <a:gd name="T80" fmla="*/ 129 w 160"/>
                <a:gd name="T81" fmla="*/ 54 h 160"/>
                <a:gd name="T82" fmla="*/ 32 w 160"/>
                <a:gd name="T83" fmla="*/ 102 h 160"/>
                <a:gd name="T84" fmla="*/ 32 w 160"/>
                <a:gd name="T85" fmla="*/ 90 h 160"/>
                <a:gd name="T86" fmla="*/ 32 w 160"/>
                <a:gd name="T87" fmla="*/ 102 h 160"/>
                <a:gd name="T88" fmla="*/ 58 w 160"/>
                <a:gd name="T89" fmla="*/ 64 h 160"/>
                <a:gd name="T90" fmla="*/ 70 w 160"/>
                <a:gd name="T91" fmla="*/ 64 h 160"/>
                <a:gd name="T92" fmla="*/ 96 w 160"/>
                <a:gd name="T93" fmla="*/ 102 h 160"/>
                <a:gd name="T94" fmla="*/ 96 w 160"/>
                <a:gd name="T95" fmla="*/ 90 h 160"/>
                <a:gd name="T96" fmla="*/ 96 w 160"/>
                <a:gd name="T97" fmla="*/ 102 h 160"/>
                <a:gd name="T98" fmla="*/ 128 w 160"/>
                <a:gd name="T99" fmla="*/ 70 h 160"/>
                <a:gd name="T100" fmla="*/ 128 w 160"/>
                <a:gd name="T101" fmla="*/ 5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80" y="152"/>
                  </a:moveTo>
                  <a:cubicBezTo>
                    <a:pt x="40" y="152"/>
                    <a:pt x="8" y="120"/>
                    <a:pt x="8" y="80"/>
                  </a:cubicBezTo>
                  <a:cubicBezTo>
                    <a:pt x="8" y="40"/>
                    <a:pt x="40" y="8"/>
                    <a:pt x="80" y="8"/>
                  </a:cubicBezTo>
                  <a:cubicBezTo>
                    <a:pt x="120" y="8"/>
                    <a:pt x="152" y="40"/>
                    <a:pt x="152" y="80"/>
                  </a:cubicBezTo>
                  <a:cubicBezTo>
                    <a:pt x="152" y="120"/>
                    <a:pt x="120" y="152"/>
                    <a:pt x="80" y="152"/>
                  </a:cubicBezTo>
                  <a:close/>
                  <a:moveTo>
                    <a:pt x="2" y="34"/>
                  </a:moveTo>
                  <a:cubicBezTo>
                    <a:pt x="3" y="34"/>
                    <a:pt x="4" y="33"/>
                    <a:pt x="4" y="32"/>
                  </a:cubicBezTo>
                  <a:cubicBezTo>
                    <a:pt x="4" y="10"/>
                    <a:pt x="4" y="10"/>
                    <a:pt x="4" y="10"/>
                  </a:cubicBezTo>
                  <a:cubicBezTo>
                    <a:pt x="4" y="7"/>
                    <a:pt x="7" y="4"/>
                    <a:pt x="10" y="4"/>
                  </a:cubicBezTo>
                  <a:cubicBezTo>
                    <a:pt x="32" y="4"/>
                    <a:pt x="32" y="4"/>
                    <a:pt x="32" y="4"/>
                  </a:cubicBezTo>
                  <a:cubicBezTo>
                    <a:pt x="33" y="4"/>
                    <a:pt x="34" y="3"/>
                    <a:pt x="34" y="2"/>
                  </a:cubicBezTo>
                  <a:cubicBezTo>
                    <a:pt x="34" y="1"/>
                    <a:pt x="33" y="0"/>
                    <a:pt x="32" y="0"/>
                  </a:cubicBezTo>
                  <a:cubicBezTo>
                    <a:pt x="10" y="0"/>
                    <a:pt x="10" y="0"/>
                    <a:pt x="10" y="0"/>
                  </a:cubicBezTo>
                  <a:cubicBezTo>
                    <a:pt x="4" y="0"/>
                    <a:pt x="0" y="4"/>
                    <a:pt x="0" y="10"/>
                  </a:cubicBezTo>
                  <a:cubicBezTo>
                    <a:pt x="0" y="32"/>
                    <a:pt x="0" y="32"/>
                    <a:pt x="0" y="32"/>
                  </a:cubicBezTo>
                  <a:cubicBezTo>
                    <a:pt x="0" y="33"/>
                    <a:pt x="1" y="34"/>
                    <a:pt x="2" y="34"/>
                  </a:cubicBezTo>
                  <a:close/>
                  <a:moveTo>
                    <a:pt x="152" y="0"/>
                  </a:moveTo>
                  <a:cubicBezTo>
                    <a:pt x="128" y="0"/>
                    <a:pt x="128" y="0"/>
                    <a:pt x="128" y="0"/>
                  </a:cubicBezTo>
                  <a:cubicBezTo>
                    <a:pt x="127" y="0"/>
                    <a:pt x="126" y="1"/>
                    <a:pt x="126" y="2"/>
                  </a:cubicBezTo>
                  <a:cubicBezTo>
                    <a:pt x="126" y="3"/>
                    <a:pt x="127" y="4"/>
                    <a:pt x="128" y="4"/>
                  </a:cubicBezTo>
                  <a:cubicBezTo>
                    <a:pt x="152" y="4"/>
                    <a:pt x="152" y="4"/>
                    <a:pt x="152" y="4"/>
                  </a:cubicBezTo>
                  <a:cubicBezTo>
                    <a:pt x="153" y="4"/>
                    <a:pt x="156" y="4"/>
                    <a:pt x="156" y="10"/>
                  </a:cubicBezTo>
                  <a:cubicBezTo>
                    <a:pt x="156" y="32"/>
                    <a:pt x="156" y="32"/>
                    <a:pt x="156" y="32"/>
                  </a:cubicBezTo>
                  <a:cubicBezTo>
                    <a:pt x="156" y="33"/>
                    <a:pt x="157" y="34"/>
                    <a:pt x="158" y="34"/>
                  </a:cubicBezTo>
                  <a:cubicBezTo>
                    <a:pt x="159" y="34"/>
                    <a:pt x="160" y="33"/>
                    <a:pt x="160" y="32"/>
                  </a:cubicBezTo>
                  <a:cubicBezTo>
                    <a:pt x="160" y="10"/>
                    <a:pt x="160" y="10"/>
                    <a:pt x="160" y="10"/>
                  </a:cubicBezTo>
                  <a:cubicBezTo>
                    <a:pt x="160" y="4"/>
                    <a:pt x="157" y="0"/>
                    <a:pt x="152" y="0"/>
                  </a:cubicBezTo>
                  <a:close/>
                  <a:moveTo>
                    <a:pt x="158" y="122"/>
                  </a:moveTo>
                  <a:cubicBezTo>
                    <a:pt x="157" y="122"/>
                    <a:pt x="156" y="123"/>
                    <a:pt x="156" y="124"/>
                  </a:cubicBezTo>
                  <a:cubicBezTo>
                    <a:pt x="156" y="148"/>
                    <a:pt x="156" y="148"/>
                    <a:pt x="156" y="148"/>
                  </a:cubicBezTo>
                  <a:cubicBezTo>
                    <a:pt x="156" y="152"/>
                    <a:pt x="153" y="156"/>
                    <a:pt x="150" y="156"/>
                  </a:cubicBezTo>
                  <a:cubicBezTo>
                    <a:pt x="128" y="156"/>
                    <a:pt x="128" y="156"/>
                    <a:pt x="128" y="156"/>
                  </a:cubicBezTo>
                  <a:cubicBezTo>
                    <a:pt x="127" y="156"/>
                    <a:pt x="126" y="157"/>
                    <a:pt x="126" y="158"/>
                  </a:cubicBezTo>
                  <a:cubicBezTo>
                    <a:pt x="126" y="159"/>
                    <a:pt x="127" y="160"/>
                    <a:pt x="128" y="160"/>
                  </a:cubicBezTo>
                  <a:cubicBezTo>
                    <a:pt x="150" y="160"/>
                    <a:pt x="150" y="160"/>
                    <a:pt x="150" y="160"/>
                  </a:cubicBezTo>
                  <a:cubicBezTo>
                    <a:pt x="156" y="160"/>
                    <a:pt x="160" y="154"/>
                    <a:pt x="160" y="148"/>
                  </a:cubicBezTo>
                  <a:cubicBezTo>
                    <a:pt x="160" y="124"/>
                    <a:pt x="160" y="124"/>
                    <a:pt x="160" y="124"/>
                  </a:cubicBezTo>
                  <a:cubicBezTo>
                    <a:pt x="160" y="123"/>
                    <a:pt x="159" y="122"/>
                    <a:pt x="158" y="122"/>
                  </a:cubicBezTo>
                  <a:close/>
                  <a:moveTo>
                    <a:pt x="32" y="156"/>
                  </a:moveTo>
                  <a:cubicBezTo>
                    <a:pt x="8" y="156"/>
                    <a:pt x="8" y="156"/>
                    <a:pt x="8" y="156"/>
                  </a:cubicBezTo>
                  <a:cubicBezTo>
                    <a:pt x="5" y="156"/>
                    <a:pt x="4" y="151"/>
                    <a:pt x="4" y="148"/>
                  </a:cubicBezTo>
                  <a:cubicBezTo>
                    <a:pt x="4" y="128"/>
                    <a:pt x="4" y="128"/>
                    <a:pt x="4" y="128"/>
                  </a:cubicBezTo>
                  <a:cubicBezTo>
                    <a:pt x="4" y="127"/>
                    <a:pt x="3" y="126"/>
                    <a:pt x="2" y="126"/>
                  </a:cubicBezTo>
                  <a:cubicBezTo>
                    <a:pt x="1" y="126"/>
                    <a:pt x="0" y="127"/>
                    <a:pt x="0" y="128"/>
                  </a:cubicBezTo>
                  <a:cubicBezTo>
                    <a:pt x="0" y="148"/>
                    <a:pt x="0" y="148"/>
                    <a:pt x="0" y="148"/>
                  </a:cubicBezTo>
                  <a:cubicBezTo>
                    <a:pt x="0" y="154"/>
                    <a:pt x="2" y="160"/>
                    <a:pt x="8" y="160"/>
                  </a:cubicBezTo>
                  <a:cubicBezTo>
                    <a:pt x="32" y="160"/>
                    <a:pt x="32" y="160"/>
                    <a:pt x="32" y="160"/>
                  </a:cubicBezTo>
                  <a:cubicBezTo>
                    <a:pt x="33" y="160"/>
                    <a:pt x="34" y="159"/>
                    <a:pt x="34" y="158"/>
                  </a:cubicBezTo>
                  <a:cubicBezTo>
                    <a:pt x="34" y="157"/>
                    <a:pt x="33" y="156"/>
                    <a:pt x="32" y="156"/>
                  </a:cubicBezTo>
                  <a:close/>
                  <a:moveTo>
                    <a:pt x="118" y="64"/>
                  </a:moveTo>
                  <a:cubicBezTo>
                    <a:pt x="118" y="66"/>
                    <a:pt x="119" y="68"/>
                    <a:pt x="120" y="70"/>
                  </a:cubicBezTo>
                  <a:cubicBezTo>
                    <a:pt x="102" y="88"/>
                    <a:pt x="102" y="88"/>
                    <a:pt x="102" y="88"/>
                  </a:cubicBezTo>
                  <a:cubicBezTo>
                    <a:pt x="100" y="86"/>
                    <a:pt x="98" y="86"/>
                    <a:pt x="96" y="86"/>
                  </a:cubicBezTo>
                  <a:cubicBezTo>
                    <a:pt x="94" y="86"/>
                    <a:pt x="92" y="87"/>
                    <a:pt x="90" y="88"/>
                  </a:cubicBezTo>
                  <a:cubicBezTo>
                    <a:pt x="72" y="70"/>
                    <a:pt x="72" y="70"/>
                    <a:pt x="72" y="70"/>
                  </a:cubicBezTo>
                  <a:cubicBezTo>
                    <a:pt x="74" y="68"/>
                    <a:pt x="74" y="66"/>
                    <a:pt x="74" y="64"/>
                  </a:cubicBezTo>
                  <a:cubicBezTo>
                    <a:pt x="74" y="58"/>
                    <a:pt x="70" y="54"/>
                    <a:pt x="64" y="54"/>
                  </a:cubicBezTo>
                  <a:cubicBezTo>
                    <a:pt x="58" y="54"/>
                    <a:pt x="54" y="58"/>
                    <a:pt x="54" y="64"/>
                  </a:cubicBezTo>
                  <a:cubicBezTo>
                    <a:pt x="54" y="66"/>
                    <a:pt x="55" y="68"/>
                    <a:pt x="56" y="70"/>
                  </a:cubicBezTo>
                  <a:cubicBezTo>
                    <a:pt x="38" y="88"/>
                    <a:pt x="38" y="88"/>
                    <a:pt x="38" y="88"/>
                  </a:cubicBezTo>
                  <a:cubicBezTo>
                    <a:pt x="36" y="86"/>
                    <a:pt x="34" y="86"/>
                    <a:pt x="32" y="86"/>
                  </a:cubicBezTo>
                  <a:cubicBezTo>
                    <a:pt x="26" y="86"/>
                    <a:pt x="22" y="90"/>
                    <a:pt x="22" y="96"/>
                  </a:cubicBezTo>
                  <a:cubicBezTo>
                    <a:pt x="22" y="102"/>
                    <a:pt x="26" y="106"/>
                    <a:pt x="32" y="106"/>
                  </a:cubicBezTo>
                  <a:cubicBezTo>
                    <a:pt x="38" y="106"/>
                    <a:pt x="42" y="102"/>
                    <a:pt x="42" y="96"/>
                  </a:cubicBezTo>
                  <a:cubicBezTo>
                    <a:pt x="42" y="94"/>
                    <a:pt x="41" y="92"/>
                    <a:pt x="40" y="90"/>
                  </a:cubicBezTo>
                  <a:cubicBezTo>
                    <a:pt x="59" y="72"/>
                    <a:pt x="59" y="72"/>
                    <a:pt x="59" y="72"/>
                  </a:cubicBezTo>
                  <a:cubicBezTo>
                    <a:pt x="60" y="74"/>
                    <a:pt x="62" y="74"/>
                    <a:pt x="64" y="74"/>
                  </a:cubicBezTo>
                  <a:cubicBezTo>
                    <a:pt x="66" y="74"/>
                    <a:pt x="68" y="73"/>
                    <a:pt x="70" y="72"/>
                  </a:cubicBezTo>
                  <a:cubicBezTo>
                    <a:pt x="88" y="90"/>
                    <a:pt x="88" y="90"/>
                    <a:pt x="88" y="90"/>
                  </a:cubicBezTo>
                  <a:cubicBezTo>
                    <a:pt x="87" y="92"/>
                    <a:pt x="87" y="94"/>
                    <a:pt x="87" y="96"/>
                  </a:cubicBezTo>
                  <a:cubicBezTo>
                    <a:pt x="87" y="102"/>
                    <a:pt x="91" y="106"/>
                    <a:pt x="97" y="106"/>
                  </a:cubicBezTo>
                  <a:cubicBezTo>
                    <a:pt x="102" y="106"/>
                    <a:pt x="107" y="102"/>
                    <a:pt x="107" y="96"/>
                  </a:cubicBezTo>
                  <a:cubicBezTo>
                    <a:pt x="107" y="94"/>
                    <a:pt x="106" y="92"/>
                    <a:pt x="105" y="90"/>
                  </a:cubicBezTo>
                  <a:cubicBezTo>
                    <a:pt x="123" y="72"/>
                    <a:pt x="123" y="72"/>
                    <a:pt x="123" y="72"/>
                  </a:cubicBezTo>
                  <a:cubicBezTo>
                    <a:pt x="125" y="74"/>
                    <a:pt x="127" y="74"/>
                    <a:pt x="129" y="74"/>
                  </a:cubicBezTo>
                  <a:cubicBezTo>
                    <a:pt x="134" y="74"/>
                    <a:pt x="139" y="70"/>
                    <a:pt x="139" y="64"/>
                  </a:cubicBezTo>
                  <a:cubicBezTo>
                    <a:pt x="139" y="58"/>
                    <a:pt x="134" y="54"/>
                    <a:pt x="129" y="54"/>
                  </a:cubicBezTo>
                  <a:cubicBezTo>
                    <a:pt x="123" y="54"/>
                    <a:pt x="118" y="58"/>
                    <a:pt x="118" y="64"/>
                  </a:cubicBezTo>
                  <a:close/>
                  <a:moveTo>
                    <a:pt x="32" y="102"/>
                  </a:moveTo>
                  <a:cubicBezTo>
                    <a:pt x="29" y="102"/>
                    <a:pt x="26" y="99"/>
                    <a:pt x="26" y="96"/>
                  </a:cubicBezTo>
                  <a:cubicBezTo>
                    <a:pt x="26" y="93"/>
                    <a:pt x="29" y="90"/>
                    <a:pt x="32" y="90"/>
                  </a:cubicBezTo>
                  <a:cubicBezTo>
                    <a:pt x="35" y="90"/>
                    <a:pt x="38" y="93"/>
                    <a:pt x="38" y="96"/>
                  </a:cubicBezTo>
                  <a:cubicBezTo>
                    <a:pt x="38" y="99"/>
                    <a:pt x="35" y="102"/>
                    <a:pt x="32" y="102"/>
                  </a:cubicBezTo>
                  <a:close/>
                  <a:moveTo>
                    <a:pt x="64" y="70"/>
                  </a:moveTo>
                  <a:cubicBezTo>
                    <a:pt x="61" y="70"/>
                    <a:pt x="58" y="67"/>
                    <a:pt x="58" y="64"/>
                  </a:cubicBezTo>
                  <a:cubicBezTo>
                    <a:pt x="58" y="61"/>
                    <a:pt x="61" y="58"/>
                    <a:pt x="64" y="58"/>
                  </a:cubicBezTo>
                  <a:cubicBezTo>
                    <a:pt x="67" y="58"/>
                    <a:pt x="70" y="61"/>
                    <a:pt x="70" y="64"/>
                  </a:cubicBezTo>
                  <a:cubicBezTo>
                    <a:pt x="70" y="67"/>
                    <a:pt x="67" y="70"/>
                    <a:pt x="64" y="70"/>
                  </a:cubicBezTo>
                  <a:close/>
                  <a:moveTo>
                    <a:pt x="96" y="102"/>
                  </a:moveTo>
                  <a:cubicBezTo>
                    <a:pt x="93" y="102"/>
                    <a:pt x="90" y="99"/>
                    <a:pt x="90" y="96"/>
                  </a:cubicBezTo>
                  <a:cubicBezTo>
                    <a:pt x="90" y="93"/>
                    <a:pt x="93" y="90"/>
                    <a:pt x="96" y="90"/>
                  </a:cubicBezTo>
                  <a:cubicBezTo>
                    <a:pt x="99" y="90"/>
                    <a:pt x="102" y="93"/>
                    <a:pt x="102" y="96"/>
                  </a:cubicBezTo>
                  <a:cubicBezTo>
                    <a:pt x="102" y="99"/>
                    <a:pt x="99" y="102"/>
                    <a:pt x="96" y="102"/>
                  </a:cubicBezTo>
                  <a:close/>
                  <a:moveTo>
                    <a:pt x="134" y="64"/>
                  </a:moveTo>
                  <a:cubicBezTo>
                    <a:pt x="134" y="67"/>
                    <a:pt x="131" y="70"/>
                    <a:pt x="128" y="70"/>
                  </a:cubicBezTo>
                  <a:cubicBezTo>
                    <a:pt x="125" y="70"/>
                    <a:pt x="122" y="67"/>
                    <a:pt x="122" y="64"/>
                  </a:cubicBezTo>
                  <a:cubicBezTo>
                    <a:pt x="122" y="61"/>
                    <a:pt x="125" y="58"/>
                    <a:pt x="128" y="58"/>
                  </a:cubicBezTo>
                  <a:cubicBezTo>
                    <a:pt x="131" y="58"/>
                    <a:pt x="134" y="61"/>
                    <a:pt x="134" y="64"/>
                  </a:cubicBez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67" name="组合 166"/>
            <p:cNvGrpSpPr/>
            <p:nvPr/>
          </p:nvGrpSpPr>
          <p:grpSpPr>
            <a:xfrm>
              <a:off x="7493301" y="1540954"/>
              <a:ext cx="179270" cy="156316"/>
              <a:chOff x="12896851" y="3614738"/>
              <a:chExt cx="677861" cy="646112"/>
            </a:xfrm>
            <a:solidFill>
              <a:srgbClr val="1D1D1A"/>
            </a:solidFill>
          </p:grpSpPr>
          <p:sp>
            <p:nvSpPr>
              <p:cNvPr id="504" name="Freeform 27"/>
              <p:cNvSpPr>
                <a:spLocks noEditPoints="1"/>
              </p:cNvSpPr>
              <p:nvPr/>
            </p:nvSpPr>
            <p:spPr bwMode="auto">
              <a:xfrm>
                <a:off x="12896851" y="4019550"/>
                <a:ext cx="517525" cy="241300"/>
              </a:xfrm>
              <a:custGeom>
                <a:avLst/>
                <a:gdLst>
                  <a:gd name="T0" fmla="*/ 140 w 145"/>
                  <a:gd name="T1" fmla="*/ 46 h 69"/>
                  <a:gd name="T2" fmla="*/ 95 w 145"/>
                  <a:gd name="T3" fmla="*/ 61 h 69"/>
                  <a:gd name="T4" fmla="*/ 95 w 145"/>
                  <a:gd name="T5" fmla="*/ 61 h 69"/>
                  <a:gd name="T6" fmla="*/ 37 w 145"/>
                  <a:gd name="T7" fmla="*/ 34 h 69"/>
                  <a:gd name="T8" fmla="*/ 40 w 145"/>
                  <a:gd name="T9" fmla="*/ 10 h 69"/>
                  <a:gd name="T10" fmla="*/ 23 w 145"/>
                  <a:gd name="T11" fmla="*/ 0 h 69"/>
                  <a:gd name="T12" fmla="*/ 13 w 145"/>
                  <a:gd name="T13" fmla="*/ 2 h 69"/>
                  <a:gd name="T14" fmla="*/ 13 w 145"/>
                  <a:gd name="T15" fmla="*/ 2 h 69"/>
                  <a:gd name="T16" fmla="*/ 13 w 145"/>
                  <a:gd name="T17" fmla="*/ 2 h 69"/>
                  <a:gd name="T18" fmla="*/ 13 w 145"/>
                  <a:gd name="T19" fmla="*/ 2 h 69"/>
                  <a:gd name="T20" fmla="*/ 5 w 145"/>
                  <a:gd name="T21" fmla="*/ 30 h 69"/>
                  <a:gd name="T22" fmla="*/ 23 w 145"/>
                  <a:gd name="T23" fmla="*/ 40 h 69"/>
                  <a:gd name="T24" fmla="*/ 30 w 145"/>
                  <a:gd name="T25" fmla="*/ 38 h 69"/>
                  <a:gd name="T26" fmla="*/ 95 w 145"/>
                  <a:gd name="T27" fmla="*/ 69 h 69"/>
                  <a:gd name="T28" fmla="*/ 95 w 145"/>
                  <a:gd name="T29" fmla="*/ 69 h 69"/>
                  <a:gd name="T30" fmla="*/ 145 w 145"/>
                  <a:gd name="T31" fmla="*/ 52 h 69"/>
                  <a:gd name="T32" fmla="*/ 140 w 145"/>
                  <a:gd name="T33" fmla="*/ 46 h 69"/>
                  <a:gd name="T34" fmla="*/ 12 w 145"/>
                  <a:gd name="T35" fmla="*/ 26 h 69"/>
                  <a:gd name="T36" fmla="*/ 11 w 145"/>
                  <a:gd name="T37" fmla="*/ 17 h 69"/>
                  <a:gd name="T38" fmla="*/ 15 w 145"/>
                  <a:gd name="T39" fmla="*/ 11 h 69"/>
                  <a:gd name="T40" fmla="*/ 17 w 145"/>
                  <a:gd name="T41" fmla="*/ 10 h 69"/>
                  <a:gd name="T42" fmla="*/ 23 w 145"/>
                  <a:gd name="T43" fmla="*/ 8 h 69"/>
                  <a:gd name="T44" fmla="*/ 23 w 145"/>
                  <a:gd name="T45" fmla="*/ 8 h 69"/>
                  <a:gd name="T46" fmla="*/ 33 w 145"/>
                  <a:gd name="T47" fmla="*/ 14 h 69"/>
                  <a:gd name="T48" fmla="*/ 34 w 145"/>
                  <a:gd name="T49" fmla="*/ 23 h 69"/>
                  <a:gd name="T50" fmla="*/ 32 w 145"/>
                  <a:gd name="T51" fmla="*/ 28 h 69"/>
                  <a:gd name="T52" fmla="*/ 29 w 145"/>
                  <a:gd name="T53" fmla="*/ 31 h 69"/>
                  <a:gd name="T54" fmla="*/ 25 w 145"/>
                  <a:gd name="T55" fmla="*/ 32 h 69"/>
                  <a:gd name="T56" fmla="*/ 23 w 145"/>
                  <a:gd name="T57" fmla="*/ 32 h 69"/>
                  <a:gd name="T58" fmla="*/ 12 w 145"/>
                  <a:gd name="T59" fmla="*/ 2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69">
                    <a:moveTo>
                      <a:pt x="140" y="46"/>
                    </a:moveTo>
                    <a:cubicBezTo>
                      <a:pt x="127" y="56"/>
                      <a:pt x="112" y="61"/>
                      <a:pt x="95" y="61"/>
                    </a:cubicBezTo>
                    <a:cubicBezTo>
                      <a:pt x="95" y="61"/>
                      <a:pt x="95" y="61"/>
                      <a:pt x="95" y="61"/>
                    </a:cubicBezTo>
                    <a:cubicBezTo>
                      <a:pt x="72" y="61"/>
                      <a:pt x="51" y="51"/>
                      <a:pt x="37" y="34"/>
                    </a:cubicBezTo>
                    <a:cubicBezTo>
                      <a:pt x="43" y="28"/>
                      <a:pt x="45" y="18"/>
                      <a:pt x="40" y="10"/>
                    </a:cubicBezTo>
                    <a:cubicBezTo>
                      <a:pt x="36" y="4"/>
                      <a:pt x="29" y="0"/>
                      <a:pt x="23" y="0"/>
                    </a:cubicBezTo>
                    <a:cubicBezTo>
                      <a:pt x="19" y="0"/>
                      <a:pt x="16" y="1"/>
                      <a:pt x="13" y="2"/>
                    </a:cubicBezTo>
                    <a:cubicBezTo>
                      <a:pt x="13" y="2"/>
                      <a:pt x="13" y="2"/>
                      <a:pt x="13" y="2"/>
                    </a:cubicBezTo>
                    <a:cubicBezTo>
                      <a:pt x="13" y="2"/>
                      <a:pt x="13" y="2"/>
                      <a:pt x="13" y="2"/>
                    </a:cubicBezTo>
                    <a:cubicBezTo>
                      <a:pt x="13" y="2"/>
                      <a:pt x="13" y="2"/>
                      <a:pt x="13" y="2"/>
                    </a:cubicBezTo>
                    <a:cubicBezTo>
                      <a:pt x="3" y="8"/>
                      <a:pt x="0" y="20"/>
                      <a:pt x="5" y="30"/>
                    </a:cubicBezTo>
                    <a:cubicBezTo>
                      <a:pt x="9" y="36"/>
                      <a:pt x="16" y="40"/>
                      <a:pt x="23" y="40"/>
                    </a:cubicBezTo>
                    <a:cubicBezTo>
                      <a:pt x="25" y="40"/>
                      <a:pt x="28" y="39"/>
                      <a:pt x="30" y="38"/>
                    </a:cubicBezTo>
                    <a:cubicBezTo>
                      <a:pt x="46" y="57"/>
                      <a:pt x="69" y="69"/>
                      <a:pt x="95" y="69"/>
                    </a:cubicBezTo>
                    <a:cubicBezTo>
                      <a:pt x="95" y="69"/>
                      <a:pt x="95" y="69"/>
                      <a:pt x="95" y="69"/>
                    </a:cubicBezTo>
                    <a:cubicBezTo>
                      <a:pt x="114" y="69"/>
                      <a:pt x="131" y="63"/>
                      <a:pt x="145" y="52"/>
                    </a:cubicBezTo>
                    <a:lnTo>
                      <a:pt x="140" y="46"/>
                    </a:lnTo>
                    <a:close/>
                    <a:moveTo>
                      <a:pt x="12" y="26"/>
                    </a:moveTo>
                    <a:cubicBezTo>
                      <a:pt x="11" y="24"/>
                      <a:pt x="10" y="20"/>
                      <a:pt x="11" y="17"/>
                    </a:cubicBezTo>
                    <a:cubicBezTo>
                      <a:pt x="12" y="15"/>
                      <a:pt x="13" y="12"/>
                      <a:pt x="15" y="11"/>
                    </a:cubicBezTo>
                    <a:cubicBezTo>
                      <a:pt x="15" y="10"/>
                      <a:pt x="16" y="10"/>
                      <a:pt x="17" y="10"/>
                    </a:cubicBezTo>
                    <a:cubicBezTo>
                      <a:pt x="19" y="8"/>
                      <a:pt x="21" y="8"/>
                      <a:pt x="23" y="8"/>
                    </a:cubicBezTo>
                    <a:cubicBezTo>
                      <a:pt x="23" y="8"/>
                      <a:pt x="23" y="8"/>
                      <a:pt x="23" y="8"/>
                    </a:cubicBezTo>
                    <a:cubicBezTo>
                      <a:pt x="27" y="8"/>
                      <a:pt x="31" y="10"/>
                      <a:pt x="33" y="14"/>
                    </a:cubicBezTo>
                    <a:cubicBezTo>
                      <a:pt x="35" y="17"/>
                      <a:pt x="35" y="20"/>
                      <a:pt x="34" y="23"/>
                    </a:cubicBezTo>
                    <a:cubicBezTo>
                      <a:pt x="34" y="25"/>
                      <a:pt x="33" y="26"/>
                      <a:pt x="32" y="28"/>
                    </a:cubicBezTo>
                    <a:cubicBezTo>
                      <a:pt x="31" y="29"/>
                      <a:pt x="30" y="30"/>
                      <a:pt x="29" y="31"/>
                    </a:cubicBezTo>
                    <a:cubicBezTo>
                      <a:pt x="27" y="32"/>
                      <a:pt x="27" y="32"/>
                      <a:pt x="25" y="32"/>
                    </a:cubicBezTo>
                    <a:cubicBezTo>
                      <a:pt x="25" y="32"/>
                      <a:pt x="24" y="32"/>
                      <a:pt x="23" y="32"/>
                    </a:cubicBezTo>
                    <a:cubicBezTo>
                      <a:pt x="18" y="32"/>
                      <a:pt x="14" y="30"/>
                      <a:pt x="12"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5" name="Freeform 28"/>
              <p:cNvSpPr>
                <a:spLocks noEditPoints="1"/>
              </p:cNvSpPr>
              <p:nvPr/>
            </p:nvSpPr>
            <p:spPr bwMode="auto">
              <a:xfrm>
                <a:off x="12936538" y="3614738"/>
                <a:ext cx="369887" cy="341313"/>
              </a:xfrm>
              <a:custGeom>
                <a:avLst/>
                <a:gdLst>
                  <a:gd name="T0" fmla="*/ 84 w 104"/>
                  <a:gd name="T1" fmla="*/ 0 h 97"/>
                  <a:gd name="T2" fmla="*/ 64 w 104"/>
                  <a:gd name="T3" fmla="*/ 18 h 97"/>
                  <a:gd name="T4" fmla="*/ 0 w 104"/>
                  <a:gd name="T5" fmla="*/ 97 h 97"/>
                  <a:gd name="T6" fmla="*/ 8 w 104"/>
                  <a:gd name="T7" fmla="*/ 97 h 97"/>
                  <a:gd name="T8" fmla="*/ 65 w 104"/>
                  <a:gd name="T9" fmla="*/ 26 h 97"/>
                  <a:gd name="T10" fmla="*/ 84 w 104"/>
                  <a:gd name="T11" fmla="*/ 40 h 97"/>
                  <a:gd name="T12" fmla="*/ 104 w 104"/>
                  <a:gd name="T13" fmla="*/ 20 h 97"/>
                  <a:gd name="T14" fmla="*/ 84 w 104"/>
                  <a:gd name="T15" fmla="*/ 0 h 97"/>
                  <a:gd name="T16" fmla="*/ 96 w 104"/>
                  <a:gd name="T17" fmla="*/ 20 h 97"/>
                  <a:gd name="T18" fmla="*/ 95 w 104"/>
                  <a:gd name="T19" fmla="*/ 25 h 97"/>
                  <a:gd name="T20" fmla="*/ 84 w 104"/>
                  <a:gd name="T21" fmla="*/ 32 h 97"/>
                  <a:gd name="T22" fmla="*/ 73 w 104"/>
                  <a:gd name="T23" fmla="*/ 25 h 97"/>
                  <a:gd name="T24" fmla="*/ 72 w 104"/>
                  <a:gd name="T25" fmla="*/ 20 h 97"/>
                  <a:gd name="T26" fmla="*/ 72 w 104"/>
                  <a:gd name="T27" fmla="*/ 17 h 97"/>
                  <a:gd name="T28" fmla="*/ 84 w 104"/>
                  <a:gd name="T29" fmla="*/ 8 h 97"/>
                  <a:gd name="T30" fmla="*/ 96 w 104"/>
                  <a:gd name="T31" fmla="*/ 17 h 97"/>
                  <a:gd name="T32" fmla="*/ 96 w 104"/>
                  <a:gd name="T33" fmla="*/ 2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97">
                    <a:moveTo>
                      <a:pt x="84" y="0"/>
                    </a:moveTo>
                    <a:cubicBezTo>
                      <a:pt x="74" y="0"/>
                      <a:pt x="65" y="8"/>
                      <a:pt x="64" y="18"/>
                    </a:cubicBezTo>
                    <a:cubicBezTo>
                      <a:pt x="28" y="27"/>
                      <a:pt x="1" y="59"/>
                      <a:pt x="0" y="97"/>
                    </a:cubicBezTo>
                    <a:cubicBezTo>
                      <a:pt x="8" y="97"/>
                      <a:pt x="8" y="97"/>
                      <a:pt x="8" y="97"/>
                    </a:cubicBezTo>
                    <a:cubicBezTo>
                      <a:pt x="9" y="63"/>
                      <a:pt x="33" y="35"/>
                      <a:pt x="65" y="26"/>
                    </a:cubicBezTo>
                    <a:cubicBezTo>
                      <a:pt x="68" y="34"/>
                      <a:pt x="75" y="40"/>
                      <a:pt x="84" y="40"/>
                    </a:cubicBezTo>
                    <a:cubicBezTo>
                      <a:pt x="95" y="40"/>
                      <a:pt x="104" y="31"/>
                      <a:pt x="104" y="20"/>
                    </a:cubicBezTo>
                    <a:cubicBezTo>
                      <a:pt x="104" y="9"/>
                      <a:pt x="95" y="0"/>
                      <a:pt x="84" y="0"/>
                    </a:cubicBezTo>
                    <a:close/>
                    <a:moveTo>
                      <a:pt x="96" y="20"/>
                    </a:moveTo>
                    <a:cubicBezTo>
                      <a:pt x="96" y="22"/>
                      <a:pt x="96" y="23"/>
                      <a:pt x="95" y="25"/>
                    </a:cubicBezTo>
                    <a:cubicBezTo>
                      <a:pt x="93" y="29"/>
                      <a:pt x="89" y="32"/>
                      <a:pt x="84" y="32"/>
                    </a:cubicBezTo>
                    <a:cubicBezTo>
                      <a:pt x="79" y="32"/>
                      <a:pt x="75" y="29"/>
                      <a:pt x="73" y="25"/>
                    </a:cubicBezTo>
                    <a:cubicBezTo>
                      <a:pt x="72" y="23"/>
                      <a:pt x="72" y="22"/>
                      <a:pt x="72" y="20"/>
                    </a:cubicBezTo>
                    <a:cubicBezTo>
                      <a:pt x="72" y="19"/>
                      <a:pt x="72" y="18"/>
                      <a:pt x="72" y="17"/>
                    </a:cubicBezTo>
                    <a:cubicBezTo>
                      <a:pt x="74" y="12"/>
                      <a:pt x="79" y="8"/>
                      <a:pt x="84" y="8"/>
                    </a:cubicBezTo>
                    <a:cubicBezTo>
                      <a:pt x="90" y="8"/>
                      <a:pt x="94" y="12"/>
                      <a:pt x="96" y="17"/>
                    </a:cubicBezTo>
                    <a:cubicBezTo>
                      <a:pt x="96" y="18"/>
                      <a:pt x="96" y="19"/>
                      <a:pt x="96"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6" name="Freeform 29"/>
              <p:cNvSpPr>
                <a:spLocks noEditPoints="1"/>
              </p:cNvSpPr>
              <p:nvPr/>
            </p:nvSpPr>
            <p:spPr bwMode="auto">
              <a:xfrm>
                <a:off x="13363575" y="3703638"/>
                <a:ext cx="211137" cy="452438"/>
              </a:xfrm>
              <a:custGeom>
                <a:avLst/>
                <a:gdLst>
                  <a:gd name="T0" fmla="*/ 46 w 59"/>
                  <a:gd name="T1" fmla="*/ 92 h 129"/>
                  <a:gd name="T2" fmla="*/ 46 w 59"/>
                  <a:gd name="T3" fmla="*/ 92 h 129"/>
                  <a:gd name="T4" fmla="*/ 48 w 59"/>
                  <a:gd name="T5" fmla="*/ 74 h 129"/>
                  <a:gd name="T6" fmla="*/ 3 w 59"/>
                  <a:gd name="T7" fmla="*/ 0 h 129"/>
                  <a:gd name="T8" fmla="*/ 0 w 59"/>
                  <a:gd name="T9" fmla="*/ 8 h 129"/>
                  <a:gd name="T10" fmla="*/ 40 w 59"/>
                  <a:gd name="T11" fmla="*/ 74 h 129"/>
                  <a:gd name="T12" fmla="*/ 38 w 59"/>
                  <a:gd name="T13" fmla="*/ 89 h 129"/>
                  <a:gd name="T14" fmla="*/ 36 w 59"/>
                  <a:gd name="T15" fmla="*/ 89 h 129"/>
                  <a:gd name="T16" fmla="*/ 19 w 59"/>
                  <a:gd name="T17" fmla="*/ 99 h 129"/>
                  <a:gd name="T18" fmla="*/ 26 w 59"/>
                  <a:gd name="T19" fmla="*/ 126 h 129"/>
                  <a:gd name="T20" fmla="*/ 36 w 59"/>
                  <a:gd name="T21" fmla="*/ 129 h 129"/>
                  <a:gd name="T22" fmla="*/ 54 w 59"/>
                  <a:gd name="T23" fmla="*/ 119 h 129"/>
                  <a:gd name="T24" fmla="*/ 46 w 59"/>
                  <a:gd name="T25" fmla="*/ 92 h 129"/>
                  <a:gd name="T26" fmla="*/ 36 w 59"/>
                  <a:gd name="T27" fmla="*/ 122 h 129"/>
                  <a:gd name="T28" fmla="*/ 34 w 59"/>
                  <a:gd name="T29" fmla="*/ 121 h 129"/>
                  <a:gd name="T30" fmla="*/ 30 w 59"/>
                  <a:gd name="T31" fmla="*/ 120 h 129"/>
                  <a:gd name="T32" fmla="*/ 27 w 59"/>
                  <a:gd name="T33" fmla="*/ 117 h 129"/>
                  <a:gd name="T34" fmla="*/ 26 w 59"/>
                  <a:gd name="T35" fmla="*/ 104 h 129"/>
                  <a:gd name="T36" fmla="*/ 36 w 59"/>
                  <a:gd name="T37" fmla="*/ 98 h 129"/>
                  <a:gd name="T38" fmla="*/ 36 w 59"/>
                  <a:gd name="T39" fmla="*/ 98 h 129"/>
                  <a:gd name="T40" fmla="*/ 36 w 59"/>
                  <a:gd name="T41" fmla="*/ 98 h 129"/>
                  <a:gd name="T42" fmla="*/ 36 w 59"/>
                  <a:gd name="T43" fmla="*/ 98 h 129"/>
                  <a:gd name="T44" fmla="*/ 42 w 59"/>
                  <a:gd name="T45" fmla="*/ 99 h 129"/>
                  <a:gd name="T46" fmla="*/ 44 w 59"/>
                  <a:gd name="T47" fmla="*/ 100 h 129"/>
                  <a:gd name="T48" fmla="*/ 48 w 59"/>
                  <a:gd name="T49" fmla="*/ 106 h 129"/>
                  <a:gd name="T50" fmla="*/ 47 w 59"/>
                  <a:gd name="T51" fmla="*/ 116 h 129"/>
                  <a:gd name="T52" fmla="*/ 36 w 59"/>
                  <a:gd name="T53"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 h="129">
                    <a:moveTo>
                      <a:pt x="46" y="92"/>
                    </a:moveTo>
                    <a:cubicBezTo>
                      <a:pt x="46" y="92"/>
                      <a:pt x="46" y="92"/>
                      <a:pt x="46" y="92"/>
                    </a:cubicBezTo>
                    <a:cubicBezTo>
                      <a:pt x="47" y="86"/>
                      <a:pt x="48" y="80"/>
                      <a:pt x="48" y="74"/>
                    </a:cubicBezTo>
                    <a:cubicBezTo>
                      <a:pt x="48" y="42"/>
                      <a:pt x="29" y="14"/>
                      <a:pt x="3" y="0"/>
                    </a:cubicBezTo>
                    <a:cubicBezTo>
                      <a:pt x="0" y="8"/>
                      <a:pt x="0" y="8"/>
                      <a:pt x="0" y="8"/>
                    </a:cubicBezTo>
                    <a:cubicBezTo>
                      <a:pt x="24" y="20"/>
                      <a:pt x="40" y="45"/>
                      <a:pt x="40" y="74"/>
                    </a:cubicBezTo>
                    <a:cubicBezTo>
                      <a:pt x="40" y="79"/>
                      <a:pt x="40" y="84"/>
                      <a:pt x="38" y="89"/>
                    </a:cubicBezTo>
                    <a:cubicBezTo>
                      <a:pt x="38" y="89"/>
                      <a:pt x="37" y="89"/>
                      <a:pt x="36" y="89"/>
                    </a:cubicBezTo>
                    <a:cubicBezTo>
                      <a:pt x="30" y="89"/>
                      <a:pt x="23" y="93"/>
                      <a:pt x="19" y="99"/>
                    </a:cubicBezTo>
                    <a:cubicBezTo>
                      <a:pt x="13" y="109"/>
                      <a:pt x="17" y="121"/>
                      <a:pt x="26" y="126"/>
                    </a:cubicBezTo>
                    <a:cubicBezTo>
                      <a:pt x="30" y="128"/>
                      <a:pt x="33" y="129"/>
                      <a:pt x="36" y="129"/>
                    </a:cubicBezTo>
                    <a:cubicBezTo>
                      <a:pt x="43" y="129"/>
                      <a:pt x="50" y="126"/>
                      <a:pt x="54" y="119"/>
                    </a:cubicBezTo>
                    <a:cubicBezTo>
                      <a:pt x="59" y="110"/>
                      <a:pt x="56" y="98"/>
                      <a:pt x="46" y="92"/>
                    </a:cubicBezTo>
                    <a:close/>
                    <a:moveTo>
                      <a:pt x="36" y="122"/>
                    </a:moveTo>
                    <a:cubicBezTo>
                      <a:pt x="36" y="122"/>
                      <a:pt x="35" y="122"/>
                      <a:pt x="34" y="121"/>
                    </a:cubicBezTo>
                    <a:cubicBezTo>
                      <a:pt x="33" y="121"/>
                      <a:pt x="32" y="120"/>
                      <a:pt x="30" y="120"/>
                    </a:cubicBezTo>
                    <a:cubicBezTo>
                      <a:pt x="29" y="119"/>
                      <a:pt x="28" y="118"/>
                      <a:pt x="27" y="117"/>
                    </a:cubicBezTo>
                    <a:cubicBezTo>
                      <a:pt x="24" y="114"/>
                      <a:pt x="24" y="108"/>
                      <a:pt x="26" y="104"/>
                    </a:cubicBezTo>
                    <a:cubicBezTo>
                      <a:pt x="28" y="100"/>
                      <a:pt x="32" y="98"/>
                      <a:pt x="36" y="98"/>
                    </a:cubicBezTo>
                    <a:cubicBezTo>
                      <a:pt x="36" y="98"/>
                      <a:pt x="36" y="98"/>
                      <a:pt x="36" y="98"/>
                    </a:cubicBezTo>
                    <a:cubicBezTo>
                      <a:pt x="36" y="98"/>
                      <a:pt x="36" y="98"/>
                      <a:pt x="36" y="98"/>
                    </a:cubicBezTo>
                    <a:cubicBezTo>
                      <a:pt x="36" y="98"/>
                      <a:pt x="36" y="98"/>
                      <a:pt x="36" y="98"/>
                    </a:cubicBezTo>
                    <a:cubicBezTo>
                      <a:pt x="38" y="98"/>
                      <a:pt x="40" y="98"/>
                      <a:pt x="42" y="99"/>
                    </a:cubicBezTo>
                    <a:cubicBezTo>
                      <a:pt x="43" y="100"/>
                      <a:pt x="44" y="100"/>
                      <a:pt x="44" y="100"/>
                    </a:cubicBezTo>
                    <a:cubicBezTo>
                      <a:pt x="46" y="102"/>
                      <a:pt x="47" y="104"/>
                      <a:pt x="48" y="106"/>
                    </a:cubicBezTo>
                    <a:cubicBezTo>
                      <a:pt x="49" y="110"/>
                      <a:pt x="48" y="113"/>
                      <a:pt x="47" y="116"/>
                    </a:cubicBezTo>
                    <a:cubicBezTo>
                      <a:pt x="45" y="119"/>
                      <a:pt x="41" y="122"/>
                      <a:pt x="3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7" name="Freeform 30"/>
              <p:cNvSpPr>
                <a:spLocks noEditPoints="1"/>
              </p:cNvSpPr>
              <p:nvPr/>
            </p:nvSpPr>
            <p:spPr bwMode="auto">
              <a:xfrm>
                <a:off x="13060363" y="3819525"/>
                <a:ext cx="342900" cy="307975"/>
              </a:xfrm>
              <a:custGeom>
                <a:avLst/>
                <a:gdLst>
                  <a:gd name="T0" fmla="*/ 187 w 216"/>
                  <a:gd name="T1" fmla="*/ 115 h 194"/>
                  <a:gd name="T2" fmla="*/ 216 w 216"/>
                  <a:gd name="T3" fmla="*/ 97 h 194"/>
                  <a:gd name="T4" fmla="*/ 187 w 216"/>
                  <a:gd name="T5" fmla="*/ 79 h 194"/>
                  <a:gd name="T6" fmla="*/ 178 w 216"/>
                  <a:gd name="T7" fmla="*/ 84 h 194"/>
                  <a:gd name="T8" fmla="*/ 216 w 216"/>
                  <a:gd name="T9" fmla="*/ 62 h 194"/>
                  <a:gd name="T10" fmla="*/ 108 w 216"/>
                  <a:gd name="T11" fmla="*/ 0 h 194"/>
                  <a:gd name="T12" fmla="*/ 0 w 216"/>
                  <a:gd name="T13" fmla="*/ 62 h 194"/>
                  <a:gd name="T14" fmla="*/ 32 w 216"/>
                  <a:gd name="T15" fmla="*/ 79 h 194"/>
                  <a:gd name="T16" fmla="*/ 0 w 216"/>
                  <a:gd name="T17" fmla="*/ 97 h 194"/>
                  <a:gd name="T18" fmla="*/ 108 w 216"/>
                  <a:gd name="T19" fmla="*/ 159 h 194"/>
                  <a:gd name="T20" fmla="*/ 178 w 216"/>
                  <a:gd name="T21" fmla="*/ 119 h 194"/>
                  <a:gd name="T22" fmla="*/ 198 w 216"/>
                  <a:gd name="T23" fmla="*/ 132 h 194"/>
                  <a:gd name="T24" fmla="*/ 108 w 216"/>
                  <a:gd name="T25" fmla="*/ 183 h 194"/>
                  <a:gd name="T26" fmla="*/ 18 w 216"/>
                  <a:gd name="T27" fmla="*/ 132 h 194"/>
                  <a:gd name="T28" fmla="*/ 41 w 216"/>
                  <a:gd name="T29" fmla="*/ 119 h 194"/>
                  <a:gd name="T30" fmla="*/ 32 w 216"/>
                  <a:gd name="T31" fmla="*/ 115 h 194"/>
                  <a:gd name="T32" fmla="*/ 0 w 216"/>
                  <a:gd name="T33" fmla="*/ 132 h 194"/>
                  <a:gd name="T34" fmla="*/ 108 w 216"/>
                  <a:gd name="T35" fmla="*/ 194 h 194"/>
                  <a:gd name="T36" fmla="*/ 216 w 216"/>
                  <a:gd name="T37" fmla="*/ 132 h 194"/>
                  <a:gd name="T38" fmla="*/ 187 w 216"/>
                  <a:gd name="T39" fmla="*/ 115 h 194"/>
                  <a:gd name="T40" fmla="*/ 108 w 216"/>
                  <a:gd name="T41" fmla="*/ 11 h 194"/>
                  <a:gd name="T42" fmla="*/ 198 w 216"/>
                  <a:gd name="T43" fmla="*/ 62 h 194"/>
                  <a:gd name="T44" fmla="*/ 108 w 216"/>
                  <a:gd name="T45" fmla="*/ 112 h 194"/>
                  <a:gd name="T46" fmla="*/ 18 w 216"/>
                  <a:gd name="T47" fmla="*/ 62 h 194"/>
                  <a:gd name="T48" fmla="*/ 108 w 216"/>
                  <a:gd name="T49" fmla="*/ 11 h 194"/>
                  <a:gd name="T50" fmla="*/ 108 w 216"/>
                  <a:gd name="T51" fmla="*/ 148 h 194"/>
                  <a:gd name="T52" fmla="*/ 18 w 216"/>
                  <a:gd name="T53" fmla="*/ 97 h 194"/>
                  <a:gd name="T54" fmla="*/ 41 w 216"/>
                  <a:gd name="T55" fmla="*/ 86 h 194"/>
                  <a:gd name="T56" fmla="*/ 34 w 216"/>
                  <a:gd name="T57" fmla="*/ 81 h 194"/>
                  <a:gd name="T58" fmla="*/ 108 w 216"/>
                  <a:gd name="T59" fmla="*/ 123 h 194"/>
                  <a:gd name="T60" fmla="*/ 178 w 216"/>
                  <a:gd name="T61" fmla="*/ 86 h 194"/>
                  <a:gd name="T62" fmla="*/ 198 w 216"/>
                  <a:gd name="T63" fmla="*/ 97 h 194"/>
                  <a:gd name="T64" fmla="*/ 108 w 216"/>
                  <a:gd name="T65" fmla="*/ 14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194">
                    <a:moveTo>
                      <a:pt x="187" y="115"/>
                    </a:moveTo>
                    <a:lnTo>
                      <a:pt x="216" y="97"/>
                    </a:lnTo>
                    <a:lnTo>
                      <a:pt x="187" y="79"/>
                    </a:lnTo>
                    <a:lnTo>
                      <a:pt x="178" y="84"/>
                    </a:lnTo>
                    <a:lnTo>
                      <a:pt x="216" y="62"/>
                    </a:lnTo>
                    <a:lnTo>
                      <a:pt x="108" y="0"/>
                    </a:lnTo>
                    <a:lnTo>
                      <a:pt x="0" y="62"/>
                    </a:lnTo>
                    <a:lnTo>
                      <a:pt x="32" y="79"/>
                    </a:lnTo>
                    <a:lnTo>
                      <a:pt x="0" y="97"/>
                    </a:lnTo>
                    <a:lnTo>
                      <a:pt x="108" y="159"/>
                    </a:lnTo>
                    <a:lnTo>
                      <a:pt x="178" y="119"/>
                    </a:lnTo>
                    <a:lnTo>
                      <a:pt x="198" y="132"/>
                    </a:lnTo>
                    <a:lnTo>
                      <a:pt x="108" y="183"/>
                    </a:lnTo>
                    <a:lnTo>
                      <a:pt x="18" y="132"/>
                    </a:lnTo>
                    <a:lnTo>
                      <a:pt x="41" y="119"/>
                    </a:lnTo>
                    <a:lnTo>
                      <a:pt x="32" y="115"/>
                    </a:lnTo>
                    <a:lnTo>
                      <a:pt x="0" y="132"/>
                    </a:lnTo>
                    <a:lnTo>
                      <a:pt x="108" y="194"/>
                    </a:lnTo>
                    <a:lnTo>
                      <a:pt x="216" y="132"/>
                    </a:lnTo>
                    <a:lnTo>
                      <a:pt x="187" y="115"/>
                    </a:lnTo>
                    <a:close/>
                    <a:moveTo>
                      <a:pt x="108" y="11"/>
                    </a:moveTo>
                    <a:lnTo>
                      <a:pt x="198" y="62"/>
                    </a:lnTo>
                    <a:lnTo>
                      <a:pt x="108" y="112"/>
                    </a:lnTo>
                    <a:lnTo>
                      <a:pt x="18" y="62"/>
                    </a:lnTo>
                    <a:lnTo>
                      <a:pt x="108" y="11"/>
                    </a:lnTo>
                    <a:close/>
                    <a:moveTo>
                      <a:pt x="108" y="148"/>
                    </a:moveTo>
                    <a:lnTo>
                      <a:pt x="18" y="97"/>
                    </a:lnTo>
                    <a:lnTo>
                      <a:pt x="41" y="86"/>
                    </a:lnTo>
                    <a:lnTo>
                      <a:pt x="34" y="81"/>
                    </a:lnTo>
                    <a:lnTo>
                      <a:pt x="108" y="123"/>
                    </a:lnTo>
                    <a:lnTo>
                      <a:pt x="178" y="86"/>
                    </a:lnTo>
                    <a:lnTo>
                      <a:pt x="198" y="97"/>
                    </a:lnTo>
                    <a:lnTo>
                      <a:pt x="108" y="1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68" name="组合 167"/>
            <p:cNvGrpSpPr/>
            <p:nvPr/>
          </p:nvGrpSpPr>
          <p:grpSpPr>
            <a:xfrm>
              <a:off x="7868697" y="1551452"/>
              <a:ext cx="178246" cy="135324"/>
              <a:chOff x="12968288" y="-749300"/>
              <a:chExt cx="541337" cy="449263"/>
            </a:xfrm>
            <a:solidFill>
              <a:srgbClr val="1D1D1A"/>
            </a:solidFill>
          </p:grpSpPr>
          <p:sp>
            <p:nvSpPr>
              <p:cNvPr id="499" name="Freeform 20"/>
              <p:cNvSpPr/>
              <p:nvPr/>
            </p:nvSpPr>
            <p:spPr bwMode="auto">
              <a:xfrm>
                <a:off x="13074650" y="-630237"/>
                <a:ext cx="93662" cy="127000"/>
              </a:xfrm>
              <a:custGeom>
                <a:avLst/>
                <a:gdLst>
                  <a:gd name="T0" fmla="*/ 6 w 26"/>
                  <a:gd name="T1" fmla="*/ 18 h 36"/>
                  <a:gd name="T2" fmla="*/ 25 w 26"/>
                  <a:gd name="T3" fmla="*/ 4 h 36"/>
                  <a:gd name="T4" fmla="*/ 25 w 26"/>
                  <a:gd name="T5" fmla="*/ 1 h 36"/>
                  <a:gd name="T6" fmla="*/ 22 w 26"/>
                  <a:gd name="T7" fmla="*/ 1 h 36"/>
                  <a:gd name="T8" fmla="*/ 1 w 26"/>
                  <a:gd name="T9" fmla="*/ 16 h 36"/>
                  <a:gd name="T10" fmla="*/ 0 w 26"/>
                  <a:gd name="T11" fmla="*/ 18 h 36"/>
                  <a:gd name="T12" fmla="*/ 1 w 26"/>
                  <a:gd name="T13" fmla="*/ 20 h 36"/>
                  <a:gd name="T14" fmla="*/ 22 w 26"/>
                  <a:gd name="T15" fmla="*/ 36 h 36"/>
                  <a:gd name="T16" fmla="*/ 23 w 26"/>
                  <a:gd name="T17" fmla="*/ 36 h 36"/>
                  <a:gd name="T18" fmla="*/ 25 w 26"/>
                  <a:gd name="T19" fmla="*/ 35 h 36"/>
                  <a:gd name="T20" fmla="*/ 25 w 26"/>
                  <a:gd name="T21" fmla="*/ 32 h 36"/>
                  <a:gd name="T22" fmla="*/ 6 w 26"/>
                  <a:gd name="T23"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6">
                    <a:moveTo>
                      <a:pt x="6" y="18"/>
                    </a:moveTo>
                    <a:cubicBezTo>
                      <a:pt x="25" y="4"/>
                      <a:pt x="25" y="4"/>
                      <a:pt x="25" y="4"/>
                    </a:cubicBezTo>
                    <a:cubicBezTo>
                      <a:pt x="25" y="3"/>
                      <a:pt x="26" y="2"/>
                      <a:pt x="25" y="1"/>
                    </a:cubicBezTo>
                    <a:cubicBezTo>
                      <a:pt x="24" y="0"/>
                      <a:pt x="23" y="0"/>
                      <a:pt x="22" y="1"/>
                    </a:cubicBezTo>
                    <a:cubicBezTo>
                      <a:pt x="1" y="16"/>
                      <a:pt x="1" y="16"/>
                      <a:pt x="1" y="16"/>
                    </a:cubicBezTo>
                    <a:cubicBezTo>
                      <a:pt x="1" y="17"/>
                      <a:pt x="0" y="17"/>
                      <a:pt x="0" y="18"/>
                    </a:cubicBezTo>
                    <a:cubicBezTo>
                      <a:pt x="0" y="19"/>
                      <a:pt x="1" y="19"/>
                      <a:pt x="1" y="20"/>
                    </a:cubicBezTo>
                    <a:cubicBezTo>
                      <a:pt x="22" y="36"/>
                      <a:pt x="22" y="36"/>
                      <a:pt x="22" y="36"/>
                    </a:cubicBezTo>
                    <a:cubicBezTo>
                      <a:pt x="23" y="36"/>
                      <a:pt x="23" y="36"/>
                      <a:pt x="23" y="36"/>
                    </a:cubicBezTo>
                    <a:cubicBezTo>
                      <a:pt x="24" y="36"/>
                      <a:pt x="25" y="36"/>
                      <a:pt x="25" y="35"/>
                    </a:cubicBezTo>
                    <a:cubicBezTo>
                      <a:pt x="26" y="34"/>
                      <a:pt x="25" y="33"/>
                      <a:pt x="25" y="32"/>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0" name="Freeform 21"/>
              <p:cNvSpPr/>
              <p:nvPr/>
            </p:nvSpPr>
            <p:spPr bwMode="auto">
              <a:xfrm>
                <a:off x="13314363" y="-630237"/>
                <a:ext cx="88900" cy="127000"/>
              </a:xfrm>
              <a:custGeom>
                <a:avLst/>
                <a:gdLst>
                  <a:gd name="T0" fmla="*/ 4 w 25"/>
                  <a:gd name="T1" fmla="*/ 1 h 36"/>
                  <a:gd name="T2" fmla="*/ 1 w 25"/>
                  <a:gd name="T3" fmla="*/ 1 h 36"/>
                  <a:gd name="T4" fmla="*/ 1 w 25"/>
                  <a:gd name="T5" fmla="*/ 4 h 36"/>
                  <a:gd name="T6" fmla="*/ 20 w 25"/>
                  <a:gd name="T7" fmla="*/ 18 h 36"/>
                  <a:gd name="T8" fmla="*/ 1 w 25"/>
                  <a:gd name="T9" fmla="*/ 32 h 36"/>
                  <a:gd name="T10" fmla="*/ 1 w 25"/>
                  <a:gd name="T11" fmla="*/ 35 h 36"/>
                  <a:gd name="T12" fmla="*/ 2 w 25"/>
                  <a:gd name="T13" fmla="*/ 36 h 36"/>
                  <a:gd name="T14" fmla="*/ 4 w 25"/>
                  <a:gd name="T15" fmla="*/ 36 h 36"/>
                  <a:gd name="T16" fmla="*/ 25 w 25"/>
                  <a:gd name="T17" fmla="*/ 20 h 36"/>
                  <a:gd name="T18" fmla="*/ 25 w 25"/>
                  <a:gd name="T19" fmla="*/ 18 h 36"/>
                  <a:gd name="T20" fmla="*/ 25 w 25"/>
                  <a:gd name="T21" fmla="*/ 16 h 36"/>
                  <a:gd name="T22" fmla="*/ 4 w 25"/>
                  <a:gd name="T23"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4" y="1"/>
                    </a:moveTo>
                    <a:cubicBezTo>
                      <a:pt x="3" y="0"/>
                      <a:pt x="2" y="0"/>
                      <a:pt x="1" y="1"/>
                    </a:cubicBezTo>
                    <a:cubicBezTo>
                      <a:pt x="0" y="2"/>
                      <a:pt x="0" y="3"/>
                      <a:pt x="1" y="4"/>
                    </a:cubicBezTo>
                    <a:cubicBezTo>
                      <a:pt x="20" y="18"/>
                      <a:pt x="20" y="18"/>
                      <a:pt x="20" y="18"/>
                    </a:cubicBezTo>
                    <a:cubicBezTo>
                      <a:pt x="1" y="32"/>
                      <a:pt x="1" y="32"/>
                      <a:pt x="1" y="32"/>
                    </a:cubicBezTo>
                    <a:cubicBezTo>
                      <a:pt x="0" y="33"/>
                      <a:pt x="0" y="34"/>
                      <a:pt x="1" y="35"/>
                    </a:cubicBezTo>
                    <a:cubicBezTo>
                      <a:pt x="1" y="36"/>
                      <a:pt x="2" y="36"/>
                      <a:pt x="2" y="36"/>
                    </a:cubicBezTo>
                    <a:cubicBezTo>
                      <a:pt x="3" y="36"/>
                      <a:pt x="3" y="36"/>
                      <a:pt x="4" y="36"/>
                    </a:cubicBezTo>
                    <a:cubicBezTo>
                      <a:pt x="25" y="20"/>
                      <a:pt x="25" y="20"/>
                      <a:pt x="25" y="20"/>
                    </a:cubicBezTo>
                    <a:cubicBezTo>
                      <a:pt x="25" y="19"/>
                      <a:pt x="25" y="19"/>
                      <a:pt x="25" y="18"/>
                    </a:cubicBezTo>
                    <a:cubicBezTo>
                      <a:pt x="25" y="17"/>
                      <a:pt x="25" y="17"/>
                      <a:pt x="25" y="16"/>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1" name="Freeform 22"/>
              <p:cNvSpPr/>
              <p:nvPr/>
            </p:nvSpPr>
            <p:spPr bwMode="auto">
              <a:xfrm>
                <a:off x="13206413" y="-630237"/>
                <a:ext cx="68262" cy="127000"/>
              </a:xfrm>
              <a:custGeom>
                <a:avLst/>
                <a:gdLst>
                  <a:gd name="T0" fmla="*/ 17 w 19"/>
                  <a:gd name="T1" fmla="*/ 0 h 36"/>
                  <a:gd name="T2" fmla="*/ 15 w 19"/>
                  <a:gd name="T3" fmla="*/ 1 h 36"/>
                  <a:gd name="T4" fmla="*/ 1 w 19"/>
                  <a:gd name="T5" fmla="*/ 33 h 36"/>
                  <a:gd name="T6" fmla="*/ 2 w 19"/>
                  <a:gd name="T7" fmla="*/ 36 h 36"/>
                  <a:gd name="T8" fmla="*/ 3 w 19"/>
                  <a:gd name="T9" fmla="*/ 36 h 36"/>
                  <a:gd name="T10" fmla="*/ 4 w 19"/>
                  <a:gd name="T11" fmla="*/ 35 h 36"/>
                  <a:gd name="T12" fmla="*/ 18 w 19"/>
                  <a:gd name="T13" fmla="*/ 3 h 36"/>
                  <a:gd name="T14" fmla="*/ 17 w 19"/>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6">
                    <a:moveTo>
                      <a:pt x="17" y="0"/>
                    </a:moveTo>
                    <a:cubicBezTo>
                      <a:pt x="16" y="0"/>
                      <a:pt x="15" y="0"/>
                      <a:pt x="15" y="1"/>
                    </a:cubicBezTo>
                    <a:cubicBezTo>
                      <a:pt x="1" y="33"/>
                      <a:pt x="1" y="33"/>
                      <a:pt x="1" y="33"/>
                    </a:cubicBezTo>
                    <a:cubicBezTo>
                      <a:pt x="0" y="34"/>
                      <a:pt x="1" y="35"/>
                      <a:pt x="2" y="36"/>
                    </a:cubicBezTo>
                    <a:cubicBezTo>
                      <a:pt x="2" y="36"/>
                      <a:pt x="2" y="36"/>
                      <a:pt x="3" y="36"/>
                    </a:cubicBezTo>
                    <a:cubicBezTo>
                      <a:pt x="3" y="36"/>
                      <a:pt x="4" y="35"/>
                      <a:pt x="4" y="35"/>
                    </a:cubicBezTo>
                    <a:cubicBezTo>
                      <a:pt x="18" y="3"/>
                      <a:pt x="18" y="3"/>
                      <a:pt x="18" y="3"/>
                    </a:cubicBezTo>
                    <a:cubicBezTo>
                      <a:pt x="19" y="2"/>
                      <a:pt x="18" y="1"/>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2" name="Freeform 23"/>
              <p:cNvSpPr/>
              <p:nvPr/>
            </p:nvSpPr>
            <p:spPr bwMode="auto">
              <a:xfrm>
                <a:off x="13011150" y="-328612"/>
                <a:ext cx="455612" cy="28575"/>
              </a:xfrm>
              <a:custGeom>
                <a:avLst/>
                <a:gdLst>
                  <a:gd name="T0" fmla="*/ 124 w 128"/>
                  <a:gd name="T1" fmla="*/ 0 h 8"/>
                  <a:gd name="T2" fmla="*/ 4 w 128"/>
                  <a:gd name="T3" fmla="*/ 0 h 8"/>
                  <a:gd name="T4" fmla="*/ 0 w 128"/>
                  <a:gd name="T5" fmla="*/ 4 h 8"/>
                  <a:gd name="T6" fmla="*/ 4 w 128"/>
                  <a:gd name="T7" fmla="*/ 8 h 8"/>
                  <a:gd name="T8" fmla="*/ 124 w 128"/>
                  <a:gd name="T9" fmla="*/ 8 h 8"/>
                  <a:gd name="T10" fmla="*/ 128 w 128"/>
                  <a:gd name="T11" fmla="*/ 4 h 8"/>
                  <a:gd name="T12" fmla="*/ 124 w 1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8" h="8">
                    <a:moveTo>
                      <a:pt x="124" y="0"/>
                    </a:moveTo>
                    <a:cubicBezTo>
                      <a:pt x="4" y="0"/>
                      <a:pt x="4" y="0"/>
                      <a:pt x="4" y="0"/>
                    </a:cubicBezTo>
                    <a:cubicBezTo>
                      <a:pt x="2" y="0"/>
                      <a:pt x="0" y="2"/>
                      <a:pt x="0" y="4"/>
                    </a:cubicBezTo>
                    <a:cubicBezTo>
                      <a:pt x="0" y="6"/>
                      <a:pt x="2" y="8"/>
                      <a:pt x="4" y="8"/>
                    </a:cubicBezTo>
                    <a:cubicBezTo>
                      <a:pt x="124" y="8"/>
                      <a:pt x="124" y="8"/>
                      <a:pt x="124" y="8"/>
                    </a:cubicBezTo>
                    <a:cubicBezTo>
                      <a:pt x="127" y="8"/>
                      <a:pt x="128" y="6"/>
                      <a:pt x="128" y="4"/>
                    </a:cubicBezTo>
                    <a:cubicBezTo>
                      <a:pt x="128" y="2"/>
                      <a:pt x="127" y="0"/>
                      <a:pt x="1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3" name="Freeform 24"/>
              <p:cNvSpPr>
                <a:spLocks noEditPoints="1"/>
              </p:cNvSpPr>
              <p:nvPr/>
            </p:nvSpPr>
            <p:spPr bwMode="auto">
              <a:xfrm>
                <a:off x="12968288" y="-749300"/>
                <a:ext cx="541337" cy="379413"/>
              </a:xfrm>
              <a:custGeom>
                <a:avLst/>
                <a:gdLst>
                  <a:gd name="T0" fmla="*/ 140 w 152"/>
                  <a:gd name="T1" fmla="*/ 0 h 108"/>
                  <a:gd name="T2" fmla="*/ 12 w 152"/>
                  <a:gd name="T3" fmla="*/ 0 h 108"/>
                  <a:gd name="T4" fmla="*/ 0 w 152"/>
                  <a:gd name="T5" fmla="*/ 12 h 108"/>
                  <a:gd name="T6" fmla="*/ 0 w 152"/>
                  <a:gd name="T7" fmla="*/ 96 h 108"/>
                  <a:gd name="T8" fmla="*/ 12 w 152"/>
                  <a:gd name="T9" fmla="*/ 108 h 108"/>
                  <a:gd name="T10" fmla="*/ 140 w 152"/>
                  <a:gd name="T11" fmla="*/ 108 h 108"/>
                  <a:gd name="T12" fmla="*/ 152 w 152"/>
                  <a:gd name="T13" fmla="*/ 96 h 108"/>
                  <a:gd name="T14" fmla="*/ 152 w 152"/>
                  <a:gd name="T15" fmla="*/ 12 h 108"/>
                  <a:gd name="T16" fmla="*/ 140 w 152"/>
                  <a:gd name="T17" fmla="*/ 0 h 108"/>
                  <a:gd name="T18" fmla="*/ 144 w 152"/>
                  <a:gd name="T19" fmla="*/ 96 h 108"/>
                  <a:gd name="T20" fmla="*/ 140 w 152"/>
                  <a:gd name="T21" fmla="*/ 100 h 108"/>
                  <a:gd name="T22" fmla="*/ 12 w 152"/>
                  <a:gd name="T23" fmla="*/ 100 h 108"/>
                  <a:gd name="T24" fmla="*/ 8 w 152"/>
                  <a:gd name="T25" fmla="*/ 96 h 108"/>
                  <a:gd name="T26" fmla="*/ 8 w 152"/>
                  <a:gd name="T27" fmla="*/ 12 h 108"/>
                  <a:gd name="T28" fmla="*/ 12 w 152"/>
                  <a:gd name="T29" fmla="*/ 8 h 108"/>
                  <a:gd name="T30" fmla="*/ 140 w 152"/>
                  <a:gd name="T31" fmla="*/ 8 h 108"/>
                  <a:gd name="T32" fmla="*/ 144 w 152"/>
                  <a:gd name="T33" fmla="*/ 12 h 108"/>
                  <a:gd name="T34" fmla="*/ 144 w 152"/>
                  <a:gd name="T35"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08">
                    <a:moveTo>
                      <a:pt x="140" y="0"/>
                    </a:moveTo>
                    <a:cubicBezTo>
                      <a:pt x="12" y="0"/>
                      <a:pt x="12" y="0"/>
                      <a:pt x="12" y="0"/>
                    </a:cubicBezTo>
                    <a:cubicBezTo>
                      <a:pt x="6" y="0"/>
                      <a:pt x="0" y="6"/>
                      <a:pt x="0" y="12"/>
                    </a:cubicBezTo>
                    <a:cubicBezTo>
                      <a:pt x="0" y="96"/>
                      <a:pt x="0" y="96"/>
                      <a:pt x="0" y="96"/>
                    </a:cubicBezTo>
                    <a:cubicBezTo>
                      <a:pt x="0" y="103"/>
                      <a:pt x="6" y="108"/>
                      <a:pt x="12" y="108"/>
                    </a:cubicBezTo>
                    <a:cubicBezTo>
                      <a:pt x="140" y="108"/>
                      <a:pt x="140" y="108"/>
                      <a:pt x="140" y="108"/>
                    </a:cubicBezTo>
                    <a:cubicBezTo>
                      <a:pt x="147" y="108"/>
                      <a:pt x="152" y="103"/>
                      <a:pt x="152" y="96"/>
                    </a:cubicBezTo>
                    <a:cubicBezTo>
                      <a:pt x="152" y="12"/>
                      <a:pt x="152" y="12"/>
                      <a:pt x="152" y="12"/>
                    </a:cubicBezTo>
                    <a:cubicBezTo>
                      <a:pt x="152" y="6"/>
                      <a:pt x="147" y="0"/>
                      <a:pt x="140" y="0"/>
                    </a:cubicBezTo>
                    <a:close/>
                    <a:moveTo>
                      <a:pt x="144" y="96"/>
                    </a:moveTo>
                    <a:cubicBezTo>
                      <a:pt x="144" y="98"/>
                      <a:pt x="143" y="100"/>
                      <a:pt x="140" y="100"/>
                    </a:cubicBezTo>
                    <a:cubicBezTo>
                      <a:pt x="12" y="100"/>
                      <a:pt x="12" y="100"/>
                      <a:pt x="12" y="100"/>
                    </a:cubicBezTo>
                    <a:cubicBezTo>
                      <a:pt x="10" y="100"/>
                      <a:pt x="8" y="98"/>
                      <a:pt x="8" y="96"/>
                    </a:cubicBezTo>
                    <a:cubicBezTo>
                      <a:pt x="8" y="12"/>
                      <a:pt x="8" y="12"/>
                      <a:pt x="8" y="12"/>
                    </a:cubicBezTo>
                    <a:cubicBezTo>
                      <a:pt x="8" y="10"/>
                      <a:pt x="10" y="8"/>
                      <a:pt x="12" y="8"/>
                    </a:cubicBezTo>
                    <a:cubicBezTo>
                      <a:pt x="140" y="8"/>
                      <a:pt x="140" y="8"/>
                      <a:pt x="140" y="8"/>
                    </a:cubicBezTo>
                    <a:cubicBezTo>
                      <a:pt x="143" y="8"/>
                      <a:pt x="144" y="10"/>
                      <a:pt x="144" y="12"/>
                    </a:cubicBezTo>
                    <a:lnTo>
                      <a:pt x="14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69" name="Freeform 25"/>
            <p:cNvSpPr>
              <a:spLocks noEditPoints="1"/>
            </p:cNvSpPr>
            <p:nvPr/>
          </p:nvSpPr>
          <p:spPr bwMode="auto">
            <a:xfrm>
              <a:off x="6051678" y="1531630"/>
              <a:ext cx="182718" cy="119752"/>
            </a:xfrm>
            <a:custGeom>
              <a:avLst/>
              <a:gdLst>
                <a:gd name="T0" fmla="*/ 105 w 176"/>
                <a:gd name="T1" fmla="*/ 76 h 128"/>
                <a:gd name="T2" fmla="*/ 103 w 176"/>
                <a:gd name="T3" fmla="*/ 61 h 128"/>
                <a:gd name="T4" fmla="*/ 87 w 176"/>
                <a:gd name="T5" fmla="*/ 59 h 128"/>
                <a:gd name="T6" fmla="*/ 100 w 176"/>
                <a:gd name="T7" fmla="*/ 63 h 128"/>
                <a:gd name="T8" fmla="*/ 105 w 176"/>
                <a:gd name="T9" fmla="*/ 76 h 128"/>
                <a:gd name="T10" fmla="*/ 110 w 176"/>
                <a:gd name="T11" fmla="*/ 54 h 128"/>
                <a:gd name="T12" fmla="*/ 118 w 176"/>
                <a:gd name="T13" fmla="*/ 76 h 128"/>
                <a:gd name="T14" fmla="*/ 120 w 176"/>
                <a:gd name="T15" fmla="*/ 75 h 128"/>
                <a:gd name="T16" fmla="*/ 88 w 176"/>
                <a:gd name="T17" fmla="*/ 45 h 128"/>
                <a:gd name="T18" fmla="*/ 89 w 176"/>
                <a:gd name="T19" fmla="*/ 48 h 128"/>
                <a:gd name="T20" fmla="*/ 98 w 176"/>
                <a:gd name="T21" fmla="*/ 88 h 128"/>
                <a:gd name="T22" fmla="*/ 87 w 176"/>
                <a:gd name="T23" fmla="*/ 90 h 128"/>
                <a:gd name="T24" fmla="*/ 75 w 176"/>
                <a:gd name="T25" fmla="*/ 78 h 128"/>
                <a:gd name="T26" fmla="*/ 77 w 176"/>
                <a:gd name="T27" fmla="*/ 68 h 128"/>
                <a:gd name="T28" fmla="*/ 62 w 176"/>
                <a:gd name="T29" fmla="*/ 46 h 128"/>
                <a:gd name="T30" fmla="*/ 70 w 176"/>
                <a:gd name="T31" fmla="*/ 95 h 128"/>
                <a:gd name="T32" fmla="*/ 105 w 176"/>
                <a:gd name="T33" fmla="*/ 111 h 128"/>
                <a:gd name="T34" fmla="*/ 107 w 176"/>
                <a:gd name="T35" fmla="*/ 87 h 128"/>
                <a:gd name="T36" fmla="*/ 99 w 176"/>
                <a:gd name="T37" fmla="*/ 106 h 128"/>
                <a:gd name="T38" fmla="*/ 73 w 176"/>
                <a:gd name="T39" fmla="*/ 92 h 128"/>
                <a:gd name="T40" fmla="*/ 63 w 176"/>
                <a:gd name="T41" fmla="*/ 50 h 128"/>
                <a:gd name="T42" fmla="*/ 75 w 176"/>
                <a:gd name="T43" fmla="*/ 61 h 128"/>
                <a:gd name="T44" fmla="*/ 70 w 176"/>
                <a:gd name="T45" fmla="*/ 70 h 128"/>
                <a:gd name="T46" fmla="*/ 78 w 176"/>
                <a:gd name="T47" fmla="*/ 88 h 128"/>
                <a:gd name="T48" fmla="*/ 95 w 176"/>
                <a:gd name="T49" fmla="*/ 94 h 128"/>
                <a:gd name="T50" fmla="*/ 105 w 176"/>
                <a:gd name="T51" fmla="*/ 90 h 128"/>
                <a:gd name="T52" fmla="*/ 134 w 176"/>
                <a:gd name="T53" fmla="*/ 33 h 128"/>
                <a:gd name="T54" fmla="*/ 43 w 176"/>
                <a:gd name="T55" fmla="*/ 33 h 128"/>
                <a:gd name="T56" fmla="*/ 48 w 176"/>
                <a:gd name="T57" fmla="*/ 128 h 128"/>
                <a:gd name="T58" fmla="*/ 176 w 176"/>
                <a:gd name="T59" fmla="*/ 80 h 128"/>
                <a:gd name="T60" fmla="*/ 128 w 176"/>
                <a:gd name="T61" fmla="*/ 120 h 128"/>
                <a:gd name="T62" fmla="*/ 8 w 176"/>
                <a:gd name="T63" fmla="*/ 80 h 128"/>
                <a:gd name="T64" fmla="*/ 51 w 176"/>
                <a:gd name="T65" fmla="*/ 35 h 128"/>
                <a:gd name="T66" fmla="*/ 126 w 176"/>
                <a:gd name="T67" fmla="*/ 35 h 128"/>
                <a:gd name="T68" fmla="*/ 168 w 176"/>
                <a:gd name="T69" fmla="*/ 8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6" h="128">
                  <a:moveTo>
                    <a:pt x="105" y="76"/>
                  </a:moveTo>
                  <a:cubicBezTo>
                    <a:pt x="105" y="76"/>
                    <a:pt x="105" y="76"/>
                    <a:pt x="105" y="76"/>
                  </a:cubicBezTo>
                  <a:cubicBezTo>
                    <a:pt x="106" y="76"/>
                    <a:pt x="106" y="75"/>
                    <a:pt x="107" y="75"/>
                  </a:cubicBezTo>
                  <a:cubicBezTo>
                    <a:pt x="108" y="70"/>
                    <a:pt x="106" y="65"/>
                    <a:pt x="103" y="61"/>
                  </a:cubicBezTo>
                  <a:cubicBezTo>
                    <a:pt x="99" y="58"/>
                    <a:pt x="94" y="56"/>
                    <a:pt x="89" y="57"/>
                  </a:cubicBezTo>
                  <a:cubicBezTo>
                    <a:pt x="88" y="58"/>
                    <a:pt x="87" y="59"/>
                    <a:pt x="87" y="59"/>
                  </a:cubicBezTo>
                  <a:cubicBezTo>
                    <a:pt x="88" y="60"/>
                    <a:pt x="89" y="61"/>
                    <a:pt x="89" y="61"/>
                  </a:cubicBezTo>
                  <a:cubicBezTo>
                    <a:pt x="93" y="60"/>
                    <a:pt x="97" y="61"/>
                    <a:pt x="100" y="63"/>
                  </a:cubicBezTo>
                  <a:cubicBezTo>
                    <a:pt x="103" y="66"/>
                    <a:pt x="104" y="70"/>
                    <a:pt x="103" y="74"/>
                  </a:cubicBezTo>
                  <a:cubicBezTo>
                    <a:pt x="103" y="75"/>
                    <a:pt x="104" y="76"/>
                    <a:pt x="105" y="76"/>
                  </a:cubicBezTo>
                  <a:close/>
                  <a:moveTo>
                    <a:pt x="89" y="48"/>
                  </a:moveTo>
                  <a:cubicBezTo>
                    <a:pt x="97" y="46"/>
                    <a:pt x="105" y="49"/>
                    <a:pt x="110" y="54"/>
                  </a:cubicBezTo>
                  <a:cubicBezTo>
                    <a:pt x="116" y="59"/>
                    <a:pt x="118" y="67"/>
                    <a:pt x="116" y="74"/>
                  </a:cubicBezTo>
                  <a:cubicBezTo>
                    <a:pt x="116" y="75"/>
                    <a:pt x="117" y="76"/>
                    <a:pt x="118" y="76"/>
                  </a:cubicBezTo>
                  <a:cubicBezTo>
                    <a:pt x="118" y="76"/>
                    <a:pt x="118" y="76"/>
                    <a:pt x="118" y="76"/>
                  </a:cubicBezTo>
                  <a:cubicBezTo>
                    <a:pt x="119" y="76"/>
                    <a:pt x="120" y="76"/>
                    <a:pt x="120" y="75"/>
                  </a:cubicBezTo>
                  <a:cubicBezTo>
                    <a:pt x="122" y="66"/>
                    <a:pt x="119" y="58"/>
                    <a:pt x="113" y="52"/>
                  </a:cubicBezTo>
                  <a:cubicBezTo>
                    <a:pt x="106" y="46"/>
                    <a:pt x="97" y="43"/>
                    <a:pt x="88" y="45"/>
                  </a:cubicBezTo>
                  <a:cubicBezTo>
                    <a:pt x="88" y="45"/>
                    <a:pt x="87" y="46"/>
                    <a:pt x="87" y="47"/>
                  </a:cubicBezTo>
                  <a:cubicBezTo>
                    <a:pt x="87" y="48"/>
                    <a:pt x="88" y="48"/>
                    <a:pt x="89" y="48"/>
                  </a:cubicBezTo>
                  <a:close/>
                  <a:moveTo>
                    <a:pt x="107" y="87"/>
                  </a:moveTo>
                  <a:cubicBezTo>
                    <a:pt x="103" y="85"/>
                    <a:pt x="102" y="86"/>
                    <a:pt x="98" y="88"/>
                  </a:cubicBezTo>
                  <a:cubicBezTo>
                    <a:pt x="97" y="89"/>
                    <a:pt x="96" y="90"/>
                    <a:pt x="93" y="91"/>
                  </a:cubicBezTo>
                  <a:cubicBezTo>
                    <a:pt x="91" y="92"/>
                    <a:pt x="87" y="90"/>
                    <a:pt x="87" y="90"/>
                  </a:cubicBezTo>
                  <a:cubicBezTo>
                    <a:pt x="87" y="89"/>
                    <a:pt x="83" y="87"/>
                    <a:pt x="80" y="85"/>
                  </a:cubicBezTo>
                  <a:cubicBezTo>
                    <a:pt x="78" y="82"/>
                    <a:pt x="75" y="79"/>
                    <a:pt x="75" y="78"/>
                  </a:cubicBezTo>
                  <a:cubicBezTo>
                    <a:pt x="75" y="78"/>
                    <a:pt x="72" y="75"/>
                    <a:pt x="74" y="72"/>
                  </a:cubicBezTo>
                  <a:cubicBezTo>
                    <a:pt x="75" y="70"/>
                    <a:pt x="76" y="69"/>
                    <a:pt x="77" y="68"/>
                  </a:cubicBezTo>
                  <a:cubicBezTo>
                    <a:pt x="79" y="65"/>
                    <a:pt x="80" y="63"/>
                    <a:pt x="78" y="59"/>
                  </a:cubicBezTo>
                  <a:cubicBezTo>
                    <a:pt x="71" y="46"/>
                    <a:pt x="65" y="45"/>
                    <a:pt x="62" y="46"/>
                  </a:cubicBezTo>
                  <a:cubicBezTo>
                    <a:pt x="56" y="48"/>
                    <a:pt x="52" y="57"/>
                    <a:pt x="54" y="68"/>
                  </a:cubicBezTo>
                  <a:cubicBezTo>
                    <a:pt x="57" y="78"/>
                    <a:pt x="63" y="87"/>
                    <a:pt x="70" y="95"/>
                  </a:cubicBezTo>
                  <a:cubicBezTo>
                    <a:pt x="78" y="102"/>
                    <a:pt x="88" y="107"/>
                    <a:pt x="98" y="110"/>
                  </a:cubicBezTo>
                  <a:cubicBezTo>
                    <a:pt x="100" y="110"/>
                    <a:pt x="103" y="111"/>
                    <a:pt x="105" y="111"/>
                  </a:cubicBezTo>
                  <a:cubicBezTo>
                    <a:pt x="113" y="111"/>
                    <a:pt x="119" y="107"/>
                    <a:pt x="121" y="102"/>
                  </a:cubicBezTo>
                  <a:cubicBezTo>
                    <a:pt x="121" y="100"/>
                    <a:pt x="121" y="94"/>
                    <a:pt x="107" y="87"/>
                  </a:cubicBezTo>
                  <a:close/>
                  <a:moveTo>
                    <a:pt x="117" y="101"/>
                  </a:moveTo>
                  <a:cubicBezTo>
                    <a:pt x="116" y="105"/>
                    <a:pt x="108" y="108"/>
                    <a:pt x="99" y="106"/>
                  </a:cubicBezTo>
                  <a:cubicBezTo>
                    <a:pt x="99" y="106"/>
                    <a:pt x="99" y="106"/>
                    <a:pt x="99" y="106"/>
                  </a:cubicBezTo>
                  <a:cubicBezTo>
                    <a:pt x="89" y="104"/>
                    <a:pt x="80" y="99"/>
                    <a:pt x="73" y="92"/>
                  </a:cubicBezTo>
                  <a:cubicBezTo>
                    <a:pt x="66" y="85"/>
                    <a:pt x="61" y="76"/>
                    <a:pt x="58" y="67"/>
                  </a:cubicBezTo>
                  <a:cubicBezTo>
                    <a:pt x="56" y="58"/>
                    <a:pt x="60" y="51"/>
                    <a:pt x="63" y="50"/>
                  </a:cubicBezTo>
                  <a:cubicBezTo>
                    <a:pt x="63" y="50"/>
                    <a:pt x="63" y="50"/>
                    <a:pt x="64" y="50"/>
                  </a:cubicBezTo>
                  <a:cubicBezTo>
                    <a:pt x="66" y="50"/>
                    <a:pt x="70" y="52"/>
                    <a:pt x="75" y="61"/>
                  </a:cubicBezTo>
                  <a:cubicBezTo>
                    <a:pt x="76" y="63"/>
                    <a:pt x="76" y="63"/>
                    <a:pt x="74" y="65"/>
                  </a:cubicBezTo>
                  <a:cubicBezTo>
                    <a:pt x="73" y="67"/>
                    <a:pt x="72" y="68"/>
                    <a:pt x="70" y="70"/>
                  </a:cubicBezTo>
                  <a:cubicBezTo>
                    <a:pt x="67" y="75"/>
                    <a:pt x="72" y="81"/>
                    <a:pt x="72" y="81"/>
                  </a:cubicBezTo>
                  <a:cubicBezTo>
                    <a:pt x="72" y="81"/>
                    <a:pt x="75" y="85"/>
                    <a:pt x="78" y="88"/>
                  </a:cubicBezTo>
                  <a:cubicBezTo>
                    <a:pt x="80" y="90"/>
                    <a:pt x="85" y="93"/>
                    <a:pt x="85" y="93"/>
                  </a:cubicBezTo>
                  <a:cubicBezTo>
                    <a:pt x="85" y="93"/>
                    <a:pt x="91" y="97"/>
                    <a:pt x="95" y="94"/>
                  </a:cubicBezTo>
                  <a:cubicBezTo>
                    <a:pt x="98" y="93"/>
                    <a:pt x="99" y="92"/>
                    <a:pt x="100" y="91"/>
                  </a:cubicBezTo>
                  <a:cubicBezTo>
                    <a:pt x="103" y="89"/>
                    <a:pt x="103" y="89"/>
                    <a:pt x="105" y="90"/>
                  </a:cubicBezTo>
                  <a:cubicBezTo>
                    <a:pt x="118" y="97"/>
                    <a:pt x="117" y="101"/>
                    <a:pt x="117" y="101"/>
                  </a:cubicBezTo>
                  <a:close/>
                  <a:moveTo>
                    <a:pt x="134" y="33"/>
                  </a:moveTo>
                  <a:cubicBezTo>
                    <a:pt x="127" y="14"/>
                    <a:pt x="109" y="0"/>
                    <a:pt x="88" y="0"/>
                  </a:cubicBezTo>
                  <a:cubicBezTo>
                    <a:pt x="67" y="0"/>
                    <a:pt x="50" y="14"/>
                    <a:pt x="43" y="33"/>
                  </a:cubicBezTo>
                  <a:cubicBezTo>
                    <a:pt x="19" y="35"/>
                    <a:pt x="0" y="56"/>
                    <a:pt x="0" y="80"/>
                  </a:cubicBezTo>
                  <a:cubicBezTo>
                    <a:pt x="0" y="107"/>
                    <a:pt x="22" y="128"/>
                    <a:pt x="48" y="128"/>
                  </a:cubicBezTo>
                  <a:cubicBezTo>
                    <a:pt x="128" y="128"/>
                    <a:pt x="128" y="128"/>
                    <a:pt x="128" y="128"/>
                  </a:cubicBezTo>
                  <a:cubicBezTo>
                    <a:pt x="155" y="128"/>
                    <a:pt x="176" y="107"/>
                    <a:pt x="176" y="80"/>
                  </a:cubicBezTo>
                  <a:cubicBezTo>
                    <a:pt x="176" y="56"/>
                    <a:pt x="158" y="35"/>
                    <a:pt x="134" y="33"/>
                  </a:cubicBezTo>
                  <a:close/>
                  <a:moveTo>
                    <a:pt x="128" y="120"/>
                  </a:moveTo>
                  <a:cubicBezTo>
                    <a:pt x="48" y="120"/>
                    <a:pt x="48" y="120"/>
                    <a:pt x="48" y="120"/>
                  </a:cubicBezTo>
                  <a:cubicBezTo>
                    <a:pt x="26" y="120"/>
                    <a:pt x="8" y="102"/>
                    <a:pt x="8" y="80"/>
                  </a:cubicBezTo>
                  <a:cubicBezTo>
                    <a:pt x="8" y="60"/>
                    <a:pt x="24" y="43"/>
                    <a:pt x="44" y="41"/>
                  </a:cubicBezTo>
                  <a:cubicBezTo>
                    <a:pt x="47" y="40"/>
                    <a:pt x="50" y="38"/>
                    <a:pt x="51" y="35"/>
                  </a:cubicBezTo>
                  <a:cubicBezTo>
                    <a:pt x="56" y="19"/>
                    <a:pt x="71" y="8"/>
                    <a:pt x="88" y="8"/>
                  </a:cubicBezTo>
                  <a:cubicBezTo>
                    <a:pt x="105" y="8"/>
                    <a:pt x="121" y="19"/>
                    <a:pt x="126" y="35"/>
                  </a:cubicBezTo>
                  <a:cubicBezTo>
                    <a:pt x="127" y="38"/>
                    <a:pt x="130" y="40"/>
                    <a:pt x="133" y="41"/>
                  </a:cubicBezTo>
                  <a:cubicBezTo>
                    <a:pt x="153" y="43"/>
                    <a:pt x="168" y="60"/>
                    <a:pt x="168" y="80"/>
                  </a:cubicBezTo>
                  <a:cubicBezTo>
                    <a:pt x="168" y="102"/>
                    <a:pt x="150" y="120"/>
                    <a:pt x="128" y="120"/>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0" name="TextBox 35"/>
            <p:cNvSpPr txBox="1"/>
            <p:nvPr/>
          </p:nvSpPr>
          <p:spPr>
            <a:xfrm>
              <a:off x="6706973" y="1674922"/>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BCS</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1" name="TextBox 35"/>
            <p:cNvSpPr txBox="1"/>
            <p:nvPr/>
          </p:nvSpPr>
          <p:spPr>
            <a:xfrm>
              <a:off x="7080529" y="1674922"/>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AOM</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2" name="TextBox 35"/>
            <p:cNvSpPr txBox="1"/>
            <p:nvPr/>
          </p:nvSpPr>
          <p:spPr>
            <a:xfrm>
              <a:off x="7457707" y="1674922"/>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AOS</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3" name="TextBox 35"/>
            <p:cNvSpPr txBox="1"/>
            <p:nvPr/>
          </p:nvSpPr>
          <p:spPr>
            <a:xfrm>
              <a:off x="7831508" y="1674922"/>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CAE</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4" name="TextBox 35"/>
            <p:cNvSpPr txBox="1"/>
            <p:nvPr/>
          </p:nvSpPr>
          <p:spPr>
            <a:xfrm>
              <a:off x="6016202" y="1674922"/>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ECPC</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5" name="文本框 281"/>
            <p:cNvSpPr txBox="1"/>
            <p:nvPr/>
          </p:nvSpPr>
          <p:spPr>
            <a:xfrm>
              <a:off x="5224840" y="1307317"/>
              <a:ext cx="675547" cy="125776"/>
            </a:xfrm>
            <a:prstGeom prst="rect">
              <a:avLst/>
            </a:prstGeom>
            <a:noFill/>
          </p:spPr>
          <p:txBody>
            <a:bodyPr wrap="square" lIns="0" tIns="0" rIns="0" bIns="0" rtlCol="0">
              <a:spAutoFit/>
            </a:bodyPr>
            <a:lstStyle>
              <a:defPPr>
                <a:defRPr lang="en-US"/>
              </a:defPPr>
              <a:lvl1pPr defTabSz="1218824">
                <a:defRPr sz="800" b="1">
                  <a:solidFill>
                    <a:srgbClr val="FBA000"/>
                  </a:solidFill>
                  <a:latin typeface="Arial" panose="020B0604020202020204" pitchFamily="34" charset="0"/>
                </a:defRPr>
              </a:lvl1pPr>
            </a:lstStyle>
            <a:p>
              <a:pPr marL="0" marR="0" lvl="0" indent="0" defTabSz="1218824"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应用服务</a:t>
              </a:r>
              <a:endParaRPr kumimoji="0" lang="en-US" sz="10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6" name="矩形 175"/>
            <p:cNvSpPr/>
            <p:nvPr/>
          </p:nvSpPr>
          <p:spPr>
            <a:xfrm>
              <a:off x="5437441" y="2269237"/>
              <a:ext cx="2698615" cy="725383"/>
            </a:xfrm>
            <a:prstGeom prst="rect">
              <a:avLst/>
            </a:prstGeom>
            <a:noFill/>
            <a:ln w="3175" cap="flat" cmpd="sng" algn="ctr">
              <a:solidFill>
                <a:srgbClr val="FBA000"/>
              </a:solidFill>
              <a:prstDash val="solid"/>
              <a:miter lim="800000"/>
            </a:ln>
            <a:effectLst/>
          </p:spPr>
          <p:txBody>
            <a:bodyPr lIns="0" tIns="0" rIns="0" bIns="0" rtlCol="0" anchor="ctr"/>
            <a:lstStyle/>
            <a:p>
              <a:pPr marL="0" marR="0" lvl="0" indent="0" algn="ctr"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77" name="组合 176"/>
            <p:cNvGrpSpPr/>
            <p:nvPr/>
          </p:nvGrpSpPr>
          <p:grpSpPr>
            <a:xfrm>
              <a:off x="6272944" y="2354684"/>
              <a:ext cx="192015" cy="133968"/>
              <a:chOff x="12609513" y="2528895"/>
              <a:chExt cx="671512" cy="511176"/>
            </a:xfrm>
            <a:solidFill>
              <a:srgbClr val="1D1D1A"/>
            </a:solidFill>
          </p:grpSpPr>
          <p:sp>
            <p:nvSpPr>
              <p:cNvPr id="496" name="Freeform 26"/>
              <p:cNvSpPr>
                <a:spLocks noEditPoints="1"/>
              </p:cNvSpPr>
              <p:nvPr/>
            </p:nvSpPr>
            <p:spPr bwMode="auto">
              <a:xfrm>
                <a:off x="12773025" y="2619375"/>
                <a:ext cx="344487" cy="330200"/>
              </a:xfrm>
              <a:custGeom>
                <a:avLst/>
                <a:gdLst>
                  <a:gd name="T0" fmla="*/ 45 w 90"/>
                  <a:gd name="T1" fmla="*/ 0 h 88"/>
                  <a:gd name="T2" fmla="*/ 0 w 90"/>
                  <a:gd name="T3" fmla="*/ 44 h 88"/>
                  <a:gd name="T4" fmla="*/ 45 w 90"/>
                  <a:gd name="T5" fmla="*/ 88 h 88"/>
                  <a:gd name="T6" fmla="*/ 90 w 90"/>
                  <a:gd name="T7" fmla="*/ 44 h 88"/>
                  <a:gd name="T8" fmla="*/ 45 w 90"/>
                  <a:gd name="T9" fmla="*/ 0 h 88"/>
                  <a:gd name="T10" fmla="*/ 45 w 90"/>
                  <a:gd name="T11" fmla="*/ 84 h 88"/>
                  <a:gd name="T12" fmla="*/ 4 w 90"/>
                  <a:gd name="T13" fmla="*/ 44 h 88"/>
                  <a:gd name="T14" fmla="*/ 45 w 90"/>
                  <a:gd name="T15" fmla="*/ 4 h 88"/>
                  <a:gd name="T16" fmla="*/ 86 w 90"/>
                  <a:gd name="T17" fmla="*/ 44 h 88"/>
                  <a:gd name="T18" fmla="*/ 45 w 90"/>
                  <a:gd name="T19"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8">
                    <a:moveTo>
                      <a:pt x="45" y="0"/>
                    </a:moveTo>
                    <a:cubicBezTo>
                      <a:pt x="20" y="0"/>
                      <a:pt x="0" y="20"/>
                      <a:pt x="0" y="44"/>
                    </a:cubicBezTo>
                    <a:cubicBezTo>
                      <a:pt x="0" y="68"/>
                      <a:pt x="20" y="88"/>
                      <a:pt x="45" y="88"/>
                    </a:cubicBezTo>
                    <a:cubicBezTo>
                      <a:pt x="70" y="88"/>
                      <a:pt x="90" y="68"/>
                      <a:pt x="90" y="44"/>
                    </a:cubicBezTo>
                    <a:cubicBezTo>
                      <a:pt x="90" y="20"/>
                      <a:pt x="70" y="0"/>
                      <a:pt x="45" y="0"/>
                    </a:cubicBezTo>
                    <a:close/>
                    <a:moveTo>
                      <a:pt x="45" y="84"/>
                    </a:moveTo>
                    <a:cubicBezTo>
                      <a:pt x="22" y="84"/>
                      <a:pt x="4" y="66"/>
                      <a:pt x="4" y="44"/>
                    </a:cubicBezTo>
                    <a:cubicBezTo>
                      <a:pt x="4" y="22"/>
                      <a:pt x="22" y="4"/>
                      <a:pt x="45" y="4"/>
                    </a:cubicBezTo>
                    <a:cubicBezTo>
                      <a:pt x="68" y="4"/>
                      <a:pt x="86" y="22"/>
                      <a:pt x="86" y="44"/>
                    </a:cubicBezTo>
                    <a:cubicBezTo>
                      <a:pt x="86" y="66"/>
                      <a:pt x="68" y="84"/>
                      <a:pt x="45"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7" name="Freeform 27"/>
              <p:cNvSpPr>
                <a:spLocks noEditPoints="1"/>
              </p:cNvSpPr>
              <p:nvPr/>
            </p:nvSpPr>
            <p:spPr bwMode="auto">
              <a:xfrm>
                <a:off x="12609513" y="2528895"/>
                <a:ext cx="671512" cy="511176"/>
              </a:xfrm>
              <a:custGeom>
                <a:avLst/>
                <a:gdLst>
                  <a:gd name="T0" fmla="*/ 88 w 176"/>
                  <a:gd name="T1" fmla="*/ 0 h 136"/>
                  <a:gd name="T2" fmla="*/ 0 w 176"/>
                  <a:gd name="T3" fmla="*/ 68 h 136"/>
                  <a:gd name="T4" fmla="*/ 88 w 176"/>
                  <a:gd name="T5" fmla="*/ 136 h 136"/>
                  <a:gd name="T6" fmla="*/ 176 w 176"/>
                  <a:gd name="T7" fmla="*/ 68 h 136"/>
                  <a:gd name="T8" fmla="*/ 88 w 176"/>
                  <a:gd name="T9" fmla="*/ 0 h 136"/>
                  <a:gd name="T10" fmla="*/ 88 w 176"/>
                  <a:gd name="T11" fmla="*/ 128 h 136"/>
                  <a:gd name="T12" fmla="*/ 8 w 176"/>
                  <a:gd name="T13" fmla="*/ 68 h 136"/>
                  <a:gd name="T14" fmla="*/ 88 w 176"/>
                  <a:gd name="T15" fmla="*/ 8 h 136"/>
                  <a:gd name="T16" fmla="*/ 168 w 176"/>
                  <a:gd name="T17" fmla="*/ 68 h 136"/>
                  <a:gd name="T18" fmla="*/ 88 w 176"/>
                  <a:gd name="T19" fmla="*/ 1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36">
                    <a:moveTo>
                      <a:pt x="88" y="0"/>
                    </a:moveTo>
                    <a:cubicBezTo>
                      <a:pt x="45" y="0"/>
                      <a:pt x="9" y="29"/>
                      <a:pt x="0" y="68"/>
                    </a:cubicBezTo>
                    <a:cubicBezTo>
                      <a:pt x="9" y="107"/>
                      <a:pt x="45" y="136"/>
                      <a:pt x="88" y="136"/>
                    </a:cubicBezTo>
                    <a:cubicBezTo>
                      <a:pt x="131" y="136"/>
                      <a:pt x="167" y="107"/>
                      <a:pt x="176" y="68"/>
                    </a:cubicBezTo>
                    <a:cubicBezTo>
                      <a:pt x="167" y="29"/>
                      <a:pt x="131" y="0"/>
                      <a:pt x="88" y="0"/>
                    </a:cubicBezTo>
                    <a:close/>
                    <a:moveTo>
                      <a:pt x="88" y="128"/>
                    </a:moveTo>
                    <a:cubicBezTo>
                      <a:pt x="50" y="128"/>
                      <a:pt x="18" y="103"/>
                      <a:pt x="8" y="68"/>
                    </a:cubicBezTo>
                    <a:cubicBezTo>
                      <a:pt x="18" y="32"/>
                      <a:pt x="50" y="8"/>
                      <a:pt x="88" y="8"/>
                    </a:cubicBezTo>
                    <a:cubicBezTo>
                      <a:pt x="126" y="8"/>
                      <a:pt x="158" y="32"/>
                      <a:pt x="168" y="68"/>
                    </a:cubicBezTo>
                    <a:cubicBezTo>
                      <a:pt x="158" y="103"/>
                      <a:pt x="126" y="128"/>
                      <a:pt x="88" y="1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8" name="Freeform 28"/>
              <p:cNvSpPr/>
              <p:nvPr/>
            </p:nvSpPr>
            <p:spPr bwMode="auto">
              <a:xfrm>
                <a:off x="12900025" y="2701925"/>
                <a:ext cx="133350" cy="128588"/>
              </a:xfrm>
              <a:custGeom>
                <a:avLst/>
                <a:gdLst>
                  <a:gd name="T0" fmla="*/ 31 w 35"/>
                  <a:gd name="T1" fmla="*/ 0 h 34"/>
                  <a:gd name="T2" fmla="*/ 19 w 35"/>
                  <a:gd name="T3" fmla="*/ 12 h 34"/>
                  <a:gd name="T4" fmla="*/ 12 w 35"/>
                  <a:gd name="T5" fmla="*/ 10 h 34"/>
                  <a:gd name="T6" fmla="*/ 0 w 35"/>
                  <a:gd name="T7" fmla="*/ 22 h 34"/>
                  <a:gd name="T8" fmla="*/ 12 w 35"/>
                  <a:gd name="T9" fmla="*/ 34 h 34"/>
                  <a:gd name="T10" fmla="*/ 24 w 35"/>
                  <a:gd name="T11" fmla="*/ 22 h 34"/>
                  <a:gd name="T12" fmla="*/ 22 w 35"/>
                  <a:gd name="T13" fmla="*/ 15 h 34"/>
                  <a:gd name="T14" fmla="*/ 34 w 35"/>
                  <a:gd name="T15" fmla="*/ 3 h 34"/>
                  <a:gd name="T16" fmla="*/ 34 w 35"/>
                  <a:gd name="T17" fmla="*/ 0 h 34"/>
                  <a:gd name="T18" fmla="*/ 31 w 3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31" y="0"/>
                    </a:moveTo>
                    <a:cubicBezTo>
                      <a:pt x="19" y="12"/>
                      <a:pt x="19" y="12"/>
                      <a:pt x="19" y="12"/>
                    </a:cubicBezTo>
                    <a:cubicBezTo>
                      <a:pt x="17" y="11"/>
                      <a:pt x="15" y="10"/>
                      <a:pt x="12" y="10"/>
                    </a:cubicBezTo>
                    <a:cubicBezTo>
                      <a:pt x="5" y="10"/>
                      <a:pt x="0" y="15"/>
                      <a:pt x="0" y="22"/>
                    </a:cubicBezTo>
                    <a:cubicBezTo>
                      <a:pt x="0" y="28"/>
                      <a:pt x="5" y="34"/>
                      <a:pt x="12" y="34"/>
                    </a:cubicBezTo>
                    <a:cubicBezTo>
                      <a:pt x="19" y="34"/>
                      <a:pt x="24" y="28"/>
                      <a:pt x="24" y="22"/>
                    </a:cubicBezTo>
                    <a:cubicBezTo>
                      <a:pt x="24" y="19"/>
                      <a:pt x="23" y="17"/>
                      <a:pt x="22" y="15"/>
                    </a:cubicBezTo>
                    <a:cubicBezTo>
                      <a:pt x="34" y="3"/>
                      <a:pt x="34" y="3"/>
                      <a:pt x="34" y="3"/>
                    </a:cubicBezTo>
                    <a:cubicBezTo>
                      <a:pt x="35" y="2"/>
                      <a:pt x="35" y="1"/>
                      <a:pt x="34" y="0"/>
                    </a:cubicBezTo>
                    <a:cubicBezTo>
                      <a:pt x="33" y="0"/>
                      <a:pt x="32" y="0"/>
                      <a:pt x="3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78" name="Freeform 11"/>
            <p:cNvSpPr>
              <a:spLocks noEditPoints="1"/>
            </p:cNvSpPr>
            <p:nvPr/>
          </p:nvSpPr>
          <p:spPr bwMode="auto">
            <a:xfrm>
              <a:off x="6688776" y="2345949"/>
              <a:ext cx="139946" cy="151438"/>
            </a:xfrm>
            <a:custGeom>
              <a:avLst/>
              <a:gdLst>
                <a:gd name="T0" fmla="*/ 26 w 128"/>
                <a:gd name="T1" fmla="*/ 40 h 152"/>
                <a:gd name="T2" fmla="*/ 66 w 128"/>
                <a:gd name="T3" fmla="*/ 40 h 152"/>
                <a:gd name="T4" fmla="*/ 68 w 128"/>
                <a:gd name="T5" fmla="*/ 38 h 152"/>
                <a:gd name="T6" fmla="*/ 66 w 128"/>
                <a:gd name="T7" fmla="*/ 36 h 152"/>
                <a:gd name="T8" fmla="*/ 26 w 128"/>
                <a:gd name="T9" fmla="*/ 36 h 152"/>
                <a:gd name="T10" fmla="*/ 24 w 128"/>
                <a:gd name="T11" fmla="*/ 38 h 152"/>
                <a:gd name="T12" fmla="*/ 26 w 128"/>
                <a:gd name="T13" fmla="*/ 40 h 152"/>
                <a:gd name="T14" fmla="*/ 69 w 128"/>
                <a:gd name="T15" fmla="*/ 122 h 152"/>
                <a:gd name="T16" fmla="*/ 76 w 128"/>
                <a:gd name="T17" fmla="*/ 104 h 152"/>
                <a:gd name="T18" fmla="*/ 48 w 128"/>
                <a:gd name="T19" fmla="*/ 76 h 152"/>
                <a:gd name="T20" fmla="*/ 20 w 128"/>
                <a:gd name="T21" fmla="*/ 104 h 152"/>
                <a:gd name="T22" fmla="*/ 48 w 128"/>
                <a:gd name="T23" fmla="*/ 132 h 152"/>
                <a:gd name="T24" fmla="*/ 66 w 128"/>
                <a:gd name="T25" fmla="*/ 125 h 152"/>
                <a:gd name="T26" fmla="*/ 77 w 128"/>
                <a:gd name="T27" fmla="*/ 135 h 152"/>
                <a:gd name="T28" fmla="*/ 78 w 128"/>
                <a:gd name="T29" fmla="*/ 136 h 152"/>
                <a:gd name="T30" fmla="*/ 79 w 128"/>
                <a:gd name="T31" fmla="*/ 135 h 152"/>
                <a:gd name="T32" fmla="*/ 79 w 128"/>
                <a:gd name="T33" fmla="*/ 133 h 152"/>
                <a:gd name="T34" fmla="*/ 69 w 128"/>
                <a:gd name="T35" fmla="*/ 122 h 152"/>
                <a:gd name="T36" fmla="*/ 48 w 128"/>
                <a:gd name="T37" fmla="*/ 128 h 152"/>
                <a:gd name="T38" fmla="*/ 24 w 128"/>
                <a:gd name="T39" fmla="*/ 104 h 152"/>
                <a:gd name="T40" fmla="*/ 48 w 128"/>
                <a:gd name="T41" fmla="*/ 80 h 152"/>
                <a:gd name="T42" fmla="*/ 72 w 128"/>
                <a:gd name="T43" fmla="*/ 104 h 152"/>
                <a:gd name="T44" fmla="*/ 48 w 128"/>
                <a:gd name="T45" fmla="*/ 128 h 152"/>
                <a:gd name="T46" fmla="*/ 24 w 128"/>
                <a:gd name="T47" fmla="*/ 66 h 152"/>
                <a:gd name="T48" fmla="*/ 26 w 128"/>
                <a:gd name="T49" fmla="*/ 68 h 152"/>
                <a:gd name="T50" fmla="*/ 102 w 128"/>
                <a:gd name="T51" fmla="*/ 68 h 152"/>
                <a:gd name="T52" fmla="*/ 104 w 128"/>
                <a:gd name="T53" fmla="*/ 66 h 152"/>
                <a:gd name="T54" fmla="*/ 102 w 128"/>
                <a:gd name="T55" fmla="*/ 64 h 152"/>
                <a:gd name="T56" fmla="*/ 26 w 128"/>
                <a:gd name="T57" fmla="*/ 64 h 152"/>
                <a:gd name="T58" fmla="*/ 24 w 128"/>
                <a:gd name="T59" fmla="*/ 66 h 152"/>
                <a:gd name="T60" fmla="*/ 82 w 128"/>
                <a:gd name="T61" fmla="*/ 0 h 152"/>
                <a:gd name="T62" fmla="*/ 15 w 128"/>
                <a:gd name="T63" fmla="*/ 0 h 152"/>
                <a:gd name="T64" fmla="*/ 0 w 128"/>
                <a:gd name="T65" fmla="*/ 16 h 152"/>
                <a:gd name="T66" fmla="*/ 0 w 128"/>
                <a:gd name="T67" fmla="*/ 136 h 152"/>
                <a:gd name="T68" fmla="*/ 15 w 128"/>
                <a:gd name="T69" fmla="*/ 152 h 152"/>
                <a:gd name="T70" fmla="*/ 113 w 128"/>
                <a:gd name="T71" fmla="*/ 152 h 152"/>
                <a:gd name="T72" fmla="*/ 128 w 128"/>
                <a:gd name="T73" fmla="*/ 136 h 152"/>
                <a:gd name="T74" fmla="*/ 128 w 128"/>
                <a:gd name="T75" fmla="*/ 46 h 152"/>
                <a:gd name="T76" fmla="*/ 82 w 128"/>
                <a:gd name="T77" fmla="*/ 0 h 152"/>
                <a:gd name="T78" fmla="*/ 80 w 128"/>
                <a:gd name="T79" fmla="*/ 10 h 152"/>
                <a:gd name="T80" fmla="*/ 118 w 128"/>
                <a:gd name="T81" fmla="*/ 48 h 152"/>
                <a:gd name="T82" fmla="*/ 89 w 128"/>
                <a:gd name="T83" fmla="*/ 48 h 152"/>
                <a:gd name="T84" fmla="*/ 80 w 128"/>
                <a:gd name="T85" fmla="*/ 38 h 152"/>
                <a:gd name="T86" fmla="*/ 80 w 128"/>
                <a:gd name="T87" fmla="*/ 10 h 152"/>
                <a:gd name="T88" fmla="*/ 120 w 128"/>
                <a:gd name="T89" fmla="*/ 136 h 152"/>
                <a:gd name="T90" fmla="*/ 113 w 128"/>
                <a:gd name="T91" fmla="*/ 144 h 152"/>
                <a:gd name="T92" fmla="*/ 15 w 128"/>
                <a:gd name="T93" fmla="*/ 144 h 152"/>
                <a:gd name="T94" fmla="*/ 8 w 128"/>
                <a:gd name="T95" fmla="*/ 136 h 152"/>
                <a:gd name="T96" fmla="*/ 8 w 128"/>
                <a:gd name="T97" fmla="*/ 16 h 152"/>
                <a:gd name="T98" fmla="*/ 15 w 128"/>
                <a:gd name="T99" fmla="*/ 8 h 152"/>
                <a:gd name="T100" fmla="*/ 76 w 128"/>
                <a:gd name="T101" fmla="*/ 8 h 152"/>
                <a:gd name="T102" fmla="*/ 76 w 128"/>
                <a:gd name="T103" fmla="*/ 38 h 152"/>
                <a:gd name="T104" fmla="*/ 89 w 128"/>
                <a:gd name="T105" fmla="*/ 52 h 152"/>
                <a:gd name="T106" fmla="*/ 120 w 128"/>
                <a:gd name="T107" fmla="*/ 52 h 152"/>
                <a:gd name="T108" fmla="*/ 120 w 128"/>
                <a:gd name="T109"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 h="152">
                  <a:moveTo>
                    <a:pt x="26" y="40"/>
                  </a:moveTo>
                  <a:cubicBezTo>
                    <a:pt x="66" y="40"/>
                    <a:pt x="66" y="40"/>
                    <a:pt x="66" y="40"/>
                  </a:cubicBezTo>
                  <a:cubicBezTo>
                    <a:pt x="67" y="40"/>
                    <a:pt x="68" y="39"/>
                    <a:pt x="68" y="38"/>
                  </a:cubicBezTo>
                  <a:cubicBezTo>
                    <a:pt x="68" y="37"/>
                    <a:pt x="67" y="36"/>
                    <a:pt x="66" y="36"/>
                  </a:cubicBezTo>
                  <a:cubicBezTo>
                    <a:pt x="26" y="36"/>
                    <a:pt x="26" y="36"/>
                    <a:pt x="26" y="36"/>
                  </a:cubicBezTo>
                  <a:cubicBezTo>
                    <a:pt x="25" y="36"/>
                    <a:pt x="24" y="37"/>
                    <a:pt x="24" y="38"/>
                  </a:cubicBezTo>
                  <a:cubicBezTo>
                    <a:pt x="24" y="39"/>
                    <a:pt x="25" y="40"/>
                    <a:pt x="26" y="40"/>
                  </a:cubicBezTo>
                  <a:close/>
                  <a:moveTo>
                    <a:pt x="69" y="122"/>
                  </a:moveTo>
                  <a:cubicBezTo>
                    <a:pt x="73" y="118"/>
                    <a:pt x="76" y="111"/>
                    <a:pt x="76" y="104"/>
                  </a:cubicBezTo>
                  <a:cubicBezTo>
                    <a:pt x="76" y="89"/>
                    <a:pt x="63" y="76"/>
                    <a:pt x="48" y="76"/>
                  </a:cubicBezTo>
                  <a:cubicBezTo>
                    <a:pt x="33" y="76"/>
                    <a:pt x="20" y="89"/>
                    <a:pt x="20" y="104"/>
                  </a:cubicBezTo>
                  <a:cubicBezTo>
                    <a:pt x="20" y="119"/>
                    <a:pt x="33" y="132"/>
                    <a:pt x="48" y="132"/>
                  </a:cubicBezTo>
                  <a:cubicBezTo>
                    <a:pt x="55" y="132"/>
                    <a:pt x="61" y="129"/>
                    <a:pt x="66" y="125"/>
                  </a:cubicBezTo>
                  <a:cubicBezTo>
                    <a:pt x="77" y="135"/>
                    <a:pt x="77" y="135"/>
                    <a:pt x="77" y="135"/>
                  </a:cubicBezTo>
                  <a:cubicBezTo>
                    <a:pt x="77" y="136"/>
                    <a:pt x="77" y="136"/>
                    <a:pt x="78" y="136"/>
                  </a:cubicBezTo>
                  <a:cubicBezTo>
                    <a:pt x="79" y="136"/>
                    <a:pt x="79" y="136"/>
                    <a:pt x="79" y="135"/>
                  </a:cubicBezTo>
                  <a:cubicBezTo>
                    <a:pt x="80" y="135"/>
                    <a:pt x="80" y="133"/>
                    <a:pt x="79" y="133"/>
                  </a:cubicBezTo>
                  <a:lnTo>
                    <a:pt x="69" y="122"/>
                  </a:lnTo>
                  <a:close/>
                  <a:moveTo>
                    <a:pt x="48" y="128"/>
                  </a:moveTo>
                  <a:cubicBezTo>
                    <a:pt x="35" y="128"/>
                    <a:pt x="24" y="117"/>
                    <a:pt x="24" y="104"/>
                  </a:cubicBezTo>
                  <a:cubicBezTo>
                    <a:pt x="24" y="91"/>
                    <a:pt x="35" y="80"/>
                    <a:pt x="48" y="80"/>
                  </a:cubicBezTo>
                  <a:cubicBezTo>
                    <a:pt x="61" y="80"/>
                    <a:pt x="72" y="91"/>
                    <a:pt x="72" y="104"/>
                  </a:cubicBezTo>
                  <a:cubicBezTo>
                    <a:pt x="72" y="117"/>
                    <a:pt x="61" y="128"/>
                    <a:pt x="48" y="128"/>
                  </a:cubicBezTo>
                  <a:close/>
                  <a:moveTo>
                    <a:pt x="24" y="66"/>
                  </a:moveTo>
                  <a:cubicBezTo>
                    <a:pt x="24" y="67"/>
                    <a:pt x="25" y="68"/>
                    <a:pt x="26" y="68"/>
                  </a:cubicBezTo>
                  <a:cubicBezTo>
                    <a:pt x="102" y="68"/>
                    <a:pt x="102" y="68"/>
                    <a:pt x="102" y="68"/>
                  </a:cubicBezTo>
                  <a:cubicBezTo>
                    <a:pt x="103" y="68"/>
                    <a:pt x="104" y="67"/>
                    <a:pt x="104" y="66"/>
                  </a:cubicBezTo>
                  <a:cubicBezTo>
                    <a:pt x="104" y="65"/>
                    <a:pt x="103" y="64"/>
                    <a:pt x="102" y="64"/>
                  </a:cubicBezTo>
                  <a:cubicBezTo>
                    <a:pt x="26" y="64"/>
                    <a:pt x="26" y="64"/>
                    <a:pt x="26" y="64"/>
                  </a:cubicBezTo>
                  <a:cubicBezTo>
                    <a:pt x="25" y="64"/>
                    <a:pt x="24" y="65"/>
                    <a:pt x="24" y="66"/>
                  </a:cubicBezTo>
                  <a:close/>
                  <a:moveTo>
                    <a:pt x="82" y="0"/>
                  </a:moveTo>
                  <a:cubicBezTo>
                    <a:pt x="15" y="0"/>
                    <a:pt x="15" y="0"/>
                    <a:pt x="15" y="0"/>
                  </a:cubicBezTo>
                  <a:cubicBezTo>
                    <a:pt x="7" y="0"/>
                    <a:pt x="0" y="7"/>
                    <a:pt x="0" y="16"/>
                  </a:cubicBezTo>
                  <a:cubicBezTo>
                    <a:pt x="0" y="136"/>
                    <a:pt x="0" y="136"/>
                    <a:pt x="0" y="136"/>
                  </a:cubicBezTo>
                  <a:cubicBezTo>
                    <a:pt x="0" y="145"/>
                    <a:pt x="7" y="152"/>
                    <a:pt x="15" y="152"/>
                  </a:cubicBezTo>
                  <a:cubicBezTo>
                    <a:pt x="113" y="152"/>
                    <a:pt x="113" y="152"/>
                    <a:pt x="113" y="152"/>
                  </a:cubicBezTo>
                  <a:cubicBezTo>
                    <a:pt x="121" y="152"/>
                    <a:pt x="128" y="145"/>
                    <a:pt x="128" y="136"/>
                  </a:cubicBezTo>
                  <a:cubicBezTo>
                    <a:pt x="128" y="46"/>
                    <a:pt x="128" y="46"/>
                    <a:pt x="128" y="46"/>
                  </a:cubicBezTo>
                  <a:lnTo>
                    <a:pt x="82" y="0"/>
                  </a:lnTo>
                  <a:close/>
                  <a:moveTo>
                    <a:pt x="80" y="10"/>
                  </a:moveTo>
                  <a:cubicBezTo>
                    <a:pt x="118" y="48"/>
                    <a:pt x="118" y="48"/>
                    <a:pt x="118" y="48"/>
                  </a:cubicBezTo>
                  <a:cubicBezTo>
                    <a:pt x="89" y="48"/>
                    <a:pt x="89" y="48"/>
                    <a:pt x="89" y="48"/>
                  </a:cubicBezTo>
                  <a:cubicBezTo>
                    <a:pt x="84" y="48"/>
                    <a:pt x="80" y="43"/>
                    <a:pt x="80" y="38"/>
                  </a:cubicBezTo>
                  <a:lnTo>
                    <a:pt x="80" y="10"/>
                  </a:lnTo>
                  <a:close/>
                  <a:moveTo>
                    <a:pt x="120" y="136"/>
                  </a:moveTo>
                  <a:cubicBezTo>
                    <a:pt x="120" y="140"/>
                    <a:pt x="117" y="144"/>
                    <a:pt x="113" y="144"/>
                  </a:cubicBezTo>
                  <a:cubicBezTo>
                    <a:pt x="15" y="144"/>
                    <a:pt x="15" y="144"/>
                    <a:pt x="15" y="144"/>
                  </a:cubicBezTo>
                  <a:cubicBezTo>
                    <a:pt x="11" y="144"/>
                    <a:pt x="8" y="140"/>
                    <a:pt x="8" y="136"/>
                  </a:cubicBezTo>
                  <a:cubicBezTo>
                    <a:pt x="8" y="16"/>
                    <a:pt x="8" y="16"/>
                    <a:pt x="8" y="16"/>
                  </a:cubicBezTo>
                  <a:cubicBezTo>
                    <a:pt x="8" y="12"/>
                    <a:pt x="11" y="8"/>
                    <a:pt x="15" y="8"/>
                  </a:cubicBezTo>
                  <a:cubicBezTo>
                    <a:pt x="76" y="8"/>
                    <a:pt x="76" y="8"/>
                    <a:pt x="76" y="8"/>
                  </a:cubicBezTo>
                  <a:cubicBezTo>
                    <a:pt x="76" y="38"/>
                    <a:pt x="76" y="38"/>
                    <a:pt x="76" y="38"/>
                  </a:cubicBezTo>
                  <a:cubicBezTo>
                    <a:pt x="76" y="46"/>
                    <a:pt x="82" y="52"/>
                    <a:pt x="89" y="52"/>
                  </a:cubicBezTo>
                  <a:cubicBezTo>
                    <a:pt x="120" y="52"/>
                    <a:pt x="120" y="52"/>
                    <a:pt x="120" y="52"/>
                  </a:cubicBezTo>
                  <a:lnTo>
                    <a:pt x="120" y="136"/>
                  </a:ln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79" name="组合 155"/>
            <p:cNvGrpSpPr/>
            <p:nvPr/>
          </p:nvGrpSpPr>
          <p:grpSpPr>
            <a:xfrm>
              <a:off x="7052438" y="2363314"/>
              <a:ext cx="177768" cy="116708"/>
              <a:chOff x="12609513" y="5791200"/>
              <a:chExt cx="671512" cy="481013"/>
            </a:xfrm>
            <a:solidFill>
              <a:srgbClr val="1D1D1A"/>
            </a:solidFill>
          </p:grpSpPr>
          <p:sp>
            <p:nvSpPr>
              <p:cNvPr id="491" name="Freeform 40"/>
              <p:cNvSpPr/>
              <p:nvPr/>
            </p:nvSpPr>
            <p:spPr bwMode="auto">
              <a:xfrm>
                <a:off x="12960350" y="5940425"/>
                <a:ext cx="230187" cy="15875"/>
              </a:xfrm>
              <a:custGeom>
                <a:avLst/>
                <a:gdLst>
                  <a:gd name="T0" fmla="*/ 58 w 60"/>
                  <a:gd name="T1" fmla="*/ 0 h 4"/>
                  <a:gd name="T2" fmla="*/ 2 w 60"/>
                  <a:gd name="T3" fmla="*/ 0 h 4"/>
                  <a:gd name="T4" fmla="*/ 0 w 60"/>
                  <a:gd name="T5" fmla="*/ 2 h 4"/>
                  <a:gd name="T6" fmla="*/ 2 w 60"/>
                  <a:gd name="T7" fmla="*/ 4 h 4"/>
                  <a:gd name="T8" fmla="*/ 58 w 60"/>
                  <a:gd name="T9" fmla="*/ 4 h 4"/>
                  <a:gd name="T10" fmla="*/ 60 w 60"/>
                  <a:gd name="T11" fmla="*/ 2 h 4"/>
                  <a:gd name="T12" fmla="*/ 58 w 6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0" h="4">
                    <a:moveTo>
                      <a:pt x="58" y="0"/>
                    </a:moveTo>
                    <a:cubicBezTo>
                      <a:pt x="2" y="0"/>
                      <a:pt x="2" y="0"/>
                      <a:pt x="2" y="0"/>
                    </a:cubicBezTo>
                    <a:cubicBezTo>
                      <a:pt x="1" y="0"/>
                      <a:pt x="0" y="1"/>
                      <a:pt x="0" y="2"/>
                    </a:cubicBezTo>
                    <a:cubicBezTo>
                      <a:pt x="0" y="3"/>
                      <a:pt x="1" y="4"/>
                      <a:pt x="2" y="4"/>
                    </a:cubicBezTo>
                    <a:cubicBezTo>
                      <a:pt x="58" y="4"/>
                      <a:pt x="58" y="4"/>
                      <a:pt x="58" y="4"/>
                    </a:cubicBezTo>
                    <a:cubicBezTo>
                      <a:pt x="59" y="4"/>
                      <a:pt x="60" y="3"/>
                      <a:pt x="60" y="2"/>
                    </a:cubicBezTo>
                    <a:cubicBezTo>
                      <a:pt x="60" y="1"/>
                      <a:pt x="59" y="0"/>
                      <a:pt x="5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2" name="Freeform 41"/>
              <p:cNvSpPr/>
              <p:nvPr/>
            </p:nvSpPr>
            <p:spPr bwMode="auto">
              <a:xfrm>
                <a:off x="12960350" y="6016625"/>
                <a:ext cx="230187" cy="14288"/>
              </a:xfrm>
              <a:custGeom>
                <a:avLst/>
                <a:gdLst>
                  <a:gd name="T0" fmla="*/ 58 w 60"/>
                  <a:gd name="T1" fmla="*/ 0 h 4"/>
                  <a:gd name="T2" fmla="*/ 2 w 60"/>
                  <a:gd name="T3" fmla="*/ 0 h 4"/>
                  <a:gd name="T4" fmla="*/ 0 w 60"/>
                  <a:gd name="T5" fmla="*/ 2 h 4"/>
                  <a:gd name="T6" fmla="*/ 2 w 60"/>
                  <a:gd name="T7" fmla="*/ 4 h 4"/>
                  <a:gd name="T8" fmla="*/ 58 w 60"/>
                  <a:gd name="T9" fmla="*/ 4 h 4"/>
                  <a:gd name="T10" fmla="*/ 60 w 60"/>
                  <a:gd name="T11" fmla="*/ 2 h 4"/>
                  <a:gd name="T12" fmla="*/ 58 w 6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0" h="4">
                    <a:moveTo>
                      <a:pt x="58" y="0"/>
                    </a:moveTo>
                    <a:cubicBezTo>
                      <a:pt x="2" y="0"/>
                      <a:pt x="2" y="0"/>
                      <a:pt x="2" y="0"/>
                    </a:cubicBezTo>
                    <a:cubicBezTo>
                      <a:pt x="1" y="0"/>
                      <a:pt x="0" y="1"/>
                      <a:pt x="0" y="2"/>
                    </a:cubicBezTo>
                    <a:cubicBezTo>
                      <a:pt x="0" y="3"/>
                      <a:pt x="1" y="4"/>
                      <a:pt x="2" y="4"/>
                    </a:cubicBezTo>
                    <a:cubicBezTo>
                      <a:pt x="58" y="4"/>
                      <a:pt x="58" y="4"/>
                      <a:pt x="58" y="4"/>
                    </a:cubicBezTo>
                    <a:cubicBezTo>
                      <a:pt x="59" y="4"/>
                      <a:pt x="60" y="3"/>
                      <a:pt x="60" y="2"/>
                    </a:cubicBezTo>
                    <a:cubicBezTo>
                      <a:pt x="60" y="1"/>
                      <a:pt x="59" y="0"/>
                      <a:pt x="5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3" name="Freeform 42"/>
              <p:cNvSpPr/>
              <p:nvPr/>
            </p:nvSpPr>
            <p:spPr bwMode="auto">
              <a:xfrm>
                <a:off x="12960350" y="6091238"/>
                <a:ext cx="230187" cy="15875"/>
              </a:xfrm>
              <a:custGeom>
                <a:avLst/>
                <a:gdLst>
                  <a:gd name="T0" fmla="*/ 58 w 60"/>
                  <a:gd name="T1" fmla="*/ 0 h 4"/>
                  <a:gd name="T2" fmla="*/ 2 w 60"/>
                  <a:gd name="T3" fmla="*/ 0 h 4"/>
                  <a:gd name="T4" fmla="*/ 0 w 60"/>
                  <a:gd name="T5" fmla="*/ 2 h 4"/>
                  <a:gd name="T6" fmla="*/ 2 w 60"/>
                  <a:gd name="T7" fmla="*/ 4 h 4"/>
                  <a:gd name="T8" fmla="*/ 58 w 60"/>
                  <a:gd name="T9" fmla="*/ 4 h 4"/>
                  <a:gd name="T10" fmla="*/ 60 w 60"/>
                  <a:gd name="T11" fmla="*/ 2 h 4"/>
                  <a:gd name="T12" fmla="*/ 58 w 6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0" h="4">
                    <a:moveTo>
                      <a:pt x="58" y="0"/>
                    </a:moveTo>
                    <a:cubicBezTo>
                      <a:pt x="2" y="0"/>
                      <a:pt x="2" y="0"/>
                      <a:pt x="2" y="0"/>
                    </a:cubicBezTo>
                    <a:cubicBezTo>
                      <a:pt x="1" y="0"/>
                      <a:pt x="0" y="1"/>
                      <a:pt x="0" y="2"/>
                    </a:cubicBezTo>
                    <a:cubicBezTo>
                      <a:pt x="0" y="3"/>
                      <a:pt x="1" y="4"/>
                      <a:pt x="2" y="4"/>
                    </a:cubicBezTo>
                    <a:cubicBezTo>
                      <a:pt x="58" y="4"/>
                      <a:pt x="58" y="4"/>
                      <a:pt x="58" y="4"/>
                    </a:cubicBezTo>
                    <a:cubicBezTo>
                      <a:pt x="59" y="4"/>
                      <a:pt x="60" y="3"/>
                      <a:pt x="60" y="2"/>
                    </a:cubicBezTo>
                    <a:cubicBezTo>
                      <a:pt x="60" y="1"/>
                      <a:pt x="59" y="0"/>
                      <a:pt x="5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4" name="Freeform 43"/>
              <p:cNvSpPr>
                <a:spLocks noEditPoints="1"/>
              </p:cNvSpPr>
              <p:nvPr/>
            </p:nvSpPr>
            <p:spPr bwMode="auto">
              <a:xfrm>
                <a:off x="12685713" y="5895975"/>
                <a:ext cx="244475" cy="269875"/>
              </a:xfrm>
              <a:custGeom>
                <a:avLst/>
                <a:gdLst>
                  <a:gd name="T0" fmla="*/ 49 w 64"/>
                  <a:gd name="T1" fmla="*/ 51 h 72"/>
                  <a:gd name="T2" fmla="*/ 44 w 64"/>
                  <a:gd name="T3" fmla="*/ 49 h 72"/>
                  <a:gd name="T4" fmla="*/ 44 w 64"/>
                  <a:gd name="T5" fmla="*/ 47 h 72"/>
                  <a:gd name="T6" fmla="*/ 51 w 64"/>
                  <a:gd name="T7" fmla="*/ 33 h 72"/>
                  <a:gd name="T8" fmla="*/ 51 w 64"/>
                  <a:gd name="T9" fmla="*/ 19 h 72"/>
                  <a:gd name="T10" fmla="*/ 32 w 64"/>
                  <a:gd name="T11" fmla="*/ 0 h 72"/>
                  <a:gd name="T12" fmla="*/ 13 w 64"/>
                  <a:gd name="T13" fmla="*/ 19 h 72"/>
                  <a:gd name="T14" fmla="*/ 13 w 64"/>
                  <a:gd name="T15" fmla="*/ 33 h 72"/>
                  <a:gd name="T16" fmla="*/ 20 w 64"/>
                  <a:gd name="T17" fmla="*/ 47 h 72"/>
                  <a:gd name="T18" fmla="*/ 20 w 64"/>
                  <a:gd name="T19" fmla="*/ 49 h 72"/>
                  <a:gd name="T20" fmla="*/ 15 w 64"/>
                  <a:gd name="T21" fmla="*/ 51 h 72"/>
                  <a:gd name="T22" fmla="*/ 0 w 64"/>
                  <a:gd name="T23" fmla="*/ 63 h 72"/>
                  <a:gd name="T24" fmla="*/ 0 w 64"/>
                  <a:gd name="T25" fmla="*/ 70 h 72"/>
                  <a:gd name="T26" fmla="*/ 2 w 64"/>
                  <a:gd name="T27" fmla="*/ 72 h 72"/>
                  <a:gd name="T28" fmla="*/ 62 w 64"/>
                  <a:gd name="T29" fmla="*/ 72 h 72"/>
                  <a:gd name="T30" fmla="*/ 64 w 64"/>
                  <a:gd name="T31" fmla="*/ 70 h 72"/>
                  <a:gd name="T32" fmla="*/ 64 w 64"/>
                  <a:gd name="T33" fmla="*/ 63 h 72"/>
                  <a:gd name="T34" fmla="*/ 49 w 64"/>
                  <a:gd name="T35" fmla="*/ 51 h 72"/>
                  <a:gd name="T36" fmla="*/ 60 w 64"/>
                  <a:gd name="T37" fmla="*/ 68 h 72"/>
                  <a:gd name="T38" fmla="*/ 4 w 64"/>
                  <a:gd name="T39" fmla="*/ 68 h 72"/>
                  <a:gd name="T40" fmla="*/ 4 w 64"/>
                  <a:gd name="T41" fmla="*/ 63 h 72"/>
                  <a:gd name="T42" fmla="*/ 16 w 64"/>
                  <a:gd name="T43" fmla="*/ 55 h 72"/>
                  <a:gd name="T44" fmla="*/ 24 w 64"/>
                  <a:gd name="T45" fmla="*/ 50 h 72"/>
                  <a:gd name="T46" fmla="*/ 24 w 64"/>
                  <a:gd name="T47" fmla="*/ 46 h 72"/>
                  <a:gd name="T48" fmla="*/ 23 w 64"/>
                  <a:gd name="T49" fmla="*/ 45 h 72"/>
                  <a:gd name="T50" fmla="*/ 17 w 64"/>
                  <a:gd name="T51" fmla="*/ 33 h 72"/>
                  <a:gd name="T52" fmla="*/ 17 w 64"/>
                  <a:gd name="T53" fmla="*/ 19 h 72"/>
                  <a:gd name="T54" fmla="*/ 32 w 64"/>
                  <a:gd name="T55" fmla="*/ 4 h 72"/>
                  <a:gd name="T56" fmla="*/ 47 w 64"/>
                  <a:gd name="T57" fmla="*/ 19 h 72"/>
                  <a:gd name="T58" fmla="*/ 47 w 64"/>
                  <a:gd name="T59" fmla="*/ 33 h 72"/>
                  <a:gd name="T60" fmla="*/ 41 w 64"/>
                  <a:gd name="T61" fmla="*/ 45 h 72"/>
                  <a:gd name="T62" fmla="*/ 40 w 64"/>
                  <a:gd name="T63" fmla="*/ 46 h 72"/>
                  <a:gd name="T64" fmla="*/ 40 w 64"/>
                  <a:gd name="T65" fmla="*/ 50 h 72"/>
                  <a:gd name="T66" fmla="*/ 48 w 64"/>
                  <a:gd name="T67" fmla="*/ 55 h 72"/>
                  <a:gd name="T68" fmla="*/ 60 w 64"/>
                  <a:gd name="T69" fmla="*/ 63 h 72"/>
                  <a:gd name="T70" fmla="*/ 60 w 64"/>
                  <a:gd name="T71"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72">
                    <a:moveTo>
                      <a:pt x="49" y="51"/>
                    </a:moveTo>
                    <a:cubicBezTo>
                      <a:pt x="47" y="50"/>
                      <a:pt x="45" y="50"/>
                      <a:pt x="44" y="49"/>
                    </a:cubicBezTo>
                    <a:cubicBezTo>
                      <a:pt x="44" y="47"/>
                      <a:pt x="44" y="47"/>
                      <a:pt x="44" y="47"/>
                    </a:cubicBezTo>
                    <a:cubicBezTo>
                      <a:pt x="48" y="44"/>
                      <a:pt x="51" y="38"/>
                      <a:pt x="51" y="33"/>
                    </a:cubicBezTo>
                    <a:cubicBezTo>
                      <a:pt x="51" y="19"/>
                      <a:pt x="51" y="19"/>
                      <a:pt x="51" y="19"/>
                    </a:cubicBezTo>
                    <a:cubicBezTo>
                      <a:pt x="51" y="9"/>
                      <a:pt x="42" y="0"/>
                      <a:pt x="32" y="0"/>
                    </a:cubicBezTo>
                    <a:cubicBezTo>
                      <a:pt x="22" y="0"/>
                      <a:pt x="13" y="9"/>
                      <a:pt x="13" y="19"/>
                    </a:cubicBezTo>
                    <a:cubicBezTo>
                      <a:pt x="13" y="33"/>
                      <a:pt x="13" y="33"/>
                      <a:pt x="13" y="33"/>
                    </a:cubicBezTo>
                    <a:cubicBezTo>
                      <a:pt x="13" y="38"/>
                      <a:pt x="16" y="44"/>
                      <a:pt x="20" y="47"/>
                    </a:cubicBezTo>
                    <a:cubicBezTo>
                      <a:pt x="20" y="49"/>
                      <a:pt x="20" y="49"/>
                      <a:pt x="20" y="49"/>
                    </a:cubicBezTo>
                    <a:cubicBezTo>
                      <a:pt x="19" y="50"/>
                      <a:pt x="17" y="50"/>
                      <a:pt x="15" y="51"/>
                    </a:cubicBezTo>
                    <a:cubicBezTo>
                      <a:pt x="9" y="53"/>
                      <a:pt x="0" y="55"/>
                      <a:pt x="0" y="63"/>
                    </a:cubicBezTo>
                    <a:cubicBezTo>
                      <a:pt x="0" y="70"/>
                      <a:pt x="0" y="70"/>
                      <a:pt x="0" y="70"/>
                    </a:cubicBezTo>
                    <a:cubicBezTo>
                      <a:pt x="0" y="71"/>
                      <a:pt x="1" y="72"/>
                      <a:pt x="2" y="72"/>
                    </a:cubicBezTo>
                    <a:cubicBezTo>
                      <a:pt x="62" y="72"/>
                      <a:pt x="62" y="72"/>
                      <a:pt x="62" y="72"/>
                    </a:cubicBezTo>
                    <a:cubicBezTo>
                      <a:pt x="63" y="72"/>
                      <a:pt x="64" y="71"/>
                      <a:pt x="64" y="70"/>
                    </a:cubicBezTo>
                    <a:cubicBezTo>
                      <a:pt x="64" y="63"/>
                      <a:pt x="64" y="63"/>
                      <a:pt x="64" y="63"/>
                    </a:cubicBezTo>
                    <a:cubicBezTo>
                      <a:pt x="64" y="55"/>
                      <a:pt x="55" y="53"/>
                      <a:pt x="49" y="51"/>
                    </a:cubicBezTo>
                    <a:close/>
                    <a:moveTo>
                      <a:pt x="60" y="68"/>
                    </a:moveTo>
                    <a:cubicBezTo>
                      <a:pt x="4" y="68"/>
                      <a:pt x="4" y="68"/>
                      <a:pt x="4" y="68"/>
                    </a:cubicBezTo>
                    <a:cubicBezTo>
                      <a:pt x="4" y="63"/>
                      <a:pt x="4" y="63"/>
                      <a:pt x="4" y="63"/>
                    </a:cubicBezTo>
                    <a:cubicBezTo>
                      <a:pt x="4" y="58"/>
                      <a:pt x="11" y="56"/>
                      <a:pt x="16" y="55"/>
                    </a:cubicBezTo>
                    <a:cubicBezTo>
                      <a:pt x="21" y="53"/>
                      <a:pt x="24" y="52"/>
                      <a:pt x="24" y="50"/>
                    </a:cubicBezTo>
                    <a:cubicBezTo>
                      <a:pt x="24" y="46"/>
                      <a:pt x="24" y="46"/>
                      <a:pt x="24" y="46"/>
                    </a:cubicBezTo>
                    <a:cubicBezTo>
                      <a:pt x="24" y="46"/>
                      <a:pt x="24" y="45"/>
                      <a:pt x="23" y="45"/>
                    </a:cubicBezTo>
                    <a:cubicBezTo>
                      <a:pt x="19" y="42"/>
                      <a:pt x="17" y="37"/>
                      <a:pt x="17" y="33"/>
                    </a:cubicBezTo>
                    <a:cubicBezTo>
                      <a:pt x="17" y="19"/>
                      <a:pt x="17" y="19"/>
                      <a:pt x="17" y="19"/>
                    </a:cubicBezTo>
                    <a:cubicBezTo>
                      <a:pt x="17" y="11"/>
                      <a:pt x="24" y="4"/>
                      <a:pt x="32" y="4"/>
                    </a:cubicBezTo>
                    <a:cubicBezTo>
                      <a:pt x="40" y="4"/>
                      <a:pt x="47" y="11"/>
                      <a:pt x="47" y="19"/>
                    </a:cubicBezTo>
                    <a:cubicBezTo>
                      <a:pt x="47" y="33"/>
                      <a:pt x="47" y="33"/>
                      <a:pt x="47" y="33"/>
                    </a:cubicBezTo>
                    <a:cubicBezTo>
                      <a:pt x="47" y="37"/>
                      <a:pt x="45" y="42"/>
                      <a:pt x="41" y="45"/>
                    </a:cubicBezTo>
                    <a:cubicBezTo>
                      <a:pt x="40" y="45"/>
                      <a:pt x="40" y="46"/>
                      <a:pt x="40" y="46"/>
                    </a:cubicBezTo>
                    <a:cubicBezTo>
                      <a:pt x="40" y="50"/>
                      <a:pt x="40" y="50"/>
                      <a:pt x="40" y="50"/>
                    </a:cubicBezTo>
                    <a:cubicBezTo>
                      <a:pt x="40" y="52"/>
                      <a:pt x="43" y="53"/>
                      <a:pt x="48" y="55"/>
                    </a:cubicBezTo>
                    <a:cubicBezTo>
                      <a:pt x="53" y="56"/>
                      <a:pt x="60" y="58"/>
                      <a:pt x="60" y="63"/>
                    </a:cubicBezTo>
                    <a:lnTo>
                      <a:pt x="60"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5" name="Freeform 44"/>
              <p:cNvSpPr>
                <a:spLocks noEditPoints="1"/>
              </p:cNvSpPr>
              <p:nvPr/>
            </p:nvSpPr>
            <p:spPr bwMode="auto">
              <a:xfrm>
                <a:off x="12609513" y="5791200"/>
                <a:ext cx="671512" cy="481013"/>
              </a:xfrm>
              <a:custGeom>
                <a:avLst/>
                <a:gdLst>
                  <a:gd name="T0" fmla="*/ 164 w 176"/>
                  <a:gd name="T1" fmla="*/ 0 h 128"/>
                  <a:gd name="T2" fmla="*/ 12 w 176"/>
                  <a:gd name="T3" fmla="*/ 0 h 128"/>
                  <a:gd name="T4" fmla="*/ 0 w 176"/>
                  <a:gd name="T5" fmla="*/ 12 h 128"/>
                  <a:gd name="T6" fmla="*/ 0 w 176"/>
                  <a:gd name="T7" fmla="*/ 116 h 128"/>
                  <a:gd name="T8" fmla="*/ 12 w 176"/>
                  <a:gd name="T9" fmla="*/ 128 h 128"/>
                  <a:gd name="T10" fmla="*/ 164 w 176"/>
                  <a:gd name="T11" fmla="*/ 128 h 128"/>
                  <a:gd name="T12" fmla="*/ 176 w 176"/>
                  <a:gd name="T13" fmla="*/ 116 h 128"/>
                  <a:gd name="T14" fmla="*/ 176 w 176"/>
                  <a:gd name="T15" fmla="*/ 12 h 128"/>
                  <a:gd name="T16" fmla="*/ 164 w 176"/>
                  <a:gd name="T17" fmla="*/ 0 h 128"/>
                  <a:gd name="T18" fmla="*/ 168 w 176"/>
                  <a:gd name="T19" fmla="*/ 116 h 128"/>
                  <a:gd name="T20" fmla="*/ 164 w 176"/>
                  <a:gd name="T21" fmla="*/ 120 h 128"/>
                  <a:gd name="T22" fmla="*/ 12 w 176"/>
                  <a:gd name="T23" fmla="*/ 120 h 128"/>
                  <a:gd name="T24" fmla="*/ 8 w 176"/>
                  <a:gd name="T25" fmla="*/ 116 h 128"/>
                  <a:gd name="T26" fmla="*/ 8 w 176"/>
                  <a:gd name="T27" fmla="*/ 12 h 128"/>
                  <a:gd name="T28" fmla="*/ 12 w 176"/>
                  <a:gd name="T29" fmla="*/ 8 h 128"/>
                  <a:gd name="T30" fmla="*/ 164 w 176"/>
                  <a:gd name="T31" fmla="*/ 8 h 128"/>
                  <a:gd name="T32" fmla="*/ 168 w 176"/>
                  <a:gd name="T33" fmla="*/ 12 h 128"/>
                  <a:gd name="T34" fmla="*/ 168 w 176"/>
                  <a:gd name="T35"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64" y="0"/>
                    </a:moveTo>
                    <a:cubicBezTo>
                      <a:pt x="12" y="0"/>
                      <a:pt x="12" y="0"/>
                      <a:pt x="12" y="0"/>
                    </a:cubicBezTo>
                    <a:cubicBezTo>
                      <a:pt x="5" y="0"/>
                      <a:pt x="0" y="5"/>
                      <a:pt x="0" y="12"/>
                    </a:cubicBezTo>
                    <a:cubicBezTo>
                      <a:pt x="0" y="116"/>
                      <a:pt x="0" y="116"/>
                      <a:pt x="0" y="116"/>
                    </a:cubicBezTo>
                    <a:cubicBezTo>
                      <a:pt x="0" y="123"/>
                      <a:pt x="5" y="128"/>
                      <a:pt x="12" y="128"/>
                    </a:cubicBezTo>
                    <a:cubicBezTo>
                      <a:pt x="164" y="128"/>
                      <a:pt x="164" y="128"/>
                      <a:pt x="164" y="128"/>
                    </a:cubicBezTo>
                    <a:cubicBezTo>
                      <a:pt x="171" y="128"/>
                      <a:pt x="176" y="123"/>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10"/>
                      <a:pt x="10" y="8"/>
                      <a:pt x="12" y="8"/>
                    </a:cubicBezTo>
                    <a:cubicBezTo>
                      <a:pt x="164" y="8"/>
                      <a:pt x="164" y="8"/>
                      <a:pt x="164" y="8"/>
                    </a:cubicBezTo>
                    <a:cubicBezTo>
                      <a:pt x="166" y="8"/>
                      <a:pt x="168" y="10"/>
                      <a:pt x="168" y="12"/>
                    </a:cubicBezTo>
                    <a:lnTo>
                      <a:pt x="168" y="1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80" name="Freeform 25"/>
            <p:cNvSpPr>
              <a:spLocks noEditPoints="1"/>
            </p:cNvSpPr>
            <p:nvPr/>
          </p:nvSpPr>
          <p:spPr bwMode="auto">
            <a:xfrm>
              <a:off x="7453995" y="2363052"/>
              <a:ext cx="178565" cy="117233"/>
            </a:xfrm>
            <a:custGeom>
              <a:avLst/>
              <a:gdLst>
                <a:gd name="T0" fmla="*/ 73 w 176"/>
                <a:gd name="T1" fmla="*/ 70 h 128"/>
                <a:gd name="T2" fmla="*/ 99 w 176"/>
                <a:gd name="T3" fmla="*/ 37 h 128"/>
                <a:gd name="T4" fmla="*/ 63 w 176"/>
                <a:gd name="T5" fmla="*/ 65 h 128"/>
                <a:gd name="T6" fmla="*/ 92 w 176"/>
                <a:gd name="T7" fmla="*/ 45 h 128"/>
                <a:gd name="T8" fmla="*/ 75 w 176"/>
                <a:gd name="T9" fmla="*/ 66 h 128"/>
                <a:gd name="T10" fmla="*/ 71 w 176"/>
                <a:gd name="T11" fmla="*/ 67 h 128"/>
                <a:gd name="T12" fmla="*/ 67 w 176"/>
                <a:gd name="T13" fmla="*/ 63 h 128"/>
                <a:gd name="T14" fmla="*/ 61 w 176"/>
                <a:gd name="T15" fmla="*/ 58 h 128"/>
                <a:gd name="T16" fmla="*/ 4 w 176"/>
                <a:gd name="T17" fmla="*/ 78 h 128"/>
                <a:gd name="T18" fmla="*/ 11 w 176"/>
                <a:gd name="T19" fmla="*/ 64 h 128"/>
                <a:gd name="T20" fmla="*/ 16 w 176"/>
                <a:gd name="T21" fmla="*/ 48 h 128"/>
                <a:gd name="T22" fmla="*/ 3 w 176"/>
                <a:gd name="T23" fmla="*/ 60 h 128"/>
                <a:gd name="T24" fmla="*/ 4 w 176"/>
                <a:gd name="T25" fmla="*/ 78 h 128"/>
                <a:gd name="T26" fmla="*/ 18 w 176"/>
                <a:gd name="T27" fmla="*/ 106 h 128"/>
                <a:gd name="T28" fmla="*/ 10 w 176"/>
                <a:gd name="T29" fmla="*/ 91 h 128"/>
                <a:gd name="T30" fmla="*/ 2 w 176"/>
                <a:gd name="T31" fmla="*/ 93 h 128"/>
                <a:gd name="T32" fmla="*/ 12 w 176"/>
                <a:gd name="T33" fmla="*/ 112 h 128"/>
                <a:gd name="T34" fmla="*/ 21 w 176"/>
                <a:gd name="T35" fmla="*/ 118 h 128"/>
                <a:gd name="T36" fmla="*/ 23 w 176"/>
                <a:gd name="T37" fmla="*/ 111 h 128"/>
                <a:gd name="T38" fmla="*/ 176 w 176"/>
                <a:gd name="T39" fmla="*/ 79 h 128"/>
                <a:gd name="T40" fmla="*/ 88 w 176"/>
                <a:gd name="T41" fmla="*/ 0 h 128"/>
                <a:gd name="T42" fmla="*/ 25 w 176"/>
                <a:gd name="T43" fmla="*/ 37 h 128"/>
                <a:gd name="T44" fmla="*/ 29 w 176"/>
                <a:gd name="T45" fmla="*/ 44 h 128"/>
                <a:gd name="T46" fmla="*/ 48 w 176"/>
                <a:gd name="T47" fmla="*/ 36 h 128"/>
                <a:gd name="T48" fmla="*/ 127 w 176"/>
                <a:gd name="T49" fmla="*/ 36 h 128"/>
                <a:gd name="T50" fmla="*/ 168 w 176"/>
                <a:gd name="T51" fmla="*/ 79 h 128"/>
                <a:gd name="T52" fmla="*/ 96 w 176"/>
                <a:gd name="T53" fmla="*/ 120 h 128"/>
                <a:gd name="T54" fmla="*/ 69 w 176"/>
                <a:gd name="T55" fmla="*/ 80 h 128"/>
                <a:gd name="T56" fmla="*/ 60 w 176"/>
                <a:gd name="T57" fmla="*/ 89 h 128"/>
                <a:gd name="T58" fmla="*/ 94 w 176"/>
                <a:gd name="T59" fmla="*/ 128 h 128"/>
                <a:gd name="T60" fmla="*/ 100 w 176"/>
                <a:gd name="T61" fmla="*/ 128 h 128"/>
                <a:gd name="T62" fmla="*/ 100 w 176"/>
                <a:gd name="T63" fmla="*/ 128 h 128"/>
                <a:gd name="T64" fmla="*/ 129 w 176"/>
                <a:gd name="T65" fmla="*/ 128 h 128"/>
                <a:gd name="T66" fmla="*/ 130 w 176"/>
                <a:gd name="T67" fmla="*/ 128 h 128"/>
                <a:gd name="T68" fmla="*/ 64 w 176"/>
                <a:gd name="T69" fmla="*/ 120 h 128"/>
                <a:gd name="T70" fmla="*/ 37 w 176"/>
                <a:gd name="T71" fmla="*/ 118 h 128"/>
                <a:gd name="T72" fmla="*/ 35 w 176"/>
                <a:gd name="T73" fmla="*/ 126 h 128"/>
                <a:gd name="T74" fmla="*/ 64 w 176"/>
                <a:gd name="T75" fmla="*/ 128 h 128"/>
                <a:gd name="T76" fmla="*/ 64 w 176"/>
                <a:gd name="T7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128">
                  <a:moveTo>
                    <a:pt x="66" y="75"/>
                  </a:moveTo>
                  <a:cubicBezTo>
                    <a:pt x="73" y="70"/>
                    <a:pt x="73" y="70"/>
                    <a:pt x="73" y="70"/>
                  </a:cubicBezTo>
                  <a:cubicBezTo>
                    <a:pt x="85" y="77"/>
                    <a:pt x="85" y="77"/>
                    <a:pt x="85" y="77"/>
                  </a:cubicBezTo>
                  <a:cubicBezTo>
                    <a:pt x="99" y="37"/>
                    <a:pt x="99" y="37"/>
                    <a:pt x="99" y="37"/>
                  </a:cubicBezTo>
                  <a:cubicBezTo>
                    <a:pt x="53" y="58"/>
                    <a:pt x="53" y="58"/>
                    <a:pt x="53" y="58"/>
                  </a:cubicBezTo>
                  <a:cubicBezTo>
                    <a:pt x="63" y="65"/>
                    <a:pt x="63" y="65"/>
                    <a:pt x="63" y="65"/>
                  </a:cubicBezTo>
                  <a:lnTo>
                    <a:pt x="66" y="75"/>
                  </a:lnTo>
                  <a:close/>
                  <a:moveTo>
                    <a:pt x="92" y="45"/>
                  </a:moveTo>
                  <a:cubicBezTo>
                    <a:pt x="82" y="71"/>
                    <a:pt x="82" y="71"/>
                    <a:pt x="82" y="71"/>
                  </a:cubicBezTo>
                  <a:cubicBezTo>
                    <a:pt x="75" y="66"/>
                    <a:pt x="75" y="66"/>
                    <a:pt x="75" y="66"/>
                  </a:cubicBezTo>
                  <a:cubicBezTo>
                    <a:pt x="75" y="66"/>
                    <a:pt x="74" y="66"/>
                    <a:pt x="73" y="66"/>
                  </a:cubicBezTo>
                  <a:cubicBezTo>
                    <a:pt x="72" y="66"/>
                    <a:pt x="72" y="66"/>
                    <a:pt x="71" y="67"/>
                  </a:cubicBezTo>
                  <a:cubicBezTo>
                    <a:pt x="69" y="68"/>
                    <a:pt x="69" y="68"/>
                    <a:pt x="69" y="68"/>
                  </a:cubicBezTo>
                  <a:cubicBezTo>
                    <a:pt x="67" y="63"/>
                    <a:pt x="67" y="63"/>
                    <a:pt x="67" y="63"/>
                  </a:cubicBezTo>
                  <a:cubicBezTo>
                    <a:pt x="67" y="63"/>
                    <a:pt x="66" y="62"/>
                    <a:pt x="66" y="61"/>
                  </a:cubicBezTo>
                  <a:cubicBezTo>
                    <a:pt x="61" y="58"/>
                    <a:pt x="61" y="58"/>
                    <a:pt x="61" y="58"/>
                  </a:cubicBezTo>
                  <a:lnTo>
                    <a:pt x="92" y="45"/>
                  </a:lnTo>
                  <a:close/>
                  <a:moveTo>
                    <a:pt x="4" y="78"/>
                  </a:moveTo>
                  <a:cubicBezTo>
                    <a:pt x="6" y="78"/>
                    <a:pt x="8" y="76"/>
                    <a:pt x="8" y="74"/>
                  </a:cubicBezTo>
                  <a:cubicBezTo>
                    <a:pt x="8" y="71"/>
                    <a:pt x="9" y="67"/>
                    <a:pt x="11" y="64"/>
                  </a:cubicBezTo>
                  <a:cubicBezTo>
                    <a:pt x="12" y="60"/>
                    <a:pt x="14" y="57"/>
                    <a:pt x="17" y="54"/>
                  </a:cubicBezTo>
                  <a:cubicBezTo>
                    <a:pt x="18" y="52"/>
                    <a:pt x="18" y="49"/>
                    <a:pt x="16" y="48"/>
                  </a:cubicBezTo>
                  <a:cubicBezTo>
                    <a:pt x="15" y="47"/>
                    <a:pt x="12" y="47"/>
                    <a:pt x="11" y="49"/>
                  </a:cubicBezTo>
                  <a:cubicBezTo>
                    <a:pt x="8" y="52"/>
                    <a:pt x="5" y="56"/>
                    <a:pt x="3" y="60"/>
                  </a:cubicBezTo>
                  <a:cubicBezTo>
                    <a:pt x="2" y="65"/>
                    <a:pt x="1" y="69"/>
                    <a:pt x="0" y="74"/>
                  </a:cubicBezTo>
                  <a:cubicBezTo>
                    <a:pt x="0" y="76"/>
                    <a:pt x="1" y="78"/>
                    <a:pt x="4" y="78"/>
                  </a:cubicBezTo>
                  <a:cubicBezTo>
                    <a:pt x="4" y="78"/>
                    <a:pt x="4" y="78"/>
                    <a:pt x="4" y="78"/>
                  </a:cubicBezTo>
                  <a:close/>
                  <a:moveTo>
                    <a:pt x="18" y="106"/>
                  </a:moveTo>
                  <a:cubicBezTo>
                    <a:pt x="17" y="104"/>
                    <a:pt x="15" y="102"/>
                    <a:pt x="14" y="100"/>
                  </a:cubicBezTo>
                  <a:cubicBezTo>
                    <a:pt x="12" y="97"/>
                    <a:pt x="10" y="94"/>
                    <a:pt x="10" y="91"/>
                  </a:cubicBezTo>
                  <a:cubicBezTo>
                    <a:pt x="9" y="89"/>
                    <a:pt x="7" y="87"/>
                    <a:pt x="5" y="88"/>
                  </a:cubicBezTo>
                  <a:cubicBezTo>
                    <a:pt x="2" y="89"/>
                    <a:pt x="1" y="91"/>
                    <a:pt x="2" y="93"/>
                  </a:cubicBezTo>
                  <a:cubicBezTo>
                    <a:pt x="3" y="97"/>
                    <a:pt x="5" y="101"/>
                    <a:pt x="7" y="104"/>
                  </a:cubicBezTo>
                  <a:cubicBezTo>
                    <a:pt x="8" y="107"/>
                    <a:pt x="10" y="109"/>
                    <a:pt x="12" y="112"/>
                  </a:cubicBezTo>
                  <a:cubicBezTo>
                    <a:pt x="14" y="114"/>
                    <a:pt x="16" y="115"/>
                    <a:pt x="18" y="117"/>
                  </a:cubicBezTo>
                  <a:cubicBezTo>
                    <a:pt x="19" y="118"/>
                    <a:pt x="20" y="118"/>
                    <a:pt x="21" y="118"/>
                  </a:cubicBezTo>
                  <a:cubicBezTo>
                    <a:pt x="22" y="118"/>
                    <a:pt x="23" y="117"/>
                    <a:pt x="24" y="116"/>
                  </a:cubicBezTo>
                  <a:cubicBezTo>
                    <a:pt x="25" y="115"/>
                    <a:pt x="25" y="112"/>
                    <a:pt x="23" y="111"/>
                  </a:cubicBezTo>
                  <a:cubicBezTo>
                    <a:pt x="22" y="109"/>
                    <a:pt x="20" y="108"/>
                    <a:pt x="18" y="106"/>
                  </a:cubicBezTo>
                  <a:close/>
                  <a:moveTo>
                    <a:pt x="176" y="79"/>
                  </a:moveTo>
                  <a:cubicBezTo>
                    <a:pt x="176" y="55"/>
                    <a:pt x="158" y="34"/>
                    <a:pt x="134" y="31"/>
                  </a:cubicBezTo>
                  <a:cubicBezTo>
                    <a:pt x="127" y="12"/>
                    <a:pt x="108" y="0"/>
                    <a:pt x="88" y="0"/>
                  </a:cubicBezTo>
                  <a:cubicBezTo>
                    <a:pt x="68" y="0"/>
                    <a:pt x="49" y="12"/>
                    <a:pt x="42" y="31"/>
                  </a:cubicBezTo>
                  <a:cubicBezTo>
                    <a:pt x="36" y="32"/>
                    <a:pt x="30" y="34"/>
                    <a:pt x="25" y="37"/>
                  </a:cubicBezTo>
                  <a:cubicBezTo>
                    <a:pt x="23" y="38"/>
                    <a:pt x="22" y="40"/>
                    <a:pt x="23" y="42"/>
                  </a:cubicBezTo>
                  <a:cubicBezTo>
                    <a:pt x="24" y="44"/>
                    <a:pt x="27" y="45"/>
                    <a:pt x="29" y="44"/>
                  </a:cubicBezTo>
                  <a:cubicBezTo>
                    <a:pt x="34" y="41"/>
                    <a:pt x="39" y="39"/>
                    <a:pt x="45" y="38"/>
                  </a:cubicBezTo>
                  <a:cubicBezTo>
                    <a:pt x="46" y="38"/>
                    <a:pt x="48" y="37"/>
                    <a:pt x="48" y="36"/>
                  </a:cubicBezTo>
                  <a:cubicBezTo>
                    <a:pt x="54" y="19"/>
                    <a:pt x="70" y="8"/>
                    <a:pt x="88" y="8"/>
                  </a:cubicBezTo>
                  <a:cubicBezTo>
                    <a:pt x="106" y="8"/>
                    <a:pt x="122" y="19"/>
                    <a:pt x="127" y="36"/>
                  </a:cubicBezTo>
                  <a:cubicBezTo>
                    <a:pt x="128" y="37"/>
                    <a:pt x="129" y="38"/>
                    <a:pt x="131" y="38"/>
                  </a:cubicBezTo>
                  <a:cubicBezTo>
                    <a:pt x="152" y="41"/>
                    <a:pt x="168" y="58"/>
                    <a:pt x="168" y="79"/>
                  </a:cubicBezTo>
                  <a:cubicBezTo>
                    <a:pt x="168" y="102"/>
                    <a:pt x="149" y="120"/>
                    <a:pt x="126" y="120"/>
                  </a:cubicBezTo>
                  <a:cubicBezTo>
                    <a:pt x="96" y="120"/>
                    <a:pt x="96" y="120"/>
                    <a:pt x="96" y="120"/>
                  </a:cubicBezTo>
                  <a:cubicBezTo>
                    <a:pt x="80" y="118"/>
                    <a:pt x="68" y="105"/>
                    <a:pt x="68" y="89"/>
                  </a:cubicBezTo>
                  <a:cubicBezTo>
                    <a:pt x="68" y="86"/>
                    <a:pt x="69" y="83"/>
                    <a:pt x="69" y="80"/>
                  </a:cubicBezTo>
                  <a:cubicBezTo>
                    <a:pt x="62" y="78"/>
                    <a:pt x="62" y="78"/>
                    <a:pt x="62" y="78"/>
                  </a:cubicBezTo>
                  <a:cubicBezTo>
                    <a:pt x="61" y="82"/>
                    <a:pt x="60" y="85"/>
                    <a:pt x="60" y="89"/>
                  </a:cubicBezTo>
                  <a:cubicBezTo>
                    <a:pt x="60" y="108"/>
                    <a:pt x="74" y="124"/>
                    <a:pt x="92" y="127"/>
                  </a:cubicBezTo>
                  <a:cubicBezTo>
                    <a:pt x="93" y="128"/>
                    <a:pt x="93" y="128"/>
                    <a:pt x="94" y="128"/>
                  </a:cubicBezTo>
                  <a:cubicBezTo>
                    <a:pt x="95" y="128"/>
                    <a:pt x="95" y="128"/>
                    <a:pt x="95" y="128"/>
                  </a:cubicBezTo>
                  <a:cubicBezTo>
                    <a:pt x="97" y="128"/>
                    <a:pt x="98" y="128"/>
                    <a:pt x="100" y="128"/>
                  </a:cubicBezTo>
                  <a:cubicBezTo>
                    <a:pt x="100" y="128"/>
                    <a:pt x="100" y="128"/>
                    <a:pt x="100" y="128"/>
                  </a:cubicBezTo>
                  <a:cubicBezTo>
                    <a:pt x="100" y="128"/>
                    <a:pt x="100" y="128"/>
                    <a:pt x="100" y="128"/>
                  </a:cubicBezTo>
                  <a:cubicBezTo>
                    <a:pt x="100" y="128"/>
                    <a:pt x="101" y="128"/>
                    <a:pt x="101" y="128"/>
                  </a:cubicBezTo>
                  <a:cubicBezTo>
                    <a:pt x="129" y="128"/>
                    <a:pt x="129" y="128"/>
                    <a:pt x="129" y="128"/>
                  </a:cubicBezTo>
                  <a:cubicBezTo>
                    <a:pt x="130" y="128"/>
                    <a:pt x="130" y="128"/>
                    <a:pt x="130" y="128"/>
                  </a:cubicBezTo>
                  <a:cubicBezTo>
                    <a:pt x="130" y="128"/>
                    <a:pt x="130" y="128"/>
                    <a:pt x="130" y="128"/>
                  </a:cubicBezTo>
                  <a:cubicBezTo>
                    <a:pt x="156" y="126"/>
                    <a:pt x="176" y="105"/>
                    <a:pt x="176" y="79"/>
                  </a:cubicBezTo>
                  <a:close/>
                  <a:moveTo>
                    <a:pt x="64" y="120"/>
                  </a:moveTo>
                  <a:cubicBezTo>
                    <a:pt x="50" y="120"/>
                    <a:pt x="50" y="120"/>
                    <a:pt x="50" y="120"/>
                  </a:cubicBezTo>
                  <a:cubicBezTo>
                    <a:pt x="45" y="120"/>
                    <a:pt x="41" y="119"/>
                    <a:pt x="37" y="118"/>
                  </a:cubicBezTo>
                  <a:cubicBezTo>
                    <a:pt x="35" y="117"/>
                    <a:pt x="33" y="119"/>
                    <a:pt x="32" y="121"/>
                  </a:cubicBezTo>
                  <a:cubicBezTo>
                    <a:pt x="31" y="123"/>
                    <a:pt x="32" y="125"/>
                    <a:pt x="35" y="126"/>
                  </a:cubicBezTo>
                  <a:cubicBezTo>
                    <a:pt x="39" y="127"/>
                    <a:pt x="45" y="128"/>
                    <a:pt x="50" y="128"/>
                  </a:cubicBezTo>
                  <a:cubicBezTo>
                    <a:pt x="64" y="128"/>
                    <a:pt x="64" y="128"/>
                    <a:pt x="64" y="128"/>
                  </a:cubicBezTo>
                  <a:cubicBezTo>
                    <a:pt x="66" y="128"/>
                    <a:pt x="68" y="126"/>
                    <a:pt x="68" y="124"/>
                  </a:cubicBezTo>
                  <a:cubicBezTo>
                    <a:pt x="68" y="122"/>
                    <a:pt x="66" y="120"/>
                    <a:pt x="64" y="120"/>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1" name="Freeform 21"/>
            <p:cNvSpPr>
              <a:spLocks noEditPoints="1"/>
            </p:cNvSpPr>
            <p:nvPr/>
          </p:nvSpPr>
          <p:spPr bwMode="auto">
            <a:xfrm>
              <a:off x="7856352" y="2347467"/>
              <a:ext cx="162460" cy="148405"/>
            </a:xfrm>
            <a:custGeom>
              <a:avLst/>
              <a:gdLst>
                <a:gd name="T0" fmla="*/ 319 w 886"/>
                <a:gd name="T1" fmla="*/ 203 h 883"/>
                <a:gd name="T2" fmla="*/ 319 w 886"/>
                <a:gd name="T3" fmla="*/ 247 h 883"/>
                <a:gd name="T4" fmla="*/ 549 w 886"/>
                <a:gd name="T5" fmla="*/ 226 h 883"/>
                <a:gd name="T6" fmla="*/ 481 w 886"/>
                <a:gd name="T7" fmla="*/ 219 h 883"/>
                <a:gd name="T8" fmla="*/ 447 w 886"/>
                <a:gd name="T9" fmla="*/ 163 h 883"/>
                <a:gd name="T10" fmla="*/ 287 w 886"/>
                <a:gd name="T11" fmla="*/ 153 h 883"/>
                <a:gd name="T12" fmla="*/ 205 w 886"/>
                <a:gd name="T13" fmla="*/ 292 h 883"/>
                <a:gd name="T14" fmla="*/ 363 w 886"/>
                <a:gd name="T15" fmla="*/ 578 h 883"/>
                <a:gd name="T16" fmla="*/ 379 w 886"/>
                <a:gd name="T17" fmla="*/ 582 h 883"/>
                <a:gd name="T18" fmla="*/ 465 w 886"/>
                <a:gd name="T19" fmla="*/ 641 h 883"/>
                <a:gd name="T20" fmla="*/ 481 w 886"/>
                <a:gd name="T21" fmla="*/ 645 h 883"/>
                <a:gd name="T22" fmla="*/ 709 w 886"/>
                <a:gd name="T23" fmla="*/ 510 h 883"/>
                <a:gd name="T24" fmla="*/ 549 w 886"/>
                <a:gd name="T25" fmla="*/ 226 h 883"/>
                <a:gd name="T26" fmla="*/ 228 w 886"/>
                <a:gd name="T27" fmla="*/ 297 h 883"/>
                <a:gd name="T28" fmla="*/ 431 w 886"/>
                <a:gd name="T29" fmla="*/ 181 h 883"/>
                <a:gd name="T30" fmla="*/ 388 w 886"/>
                <a:gd name="T31" fmla="*/ 216 h 883"/>
                <a:gd name="T32" fmla="*/ 306 w 886"/>
                <a:gd name="T33" fmla="*/ 355 h 883"/>
                <a:gd name="T34" fmla="*/ 407 w 886"/>
                <a:gd name="T35" fmla="*/ 540 h 883"/>
                <a:gd name="T36" fmla="*/ 480 w 886"/>
                <a:gd name="T37" fmla="*/ 619 h 883"/>
                <a:gd name="T38" fmla="*/ 395 w 886"/>
                <a:gd name="T39" fmla="*/ 239 h 883"/>
                <a:gd name="T40" fmla="*/ 682 w 886"/>
                <a:gd name="T41" fmla="*/ 503 h 883"/>
                <a:gd name="T42" fmla="*/ 816 w 886"/>
                <a:gd name="T43" fmla="*/ 0 h 883"/>
                <a:gd name="T44" fmla="*/ 0 w 886"/>
                <a:gd name="T45" fmla="*/ 70 h 883"/>
                <a:gd name="T46" fmla="*/ 53 w 886"/>
                <a:gd name="T47" fmla="*/ 678 h 883"/>
                <a:gd name="T48" fmla="*/ 443 w 886"/>
                <a:gd name="T49" fmla="*/ 883 h 883"/>
                <a:gd name="T50" fmla="*/ 834 w 886"/>
                <a:gd name="T51" fmla="*/ 678 h 883"/>
                <a:gd name="T52" fmla="*/ 886 w 886"/>
                <a:gd name="T53" fmla="*/ 70 h 883"/>
                <a:gd name="T54" fmla="*/ 839 w 886"/>
                <a:gd name="T55" fmla="*/ 588 h 883"/>
                <a:gd name="T56" fmla="*/ 472 w 886"/>
                <a:gd name="T57" fmla="*/ 830 h 883"/>
                <a:gd name="T58" fmla="*/ 76 w 886"/>
                <a:gd name="T59" fmla="*/ 638 h 883"/>
                <a:gd name="T60" fmla="*/ 47 w 886"/>
                <a:gd name="T61" fmla="*/ 70 h 883"/>
                <a:gd name="T62" fmla="*/ 816 w 886"/>
                <a:gd name="T63" fmla="*/ 47 h 883"/>
                <a:gd name="T64" fmla="*/ 839 w 886"/>
                <a:gd name="T65" fmla="*/ 588 h 883"/>
                <a:gd name="T66" fmla="*/ 401 w 886"/>
                <a:gd name="T67" fmla="*/ 300 h 883"/>
                <a:gd name="T68" fmla="*/ 459 w 886"/>
                <a:gd name="T69" fmla="*/ 300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6" h="883">
                  <a:moveTo>
                    <a:pt x="341" y="225"/>
                  </a:moveTo>
                  <a:cubicBezTo>
                    <a:pt x="341" y="212"/>
                    <a:pt x="331" y="203"/>
                    <a:pt x="319" y="203"/>
                  </a:cubicBezTo>
                  <a:cubicBezTo>
                    <a:pt x="307" y="203"/>
                    <a:pt x="297" y="212"/>
                    <a:pt x="297" y="225"/>
                  </a:cubicBezTo>
                  <a:cubicBezTo>
                    <a:pt x="297" y="237"/>
                    <a:pt x="307" y="247"/>
                    <a:pt x="319" y="247"/>
                  </a:cubicBezTo>
                  <a:cubicBezTo>
                    <a:pt x="331" y="247"/>
                    <a:pt x="341" y="237"/>
                    <a:pt x="341" y="225"/>
                  </a:cubicBezTo>
                  <a:close/>
                  <a:moveTo>
                    <a:pt x="549" y="226"/>
                  </a:moveTo>
                  <a:cubicBezTo>
                    <a:pt x="547" y="223"/>
                    <a:pt x="544" y="221"/>
                    <a:pt x="540" y="220"/>
                  </a:cubicBezTo>
                  <a:cubicBezTo>
                    <a:pt x="481" y="219"/>
                    <a:pt x="481" y="219"/>
                    <a:pt x="481" y="219"/>
                  </a:cubicBezTo>
                  <a:cubicBezTo>
                    <a:pt x="481" y="219"/>
                    <a:pt x="481" y="219"/>
                    <a:pt x="481" y="219"/>
                  </a:cubicBezTo>
                  <a:cubicBezTo>
                    <a:pt x="447" y="163"/>
                    <a:pt x="447" y="163"/>
                    <a:pt x="447" y="163"/>
                  </a:cubicBezTo>
                  <a:cubicBezTo>
                    <a:pt x="445" y="160"/>
                    <a:pt x="442" y="158"/>
                    <a:pt x="438" y="158"/>
                  </a:cubicBezTo>
                  <a:cubicBezTo>
                    <a:pt x="287" y="153"/>
                    <a:pt x="287" y="153"/>
                    <a:pt x="287" y="153"/>
                  </a:cubicBezTo>
                  <a:cubicBezTo>
                    <a:pt x="282" y="152"/>
                    <a:pt x="278" y="155"/>
                    <a:pt x="276" y="159"/>
                  </a:cubicBezTo>
                  <a:cubicBezTo>
                    <a:pt x="205" y="292"/>
                    <a:pt x="205" y="292"/>
                    <a:pt x="205" y="292"/>
                  </a:cubicBezTo>
                  <a:cubicBezTo>
                    <a:pt x="203" y="296"/>
                    <a:pt x="203" y="300"/>
                    <a:pt x="205" y="304"/>
                  </a:cubicBezTo>
                  <a:cubicBezTo>
                    <a:pt x="363" y="578"/>
                    <a:pt x="363" y="578"/>
                    <a:pt x="363" y="578"/>
                  </a:cubicBezTo>
                  <a:cubicBezTo>
                    <a:pt x="365" y="582"/>
                    <a:pt x="369" y="584"/>
                    <a:pt x="373" y="584"/>
                  </a:cubicBezTo>
                  <a:cubicBezTo>
                    <a:pt x="375" y="584"/>
                    <a:pt x="377" y="583"/>
                    <a:pt x="379" y="582"/>
                  </a:cubicBezTo>
                  <a:cubicBezTo>
                    <a:pt x="418" y="560"/>
                    <a:pt x="418" y="560"/>
                    <a:pt x="418" y="560"/>
                  </a:cubicBezTo>
                  <a:cubicBezTo>
                    <a:pt x="465" y="641"/>
                    <a:pt x="465" y="641"/>
                    <a:pt x="465" y="641"/>
                  </a:cubicBezTo>
                  <a:cubicBezTo>
                    <a:pt x="467" y="645"/>
                    <a:pt x="471" y="647"/>
                    <a:pt x="475" y="647"/>
                  </a:cubicBezTo>
                  <a:cubicBezTo>
                    <a:pt x="477" y="647"/>
                    <a:pt x="479" y="646"/>
                    <a:pt x="481" y="645"/>
                  </a:cubicBezTo>
                  <a:cubicBezTo>
                    <a:pt x="704" y="517"/>
                    <a:pt x="704" y="517"/>
                    <a:pt x="704" y="517"/>
                  </a:cubicBezTo>
                  <a:cubicBezTo>
                    <a:pt x="706" y="515"/>
                    <a:pt x="708" y="513"/>
                    <a:pt x="709" y="510"/>
                  </a:cubicBezTo>
                  <a:cubicBezTo>
                    <a:pt x="710" y="507"/>
                    <a:pt x="710" y="504"/>
                    <a:pt x="708" y="501"/>
                  </a:cubicBezTo>
                  <a:lnTo>
                    <a:pt x="549" y="226"/>
                  </a:lnTo>
                  <a:close/>
                  <a:moveTo>
                    <a:pt x="378" y="556"/>
                  </a:moveTo>
                  <a:cubicBezTo>
                    <a:pt x="228" y="297"/>
                    <a:pt x="228" y="297"/>
                    <a:pt x="228" y="297"/>
                  </a:cubicBezTo>
                  <a:cubicBezTo>
                    <a:pt x="293" y="176"/>
                    <a:pt x="293" y="176"/>
                    <a:pt x="293" y="176"/>
                  </a:cubicBezTo>
                  <a:cubicBezTo>
                    <a:pt x="431" y="181"/>
                    <a:pt x="431" y="181"/>
                    <a:pt x="431" y="181"/>
                  </a:cubicBezTo>
                  <a:cubicBezTo>
                    <a:pt x="453" y="218"/>
                    <a:pt x="453" y="218"/>
                    <a:pt x="453" y="218"/>
                  </a:cubicBezTo>
                  <a:cubicBezTo>
                    <a:pt x="388" y="216"/>
                    <a:pt x="388" y="216"/>
                    <a:pt x="388" y="216"/>
                  </a:cubicBezTo>
                  <a:cubicBezTo>
                    <a:pt x="384" y="215"/>
                    <a:pt x="380" y="218"/>
                    <a:pt x="378" y="222"/>
                  </a:cubicBezTo>
                  <a:cubicBezTo>
                    <a:pt x="306" y="355"/>
                    <a:pt x="306" y="355"/>
                    <a:pt x="306" y="355"/>
                  </a:cubicBezTo>
                  <a:cubicBezTo>
                    <a:pt x="305" y="359"/>
                    <a:pt x="305" y="363"/>
                    <a:pt x="307" y="366"/>
                  </a:cubicBezTo>
                  <a:cubicBezTo>
                    <a:pt x="407" y="540"/>
                    <a:pt x="407" y="540"/>
                    <a:pt x="407" y="540"/>
                  </a:cubicBezTo>
                  <a:lnTo>
                    <a:pt x="378" y="556"/>
                  </a:lnTo>
                  <a:close/>
                  <a:moveTo>
                    <a:pt x="480" y="619"/>
                  </a:moveTo>
                  <a:cubicBezTo>
                    <a:pt x="330" y="360"/>
                    <a:pt x="330" y="360"/>
                    <a:pt x="330" y="360"/>
                  </a:cubicBezTo>
                  <a:cubicBezTo>
                    <a:pt x="395" y="239"/>
                    <a:pt x="395" y="239"/>
                    <a:pt x="395" y="239"/>
                  </a:cubicBezTo>
                  <a:cubicBezTo>
                    <a:pt x="532" y="244"/>
                    <a:pt x="532" y="244"/>
                    <a:pt x="532" y="244"/>
                  </a:cubicBezTo>
                  <a:cubicBezTo>
                    <a:pt x="682" y="503"/>
                    <a:pt x="682" y="503"/>
                    <a:pt x="682" y="503"/>
                  </a:cubicBezTo>
                  <a:lnTo>
                    <a:pt x="480" y="619"/>
                  </a:lnTo>
                  <a:close/>
                  <a:moveTo>
                    <a:pt x="816" y="0"/>
                  </a:moveTo>
                  <a:cubicBezTo>
                    <a:pt x="70" y="0"/>
                    <a:pt x="70" y="0"/>
                    <a:pt x="70" y="0"/>
                  </a:cubicBezTo>
                  <a:cubicBezTo>
                    <a:pt x="32" y="0"/>
                    <a:pt x="0" y="31"/>
                    <a:pt x="0" y="70"/>
                  </a:cubicBezTo>
                  <a:cubicBezTo>
                    <a:pt x="0" y="588"/>
                    <a:pt x="0" y="588"/>
                    <a:pt x="0" y="588"/>
                  </a:cubicBezTo>
                  <a:cubicBezTo>
                    <a:pt x="0" y="622"/>
                    <a:pt x="23" y="661"/>
                    <a:pt x="53" y="678"/>
                  </a:cubicBezTo>
                  <a:cubicBezTo>
                    <a:pt x="391" y="871"/>
                    <a:pt x="391" y="871"/>
                    <a:pt x="391" y="871"/>
                  </a:cubicBezTo>
                  <a:cubicBezTo>
                    <a:pt x="405" y="879"/>
                    <a:pt x="424" y="883"/>
                    <a:pt x="443" y="883"/>
                  </a:cubicBezTo>
                  <a:cubicBezTo>
                    <a:pt x="462" y="883"/>
                    <a:pt x="481" y="879"/>
                    <a:pt x="495" y="871"/>
                  </a:cubicBezTo>
                  <a:cubicBezTo>
                    <a:pt x="834" y="678"/>
                    <a:pt x="834" y="678"/>
                    <a:pt x="834" y="678"/>
                  </a:cubicBezTo>
                  <a:cubicBezTo>
                    <a:pt x="863" y="661"/>
                    <a:pt x="886" y="622"/>
                    <a:pt x="886" y="588"/>
                  </a:cubicBezTo>
                  <a:cubicBezTo>
                    <a:pt x="886" y="70"/>
                    <a:pt x="886" y="70"/>
                    <a:pt x="886" y="70"/>
                  </a:cubicBezTo>
                  <a:cubicBezTo>
                    <a:pt x="886" y="31"/>
                    <a:pt x="855" y="0"/>
                    <a:pt x="816" y="0"/>
                  </a:cubicBezTo>
                  <a:close/>
                  <a:moveTo>
                    <a:pt x="839" y="588"/>
                  </a:moveTo>
                  <a:cubicBezTo>
                    <a:pt x="839" y="605"/>
                    <a:pt x="826" y="629"/>
                    <a:pt x="811" y="638"/>
                  </a:cubicBezTo>
                  <a:cubicBezTo>
                    <a:pt x="472" y="830"/>
                    <a:pt x="472" y="830"/>
                    <a:pt x="472" y="830"/>
                  </a:cubicBezTo>
                  <a:cubicBezTo>
                    <a:pt x="458" y="839"/>
                    <a:pt x="429" y="839"/>
                    <a:pt x="414" y="830"/>
                  </a:cubicBezTo>
                  <a:cubicBezTo>
                    <a:pt x="76" y="638"/>
                    <a:pt x="76" y="638"/>
                    <a:pt x="76" y="638"/>
                  </a:cubicBezTo>
                  <a:cubicBezTo>
                    <a:pt x="61" y="629"/>
                    <a:pt x="47" y="605"/>
                    <a:pt x="47" y="588"/>
                  </a:cubicBezTo>
                  <a:cubicBezTo>
                    <a:pt x="47" y="70"/>
                    <a:pt x="47" y="70"/>
                    <a:pt x="47" y="70"/>
                  </a:cubicBezTo>
                  <a:cubicBezTo>
                    <a:pt x="47" y="57"/>
                    <a:pt x="57" y="47"/>
                    <a:pt x="70" y="47"/>
                  </a:cubicBezTo>
                  <a:cubicBezTo>
                    <a:pt x="816" y="47"/>
                    <a:pt x="816" y="47"/>
                    <a:pt x="816" y="47"/>
                  </a:cubicBezTo>
                  <a:cubicBezTo>
                    <a:pt x="829" y="47"/>
                    <a:pt x="839" y="57"/>
                    <a:pt x="839" y="70"/>
                  </a:cubicBezTo>
                  <a:lnTo>
                    <a:pt x="839" y="588"/>
                  </a:lnTo>
                  <a:close/>
                  <a:moveTo>
                    <a:pt x="430" y="271"/>
                  </a:moveTo>
                  <a:cubicBezTo>
                    <a:pt x="414" y="271"/>
                    <a:pt x="401" y="284"/>
                    <a:pt x="401" y="300"/>
                  </a:cubicBezTo>
                  <a:cubicBezTo>
                    <a:pt x="401" y="316"/>
                    <a:pt x="414" y="329"/>
                    <a:pt x="430" y="329"/>
                  </a:cubicBezTo>
                  <a:cubicBezTo>
                    <a:pt x="446" y="329"/>
                    <a:pt x="459" y="316"/>
                    <a:pt x="459" y="300"/>
                  </a:cubicBezTo>
                  <a:cubicBezTo>
                    <a:pt x="459" y="284"/>
                    <a:pt x="446" y="271"/>
                    <a:pt x="430" y="271"/>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2" name="Freeform 17"/>
            <p:cNvSpPr>
              <a:spLocks noEditPoints="1"/>
            </p:cNvSpPr>
            <p:nvPr/>
          </p:nvSpPr>
          <p:spPr bwMode="auto">
            <a:xfrm>
              <a:off x="6287030" y="2665363"/>
              <a:ext cx="169406" cy="147769"/>
            </a:xfrm>
            <a:custGeom>
              <a:avLst/>
              <a:gdLst>
                <a:gd name="T0" fmla="*/ 47 w 620"/>
                <a:gd name="T1" fmla="*/ 201 h 589"/>
                <a:gd name="T2" fmla="*/ 8 w 620"/>
                <a:gd name="T3" fmla="*/ 202 h 589"/>
                <a:gd name="T4" fmla="*/ 0 w 620"/>
                <a:gd name="T5" fmla="*/ 248 h 589"/>
                <a:gd name="T6" fmla="*/ 8 w 620"/>
                <a:gd name="T7" fmla="*/ 387 h 589"/>
                <a:gd name="T8" fmla="*/ 47 w 620"/>
                <a:gd name="T9" fmla="*/ 387 h 589"/>
                <a:gd name="T10" fmla="*/ 19 w 620"/>
                <a:gd name="T11" fmla="*/ 376 h 589"/>
                <a:gd name="T12" fmla="*/ 16 w 620"/>
                <a:gd name="T13" fmla="*/ 341 h 589"/>
                <a:gd name="T14" fmla="*/ 19 w 620"/>
                <a:gd name="T15" fmla="*/ 213 h 589"/>
                <a:gd name="T16" fmla="*/ 116 w 620"/>
                <a:gd name="T17" fmla="*/ 116 h 589"/>
                <a:gd name="T18" fmla="*/ 116 w 620"/>
                <a:gd name="T19" fmla="*/ 101 h 589"/>
                <a:gd name="T20" fmla="*/ 62 w 620"/>
                <a:gd name="T21" fmla="*/ 418 h 589"/>
                <a:gd name="T22" fmla="*/ 124 w 620"/>
                <a:gd name="T23" fmla="*/ 480 h 589"/>
                <a:gd name="T24" fmla="*/ 78 w 620"/>
                <a:gd name="T25" fmla="*/ 418 h 589"/>
                <a:gd name="T26" fmla="*/ 116 w 620"/>
                <a:gd name="T27" fmla="*/ 116 h 589"/>
                <a:gd name="T28" fmla="*/ 620 w 620"/>
                <a:gd name="T29" fmla="*/ 325 h 589"/>
                <a:gd name="T30" fmla="*/ 612 w 620"/>
                <a:gd name="T31" fmla="*/ 202 h 589"/>
                <a:gd name="T32" fmla="*/ 573 w 620"/>
                <a:gd name="T33" fmla="*/ 201 h 589"/>
                <a:gd name="T34" fmla="*/ 601 w 620"/>
                <a:gd name="T35" fmla="*/ 213 h 589"/>
                <a:gd name="T36" fmla="*/ 604 w 620"/>
                <a:gd name="T37" fmla="*/ 248 h 589"/>
                <a:gd name="T38" fmla="*/ 598 w 620"/>
                <a:gd name="T39" fmla="*/ 375 h 589"/>
                <a:gd name="T40" fmla="*/ 573 w 620"/>
                <a:gd name="T41" fmla="*/ 387 h 589"/>
                <a:gd name="T42" fmla="*/ 609 w 620"/>
                <a:gd name="T43" fmla="*/ 386 h 589"/>
                <a:gd name="T44" fmla="*/ 387 w 620"/>
                <a:gd name="T45" fmla="*/ 0 h 589"/>
                <a:gd name="T46" fmla="*/ 155 w 620"/>
                <a:gd name="T47" fmla="*/ 62 h 589"/>
                <a:gd name="T48" fmla="*/ 233 w 620"/>
                <a:gd name="T49" fmla="*/ 589 h 589"/>
                <a:gd name="T50" fmla="*/ 465 w 620"/>
                <a:gd name="T51" fmla="*/ 511 h 589"/>
                <a:gd name="T52" fmla="*/ 387 w 620"/>
                <a:gd name="T53" fmla="*/ 0 h 589"/>
                <a:gd name="T54" fmla="*/ 387 w 620"/>
                <a:gd name="T55" fmla="*/ 558 h 589"/>
                <a:gd name="T56" fmla="*/ 186 w 620"/>
                <a:gd name="T57" fmla="*/ 511 h 589"/>
                <a:gd name="T58" fmla="*/ 233 w 620"/>
                <a:gd name="T59" fmla="*/ 31 h 589"/>
                <a:gd name="T60" fmla="*/ 434 w 620"/>
                <a:gd name="T61" fmla="*/ 62 h 589"/>
                <a:gd name="T62" fmla="*/ 504 w 620"/>
                <a:gd name="T63" fmla="*/ 101 h 589"/>
                <a:gd name="T64" fmla="*/ 504 w 620"/>
                <a:gd name="T65" fmla="*/ 116 h 589"/>
                <a:gd name="T66" fmla="*/ 542 w 620"/>
                <a:gd name="T67" fmla="*/ 418 h 589"/>
                <a:gd name="T68" fmla="*/ 496 w 620"/>
                <a:gd name="T69" fmla="*/ 480 h 589"/>
                <a:gd name="T70" fmla="*/ 558 w 620"/>
                <a:gd name="T71" fmla="*/ 418 h 589"/>
                <a:gd name="T72" fmla="*/ 504 w 620"/>
                <a:gd name="T73" fmla="*/ 10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0" h="589">
                  <a:moveTo>
                    <a:pt x="39" y="209"/>
                  </a:moveTo>
                  <a:cubicBezTo>
                    <a:pt x="43" y="209"/>
                    <a:pt x="47" y="206"/>
                    <a:pt x="47" y="201"/>
                  </a:cubicBezTo>
                  <a:cubicBezTo>
                    <a:pt x="47" y="197"/>
                    <a:pt x="43" y="194"/>
                    <a:pt x="39" y="194"/>
                  </a:cubicBezTo>
                  <a:cubicBezTo>
                    <a:pt x="23" y="194"/>
                    <a:pt x="14" y="196"/>
                    <a:pt x="8" y="202"/>
                  </a:cubicBezTo>
                  <a:cubicBezTo>
                    <a:pt x="0" y="210"/>
                    <a:pt x="0" y="222"/>
                    <a:pt x="0" y="240"/>
                  </a:cubicBezTo>
                  <a:cubicBezTo>
                    <a:pt x="0" y="248"/>
                    <a:pt x="0" y="248"/>
                    <a:pt x="0" y="248"/>
                  </a:cubicBezTo>
                  <a:cubicBezTo>
                    <a:pt x="0" y="349"/>
                    <a:pt x="0" y="349"/>
                    <a:pt x="0" y="349"/>
                  </a:cubicBezTo>
                  <a:cubicBezTo>
                    <a:pt x="0" y="367"/>
                    <a:pt x="0" y="378"/>
                    <a:pt x="8" y="387"/>
                  </a:cubicBezTo>
                  <a:cubicBezTo>
                    <a:pt x="14" y="393"/>
                    <a:pt x="23" y="395"/>
                    <a:pt x="39" y="395"/>
                  </a:cubicBezTo>
                  <a:cubicBezTo>
                    <a:pt x="43" y="395"/>
                    <a:pt x="47" y="392"/>
                    <a:pt x="47" y="387"/>
                  </a:cubicBezTo>
                  <a:cubicBezTo>
                    <a:pt x="47" y="383"/>
                    <a:pt x="43" y="380"/>
                    <a:pt x="39" y="380"/>
                  </a:cubicBezTo>
                  <a:cubicBezTo>
                    <a:pt x="28" y="380"/>
                    <a:pt x="22" y="378"/>
                    <a:pt x="19" y="376"/>
                  </a:cubicBezTo>
                  <a:cubicBezTo>
                    <a:pt x="15" y="372"/>
                    <a:pt x="15" y="363"/>
                    <a:pt x="16" y="349"/>
                  </a:cubicBezTo>
                  <a:cubicBezTo>
                    <a:pt x="16" y="341"/>
                    <a:pt x="16" y="341"/>
                    <a:pt x="16" y="341"/>
                  </a:cubicBezTo>
                  <a:cubicBezTo>
                    <a:pt x="16" y="240"/>
                    <a:pt x="16" y="240"/>
                    <a:pt x="16" y="240"/>
                  </a:cubicBezTo>
                  <a:cubicBezTo>
                    <a:pt x="15" y="226"/>
                    <a:pt x="15" y="217"/>
                    <a:pt x="19" y="213"/>
                  </a:cubicBezTo>
                  <a:cubicBezTo>
                    <a:pt x="22" y="211"/>
                    <a:pt x="28" y="209"/>
                    <a:pt x="39" y="209"/>
                  </a:cubicBezTo>
                  <a:moveTo>
                    <a:pt x="116" y="116"/>
                  </a:moveTo>
                  <a:cubicBezTo>
                    <a:pt x="121" y="116"/>
                    <a:pt x="124" y="113"/>
                    <a:pt x="124" y="108"/>
                  </a:cubicBezTo>
                  <a:cubicBezTo>
                    <a:pt x="124" y="104"/>
                    <a:pt x="121" y="101"/>
                    <a:pt x="116" y="101"/>
                  </a:cubicBezTo>
                  <a:cubicBezTo>
                    <a:pt x="82" y="101"/>
                    <a:pt x="62" y="126"/>
                    <a:pt x="62" y="170"/>
                  </a:cubicBezTo>
                  <a:cubicBezTo>
                    <a:pt x="62" y="418"/>
                    <a:pt x="62" y="418"/>
                    <a:pt x="62" y="418"/>
                  </a:cubicBezTo>
                  <a:cubicBezTo>
                    <a:pt x="62" y="463"/>
                    <a:pt x="82" y="488"/>
                    <a:pt x="116" y="488"/>
                  </a:cubicBezTo>
                  <a:cubicBezTo>
                    <a:pt x="121" y="488"/>
                    <a:pt x="124" y="485"/>
                    <a:pt x="124" y="480"/>
                  </a:cubicBezTo>
                  <a:cubicBezTo>
                    <a:pt x="124" y="476"/>
                    <a:pt x="121" y="473"/>
                    <a:pt x="116" y="473"/>
                  </a:cubicBezTo>
                  <a:cubicBezTo>
                    <a:pt x="91" y="473"/>
                    <a:pt x="78" y="454"/>
                    <a:pt x="78" y="418"/>
                  </a:cubicBezTo>
                  <a:cubicBezTo>
                    <a:pt x="78" y="170"/>
                    <a:pt x="78" y="170"/>
                    <a:pt x="78" y="170"/>
                  </a:cubicBezTo>
                  <a:cubicBezTo>
                    <a:pt x="78" y="134"/>
                    <a:pt x="91" y="116"/>
                    <a:pt x="116" y="116"/>
                  </a:cubicBezTo>
                  <a:moveTo>
                    <a:pt x="620" y="334"/>
                  </a:moveTo>
                  <a:cubicBezTo>
                    <a:pt x="620" y="325"/>
                    <a:pt x="620" y="325"/>
                    <a:pt x="620" y="325"/>
                  </a:cubicBezTo>
                  <a:cubicBezTo>
                    <a:pt x="620" y="240"/>
                    <a:pt x="620" y="240"/>
                    <a:pt x="620" y="240"/>
                  </a:cubicBezTo>
                  <a:cubicBezTo>
                    <a:pt x="620" y="222"/>
                    <a:pt x="620" y="210"/>
                    <a:pt x="612" y="202"/>
                  </a:cubicBezTo>
                  <a:cubicBezTo>
                    <a:pt x="606" y="196"/>
                    <a:pt x="597" y="194"/>
                    <a:pt x="581" y="194"/>
                  </a:cubicBezTo>
                  <a:cubicBezTo>
                    <a:pt x="577" y="194"/>
                    <a:pt x="573" y="197"/>
                    <a:pt x="573" y="201"/>
                  </a:cubicBezTo>
                  <a:cubicBezTo>
                    <a:pt x="573" y="206"/>
                    <a:pt x="577" y="209"/>
                    <a:pt x="581" y="209"/>
                  </a:cubicBezTo>
                  <a:cubicBezTo>
                    <a:pt x="592" y="209"/>
                    <a:pt x="599" y="211"/>
                    <a:pt x="601" y="213"/>
                  </a:cubicBezTo>
                  <a:cubicBezTo>
                    <a:pt x="605" y="217"/>
                    <a:pt x="605" y="226"/>
                    <a:pt x="604" y="240"/>
                  </a:cubicBezTo>
                  <a:cubicBezTo>
                    <a:pt x="604" y="248"/>
                    <a:pt x="604" y="248"/>
                    <a:pt x="604" y="248"/>
                  </a:cubicBezTo>
                  <a:cubicBezTo>
                    <a:pt x="604" y="334"/>
                    <a:pt x="604" y="334"/>
                    <a:pt x="604" y="334"/>
                  </a:cubicBezTo>
                  <a:cubicBezTo>
                    <a:pt x="605" y="352"/>
                    <a:pt x="605" y="368"/>
                    <a:pt x="598" y="375"/>
                  </a:cubicBezTo>
                  <a:cubicBezTo>
                    <a:pt x="595" y="378"/>
                    <a:pt x="589" y="380"/>
                    <a:pt x="581" y="380"/>
                  </a:cubicBezTo>
                  <a:cubicBezTo>
                    <a:pt x="577" y="380"/>
                    <a:pt x="573" y="383"/>
                    <a:pt x="573" y="387"/>
                  </a:cubicBezTo>
                  <a:cubicBezTo>
                    <a:pt x="573" y="392"/>
                    <a:pt x="577" y="395"/>
                    <a:pt x="581" y="395"/>
                  </a:cubicBezTo>
                  <a:cubicBezTo>
                    <a:pt x="593" y="395"/>
                    <a:pt x="602" y="392"/>
                    <a:pt x="609" y="386"/>
                  </a:cubicBezTo>
                  <a:cubicBezTo>
                    <a:pt x="620" y="374"/>
                    <a:pt x="620" y="355"/>
                    <a:pt x="620" y="334"/>
                  </a:cubicBezTo>
                  <a:moveTo>
                    <a:pt x="387" y="0"/>
                  </a:moveTo>
                  <a:cubicBezTo>
                    <a:pt x="233" y="0"/>
                    <a:pt x="233" y="0"/>
                    <a:pt x="233" y="0"/>
                  </a:cubicBezTo>
                  <a:cubicBezTo>
                    <a:pt x="184" y="0"/>
                    <a:pt x="155" y="23"/>
                    <a:pt x="155" y="62"/>
                  </a:cubicBezTo>
                  <a:cubicBezTo>
                    <a:pt x="155" y="511"/>
                    <a:pt x="155" y="511"/>
                    <a:pt x="155" y="511"/>
                  </a:cubicBezTo>
                  <a:cubicBezTo>
                    <a:pt x="155" y="554"/>
                    <a:pt x="190" y="589"/>
                    <a:pt x="233" y="589"/>
                  </a:cubicBezTo>
                  <a:cubicBezTo>
                    <a:pt x="387" y="589"/>
                    <a:pt x="387" y="589"/>
                    <a:pt x="387" y="589"/>
                  </a:cubicBezTo>
                  <a:cubicBezTo>
                    <a:pt x="430" y="589"/>
                    <a:pt x="465" y="554"/>
                    <a:pt x="465" y="511"/>
                  </a:cubicBezTo>
                  <a:cubicBezTo>
                    <a:pt x="465" y="62"/>
                    <a:pt x="465" y="62"/>
                    <a:pt x="465" y="62"/>
                  </a:cubicBezTo>
                  <a:cubicBezTo>
                    <a:pt x="465" y="23"/>
                    <a:pt x="436" y="0"/>
                    <a:pt x="387" y="0"/>
                  </a:cubicBezTo>
                  <a:moveTo>
                    <a:pt x="434" y="511"/>
                  </a:moveTo>
                  <a:cubicBezTo>
                    <a:pt x="434" y="537"/>
                    <a:pt x="413" y="558"/>
                    <a:pt x="387" y="558"/>
                  </a:cubicBezTo>
                  <a:cubicBezTo>
                    <a:pt x="233" y="558"/>
                    <a:pt x="233" y="558"/>
                    <a:pt x="233" y="558"/>
                  </a:cubicBezTo>
                  <a:cubicBezTo>
                    <a:pt x="207" y="558"/>
                    <a:pt x="186" y="537"/>
                    <a:pt x="186" y="511"/>
                  </a:cubicBezTo>
                  <a:cubicBezTo>
                    <a:pt x="186" y="62"/>
                    <a:pt x="186" y="62"/>
                    <a:pt x="186" y="62"/>
                  </a:cubicBezTo>
                  <a:cubicBezTo>
                    <a:pt x="186" y="54"/>
                    <a:pt x="186" y="31"/>
                    <a:pt x="233" y="31"/>
                  </a:cubicBezTo>
                  <a:cubicBezTo>
                    <a:pt x="387" y="31"/>
                    <a:pt x="387" y="31"/>
                    <a:pt x="387" y="31"/>
                  </a:cubicBezTo>
                  <a:cubicBezTo>
                    <a:pt x="434" y="31"/>
                    <a:pt x="434" y="54"/>
                    <a:pt x="434" y="62"/>
                  </a:cubicBezTo>
                  <a:lnTo>
                    <a:pt x="434" y="511"/>
                  </a:lnTo>
                  <a:close/>
                  <a:moveTo>
                    <a:pt x="504" y="101"/>
                  </a:moveTo>
                  <a:cubicBezTo>
                    <a:pt x="499" y="101"/>
                    <a:pt x="496" y="104"/>
                    <a:pt x="496" y="108"/>
                  </a:cubicBezTo>
                  <a:cubicBezTo>
                    <a:pt x="496" y="113"/>
                    <a:pt x="499" y="116"/>
                    <a:pt x="504" y="116"/>
                  </a:cubicBezTo>
                  <a:cubicBezTo>
                    <a:pt x="529" y="116"/>
                    <a:pt x="542" y="134"/>
                    <a:pt x="542" y="170"/>
                  </a:cubicBezTo>
                  <a:cubicBezTo>
                    <a:pt x="542" y="418"/>
                    <a:pt x="542" y="418"/>
                    <a:pt x="542" y="418"/>
                  </a:cubicBezTo>
                  <a:cubicBezTo>
                    <a:pt x="542" y="454"/>
                    <a:pt x="529" y="473"/>
                    <a:pt x="504" y="473"/>
                  </a:cubicBezTo>
                  <a:cubicBezTo>
                    <a:pt x="499" y="473"/>
                    <a:pt x="496" y="476"/>
                    <a:pt x="496" y="480"/>
                  </a:cubicBezTo>
                  <a:cubicBezTo>
                    <a:pt x="496" y="485"/>
                    <a:pt x="499" y="488"/>
                    <a:pt x="504" y="488"/>
                  </a:cubicBezTo>
                  <a:cubicBezTo>
                    <a:pt x="538" y="488"/>
                    <a:pt x="558" y="463"/>
                    <a:pt x="558" y="418"/>
                  </a:cubicBezTo>
                  <a:cubicBezTo>
                    <a:pt x="558" y="170"/>
                    <a:pt x="558" y="170"/>
                    <a:pt x="558" y="170"/>
                  </a:cubicBezTo>
                  <a:cubicBezTo>
                    <a:pt x="558" y="126"/>
                    <a:pt x="538" y="101"/>
                    <a:pt x="504" y="101"/>
                  </a:cubicBezTo>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3" name="Freeform 60"/>
            <p:cNvSpPr>
              <a:spLocks noEditPoints="1"/>
            </p:cNvSpPr>
            <p:nvPr/>
          </p:nvSpPr>
          <p:spPr bwMode="auto">
            <a:xfrm>
              <a:off x="6681163" y="2669265"/>
              <a:ext cx="177700" cy="139960"/>
            </a:xfrm>
            <a:custGeom>
              <a:avLst/>
              <a:gdLst>
                <a:gd name="T0" fmla="*/ 123 w 162"/>
                <a:gd name="T1" fmla="*/ 28 h 139"/>
                <a:gd name="T2" fmla="*/ 81 w 162"/>
                <a:gd name="T3" fmla="*/ 0 h 139"/>
                <a:gd name="T4" fmla="*/ 39 w 162"/>
                <a:gd name="T5" fmla="*/ 28 h 139"/>
                <a:gd name="T6" fmla="*/ 0 w 162"/>
                <a:gd name="T7" fmla="*/ 73 h 139"/>
                <a:gd name="T8" fmla="*/ 46 w 162"/>
                <a:gd name="T9" fmla="*/ 117 h 139"/>
                <a:gd name="T10" fmla="*/ 50 w 162"/>
                <a:gd name="T11" fmla="*/ 114 h 139"/>
                <a:gd name="T12" fmla="*/ 46 w 162"/>
                <a:gd name="T13" fmla="*/ 110 h 139"/>
                <a:gd name="T14" fmla="*/ 8 w 162"/>
                <a:gd name="T15" fmla="*/ 73 h 139"/>
                <a:gd name="T16" fmla="*/ 42 w 162"/>
                <a:gd name="T17" fmla="*/ 35 h 139"/>
                <a:gd name="T18" fmla="*/ 44 w 162"/>
                <a:gd name="T19" fmla="*/ 35 h 139"/>
                <a:gd name="T20" fmla="*/ 45 w 162"/>
                <a:gd name="T21" fmla="*/ 33 h 139"/>
                <a:gd name="T22" fmla="*/ 81 w 162"/>
                <a:gd name="T23" fmla="*/ 7 h 139"/>
                <a:gd name="T24" fmla="*/ 117 w 162"/>
                <a:gd name="T25" fmla="*/ 33 h 139"/>
                <a:gd name="T26" fmla="*/ 118 w 162"/>
                <a:gd name="T27" fmla="*/ 35 h 139"/>
                <a:gd name="T28" fmla="*/ 120 w 162"/>
                <a:gd name="T29" fmla="*/ 35 h 139"/>
                <a:gd name="T30" fmla="*/ 154 w 162"/>
                <a:gd name="T31" fmla="*/ 73 h 139"/>
                <a:gd name="T32" fmla="*/ 116 w 162"/>
                <a:gd name="T33" fmla="*/ 110 h 139"/>
                <a:gd name="T34" fmla="*/ 112 w 162"/>
                <a:gd name="T35" fmla="*/ 114 h 139"/>
                <a:gd name="T36" fmla="*/ 116 w 162"/>
                <a:gd name="T37" fmla="*/ 117 h 139"/>
                <a:gd name="T38" fmla="*/ 162 w 162"/>
                <a:gd name="T39" fmla="*/ 73 h 139"/>
                <a:gd name="T40" fmla="*/ 123 w 162"/>
                <a:gd name="T41" fmla="*/ 28 h 139"/>
                <a:gd name="T42" fmla="*/ 65 w 162"/>
                <a:gd name="T43" fmla="*/ 73 h 139"/>
                <a:gd name="T44" fmla="*/ 65 w 162"/>
                <a:gd name="T45" fmla="*/ 73 h 139"/>
                <a:gd name="T46" fmla="*/ 35 w 162"/>
                <a:gd name="T47" fmla="*/ 73 h 139"/>
                <a:gd name="T48" fmla="*/ 33 w 162"/>
                <a:gd name="T49" fmla="*/ 75 h 139"/>
                <a:gd name="T50" fmla="*/ 35 w 162"/>
                <a:gd name="T51" fmla="*/ 77 h 139"/>
                <a:gd name="T52" fmla="*/ 35 w 162"/>
                <a:gd name="T53" fmla="*/ 77 h 139"/>
                <a:gd name="T54" fmla="*/ 65 w 162"/>
                <a:gd name="T55" fmla="*/ 77 h 139"/>
                <a:gd name="T56" fmla="*/ 65 w 162"/>
                <a:gd name="T57" fmla="*/ 77 h 139"/>
                <a:gd name="T58" fmla="*/ 70 w 162"/>
                <a:gd name="T59" fmla="*/ 82 h 139"/>
                <a:gd name="T60" fmla="*/ 70 w 162"/>
                <a:gd name="T61" fmla="*/ 132 h 139"/>
                <a:gd name="T62" fmla="*/ 59 w 162"/>
                <a:gd name="T63" fmla="*/ 118 h 139"/>
                <a:gd name="T64" fmla="*/ 57 w 162"/>
                <a:gd name="T65" fmla="*/ 118 h 139"/>
                <a:gd name="T66" fmla="*/ 56 w 162"/>
                <a:gd name="T67" fmla="*/ 121 h 139"/>
                <a:gd name="T68" fmla="*/ 70 w 162"/>
                <a:gd name="T69" fmla="*/ 138 h 139"/>
                <a:gd name="T70" fmla="*/ 72 w 162"/>
                <a:gd name="T71" fmla="*/ 139 h 139"/>
                <a:gd name="T72" fmla="*/ 73 w 162"/>
                <a:gd name="T73" fmla="*/ 139 h 139"/>
                <a:gd name="T74" fmla="*/ 74 w 162"/>
                <a:gd name="T75" fmla="*/ 137 h 139"/>
                <a:gd name="T76" fmla="*/ 74 w 162"/>
                <a:gd name="T77" fmla="*/ 82 h 139"/>
                <a:gd name="T78" fmla="*/ 65 w 162"/>
                <a:gd name="T79" fmla="*/ 73 h 139"/>
                <a:gd name="T80" fmla="*/ 103 w 162"/>
                <a:gd name="T81" fmla="*/ 119 h 139"/>
                <a:gd name="T82" fmla="*/ 92 w 162"/>
                <a:gd name="T83" fmla="*/ 132 h 139"/>
                <a:gd name="T84" fmla="*/ 92 w 162"/>
                <a:gd name="T85" fmla="*/ 82 h 139"/>
                <a:gd name="T86" fmla="*/ 97 w 162"/>
                <a:gd name="T87" fmla="*/ 77 h 139"/>
                <a:gd name="T88" fmla="*/ 97 w 162"/>
                <a:gd name="T89" fmla="*/ 77 h 139"/>
                <a:gd name="T90" fmla="*/ 127 w 162"/>
                <a:gd name="T91" fmla="*/ 77 h 139"/>
                <a:gd name="T92" fmla="*/ 127 w 162"/>
                <a:gd name="T93" fmla="*/ 77 h 139"/>
                <a:gd name="T94" fmla="*/ 129 w 162"/>
                <a:gd name="T95" fmla="*/ 75 h 139"/>
                <a:gd name="T96" fmla="*/ 127 w 162"/>
                <a:gd name="T97" fmla="*/ 73 h 139"/>
                <a:gd name="T98" fmla="*/ 97 w 162"/>
                <a:gd name="T99" fmla="*/ 73 h 139"/>
                <a:gd name="T100" fmla="*/ 97 w 162"/>
                <a:gd name="T101" fmla="*/ 73 h 139"/>
                <a:gd name="T102" fmla="*/ 88 w 162"/>
                <a:gd name="T103" fmla="*/ 82 h 139"/>
                <a:gd name="T104" fmla="*/ 88 w 162"/>
                <a:gd name="T105" fmla="*/ 138 h 139"/>
                <a:gd name="T106" fmla="*/ 89 w 162"/>
                <a:gd name="T107" fmla="*/ 139 h 139"/>
                <a:gd name="T108" fmla="*/ 90 w 162"/>
                <a:gd name="T109" fmla="*/ 139 h 139"/>
                <a:gd name="T110" fmla="*/ 92 w 162"/>
                <a:gd name="T111" fmla="*/ 139 h 139"/>
                <a:gd name="T112" fmla="*/ 106 w 162"/>
                <a:gd name="T113" fmla="*/ 121 h 139"/>
                <a:gd name="T114" fmla="*/ 105 w 162"/>
                <a:gd name="T115" fmla="*/ 118 h 139"/>
                <a:gd name="T116" fmla="*/ 103 w 162"/>
                <a:gd name="T117" fmla="*/ 11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2" h="139">
                  <a:moveTo>
                    <a:pt x="123" y="28"/>
                  </a:moveTo>
                  <a:cubicBezTo>
                    <a:pt x="116" y="11"/>
                    <a:pt x="100" y="0"/>
                    <a:pt x="81" y="0"/>
                  </a:cubicBezTo>
                  <a:cubicBezTo>
                    <a:pt x="62" y="0"/>
                    <a:pt x="46" y="11"/>
                    <a:pt x="39" y="28"/>
                  </a:cubicBezTo>
                  <a:cubicBezTo>
                    <a:pt x="17" y="32"/>
                    <a:pt x="0" y="50"/>
                    <a:pt x="0" y="73"/>
                  </a:cubicBezTo>
                  <a:cubicBezTo>
                    <a:pt x="0" y="97"/>
                    <a:pt x="21" y="117"/>
                    <a:pt x="46" y="117"/>
                  </a:cubicBezTo>
                  <a:cubicBezTo>
                    <a:pt x="48" y="117"/>
                    <a:pt x="50" y="116"/>
                    <a:pt x="50" y="114"/>
                  </a:cubicBezTo>
                  <a:cubicBezTo>
                    <a:pt x="50" y="111"/>
                    <a:pt x="48" y="110"/>
                    <a:pt x="46" y="110"/>
                  </a:cubicBezTo>
                  <a:cubicBezTo>
                    <a:pt x="25" y="110"/>
                    <a:pt x="8" y="93"/>
                    <a:pt x="8" y="73"/>
                  </a:cubicBezTo>
                  <a:cubicBezTo>
                    <a:pt x="8" y="54"/>
                    <a:pt x="22" y="37"/>
                    <a:pt x="42" y="35"/>
                  </a:cubicBezTo>
                  <a:cubicBezTo>
                    <a:pt x="44" y="35"/>
                    <a:pt x="44" y="35"/>
                    <a:pt x="44" y="35"/>
                  </a:cubicBezTo>
                  <a:cubicBezTo>
                    <a:pt x="45" y="33"/>
                    <a:pt x="45" y="33"/>
                    <a:pt x="45" y="33"/>
                  </a:cubicBezTo>
                  <a:cubicBezTo>
                    <a:pt x="50" y="18"/>
                    <a:pt x="65" y="7"/>
                    <a:pt x="81" y="7"/>
                  </a:cubicBezTo>
                  <a:cubicBezTo>
                    <a:pt x="97" y="7"/>
                    <a:pt x="112" y="18"/>
                    <a:pt x="117" y="33"/>
                  </a:cubicBezTo>
                  <a:cubicBezTo>
                    <a:pt x="118" y="35"/>
                    <a:pt x="118" y="35"/>
                    <a:pt x="118" y="35"/>
                  </a:cubicBezTo>
                  <a:cubicBezTo>
                    <a:pt x="120" y="35"/>
                    <a:pt x="120" y="35"/>
                    <a:pt x="120" y="35"/>
                  </a:cubicBezTo>
                  <a:cubicBezTo>
                    <a:pt x="140" y="37"/>
                    <a:pt x="154" y="54"/>
                    <a:pt x="154" y="73"/>
                  </a:cubicBezTo>
                  <a:cubicBezTo>
                    <a:pt x="154" y="93"/>
                    <a:pt x="137" y="110"/>
                    <a:pt x="116" y="110"/>
                  </a:cubicBezTo>
                  <a:cubicBezTo>
                    <a:pt x="114" y="110"/>
                    <a:pt x="112" y="111"/>
                    <a:pt x="112" y="114"/>
                  </a:cubicBezTo>
                  <a:cubicBezTo>
                    <a:pt x="112" y="116"/>
                    <a:pt x="114" y="117"/>
                    <a:pt x="116" y="117"/>
                  </a:cubicBezTo>
                  <a:cubicBezTo>
                    <a:pt x="141" y="117"/>
                    <a:pt x="162" y="97"/>
                    <a:pt x="162" y="73"/>
                  </a:cubicBezTo>
                  <a:cubicBezTo>
                    <a:pt x="162" y="50"/>
                    <a:pt x="145" y="32"/>
                    <a:pt x="123" y="28"/>
                  </a:cubicBezTo>
                  <a:close/>
                  <a:moveTo>
                    <a:pt x="65" y="73"/>
                  </a:moveTo>
                  <a:cubicBezTo>
                    <a:pt x="65" y="73"/>
                    <a:pt x="65" y="73"/>
                    <a:pt x="65" y="73"/>
                  </a:cubicBezTo>
                  <a:cubicBezTo>
                    <a:pt x="35" y="73"/>
                    <a:pt x="35" y="73"/>
                    <a:pt x="35" y="73"/>
                  </a:cubicBezTo>
                  <a:cubicBezTo>
                    <a:pt x="34" y="73"/>
                    <a:pt x="33" y="74"/>
                    <a:pt x="33" y="75"/>
                  </a:cubicBezTo>
                  <a:cubicBezTo>
                    <a:pt x="33" y="76"/>
                    <a:pt x="34" y="77"/>
                    <a:pt x="35" y="77"/>
                  </a:cubicBezTo>
                  <a:cubicBezTo>
                    <a:pt x="35" y="77"/>
                    <a:pt x="35" y="77"/>
                    <a:pt x="35" y="77"/>
                  </a:cubicBezTo>
                  <a:cubicBezTo>
                    <a:pt x="65" y="77"/>
                    <a:pt x="65" y="77"/>
                    <a:pt x="65" y="77"/>
                  </a:cubicBezTo>
                  <a:cubicBezTo>
                    <a:pt x="65" y="77"/>
                    <a:pt x="65" y="77"/>
                    <a:pt x="65" y="77"/>
                  </a:cubicBezTo>
                  <a:cubicBezTo>
                    <a:pt x="68" y="77"/>
                    <a:pt x="70" y="79"/>
                    <a:pt x="70" y="82"/>
                  </a:cubicBezTo>
                  <a:cubicBezTo>
                    <a:pt x="70" y="132"/>
                    <a:pt x="70" y="132"/>
                    <a:pt x="70" y="132"/>
                  </a:cubicBezTo>
                  <a:cubicBezTo>
                    <a:pt x="59" y="118"/>
                    <a:pt x="59" y="118"/>
                    <a:pt x="59" y="118"/>
                  </a:cubicBezTo>
                  <a:cubicBezTo>
                    <a:pt x="59" y="118"/>
                    <a:pt x="58" y="117"/>
                    <a:pt x="57" y="118"/>
                  </a:cubicBezTo>
                  <a:cubicBezTo>
                    <a:pt x="56" y="119"/>
                    <a:pt x="56" y="120"/>
                    <a:pt x="56" y="121"/>
                  </a:cubicBezTo>
                  <a:cubicBezTo>
                    <a:pt x="70" y="138"/>
                    <a:pt x="70" y="138"/>
                    <a:pt x="70" y="138"/>
                  </a:cubicBezTo>
                  <a:cubicBezTo>
                    <a:pt x="71" y="139"/>
                    <a:pt x="71" y="139"/>
                    <a:pt x="72" y="139"/>
                  </a:cubicBezTo>
                  <a:cubicBezTo>
                    <a:pt x="72" y="139"/>
                    <a:pt x="72" y="139"/>
                    <a:pt x="73" y="139"/>
                  </a:cubicBezTo>
                  <a:cubicBezTo>
                    <a:pt x="73" y="139"/>
                    <a:pt x="74" y="138"/>
                    <a:pt x="74" y="137"/>
                  </a:cubicBezTo>
                  <a:cubicBezTo>
                    <a:pt x="74" y="82"/>
                    <a:pt x="74" y="82"/>
                    <a:pt x="74" y="82"/>
                  </a:cubicBezTo>
                  <a:cubicBezTo>
                    <a:pt x="74" y="77"/>
                    <a:pt x="70" y="73"/>
                    <a:pt x="65" y="73"/>
                  </a:cubicBezTo>
                  <a:close/>
                  <a:moveTo>
                    <a:pt x="103" y="119"/>
                  </a:moveTo>
                  <a:cubicBezTo>
                    <a:pt x="92" y="132"/>
                    <a:pt x="92" y="132"/>
                    <a:pt x="92" y="132"/>
                  </a:cubicBezTo>
                  <a:cubicBezTo>
                    <a:pt x="92" y="82"/>
                    <a:pt x="92" y="82"/>
                    <a:pt x="92" y="82"/>
                  </a:cubicBezTo>
                  <a:cubicBezTo>
                    <a:pt x="92" y="79"/>
                    <a:pt x="94" y="77"/>
                    <a:pt x="97" y="77"/>
                  </a:cubicBezTo>
                  <a:cubicBezTo>
                    <a:pt x="97" y="77"/>
                    <a:pt x="97" y="77"/>
                    <a:pt x="97" y="77"/>
                  </a:cubicBezTo>
                  <a:cubicBezTo>
                    <a:pt x="127" y="77"/>
                    <a:pt x="127" y="77"/>
                    <a:pt x="127" y="77"/>
                  </a:cubicBezTo>
                  <a:cubicBezTo>
                    <a:pt x="127" y="77"/>
                    <a:pt x="127" y="77"/>
                    <a:pt x="127" y="77"/>
                  </a:cubicBezTo>
                  <a:cubicBezTo>
                    <a:pt x="128" y="77"/>
                    <a:pt x="129" y="76"/>
                    <a:pt x="129" y="75"/>
                  </a:cubicBezTo>
                  <a:cubicBezTo>
                    <a:pt x="129" y="74"/>
                    <a:pt x="128" y="73"/>
                    <a:pt x="127" y="73"/>
                  </a:cubicBezTo>
                  <a:cubicBezTo>
                    <a:pt x="97" y="73"/>
                    <a:pt x="97" y="73"/>
                    <a:pt x="97" y="73"/>
                  </a:cubicBezTo>
                  <a:cubicBezTo>
                    <a:pt x="97" y="73"/>
                    <a:pt x="97" y="73"/>
                    <a:pt x="97" y="73"/>
                  </a:cubicBezTo>
                  <a:cubicBezTo>
                    <a:pt x="92" y="73"/>
                    <a:pt x="88" y="77"/>
                    <a:pt x="88" y="82"/>
                  </a:cubicBezTo>
                  <a:cubicBezTo>
                    <a:pt x="88" y="138"/>
                    <a:pt x="88" y="138"/>
                    <a:pt x="88" y="138"/>
                  </a:cubicBezTo>
                  <a:cubicBezTo>
                    <a:pt x="88" y="138"/>
                    <a:pt x="89" y="139"/>
                    <a:pt x="89" y="139"/>
                  </a:cubicBezTo>
                  <a:cubicBezTo>
                    <a:pt x="90" y="139"/>
                    <a:pt x="90" y="139"/>
                    <a:pt x="90" y="139"/>
                  </a:cubicBezTo>
                  <a:cubicBezTo>
                    <a:pt x="91" y="139"/>
                    <a:pt x="91" y="139"/>
                    <a:pt x="92" y="139"/>
                  </a:cubicBezTo>
                  <a:cubicBezTo>
                    <a:pt x="106" y="121"/>
                    <a:pt x="106" y="121"/>
                    <a:pt x="106" y="121"/>
                  </a:cubicBezTo>
                  <a:cubicBezTo>
                    <a:pt x="106" y="120"/>
                    <a:pt x="106" y="119"/>
                    <a:pt x="105" y="118"/>
                  </a:cubicBezTo>
                  <a:cubicBezTo>
                    <a:pt x="104" y="118"/>
                    <a:pt x="103" y="118"/>
                    <a:pt x="103" y="119"/>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84" name="组合 183"/>
            <p:cNvGrpSpPr/>
            <p:nvPr/>
          </p:nvGrpSpPr>
          <p:grpSpPr>
            <a:xfrm>
              <a:off x="7083603" y="2678858"/>
              <a:ext cx="181034" cy="120776"/>
              <a:chOff x="3222625" y="1336675"/>
              <a:chExt cx="5746750" cy="4183063"/>
            </a:xfrm>
            <a:solidFill>
              <a:srgbClr val="1D1D1A"/>
            </a:solidFill>
          </p:grpSpPr>
          <p:sp>
            <p:nvSpPr>
              <p:cNvPr id="489" name="Freeform 10"/>
              <p:cNvSpPr/>
              <p:nvPr/>
            </p:nvSpPr>
            <p:spPr bwMode="auto">
              <a:xfrm>
                <a:off x="4560888" y="2762250"/>
                <a:ext cx="3844925" cy="1785938"/>
              </a:xfrm>
              <a:custGeom>
                <a:avLst/>
                <a:gdLst>
                  <a:gd name="T0" fmla="*/ 814 w 1023"/>
                  <a:gd name="T1" fmla="*/ 28 h 475"/>
                  <a:gd name="T2" fmla="*/ 833 w 1023"/>
                  <a:gd name="T3" fmla="*/ 44 h 475"/>
                  <a:gd name="T4" fmla="*/ 954 w 1023"/>
                  <a:gd name="T5" fmla="*/ 38 h 475"/>
                  <a:gd name="T6" fmla="*/ 585 w 1023"/>
                  <a:gd name="T7" fmla="*/ 346 h 475"/>
                  <a:gd name="T8" fmla="*/ 420 w 1023"/>
                  <a:gd name="T9" fmla="*/ 169 h 475"/>
                  <a:gd name="T10" fmla="*/ 398 w 1023"/>
                  <a:gd name="T11" fmla="*/ 167 h 475"/>
                  <a:gd name="T12" fmla="*/ 10 w 1023"/>
                  <a:gd name="T13" fmla="*/ 444 h 475"/>
                  <a:gd name="T14" fmla="*/ 6 w 1023"/>
                  <a:gd name="T15" fmla="*/ 468 h 475"/>
                  <a:gd name="T16" fmla="*/ 20 w 1023"/>
                  <a:gd name="T17" fmla="*/ 475 h 475"/>
                  <a:gd name="T18" fmla="*/ 30 w 1023"/>
                  <a:gd name="T19" fmla="*/ 472 h 475"/>
                  <a:gd name="T20" fmla="*/ 405 w 1023"/>
                  <a:gd name="T21" fmla="*/ 204 h 475"/>
                  <a:gd name="T22" fmla="*/ 571 w 1023"/>
                  <a:gd name="T23" fmla="*/ 382 h 475"/>
                  <a:gd name="T24" fmla="*/ 595 w 1023"/>
                  <a:gd name="T25" fmla="*/ 383 h 475"/>
                  <a:gd name="T26" fmla="*/ 977 w 1023"/>
                  <a:gd name="T27" fmla="*/ 64 h 475"/>
                  <a:gd name="T28" fmla="*/ 949 w 1023"/>
                  <a:gd name="T29" fmla="*/ 183 h 475"/>
                  <a:gd name="T30" fmla="*/ 962 w 1023"/>
                  <a:gd name="T31" fmla="*/ 204 h 475"/>
                  <a:gd name="T32" fmla="*/ 966 w 1023"/>
                  <a:gd name="T33" fmla="*/ 205 h 475"/>
                  <a:gd name="T34" fmla="*/ 983 w 1023"/>
                  <a:gd name="T35" fmla="*/ 191 h 475"/>
                  <a:gd name="T36" fmla="*/ 1022 w 1023"/>
                  <a:gd name="T37" fmla="*/ 22 h 475"/>
                  <a:gd name="T38" fmla="*/ 1019 w 1023"/>
                  <a:gd name="T39" fmla="*/ 7 h 475"/>
                  <a:gd name="T40" fmla="*/ 1004 w 1023"/>
                  <a:gd name="T41" fmla="*/ 0 h 475"/>
                  <a:gd name="T42" fmla="*/ 831 w 1023"/>
                  <a:gd name="T43" fmla="*/ 10 h 475"/>
                  <a:gd name="T44" fmla="*/ 814 w 1023"/>
                  <a:gd name="T45" fmla="*/ 28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23" h="475">
                    <a:moveTo>
                      <a:pt x="814" y="28"/>
                    </a:moveTo>
                    <a:cubicBezTo>
                      <a:pt x="815" y="38"/>
                      <a:pt x="823" y="45"/>
                      <a:pt x="833" y="44"/>
                    </a:cubicBezTo>
                    <a:cubicBezTo>
                      <a:pt x="954" y="38"/>
                      <a:pt x="954" y="38"/>
                      <a:pt x="954" y="38"/>
                    </a:cubicBezTo>
                    <a:cubicBezTo>
                      <a:pt x="585" y="346"/>
                      <a:pt x="585" y="346"/>
                      <a:pt x="585" y="346"/>
                    </a:cubicBezTo>
                    <a:cubicBezTo>
                      <a:pt x="420" y="169"/>
                      <a:pt x="420" y="169"/>
                      <a:pt x="420" y="169"/>
                    </a:cubicBezTo>
                    <a:cubicBezTo>
                      <a:pt x="414" y="163"/>
                      <a:pt x="405" y="162"/>
                      <a:pt x="398" y="167"/>
                    </a:cubicBezTo>
                    <a:cubicBezTo>
                      <a:pt x="10" y="444"/>
                      <a:pt x="10" y="444"/>
                      <a:pt x="10" y="444"/>
                    </a:cubicBezTo>
                    <a:cubicBezTo>
                      <a:pt x="2" y="449"/>
                      <a:pt x="0" y="460"/>
                      <a:pt x="6" y="468"/>
                    </a:cubicBezTo>
                    <a:cubicBezTo>
                      <a:pt x="9" y="473"/>
                      <a:pt x="15" y="475"/>
                      <a:pt x="20" y="475"/>
                    </a:cubicBezTo>
                    <a:cubicBezTo>
                      <a:pt x="24" y="475"/>
                      <a:pt x="27" y="474"/>
                      <a:pt x="30" y="472"/>
                    </a:cubicBezTo>
                    <a:cubicBezTo>
                      <a:pt x="405" y="204"/>
                      <a:pt x="405" y="204"/>
                      <a:pt x="405" y="204"/>
                    </a:cubicBezTo>
                    <a:cubicBezTo>
                      <a:pt x="571" y="382"/>
                      <a:pt x="571" y="382"/>
                      <a:pt x="571" y="382"/>
                    </a:cubicBezTo>
                    <a:cubicBezTo>
                      <a:pt x="577" y="389"/>
                      <a:pt x="588" y="389"/>
                      <a:pt x="595" y="383"/>
                    </a:cubicBezTo>
                    <a:cubicBezTo>
                      <a:pt x="977" y="64"/>
                      <a:pt x="977" y="64"/>
                      <a:pt x="977" y="64"/>
                    </a:cubicBezTo>
                    <a:cubicBezTo>
                      <a:pt x="949" y="183"/>
                      <a:pt x="949" y="183"/>
                      <a:pt x="949" y="183"/>
                    </a:cubicBezTo>
                    <a:cubicBezTo>
                      <a:pt x="947" y="193"/>
                      <a:pt x="953" y="202"/>
                      <a:pt x="962" y="204"/>
                    </a:cubicBezTo>
                    <a:cubicBezTo>
                      <a:pt x="963" y="205"/>
                      <a:pt x="965" y="205"/>
                      <a:pt x="966" y="205"/>
                    </a:cubicBezTo>
                    <a:cubicBezTo>
                      <a:pt x="974" y="205"/>
                      <a:pt x="981" y="199"/>
                      <a:pt x="983" y="191"/>
                    </a:cubicBezTo>
                    <a:cubicBezTo>
                      <a:pt x="1022" y="22"/>
                      <a:pt x="1022" y="22"/>
                      <a:pt x="1022" y="22"/>
                    </a:cubicBezTo>
                    <a:cubicBezTo>
                      <a:pt x="1023" y="16"/>
                      <a:pt x="1022" y="11"/>
                      <a:pt x="1019" y="7"/>
                    </a:cubicBezTo>
                    <a:cubicBezTo>
                      <a:pt x="1015" y="2"/>
                      <a:pt x="1010" y="0"/>
                      <a:pt x="1004" y="0"/>
                    </a:cubicBezTo>
                    <a:cubicBezTo>
                      <a:pt x="831" y="10"/>
                      <a:pt x="831" y="10"/>
                      <a:pt x="831" y="10"/>
                    </a:cubicBezTo>
                    <a:cubicBezTo>
                      <a:pt x="821" y="10"/>
                      <a:pt x="814" y="18"/>
                      <a:pt x="814" y="28"/>
                    </a:cubicBezTo>
                    <a:close/>
                  </a:path>
                </a:pathLst>
              </a:custGeom>
              <a:grp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0" name="Freeform 11"/>
              <p:cNvSpPr/>
              <p:nvPr/>
            </p:nvSpPr>
            <p:spPr bwMode="auto">
              <a:xfrm>
                <a:off x="3222625" y="1336675"/>
                <a:ext cx="5746750" cy="4183063"/>
              </a:xfrm>
              <a:custGeom>
                <a:avLst/>
                <a:gdLst>
                  <a:gd name="T0" fmla="*/ 1482 w 1529"/>
                  <a:gd name="T1" fmla="*/ 494 h 1112"/>
                  <a:gd name="T2" fmla="*/ 1436 w 1529"/>
                  <a:gd name="T3" fmla="*/ 479 h 1112"/>
                  <a:gd name="T4" fmla="*/ 1421 w 1529"/>
                  <a:gd name="T5" fmla="*/ 526 h 1112"/>
                  <a:gd name="T6" fmla="*/ 1460 w 1529"/>
                  <a:gd name="T7" fmla="*/ 686 h 1112"/>
                  <a:gd name="T8" fmla="*/ 1096 w 1529"/>
                  <a:gd name="T9" fmla="*/ 1042 h 1112"/>
                  <a:gd name="T10" fmla="*/ 433 w 1529"/>
                  <a:gd name="T11" fmla="*/ 1042 h 1112"/>
                  <a:gd name="T12" fmla="*/ 70 w 1529"/>
                  <a:gd name="T13" fmla="*/ 686 h 1112"/>
                  <a:gd name="T14" fmla="*/ 392 w 1529"/>
                  <a:gd name="T15" fmla="*/ 332 h 1112"/>
                  <a:gd name="T16" fmla="*/ 421 w 1529"/>
                  <a:gd name="T17" fmla="*/ 309 h 1112"/>
                  <a:gd name="T18" fmla="*/ 765 w 1529"/>
                  <a:gd name="T19" fmla="*/ 69 h 1112"/>
                  <a:gd name="T20" fmla="*/ 1108 w 1529"/>
                  <a:gd name="T21" fmla="*/ 309 h 1112"/>
                  <a:gd name="T22" fmla="*/ 1152 w 1529"/>
                  <a:gd name="T23" fmla="*/ 331 h 1112"/>
                  <a:gd name="T24" fmla="*/ 1173 w 1529"/>
                  <a:gd name="T25" fmla="*/ 286 h 1112"/>
                  <a:gd name="T26" fmla="*/ 765 w 1529"/>
                  <a:gd name="T27" fmla="*/ 0 h 1112"/>
                  <a:gd name="T28" fmla="*/ 364 w 1529"/>
                  <a:gd name="T29" fmla="*/ 266 h 1112"/>
                  <a:gd name="T30" fmla="*/ 0 w 1529"/>
                  <a:gd name="T31" fmla="*/ 686 h 1112"/>
                  <a:gd name="T32" fmla="*/ 433 w 1529"/>
                  <a:gd name="T33" fmla="*/ 1112 h 1112"/>
                  <a:gd name="T34" fmla="*/ 1096 w 1529"/>
                  <a:gd name="T35" fmla="*/ 1112 h 1112"/>
                  <a:gd name="T36" fmla="*/ 1529 w 1529"/>
                  <a:gd name="T37" fmla="*/ 686 h 1112"/>
                  <a:gd name="T38" fmla="*/ 1482 w 1529"/>
                  <a:gd name="T39" fmla="*/ 494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29" h="1112">
                    <a:moveTo>
                      <a:pt x="1482" y="494"/>
                    </a:moveTo>
                    <a:cubicBezTo>
                      <a:pt x="1474" y="477"/>
                      <a:pt x="1453" y="470"/>
                      <a:pt x="1436" y="479"/>
                    </a:cubicBezTo>
                    <a:cubicBezTo>
                      <a:pt x="1419" y="488"/>
                      <a:pt x="1412" y="509"/>
                      <a:pt x="1421" y="526"/>
                    </a:cubicBezTo>
                    <a:cubicBezTo>
                      <a:pt x="1446" y="576"/>
                      <a:pt x="1460" y="630"/>
                      <a:pt x="1460" y="686"/>
                    </a:cubicBezTo>
                    <a:cubicBezTo>
                      <a:pt x="1460" y="883"/>
                      <a:pt x="1297" y="1042"/>
                      <a:pt x="1096" y="1042"/>
                    </a:cubicBezTo>
                    <a:cubicBezTo>
                      <a:pt x="433" y="1042"/>
                      <a:pt x="433" y="1042"/>
                      <a:pt x="433" y="1042"/>
                    </a:cubicBezTo>
                    <a:cubicBezTo>
                      <a:pt x="232" y="1042"/>
                      <a:pt x="70" y="883"/>
                      <a:pt x="70" y="686"/>
                    </a:cubicBezTo>
                    <a:cubicBezTo>
                      <a:pt x="70" y="505"/>
                      <a:pt x="208" y="352"/>
                      <a:pt x="392" y="332"/>
                    </a:cubicBezTo>
                    <a:cubicBezTo>
                      <a:pt x="406" y="331"/>
                      <a:pt x="417" y="322"/>
                      <a:pt x="421" y="309"/>
                    </a:cubicBezTo>
                    <a:cubicBezTo>
                      <a:pt x="472" y="166"/>
                      <a:pt x="610" y="69"/>
                      <a:pt x="765" y="69"/>
                    </a:cubicBezTo>
                    <a:cubicBezTo>
                      <a:pt x="919" y="69"/>
                      <a:pt x="1057" y="166"/>
                      <a:pt x="1108" y="309"/>
                    </a:cubicBezTo>
                    <a:cubicBezTo>
                      <a:pt x="1114" y="328"/>
                      <a:pt x="1134" y="337"/>
                      <a:pt x="1152" y="331"/>
                    </a:cubicBezTo>
                    <a:cubicBezTo>
                      <a:pt x="1170" y="324"/>
                      <a:pt x="1180" y="304"/>
                      <a:pt x="1173" y="286"/>
                    </a:cubicBezTo>
                    <a:cubicBezTo>
                      <a:pt x="1113" y="115"/>
                      <a:pt x="949" y="0"/>
                      <a:pt x="765" y="0"/>
                    </a:cubicBezTo>
                    <a:cubicBezTo>
                      <a:pt x="588" y="0"/>
                      <a:pt x="429" y="106"/>
                      <a:pt x="364" y="266"/>
                    </a:cubicBezTo>
                    <a:cubicBezTo>
                      <a:pt x="155" y="299"/>
                      <a:pt x="0" y="476"/>
                      <a:pt x="0" y="686"/>
                    </a:cubicBezTo>
                    <a:cubicBezTo>
                      <a:pt x="0" y="921"/>
                      <a:pt x="194" y="1112"/>
                      <a:pt x="433" y="1112"/>
                    </a:cubicBezTo>
                    <a:cubicBezTo>
                      <a:pt x="1096" y="1112"/>
                      <a:pt x="1096" y="1112"/>
                      <a:pt x="1096" y="1112"/>
                    </a:cubicBezTo>
                    <a:cubicBezTo>
                      <a:pt x="1335" y="1112"/>
                      <a:pt x="1529" y="921"/>
                      <a:pt x="1529" y="686"/>
                    </a:cubicBezTo>
                    <a:cubicBezTo>
                      <a:pt x="1529" y="619"/>
                      <a:pt x="1513" y="554"/>
                      <a:pt x="1482" y="494"/>
                    </a:cubicBezTo>
                    <a:close/>
                  </a:path>
                </a:pathLst>
              </a:custGeom>
              <a:grp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85" name="组合 184"/>
            <p:cNvGrpSpPr/>
            <p:nvPr/>
          </p:nvGrpSpPr>
          <p:grpSpPr>
            <a:xfrm>
              <a:off x="7489386" y="2663735"/>
              <a:ext cx="159794" cy="151023"/>
              <a:chOff x="12639675" y="4092575"/>
              <a:chExt cx="611187" cy="630238"/>
            </a:xfrm>
            <a:solidFill>
              <a:srgbClr val="1D1D1A"/>
            </a:solidFill>
          </p:grpSpPr>
          <p:sp>
            <p:nvSpPr>
              <p:cNvPr id="478" name="Freeform 29"/>
              <p:cNvSpPr/>
              <p:nvPr/>
            </p:nvSpPr>
            <p:spPr bwMode="auto">
              <a:xfrm>
                <a:off x="12639675" y="4092575"/>
                <a:ext cx="542925" cy="630238"/>
              </a:xfrm>
              <a:custGeom>
                <a:avLst/>
                <a:gdLst>
                  <a:gd name="T0" fmla="*/ 84 w 142"/>
                  <a:gd name="T1" fmla="*/ 159 h 168"/>
                  <a:gd name="T2" fmla="*/ 13 w 142"/>
                  <a:gd name="T3" fmla="*/ 159 h 168"/>
                  <a:gd name="T4" fmla="*/ 9 w 142"/>
                  <a:gd name="T5" fmla="*/ 155 h 168"/>
                  <a:gd name="T6" fmla="*/ 9 w 142"/>
                  <a:gd name="T7" fmla="*/ 13 h 168"/>
                  <a:gd name="T8" fmla="*/ 13 w 142"/>
                  <a:gd name="T9" fmla="*/ 9 h 168"/>
                  <a:gd name="T10" fmla="*/ 129 w 142"/>
                  <a:gd name="T11" fmla="*/ 9 h 168"/>
                  <a:gd name="T12" fmla="*/ 133 w 142"/>
                  <a:gd name="T13" fmla="*/ 13 h 168"/>
                  <a:gd name="T14" fmla="*/ 133 w 142"/>
                  <a:gd name="T15" fmla="*/ 84 h 168"/>
                  <a:gd name="T16" fmla="*/ 138 w 142"/>
                  <a:gd name="T17" fmla="*/ 89 h 168"/>
                  <a:gd name="T18" fmla="*/ 142 w 142"/>
                  <a:gd name="T19" fmla="*/ 84 h 168"/>
                  <a:gd name="T20" fmla="*/ 142 w 142"/>
                  <a:gd name="T21" fmla="*/ 13 h 168"/>
                  <a:gd name="T22" fmla="*/ 129 w 142"/>
                  <a:gd name="T23" fmla="*/ 0 h 168"/>
                  <a:gd name="T24" fmla="*/ 13 w 142"/>
                  <a:gd name="T25" fmla="*/ 0 h 168"/>
                  <a:gd name="T26" fmla="*/ 0 w 142"/>
                  <a:gd name="T27" fmla="*/ 13 h 168"/>
                  <a:gd name="T28" fmla="*/ 0 w 142"/>
                  <a:gd name="T29" fmla="*/ 155 h 168"/>
                  <a:gd name="T30" fmla="*/ 13 w 142"/>
                  <a:gd name="T31" fmla="*/ 168 h 168"/>
                  <a:gd name="T32" fmla="*/ 84 w 142"/>
                  <a:gd name="T33" fmla="*/ 168 h 168"/>
                  <a:gd name="T34" fmla="*/ 89 w 142"/>
                  <a:gd name="T35" fmla="*/ 164 h 168"/>
                  <a:gd name="T36" fmla="*/ 84 w 142"/>
                  <a:gd name="T37" fmla="*/ 15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168">
                    <a:moveTo>
                      <a:pt x="84" y="159"/>
                    </a:moveTo>
                    <a:cubicBezTo>
                      <a:pt x="13" y="159"/>
                      <a:pt x="13" y="159"/>
                      <a:pt x="13" y="159"/>
                    </a:cubicBezTo>
                    <a:cubicBezTo>
                      <a:pt x="11" y="159"/>
                      <a:pt x="9" y="157"/>
                      <a:pt x="9" y="155"/>
                    </a:cubicBezTo>
                    <a:cubicBezTo>
                      <a:pt x="9" y="13"/>
                      <a:pt x="9" y="13"/>
                      <a:pt x="9" y="13"/>
                    </a:cubicBezTo>
                    <a:cubicBezTo>
                      <a:pt x="9" y="11"/>
                      <a:pt x="11" y="9"/>
                      <a:pt x="13" y="9"/>
                    </a:cubicBezTo>
                    <a:cubicBezTo>
                      <a:pt x="129" y="9"/>
                      <a:pt x="129" y="9"/>
                      <a:pt x="129" y="9"/>
                    </a:cubicBezTo>
                    <a:cubicBezTo>
                      <a:pt x="131" y="9"/>
                      <a:pt x="133" y="11"/>
                      <a:pt x="133" y="13"/>
                    </a:cubicBezTo>
                    <a:cubicBezTo>
                      <a:pt x="133" y="84"/>
                      <a:pt x="133" y="84"/>
                      <a:pt x="133" y="84"/>
                    </a:cubicBezTo>
                    <a:cubicBezTo>
                      <a:pt x="133" y="87"/>
                      <a:pt x="135" y="89"/>
                      <a:pt x="138" y="89"/>
                    </a:cubicBezTo>
                    <a:cubicBezTo>
                      <a:pt x="140" y="89"/>
                      <a:pt x="142" y="87"/>
                      <a:pt x="142" y="84"/>
                    </a:cubicBezTo>
                    <a:cubicBezTo>
                      <a:pt x="142" y="13"/>
                      <a:pt x="142" y="13"/>
                      <a:pt x="142" y="13"/>
                    </a:cubicBezTo>
                    <a:cubicBezTo>
                      <a:pt x="142" y="6"/>
                      <a:pt x="136" y="0"/>
                      <a:pt x="129" y="0"/>
                    </a:cubicBezTo>
                    <a:cubicBezTo>
                      <a:pt x="13" y="0"/>
                      <a:pt x="13" y="0"/>
                      <a:pt x="13" y="0"/>
                    </a:cubicBezTo>
                    <a:cubicBezTo>
                      <a:pt x="6" y="0"/>
                      <a:pt x="0" y="6"/>
                      <a:pt x="0" y="13"/>
                    </a:cubicBezTo>
                    <a:cubicBezTo>
                      <a:pt x="0" y="155"/>
                      <a:pt x="0" y="155"/>
                      <a:pt x="0" y="155"/>
                    </a:cubicBezTo>
                    <a:cubicBezTo>
                      <a:pt x="0" y="162"/>
                      <a:pt x="6" y="168"/>
                      <a:pt x="13" y="168"/>
                    </a:cubicBezTo>
                    <a:cubicBezTo>
                      <a:pt x="84" y="168"/>
                      <a:pt x="84" y="168"/>
                      <a:pt x="84" y="168"/>
                    </a:cubicBezTo>
                    <a:cubicBezTo>
                      <a:pt x="87" y="168"/>
                      <a:pt x="89" y="166"/>
                      <a:pt x="89" y="164"/>
                    </a:cubicBezTo>
                    <a:cubicBezTo>
                      <a:pt x="89" y="161"/>
                      <a:pt x="87" y="159"/>
                      <a:pt x="84"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9" name="Freeform 30"/>
              <p:cNvSpPr>
                <a:spLocks noEditPoints="1"/>
              </p:cNvSpPr>
              <p:nvPr/>
            </p:nvSpPr>
            <p:spPr bwMode="auto">
              <a:xfrm>
                <a:off x="12960350" y="4441825"/>
                <a:ext cx="290512" cy="280988"/>
              </a:xfrm>
              <a:custGeom>
                <a:avLst/>
                <a:gdLst>
                  <a:gd name="T0" fmla="*/ 66 w 76"/>
                  <a:gd name="T1" fmla="*/ 28 h 75"/>
                  <a:gd name="T2" fmla="*/ 67 w 76"/>
                  <a:gd name="T3" fmla="*/ 22 h 75"/>
                  <a:gd name="T4" fmla="*/ 62 w 76"/>
                  <a:gd name="T5" fmla="*/ 8 h 75"/>
                  <a:gd name="T6" fmla="*/ 51 w 76"/>
                  <a:gd name="T7" fmla="*/ 12 h 75"/>
                  <a:gd name="T8" fmla="*/ 48 w 76"/>
                  <a:gd name="T9" fmla="*/ 6 h 75"/>
                  <a:gd name="T10" fmla="*/ 35 w 76"/>
                  <a:gd name="T11" fmla="*/ 0 h 75"/>
                  <a:gd name="T12" fmla="*/ 29 w 76"/>
                  <a:gd name="T13" fmla="*/ 10 h 75"/>
                  <a:gd name="T14" fmla="*/ 22 w 76"/>
                  <a:gd name="T15" fmla="*/ 8 h 75"/>
                  <a:gd name="T16" fmla="*/ 9 w 76"/>
                  <a:gd name="T17" fmla="*/ 13 h 75"/>
                  <a:gd name="T18" fmla="*/ 12 w 76"/>
                  <a:gd name="T19" fmla="*/ 25 h 75"/>
                  <a:gd name="T20" fmla="*/ 6 w 76"/>
                  <a:gd name="T21" fmla="*/ 28 h 75"/>
                  <a:gd name="T22" fmla="*/ 0 w 76"/>
                  <a:gd name="T23" fmla="*/ 41 h 75"/>
                  <a:gd name="T24" fmla="*/ 11 w 76"/>
                  <a:gd name="T25" fmla="*/ 47 h 75"/>
                  <a:gd name="T26" fmla="*/ 9 w 76"/>
                  <a:gd name="T27" fmla="*/ 54 h 75"/>
                  <a:gd name="T28" fmla="*/ 14 w 76"/>
                  <a:gd name="T29" fmla="*/ 67 h 75"/>
                  <a:gd name="T30" fmla="*/ 26 w 76"/>
                  <a:gd name="T31" fmla="*/ 63 h 75"/>
                  <a:gd name="T32" fmla="*/ 29 w 76"/>
                  <a:gd name="T33" fmla="*/ 69 h 75"/>
                  <a:gd name="T34" fmla="*/ 42 w 76"/>
                  <a:gd name="T35" fmla="*/ 75 h 75"/>
                  <a:gd name="T36" fmla="*/ 48 w 76"/>
                  <a:gd name="T37" fmla="*/ 65 h 75"/>
                  <a:gd name="T38" fmla="*/ 54 w 76"/>
                  <a:gd name="T39" fmla="*/ 67 h 75"/>
                  <a:gd name="T40" fmla="*/ 67 w 76"/>
                  <a:gd name="T41" fmla="*/ 62 h 75"/>
                  <a:gd name="T42" fmla="*/ 64 w 76"/>
                  <a:gd name="T43" fmla="*/ 50 h 75"/>
                  <a:gd name="T44" fmla="*/ 70 w 76"/>
                  <a:gd name="T45" fmla="*/ 47 h 75"/>
                  <a:gd name="T46" fmla="*/ 76 w 76"/>
                  <a:gd name="T47" fmla="*/ 34 h 75"/>
                  <a:gd name="T48" fmla="*/ 72 w 76"/>
                  <a:gd name="T49" fmla="*/ 41 h 75"/>
                  <a:gd name="T50" fmla="*/ 62 w 76"/>
                  <a:gd name="T51" fmla="*/ 42 h 75"/>
                  <a:gd name="T52" fmla="*/ 59 w 76"/>
                  <a:gd name="T53" fmla="*/ 50 h 75"/>
                  <a:gd name="T54" fmla="*/ 64 w 76"/>
                  <a:gd name="T55" fmla="*/ 57 h 75"/>
                  <a:gd name="T56" fmla="*/ 59 w 76"/>
                  <a:gd name="T57" fmla="*/ 64 h 75"/>
                  <a:gd name="T58" fmla="*/ 52 w 76"/>
                  <a:gd name="T59" fmla="*/ 58 h 75"/>
                  <a:gd name="T60" fmla="*/ 45 w 76"/>
                  <a:gd name="T61" fmla="*/ 61 h 75"/>
                  <a:gd name="T62" fmla="*/ 43 w 76"/>
                  <a:gd name="T63" fmla="*/ 69 h 75"/>
                  <a:gd name="T64" fmla="*/ 35 w 76"/>
                  <a:gd name="T65" fmla="*/ 71 h 75"/>
                  <a:gd name="T66" fmla="*/ 33 w 76"/>
                  <a:gd name="T67" fmla="*/ 61 h 75"/>
                  <a:gd name="T68" fmla="*/ 26 w 76"/>
                  <a:gd name="T69" fmla="*/ 59 h 75"/>
                  <a:gd name="T70" fmla="*/ 19 w 76"/>
                  <a:gd name="T71" fmla="*/ 64 h 75"/>
                  <a:gd name="T72" fmla="*/ 12 w 76"/>
                  <a:gd name="T73" fmla="*/ 58 h 75"/>
                  <a:gd name="T74" fmla="*/ 18 w 76"/>
                  <a:gd name="T75" fmla="*/ 51 h 75"/>
                  <a:gd name="T76" fmla="*/ 15 w 76"/>
                  <a:gd name="T77" fmla="*/ 44 h 75"/>
                  <a:gd name="T78" fmla="*/ 6 w 76"/>
                  <a:gd name="T79" fmla="*/ 42 h 75"/>
                  <a:gd name="T80" fmla="*/ 5 w 76"/>
                  <a:gd name="T81" fmla="*/ 34 h 75"/>
                  <a:gd name="T82" fmla="*/ 14 w 76"/>
                  <a:gd name="T83" fmla="*/ 33 h 75"/>
                  <a:gd name="T84" fmla="*/ 17 w 76"/>
                  <a:gd name="T85" fmla="*/ 26 h 75"/>
                  <a:gd name="T86" fmla="*/ 12 w 76"/>
                  <a:gd name="T87" fmla="*/ 18 h 75"/>
                  <a:gd name="T88" fmla="*/ 17 w 76"/>
                  <a:gd name="T89" fmla="*/ 12 h 75"/>
                  <a:gd name="T90" fmla="*/ 25 w 76"/>
                  <a:gd name="T91" fmla="*/ 17 h 75"/>
                  <a:gd name="T92" fmla="*/ 32 w 76"/>
                  <a:gd name="T93" fmla="*/ 14 h 75"/>
                  <a:gd name="T94" fmla="*/ 33 w 76"/>
                  <a:gd name="T95" fmla="*/ 6 h 75"/>
                  <a:gd name="T96" fmla="*/ 42 w 76"/>
                  <a:gd name="T97" fmla="*/ 4 h 75"/>
                  <a:gd name="T98" fmla="*/ 43 w 76"/>
                  <a:gd name="T99" fmla="*/ 14 h 75"/>
                  <a:gd name="T100" fmla="*/ 50 w 76"/>
                  <a:gd name="T101" fmla="*/ 16 h 75"/>
                  <a:gd name="T102" fmla="*/ 57 w 76"/>
                  <a:gd name="T103" fmla="*/ 12 h 75"/>
                  <a:gd name="T104" fmla="*/ 64 w 76"/>
                  <a:gd name="T105" fmla="*/ 17 h 75"/>
                  <a:gd name="T106" fmla="*/ 59 w 76"/>
                  <a:gd name="T107" fmla="*/ 24 h 75"/>
                  <a:gd name="T108" fmla="*/ 62 w 76"/>
                  <a:gd name="T109" fmla="*/ 31 h 75"/>
                  <a:gd name="T110" fmla="*/ 70 w 76"/>
                  <a:gd name="T111" fmla="*/ 33 h 75"/>
                  <a:gd name="T112" fmla="*/ 72 w 76"/>
                  <a:gd name="T113" fmla="*/ 4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6" h="75">
                    <a:moveTo>
                      <a:pt x="70" y="28"/>
                    </a:moveTo>
                    <a:cubicBezTo>
                      <a:pt x="66" y="28"/>
                      <a:pt x="66" y="28"/>
                      <a:pt x="66" y="28"/>
                    </a:cubicBezTo>
                    <a:cubicBezTo>
                      <a:pt x="65" y="27"/>
                      <a:pt x="65" y="26"/>
                      <a:pt x="64" y="25"/>
                    </a:cubicBezTo>
                    <a:cubicBezTo>
                      <a:pt x="67" y="22"/>
                      <a:pt x="67" y="22"/>
                      <a:pt x="67" y="22"/>
                    </a:cubicBezTo>
                    <a:cubicBezTo>
                      <a:pt x="70" y="19"/>
                      <a:pt x="70" y="16"/>
                      <a:pt x="67" y="13"/>
                    </a:cubicBezTo>
                    <a:cubicBezTo>
                      <a:pt x="62" y="8"/>
                      <a:pt x="62" y="8"/>
                      <a:pt x="62" y="8"/>
                    </a:cubicBezTo>
                    <a:cubicBezTo>
                      <a:pt x="60" y="6"/>
                      <a:pt x="56" y="6"/>
                      <a:pt x="54" y="8"/>
                    </a:cubicBezTo>
                    <a:cubicBezTo>
                      <a:pt x="51" y="12"/>
                      <a:pt x="51" y="12"/>
                      <a:pt x="51" y="12"/>
                    </a:cubicBezTo>
                    <a:cubicBezTo>
                      <a:pt x="50" y="11"/>
                      <a:pt x="49" y="11"/>
                      <a:pt x="48" y="10"/>
                    </a:cubicBezTo>
                    <a:cubicBezTo>
                      <a:pt x="48" y="6"/>
                      <a:pt x="48" y="6"/>
                      <a:pt x="48" y="6"/>
                    </a:cubicBezTo>
                    <a:cubicBezTo>
                      <a:pt x="48" y="3"/>
                      <a:pt x="45" y="0"/>
                      <a:pt x="42" y="0"/>
                    </a:cubicBezTo>
                    <a:cubicBezTo>
                      <a:pt x="35" y="0"/>
                      <a:pt x="35" y="0"/>
                      <a:pt x="35" y="0"/>
                    </a:cubicBezTo>
                    <a:cubicBezTo>
                      <a:pt x="31" y="0"/>
                      <a:pt x="29" y="3"/>
                      <a:pt x="29" y="6"/>
                    </a:cubicBezTo>
                    <a:cubicBezTo>
                      <a:pt x="29" y="10"/>
                      <a:pt x="29" y="10"/>
                      <a:pt x="29" y="10"/>
                    </a:cubicBezTo>
                    <a:cubicBezTo>
                      <a:pt x="28" y="11"/>
                      <a:pt x="27" y="11"/>
                      <a:pt x="26" y="12"/>
                    </a:cubicBezTo>
                    <a:cubicBezTo>
                      <a:pt x="22" y="8"/>
                      <a:pt x="22" y="8"/>
                      <a:pt x="22" y="8"/>
                    </a:cubicBezTo>
                    <a:cubicBezTo>
                      <a:pt x="20" y="6"/>
                      <a:pt x="16" y="6"/>
                      <a:pt x="14" y="8"/>
                    </a:cubicBezTo>
                    <a:cubicBezTo>
                      <a:pt x="9" y="13"/>
                      <a:pt x="9" y="13"/>
                      <a:pt x="9" y="13"/>
                    </a:cubicBezTo>
                    <a:cubicBezTo>
                      <a:pt x="7" y="16"/>
                      <a:pt x="7" y="19"/>
                      <a:pt x="9" y="22"/>
                    </a:cubicBezTo>
                    <a:cubicBezTo>
                      <a:pt x="12" y="25"/>
                      <a:pt x="12" y="25"/>
                      <a:pt x="12" y="25"/>
                    </a:cubicBezTo>
                    <a:cubicBezTo>
                      <a:pt x="12" y="26"/>
                      <a:pt x="11" y="27"/>
                      <a:pt x="11" y="28"/>
                    </a:cubicBezTo>
                    <a:cubicBezTo>
                      <a:pt x="6" y="28"/>
                      <a:pt x="6" y="28"/>
                      <a:pt x="6" y="28"/>
                    </a:cubicBezTo>
                    <a:cubicBezTo>
                      <a:pt x="3" y="28"/>
                      <a:pt x="0" y="31"/>
                      <a:pt x="0" y="34"/>
                    </a:cubicBezTo>
                    <a:cubicBezTo>
                      <a:pt x="0" y="41"/>
                      <a:pt x="0" y="41"/>
                      <a:pt x="0" y="41"/>
                    </a:cubicBezTo>
                    <a:cubicBezTo>
                      <a:pt x="0" y="44"/>
                      <a:pt x="3" y="47"/>
                      <a:pt x="6" y="47"/>
                    </a:cubicBezTo>
                    <a:cubicBezTo>
                      <a:pt x="11" y="47"/>
                      <a:pt x="11" y="47"/>
                      <a:pt x="11" y="47"/>
                    </a:cubicBezTo>
                    <a:cubicBezTo>
                      <a:pt x="11" y="48"/>
                      <a:pt x="12" y="49"/>
                      <a:pt x="12" y="50"/>
                    </a:cubicBezTo>
                    <a:cubicBezTo>
                      <a:pt x="9" y="54"/>
                      <a:pt x="9" y="54"/>
                      <a:pt x="9" y="54"/>
                    </a:cubicBezTo>
                    <a:cubicBezTo>
                      <a:pt x="7" y="56"/>
                      <a:pt x="7" y="59"/>
                      <a:pt x="9" y="62"/>
                    </a:cubicBezTo>
                    <a:cubicBezTo>
                      <a:pt x="14" y="67"/>
                      <a:pt x="14" y="67"/>
                      <a:pt x="14" y="67"/>
                    </a:cubicBezTo>
                    <a:cubicBezTo>
                      <a:pt x="16" y="69"/>
                      <a:pt x="20" y="69"/>
                      <a:pt x="22" y="67"/>
                    </a:cubicBezTo>
                    <a:cubicBezTo>
                      <a:pt x="26" y="63"/>
                      <a:pt x="26" y="63"/>
                      <a:pt x="26" y="63"/>
                    </a:cubicBezTo>
                    <a:cubicBezTo>
                      <a:pt x="27" y="64"/>
                      <a:pt x="28" y="64"/>
                      <a:pt x="29" y="65"/>
                    </a:cubicBezTo>
                    <a:cubicBezTo>
                      <a:pt x="29" y="69"/>
                      <a:pt x="29" y="69"/>
                      <a:pt x="29" y="69"/>
                    </a:cubicBezTo>
                    <a:cubicBezTo>
                      <a:pt x="29" y="73"/>
                      <a:pt x="31" y="75"/>
                      <a:pt x="35" y="75"/>
                    </a:cubicBezTo>
                    <a:cubicBezTo>
                      <a:pt x="42" y="75"/>
                      <a:pt x="42" y="75"/>
                      <a:pt x="42" y="75"/>
                    </a:cubicBezTo>
                    <a:cubicBezTo>
                      <a:pt x="45" y="75"/>
                      <a:pt x="48" y="73"/>
                      <a:pt x="48" y="69"/>
                    </a:cubicBezTo>
                    <a:cubicBezTo>
                      <a:pt x="48" y="65"/>
                      <a:pt x="48" y="65"/>
                      <a:pt x="48" y="65"/>
                    </a:cubicBezTo>
                    <a:cubicBezTo>
                      <a:pt x="49" y="64"/>
                      <a:pt x="50" y="64"/>
                      <a:pt x="51" y="63"/>
                    </a:cubicBezTo>
                    <a:cubicBezTo>
                      <a:pt x="54" y="67"/>
                      <a:pt x="54" y="67"/>
                      <a:pt x="54" y="67"/>
                    </a:cubicBezTo>
                    <a:cubicBezTo>
                      <a:pt x="56" y="69"/>
                      <a:pt x="60" y="69"/>
                      <a:pt x="62" y="67"/>
                    </a:cubicBezTo>
                    <a:cubicBezTo>
                      <a:pt x="67" y="62"/>
                      <a:pt x="67" y="62"/>
                      <a:pt x="67" y="62"/>
                    </a:cubicBezTo>
                    <a:cubicBezTo>
                      <a:pt x="70" y="59"/>
                      <a:pt x="70" y="56"/>
                      <a:pt x="67" y="54"/>
                    </a:cubicBezTo>
                    <a:cubicBezTo>
                      <a:pt x="64" y="50"/>
                      <a:pt x="64" y="50"/>
                      <a:pt x="64" y="50"/>
                    </a:cubicBezTo>
                    <a:cubicBezTo>
                      <a:pt x="65" y="49"/>
                      <a:pt x="65" y="48"/>
                      <a:pt x="66" y="47"/>
                    </a:cubicBezTo>
                    <a:cubicBezTo>
                      <a:pt x="70" y="47"/>
                      <a:pt x="70" y="47"/>
                      <a:pt x="70" y="47"/>
                    </a:cubicBezTo>
                    <a:cubicBezTo>
                      <a:pt x="73" y="47"/>
                      <a:pt x="76" y="44"/>
                      <a:pt x="76" y="41"/>
                    </a:cubicBezTo>
                    <a:cubicBezTo>
                      <a:pt x="76" y="34"/>
                      <a:pt x="76" y="34"/>
                      <a:pt x="76" y="34"/>
                    </a:cubicBezTo>
                    <a:cubicBezTo>
                      <a:pt x="76" y="31"/>
                      <a:pt x="73" y="28"/>
                      <a:pt x="70" y="28"/>
                    </a:cubicBezTo>
                    <a:close/>
                    <a:moveTo>
                      <a:pt x="72" y="41"/>
                    </a:moveTo>
                    <a:cubicBezTo>
                      <a:pt x="72" y="42"/>
                      <a:pt x="71" y="42"/>
                      <a:pt x="70" y="42"/>
                    </a:cubicBezTo>
                    <a:cubicBezTo>
                      <a:pt x="62" y="42"/>
                      <a:pt x="62" y="42"/>
                      <a:pt x="62" y="42"/>
                    </a:cubicBezTo>
                    <a:cubicBezTo>
                      <a:pt x="62" y="44"/>
                      <a:pt x="62" y="44"/>
                      <a:pt x="62" y="44"/>
                    </a:cubicBezTo>
                    <a:cubicBezTo>
                      <a:pt x="61" y="46"/>
                      <a:pt x="60" y="48"/>
                      <a:pt x="59" y="50"/>
                    </a:cubicBezTo>
                    <a:cubicBezTo>
                      <a:pt x="59" y="51"/>
                      <a:pt x="59" y="51"/>
                      <a:pt x="59" y="51"/>
                    </a:cubicBezTo>
                    <a:cubicBezTo>
                      <a:pt x="64" y="57"/>
                      <a:pt x="64" y="57"/>
                      <a:pt x="64" y="57"/>
                    </a:cubicBezTo>
                    <a:cubicBezTo>
                      <a:pt x="65" y="57"/>
                      <a:pt x="65" y="58"/>
                      <a:pt x="64" y="59"/>
                    </a:cubicBezTo>
                    <a:cubicBezTo>
                      <a:pt x="59" y="64"/>
                      <a:pt x="59" y="64"/>
                      <a:pt x="59" y="64"/>
                    </a:cubicBezTo>
                    <a:cubicBezTo>
                      <a:pt x="59" y="64"/>
                      <a:pt x="58" y="64"/>
                      <a:pt x="57" y="64"/>
                    </a:cubicBezTo>
                    <a:cubicBezTo>
                      <a:pt x="52" y="58"/>
                      <a:pt x="52" y="58"/>
                      <a:pt x="52" y="58"/>
                    </a:cubicBezTo>
                    <a:cubicBezTo>
                      <a:pt x="50" y="59"/>
                      <a:pt x="50" y="59"/>
                      <a:pt x="50" y="59"/>
                    </a:cubicBezTo>
                    <a:cubicBezTo>
                      <a:pt x="49" y="60"/>
                      <a:pt x="47" y="60"/>
                      <a:pt x="45" y="61"/>
                    </a:cubicBezTo>
                    <a:cubicBezTo>
                      <a:pt x="43" y="61"/>
                      <a:pt x="43" y="61"/>
                      <a:pt x="43" y="61"/>
                    </a:cubicBezTo>
                    <a:cubicBezTo>
                      <a:pt x="43" y="69"/>
                      <a:pt x="43" y="69"/>
                      <a:pt x="43" y="69"/>
                    </a:cubicBezTo>
                    <a:cubicBezTo>
                      <a:pt x="43" y="70"/>
                      <a:pt x="43" y="71"/>
                      <a:pt x="42" y="71"/>
                    </a:cubicBezTo>
                    <a:cubicBezTo>
                      <a:pt x="35" y="71"/>
                      <a:pt x="35" y="71"/>
                      <a:pt x="35" y="71"/>
                    </a:cubicBezTo>
                    <a:cubicBezTo>
                      <a:pt x="34" y="71"/>
                      <a:pt x="33" y="70"/>
                      <a:pt x="33" y="69"/>
                    </a:cubicBezTo>
                    <a:cubicBezTo>
                      <a:pt x="33" y="61"/>
                      <a:pt x="33" y="61"/>
                      <a:pt x="33" y="61"/>
                    </a:cubicBezTo>
                    <a:cubicBezTo>
                      <a:pt x="32" y="61"/>
                      <a:pt x="32" y="61"/>
                      <a:pt x="32" y="61"/>
                    </a:cubicBezTo>
                    <a:cubicBezTo>
                      <a:pt x="30" y="60"/>
                      <a:pt x="28" y="60"/>
                      <a:pt x="26" y="59"/>
                    </a:cubicBezTo>
                    <a:cubicBezTo>
                      <a:pt x="25" y="58"/>
                      <a:pt x="25" y="58"/>
                      <a:pt x="25" y="58"/>
                    </a:cubicBezTo>
                    <a:cubicBezTo>
                      <a:pt x="19" y="64"/>
                      <a:pt x="19" y="64"/>
                      <a:pt x="19" y="64"/>
                    </a:cubicBezTo>
                    <a:cubicBezTo>
                      <a:pt x="19" y="64"/>
                      <a:pt x="18" y="64"/>
                      <a:pt x="17" y="64"/>
                    </a:cubicBezTo>
                    <a:cubicBezTo>
                      <a:pt x="12" y="58"/>
                      <a:pt x="12" y="58"/>
                      <a:pt x="12" y="58"/>
                    </a:cubicBezTo>
                    <a:cubicBezTo>
                      <a:pt x="12" y="58"/>
                      <a:pt x="12" y="57"/>
                      <a:pt x="12" y="57"/>
                    </a:cubicBezTo>
                    <a:cubicBezTo>
                      <a:pt x="18" y="51"/>
                      <a:pt x="18" y="51"/>
                      <a:pt x="18" y="51"/>
                    </a:cubicBezTo>
                    <a:cubicBezTo>
                      <a:pt x="17" y="50"/>
                      <a:pt x="17" y="50"/>
                      <a:pt x="17" y="50"/>
                    </a:cubicBezTo>
                    <a:cubicBezTo>
                      <a:pt x="16" y="48"/>
                      <a:pt x="15" y="46"/>
                      <a:pt x="15" y="44"/>
                    </a:cubicBezTo>
                    <a:cubicBezTo>
                      <a:pt x="14" y="42"/>
                      <a:pt x="14" y="42"/>
                      <a:pt x="14" y="42"/>
                    </a:cubicBezTo>
                    <a:cubicBezTo>
                      <a:pt x="6" y="42"/>
                      <a:pt x="6" y="42"/>
                      <a:pt x="6" y="42"/>
                    </a:cubicBezTo>
                    <a:cubicBezTo>
                      <a:pt x="6" y="42"/>
                      <a:pt x="5" y="42"/>
                      <a:pt x="5" y="41"/>
                    </a:cubicBezTo>
                    <a:cubicBezTo>
                      <a:pt x="5" y="34"/>
                      <a:pt x="5" y="34"/>
                      <a:pt x="5" y="34"/>
                    </a:cubicBezTo>
                    <a:cubicBezTo>
                      <a:pt x="5" y="33"/>
                      <a:pt x="6" y="33"/>
                      <a:pt x="6" y="33"/>
                    </a:cubicBezTo>
                    <a:cubicBezTo>
                      <a:pt x="14" y="33"/>
                      <a:pt x="14" y="33"/>
                      <a:pt x="14" y="33"/>
                    </a:cubicBezTo>
                    <a:cubicBezTo>
                      <a:pt x="15" y="31"/>
                      <a:pt x="15" y="31"/>
                      <a:pt x="15" y="31"/>
                    </a:cubicBezTo>
                    <a:cubicBezTo>
                      <a:pt x="15" y="29"/>
                      <a:pt x="16" y="27"/>
                      <a:pt x="17" y="26"/>
                    </a:cubicBezTo>
                    <a:cubicBezTo>
                      <a:pt x="18" y="24"/>
                      <a:pt x="18" y="24"/>
                      <a:pt x="18" y="24"/>
                    </a:cubicBezTo>
                    <a:cubicBezTo>
                      <a:pt x="12" y="18"/>
                      <a:pt x="12" y="18"/>
                      <a:pt x="12" y="18"/>
                    </a:cubicBezTo>
                    <a:cubicBezTo>
                      <a:pt x="12" y="18"/>
                      <a:pt x="12" y="17"/>
                      <a:pt x="12" y="17"/>
                    </a:cubicBezTo>
                    <a:cubicBezTo>
                      <a:pt x="17" y="12"/>
                      <a:pt x="17" y="12"/>
                      <a:pt x="17" y="12"/>
                    </a:cubicBezTo>
                    <a:cubicBezTo>
                      <a:pt x="18" y="11"/>
                      <a:pt x="19" y="11"/>
                      <a:pt x="19" y="12"/>
                    </a:cubicBezTo>
                    <a:cubicBezTo>
                      <a:pt x="25" y="17"/>
                      <a:pt x="25" y="17"/>
                      <a:pt x="25" y="17"/>
                    </a:cubicBezTo>
                    <a:cubicBezTo>
                      <a:pt x="26" y="16"/>
                      <a:pt x="26" y="16"/>
                      <a:pt x="26" y="16"/>
                    </a:cubicBezTo>
                    <a:cubicBezTo>
                      <a:pt x="28" y="15"/>
                      <a:pt x="30" y="15"/>
                      <a:pt x="32" y="14"/>
                    </a:cubicBezTo>
                    <a:cubicBezTo>
                      <a:pt x="33" y="14"/>
                      <a:pt x="33" y="14"/>
                      <a:pt x="33" y="14"/>
                    </a:cubicBezTo>
                    <a:cubicBezTo>
                      <a:pt x="33" y="6"/>
                      <a:pt x="33" y="6"/>
                      <a:pt x="33" y="6"/>
                    </a:cubicBezTo>
                    <a:cubicBezTo>
                      <a:pt x="33" y="5"/>
                      <a:pt x="34" y="4"/>
                      <a:pt x="35" y="4"/>
                    </a:cubicBezTo>
                    <a:cubicBezTo>
                      <a:pt x="42" y="4"/>
                      <a:pt x="42" y="4"/>
                      <a:pt x="42" y="4"/>
                    </a:cubicBezTo>
                    <a:cubicBezTo>
                      <a:pt x="43" y="4"/>
                      <a:pt x="43" y="5"/>
                      <a:pt x="43" y="6"/>
                    </a:cubicBezTo>
                    <a:cubicBezTo>
                      <a:pt x="43" y="14"/>
                      <a:pt x="43" y="14"/>
                      <a:pt x="43" y="14"/>
                    </a:cubicBezTo>
                    <a:cubicBezTo>
                      <a:pt x="45" y="14"/>
                      <a:pt x="45" y="14"/>
                      <a:pt x="45" y="14"/>
                    </a:cubicBezTo>
                    <a:cubicBezTo>
                      <a:pt x="47" y="15"/>
                      <a:pt x="49" y="15"/>
                      <a:pt x="50" y="16"/>
                    </a:cubicBezTo>
                    <a:cubicBezTo>
                      <a:pt x="52" y="17"/>
                      <a:pt x="52" y="17"/>
                      <a:pt x="52" y="17"/>
                    </a:cubicBezTo>
                    <a:cubicBezTo>
                      <a:pt x="57" y="12"/>
                      <a:pt x="57" y="12"/>
                      <a:pt x="57" y="12"/>
                    </a:cubicBezTo>
                    <a:cubicBezTo>
                      <a:pt x="58" y="11"/>
                      <a:pt x="59" y="11"/>
                      <a:pt x="59" y="12"/>
                    </a:cubicBezTo>
                    <a:cubicBezTo>
                      <a:pt x="64" y="17"/>
                      <a:pt x="64" y="17"/>
                      <a:pt x="64" y="17"/>
                    </a:cubicBezTo>
                    <a:cubicBezTo>
                      <a:pt x="65" y="17"/>
                      <a:pt x="65" y="18"/>
                      <a:pt x="64" y="18"/>
                    </a:cubicBezTo>
                    <a:cubicBezTo>
                      <a:pt x="59" y="24"/>
                      <a:pt x="59" y="24"/>
                      <a:pt x="59" y="24"/>
                    </a:cubicBezTo>
                    <a:cubicBezTo>
                      <a:pt x="60" y="26"/>
                      <a:pt x="60" y="26"/>
                      <a:pt x="60" y="26"/>
                    </a:cubicBezTo>
                    <a:cubicBezTo>
                      <a:pt x="60" y="27"/>
                      <a:pt x="61" y="29"/>
                      <a:pt x="62" y="31"/>
                    </a:cubicBezTo>
                    <a:cubicBezTo>
                      <a:pt x="62" y="33"/>
                      <a:pt x="62" y="33"/>
                      <a:pt x="62" y="33"/>
                    </a:cubicBezTo>
                    <a:cubicBezTo>
                      <a:pt x="70" y="33"/>
                      <a:pt x="70" y="33"/>
                      <a:pt x="70" y="33"/>
                    </a:cubicBezTo>
                    <a:cubicBezTo>
                      <a:pt x="71" y="33"/>
                      <a:pt x="72" y="33"/>
                      <a:pt x="72" y="34"/>
                    </a:cubicBezTo>
                    <a:lnTo>
                      <a:pt x="72"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0" name="Freeform 31"/>
              <p:cNvSpPr>
                <a:spLocks noEditPoints="1"/>
              </p:cNvSpPr>
              <p:nvPr/>
            </p:nvSpPr>
            <p:spPr bwMode="auto">
              <a:xfrm>
                <a:off x="13049250" y="4524375"/>
                <a:ext cx="117475" cy="115888"/>
              </a:xfrm>
              <a:custGeom>
                <a:avLst/>
                <a:gdLst>
                  <a:gd name="T0" fmla="*/ 15 w 31"/>
                  <a:gd name="T1" fmla="*/ 0 h 31"/>
                  <a:gd name="T2" fmla="*/ 0 w 31"/>
                  <a:gd name="T3" fmla="*/ 16 h 31"/>
                  <a:gd name="T4" fmla="*/ 15 w 31"/>
                  <a:gd name="T5" fmla="*/ 31 h 31"/>
                  <a:gd name="T6" fmla="*/ 31 w 31"/>
                  <a:gd name="T7" fmla="*/ 16 h 31"/>
                  <a:gd name="T8" fmla="*/ 15 w 31"/>
                  <a:gd name="T9" fmla="*/ 0 h 31"/>
                  <a:gd name="T10" fmla="*/ 15 w 31"/>
                  <a:gd name="T11" fmla="*/ 27 h 31"/>
                  <a:gd name="T12" fmla="*/ 4 w 31"/>
                  <a:gd name="T13" fmla="*/ 16 h 31"/>
                  <a:gd name="T14" fmla="*/ 15 w 31"/>
                  <a:gd name="T15" fmla="*/ 5 h 31"/>
                  <a:gd name="T16" fmla="*/ 26 w 31"/>
                  <a:gd name="T17" fmla="*/ 16 h 31"/>
                  <a:gd name="T18" fmla="*/ 15 w 31"/>
                  <a:gd name="T19"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0"/>
                    </a:moveTo>
                    <a:cubicBezTo>
                      <a:pt x="7" y="0"/>
                      <a:pt x="0" y="7"/>
                      <a:pt x="0" y="16"/>
                    </a:cubicBezTo>
                    <a:cubicBezTo>
                      <a:pt x="0" y="24"/>
                      <a:pt x="7" y="31"/>
                      <a:pt x="15" y="31"/>
                    </a:cubicBezTo>
                    <a:cubicBezTo>
                      <a:pt x="24" y="31"/>
                      <a:pt x="31" y="24"/>
                      <a:pt x="31" y="16"/>
                    </a:cubicBezTo>
                    <a:cubicBezTo>
                      <a:pt x="31" y="7"/>
                      <a:pt x="24" y="0"/>
                      <a:pt x="15" y="0"/>
                    </a:cubicBezTo>
                    <a:close/>
                    <a:moveTo>
                      <a:pt x="15" y="27"/>
                    </a:moveTo>
                    <a:cubicBezTo>
                      <a:pt x="9" y="27"/>
                      <a:pt x="4" y="22"/>
                      <a:pt x="4" y="16"/>
                    </a:cubicBezTo>
                    <a:cubicBezTo>
                      <a:pt x="4" y="9"/>
                      <a:pt x="9" y="5"/>
                      <a:pt x="15" y="5"/>
                    </a:cubicBezTo>
                    <a:cubicBezTo>
                      <a:pt x="21" y="5"/>
                      <a:pt x="26" y="9"/>
                      <a:pt x="26" y="16"/>
                    </a:cubicBezTo>
                    <a:cubicBezTo>
                      <a:pt x="26" y="22"/>
                      <a:pt x="21" y="27"/>
                      <a:pt x="1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1" name="Freeform 32"/>
              <p:cNvSpPr/>
              <p:nvPr/>
            </p:nvSpPr>
            <p:spPr bwMode="auto">
              <a:xfrm>
                <a:off x="12807950" y="4227513"/>
                <a:ext cx="274637" cy="14288"/>
              </a:xfrm>
              <a:custGeom>
                <a:avLst/>
                <a:gdLst>
                  <a:gd name="T0" fmla="*/ 69 w 72"/>
                  <a:gd name="T1" fmla="*/ 0 h 4"/>
                  <a:gd name="T2" fmla="*/ 3 w 72"/>
                  <a:gd name="T3" fmla="*/ 0 h 4"/>
                  <a:gd name="T4" fmla="*/ 0 w 72"/>
                  <a:gd name="T5" fmla="*/ 2 h 4"/>
                  <a:gd name="T6" fmla="*/ 3 w 72"/>
                  <a:gd name="T7" fmla="*/ 4 h 4"/>
                  <a:gd name="T8" fmla="*/ 69 w 72"/>
                  <a:gd name="T9" fmla="*/ 4 h 4"/>
                  <a:gd name="T10" fmla="*/ 72 w 72"/>
                  <a:gd name="T11" fmla="*/ 2 h 4"/>
                  <a:gd name="T12" fmla="*/ 69 w 7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72" h="4">
                    <a:moveTo>
                      <a:pt x="69" y="0"/>
                    </a:moveTo>
                    <a:cubicBezTo>
                      <a:pt x="3" y="0"/>
                      <a:pt x="3" y="0"/>
                      <a:pt x="3" y="0"/>
                    </a:cubicBezTo>
                    <a:cubicBezTo>
                      <a:pt x="1" y="0"/>
                      <a:pt x="0" y="0"/>
                      <a:pt x="0" y="2"/>
                    </a:cubicBezTo>
                    <a:cubicBezTo>
                      <a:pt x="0" y="3"/>
                      <a:pt x="1" y="4"/>
                      <a:pt x="3" y="4"/>
                    </a:cubicBezTo>
                    <a:cubicBezTo>
                      <a:pt x="69" y="4"/>
                      <a:pt x="69" y="4"/>
                      <a:pt x="69" y="4"/>
                    </a:cubicBezTo>
                    <a:cubicBezTo>
                      <a:pt x="71" y="4"/>
                      <a:pt x="72" y="3"/>
                      <a:pt x="72" y="2"/>
                    </a:cubicBezTo>
                    <a:cubicBezTo>
                      <a:pt x="72" y="0"/>
                      <a:pt x="71" y="0"/>
                      <a:pt x="6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2" name="Freeform 33"/>
              <p:cNvSpPr/>
              <p:nvPr/>
            </p:nvSpPr>
            <p:spPr bwMode="auto">
              <a:xfrm>
                <a:off x="12742863" y="4227513"/>
                <a:ext cx="34925" cy="14288"/>
              </a:xfrm>
              <a:custGeom>
                <a:avLst/>
                <a:gdLst>
                  <a:gd name="T0" fmla="*/ 6 w 9"/>
                  <a:gd name="T1" fmla="*/ 0 h 4"/>
                  <a:gd name="T2" fmla="*/ 2 w 9"/>
                  <a:gd name="T3" fmla="*/ 0 h 4"/>
                  <a:gd name="T4" fmla="*/ 0 w 9"/>
                  <a:gd name="T5" fmla="*/ 2 h 4"/>
                  <a:gd name="T6" fmla="*/ 2 w 9"/>
                  <a:gd name="T7" fmla="*/ 4 h 4"/>
                  <a:gd name="T8" fmla="*/ 6 w 9"/>
                  <a:gd name="T9" fmla="*/ 4 h 4"/>
                  <a:gd name="T10" fmla="*/ 9 w 9"/>
                  <a:gd name="T11" fmla="*/ 2 h 4"/>
                  <a:gd name="T12" fmla="*/ 6 w 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 h="4">
                    <a:moveTo>
                      <a:pt x="6" y="0"/>
                    </a:moveTo>
                    <a:cubicBezTo>
                      <a:pt x="2" y="0"/>
                      <a:pt x="2" y="0"/>
                      <a:pt x="2" y="0"/>
                    </a:cubicBezTo>
                    <a:cubicBezTo>
                      <a:pt x="1" y="0"/>
                      <a:pt x="0" y="0"/>
                      <a:pt x="0" y="2"/>
                    </a:cubicBezTo>
                    <a:cubicBezTo>
                      <a:pt x="0" y="3"/>
                      <a:pt x="1" y="4"/>
                      <a:pt x="2" y="4"/>
                    </a:cubicBezTo>
                    <a:cubicBezTo>
                      <a:pt x="6" y="4"/>
                      <a:pt x="6" y="4"/>
                      <a:pt x="6" y="4"/>
                    </a:cubicBezTo>
                    <a:cubicBezTo>
                      <a:pt x="8" y="4"/>
                      <a:pt x="9" y="3"/>
                      <a:pt x="9" y="2"/>
                    </a:cubicBezTo>
                    <a:cubicBezTo>
                      <a:pt x="9" y="0"/>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3" name="Freeform 34"/>
              <p:cNvSpPr/>
              <p:nvPr/>
            </p:nvSpPr>
            <p:spPr bwMode="auto">
              <a:xfrm>
                <a:off x="12807950" y="4310063"/>
                <a:ext cx="274637" cy="15875"/>
              </a:xfrm>
              <a:custGeom>
                <a:avLst/>
                <a:gdLst>
                  <a:gd name="T0" fmla="*/ 72 w 72"/>
                  <a:gd name="T1" fmla="*/ 2 h 4"/>
                  <a:gd name="T2" fmla="*/ 69 w 72"/>
                  <a:gd name="T3" fmla="*/ 0 h 4"/>
                  <a:gd name="T4" fmla="*/ 3 w 72"/>
                  <a:gd name="T5" fmla="*/ 0 h 4"/>
                  <a:gd name="T6" fmla="*/ 0 w 72"/>
                  <a:gd name="T7" fmla="*/ 2 h 4"/>
                  <a:gd name="T8" fmla="*/ 3 w 72"/>
                  <a:gd name="T9" fmla="*/ 4 h 4"/>
                  <a:gd name="T10" fmla="*/ 69 w 72"/>
                  <a:gd name="T11" fmla="*/ 4 h 4"/>
                  <a:gd name="T12" fmla="*/ 72 w 72"/>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72" h="4">
                    <a:moveTo>
                      <a:pt x="72" y="2"/>
                    </a:moveTo>
                    <a:cubicBezTo>
                      <a:pt x="72" y="1"/>
                      <a:pt x="71" y="0"/>
                      <a:pt x="69" y="0"/>
                    </a:cubicBezTo>
                    <a:cubicBezTo>
                      <a:pt x="3" y="0"/>
                      <a:pt x="3" y="0"/>
                      <a:pt x="3" y="0"/>
                    </a:cubicBezTo>
                    <a:cubicBezTo>
                      <a:pt x="1" y="0"/>
                      <a:pt x="0" y="1"/>
                      <a:pt x="0" y="2"/>
                    </a:cubicBezTo>
                    <a:cubicBezTo>
                      <a:pt x="0" y="3"/>
                      <a:pt x="1" y="4"/>
                      <a:pt x="3" y="4"/>
                    </a:cubicBezTo>
                    <a:cubicBezTo>
                      <a:pt x="69" y="4"/>
                      <a:pt x="69" y="4"/>
                      <a:pt x="69" y="4"/>
                    </a:cubicBezTo>
                    <a:cubicBezTo>
                      <a:pt x="71" y="4"/>
                      <a:pt x="72" y="3"/>
                      <a:pt x="7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4" name="Freeform 35"/>
              <p:cNvSpPr/>
              <p:nvPr/>
            </p:nvSpPr>
            <p:spPr bwMode="auto">
              <a:xfrm>
                <a:off x="12742863" y="4310063"/>
                <a:ext cx="34925" cy="15875"/>
              </a:xfrm>
              <a:custGeom>
                <a:avLst/>
                <a:gdLst>
                  <a:gd name="T0" fmla="*/ 6 w 9"/>
                  <a:gd name="T1" fmla="*/ 0 h 4"/>
                  <a:gd name="T2" fmla="*/ 2 w 9"/>
                  <a:gd name="T3" fmla="*/ 0 h 4"/>
                  <a:gd name="T4" fmla="*/ 0 w 9"/>
                  <a:gd name="T5" fmla="*/ 2 h 4"/>
                  <a:gd name="T6" fmla="*/ 2 w 9"/>
                  <a:gd name="T7" fmla="*/ 4 h 4"/>
                  <a:gd name="T8" fmla="*/ 6 w 9"/>
                  <a:gd name="T9" fmla="*/ 4 h 4"/>
                  <a:gd name="T10" fmla="*/ 9 w 9"/>
                  <a:gd name="T11" fmla="*/ 2 h 4"/>
                  <a:gd name="T12" fmla="*/ 6 w 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 h="4">
                    <a:moveTo>
                      <a:pt x="6" y="0"/>
                    </a:moveTo>
                    <a:cubicBezTo>
                      <a:pt x="2" y="0"/>
                      <a:pt x="2" y="0"/>
                      <a:pt x="2" y="0"/>
                    </a:cubicBezTo>
                    <a:cubicBezTo>
                      <a:pt x="1" y="0"/>
                      <a:pt x="0" y="1"/>
                      <a:pt x="0" y="2"/>
                    </a:cubicBezTo>
                    <a:cubicBezTo>
                      <a:pt x="0" y="3"/>
                      <a:pt x="1" y="4"/>
                      <a:pt x="2" y="4"/>
                    </a:cubicBezTo>
                    <a:cubicBezTo>
                      <a:pt x="6" y="4"/>
                      <a:pt x="6" y="4"/>
                      <a:pt x="6" y="4"/>
                    </a:cubicBezTo>
                    <a:cubicBezTo>
                      <a:pt x="8" y="4"/>
                      <a:pt x="9" y="3"/>
                      <a:pt x="9" y="2"/>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5" name="Freeform 36"/>
              <p:cNvSpPr/>
              <p:nvPr/>
            </p:nvSpPr>
            <p:spPr bwMode="auto">
              <a:xfrm>
                <a:off x="12807950" y="4392613"/>
                <a:ext cx="222250" cy="15875"/>
              </a:xfrm>
              <a:custGeom>
                <a:avLst/>
                <a:gdLst>
                  <a:gd name="T0" fmla="*/ 58 w 58"/>
                  <a:gd name="T1" fmla="*/ 2 h 4"/>
                  <a:gd name="T2" fmla="*/ 56 w 58"/>
                  <a:gd name="T3" fmla="*/ 0 h 4"/>
                  <a:gd name="T4" fmla="*/ 3 w 58"/>
                  <a:gd name="T5" fmla="*/ 0 h 4"/>
                  <a:gd name="T6" fmla="*/ 0 w 58"/>
                  <a:gd name="T7" fmla="*/ 2 h 4"/>
                  <a:gd name="T8" fmla="*/ 3 w 58"/>
                  <a:gd name="T9" fmla="*/ 4 h 4"/>
                  <a:gd name="T10" fmla="*/ 56 w 58"/>
                  <a:gd name="T11" fmla="*/ 4 h 4"/>
                  <a:gd name="T12" fmla="*/ 58 w 58"/>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58" h="4">
                    <a:moveTo>
                      <a:pt x="58" y="2"/>
                    </a:moveTo>
                    <a:cubicBezTo>
                      <a:pt x="58" y="1"/>
                      <a:pt x="57" y="0"/>
                      <a:pt x="56" y="0"/>
                    </a:cubicBezTo>
                    <a:cubicBezTo>
                      <a:pt x="3" y="0"/>
                      <a:pt x="3" y="0"/>
                      <a:pt x="3" y="0"/>
                    </a:cubicBezTo>
                    <a:cubicBezTo>
                      <a:pt x="1" y="0"/>
                      <a:pt x="0" y="1"/>
                      <a:pt x="0" y="2"/>
                    </a:cubicBezTo>
                    <a:cubicBezTo>
                      <a:pt x="0" y="3"/>
                      <a:pt x="1" y="4"/>
                      <a:pt x="3" y="4"/>
                    </a:cubicBezTo>
                    <a:cubicBezTo>
                      <a:pt x="56" y="4"/>
                      <a:pt x="56" y="4"/>
                      <a:pt x="56" y="4"/>
                    </a:cubicBezTo>
                    <a:cubicBezTo>
                      <a:pt x="57" y="4"/>
                      <a:pt x="58" y="3"/>
                      <a:pt x="5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6" name="Freeform 37"/>
              <p:cNvSpPr/>
              <p:nvPr/>
            </p:nvSpPr>
            <p:spPr bwMode="auto">
              <a:xfrm>
                <a:off x="12742863" y="4392613"/>
                <a:ext cx="34925" cy="15875"/>
              </a:xfrm>
              <a:custGeom>
                <a:avLst/>
                <a:gdLst>
                  <a:gd name="T0" fmla="*/ 6 w 9"/>
                  <a:gd name="T1" fmla="*/ 0 h 4"/>
                  <a:gd name="T2" fmla="*/ 2 w 9"/>
                  <a:gd name="T3" fmla="*/ 0 h 4"/>
                  <a:gd name="T4" fmla="*/ 0 w 9"/>
                  <a:gd name="T5" fmla="*/ 2 h 4"/>
                  <a:gd name="T6" fmla="*/ 2 w 9"/>
                  <a:gd name="T7" fmla="*/ 4 h 4"/>
                  <a:gd name="T8" fmla="*/ 6 w 9"/>
                  <a:gd name="T9" fmla="*/ 4 h 4"/>
                  <a:gd name="T10" fmla="*/ 9 w 9"/>
                  <a:gd name="T11" fmla="*/ 2 h 4"/>
                  <a:gd name="T12" fmla="*/ 6 w 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 h="4">
                    <a:moveTo>
                      <a:pt x="6" y="0"/>
                    </a:moveTo>
                    <a:cubicBezTo>
                      <a:pt x="2" y="0"/>
                      <a:pt x="2" y="0"/>
                      <a:pt x="2" y="0"/>
                    </a:cubicBezTo>
                    <a:cubicBezTo>
                      <a:pt x="1" y="0"/>
                      <a:pt x="0" y="1"/>
                      <a:pt x="0" y="2"/>
                    </a:cubicBezTo>
                    <a:cubicBezTo>
                      <a:pt x="0" y="3"/>
                      <a:pt x="1" y="4"/>
                      <a:pt x="2" y="4"/>
                    </a:cubicBezTo>
                    <a:cubicBezTo>
                      <a:pt x="6" y="4"/>
                      <a:pt x="6" y="4"/>
                      <a:pt x="6" y="4"/>
                    </a:cubicBezTo>
                    <a:cubicBezTo>
                      <a:pt x="8" y="4"/>
                      <a:pt x="9" y="3"/>
                      <a:pt x="9" y="2"/>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7" name="Freeform 38"/>
              <p:cNvSpPr/>
              <p:nvPr/>
            </p:nvSpPr>
            <p:spPr bwMode="auto">
              <a:xfrm>
                <a:off x="12807950" y="4475163"/>
                <a:ext cx="138112" cy="15875"/>
              </a:xfrm>
              <a:custGeom>
                <a:avLst/>
                <a:gdLst>
                  <a:gd name="T0" fmla="*/ 3 w 36"/>
                  <a:gd name="T1" fmla="*/ 0 h 4"/>
                  <a:gd name="T2" fmla="*/ 0 w 36"/>
                  <a:gd name="T3" fmla="*/ 2 h 4"/>
                  <a:gd name="T4" fmla="*/ 3 w 36"/>
                  <a:gd name="T5" fmla="*/ 4 h 4"/>
                  <a:gd name="T6" fmla="*/ 34 w 36"/>
                  <a:gd name="T7" fmla="*/ 4 h 4"/>
                  <a:gd name="T8" fmla="*/ 36 w 36"/>
                  <a:gd name="T9" fmla="*/ 2 h 4"/>
                  <a:gd name="T10" fmla="*/ 34 w 36"/>
                  <a:gd name="T11" fmla="*/ 0 h 4"/>
                  <a:gd name="T12" fmla="*/ 3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 y="0"/>
                    </a:moveTo>
                    <a:cubicBezTo>
                      <a:pt x="1" y="0"/>
                      <a:pt x="0" y="1"/>
                      <a:pt x="0" y="2"/>
                    </a:cubicBezTo>
                    <a:cubicBezTo>
                      <a:pt x="0" y="3"/>
                      <a:pt x="1" y="4"/>
                      <a:pt x="3" y="4"/>
                    </a:cubicBezTo>
                    <a:cubicBezTo>
                      <a:pt x="34" y="4"/>
                      <a:pt x="34" y="4"/>
                      <a:pt x="34" y="4"/>
                    </a:cubicBezTo>
                    <a:cubicBezTo>
                      <a:pt x="35" y="4"/>
                      <a:pt x="36" y="3"/>
                      <a:pt x="36" y="2"/>
                    </a:cubicBezTo>
                    <a:cubicBezTo>
                      <a:pt x="36" y="1"/>
                      <a:pt x="35" y="0"/>
                      <a:pt x="34"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8" name="Freeform 39"/>
              <p:cNvSpPr/>
              <p:nvPr/>
            </p:nvSpPr>
            <p:spPr bwMode="auto">
              <a:xfrm>
                <a:off x="12742863" y="4475163"/>
                <a:ext cx="34925" cy="15875"/>
              </a:xfrm>
              <a:custGeom>
                <a:avLst/>
                <a:gdLst>
                  <a:gd name="T0" fmla="*/ 2 w 9"/>
                  <a:gd name="T1" fmla="*/ 0 h 4"/>
                  <a:gd name="T2" fmla="*/ 0 w 9"/>
                  <a:gd name="T3" fmla="*/ 2 h 4"/>
                  <a:gd name="T4" fmla="*/ 2 w 9"/>
                  <a:gd name="T5" fmla="*/ 4 h 4"/>
                  <a:gd name="T6" fmla="*/ 6 w 9"/>
                  <a:gd name="T7" fmla="*/ 4 h 4"/>
                  <a:gd name="T8" fmla="*/ 9 w 9"/>
                  <a:gd name="T9" fmla="*/ 2 h 4"/>
                  <a:gd name="T10" fmla="*/ 6 w 9"/>
                  <a:gd name="T11" fmla="*/ 0 h 4"/>
                  <a:gd name="T12" fmla="*/ 2 w 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 h="4">
                    <a:moveTo>
                      <a:pt x="2" y="0"/>
                    </a:moveTo>
                    <a:cubicBezTo>
                      <a:pt x="1" y="0"/>
                      <a:pt x="0" y="1"/>
                      <a:pt x="0" y="2"/>
                    </a:cubicBezTo>
                    <a:cubicBezTo>
                      <a:pt x="0" y="3"/>
                      <a:pt x="1" y="4"/>
                      <a:pt x="2" y="4"/>
                    </a:cubicBezTo>
                    <a:cubicBezTo>
                      <a:pt x="6" y="4"/>
                      <a:pt x="6" y="4"/>
                      <a:pt x="6" y="4"/>
                    </a:cubicBezTo>
                    <a:cubicBezTo>
                      <a:pt x="8" y="4"/>
                      <a:pt x="9" y="3"/>
                      <a:pt x="9" y="2"/>
                    </a:cubicBezTo>
                    <a:cubicBezTo>
                      <a:pt x="9" y="1"/>
                      <a:pt x="8" y="0"/>
                      <a:pt x="6" y="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86" name="组合 114"/>
            <p:cNvGrpSpPr/>
            <p:nvPr/>
          </p:nvGrpSpPr>
          <p:grpSpPr>
            <a:xfrm>
              <a:off x="7873888" y="2665072"/>
              <a:ext cx="136407" cy="148345"/>
              <a:chOff x="4424363" y="1443038"/>
              <a:chExt cx="3352800" cy="3978275"/>
            </a:xfrm>
            <a:solidFill>
              <a:srgbClr val="1D1D1A"/>
            </a:solidFill>
          </p:grpSpPr>
          <p:sp>
            <p:nvSpPr>
              <p:cNvPr id="476" name="Freeform 5"/>
              <p:cNvSpPr>
                <a:spLocks noEditPoints="1"/>
              </p:cNvSpPr>
              <p:nvPr/>
            </p:nvSpPr>
            <p:spPr bwMode="auto">
              <a:xfrm>
                <a:off x="4424363" y="1443038"/>
                <a:ext cx="3352800" cy="3978275"/>
              </a:xfrm>
              <a:custGeom>
                <a:avLst/>
                <a:gdLst>
                  <a:gd name="T0" fmla="*/ 807 w 891"/>
                  <a:gd name="T1" fmla="*/ 0 h 1058"/>
                  <a:gd name="T2" fmla="*/ 84 w 891"/>
                  <a:gd name="T3" fmla="*/ 0 h 1058"/>
                  <a:gd name="T4" fmla="*/ 0 w 891"/>
                  <a:gd name="T5" fmla="*/ 83 h 1058"/>
                  <a:gd name="T6" fmla="*/ 0 w 891"/>
                  <a:gd name="T7" fmla="*/ 974 h 1058"/>
                  <a:gd name="T8" fmla="*/ 84 w 891"/>
                  <a:gd name="T9" fmla="*/ 1058 h 1058"/>
                  <a:gd name="T10" fmla="*/ 807 w 891"/>
                  <a:gd name="T11" fmla="*/ 1058 h 1058"/>
                  <a:gd name="T12" fmla="*/ 891 w 891"/>
                  <a:gd name="T13" fmla="*/ 974 h 1058"/>
                  <a:gd name="T14" fmla="*/ 891 w 891"/>
                  <a:gd name="T15" fmla="*/ 83 h 1058"/>
                  <a:gd name="T16" fmla="*/ 807 w 891"/>
                  <a:gd name="T17" fmla="*/ 0 h 1058"/>
                  <a:gd name="T18" fmla="*/ 835 w 891"/>
                  <a:gd name="T19" fmla="*/ 974 h 1058"/>
                  <a:gd name="T20" fmla="*/ 807 w 891"/>
                  <a:gd name="T21" fmla="*/ 1002 h 1058"/>
                  <a:gd name="T22" fmla="*/ 84 w 891"/>
                  <a:gd name="T23" fmla="*/ 1002 h 1058"/>
                  <a:gd name="T24" fmla="*/ 56 w 891"/>
                  <a:gd name="T25" fmla="*/ 974 h 1058"/>
                  <a:gd name="T26" fmla="*/ 56 w 891"/>
                  <a:gd name="T27" fmla="*/ 83 h 1058"/>
                  <a:gd name="T28" fmla="*/ 84 w 891"/>
                  <a:gd name="T29" fmla="*/ 56 h 1058"/>
                  <a:gd name="T30" fmla="*/ 807 w 891"/>
                  <a:gd name="T31" fmla="*/ 56 h 1058"/>
                  <a:gd name="T32" fmla="*/ 835 w 891"/>
                  <a:gd name="T33" fmla="*/ 83 h 1058"/>
                  <a:gd name="T34" fmla="*/ 835 w 891"/>
                  <a:gd name="T35" fmla="*/ 974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1" h="1058">
                    <a:moveTo>
                      <a:pt x="807" y="0"/>
                    </a:moveTo>
                    <a:cubicBezTo>
                      <a:pt x="84" y="0"/>
                      <a:pt x="84" y="0"/>
                      <a:pt x="84" y="0"/>
                    </a:cubicBezTo>
                    <a:cubicBezTo>
                      <a:pt x="37" y="0"/>
                      <a:pt x="0" y="37"/>
                      <a:pt x="0" y="83"/>
                    </a:cubicBezTo>
                    <a:cubicBezTo>
                      <a:pt x="0" y="974"/>
                      <a:pt x="0" y="974"/>
                      <a:pt x="0" y="974"/>
                    </a:cubicBezTo>
                    <a:cubicBezTo>
                      <a:pt x="0" y="1020"/>
                      <a:pt x="37" y="1058"/>
                      <a:pt x="84" y="1058"/>
                    </a:cubicBezTo>
                    <a:cubicBezTo>
                      <a:pt x="807" y="1058"/>
                      <a:pt x="807" y="1058"/>
                      <a:pt x="807" y="1058"/>
                    </a:cubicBezTo>
                    <a:cubicBezTo>
                      <a:pt x="853" y="1058"/>
                      <a:pt x="891" y="1020"/>
                      <a:pt x="891" y="974"/>
                    </a:cubicBezTo>
                    <a:cubicBezTo>
                      <a:pt x="891" y="83"/>
                      <a:pt x="891" y="83"/>
                      <a:pt x="891" y="83"/>
                    </a:cubicBezTo>
                    <a:cubicBezTo>
                      <a:pt x="891" y="37"/>
                      <a:pt x="853" y="0"/>
                      <a:pt x="807" y="0"/>
                    </a:cubicBezTo>
                    <a:close/>
                    <a:moveTo>
                      <a:pt x="835" y="974"/>
                    </a:moveTo>
                    <a:cubicBezTo>
                      <a:pt x="835" y="990"/>
                      <a:pt x="823" y="1002"/>
                      <a:pt x="807" y="1002"/>
                    </a:cubicBezTo>
                    <a:cubicBezTo>
                      <a:pt x="84" y="1002"/>
                      <a:pt x="84" y="1002"/>
                      <a:pt x="84" y="1002"/>
                    </a:cubicBezTo>
                    <a:cubicBezTo>
                      <a:pt x="68" y="1002"/>
                      <a:pt x="56" y="990"/>
                      <a:pt x="56" y="974"/>
                    </a:cubicBezTo>
                    <a:cubicBezTo>
                      <a:pt x="56" y="83"/>
                      <a:pt x="56" y="83"/>
                      <a:pt x="56" y="83"/>
                    </a:cubicBezTo>
                    <a:cubicBezTo>
                      <a:pt x="56" y="68"/>
                      <a:pt x="68" y="56"/>
                      <a:pt x="84" y="56"/>
                    </a:cubicBezTo>
                    <a:cubicBezTo>
                      <a:pt x="807" y="56"/>
                      <a:pt x="807" y="56"/>
                      <a:pt x="807" y="56"/>
                    </a:cubicBezTo>
                    <a:cubicBezTo>
                      <a:pt x="823" y="56"/>
                      <a:pt x="835" y="68"/>
                      <a:pt x="835" y="83"/>
                    </a:cubicBezTo>
                    <a:lnTo>
                      <a:pt x="835" y="974"/>
                    </a:lnTo>
                    <a:close/>
                  </a:path>
                </a:pathLst>
              </a:custGeom>
              <a:grp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7" name="Freeform 6"/>
              <p:cNvSpPr>
                <a:spLocks noEditPoints="1"/>
              </p:cNvSpPr>
              <p:nvPr/>
            </p:nvSpPr>
            <p:spPr bwMode="auto">
              <a:xfrm>
                <a:off x="4841876" y="2122488"/>
                <a:ext cx="2517775" cy="2776538"/>
              </a:xfrm>
              <a:custGeom>
                <a:avLst/>
                <a:gdLst>
                  <a:gd name="T0" fmla="*/ 641 w 669"/>
                  <a:gd name="T1" fmla="*/ 710 h 738"/>
                  <a:gd name="T2" fmla="*/ 613 w 669"/>
                  <a:gd name="T3" fmla="*/ 237 h 738"/>
                  <a:gd name="T4" fmla="*/ 529 w 669"/>
                  <a:gd name="T5" fmla="*/ 264 h 738"/>
                  <a:gd name="T6" fmla="*/ 474 w 669"/>
                  <a:gd name="T7" fmla="*/ 710 h 738"/>
                  <a:gd name="T8" fmla="*/ 446 w 669"/>
                  <a:gd name="T9" fmla="*/ 404 h 738"/>
                  <a:gd name="T10" fmla="*/ 362 w 669"/>
                  <a:gd name="T11" fmla="*/ 431 h 738"/>
                  <a:gd name="T12" fmla="*/ 307 w 669"/>
                  <a:gd name="T13" fmla="*/ 710 h 738"/>
                  <a:gd name="T14" fmla="*/ 279 w 669"/>
                  <a:gd name="T15" fmla="*/ 320 h 738"/>
                  <a:gd name="T16" fmla="*/ 195 w 669"/>
                  <a:gd name="T17" fmla="*/ 348 h 738"/>
                  <a:gd name="T18" fmla="*/ 140 w 669"/>
                  <a:gd name="T19" fmla="*/ 710 h 738"/>
                  <a:gd name="T20" fmla="*/ 112 w 669"/>
                  <a:gd name="T21" fmla="*/ 459 h 738"/>
                  <a:gd name="T22" fmla="*/ 28 w 669"/>
                  <a:gd name="T23" fmla="*/ 487 h 738"/>
                  <a:gd name="T24" fmla="*/ 16 w 669"/>
                  <a:gd name="T25" fmla="*/ 710 h 738"/>
                  <a:gd name="T26" fmla="*/ 16 w 669"/>
                  <a:gd name="T27" fmla="*/ 738 h 738"/>
                  <a:gd name="T28" fmla="*/ 669 w 669"/>
                  <a:gd name="T29" fmla="*/ 724 h 738"/>
                  <a:gd name="T30" fmla="*/ 112 w 669"/>
                  <a:gd name="T31" fmla="*/ 710 h 738"/>
                  <a:gd name="T32" fmla="*/ 56 w 669"/>
                  <a:gd name="T33" fmla="*/ 487 h 738"/>
                  <a:gd name="T34" fmla="*/ 112 w 669"/>
                  <a:gd name="T35" fmla="*/ 710 h 738"/>
                  <a:gd name="T36" fmla="*/ 223 w 669"/>
                  <a:gd name="T37" fmla="*/ 710 h 738"/>
                  <a:gd name="T38" fmla="*/ 279 w 669"/>
                  <a:gd name="T39" fmla="*/ 348 h 738"/>
                  <a:gd name="T40" fmla="*/ 446 w 669"/>
                  <a:gd name="T41" fmla="*/ 710 h 738"/>
                  <a:gd name="T42" fmla="*/ 390 w 669"/>
                  <a:gd name="T43" fmla="*/ 431 h 738"/>
                  <a:gd name="T44" fmla="*/ 446 w 669"/>
                  <a:gd name="T45" fmla="*/ 710 h 738"/>
                  <a:gd name="T46" fmla="*/ 557 w 669"/>
                  <a:gd name="T47" fmla="*/ 710 h 738"/>
                  <a:gd name="T48" fmla="*/ 613 w 669"/>
                  <a:gd name="T49" fmla="*/ 264 h 738"/>
                  <a:gd name="T50" fmla="*/ 84 w 669"/>
                  <a:gd name="T51" fmla="*/ 271 h 738"/>
                  <a:gd name="T52" fmla="*/ 125 w 669"/>
                  <a:gd name="T53" fmla="*/ 222 h 738"/>
                  <a:gd name="T54" fmla="*/ 251 w 669"/>
                  <a:gd name="T55" fmla="*/ 174 h 738"/>
                  <a:gd name="T56" fmla="*/ 377 w 669"/>
                  <a:gd name="T57" fmla="*/ 178 h 738"/>
                  <a:gd name="T58" fmla="*/ 460 w 669"/>
                  <a:gd name="T59" fmla="*/ 174 h 738"/>
                  <a:gd name="T60" fmla="*/ 563 w 669"/>
                  <a:gd name="T61" fmla="*/ 77 h 738"/>
                  <a:gd name="T62" fmla="*/ 627 w 669"/>
                  <a:gd name="T63" fmla="*/ 42 h 738"/>
                  <a:gd name="T64" fmla="*/ 543 w 669"/>
                  <a:gd name="T65" fmla="*/ 42 h 738"/>
                  <a:gd name="T66" fmla="*/ 440 w 669"/>
                  <a:gd name="T67" fmla="*/ 139 h 738"/>
                  <a:gd name="T68" fmla="*/ 383 w 669"/>
                  <a:gd name="T69" fmla="*/ 151 h 738"/>
                  <a:gd name="T70" fmla="*/ 251 w 669"/>
                  <a:gd name="T71" fmla="*/ 90 h 738"/>
                  <a:gd name="T72" fmla="*/ 210 w 669"/>
                  <a:gd name="T73" fmla="*/ 140 h 738"/>
                  <a:gd name="T74" fmla="*/ 84 w 669"/>
                  <a:gd name="T75" fmla="*/ 188 h 738"/>
                  <a:gd name="T76" fmla="*/ 84 w 669"/>
                  <a:gd name="T77" fmla="*/ 271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69" h="738">
                    <a:moveTo>
                      <a:pt x="653" y="710"/>
                    </a:moveTo>
                    <a:cubicBezTo>
                      <a:pt x="641" y="710"/>
                      <a:pt x="641" y="710"/>
                      <a:pt x="641" y="710"/>
                    </a:cubicBezTo>
                    <a:cubicBezTo>
                      <a:pt x="641" y="264"/>
                      <a:pt x="641" y="264"/>
                      <a:pt x="641" y="264"/>
                    </a:cubicBezTo>
                    <a:cubicBezTo>
                      <a:pt x="641" y="249"/>
                      <a:pt x="628" y="237"/>
                      <a:pt x="613" y="237"/>
                    </a:cubicBezTo>
                    <a:cubicBezTo>
                      <a:pt x="557" y="237"/>
                      <a:pt x="557" y="237"/>
                      <a:pt x="557" y="237"/>
                    </a:cubicBezTo>
                    <a:cubicBezTo>
                      <a:pt x="542" y="237"/>
                      <a:pt x="529" y="249"/>
                      <a:pt x="529" y="264"/>
                    </a:cubicBezTo>
                    <a:cubicBezTo>
                      <a:pt x="529" y="710"/>
                      <a:pt x="529" y="710"/>
                      <a:pt x="529" y="710"/>
                    </a:cubicBezTo>
                    <a:cubicBezTo>
                      <a:pt x="474" y="710"/>
                      <a:pt x="474" y="710"/>
                      <a:pt x="474" y="710"/>
                    </a:cubicBezTo>
                    <a:cubicBezTo>
                      <a:pt x="474" y="431"/>
                      <a:pt x="474" y="431"/>
                      <a:pt x="474" y="431"/>
                    </a:cubicBezTo>
                    <a:cubicBezTo>
                      <a:pt x="474" y="416"/>
                      <a:pt x="461" y="404"/>
                      <a:pt x="446" y="404"/>
                    </a:cubicBezTo>
                    <a:cubicBezTo>
                      <a:pt x="390" y="404"/>
                      <a:pt x="390" y="404"/>
                      <a:pt x="390" y="404"/>
                    </a:cubicBezTo>
                    <a:cubicBezTo>
                      <a:pt x="375" y="404"/>
                      <a:pt x="362" y="416"/>
                      <a:pt x="362" y="431"/>
                    </a:cubicBezTo>
                    <a:cubicBezTo>
                      <a:pt x="362" y="710"/>
                      <a:pt x="362" y="710"/>
                      <a:pt x="362" y="710"/>
                    </a:cubicBezTo>
                    <a:cubicBezTo>
                      <a:pt x="307" y="710"/>
                      <a:pt x="307" y="710"/>
                      <a:pt x="307" y="710"/>
                    </a:cubicBezTo>
                    <a:cubicBezTo>
                      <a:pt x="307" y="348"/>
                      <a:pt x="307" y="348"/>
                      <a:pt x="307" y="348"/>
                    </a:cubicBezTo>
                    <a:cubicBezTo>
                      <a:pt x="307" y="333"/>
                      <a:pt x="294" y="320"/>
                      <a:pt x="279" y="320"/>
                    </a:cubicBezTo>
                    <a:cubicBezTo>
                      <a:pt x="223" y="320"/>
                      <a:pt x="223" y="320"/>
                      <a:pt x="223" y="320"/>
                    </a:cubicBezTo>
                    <a:cubicBezTo>
                      <a:pt x="208" y="320"/>
                      <a:pt x="195" y="333"/>
                      <a:pt x="195" y="348"/>
                    </a:cubicBezTo>
                    <a:cubicBezTo>
                      <a:pt x="195" y="710"/>
                      <a:pt x="195" y="710"/>
                      <a:pt x="195" y="710"/>
                    </a:cubicBezTo>
                    <a:cubicBezTo>
                      <a:pt x="140" y="710"/>
                      <a:pt x="140" y="710"/>
                      <a:pt x="140" y="710"/>
                    </a:cubicBezTo>
                    <a:cubicBezTo>
                      <a:pt x="140" y="487"/>
                      <a:pt x="140" y="487"/>
                      <a:pt x="140" y="487"/>
                    </a:cubicBezTo>
                    <a:cubicBezTo>
                      <a:pt x="140" y="472"/>
                      <a:pt x="127" y="459"/>
                      <a:pt x="112" y="459"/>
                    </a:cubicBezTo>
                    <a:cubicBezTo>
                      <a:pt x="56" y="459"/>
                      <a:pt x="56" y="459"/>
                      <a:pt x="56" y="459"/>
                    </a:cubicBezTo>
                    <a:cubicBezTo>
                      <a:pt x="41" y="459"/>
                      <a:pt x="28" y="472"/>
                      <a:pt x="28" y="487"/>
                    </a:cubicBezTo>
                    <a:cubicBezTo>
                      <a:pt x="28" y="710"/>
                      <a:pt x="28" y="710"/>
                      <a:pt x="28" y="710"/>
                    </a:cubicBezTo>
                    <a:cubicBezTo>
                      <a:pt x="16" y="710"/>
                      <a:pt x="16" y="710"/>
                      <a:pt x="16" y="710"/>
                    </a:cubicBezTo>
                    <a:cubicBezTo>
                      <a:pt x="7" y="710"/>
                      <a:pt x="0" y="716"/>
                      <a:pt x="0" y="724"/>
                    </a:cubicBezTo>
                    <a:cubicBezTo>
                      <a:pt x="0" y="732"/>
                      <a:pt x="7" y="738"/>
                      <a:pt x="16" y="738"/>
                    </a:cubicBezTo>
                    <a:cubicBezTo>
                      <a:pt x="653" y="738"/>
                      <a:pt x="653" y="738"/>
                      <a:pt x="653" y="738"/>
                    </a:cubicBezTo>
                    <a:cubicBezTo>
                      <a:pt x="662" y="738"/>
                      <a:pt x="669" y="732"/>
                      <a:pt x="669" y="724"/>
                    </a:cubicBezTo>
                    <a:cubicBezTo>
                      <a:pt x="669" y="716"/>
                      <a:pt x="662" y="710"/>
                      <a:pt x="653" y="710"/>
                    </a:cubicBezTo>
                    <a:close/>
                    <a:moveTo>
                      <a:pt x="112" y="710"/>
                    </a:moveTo>
                    <a:cubicBezTo>
                      <a:pt x="56" y="710"/>
                      <a:pt x="56" y="710"/>
                      <a:pt x="56" y="710"/>
                    </a:cubicBezTo>
                    <a:cubicBezTo>
                      <a:pt x="56" y="487"/>
                      <a:pt x="56" y="487"/>
                      <a:pt x="56" y="487"/>
                    </a:cubicBezTo>
                    <a:cubicBezTo>
                      <a:pt x="112" y="487"/>
                      <a:pt x="112" y="487"/>
                      <a:pt x="112" y="487"/>
                    </a:cubicBezTo>
                    <a:lnTo>
                      <a:pt x="112" y="710"/>
                    </a:lnTo>
                    <a:close/>
                    <a:moveTo>
                      <a:pt x="279" y="710"/>
                    </a:moveTo>
                    <a:cubicBezTo>
                      <a:pt x="223" y="710"/>
                      <a:pt x="223" y="710"/>
                      <a:pt x="223" y="710"/>
                    </a:cubicBezTo>
                    <a:cubicBezTo>
                      <a:pt x="223" y="348"/>
                      <a:pt x="223" y="348"/>
                      <a:pt x="223" y="348"/>
                    </a:cubicBezTo>
                    <a:cubicBezTo>
                      <a:pt x="279" y="348"/>
                      <a:pt x="279" y="348"/>
                      <a:pt x="279" y="348"/>
                    </a:cubicBezTo>
                    <a:lnTo>
                      <a:pt x="279" y="710"/>
                    </a:lnTo>
                    <a:close/>
                    <a:moveTo>
                      <a:pt x="446" y="710"/>
                    </a:moveTo>
                    <a:cubicBezTo>
                      <a:pt x="390" y="710"/>
                      <a:pt x="390" y="710"/>
                      <a:pt x="390" y="710"/>
                    </a:cubicBezTo>
                    <a:cubicBezTo>
                      <a:pt x="390" y="431"/>
                      <a:pt x="390" y="431"/>
                      <a:pt x="390" y="431"/>
                    </a:cubicBezTo>
                    <a:cubicBezTo>
                      <a:pt x="446" y="431"/>
                      <a:pt x="446" y="431"/>
                      <a:pt x="446" y="431"/>
                    </a:cubicBezTo>
                    <a:lnTo>
                      <a:pt x="446" y="710"/>
                    </a:lnTo>
                    <a:close/>
                    <a:moveTo>
                      <a:pt x="613" y="710"/>
                    </a:moveTo>
                    <a:cubicBezTo>
                      <a:pt x="557" y="710"/>
                      <a:pt x="557" y="710"/>
                      <a:pt x="557" y="710"/>
                    </a:cubicBezTo>
                    <a:cubicBezTo>
                      <a:pt x="557" y="264"/>
                      <a:pt x="557" y="264"/>
                      <a:pt x="557" y="264"/>
                    </a:cubicBezTo>
                    <a:cubicBezTo>
                      <a:pt x="613" y="264"/>
                      <a:pt x="613" y="264"/>
                      <a:pt x="613" y="264"/>
                    </a:cubicBezTo>
                    <a:lnTo>
                      <a:pt x="613" y="710"/>
                    </a:lnTo>
                    <a:close/>
                    <a:moveTo>
                      <a:pt x="84" y="271"/>
                    </a:moveTo>
                    <a:cubicBezTo>
                      <a:pt x="107" y="271"/>
                      <a:pt x="126" y="253"/>
                      <a:pt x="126" y="230"/>
                    </a:cubicBezTo>
                    <a:cubicBezTo>
                      <a:pt x="126" y="227"/>
                      <a:pt x="125" y="224"/>
                      <a:pt x="125" y="222"/>
                    </a:cubicBezTo>
                    <a:cubicBezTo>
                      <a:pt x="224" y="164"/>
                      <a:pt x="224" y="164"/>
                      <a:pt x="224" y="164"/>
                    </a:cubicBezTo>
                    <a:cubicBezTo>
                      <a:pt x="231" y="170"/>
                      <a:pt x="241" y="174"/>
                      <a:pt x="251" y="174"/>
                    </a:cubicBezTo>
                    <a:cubicBezTo>
                      <a:pt x="265" y="174"/>
                      <a:pt x="278" y="167"/>
                      <a:pt x="286" y="155"/>
                    </a:cubicBezTo>
                    <a:cubicBezTo>
                      <a:pt x="377" y="178"/>
                      <a:pt x="377" y="178"/>
                      <a:pt x="377" y="178"/>
                    </a:cubicBezTo>
                    <a:cubicBezTo>
                      <a:pt x="379" y="199"/>
                      <a:pt x="396" y="216"/>
                      <a:pt x="418" y="216"/>
                    </a:cubicBezTo>
                    <a:cubicBezTo>
                      <a:pt x="441" y="216"/>
                      <a:pt x="460" y="197"/>
                      <a:pt x="460" y="174"/>
                    </a:cubicBezTo>
                    <a:cubicBezTo>
                      <a:pt x="460" y="169"/>
                      <a:pt x="459" y="165"/>
                      <a:pt x="457" y="161"/>
                    </a:cubicBezTo>
                    <a:cubicBezTo>
                      <a:pt x="563" y="77"/>
                      <a:pt x="563" y="77"/>
                      <a:pt x="563" y="77"/>
                    </a:cubicBezTo>
                    <a:cubicBezTo>
                      <a:pt x="569" y="81"/>
                      <a:pt x="577" y="83"/>
                      <a:pt x="585" y="83"/>
                    </a:cubicBezTo>
                    <a:cubicBezTo>
                      <a:pt x="608" y="83"/>
                      <a:pt x="627" y="65"/>
                      <a:pt x="627" y="42"/>
                    </a:cubicBezTo>
                    <a:cubicBezTo>
                      <a:pt x="627" y="19"/>
                      <a:pt x="608" y="0"/>
                      <a:pt x="585" y="0"/>
                    </a:cubicBezTo>
                    <a:cubicBezTo>
                      <a:pt x="562" y="0"/>
                      <a:pt x="543" y="19"/>
                      <a:pt x="543" y="42"/>
                    </a:cubicBezTo>
                    <a:cubicBezTo>
                      <a:pt x="543" y="46"/>
                      <a:pt x="544" y="51"/>
                      <a:pt x="546" y="55"/>
                    </a:cubicBezTo>
                    <a:cubicBezTo>
                      <a:pt x="440" y="139"/>
                      <a:pt x="440" y="139"/>
                      <a:pt x="440" y="139"/>
                    </a:cubicBezTo>
                    <a:cubicBezTo>
                      <a:pt x="434" y="135"/>
                      <a:pt x="426" y="132"/>
                      <a:pt x="418" y="132"/>
                    </a:cubicBezTo>
                    <a:cubicBezTo>
                      <a:pt x="403" y="132"/>
                      <a:pt x="391" y="140"/>
                      <a:pt x="383" y="151"/>
                    </a:cubicBezTo>
                    <a:cubicBezTo>
                      <a:pt x="292" y="128"/>
                      <a:pt x="292" y="128"/>
                      <a:pt x="292" y="128"/>
                    </a:cubicBezTo>
                    <a:cubicBezTo>
                      <a:pt x="290" y="107"/>
                      <a:pt x="273" y="90"/>
                      <a:pt x="251" y="90"/>
                    </a:cubicBezTo>
                    <a:cubicBezTo>
                      <a:pt x="228" y="90"/>
                      <a:pt x="209" y="109"/>
                      <a:pt x="209" y="132"/>
                    </a:cubicBezTo>
                    <a:cubicBezTo>
                      <a:pt x="209" y="135"/>
                      <a:pt x="209" y="137"/>
                      <a:pt x="210" y="140"/>
                    </a:cubicBezTo>
                    <a:cubicBezTo>
                      <a:pt x="111" y="198"/>
                      <a:pt x="111" y="198"/>
                      <a:pt x="111" y="198"/>
                    </a:cubicBezTo>
                    <a:cubicBezTo>
                      <a:pt x="103" y="192"/>
                      <a:pt x="94" y="188"/>
                      <a:pt x="84" y="188"/>
                    </a:cubicBezTo>
                    <a:cubicBezTo>
                      <a:pt x="61" y="188"/>
                      <a:pt x="42" y="207"/>
                      <a:pt x="42" y="230"/>
                    </a:cubicBezTo>
                    <a:cubicBezTo>
                      <a:pt x="42" y="253"/>
                      <a:pt x="61" y="271"/>
                      <a:pt x="84" y="271"/>
                    </a:cubicBezTo>
                    <a:close/>
                  </a:path>
                </a:pathLst>
              </a:custGeom>
              <a:grp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87" name="TextBox 35"/>
            <p:cNvSpPr txBox="1"/>
            <p:nvPr/>
          </p:nvSpPr>
          <p:spPr>
            <a:xfrm>
              <a:off x="6248438" y="2498693"/>
              <a:ext cx="253184"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CES</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8" name="TextBox 35"/>
            <p:cNvSpPr txBox="1"/>
            <p:nvPr/>
          </p:nvSpPr>
          <p:spPr>
            <a:xfrm>
              <a:off x="6632577" y="2498693"/>
              <a:ext cx="253184"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LTS</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9" name="TextBox 35"/>
            <p:cNvSpPr txBox="1"/>
            <p:nvPr/>
          </p:nvSpPr>
          <p:spPr>
            <a:xfrm>
              <a:off x="7014659" y="2498693"/>
              <a:ext cx="253184"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IAM</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0" name="TextBox 35"/>
            <p:cNvSpPr txBox="1"/>
            <p:nvPr/>
          </p:nvSpPr>
          <p:spPr>
            <a:xfrm>
              <a:off x="7422498" y="2498693"/>
              <a:ext cx="253184"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CTS</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1" name="TextBox 35"/>
            <p:cNvSpPr txBox="1"/>
            <p:nvPr/>
          </p:nvSpPr>
          <p:spPr>
            <a:xfrm>
              <a:off x="7823954" y="2498693"/>
              <a:ext cx="253184"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TMS</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2" name="TextBox 35"/>
            <p:cNvSpPr txBox="1"/>
            <p:nvPr/>
          </p:nvSpPr>
          <p:spPr>
            <a:xfrm>
              <a:off x="6239873" y="2820331"/>
              <a:ext cx="253184"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RTS</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3" name="TextBox 35"/>
            <p:cNvSpPr txBox="1"/>
            <p:nvPr/>
          </p:nvSpPr>
          <p:spPr>
            <a:xfrm>
              <a:off x="6643347" y="2820331"/>
              <a:ext cx="253184"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HCUS</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4" name="TextBox 35"/>
            <p:cNvSpPr txBox="1"/>
            <p:nvPr/>
          </p:nvSpPr>
          <p:spPr>
            <a:xfrm>
              <a:off x="7047458" y="2820331"/>
              <a:ext cx="253184"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CAS</a:t>
              </a:r>
            </a:p>
          </p:txBody>
        </p:sp>
        <p:sp>
          <p:nvSpPr>
            <p:cNvPr id="195" name="TextBox 35"/>
            <p:cNvSpPr txBox="1"/>
            <p:nvPr/>
          </p:nvSpPr>
          <p:spPr>
            <a:xfrm>
              <a:off x="7437653" y="2820331"/>
              <a:ext cx="253184"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CCS</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6" name="TextBox 35"/>
            <p:cNvSpPr txBox="1"/>
            <p:nvPr/>
          </p:nvSpPr>
          <p:spPr>
            <a:xfrm>
              <a:off x="7812875" y="2820331"/>
              <a:ext cx="253184"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CRS</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7" name="文本框 326"/>
            <p:cNvSpPr txBox="1"/>
            <p:nvPr/>
          </p:nvSpPr>
          <p:spPr>
            <a:xfrm>
              <a:off x="5520038" y="2498610"/>
              <a:ext cx="709823" cy="125776"/>
            </a:xfrm>
            <a:prstGeom prst="rect">
              <a:avLst/>
            </a:prstGeom>
            <a:noFill/>
          </p:spPr>
          <p:txBody>
            <a:bodyPr wrap="square" lIns="0" tIns="0" rIns="0" bIns="0" rtlCol="0">
              <a:spAutoFit/>
            </a:bodyPr>
            <a:lstStyle>
              <a:defPPr>
                <a:defRPr lang="en-US"/>
              </a:defPPr>
              <a:lvl1pPr defTabSz="1218824">
                <a:defRPr sz="800" b="1">
                  <a:solidFill>
                    <a:srgbClr val="FBA000"/>
                  </a:solidFill>
                  <a:latin typeface="Arial" panose="020B0604020202020204" pitchFamily="34" charset="0"/>
                </a:defRPr>
              </a:lvl1pPr>
            </a:lstStyle>
            <a:p>
              <a:pPr marL="0" marR="0" lvl="0" indent="0" defTabSz="1218824"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管理部署</a:t>
              </a:r>
              <a:endParaRPr kumimoji="0" lang="en-US" altLang="zh-CN" sz="10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8" name="矩形 197"/>
            <p:cNvSpPr/>
            <p:nvPr/>
          </p:nvSpPr>
          <p:spPr>
            <a:xfrm>
              <a:off x="5151689" y="3542395"/>
              <a:ext cx="5335446" cy="944805"/>
            </a:xfrm>
            <a:prstGeom prst="rect">
              <a:avLst/>
            </a:prstGeom>
            <a:noFill/>
            <a:ln w="3175" cap="flat" cmpd="sng" algn="ctr">
              <a:solidFill>
                <a:srgbClr val="FBA000"/>
              </a:solidFill>
              <a:prstDash val="solid"/>
              <a:miter lim="800000"/>
            </a:ln>
            <a:effectLst/>
          </p:spPr>
          <p:txBody>
            <a:bodyPr lIns="0" tIns="0" rIns="0" bIns="0" rtlCol="0" anchor="ctr"/>
            <a:lstStyle/>
            <a:p>
              <a:pPr marL="0" marR="0" lvl="0" indent="0" algn="ctr"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99" name="组合 198"/>
            <p:cNvGrpSpPr/>
            <p:nvPr/>
          </p:nvGrpSpPr>
          <p:grpSpPr>
            <a:xfrm>
              <a:off x="5662414" y="3583626"/>
              <a:ext cx="178066" cy="179662"/>
              <a:chOff x="12476163" y="2446338"/>
              <a:chExt cx="431800" cy="476250"/>
            </a:xfrm>
            <a:solidFill>
              <a:srgbClr val="1D1D1A"/>
            </a:solidFill>
          </p:grpSpPr>
          <p:sp>
            <p:nvSpPr>
              <p:cNvPr id="473" name="Freeform 26"/>
              <p:cNvSpPr/>
              <p:nvPr/>
            </p:nvSpPr>
            <p:spPr bwMode="auto">
              <a:xfrm>
                <a:off x="12560301" y="2543176"/>
                <a:ext cx="239713" cy="282575"/>
              </a:xfrm>
              <a:custGeom>
                <a:avLst/>
                <a:gdLst>
                  <a:gd name="T0" fmla="*/ 89 w 89"/>
                  <a:gd name="T1" fmla="*/ 34 h 105"/>
                  <a:gd name="T2" fmla="*/ 60 w 89"/>
                  <a:gd name="T3" fmla="*/ 0 h 105"/>
                  <a:gd name="T4" fmla="*/ 52 w 89"/>
                  <a:gd name="T5" fmla="*/ 0 h 105"/>
                  <a:gd name="T6" fmla="*/ 50 w 89"/>
                  <a:gd name="T7" fmla="*/ 0 h 105"/>
                  <a:gd name="T8" fmla="*/ 21 w 89"/>
                  <a:gd name="T9" fmla="*/ 14 h 105"/>
                  <a:gd name="T10" fmla="*/ 12 w 89"/>
                  <a:gd name="T11" fmla="*/ 33 h 105"/>
                  <a:gd name="T12" fmla="*/ 12 w 89"/>
                  <a:gd name="T13" fmla="*/ 33 h 105"/>
                  <a:gd name="T14" fmla="*/ 12 w 89"/>
                  <a:gd name="T15" fmla="*/ 37 h 105"/>
                  <a:gd name="T16" fmla="*/ 1 w 89"/>
                  <a:gd name="T17" fmla="*/ 63 h 105"/>
                  <a:gd name="T18" fmla="*/ 1 w 89"/>
                  <a:gd name="T19" fmla="*/ 65 h 105"/>
                  <a:gd name="T20" fmla="*/ 2 w 89"/>
                  <a:gd name="T21" fmla="*/ 66 h 105"/>
                  <a:gd name="T22" fmla="*/ 12 w 89"/>
                  <a:gd name="T23" fmla="*/ 66 h 105"/>
                  <a:gd name="T24" fmla="*/ 12 w 89"/>
                  <a:gd name="T25" fmla="*/ 85 h 105"/>
                  <a:gd name="T26" fmla="*/ 14 w 89"/>
                  <a:gd name="T27" fmla="*/ 87 h 105"/>
                  <a:gd name="T28" fmla="*/ 29 w 89"/>
                  <a:gd name="T29" fmla="*/ 87 h 105"/>
                  <a:gd name="T30" fmla="*/ 29 w 89"/>
                  <a:gd name="T31" fmla="*/ 104 h 105"/>
                  <a:gd name="T32" fmla="*/ 33 w 89"/>
                  <a:gd name="T33" fmla="*/ 104 h 105"/>
                  <a:gd name="T34" fmla="*/ 33 w 89"/>
                  <a:gd name="T35" fmla="*/ 85 h 105"/>
                  <a:gd name="T36" fmla="*/ 31 w 89"/>
                  <a:gd name="T37" fmla="*/ 83 h 105"/>
                  <a:gd name="T38" fmla="*/ 16 w 89"/>
                  <a:gd name="T39" fmla="*/ 83 h 105"/>
                  <a:gd name="T40" fmla="*/ 16 w 89"/>
                  <a:gd name="T41" fmla="*/ 64 h 105"/>
                  <a:gd name="T42" fmla="*/ 14 w 89"/>
                  <a:gd name="T43" fmla="*/ 62 h 105"/>
                  <a:gd name="T44" fmla="*/ 6 w 89"/>
                  <a:gd name="T45" fmla="*/ 62 h 105"/>
                  <a:gd name="T46" fmla="*/ 16 w 89"/>
                  <a:gd name="T47" fmla="*/ 38 h 105"/>
                  <a:gd name="T48" fmla="*/ 16 w 89"/>
                  <a:gd name="T49" fmla="*/ 37 h 105"/>
                  <a:gd name="T50" fmla="*/ 16 w 89"/>
                  <a:gd name="T51" fmla="*/ 34 h 105"/>
                  <a:gd name="T52" fmla="*/ 16 w 89"/>
                  <a:gd name="T53" fmla="*/ 34 h 105"/>
                  <a:gd name="T54" fmla="*/ 16 w 89"/>
                  <a:gd name="T55" fmla="*/ 33 h 105"/>
                  <a:gd name="T56" fmla="*/ 24 w 89"/>
                  <a:gd name="T57" fmla="*/ 17 h 105"/>
                  <a:gd name="T58" fmla="*/ 50 w 89"/>
                  <a:gd name="T59" fmla="*/ 4 h 105"/>
                  <a:gd name="T60" fmla="*/ 52 w 89"/>
                  <a:gd name="T61" fmla="*/ 4 h 105"/>
                  <a:gd name="T62" fmla="*/ 59 w 89"/>
                  <a:gd name="T63" fmla="*/ 4 h 105"/>
                  <a:gd name="T64" fmla="*/ 85 w 89"/>
                  <a:gd name="T65" fmla="*/ 34 h 105"/>
                  <a:gd name="T66" fmla="*/ 77 w 89"/>
                  <a:gd name="T67" fmla="*/ 73 h 105"/>
                  <a:gd name="T68" fmla="*/ 77 w 89"/>
                  <a:gd name="T69" fmla="*/ 74 h 105"/>
                  <a:gd name="T70" fmla="*/ 77 w 89"/>
                  <a:gd name="T71" fmla="*/ 88 h 105"/>
                  <a:gd name="T72" fmla="*/ 78 w 89"/>
                  <a:gd name="T73" fmla="*/ 105 h 105"/>
                  <a:gd name="T74" fmla="*/ 82 w 89"/>
                  <a:gd name="T75" fmla="*/ 104 h 105"/>
                  <a:gd name="T76" fmla="*/ 81 w 89"/>
                  <a:gd name="T77" fmla="*/ 87 h 105"/>
                  <a:gd name="T78" fmla="*/ 81 w 89"/>
                  <a:gd name="T79" fmla="*/ 74 h 105"/>
                  <a:gd name="T80" fmla="*/ 89 w 89"/>
                  <a:gd name="T81" fmla="*/ 3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9" h="105">
                    <a:moveTo>
                      <a:pt x="89" y="34"/>
                    </a:moveTo>
                    <a:cubicBezTo>
                      <a:pt x="89" y="14"/>
                      <a:pt x="79" y="3"/>
                      <a:pt x="60" y="0"/>
                    </a:cubicBezTo>
                    <a:cubicBezTo>
                      <a:pt x="57" y="0"/>
                      <a:pt x="55" y="0"/>
                      <a:pt x="52" y="0"/>
                    </a:cubicBezTo>
                    <a:cubicBezTo>
                      <a:pt x="50" y="0"/>
                      <a:pt x="50" y="0"/>
                      <a:pt x="50" y="0"/>
                    </a:cubicBezTo>
                    <a:cubicBezTo>
                      <a:pt x="38" y="0"/>
                      <a:pt x="27" y="5"/>
                      <a:pt x="21" y="14"/>
                    </a:cubicBezTo>
                    <a:cubicBezTo>
                      <a:pt x="16" y="20"/>
                      <a:pt x="13" y="26"/>
                      <a:pt x="12" y="33"/>
                    </a:cubicBezTo>
                    <a:cubicBezTo>
                      <a:pt x="12" y="33"/>
                      <a:pt x="12" y="33"/>
                      <a:pt x="12" y="33"/>
                    </a:cubicBezTo>
                    <a:cubicBezTo>
                      <a:pt x="12" y="34"/>
                      <a:pt x="12" y="36"/>
                      <a:pt x="12" y="37"/>
                    </a:cubicBezTo>
                    <a:cubicBezTo>
                      <a:pt x="1" y="63"/>
                      <a:pt x="1" y="63"/>
                      <a:pt x="1" y="63"/>
                    </a:cubicBezTo>
                    <a:cubicBezTo>
                      <a:pt x="0" y="64"/>
                      <a:pt x="0" y="65"/>
                      <a:pt x="1" y="65"/>
                    </a:cubicBezTo>
                    <a:cubicBezTo>
                      <a:pt x="1" y="66"/>
                      <a:pt x="2" y="66"/>
                      <a:pt x="2" y="66"/>
                    </a:cubicBezTo>
                    <a:cubicBezTo>
                      <a:pt x="12" y="66"/>
                      <a:pt x="12" y="66"/>
                      <a:pt x="12" y="66"/>
                    </a:cubicBezTo>
                    <a:cubicBezTo>
                      <a:pt x="12" y="85"/>
                      <a:pt x="12" y="85"/>
                      <a:pt x="12" y="85"/>
                    </a:cubicBezTo>
                    <a:cubicBezTo>
                      <a:pt x="12" y="87"/>
                      <a:pt x="13" y="87"/>
                      <a:pt x="14" y="87"/>
                    </a:cubicBezTo>
                    <a:cubicBezTo>
                      <a:pt x="29" y="87"/>
                      <a:pt x="29" y="87"/>
                      <a:pt x="29" y="87"/>
                    </a:cubicBezTo>
                    <a:cubicBezTo>
                      <a:pt x="29" y="104"/>
                      <a:pt x="29" y="104"/>
                      <a:pt x="29" y="104"/>
                    </a:cubicBezTo>
                    <a:cubicBezTo>
                      <a:pt x="33" y="104"/>
                      <a:pt x="33" y="104"/>
                      <a:pt x="33" y="104"/>
                    </a:cubicBezTo>
                    <a:cubicBezTo>
                      <a:pt x="33" y="85"/>
                      <a:pt x="33" y="85"/>
                      <a:pt x="33" y="85"/>
                    </a:cubicBezTo>
                    <a:cubicBezTo>
                      <a:pt x="33" y="84"/>
                      <a:pt x="32" y="83"/>
                      <a:pt x="31" y="83"/>
                    </a:cubicBezTo>
                    <a:cubicBezTo>
                      <a:pt x="16" y="83"/>
                      <a:pt x="16" y="83"/>
                      <a:pt x="16" y="83"/>
                    </a:cubicBezTo>
                    <a:cubicBezTo>
                      <a:pt x="16" y="64"/>
                      <a:pt x="16" y="64"/>
                      <a:pt x="16" y="64"/>
                    </a:cubicBezTo>
                    <a:cubicBezTo>
                      <a:pt x="16" y="63"/>
                      <a:pt x="15" y="62"/>
                      <a:pt x="14" y="62"/>
                    </a:cubicBezTo>
                    <a:cubicBezTo>
                      <a:pt x="6" y="62"/>
                      <a:pt x="6" y="62"/>
                      <a:pt x="6" y="62"/>
                    </a:cubicBezTo>
                    <a:cubicBezTo>
                      <a:pt x="16" y="38"/>
                      <a:pt x="16" y="38"/>
                      <a:pt x="16" y="38"/>
                    </a:cubicBezTo>
                    <a:cubicBezTo>
                      <a:pt x="16" y="37"/>
                      <a:pt x="17" y="37"/>
                      <a:pt x="16" y="37"/>
                    </a:cubicBezTo>
                    <a:cubicBezTo>
                      <a:pt x="16" y="36"/>
                      <a:pt x="16" y="34"/>
                      <a:pt x="16" y="34"/>
                    </a:cubicBezTo>
                    <a:cubicBezTo>
                      <a:pt x="16" y="34"/>
                      <a:pt x="16" y="34"/>
                      <a:pt x="16" y="34"/>
                    </a:cubicBezTo>
                    <a:cubicBezTo>
                      <a:pt x="16" y="34"/>
                      <a:pt x="16" y="33"/>
                      <a:pt x="16" y="33"/>
                    </a:cubicBezTo>
                    <a:cubicBezTo>
                      <a:pt x="17" y="27"/>
                      <a:pt x="20" y="22"/>
                      <a:pt x="24" y="17"/>
                    </a:cubicBezTo>
                    <a:cubicBezTo>
                      <a:pt x="29" y="9"/>
                      <a:pt x="39" y="4"/>
                      <a:pt x="50" y="4"/>
                    </a:cubicBezTo>
                    <a:cubicBezTo>
                      <a:pt x="52" y="4"/>
                      <a:pt x="52" y="4"/>
                      <a:pt x="52" y="4"/>
                    </a:cubicBezTo>
                    <a:cubicBezTo>
                      <a:pt x="55" y="4"/>
                      <a:pt x="57" y="4"/>
                      <a:pt x="59" y="4"/>
                    </a:cubicBezTo>
                    <a:cubicBezTo>
                      <a:pt x="76" y="6"/>
                      <a:pt x="85" y="16"/>
                      <a:pt x="85" y="34"/>
                    </a:cubicBezTo>
                    <a:cubicBezTo>
                      <a:pt x="85" y="43"/>
                      <a:pt x="83" y="53"/>
                      <a:pt x="77" y="73"/>
                    </a:cubicBezTo>
                    <a:cubicBezTo>
                      <a:pt x="77" y="74"/>
                      <a:pt x="77" y="74"/>
                      <a:pt x="77" y="74"/>
                    </a:cubicBezTo>
                    <a:cubicBezTo>
                      <a:pt x="77" y="88"/>
                      <a:pt x="77" y="88"/>
                      <a:pt x="77" y="88"/>
                    </a:cubicBezTo>
                    <a:cubicBezTo>
                      <a:pt x="78" y="105"/>
                      <a:pt x="78" y="105"/>
                      <a:pt x="78" y="105"/>
                    </a:cubicBezTo>
                    <a:cubicBezTo>
                      <a:pt x="82" y="104"/>
                      <a:pt x="82" y="104"/>
                      <a:pt x="82" y="104"/>
                    </a:cubicBezTo>
                    <a:cubicBezTo>
                      <a:pt x="81" y="87"/>
                      <a:pt x="81" y="87"/>
                      <a:pt x="81" y="87"/>
                    </a:cubicBezTo>
                    <a:cubicBezTo>
                      <a:pt x="81" y="74"/>
                      <a:pt x="81" y="74"/>
                      <a:pt x="81" y="74"/>
                    </a:cubicBezTo>
                    <a:cubicBezTo>
                      <a:pt x="87" y="56"/>
                      <a:pt x="89" y="45"/>
                      <a:pt x="89"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4" name="Freeform 27"/>
              <p:cNvSpPr/>
              <p:nvPr/>
            </p:nvSpPr>
            <p:spPr bwMode="auto">
              <a:xfrm>
                <a:off x="12642851" y="2576513"/>
                <a:ext cx="130175" cy="74613"/>
              </a:xfrm>
              <a:custGeom>
                <a:avLst/>
                <a:gdLst>
                  <a:gd name="T0" fmla="*/ 48 w 48"/>
                  <a:gd name="T1" fmla="*/ 24 h 28"/>
                  <a:gd name="T2" fmla="*/ 44 w 48"/>
                  <a:gd name="T3" fmla="*/ 20 h 28"/>
                  <a:gd name="T4" fmla="*/ 40 w 48"/>
                  <a:gd name="T5" fmla="*/ 22 h 28"/>
                  <a:gd name="T6" fmla="*/ 17 w 48"/>
                  <a:gd name="T7" fmla="*/ 14 h 28"/>
                  <a:gd name="T8" fmla="*/ 17 w 48"/>
                  <a:gd name="T9" fmla="*/ 12 h 28"/>
                  <a:gd name="T10" fmla="*/ 17 w 48"/>
                  <a:gd name="T11" fmla="*/ 11 h 28"/>
                  <a:gd name="T12" fmla="*/ 25 w 48"/>
                  <a:gd name="T13" fmla="*/ 10 h 28"/>
                  <a:gd name="T14" fmla="*/ 31 w 48"/>
                  <a:gd name="T15" fmla="*/ 13 h 28"/>
                  <a:gd name="T16" fmla="*/ 37 w 48"/>
                  <a:gd name="T17" fmla="*/ 7 h 28"/>
                  <a:gd name="T18" fmla="*/ 31 w 48"/>
                  <a:gd name="T19" fmla="*/ 0 h 28"/>
                  <a:gd name="T20" fmla="*/ 24 w 48"/>
                  <a:gd name="T21" fmla="*/ 6 h 28"/>
                  <a:gd name="T22" fmla="*/ 25 w 48"/>
                  <a:gd name="T23" fmla="*/ 8 h 28"/>
                  <a:gd name="T24" fmla="*/ 17 w 48"/>
                  <a:gd name="T25" fmla="*/ 9 h 28"/>
                  <a:gd name="T26" fmla="*/ 9 w 48"/>
                  <a:gd name="T27" fmla="*/ 4 h 28"/>
                  <a:gd name="T28" fmla="*/ 0 w 48"/>
                  <a:gd name="T29" fmla="*/ 12 h 28"/>
                  <a:gd name="T30" fmla="*/ 9 w 48"/>
                  <a:gd name="T31" fmla="*/ 21 h 28"/>
                  <a:gd name="T32" fmla="*/ 16 w 48"/>
                  <a:gd name="T33" fmla="*/ 16 h 28"/>
                  <a:gd name="T34" fmla="*/ 39 w 48"/>
                  <a:gd name="T35" fmla="*/ 24 h 28"/>
                  <a:gd name="T36" fmla="*/ 39 w 48"/>
                  <a:gd name="T37" fmla="*/ 24 h 28"/>
                  <a:gd name="T38" fmla="*/ 44 w 48"/>
                  <a:gd name="T39" fmla="*/ 28 h 28"/>
                  <a:gd name="T40" fmla="*/ 48 w 48"/>
                  <a:gd name="T41"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28">
                    <a:moveTo>
                      <a:pt x="48" y="24"/>
                    </a:moveTo>
                    <a:cubicBezTo>
                      <a:pt x="48" y="22"/>
                      <a:pt x="46" y="20"/>
                      <a:pt x="44" y="20"/>
                    </a:cubicBezTo>
                    <a:cubicBezTo>
                      <a:pt x="42" y="20"/>
                      <a:pt x="41" y="21"/>
                      <a:pt x="40" y="22"/>
                    </a:cubicBezTo>
                    <a:cubicBezTo>
                      <a:pt x="17" y="14"/>
                      <a:pt x="17" y="14"/>
                      <a:pt x="17" y="14"/>
                    </a:cubicBezTo>
                    <a:cubicBezTo>
                      <a:pt x="17" y="14"/>
                      <a:pt x="17" y="13"/>
                      <a:pt x="17" y="12"/>
                    </a:cubicBezTo>
                    <a:cubicBezTo>
                      <a:pt x="17" y="12"/>
                      <a:pt x="17" y="12"/>
                      <a:pt x="17" y="11"/>
                    </a:cubicBezTo>
                    <a:cubicBezTo>
                      <a:pt x="25" y="10"/>
                      <a:pt x="25" y="10"/>
                      <a:pt x="25" y="10"/>
                    </a:cubicBezTo>
                    <a:cubicBezTo>
                      <a:pt x="26" y="11"/>
                      <a:pt x="28" y="13"/>
                      <a:pt x="31" y="13"/>
                    </a:cubicBezTo>
                    <a:cubicBezTo>
                      <a:pt x="34" y="13"/>
                      <a:pt x="37" y="10"/>
                      <a:pt x="37" y="7"/>
                    </a:cubicBezTo>
                    <a:cubicBezTo>
                      <a:pt x="37" y="3"/>
                      <a:pt x="34" y="0"/>
                      <a:pt x="31" y="0"/>
                    </a:cubicBezTo>
                    <a:cubicBezTo>
                      <a:pt x="27" y="0"/>
                      <a:pt x="24" y="3"/>
                      <a:pt x="24" y="6"/>
                    </a:cubicBezTo>
                    <a:cubicBezTo>
                      <a:pt x="24" y="7"/>
                      <a:pt x="24" y="7"/>
                      <a:pt x="25" y="8"/>
                    </a:cubicBezTo>
                    <a:cubicBezTo>
                      <a:pt x="17" y="9"/>
                      <a:pt x="17" y="9"/>
                      <a:pt x="17" y="9"/>
                    </a:cubicBezTo>
                    <a:cubicBezTo>
                      <a:pt x="15" y="6"/>
                      <a:pt x="12" y="4"/>
                      <a:pt x="9" y="4"/>
                    </a:cubicBezTo>
                    <a:cubicBezTo>
                      <a:pt x="4" y="4"/>
                      <a:pt x="0" y="8"/>
                      <a:pt x="0" y="12"/>
                    </a:cubicBezTo>
                    <a:cubicBezTo>
                      <a:pt x="0" y="17"/>
                      <a:pt x="4" y="21"/>
                      <a:pt x="9" y="21"/>
                    </a:cubicBezTo>
                    <a:cubicBezTo>
                      <a:pt x="12" y="21"/>
                      <a:pt x="15" y="19"/>
                      <a:pt x="16" y="16"/>
                    </a:cubicBezTo>
                    <a:cubicBezTo>
                      <a:pt x="39" y="24"/>
                      <a:pt x="39" y="24"/>
                      <a:pt x="39" y="24"/>
                    </a:cubicBezTo>
                    <a:cubicBezTo>
                      <a:pt x="39" y="24"/>
                      <a:pt x="39" y="24"/>
                      <a:pt x="39" y="24"/>
                    </a:cubicBezTo>
                    <a:cubicBezTo>
                      <a:pt x="39" y="27"/>
                      <a:pt x="41" y="28"/>
                      <a:pt x="44" y="28"/>
                    </a:cubicBezTo>
                    <a:cubicBezTo>
                      <a:pt x="46" y="28"/>
                      <a:pt x="48" y="27"/>
                      <a:pt x="4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5" name="Freeform 28"/>
              <p:cNvSpPr>
                <a:spLocks noEditPoints="1"/>
              </p:cNvSpPr>
              <p:nvPr/>
            </p:nvSpPr>
            <p:spPr bwMode="auto">
              <a:xfrm>
                <a:off x="12476163" y="2446338"/>
                <a:ext cx="431800" cy="476250"/>
              </a:xfrm>
              <a:custGeom>
                <a:avLst/>
                <a:gdLst>
                  <a:gd name="T0" fmla="*/ 150 w 160"/>
                  <a:gd name="T1" fmla="*/ 37 h 177"/>
                  <a:gd name="T2" fmla="*/ 89 w 160"/>
                  <a:gd name="T3" fmla="*/ 3 h 177"/>
                  <a:gd name="T4" fmla="*/ 70 w 160"/>
                  <a:gd name="T5" fmla="*/ 3 h 177"/>
                  <a:gd name="T6" fmla="*/ 9 w 160"/>
                  <a:gd name="T7" fmla="*/ 37 h 177"/>
                  <a:gd name="T8" fmla="*/ 0 w 160"/>
                  <a:gd name="T9" fmla="*/ 53 h 177"/>
                  <a:gd name="T10" fmla="*/ 0 w 160"/>
                  <a:gd name="T11" fmla="*/ 125 h 177"/>
                  <a:gd name="T12" fmla="*/ 9 w 160"/>
                  <a:gd name="T13" fmla="*/ 141 h 177"/>
                  <a:gd name="T14" fmla="*/ 70 w 160"/>
                  <a:gd name="T15" fmla="*/ 175 h 177"/>
                  <a:gd name="T16" fmla="*/ 80 w 160"/>
                  <a:gd name="T17" fmla="*/ 177 h 177"/>
                  <a:gd name="T18" fmla="*/ 89 w 160"/>
                  <a:gd name="T19" fmla="*/ 175 h 177"/>
                  <a:gd name="T20" fmla="*/ 150 w 160"/>
                  <a:gd name="T21" fmla="*/ 141 h 177"/>
                  <a:gd name="T22" fmla="*/ 160 w 160"/>
                  <a:gd name="T23" fmla="*/ 125 h 177"/>
                  <a:gd name="T24" fmla="*/ 160 w 160"/>
                  <a:gd name="T25" fmla="*/ 53 h 177"/>
                  <a:gd name="T26" fmla="*/ 150 w 160"/>
                  <a:gd name="T27" fmla="*/ 37 h 177"/>
                  <a:gd name="T28" fmla="*/ 151 w 160"/>
                  <a:gd name="T29" fmla="*/ 125 h 177"/>
                  <a:gd name="T30" fmla="*/ 146 w 160"/>
                  <a:gd name="T31" fmla="*/ 134 h 177"/>
                  <a:gd name="T32" fmla="*/ 85 w 160"/>
                  <a:gd name="T33" fmla="*/ 168 h 177"/>
                  <a:gd name="T34" fmla="*/ 75 w 160"/>
                  <a:gd name="T35" fmla="*/ 168 h 177"/>
                  <a:gd name="T36" fmla="*/ 13 w 160"/>
                  <a:gd name="T37" fmla="*/ 134 h 177"/>
                  <a:gd name="T38" fmla="*/ 8 w 160"/>
                  <a:gd name="T39" fmla="*/ 125 h 177"/>
                  <a:gd name="T40" fmla="*/ 8 w 160"/>
                  <a:gd name="T41" fmla="*/ 53 h 177"/>
                  <a:gd name="T42" fmla="*/ 13 w 160"/>
                  <a:gd name="T43" fmla="*/ 44 h 177"/>
                  <a:gd name="T44" fmla="*/ 75 w 160"/>
                  <a:gd name="T45" fmla="*/ 10 h 177"/>
                  <a:gd name="T46" fmla="*/ 80 w 160"/>
                  <a:gd name="T47" fmla="*/ 9 h 177"/>
                  <a:gd name="T48" fmla="*/ 85 w 160"/>
                  <a:gd name="T49" fmla="*/ 10 h 177"/>
                  <a:gd name="T50" fmla="*/ 146 w 160"/>
                  <a:gd name="T51" fmla="*/ 44 h 177"/>
                  <a:gd name="T52" fmla="*/ 151 w 160"/>
                  <a:gd name="T53" fmla="*/ 53 h 177"/>
                  <a:gd name="T54" fmla="*/ 151 w 160"/>
                  <a:gd name="T55" fmla="*/ 12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77">
                    <a:moveTo>
                      <a:pt x="150" y="37"/>
                    </a:moveTo>
                    <a:cubicBezTo>
                      <a:pt x="89" y="3"/>
                      <a:pt x="89" y="3"/>
                      <a:pt x="89" y="3"/>
                    </a:cubicBezTo>
                    <a:cubicBezTo>
                      <a:pt x="84" y="0"/>
                      <a:pt x="76" y="0"/>
                      <a:pt x="70" y="3"/>
                    </a:cubicBezTo>
                    <a:cubicBezTo>
                      <a:pt x="9" y="37"/>
                      <a:pt x="9" y="37"/>
                      <a:pt x="9" y="37"/>
                    </a:cubicBezTo>
                    <a:cubicBezTo>
                      <a:pt x="4" y="40"/>
                      <a:pt x="0" y="47"/>
                      <a:pt x="0" y="53"/>
                    </a:cubicBezTo>
                    <a:cubicBezTo>
                      <a:pt x="0" y="125"/>
                      <a:pt x="0" y="125"/>
                      <a:pt x="0" y="125"/>
                    </a:cubicBezTo>
                    <a:cubicBezTo>
                      <a:pt x="0" y="131"/>
                      <a:pt x="4" y="138"/>
                      <a:pt x="9" y="141"/>
                    </a:cubicBezTo>
                    <a:cubicBezTo>
                      <a:pt x="70" y="175"/>
                      <a:pt x="70" y="175"/>
                      <a:pt x="70" y="175"/>
                    </a:cubicBezTo>
                    <a:cubicBezTo>
                      <a:pt x="73" y="176"/>
                      <a:pt x="76" y="177"/>
                      <a:pt x="80" y="177"/>
                    </a:cubicBezTo>
                    <a:cubicBezTo>
                      <a:pt x="83" y="177"/>
                      <a:pt x="87" y="176"/>
                      <a:pt x="89" y="175"/>
                    </a:cubicBezTo>
                    <a:cubicBezTo>
                      <a:pt x="150" y="141"/>
                      <a:pt x="150" y="141"/>
                      <a:pt x="150" y="141"/>
                    </a:cubicBezTo>
                    <a:cubicBezTo>
                      <a:pt x="156" y="138"/>
                      <a:pt x="160" y="131"/>
                      <a:pt x="160" y="125"/>
                    </a:cubicBezTo>
                    <a:cubicBezTo>
                      <a:pt x="160" y="53"/>
                      <a:pt x="160" y="53"/>
                      <a:pt x="160" y="53"/>
                    </a:cubicBezTo>
                    <a:cubicBezTo>
                      <a:pt x="160" y="47"/>
                      <a:pt x="156" y="40"/>
                      <a:pt x="150" y="37"/>
                    </a:cubicBezTo>
                    <a:close/>
                    <a:moveTo>
                      <a:pt x="151" y="125"/>
                    </a:moveTo>
                    <a:cubicBezTo>
                      <a:pt x="151" y="128"/>
                      <a:pt x="149" y="132"/>
                      <a:pt x="146" y="134"/>
                    </a:cubicBezTo>
                    <a:cubicBezTo>
                      <a:pt x="85" y="168"/>
                      <a:pt x="85" y="168"/>
                      <a:pt x="85" y="168"/>
                    </a:cubicBezTo>
                    <a:cubicBezTo>
                      <a:pt x="82" y="169"/>
                      <a:pt x="77" y="169"/>
                      <a:pt x="75" y="168"/>
                    </a:cubicBezTo>
                    <a:cubicBezTo>
                      <a:pt x="13" y="134"/>
                      <a:pt x="13" y="134"/>
                      <a:pt x="13" y="134"/>
                    </a:cubicBezTo>
                    <a:cubicBezTo>
                      <a:pt x="11" y="132"/>
                      <a:pt x="8" y="128"/>
                      <a:pt x="8" y="125"/>
                    </a:cubicBezTo>
                    <a:cubicBezTo>
                      <a:pt x="8" y="53"/>
                      <a:pt x="8" y="53"/>
                      <a:pt x="8" y="53"/>
                    </a:cubicBezTo>
                    <a:cubicBezTo>
                      <a:pt x="8" y="50"/>
                      <a:pt x="11" y="46"/>
                      <a:pt x="13" y="44"/>
                    </a:cubicBezTo>
                    <a:cubicBezTo>
                      <a:pt x="75" y="10"/>
                      <a:pt x="75" y="10"/>
                      <a:pt x="75" y="10"/>
                    </a:cubicBezTo>
                    <a:cubicBezTo>
                      <a:pt x="76" y="10"/>
                      <a:pt x="78" y="9"/>
                      <a:pt x="80" y="9"/>
                    </a:cubicBezTo>
                    <a:cubicBezTo>
                      <a:pt x="82" y="9"/>
                      <a:pt x="84" y="10"/>
                      <a:pt x="85" y="10"/>
                    </a:cubicBezTo>
                    <a:cubicBezTo>
                      <a:pt x="146" y="44"/>
                      <a:pt x="146" y="44"/>
                      <a:pt x="146" y="44"/>
                    </a:cubicBezTo>
                    <a:cubicBezTo>
                      <a:pt x="149" y="46"/>
                      <a:pt x="151" y="50"/>
                      <a:pt x="151" y="53"/>
                    </a:cubicBezTo>
                    <a:lnTo>
                      <a:pt x="151" y="1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00" name="Freeform 14"/>
            <p:cNvSpPr>
              <a:spLocks noEditPoints="1"/>
            </p:cNvSpPr>
            <p:nvPr/>
          </p:nvSpPr>
          <p:spPr bwMode="auto">
            <a:xfrm>
              <a:off x="6043485" y="3603932"/>
              <a:ext cx="186376" cy="139045"/>
            </a:xfrm>
            <a:custGeom>
              <a:avLst/>
              <a:gdLst>
                <a:gd name="T0" fmla="*/ 132 w 176"/>
                <a:gd name="T1" fmla="*/ 72 h 144"/>
                <a:gd name="T2" fmla="*/ 107 w 176"/>
                <a:gd name="T3" fmla="*/ 107 h 144"/>
                <a:gd name="T4" fmla="*/ 86 w 176"/>
                <a:gd name="T5" fmla="*/ 107 h 144"/>
                <a:gd name="T6" fmla="*/ 80 w 176"/>
                <a:gd name="T7" fmla="*/ 84 h 144"/>
                <a:gd name="T8" fmla="*/ 56 w 176"/>
                <a:gd name="T9" fmla="*/ 84 h 144"/>
                <a:gd name="T10" fmla="*/ 73 w 176"/>
                <a:gd name="T11" fmla="*/ 95 h 144"/>
                <a:gd name="T12" fmla="*/ 76 w 176"/>
                <a:gd name="T13" fmla="*/ 124 h 144"/>
                <a:gd name="T14" fmla="*/ 116 w 176"/>
                <a:gd name="T15" fmla="*/ 124 h 144"/>
                <a:gd name="T16" fmla="*/ 142 w 176"/>
                <a:gd name="T17" fmla="*/ 90 h 144"/>
                <a:gd name="T18" fmla="*/ 176 w 176"/>
                <a:gd name="T19" fmla="*/ 72 h 144"/>
                <a:gd name="T20" fmla="*/ 68 w 176"/>
                <a:gd name="T21" fmla="*/ 92 h 144"/>
                <a:gd name="T22" fmla="*/ 68 w 176"/>
                <a:gd name="T23" fmla="*/ 76 h 144"/>
                <a:gd name="T24" fmla="*/ 68 w 176"/>
                <a:gd name="T25" fmla="*/ 92 h 144"/>
                <a:gd name="T26" fmla="*/ 84 w 176"/>
                <a:gd name="T27" fmla="*/ 124 h 144"/>
                <a:gd name="T28" fmla="*/ 108 w 176"/>
                <a:gd name="T29" fmla="*/ 124 h 144"/>
                <a:gd name="T30" fmla="*/ 154 w 176"/>
                <a:gd name="T31" fmla="*/ 86 h 144"/>
                <a:gd name="T32" fmla="*/ 154 w 176"/>
                <a:gd name="T33" fmla="*/ 58 h 144"/>
                <a:gd name="T34" fmla="*/ 154 w 176"/>
                <a:gd name="T35" fmla="*/ 86 h 144"/>
                <a:gd name="T36" fmla="*/ 80 w 176"/>
                <a:gd name="T37" fmla="*/ 40 h 144"/>
                <a:gd name="T38" fmla="*/ 100 w 176"/>
                <a:gd name="T39" fmla="*/ 51 h 144"/>
                <a:gd name="T40" fmla="*/ 108 w 176"/>
                <a:gd name="T41" fmla="*/ 72 h 144"/>
                <a:gd name="T42" fmla="*/ 108 w 176"/>
                <a:gd name="T43" fmla="*/ 48 h 144"/>
                <a:gd name="T44" fmla="*/ 93 w 176"/>
                <a:gd name="T45" fmla="*/ 35 h 144"/>
                <a:gd name="T46" fmla="*/ 80 w 176"/>
                <a:gd name="T47" fmla="*/ 0 h 144"/>
                <a:gd name="T48" fmla="*/ 63 w 176"/>
                <a:gd name="T49" fmla="*/ 31 h 144"/>
                <a:gd name="T50" fmla="*/ 22 w 176"/>
                <a:gd name="T51" fmla="*/ 50 h 144"/>
                <a:gd name="T52" fmla="*/ 22 w 176"/>
                <a:gd name="T53" fmla="*/ 94 h 144"/>
                <a:gd name="T54" fmla="*/ 40 w 176"/>
                <a:gd name="T55" fmla="*/ 60 h 144"/>
                <a:gd name="T56" fmla="*/ 108 w 176"/>
                <a:gd name="T57" fmla="*/ 52 h 144"/>
                <a:gd name="T58" fmla="*/ 108 w 176"/>
                <a:gd name="T59" fmla="*/ 68 h 144"/>
                <a:gd name="T60" fmla="*/ 108 w 176"/>
                <a:gd name="T61" fmla="*/ 52 h 144"/>
                <a:gd name="T62" fmla="*/ 92 w 176"/>
                <a:gd name="T63" fmla="*/ 20 h 144"/>
                <a:gd name="T64" fmla="*/ 68 w 176"/>
                <a:gd name="T65" fmla="*/ 20 h 144"/>
                <a:gd name="T66" fmla="*/ 22 w 176"/>
                <a:gd name="T67" fmla="*/ 86 h 144"/>
                <a:gd name="T68" fmla="*/ 22 w 176"/>
                <a:gd name="T69" fmla="*/ 58 h 144"/>
                <a:gd name="T70" fmla="*/ 22 w 176"/>
                <a:gd name="T71" fmla="*/ 8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44">
                  <a:moveTo>
                    <a:pt x="154" y="50"/>
                  </a:moveTo>
                  <a:cubicBezTo>
                    <a:pt x="142" y="50"/>
                    <a:pt x="132" y="60"/>
                    <a:pt x="132" y="72"/>
                  </a:cubicBezTo>
                  <a:cubicBezTo>
                    <a:pt x="132" y="76"/>
                    <a:pt x="134" y="81"/>
                    <a:pt x="136" y="84"/>
                  </a:cubicBezTo>
                  <a:cubicBezTo>
                    <a:pt x="107" y="107"/>
                    <a:pt x="107" y="107"/>
                    <a:pt x="107" y="107"/>
                  </a:cubicBezTo>
                  <a:cubicBezTo>
                    <a:pt x="104" y="105"/>
                    <a:pt x="100" y="104"/>
                    <a:pt x="96" y="104"/>
                  </a:cubicBezTo>
                  <a:cubicBezTo>
                    <a:pt x="92" y="104"/>
                    <a:pt x="89" y="105"/>
                    <a:pt x="86" y="107"/>
                  </a:cubicBezTo>
                  <a:cubicBezTo>
                    <a:pt x="76" y="93"/>
                    <a:pt x="76" y="93"/>
                    <a:pt x="76" y="93"/>
                  </a:cubicBezTo>
                  <a:cubicBezTo>
                    <a:pt x="79" y="91"/>
                    <a:pt x="80" y="88"/>
                    <a:pt x="80" y="84"/>
                  </a:cubicBezTo>
                  <a:cubicBezTo>
                    <a:pt x="80" y="78"/>
                    <a:pt x="75" y="72"/>
                    <a:pt x="68" y="72"/>
                  </a:cubicBezTo>
                  <a:cubicBezTo>
                    <a:pt x="61" y="72"/>
                    <a:pt x="56" y="78"/>
                    <a:pt x="56" y="84"/>
                  </a:cubicBezTo>
                  <a:cubicBezTo>
                    <a:pt x="56" y="91"/>
                    <a:pt x="61" y="96"/>
                    <a:pt x="68" y="96"/>
                  </a:cubicBezTo>
                  <a:cubicBezTo>
                    <a:pt x="70" y="96"/>
                    <a:pt x="72" y="96"/>
                    <a:pt x="73" y="95"/>
                  </a:cubicBezTo>
                  <a:cubicBezTo>
                    <a:pt x="83" y="109"/>
                    <a:pt x="83" y="109"/>
                    <a:pt x="83" y="109"/>
                  </a:cubicBezTo>
                  <a:cubicBezTo>
                    <a:pt x="79" y="112"/>
                    <a:pt x="76" y="118"/>
                    <a:pt x="76" y="124"/>
                  </a:cubicBezTo>
                  <a:cubicBezTo>
                    <a:pt x="76" y="135"/>
                    <a:pt x="85" y="144"/>
                    <a:pt x="96" y="144"/>
                  </a:cubicBezTo>
                  <a:cubicBezTo>
                    <a:pt x="107" y="144"/>
                    <a:pt x="116" y="135"/>
                    <a:pt x="116" y="124"/>
                  </a:cubicBezTo>
                  <a:cubicBezTo>
                    <a:pt x="116" y="120"/>
                    <a:pt x="115" y="116"/>
                    <a:pt x="113" y="113"/>
                  </a:cubicBezTo>
                  <a:cubicBezTo>
                    <a:pt x="142" y="90"/>
                    <a:pt x="142" y="90"/>
                    <a:pt x="142" y="90"/>
                  </a:cubicBezTo>
                  <a:cubicBezTo>
                    <a:pt x="145" y="93"/>
                    <a:pt x="150" y="94"/>
                    <a:pt x="154" y="94"/>
                  </a:cubicBezTo>
                  <a:cubicBezTo>
                    <a:pt x="166" y="94"/>
                    <a:pt x="176" y="84"/>
                    <a:pt x="176" y="72"/>
                  </a:cubicBezTo>
                  <a:cubicBezTo>
                    <a:pt x="176" y="60"/>
                    <a:pt x="166" y="50"/>
                    <a:pt x="154" y="50"/>
                  </a:cubicBezTo>
                  <a:close/>
                  <a:moveTo>
                    <a:pt x="68" y="92"/>
                  </a:moveTo>
                  <a:cubicBezTo>
                    <a:pt x="64" y="92"/>
                    <a:pt x="60" y="88"/>
                    <a:pt x="60" y="84"/>
                  </a:cubicBezTo>
                  <a:cubicBezTo>
                    <a:pt x="60" y="80"/>
                    <a:pt x="64" y="76"/>
                    <a:pt x="68" y="76"/>
                  </a:cubicBezTo>
                  <a:cubicBezTo>
                    <a:pt x="72" y="76"/>
                    <a:pt x="76" y="80"/>
                    <a:pt x="76" y="84"/>
                  </a:cubicBezTo>
                  <a:cubicBezTo>
                    <a:pt x="76" y="88"/>
                    <a:pt x="72" y="92"/>
                    <a:pt x="68" y="92"/>
                  </a:cubicBezTo>
                  <a:close/>
                  <a:moveTo>
                    <a:pt x="96" y="136"/>
                  </a:moveTo>
                  <a:cubicBezTo>
                    <a:pt x="89" y="136"/>
                    <a:pt x="84" y="131"/>
                    <a:pt x="84" y="124"/>
                  </a:cubicBezTo>
                  <a:cubicBezTo>
                    <a:pt x="84" y="117"/>
                    <a:pt x="89" y="112"/>
                    <a:pt x="96" y="112"/>
                  </a:cubicBezTo>
                  <a:cubicBezTo>
                    <a:pt x="103" y="112"/>
                    <a:pt x="108" y="117"/>
                    <a:pt x="108" y="124"/>
                  </a:cubicBezTo>
                  <a:cubicBezTo>
                    <a:pt x="108" y="131"/>
                    <a:pt x="103" y="136"/>
                    <a:pt x="96" y="136"/>
                  </a:cubicBezTo>
                  <a:close/>
                  <a:moveTo>
                    <a:pt x="154" y="86"/>
                  </a:moveTo>
                  <a:cubicBezTo>
                    <a:pt x="146" y="86"/>
                    <a:pt x="140" y="80"/>
                    <a:pt x="140" y="72"/>
                  </a:cubicBezTo>
                  <a:cubicBezTo>
                    <a:pt x="140" y="64"/>
                    <a:pt x="146" y="58"/>
                    <a:pt x="154" y="58"/>
                  </a:cubicBezTo>
                  <a:cubicBezTo>
                    <a:pt x="162" y="58"/>
                    <a:pt x="168" y="64"/>
                    <a:pt x="168" y="72"/>
                  </a:cubicBezTo>
                  <a:cubicBezTo>
                    <a:pt x="168" y="80"/>
                    <a:pt x="162" y="86"/>
                    <a:pt x="154" y="86"/>
                  </a:cubicBezTo>
                  <a:close/>
                  <a:moveTo>
                    <a:pt x="69" y="37"/>
                  </a:moveTo>
                  <a:cubicBezTo>
                    <a:pt x="72" y="39"/>
                    <a:pt x="76" y="40"/>
                    <a:pt x="80" y="40"/>
                  </a:cubicBezTo>
                  <a:cubicBezTo>
                    <a:pt x="84" y="40"/>
                    <a:pt x="87" y="39"/>
                    <a:pt x="90" y="37"/>
                  </a:cubicBezTo>
                  <a:cubicBezTo>
                    <a:pt x="100" y="51"/>
                    <a:pt x="100" y="51"/>
                    <a:pt x="100" y="51"/>
                  </a:cubicBezTo>
                  <a:cubicBezTo>
                    <a:pt x="97" y="54"/>
                    <a:pt x="96" y="57"/>
                    <a:pt x="96" y="60"/>
                  </a:cubicBezTo>
                  <a:cubicBezTo>
                    <a:pt x="96" y="67"/>
                    <a:pt x="101" y="72"/>
                    <a:pt x="108" y="72"/>
                  </a:cubicBezTo>
                  <a:cubicBezTo>
                    <a:pt x="115" y="72"/>
                    <a:pt x="120" y="67"/>
                    <a:pt x="120" y="60"/>
                  </a:cubicBezTo>
                  <a:cubicBezTo>
                    <a:pt x="120" y="53"/>
                    <a:pt x="115" y="48"/>
                    <a:pt x="108" y="48"/>
                  </a:cubicBezTo>
                  <a:cubicBezTo>
                    <a:pt x="106" y="48"/>
                    <a:pt x="104" y="48"/>
                    <a:pt x="103" y="49"/>
                  </a:cubicBezTo>
                  <a:cubicBezTo>
                    <a:pt x="93" y="35"/>
                    <a:pt x="93" y="35"/>
                    <a:pt x="93" y="35"/>
                  </a:cubicBezTo>
                  <a:cubicBezTo>
                    <a:pt x="97" y="32"/>
                    <a:pt x="100" y="26"/>
                    <a:pt x="100" y="20"/>
                  </a:cubicBezTo>
                  <a:cubicBezTo>
                    <a:pt x="100" y="9"/>
                    <a:pt x="91" y="0"/>
                    <a:pt x="80" y="0"/>
                  </a:cubicBezTo>
                  <a:cubicBezTo>
                    <a:pt x="69" y="0"/>
                    <a:pt x="60" y="9"/>
                    <a:pt x="60" y="20"/>
                  </a:cubicBezTo>
                  <a:cubicBezTo>
                    <a:pt x="60" y="24"/>
                    <a:pt x="61" y="28"/>
                    <a:pt x="63" y="31"/>
                  </a:cubicBezTo>
                  <a:cubicBezTo>
                    <a:pt x="34" y="54"/>
                    <a:pt x="34" y="54"/>
                    <a:pt x="34" y="54"/>
                  </a:cubicBezTo>
                  <a:cubicBezTo>
                    <a:pt x="31" y="51"/>
                    <a:pt x="26" y="50"/>
                    <a:pt x="22" y="50"/>
                  </a:cubicBezTo>
                  <a:cubicBezTo>
                    <a:pt x="10" y="50"/>
                    <a:pt x="0" y="60"/>
                    <a:pt x="0" y="72"/>
                  </a:cubicBezTo>
                  <a:cubicBezTo>
                    <a:pt x="0" y="84"/>
                    <a:pt x="10" y="94"/>
                    <a:pt x="22" y="94"/>
                  </a:cubicBezTo>
                  <a:cubicBezTo>
                    <a:pt x="34" y="94"/>
                    <a:pt x="44" y="84"/>
                    <a:pt x="44" y="72"/>
                  </a:cubicBezTo>
                  <a:cubicBezTo>
                    <a:pt x="44" y="68"/>
                    <a:pt x="42" y="63"/>
                    <a:pt x="40" y="60"/>
                  </a:cubicBezTo>
                  <a:lnTo>
                    <a:pt x="69" y="37"/>
                  </a:lnTo>
                  <a:close/>
                  <a:moveTo>
                    <a:pt x="108" y="52"/>
                  </a:moveTo>
                  <a:cubicBezTo>
                    <a:pt x="112" y="52"/>
                    <a:pt x="116" y="56"/>
                    <a:pt x="116" y="60"/>
                  </a:cubicBezTo>
                  <a:cubicBezTo>
                    <a:pt x="116" y="64"/>
                    <a:pt x="112" y="68"/>
                    <a:pt x="108" y="68"/>
                  </a:cubicBezTo>
                  <a:cubicBezTo>
                    <a:pt x="104" y="68"/>
                    <a:pt x="100" y="64"/>
                    <a:pt x="100" y="60"/>
                  </a:cubicBezTo>
                  <a:cubicBezTo>
                    <a:pt x="100" y="56"/>
                    <a:pt x="104" y="52"/>
                    <a:pt x="108" y="52"/>
                  </a:cubicBezTo>
                  <a:close/>
                  <a:moveTo>
                    <a:pt x="80" y="8"/>
                  </a:moveTo>
                  <a:cubicBezTo>
                    <a:pt x="87" y="8"/>
                    <a:pt x="92" y="13"/>
                    <a:pt x="92" y="20"/>
                  </a:cubicBezTo>
                  <a:cubicBezTo>
                    <a:pt x="92" y="27"/>
                    <a:pt x="87" y="32"/>
                    <a:pt x="80" y="32"/>
                  </a:cubicBezTo>
                  <a:cubicBezTo>
                    <a:pt x="73" y="32"/>
                    <a:pt x="68" y="27"/>
                    <a:pt x="68" y="20"/>
                  </a:cubicBezTo>
                  <a:cubicBezTo>
                    <a:pt x="68" y="13"/>
                    <a:pt x="73" y="8"/>
                    <a:pt x="80" y="8"/>
                  </a:cubicBezTo>
                  <a:close/>
                  <a:moveTo>
                    <a:pt x="22" y="86"/>
                  </a:moveTo>
                  <a:cubicBezTo>
                    <a:pt x="14" y="86"/>
                    <a:pt x="8" y="80"/>
                    <a:pt x="8" y="72"/>
                  </a:cubicBezTo>
                  <a:cubicBezTo>
                    <a:pt x="8" y="64"/>
                    <a:pt x="14" y="58"/>
                    <a:pt x="22" y="58"/>
                  </a:cubicBezTo>
                  <a:cubicBezTo>
                    <a:pt x="30" y="58"/>
                    <a:pt x="36" y="64"/>
                    <a:pt x="36" y="72"/>
                  </a:cubicBezTo>
                  <a:cubicBezTo>
                    <a:pt x="36" y="80"/>
                    <a:pt x="30" y="86"/>
                    <a:pt x="22" y="86"/>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1" name="Freeform 5"/>
            <p:cNvSpPr>
              <a:spLocks noEditPoints="1"/>
            </p:cNvSpPr>
            <p:nvPr/>
          </p:nvSpPr>
          <p:spPr bwMode="auto">
            <a:xfrm>
              <a:off x="6402001" y="3592572"/>
              <a:ext cx="185153" cy="161767"/>
            </a:xfrm>
            <a:custGeom>
              <a:avLst/>
              <a:gdLst>
                <a:gd name="T0" fmla="*/ 146 w 176"/>
                <a:gd name="T1" fmla="*/ 68 h 168"/>
                <a:gd name="T2" fmla="*/ 108 w 176"/>
                <a:gd name="T3" fmla="*/ 20 h 168"/>
                <a:gd name="T4" fmla="*/ 68 w 176"/>
                <a:gd name="T5" fmla="*/ 20 h 168"/>
                <a:gd name="T6" fmla="*/ 29 w 176"/>
                <a:gd name="T7" fmla="*/ 67 h 168"/>
                <a:gd name="T8" fmla="*/ 0 w 176"/>
                <a:gd name="T9" fmla="*/ 140 h 168"/>
                <a:gd name="T10" fmla="*/ 32 w 176"/>
                <a:gd name="T11" fmla="*/ 156 h 168"/>
                <a:gd name="T12" fmla="*/ 144 w 176"/>
                <a:gd name="T13" fmla="*/ 156 h 168"/>
                <a:gd name="T14" fmla="*/ 176 w 176"/>
                <a:gd name="T15" fmla="*/ 140 h 168"/>
                <a:gd name="T16" fmla="*/ 139 w 176"/>
                <a:gd name="T17" fmla="*/ 72 h 168"/>
                <a:gd name="T18" fmla="*/ 148 w 176"/>
                <a:gd name="T19" fmla="*/ 122 h 168"/>
                <a:gd name="T20" fmla="*/ 99 w 176"/>
                <a:gd name="T21" fmla="*/ 37 h 168"/>
                <a:gd name="T22" fmla="*/ 139 w 176"/>
                <a:gd name="T23" fmla="*/ 72 h 168"/>
                <a:gd name="T24" fmla="*/ 91 w 176"/>
                <a:gd name="T25" fmla="*/ 118 h 168"/>
                <a:gd name="T26" fmla="*/ 106 w 176"/>
                <a:gd name="T27" fmla="*/ 93 h 168"/>
                <a:gd name="T28" fmla="*/ 136 w 176"/>
                <a:gd name="T29" fmla="*/ 138 h 168"/>
                <a:gd name="T30" fmla="*/ 31 w 176"/>
                <a:gd name="T31" fmla="*/ 124 h 168"/>
                <a:gd name="T32" fmla="*/ 77 w 176"/>
                <a:gd name="T33" fmla="*/ 108 h 168"/>
                <a:gd name="T34" fmla="*/ 40 w 176"/>
                <a:gd name="T35" fmla="*/ 138 h 168"/>
                <a:gd name="T36" fmla="*/ 75 w 176"/>
                <a:gd name="T37" fmla="*/ 92 h 168"/>
                <a:gd name="T38" fmla="*/ 102 w 176"/>
                <a:gd name="T39" fmla="*/ 92 h 168"/>
                <a:gd name="T40" fmla="*/ 88 w 176"/>
                <a:gd name="T41" fmla="*/ 116 h 168"/>
                <a:gd name="T42" fmla="*/ 81 w 176"/>
                <a:gd name="T43" fmla="*/ 39 h 168"/>
                <a:gd name="T44" fmla="*/ 96 w 176"/>
                <a:gd name="T45" fmla="*/ 38 h 168"/>
                <a:gd name="T46" fmla="*/ 88 w 176"/>
                <a:gd name="T47" fmla="*/ 86 h 168"/>
                <a:gd name="T48" fmla="*/ 81 w 176"/>
                <a:gd name="T49" fmla="*/ 39 h 168"/>
                <a:gd name="T50" fmla="*/ 100 w 176"/>
                <a:gd name="T51" fmla="*/ 20 h 168"/>
                <a:gd name="T52" fmla="*/ 76 w 176"/>
                <a:gd name="T53" fmla="*/ 20 h 168"/>
                <a:gd name="T54" fmla="*/ 36 w 176"/>
                <a:gd name="T55" fmla="*/ 72 h 168"/>
                <a:gd name="T56" fmla="*/ 77 w 176"/>
                <a:gd name="T57" fmla="*/ 37 h 168"/>
                <a:gd name="T58" fmla="*/ 27 w 176"/>
                <a:gd name="T59" fmla="*/ 122 h 168"/>
                <a:gd name="T60" fmla="*/ 19 w 176"/>
                <a:gd name="T61" fmla="*/ 120 h 168"/>
                <a:gd name="T62" fmla="*/ 8 w 176"/>
                <a:gd name="T63" fmla="*/ 140 h 168"/>
                <a:gd name="T64" fmla="*/ 32 w 176"/>
                <a:gd name="T65" fmla="*/ 140 h 168"/>
                <a:gd name="T66" fmla="*/ 8 w 176"/>
                <a:gd name="T67" fmla="*/ 140 h 168"/>
                <a:gd name="T68" fmla="*/ 40 w 176"/>
                <a:gd name="T69" fmla="*/ 142 h 168"/>
                <a:gd name="T70" fmla="*/ 136 w 176"/>
                <a:gd name="T71" fmla="*/ 142 h 168"/>
                <a:gd name="T72" fmla="*/ 88 w 176"/>
                <a:gd name="T73" fmla="*/ 160 h 168"/>
                <a:gd name="T74" fmla="*/ 156 w 176"/>
                <a:gd name="T75" fmla="*/ 152 h 168"/>
                <a:gd name="T76" fmla="*/ 156 w 176"/>
                <a:gd name="T77" fmla="*/ 128 h 168"/>
                <a:gd name="T78" fmla="*/ 156 w 176"/>
                <a:gd name="T79" fmla="*/ 15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8">
                  <a:moveTo>
                    <a:pt x="164" y="122"/>
                  </a:moveTo>
                  <a:cubicBezTo>
                    <a:pt x="162" y="103"/>
                    <a:pt x="152" y="79"/>
                    <a:pt x="146" y="68"/>
                  </a:cubicBezTo>
                  <a:cubicBezTo>
                    <a:pt x="139" y="56"/>
                    <a:pt x="123" y="35"/>
                    <a:pt x="108" y="24"/>
                  </a:cubicBezTo>
                  <a:cubicBezTo>
                    <a:pt x="108" y="23"/>
                    <a:pt x="108" y="22"/>
                    <a:pt x="108" y="20"/>
                  </a:cubicBezTo>
                  <a:cubicBezTo>
                    <a:pt x="108" y="9"/>
                    <a:pt x="99" y="0"/>
                    <a:pt x="88" y="0"/>
                  </a:cubicBezTo>
                  <a:cubicBezTo>
                    <a:pt x="77" y="0"/>
                    <a:pt x="68" y="9"/>
                    <a:pt x="68" y="20"/>
                  </a:cubicBezTo>
                  <a:cubicBezTo>
                    <a:pt x="68" y="21"/>
                    <a:pt x="68" y="22"/>
                    <a:pt x="68" y="24"/>
                  </a:cubicBezTo>
                  <a:cubicBezTo>
                    <a:pt x="53" y="34"/>
                    <a:pt x="36" y="56"/>
                    <a:pt x="29" y="67"/>
                  </a:cubicBezTo>
                  <a:cubicBezTo>
                    <a:pt x="22" y="79"/>
                    <a:pt x="13" y="103"/>
                    <a:pt x="11" y="122"/>
                  </a:cubicBezTo>
                  <a:cubicBezTo>
                    <a:pt x="4" y="126"/>
                    <a:pt x="0" y="132"/>
                    <a:pt x="0" y="140"/>
                  </a:cubicBezTo>
                  <a:cubicBezTo>
                    <a:pt x="0" y="151"/>
                    <a:pt x="9" y="160"/>
                    <a:pt x="20" y="160"/>
                  </a:cubicBezTo>
                  <a:cubicBezTo>
                    <a:pt x="24" y="160"/>
                    <a:pt x="28" y="159"/>
                    <a:pt x="32" y="156"/>
                  </a:cubicBezTo>
                  <a:cubicBezTo>
                    <a:pt x="49" y="164"/>
                    <a:pt x="75" y="168"/>
                    <a:pt x="88" y="168"/>
                  </a:cubicBezTo>
                  <a:cubicBezTo>
                    <a:pt x="101" y="168"/>
                    <a:pt x="127" y="164"/>
                    <a:pt x="144" y="156"/>
                  </a:cubicBezTo>
                  <a:cubicBezTo>
                    <a:pt x="148" y="159"/>
                    <a:pt x="152" y="160"/>
                    <a:pt x="156" y="160"/>
                  </a:cubicBezTo>
                  <a:cubicBezTo>
                    <a:pt x="167" y="160"/>
                    <a:pt x="176" y="151"/>
                    <a:pt x="176" y="140"/>
                  </a:cubicBezTo>
                  <a:cubicBezTo>
                    <a:pt x="176" y="132"/>
                    <a:pt x="171" y="125"/>
                    <a:pt x="164" y="122"/>
                  </a:cubicBezTo>
                  <a:close/>
                  <a:moveTo>
                    <a:pt x="139" y="72"/>
                  </a:moveTo>
                  <a:cubicBezTo>
                    <a:pt x="144" y="80"/>
                    <a:pt x="154" y="102"/>
                    <a:pt x="156" y="120"/>
                  </a:cubicBezTo>
                  <a:cubicBezTo>
                    <a:pt x="153" y="120"/>
                    <a:pt x="151" y="120"/>
                    <a:pt x="148" y="122"/>
                  </a:cubicBezTo>
                  <a:cubicBezTo>
                    <a:pt x="138" y="108"/>
                    <a:pt x="123" y="96"/>
                    <a:pt x="106" y="90"/>
                  </a:cubicBezTo>
                  <a:cubicBezTo>
                    <a:pt x="110" y="72"/>
                    <a:pt x="106" y="52"/>
                    <a:pt x="99" y="37"/>
                  </a:cubicBezTo>
                  <a:cubicBezTo>
                    <a:pt x="101" y="36"/>
                    <a:pt x="103" y="34"/>
                    <a:pt x="104" y="32"/>
                  </a:cubicBezTo>
                  <a:cubicBezTo>
                    <a:pt x="119" y="42"/>
                    <a:pt x="134" y="62"/>
                    <a:pt x="139" y="72"/>
                  </a:cubicBezTo>
                  <a:close/>
                  <a:moveTo>
                    <a:pt x="136" y="138"/>
                  </a:moveTo>
                  <a:cubicBezTo>
                    <a:pt x="120" y="136"/>
                    <a:pt x="103" y="129"/>
                    <a:pt x="91" y="118"/>
                  </a:cubicBezTo>
                  <a:cubicBezTo>
                    <a:pt x="95" y="115"/>
                    <a:pt x="98" y="111"/>
                    <a:pt x="100" y="108"/>
                  </a:cubicBezTo>
                  <a:cubicBezTo>
                    <a:pt x="102" y="103"/>
                    <a:pt x="104" y="98"/>
                    <a:pt x="106" y="93"/>
                  </a:cubicBezTo>
                  <a:cubicBezTo>
                    <a:pt x="121" y="99"/>
                    <a:pt x="135" y="111"/>
                    <a:pt x="145" y="123"/>
                  </a:cubicBezTo>
                  <a:cubicBezTo>
                    <a:pt x="140" y="126"/>
                    <a:pt x="137" y="132"/>
                    <a:pt x="136" y="138"/>
                  </a:cubicBezTo>
                  <a:close/>
                  <a:moveTo>
                    <a:pt x="40" y="138"/>
                  </a:moveTo>
                  <a:cubicBezTo>
                    <a:pt x="40" y="132"/>
                    <a:pt x="36" y="127"/>
                    <a:pt x="31" y="124"/>
                  </a:cubicBezTo>
                  <a:cubicBezTo>
                    <a:pt x="41" y="111"/>
                    <a:pt x="56" y="99"/>
                    <a:pt x="71" y="93"/>
                  </a:cubicBezTo>
                  <a:cubicBezTo>
                    <a:pt x="72" y="98"/>
                    <a:pt x="74" y="104"/>
                    <a:pt x="77" y="108"/>
                  </a:cubicBezTo>
                  <a:cubicBezTo>
                    <a:pt x="79" y="112"/>
                    <a:pt x="82" y="116"/>
                    <a:pt x="86" y="119"/>
                  </a:cubicBezTo>
                  <a:cubicBezTo>
                    <a:pt x="73" y="129"/>
                    <a:pt x="56" y="136"/>
                    <a:pt x="40" y="138"/>
                  </a:cubicBezTo>
                  <a:close/>
                  <a:moveTo>
                    <a:pt x="80" y="106"/>
                  </a:moveTo>
                  <a:cubicBezTo>
                    <a:pt x="78" y="101"/>
                    <a:pt x="76" y="97"/>
                    <a:pt x="75" y="92"/>
                  </a:cubicBezTo>
                  <a:cubicBezTo>
                    <a:pt x="80" y="90"/>
                    <a:pt x="84" y="90"/>
                    <a:pt x="88" y="90"/>
                  </a:cubicBezTo>
                  <a:cubicBezTo>
                    <a:pt x="92" y="90"/>
                    <a:pt x="97" y="90"/>
                    <a:pt x="102" y="92"/>
                  </a:cubicBezTo>
                  <a:cubicBezTo>
                    <a:pt x="100" y="96"/>
                    <a:pt x="99" y="101"/>
                    <a:pt x="96" y="105"/>
                  </a:cubicBezTo>
                  <a:cubicBezTo>
                    <a:pt x="94" y="109"/>
                    <a:pt x="92" y="112"/>
                    <a:pt x="88" y="116"/>
                  </a:cubicBezTo>
                  <a:cubicBezTo>
                    <a:pt x="85" y="113"/>
                    <a:pt x="82" y="110"/>
                    <a:pt x="80" y="106"/>
                  </a:cubicBezTo>
                  <a:close/>
                  <a:moveTo>
                    <a:pt x="81" y="39"/>
                  </a:moveTo>
                  <a:cubicBezTo>
                    <a:pt x="83" y="40"/>
                    <a:pt x="86" y="40"/>
                    <a:pt x="88" y="40"/>
                  </a:cubicBezTo>
                  <a:cubicBezTo>
                    <a:pt x="91" y="40"/>
                    <a:pt x="93" y="40"/>
                    <a:pt x="96" y="38"/>
                  </a:cubicBezTo>
                  <a:cubicBezTo>
                    <a:pt x="102" y="53"/>
                    <a:pt x="105" y="72"/>
                    <a:pt x="102" y="88"/>
                  </a:cubicBezTo>
                  <a:cubicBezTo>
                    <a:pt x="98" y="86"/>
                    <a:pt x="93" y="86"/>
                    <a:pt x="88" y="86"/>
                  </a:cubicBezTo>
                  <a:cubicBezTo>
                    <a:pt x="84" y="86"/>
                    <a:pt x="79" y="86"/>
                    <a:pt x="74" y="88"/>
                  </a:cubicBezTo>
                  <a:cubicBezTo>
                    <a:pt x="72" y="71"/>
                    <a:pt x="75" y="53"/>
                    <a:pt x="81" y="39"/>
                  </a:cubicBezTo>
                  <a:close/>
                  <a:moveTo>
                    <a:pt x="88" y="8"/>
                  </a:moveTo>
                  <a:cubicBezTo>
                    <a:pt x="95" y="8"/>
                    <a:pt x="100" y="13"/>
                    <a:pt x="100" y="20"/>
                  </a:cubicBezTo>
                  <a:cubicBezTo>
                    <a:pt x="100" y="27"/>
                    <a:pt x="95" y="32"/>
                    <a:pt x="88" y="32"/>
                  </a:cubicBezTo>
                  <a:cubicBezTo>
                    <a:pt x="81" y="32"/>
                    <a:pt x="76" y="27"/>
                    <a:pt x="76" y="20"/>
                  </a:cubicBezTo>
                  <a:cubicBezTo>
                    <a:pt x="76" y="13"/>
                    <a:pt x="81" y="8"/>
                    <a:pt x="88" y="8"/>
                  </a:cubicBezTo>
                  <a:close/>
                  <a:moveTo>
                    <a:pt x="36" y="72"/>
                  </a:moveTo>
                  <a:cubicBezTo>
                    <a:pt x="42" y="62"/>
                    <a:pt x="57" y="42"/>
                    <a:pt x="71" y="32"/>
                  </a:cubicBezTo>
                  <a:cubicBezTo>
                    <a:pt x="73" y="34"/>
                    <a:pt x="75" y="36"/>
                    <a:pt x="77" y="37"/>
                  </a:cubicBezTo>
                  <a:cubicBezTo>
                    <a:pt x="71" y="52"/>
                    <a:pt x="67" y="72"/>
                    <a:pt x="70" y="89"/>
                  </a:cubicBezTo>
                  <a:cubicBezTo>
                    <a:pt x="53" y="95"/>
                    <a:pt x="37" y="108"/>
                    <a:pt x="27" y="122"/>
                  </a:cubicBezTo>
                  <a:cubicBezTo>
                    <a:pt x="25" y="120"/>
                    <a:pt x="23" y="120"/>
                    <a:pt x="20" y="120"/>
                  </a:cubicBezTo>
                  <a:cubicBezTo>
                    <a:pt x="20" y="120"/>
                    <a:pt x="20" y="120"/>
                    <a:pt x="19" y="120"/>
                  </a:cubicBezTo>
                  <a:cubicBezTo>
                    <a:pt x="22" y="102"/>
                    <a:pt x="31" y="80"/>
                    <a:pt x="36" y="72"/>
                  </a:cubicBezTo>
                  <a:close/>
                  <a:moveTo>
                    <a:pt x="8" y="140"/>
                  </a:moveTo>
                  <a:cubicBezTo>
                    <a:pt x="8" y="133"/>
                    <a:pt x="13" y="128"/>
                    <a:pt x="20" y="128"/>
                  </a:cubicBezTo>
                  <a:cubicBezTo>
                    <a:pt x="27" y="128"/>
                    <a:pt x="32" y="133"/>
                    <a:pt x="32" y="140"/>
                  </a:cubicBezTo>
                  <a:cubicBezTo>
                    <a:pt x="32" y="147"/>
                    <a:pt x="27" y="152"/>
                    <a:pt x="20" y="152"/>
                  </a:cubicBezTo>
                  <a:cubicBezTo>
                    <a:pt x="13" y="152"/>
                    <a:pt x="8" y="146"/>
                    <a:pt x="8" y="140"/>
                  </a:cubicBezTo>
                  <a:close/>
                  <a:moveTo>
                    <a:pt x="37" y="150"/>
                  </a:moveTo>
                  <a:cubicBezTo>
                    <a:pt x="38" y="148"/>
                    <a:pt x="40" y="145"/>
                    <a:pt x="40" y="142"/>
                  </a:cubicBezTo>
                  <a:cubicBezTo>
                    <a:pt x="57" y="140"/>
                    <a:pt x="76" y="132"/>
                    <a:pt x="89" y="121"/>
                  </a:cubicBezTo>
                  <a:cubicBezTo>
                    <a:pt x="102" y="132"/>
                    <a:pt x="120" y="140"/>
                    <a:pt x="136" y="142"/>
                  </a:cubicBezTo>
                  <a:cubicBezTo>
                    <a:pt x="137" y="145"/>
                    <a:pt x="138" y="148"/>
                    <a:pt x="139" y="150"/>
                  </a:cubicBezTo>
                  <a:cubicBezTo>
                    <a:pt x="122" y="157"/>
                    <a:pt x="98" y="160"/>
                    <a:pt x="88" y="160"/>
                  </a:cubicBezTo>
                  <a:cubicBezTo>
                    <a:pt x="78" y="160"/>
                    <a:pt x="54" y="157"/>
                    <a:pt x="37" y="150"/>
                  </a:cubicBezTo>
                  <a:close/>
                  <a:moveTo>
                    <a:pt x="156" y="152"/>
                  </a:moveTo>
                  <a:cubicBezTo>
                    <a:pt x="149" y="152"/>
                    <a:pt x="144" y="147"/>
                    <a:pt x="144" y="140"/>
                  </a:cubicBezTo>
                  <a:cubicBezTo>
                    <a:pt x="144" y="133"/>
                    <a:pt x="149" y="128"/>
                    <a:pt x="156" y="128"/>
                  </a:cubicBezTo>
                  <a:cubicBezTo>
                    <a:pt x="163" y="128"/>
                    <a:pt x="168" y="133"/>
                    <a:pt x="168" y="140"/>
                  </a:cubicBezTo>
                  <a:cubicBezTo>
                    <a:pt x="168" y="146"/>
                    <a:pt x="163" y="152"/>
                    <a:pt x="156" y="152"/>
                  </a:cubicBez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2" name="Freeform 26"/>
            <p:cNvSpPr>
              <a:spLocks noEditPoints="1"/>
            </p:cNvSpPr>
            <p:nvPr/>
          </p:nvSpPr>
          <p:spPr bwMode="auto">
            <a:xfrm>
              <a:off x="6782442" y="3583626"/>
              <a:ext cx="174046" cy="179662"/>
            </a:xfrm>
            <a:custGeom>
              <a:avLst/>
              <a:gdLst>
                <a:gd name="T0" fmla="*/ 85 w 152"/>
                <a:gd name="T1" fmla="*/ 2 h 172"/>
                <a:gd name="T2" fmla="*/ 9 w 152"/>
                <a:gd name="T3" fmla="*/ 36 h 172"/>
                <a:gd name="T4" fmla="*/ 0 w 152"/>
                <a:gd name="T5" fmla="*/ 121 h 172"/>
                <a:gd name="T6" fmla="*/ 67 w 152"/>
                <a:gd name="T7" fmla="*/ 170 h 172"/>
                <a:gd name="T8" fmla="*/ 84 w 152"/>
                <a:gd name="T9" fmla="*/ 170 h 172"/>
                <a:gd name="T10" fmla="*/ 151 w 152"/>
                <a:gd name="T11" fmla="*/ 121 h 172"/>
                <a:gd name="T12" fmla="*/ 143 w 152"/>
                <a:gd name="T13" fmla="*/ 36 h 172"/>
                <a:gd name="T14" fmla="*/ 139 w 152"/>
                <a:gd name="T15" fmla="*/ 129 h 172"/>
                <a:gd name="T16" fmla="*/ 71 w 152"/>
                <a:gd name="T17" fmla="*/ 162 h 172"/>
                <a:gd name="T18" fmla="*/ 8 w 152"/>
                <a:gd name="T19" fmla="*/ 121 h 172"/>
                <a:gd name="T20" fmla="*/ 13 w 152"/>
                <a:gd name="T21" fmla="*/ 42 h 172"/>
                <a:gd name="T22" fmla="*/ 75 w 152"/>
                <a:gd name="T23" fmla="*/ 8 h 172"/>
                <a:gd name="T24" fmla="*/ 138 w 152"/>
                <a:gd name="T25" fmla="*/ 42 h 172"/>
                <a:gd name="T26" fmla="*/ 143 w 152"/>
                <a:gd name="T27" fmla="*/ 121 h 172"/>
                <a:gd name="T28" fmla="*/ 40 w 152"/>
                <a:gd name="T29" fmla="*/ 74 h 172"/>
                <a:gd name="T30" fmla="*/ 68 w 152"/>
                <a:gd name="T31" fmla="*/ 70 h 172"/>
                <a:gd name="T32" fmla="*/ 106 w 152"/>
                <a:gd name="T33" fmla="*/ 58 h 172"/>
                <a:gd name="T34" fmla="*/ 117 w 152"/>
                <a:gd name="T35" fmla="*/ 56 h 172"/>
                <a:gd name="T36" fmla="*/ 106 w 152"/>
                <a:gd name="T37" fmla="*/ 54 h 172"/>
                <a:gd name="T38" fmla="*/ 67 w 152"/>
                <a:gd name="T39" fmla="*/ 66 h 172"/>
                <a:gd name="T40" fmla="*/ 40 w 152"/>
                <a:gd name="T41" fmla="*/ 62 h 172"/>
                <a:gd name="T42" fmla="*/ 40 w 152"/>
                <a:gd name="T43" fmla="*/ 74 h 172"/>
                <a:gd name="T44" fmla="*/ 106 w 152"/>
                <a:gd name="T45" fmla="*/ 86 h 172"/>
                <a:gd name="T46" fmla="*/ 40 w 152"/>
                <a:gd name="T47" fmla="*/ 82 h 172"/>
                <a:gd name="T48" fmla="*/ 40 w 152"/>
                <a:gd name="T49" fmla="*/ 94 h 172"/>
                <a:gd name="T50" fmla="*/ 106 w 152"/>
                <a:gd name="T51" fmla="*/ 90 h 172"/>
                <a:gd name="T52" fmla="*/ 118 w 152"/>
                <a:gd name="T53" fmla="*/ 88 h 172"/>
                <a:gd name="T54" fmla="*/ 112 w 152"/>
                <a:gd name="T55" fmla="*/ 114 h 172"/>
                <a:gd name="T56" fmla="*/ 84 w 152"/>
                <a:gd name="T57" fmla="*/ 118 h 172"/>
                <a:gd name="T58" fmla="*/ 45 w 152"/>
                <a:gd name="T59" fmla="*/ 106 h 172"/>
                <a:gd name="T60" fmla="*/ 33 w 152"/>
                <a:gd name="T61" fmla="*/ 108 h 172"/>
                <a:gd name="T62" fmla="*/ 45 w 152"/>
                <a:gd name="T63" fmla="*/ 110 h 172"/>
                <a:gd name="T64" fmla="*/ 83 w 152"/>
                <a:gd name="T65" fmla="*/ 122 h 172"/>
                <a:gd name="T66" fmla="*/ 112 w 152"/>
                <a:gd name="T67" fmla="*/ 126 h 172"/>
                <a:gd name="T68" fmla="*/ 112 w 152"/>
                <a:gd name="T69" fmla="*/ 11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 h="172">
                  <a:moveTo>
                    <a:pt x="143" y="36"/>
                  </a:moveTo>
                  <a:cubicBezTo>
                    <a:pt x="85" y="2"/>
                    <a:pt x="85" y="2"/>
                    <a:pt x="85" y="2"/>
                  </a:cubicBezTo>
                  <a:cubicBezTo>
                    <a:pt x="80" y="0"/>
                    <a:pt x="72" y="0"/>
                    <a:pt x="67" y="2"/>
                  </a:cubicBezTo>
                  <a:cubicBezTo>
                    <a:pt x="9" y="36"/>
                    <a:pt x="9" y="36"/>
                    <a:pt x="9" y="36"/>
                  </a:cubicBezTo>
                  <a:cubicBezTo>
                    <a:pt x="4" y="38"/>
                    <a:pt x="0" y="45"/>
                    <a:pt x="0" y="51"/>
                  </a:cubicBezTo>
                  <a:cubicBezTo>
                    <a:pt x="0" y="121"/>
                    <a:pt x="0" y="121"/>
                    <a:pt x="0" y="121"/>
                  </a:cubicBezTo>
                  <a:cubicBezTo>
                    <a:pt x="0" y="126"/>
                    <a:pt x="4" y="133"/>
                    <a:pt x="9" y="136"/>
                  </a:cubicBezTo>
                  <a:cubicBezTo>
                    <a:pt x="67" y="170"/>
                    <a:pt x="67" y="170"/>
                    <a:pt x="67" y="170"/>
                  </a:cubicBezTo>
                  <a:cubicBezTo>
                    <a:pt x="69" y="171"/>
                    <a:pt x="72" y="172"/>
                    <a:pt x="75" y="172"/>
                  </a:cubicBezTo>
                  <a:cubicBezTo>
                    <a:pt x="79" y="172"/>
                    <a:pt x="82" y="171"/>
                    <a:pt x="84" y="170"/>
                  </a:cubicBezTo>
                  <a:cubicBezTo>
                    <a:pt x="142" y="136"/>
                    <a:pt x="142" y="136"/>
                    <a:pt x="142" y="136"/>
                  </a:cubicBezTo>
                  <a:cubicBezTo>
                    <a:pt x="147" y="134"/>
                    <a:pt x="151" y="127"/>
                    <a:pt x="151" y="121"/>
                  </a:cubicBezTo>
                  <a:cubicBezTo>
                    <a:pt x="151" y="51"/>
                    <a:pt x="151" y="51"/>
                    <a:pt x="151" y="51"/>
                  </a:cubicBezTo>
                  <a:cubicBezTo>
                    <a:pt x="152" y="45"/>
                    <a:pt x="148" y="38"/>
                    <a:pt x="143" y="36"/>
                  </a:cubicBezTo>
                  <a:moveTo>
                    <a:pt x="144" y="121"/>
                  </a:moveTo>
                  <a:cubicBezTo>
                    <a:pt x="144" y="124"/>
                    <a:pt x="141" y="128"/>
                    <a:pt x="139" y="129"/>
                  </a:cubicBezTo>
                  <a:cubicBezTo>
                    <a:pt x="81" y="162"/>
                    <a:pt x="81" y="162"/>
                    <a:pt x="81" y="162"/>
                  </a:cubicBezTo>
                  <a:cubicBezTo>
                    <a:pt x="79" y="164"/>
                    <a:pt x="73" y="164"/>
                    <a:pt x="71" y="162"/>
                  </a:cubicBezTo>
                  <a:cubicBezTo>
                    <a:pt x="13" y="130"/>
                    <a:pt x="13" y="130"/>
                    <a:pt x="13" y="130"/>
                  </a:cubicBezTo>
                  <a:cubicBezTo>
                    <a:pt x="10" y="128"/>
                    <a:pt x="8" y="124"/>
                    <a:pt x="8" y="121"/>
                  </a:cubicBezTo>
                  <a:cubicBezTo>
                    <a:pt x="8" y="51"/>
                    <a:pt x="8" y="51"/>
                    <a:pt x="8" y="51"/>
                  </a:cubicBezTo>
                  <a:cubicBezTo>
                    <a:pt x="8" y="48"/>
                    <a:pt x="10" y="44"/>
                    <a:pt x="13" y="42"/>
                  </a:cubicBezTo>
                  <a:cubicBezTo>
                    <a:pt x="71" y="9"/>
                    <a:pt x="71" y="9"/>
                    <a:pt x="71" y="9"/>
                  </a:cubicBezTo>
                  <a:cubicBezTo>
                    <a:pt x="72" y="8"/>
                    <a:pt x="74" y="8"/>
                    <a:pt x="75" y="8"/>
                  </a:cubicBezTo>
                  <a:cubicBezTo>
                    <a:pt x="77" y="8"/>
                    <a:pt x="79" y="8"/>
                    <a:pt x="80" y="9"/>
                  </a:cubicBezTo>
                  <a:cubicBezTo>
                    <a:pt x="138" y="42"/>
                    <a:pt x="138" y="42"/>
                    <a:pt x="138" y="42"/>
                  </a:cubicBezTo>
                  <a:cubicBezTo>
                    <a:pt x="141" y="44"/>
                    <a:pt x="143" y="48"/>
                    <a:pt x="143" y="51"/>
                  </a:cubicBezTo>
                  <a:cubicBezTo>
                    <a:pt x="143" y="121"/>
                    <a:pt x="143" y="121"/>
                    <a:pt x="143" y="121"/>
                  </a:cubicBezTo>
                  <a:lnTo>
                    <a:pt x="144" y="121"/>
                  </a:lnTo>
                  <a:close/>
                  <a:moveTo>
                    <a:pt x="40" y="74"/>
                  </a:moveTo>
                  <a:cubicBezTo>
                    <a:pt x="43" y="74"/>
                    <a:pt x="45" y="72"/>
                    <a:pt x="45" y="70"/>
                  </a:cubicBezTo>
                  <a:cubicBezTo>
                    <a:pt x="68" y="70"/>
                    <a:pt x="68" y="70"/>
                    <a:pt x="68" y="70"/>
                  </a:cubicBezTo>
                  <a:cubicBezTo>
                    <a:pt x="86" y="58"/>
                    <a:pt x="86" y="58"/>
                    <a:pt x="86" y="58"/>
                  </a:cubicBezTo>
                  <a:cubicBezTo>
                    <a:pt x="106" y="58"/>
                    <a:pt x="106" y="58"/>
                    <a:pt x="106" y="58"/>
                  </a:cubicBezTo>
                  <a:cubicBezTo>
                    <a:pt x="107" y="60"/>
                    <a:pt x="109" y="62"/>
                    <a:pt x="111" y="62"/>
                  </a:cubicBezTo>
                  <a:cubicBezTo>
                    <a:pt x="115" y="62"/>
                    <a:pt x="117" y="59"/>
                    <a:pt x="117" y="56"/>
                  </a:cubicBezTo>
                  <a:cubicBezTo>
                    <a:pt x="117" y="53"/>
                    <a:pt x="115" y="50"/>
                    <a:pt x="111" y="50"/>
                  </a:cubicBezTo>
                  <a:cubicBezTo>
                    <a:pt x="109" y="50"/>
                    <a:pt x="107" y="52"/>
                    <a:pt x="106" y="54"/>
                  </a:cubicBezTo>
                  <a:cubicBezTo>
                    <a:pt x="85" y="54"/>
                    <a:pt x="85" y="54"/>
                    <a:pt x="85" y="54"/>
                  </a:cubicBezTo>
                  <a:cubicBezTo>
                    <a:pt x="67" y="66"/>
                    <a:pt x="67" y="66"/>
                    <a:pt x="67" y="66"/>
                  </a:cubicBezTo>
                  <a:cubicBezTo>
                    <a:pt x="45" y="66"/>
                    <a:pt x="45" y="66"/>
                    <a:pt x="45" y="66"/>
                  </a:cubicBezTo>
                  <a:cubicBezTo>
                    <a:pt x="45" y="64"/>
                    <a:pt x="42" y="62"/>
                    <a:pt x="40" y="62"/>
                  </a:cubicBezTo>
                  <a:cubicBezTo>
                    <a:pt x="37" y="62"/>
                    <a:pt x="34" y="65"/>
                    <a:pt x="34" y="68"/>
                  </a:cubicBezTo>
                  <a:cubicBezTo>
                    <a:pt x="34" y="71"/>
                    <a:pt x="37" y="74"/>
                    <a:pt x="40" y="74"/>
                  </a:cubicBezTo>
                  <a:moveTo>
                    <a:pt x="112" y="82"/>
                  </a:moveTo>
                  <a:cubicBezTo>
                    <a:pt x="109" y="82"/>
                    <a:pt x="107" y="84"/>
                    <a:pt x="106" y="86"/>
                  </a:cubicBezTo>
                  <a:cubicBezTo>
                    <a:pt x="45" y="86"/>
                    <a:pt x="45" y="86"/>
                    <a:pt x="45" y="86"/>
                  </a:cubicBezTo>
                  <a:cubicBezTo>
                    <a:pt x="45" y="84"/>
                    <a:pt x="42" y="82"/>
                    <a:pt x="40" y="82"/>
                  </a:cubicBezTo>
                  <a:cubicBezTo>
                    <a:pt x="37" y="82"/>
                    <a:pt x="34" y="85"/>
                    <a:pt x="34" y="88"/>
                  </a:cubicBezTo>
                  <a:cubicBezTo>
                    <a:pt x="34" y="91"/>
                    <a:pt x="37" y="94"/>
                    <a:pt x="40" y="94"/>
                  </a:cubicBezTo>
                  <a:cubicBezTo>
                    <a:pt x="43" y="94"/>
                    <a:pt x="45" y="92"/>
                    <a:pt x="45" y="90"/>
                  </a:cubicBezTo>
                  <a:cubicBezTo>
                    <a:pt x="106" y="90"/>
                    <a:pt x="106" y="90"/>
                    <a:pt x="106" y="90"/>
                  </a:cubicBezTo>
                  <a:cubicBezTo>
                    <a:pt x="107" y="92"/>
                    <a:pt x="109" y="94"/>
                    <a:pt x="112" y="94"/>
                  </a:cubicBezTo>
                  <a:cubicBezTo>
                    <a:pt x="115" y="94"/>
                    <a:pt x="118" y="91"/>
                    <a:pt x="118" y="88"/>
                  </a:cubicBezTo>
                  <a:cubicBezTo>
                    <a:pt x="118" y="85"/>
                    <a:pt x="115" y="82"/>
                    <a:pt x="112" y="82"/>
                  </a:cubicBezTo>
                  <a:moveTo>
                    <a:pt x="112" y="114"/>
                  </a:moveTo>
                  <a:cubicBezTo>
                    <a:pt x="109" y="114"/>
                    <a:pt x="107" y="116"/>
                    <a:pt x="106" y="118"/>
                  </a:cubicBezTo>
                  <a:cubicBezTo>
                    <a:pt x="84" y="118"/>
                    <a:pt x="84" y="118"/>
                    <a:pt x="84" y="118"/>
                  </a:cubicBezTo>
                  <a:cubicBezTo>
                    <a:pt x="69" y="106"/>
                    <a:pt x="69" y="106"/>
                    <a:pt x="69" y="106"/>
                  </a:cubicBezTo>
                  <a:cubicBezTo>
                    <a:pt x="45" y="106"/>
                    <a:pt x="45" y="106"/>
                    <a:pt x="45" y="106"/>
                  </a:cubicBezTo>
                  <a:cubicBezTo>
                    <a:pt x="44" y="104"/>
                    <a:pt x="42" y="102"/>
                    <a:pt x="39" y="102"/>
                  </a:cubicBezTo>
                  <a:cubicBezTo>
                    <a:pt x="36" y="102"/>
                    <a:pt x="33" y="105"/>
                    <a:pt x="33" y="108"/>
                  </a:cubicBezTo>
                  <a:cubicBezTo>
                    <a:pt x="33" y="111"/>
                    <a:pt x="37" y="114"/>
                    <a:pt x="40" y="114"/>
                  </a:cubicBezTo>
                  <a:cubicBezTo>
                    <a:pt x="43" y="114"/>
                    <a:pt x="45" y="112"/>
                    <a:pt x="45" y="110"/>
                  </a:cubicBezTo>
                  <a:cubicBezTo>
                    <a:pt x="67" y="110"/>
                    <a:pt x="67" y="110"/>
                    <a:pt x="67" y="110"/>
                  </a:cubicBezTo>
                  <a:cubicBezTo>
                    <a:pt x="83" y="122"/>
                    <a:pt x="83" y="122"/>
                    <a:pt x="83" y="122"/>
                  </a:cubicBezTo>
                  <a:cubicBezTo>
                    <a:pt x="106" y="122"/>
                    <a:pt x="106" y="122"/>
                    <a:pt x="106" y="122"/>
                  </a:cubicBezTo>
                  <a:cubicBezTo>
                    <a:pt x="107" y="124"/>
                    <a:pt x="109" y="126"/>
                    <a:pt x="112" y="126"/>
                  </a:cubicBezTo>
                  <a:cubicBezTo>
                    <a:pt x="115" y="126"/>
                    <a:pt x="118" y="123"/>
                    <a:pt x="118" y="120"/>
                  </a:cubicBezTo>
                  <a:cubicBezTo>
                    <a:pt x="118" y="117"/>
                    <a:pt x="115" y="114"/>
                    <a:pt x="112" y="114"/>
                  </a:cubicBezTo>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03" name="组合 202"/>
            <p:cNvGrpSpPr/>
            <p:nvPr/>
          </p:nvGrpSpPr>
          <p:grpSpPr>
            <a:xfrm>
              <a:off x="7174925" y="3585270"/>
              <a:ext cx="176736" cy="176375"/>
              <a:chOff x="12361863" y="998538"/>
              <a:chExt cx="436562" cy="476250"/>
            </a:xfrm>
            <a:solidFill>
              <a:srgbClr val="1D1D1A"/>
            </a:solidFill>
          </p:grpSpPr>
          <p:sp>
            <p:nvSpPr>
              <p:cNvPr id="470" name="Freeform 11"/>
              <p:cNvSpPr>
                <a:spLocks noEditPoints="1"/>
              </p:cNvSpPr>
              <p:nvPr/>
            </p:nvSpPr>
            <p:spPr bwMode="auto">
              <a:xfrm>
                <a:off x="12361863" y="998538"/>
                <a:ext cx="436562" cy="476250"/>
              </a:xfrm>
              <a:custGeom>
                <a:avLst/>
                <a:gdLst>
                  <a:gd name="T0" fmla="*/ 151 w 160"/>
                  <a:gd name="T1" fmla="*/ 37 h 177"/>
                  <a:gd name="T2" fmla="*/ 90 w 160"/>
                  <a:gd name="T3" fmla="*/ 3 h 177"/>
                  <a:gd name="T4" fmla="*/ 71 w 160"/>
                  <a:gd name="T5" fmla="*/ 3 h 177"/>
                  <a:gd name="T6" fmla="*/ 10 w 160"/>
                  <a:gd name="T7" fmla="*/ 37 h 177"/>
                  <a:gd name="T8" fmla="*/ 0 w 160"/>
                  <a:gd name="T9" fmla="*/ 53 h 177"/>
                  <a:gd name="T10" fmla="*/ 0 w 160"/>
                  <a:gd name="T11" fmla="*/ 125 h 177"/>
                  <a:gd name="T12" fmla="*/ 10 w 160"/>
                  <a:gd name="T13" fmla="*/ 141 h 177"/>
                  <a:gd name="T14" fmla="*/ 71 w 160"/>
                  <a:gd name="T15" fmla="*/ 175 h 177"/>
                  <a:gd name="T16" fmla="*/ 80 w 160"/>
                  <a:gd name="T17" fmla="*/ 177 h 177"/>
                  <a:gd name="T18" fmla="*/ 90 w 160"/>
                  <a:gd name="T19" fmla="*/ 175 h 177"/>
                  <a:gd name="T20" fmla="*/ 151 w 160"/>
                  <a:gd name="T21" fmla="*/ 141 h 177"/>
                  <a:gd name="T22" fmla="*/ 160 w 160"/>
                  <a:gd name="T23" fmla="*/ 125 h 177"/>
                  <a:gd name="T24" fmla="*/ 160 w 160"/>
                  <a:gd name="T25" fmla="*/ 53 h 177"/>
                  <a:gd name="T26" fmla="*/ 151 w 160"/>
                  <a:gd name="T27" fmla="*/ 37 h 177"/>
                  <a:gd name="T28" fmla="*/ 152 w 160"/>
                  <a:gd name="T29" fmla="*/ 125 h 177"/>
                  <a:gd name="T30" fmla="*/ 147 w 160"/>
                  <a:gd name="T31" fmla="*/ 134 h 177"/>
                  <a:gd name="T32" fmla="*/ 85 w 160"/>
                  <a:gd name="T33" fmla="*/ 168 h 177"/>
                  <a:gd name="T34" fmla="*/ 75 w 160"/>
                  <a:gd name="T35" fmla="*/ 168 h 177"/>
                  <a:gd name="T36" fmla="*/ 14 w 160"/>
                  <a:gd name="T37" fmla="*/ 134 h 177"/>
                  <a:gd name="T38" fmla="*/ 9 w 160"/>
                  <a:gd name="T39" fmla="*/ 125 h 177"/>
                  <a:gd name="T40" fmla="*/ 9 w 160"/>
                  <a:gd name="T41" fmla="*/ 53 h 177"/>
                  <a:gd name="T42" fmla="*/ 14 w 160"/>
                  <a:gd name="T43" fmla="*/ 44 h 177"/>
                  <a:gd name="T44" fmla="*/ 75 w 160"/>
                  <a:gd name="T45" fmla="*/ 10 h 177"/>
                  <a:gd name="T46" fmla="*/ 80 w 160"/>
                  <a:gd name="T47" fmla="*/ 9 h 177"/>
                  <a:gd name="T48" fmla="*/ 85 w 160"/>
                  <a:gd name="T49" fmla="*/ 10 h 177"/>
                  <a:gd name="T50" fmla="*/ 147 w 160"/>
                  <a:gd name="T51" fmla="*/ 44 h 177"/>
                  <a:gd name="T52" fmla="*/ 152 w 160"/>
                  <a:gd name="T53" fmla="*/ 53 h 177"/>
                  <a:gd name="T54" fmla="*/ 152 w 160"/>
                  <a:gd name="T55" fmla="*/ 12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77">
                    <a:moveTo>
                      <a:pt x="151" y="37"/>
                    </a:moveTo>
                    <a:cubicBezTo>
                      <a:pt x="90" y="3"/>
                      <a:pt x="90" y="3"/>
                      <a:pt x="90" y="3"/>
                    </a:cubicBezTo>
                    <a:cubicBezTo>
                      <a:pt x="84" y="0"/>
                      <a:pt x="76" y="0"/>
                      <a:pt x="71" y="3"/>
                    </a:cubicBezTo>
                    <a:cubicBezTo>
                      <a:pt x="10" y="37"/>
                      <a:pt x="10" y="37"/>
                      <a:pt x="10" y="37"/>
                    </a:cubicBezTo>
                    <a:cubicBezTo>
                      <a:pt x="4" y="40"/>
                      <a:pt x="0" y="47"/>
                      <a:pt x="0" y="53"/>
                    </a:cubicBezTo>
                    <a:cubicBezTo>
                      <a:pt x="0" y="125"/>
                      <a:pt x="0" y="125"/>
                      <a:pt x="0" y="125"/>
                    </a:cubicBezTo>
                    <a:cubicBezTo>
                      <a:pt x="0" y="131"/>
                      <a:pt x="4" y="138"/>
                      <a:pt x="10" y="141"/>
                    </a:cubicBezTo>
                    <a:cubicBezTo>
                      <a:pt x="71" y="175"/>
                      <a:pt x="71" y="175"/>
                      <a:pt x="71" y="175"/>
                    </a:cubicBezTo>
                    <a:cubicBezTo>
                      <a:pt x="73" y="176"/>
                      <a:pt x="77" y="177"/>
                      <a:pt x="80" y="177"/>
                    </a:cubicBezTo>
                    <a:cubicBezTo>
                      <a:pt x="84" y="177"/>
                      <a:pt x="87" y="176"/>
                      <a:pt x="90" y="175"/>
                    </a:cubicBezTo>
                    <a:cubicBezTo>
                      <a:pt x="151" y="141"/>
                      <a:pt x="151" y="141"/>
                      <a:pt x="151" y="141"/>
                    </a:cubicBezTo>
                    <a:cubicBezTo>
                      <a:pt x="156" y="138"/>
                      <a:pt x="160" y="131"/>
                      <a:pt x="160" y="125"/>
                    </a:cubicBezTo>
                    <a:cubicBezTo>
                      <a:pt x="160" y="53"/>
                      <a:pt x="160" y="53"/>
                      <a:pt x="160" y="53"/>
                    </a:cubicBezTo>
                    <a:cubicBezTo>
                      <a:pt x="160" y="47"/>
                      <a:pt x="156" y="40"/>
                      <a:pt x="151" y="37"/>
                    </a:cubicBezTo>
                    <a:close/>
                    <a:moveTo>
                      <a:pt x="152" y="125"/>
                    </a:moveTo>
                    <a:cubicBezTo>
                      <a:pt x="152" y="128"/>
                      <a:pt x="149" y="132"/>
                      <a:pt x="147" y="134"/>
                    </a:cubicBezTo>
                    <a:cubicBezTo>
                      <a:pt x="85" y="168"/>
                      <a:pt x="85" y="168"/>
                      <a:pt x="85" y="168"/>
                    </a:cubicBezTo>
                    <a:cubicBezTo>
                      <a:pt x="83" y="169"/>
                      <a:pt x="78" y="169"/>
                      <a:pt x="75" y="168"/>
                    </a:cubicBezTo>
                    <a:cubicBezTo>
                      <a:pt x="14" y="134"/>
                      <a:pt x="14" y="134"/>
                      <a:pt x="14" y="134"/>
                    </a:cubicBezTo>
                    <a:cubicBezTo>
                      <a:pt x="11" y="132"/>
                      <a:pt x="9" y="128"/>
                      <a:pt x="9" y="125"/>
                    </a:cubicBezTo>
                    <a:cubicBezTo>
                      <a:pt x="9" y="53"/>
                      <a:pt x="9" y="53"/>
                      <a:pt x="9" y="53"/>
                    </a:cubicBezTo>
                    <a:cubicBezTo>
                      <a:pt x="9" y="50"/>
                      <a:pt x="11" y="46"/>
                      <a:pt x="14" y="44"/>
                    </a:cubicBezTo>
                    <a:cubicBezTo>
                      <a:pt x="75" y="10"/>
                      <a:pt x="75" y="10"/>
                      <a:pt x="75" y="10"/>
                    </a:cubicBezTo>
                    <a:cubicBezTo>
                      <a:pt x="76" y="10"/>
                      <a:pt x="78" y="9"/>
                      <a:pt x="80" y="9"/>
                    </a:cubicBezTo>
                    <a:cubicBezTo>
                      <a:pt x="82" y="9"/>
                      <a:pt x="84" y="10"/>
                      <a:pt x="85" y="10"/>
                    </a:cubicBezTo>
                    <a:cubicBezTo>
                      <a:pt x="147" y="44"/>
                      <a:pt x="147" y="44"/>
                      <a:pt x="147" y="44"/>
                    </a:cubicBezTo>
                    <a:cubicBezTo>
                      <a:pt x="149" y="46"/>
                      <a:pt x="152" y="50"/>
                      <a:pt x="152" y="53"/>
                    </a:cubicBezTo>
                    <a:lnTo>
                      <a:pt x="152" y="1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1" name="Freeform 12"/>
              <p:cNvSpPr/>
              <p:nvPr/>
            </p:nvSpPr>
            <p:spPr bwMode="auto">
              <a:xfrm>
                <a:off x="12414250" y="1122363"/>
                <a:ext cx="314325" cy="227012"/>
              </a:xfrm>
              <a:custGeom>
                <a:avLst/>
                <a:gdLst>
                  <a:gd name="T0" fmla="*/ 103 w 115"/>
                  <a:gd name="T1" fmla="*/ 15 h 84"/>
                  <a:gd name="T2" fmla="*/ 88 w 115"/>
                  <a:gd name="T3" fmla="*/ 12 h 84"/>
                  <a:gd name="T4" fmla="*/ 57 w 115"/>
                  <a:gd name="T5" fmla="*/ 0 h 84"/>
                  <a:gd name="T6" fmla="*/ 16 w 115"/>
                  <a:gd name="T7" fmla="*/ 21 h 84"/>
                  <a:gd name="T8" fmla="*/ 15 w 115"/>
                  <a:gd name="T9" fmla="*/ 22 h 84"/>
                  <a:gd name="T10" fmla="*/ 15 w 115"/>
                  <a:gd name="T11" fmla="*/ 22 h 84"/>
                  <a:gd name="T12" fmla="*/ 17 w 115"/>
                  <a:gd name="T13" fmla="*/ 63 h 84"/>
                  <a:gd name="T14" fmla="*/ 20 w 115"/>
                  <a:gd name="T15" fmla="*/ 76 h 84"/>
                  <a:gd name="T16" fmla="*/ 26 w 115"/>
                  <a:gd name="T17" fmla="*/ 78 h 84"/>
                  <a:gd name="T18" fmla="*/ 46 w 115"/>
                  <a:gd name="T19" fmla="*/ 39 h 84"/>
                  <a:gd name="T20" fmla="*/ 44 w 115"/>
                  <a:gd name="T21" fmla="*/ 37 h 84"/>
                  <a:gd name="T22" fmla="*/ 38 w 115"/>
                  <a:gd name="T23" fmla="*/ 70 h 84"/>
                  <a:gd name="T24" fmla="*/ 25 w 115"/>
                  <a:gd name="T25" fmla="*/ 74 h 84"/>
                  <a:gd name="T26" fmla="*/ 22 w 115"/>
                  <a:gd name="T27" fmla="*/ 68 h 84"/>
                  <a:gd name="T28" fmla="*/ 7 w 115"/>
                  <a:gd name="T29" fmla="*/ 49 h 84"/>
                  <a:gd name="T30" fmla="*/ 19 w 115"/>
                  <a:gd name="T31" fmla="*/ 23 h 84"/>
                  <a:gd name="T32" fmla="*/ 32 w 115"/>
                  <a:gd name="T33" fmla="*/ 16 h 84"/>
                  <a:gd name="T34" fmla="*/ 81 w 115"/>
                  <a:gd name="T35" fmla="*/ 11 h 84"/>
                  <a:gd name="T36" fmla="*/ 84 w 115"/>
                  <a:gd name="T37" fmla="*/ 13 h 84"/>
                  <a:gd name="T38" fmla="*/ 85 w 115"/>
                  <a:gd name="T39" fmla="*/ 16 h 84"/>
                  <a:gd name="T40" fmla="*/ 87 w 115"/>
                  <a:gd name="T41" fmla="*/ 18 h 84"/>
                  <a:gd name="T42" fmla="*/ 91 w 115"/>
                  <a:gd name="T43" fmla="*/ 26 h 84"/>
                  <a:gd name="T44" fmla="*/ 91 w 115"/>
                  <a:gd name="T45" fmla="*/ 43 h 84"/>
                  <a:gd name="T46" fmla="*/ 94 w 115"/>
                  <a:gd name="T47" fmla="*/ 36 h 84"/>
                  <a:gd name="T48" fmla="*/ 91 w 115"/>
                  <a:gd name="T49" fmla="*/ 18 h 84"/>
                  <a:gd name="T50" fmla="*/ 102 w 115"/>
                  <a:gd name="T51" fmla="*/ 20 h 84"/>
                  <a:gd name="T52" fmla="*/ 105 w 115"/>
                  <a:gd name="T53" fmla="*/ 60 h 84"/>
                  <a:gd name="T54" fmla="*/ 82 w 115"/>
                  <a:gd name="T55" fmla="*/ 70 h 84"/>
                  <a:gd name="T56" fmla="*/ 82 w 115"/>
                  <a:gd name="T57" fmla="*/ 70 h 84"/>
                  <a:gd name="T58" fmla="*/ 70 w 115"/>
                  <a:gd name="T59" fmla="*/ 80 h 84"/>
                  <a:gd name="T60" fmla="*/ 61 w 115"/>
                  <a:gd name="T61" fmla="*/ 82 h 84"/>
                  <a:gd name="T62" fmla="*/ 76 w 115"/>
                  <a:gd name="T63" fmla="*/ 83 h 84"/>
                  <a:gd name="T64" fmla="*/ 108 w 115"/>
                  <a:gd name="T65" fmla="*/ 63 h 84"/>
                  <a:gd name="T66" fmla="*/ 105 w 115"/>
                  <a:gd name="T67" fmla="*/ 1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5" h="84">
                    <a:moveTo>
                      <a:pt x="105" y="17"/>
                    </a:moveTo>
                    <a:cubicBezTo>
                      <a:pt x="105" y="17"/>
                      <a:pt x="103" y="16"/>
                      <a:pt x="103" y="15"/>
                    </a:cubicBezTo>
                    <a:cubicBezTo>
                      <a:pt x="101" y="14"/>
                      <a:pt x="94" y="12"/>
                      <a:pt x="90" y="14"/>
                    </a:cubicBezTo>
                    <a:cubicBezTo>
                      <a:pt x="89" y="14"/>
                      <a:pt x="89" y="13"/>
                      <a:pt x="88" y="12"/>
                    </a:cubicBezTo>
                    <a:cubicBezTo>
                      <a:pt x="85" y="8"/>
                      <a:pt x="80" y="5"/>
                      <a:pt x="74" y="3"/>
                    </a:cubicBezTo>
                    <a:cubicBezTo>
                      <a:pt x="69" y="1"/>
                      <a:pt x="63" y="0"/>
                      <a:pt x="57" y="0"/>
                    </a:cubicBezTo>
                    <a:cubicBezTo>
                      <a:pt x="47" y="0"/>
                      <a:pt x="36" y="5"/>
                      <a:pt x="29" y="13"/>
                    </a:cubicBezTo>
                    <a:cubicBezTo>
                      <a:pt x="25" y="14"/>
                      <a:pt x="20" y="17"/>
                      <a:pt x="16" y="21"/>
                    </a:cubicBezTo>
                    <a:cubicBezTo>
                      <a:pt x="16" y="21"/>
                      <a:pt x="16" y="21"/>
                      <a:pt x="16" y="21"/>
                    </a:cubicBezTo>
                    <a:cubicBezTo>
                      <a:pt x="16" y="21"/>
                      <a:pt x="15" y="21"/>
                      <a:pt x="15" y="22"/>
                    </a:cubicBezTo>
                    <a:cubicBezTo>
                      <a:pt x="15" y="22"/>
                      <a:pt x="15" y="22"/>
                      <a:pt x="15" y="22"/>
                    </a:cubicBezTo>
                    <a:cubicBezTo>
                      <a:pt x="15" y="22"/>
                      <a:pt x="15" y="22"/>
                      <a:pt x="15" y="22"/>
                    </a:cubicBezTo>
                    <a:cubicBezTo>
                      <a:pt x="10" y="27"/>
                      <a:pt x="0" y="39"/>
                      <a:pt x="3" y="50"/>
                    </a:cubicBezTo>
                    <a:cubicBezTo>
                      <a:pt x="4" y="56"/>
                      <a:pt x="9" y="60"/>
                      <a:pt x="17" y="63"/>
                    </a:cubicBezTo>
                    <a:cubicBezTo>
                      <a:pt x="18" y="63"/>
                      <a:pt x="18" y="65"/>
                      <a:pt x="18" y="68"/>
                    </a:cubicBezTo>
                    <a:cubicBezTo>
                      <a:pt x="18" y="71"/>
                      <a:pt x="18" y="74"/>
                      <a:pt x="20" y="76"/>
                    </a:cubicBezTo>
                    <a:cubicBezTo>
                      <a:pt x="21" y="77"/>
                      <a:pt x="23" y="78"/>
                      <a:pt x="25" y="78"/>
                    </a:cubicBezTo>
                    <a:cubicBezTo>
                      <a:pt x="25" y="78"/>
                      <a:pt x="26" y="78"/>
                      <a:pt x="26" y="78"/>
                    </a:cubicBezTo>
                    <a:cubicBezTo>
                      <a:pt x="26" y="78"/>
                      <a:pt x="35" y="79"/>
                      <a:pt x="41" y="73"/>
                    </a:cubicBezTo>
                    <a:cubicBezTo>
                      <a:pt x="47" y="66"/>
                      <a:pt x="49" y="55"/>
                      <a:pt x="46" y="39"/>
                    </a:cubicBezTo>
                    <a:cubicBezTo>
                      <a:pt x="46" y="38"/>
                      <a:pt x="45" y="37"/>
                      <a:pt x="44" y="37"/>
                    </a:cubicBezTo>
                    <a:cubicBezTo>
                      <a:pt x="44" y="37"/>
                      <a:pt x="44" y="37"/>
                      <a:pt x="44" y="37"/>
                    </a:cubicBezTo>
                    <a:cubicBezTo>
                      <a:pt x="42" y="37"/>
                      <a:pt x="42" y="38"/>
                      <a:pt x="42" y="39"/>
                    </a:cubicBezTo>
                    <a:cubicBezTo>
                      <a:pt x="44" y="54"/>
                      <a:pt x="43" y="64"/>
                      <a:pt x="38" y="70"/>
                    </a:cubicBezTo>
                    <a:cubicBezTo>
                      <a:pt x="33" y="74"/>
                      <a:pt x="28" y="74"/>
                      <a:pt x="26" y="74"/>
                    </a:cubicBezTo>
                    <a:cubicBezTo>
                      <a:pt x="26" y="74"/>
                      <a:pt x="25" y="74"/>
                      <a:pt x="25" y="74"/>
                    </a:cubicBezTo>
                    <a:cubicBezTo>
                      <a:pt x="24" y="74"/>
                      <a:pt x="24" y="74"/>
                      <a:pt x="23" y="73"/>
                    </a:cubicBezTo>
                    <a:cubicBezTo>
                      <a:pt x="22" y="72"/>
                      <a:pt x="22" y="70"/>
                      <a:pt x="22" y="68"/>
                    </a:cubicBezTo>
                    <a:cubicBezTo>
                      <a:pt x="22" y="65"/>
                      <a:pt x="22" y="60"/>
                      <a:pt x="19" y="59"/>
                    </a:cubicBezTo>
                    <a:cubicBezTo>
                      <a:pt x="12" y="57"/>
                      <a:pt x="8" y="53"/>
                      <a:pt x="7" y="49"/>
                    </a:cubicBezTo>
                    <a:cubicBezTo>
                      <a:pt x="4" y="38"/>
                      <a:pt x="19" y="24"/>
                      <a:pt x="19" y="24"/>
                    </a:cubicBezTo>
                    <a:cubicBezTo>
                      <a:pt x="19" y="24"/>
                      <a:pt x="19" y="24"/>
                      <a:pt x="19" y="23"/>
                    </a:cubicBezTo>
                    <a:cubicBezTo>
                      <a:pt x="23" y="20"/>
                      <a:pt x="27" y="18"/>
                      <a:pt x="31" y="16"/>
                    </a:cubicBezTo>
                    <a:cubicBezTo>
                      <a:pt x="32" y="16"/>
                      <a:pt x="32" y="16"/>
                      <a:pt x="32" y="16"/>
                    </a:cubicBezTo>
                    <a:cubicBezTo>
                      <a:pt x="38" y="8"/>
                      <a:pt x="48" y="4"/>
                      <a:pt x="57" y="4"/>
                    </a:cubicBezTo>
                    <a:cubicBezTo>
                      <a:pt x="67" y="4"/>
                      <a:pt x="75" y="7"/>
                      <a:pt x="81" y="11"/>
                    </a:cubicBezTo>
                    <a:cubicBezTo>
                      <a:pt x="82" y="12"/>
                      <a:pt x="83" y="13"/>
                      <a:pt x="83" y="13"/>
                    </a:cubicBezTo>
                    <a:cubicBezTo>
                      <a:pt x="83" y="13"/>
                      <a:pt x="84" y="13"/>
                      <a:pt x="84" y="13"/>
                    </a:cubicBezTo>
                    <a:cubicBezTo>
                      <a:pt x="84" y="14"/>
                      <a:pt x="84" y="14"/>
                      <a:pt x="84" y="14"/>
                    </a:cubicBezTo>
                    <a:cubicBezTo>
                      <a:pt x="85" y="15"/>
                      <a:pt x="85" y="15"/>
                      <a:pt x="85" y="16"/>
                    </a:cubicBezTo>
                    <a:cubicBezTo>
                      <a:pt x="86" y="16"/>
                      <a:pt x="86" y="17"/>
                      <a:pt x="87" y="17"/>
                    </a:cubicBezTo>
                    <a:cubicBezTo>
                      <a:pt x="87" y="17"/>
                      <a:pt x="87" y="17"/>
                      <a:pt x="87" y="18"/>
                    </a:cubicBezTo>
                    <a:cubicBezTo>
                      <a:pt x="87" y="18"/>
                      <a:pt x="87" y="18"/>
                      <a:pt x="87" y="18"/>
                    </a:cubicBezTo>
                    <a:cubicBezTo>
                      <a:pt x="89" y="20"/>
                      <a:pt x="90" y="23"/>
                      <a:pt x="91" y="26"/>
                    </a:cubicBezTo>
                    <a:cubicBezTo>
                      <a:pt x="91" y="27"/>
                      <a:pt x="92" y="31"/>
                      <a:pt x="92" y="35"/>
                    </a:cubicBezTo>
                    <a:cubicBezTo>
                      <a:pt x="92" y="40"/>
                      <a:pt x="91" y="41"/>
                      <a:pt x="91" y="43"/>
                    </a:cubicBezTo>
                    <a:cubicBezTo>
                      <a:pt x="91" y="43"/>
                      <a:pt x="91" y="44"/>
                      <a:pt x="91" y="44"/>
                    </a:cubicBezTo>
                    <a:cubicBezTo>
                      <a:pt x="93" y="43"/>
                      <a:pt x="94" y="41"/>
                      <a:pt x="94" y="36"/>
                    </a:cubicBezTo>
                    <a:cubicBezTo>
                      <a:pt x="95" y="33"/>
                      <a:pt x="95" y="31"/>
                      <a:pt x="94" y="27"/>
                    </a:cubicBezTo>
                    <a:cubicBezTo>
                      <a:pt x="94" y="22"/>
                      <a:pt x="92" y="20"/>
                      <a:pt x="91" y="18"/>
                    </a:cubicBezTo>
                    <a:cubicBezTo>
                      <a:pt x="94" y="17"/>
                      <a:pt x="99" y="18"/>
                      <a:pt x="100" y="19"/>
                    </a:cubicBezTo>
                    <a:cubicBezTo>
                      <a:pt x="101" y="19"/>
                      <a:pt x="102" y="20"/>
                      <a:pt x="102" y="20"/>
                    </a:cubicBezTo>
                    <a:cubicBezTo>
                      <a:pt x="102" y="20"/>
                      <a:pt x="102" y="21"/>
                      <a:pt x="103" y="22"/>
                    </a:cubicBezTo>
                    <a:cubicBezTo>
                      <a:pt x="110" y="39"/>
                      <a:pt x="110" y="52"/>
                      <a:pt x="105" y="60"/>
                    </a:cubicBezTo>
                    <a:cubicBezTo>
                      <a:pt x="99" y="69"/>
                      <a:pt x="88" y="70"/>
                      <a:pt x="82" y="70"/>
                    </a:cubicBezTo>
                    <a:cubicBezTo>
                      <a:pt x="82" y="70"/>
                      <a:pt x="82" y="70"/>
                      <a:pt x="82" y="70"/>
                    </a:cubicBezTo>
                    <a:cubicBezTo>
                      <a:pt x="82" y="70"/>
                      <a:pt x="82" y="70"/>
                      <a:pt x="82" y="70"/>
                    </a:cubicBezTo>
                    <a:cubicBezTo>
                      <a:pt x="82" y="70"/>
                      <a:pt x="82" y="70"/>
                      <a:pt x="82" y="70"/>
                    </a:cubicBezTo>
                    <a:cubicBezTo>
                      <a:pt x="81" y="74"/>
                      <a:pt x="78" y="77"/>
                      <a:pt x="75" y="79"/>
                    </a:cubicBezTo>
                    <a:cubicBezTo>
                      <a:pt x="73" y="79"/>
                      <a:pt x="71" y="80"/>
                      <a:pt x="70" y="80"/>
                    </a:cubicBezTo>
                    <a:cubicBezTo>
                      <a:pt x="65" y="80"/>
                      <a:pt x="61" y="77"/>
                      <a:pt x="59" y="74"/>
                    </a:cubicBezTo>
                    <a:cubicBezTo>
                      <a:pt x="61" y="82"/>
                      <a:pt x="61" y="82"/>
                      <a:pt x="61" y="82"/>
                    </a:cubicBezTo>
                    <a:cubicBezTo>
                      <a:pt x="64" y="83"/>
                      <a:pt x="67" y="84"/>
                      <a:pt x="70" y="84"/>
                    </a:cubicBezTo>
                    <a:cubicBezTo>
                      <a:pt x="72" y="84"/>
                      <a:pt x="74" y="84"/>
                      <a:pt x="76" y="83"/>
                    </a:cubicBezTo>
                    <a:cubicBezTo>
                      <a:pt x="80" y="81"/>
                      <a:pt x="83" y="78"/>
                      <a:pt x="85" y="74"/>
                    </a:cubicBezTo>
                    <a:cubicBezTo>
                      <a:pt x="92" y="74"/>
                      <a:pt x="102" y="72"/>
                      <a:pt x="108" y="63"/>
                    </a:cubicBezTo>
                    <a:cubicBezTo>
                      <a:pt x="115" y="53"/>
                      <a:pt x="114" y="39"/>
                      <a:pt x="107" y="20"/>
                    </a:cubicBezTo>
                    <a:cubicBezTo>
                      <a:pt x="106" y="19"/>
                      <a:pt x="106" y="18"/>
                      <a:pt x="10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2" name="Freeform 13"/>
              <p:cNvSpPr/>
              <p:nvPr/>
            </p:nvSpPr>
            <p:spPr bwMode="auto">
              <a:xfrm>
                <a:off x="12599988" y="1211263"/>
                <a:ext cx="34925" cy="22225"/>
              </a:xfrm>
              <a:custGeom>
                <a:avLst/>
                <a:gdLst>
                  <a:gd name="T0" fmla="*/ 1 w 13"/>
                  <a:gd name="T1" fmla="*/ 8 h 8"/>
                  <a:gd name="T2" fmla="*/ 3 w 13"/>
                  <a:gd name="T3" fmla="*/ 8 h 8"/>
                  <a:gd name="T4" fmla="*/ 4 w 13"/>
                  <a:gd name="T5" fmla="*/ 7 h 8"/>
                  <a:gd name="T6" fmla="*/ 9 w 13"/>
                  <a:gd name="T7" fmla="*/ 5 h 8"/>
                  <a:gd name="T8" fmla="*/ 10 w 13"/>
                  <a:gd name="T9" fmla="*/ 5 h 8"/>
                  <a:gd name="T10" fmla="*/ 11 w 13"/>
                  <a:gd name="T11" fmla="*/ 5 h 8"/>
                  <a:gd name="T12" fmla="*/ 13 w 13"/>
                  <a:gd name="T13" fmla="*/ 3 h 8"/>
                  <a:gd name="T14" fmla="*/ 13 w 13"/>
                  <a:gd name="T15" fmla="*/ 2 h 8"/>
                  <a:gd name="T16" fmla="*/ 11 w 13"/>
                  <a:gd name="T17" fmla="*/ 1 h 8"/>
                  <a:gd name="T18" fmla="*/ 9 w 13"/>
                  <a:gd name="T19" fmla="*/ 0 h 8"/>
                  <a:gd name="T20" fmla="*/ 1 w 13"/>
                  <a:gd name="T21" fmla="*/ 5 h 8"/>
                  <a:gd name="T22" fmla="*/ 0 w 13"/>
                  <a:gd name="T23" fmla="*/ 6 h 8"/>
                  <a:gd name="T24" fmla="*/ 1 w 13"/>
                  <a:gd name="T2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8">
                    <a:moveTo>
                      <a:pt x="1" y="8"/>
                    </a:moveTo>
                    <a:cubicBezTo>
                      <a:pt x="2" y="8"/>
                      <a:pt x="2" y="8"/>
                      <a:pt x="3" y="8"/>
                    </a:cubicBezTo>
                    <a:cubicBezTo>
                      <a:pt x="3" y="8"/>
                      <a:pt x="4" y="8"/>
                      <a:pt x="4" y="7"/>
                    </a:cubicBezTo>
                    <a:cubicBezTo>
                      <a:pt x="5" y="7"/>
                      <a:pt x="6" y="5"/>
                      <a:pt x="9" y="5"/>
                    </a:cubicBezTo>
                    <a:cubicBezTo>
                      <a:pt x="9" y="5"/>
                      <a:pt x="10" y="5"/>
                      <a:pt x="10" y="5"/>
                    </a:cubicBezTo>
                    <a:cubicBezTo>
                      <a:pt x="11" y="5"/>
                      <a:pt x="11" y="5"/>
                      <a:pt x="11" y="5"/>
                    </a:cubicBezTo>
                    <a:cubicBezTo>
                      <a:pt x="12" y="5"/>
                      <a:pt x="13" y="4"/>
                      <a:pt x="13" y="3"/>
                    </a:cubicBezTo>
                    <a:cubicBezTo>
                      <a:pt x="13" y="3"/>
                      <a:pt x="13" y="2"/>
                      <a:pt x="13" y="2"/>
                    </a:cubicBezTo>
                    <a:cubicBezTo>
                      <a:pt x="12" y="1"/>
                      <a:pt x="12" y="1"/>
                      <a:pt x="11" y="1"/>
                    </a:cubicBezTo>
                    <a:cubicBezTo>
                      <a:pt x="11" y="1"/>
                      <a:pt x="10" y="0"/>
                      <a:pt x="9" y="0"/>
                    </a:cubicBezTo>
                    <a:cubicBezTo>
                      <a:pt x="5" y="0"/>
                      <a:pt x="2" y="3"/>
                      <a:pt x="1" y="5"/>
                    </a:cubicBezTo>
                    <a:cubicBezTo>
                      <a:pt x="0" y="5"/>
                      <a:pt x="0" y="6"/>
                      <a:pt x="0" y="6"/>
                    </a:cubicBezTo>
                    <a:cubicBezTo>
                      <a:pt x="1" y="7"/>
                      <a:pt x="1" y="7"/>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04" name="Freeform 50"/>
            <p:cNvSpPr>
              <a:spLocks noEditPoints="1"/>
            </p:cNvSpPr>
            <p:nvPr/>
          </p:nvSpPr>
          <p:spPr bwMode="auto">
            <a:xfrm>
              <a:off x="5664408" y="3886242"/>
              <a:ext cx="174071" cy="180993"/>
            </a:xfrm>
            <a:custGeom>
              <a:avLst/>
              <a:gdLst>
                <a:gd name="T0" fmla="*/ 85 w 152"/>
                <a:gd name="T1" fmla="*/ 3 h 173"/>
                <a:gd name="T2" fmla="*/ 9 w 152"/>
                <a:gd name="T3" fmla="*/ 36 h 173"/>
                <a:gd name="T4" fmla="*/ 0 w 152"/>
                <a:gd name="T5" fmla="*/ 122 h 173"/>
                <a:gd name="T6" fmla="*/ 67 w 152"/>
                <a:gd name="T7" fmla="*/ 171 h 173"/>
                <a:gd name="T8" fmla="*/ 85 w 152"/>
                <a:gd name="T9" fmla="*/ 171 h 173"/>
                <a:gd name="T10" fmla="*/ 151 w 152"/>
                <a:gd name="T11" fmla="*/ 122 h 173"/>
                <a:gd name="T12" fmla="*/ 143 w 152"/>
                <a:gd name="T13" fmla="*/ 36 h 173"/>
                <a:gd name="T14" fmla="*/ 139 w 152"/>
                <a:gd name="T15" fmla="*/ 131 h 173"/>
                <a:gd name="T16" fmla="*/ 71 w 152"/>
                <a:gd name="T17" fmla="*/ 164 h 173"/>
                <a:gd name="T18" fmla="*/ 8 w 152"/>
                <a:gd name="T19" fmla="*/ 122 h 173"/>
                <a:gd name="T20" fmla="*/ 13 w 152"/>
                <a:gd name="T21" fmla="*/ 43 h 173"/>
                <a:gd name="T22" fmla="*/ 75 w 152"/>
                <a:gd name="T23" fmla="*/ 9 h 173"/>
                <a:gd name="T24" fmla="*/ 138 w 152"/>
                <a:gd name="T25" fmla="*/ 43 h 173"/>
                <a:gd name="T26" fmla="*/ 143 w 152"/>
                <a:gd name="T27" fmla="*/ 122 h 173"/>
                <a:gd name="T28" fmla="*/ 87 w 152"/>
                <a:gd name="T29" fmla="*/ 84 h 173"/>
                <a:gd name="T30" fmla="*/ 75 w 152"/>
                <a:gd name="T31" fmla="*/ 59 h 173"/>
                <a:gd name="T32" fmla="*/ 75 w 152"/>
                <a:gd name="T33" fmla="*/ 90 h 173"/>
                <a:gd name="T34" fmla="*/ 91 w 152"/>
                <a:gd name="T35" fmla="*/ 92 h 173"/>
                <a:gd name="T36" fmla="*/ 93 w 152"/>
                <a:gd name="T37" fmla="*/ 92 h 173"/>
                <a:gd name="T38" fmla="*/ 87 w 152"/>
                <a:gd name="T39" fmla="*/ 84 h 173"/>
                <a:gd name="T40" fmla="*/ 64 w 152"/>
                <a:gd name="T41" fmla="*/ 74 h 173"/>
                <a:gd name="T42" fmla="*/ 87 w 152"/>
                <a:gd name="T43" fmla="*/ 74 h 173"/>
                <a:gd name="T44" fmla="*/ 103 w 152"/>
                <a:gd name="T45" fmla="*/ 61 h 173"/>
                <a:gd name="T46" fmla="*/ 49 w 152"/>
                <a:gd name="T47" fmla="*/ 61 h 173"/>
                <a:gd name="T48" fmla="*/ 53 w 152"/>
                <a:gd name="T49" fmla="*/ 119 h 173"/>
                <a:gd name="T50" fmla="*/ 101 w 152"/>
                <a:gd name="T51" fmla="*/ 119 h 173"/>
                <a:gd name="T52" fmla="*/ 103 w 152"/>
                <a:gd name="T53" fmla="*/ 119 h 173"/>
                <a:gd name="T54" fmla="*/ 103 w 152"/>
                <a:gd name="T55" fmla="*/ 61 h 173"/>
                <a:gd name="T56" fmla="*/ 104 w 152"/>
                <a:gd name="T57" fmla="*/ 97 h 173"/>
                <a:gd name="T58" fmla="*/ 100 w 152"/>
                <a:gd name="T59" fmla="*/ 97 h 173"/>
                <a:gd name="T60" fmla="*/ 99 w 152"/>
                <a:gd name="T61" fmla="*/ 115 h 173"/>
                <a:gd name="T62" fmla="*/ 88 w 152"/>
                <a:gd name="T63" fmla="*/ 105 h 173"/>
                <a:gd name="T64" fmla="*/ 84 w 152"/>
                <a:gd name="T65" fmla="*/ 105 h 173"/>
                <a:gd name="T66" fmla="*/ 72 w 152"/>
                <a:gd name="T67" fmla="*/ 115 h 173"/>
                <a:gd name="T68" fmla="*/ 70 w 152"/>
                <a:gd name="T69" fmla="*/ 97 h 173"/>
                <a:gd name="T70" fmla="*/ 68 w 152"/>
                <a:gd name="T71" fmla="*/ 115 h 173"/>
                <a:gd name="T72" fmla="*/ 56 w 152"/>
                <a:gd name="T73" fmla="*/ 104 h 173"/>
                <a:gd name="T74" fmla="*/ 52 w 152"/>
                <a:gd name="T75" fmla="*/ 104 h 173"/>
                <a:gd name="T76" fmla="*/ 28 w 152"/>
                <a:gd name="T77" fmla="*/ 90 h 173"/>
                <a:gd name="T78" fmla="*/ 52 w 152"/>
                <a:gd name="T79" fmla="*/ 64 h 173"/>
                <a:gd name="T80" fmla="*/ 100 w 152"/>
                <a:gd name="T81" fmla="*/ 64 h 173"/>
                <a:gd name="T82" fmla="*/ 124 w 152"/>
                <a:gd name="T83" fmla="*/ 9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2" h="173">
                  <a:moveTo>
                    <a:pt x="143" y="36"/>
                  </a:moveTo>
                  <a:cubicBezTo>
                    <a:pt x="85" y="3"/>
                    <a:pt x="85" y="3"/>
                    <a:pt x="85" y="3"/>
                  </a:cubicBezTo>
                  <a:cubicBezTo>
                    <a:pt x="80" y="0"/>
                    <a:pt x="72" y="0"/>
                    <a:pt x="67" y="3"/>
                  </a:cubicBezTo>
                  <a:cubicBezTo>
                    <a:pt x="9" y="36"/>
                    <a:pt x="9" y="36"/>
                    <a:pt x="9" y="36"/>
                  </a:cubicBezTo>
                  <a:cubicBezTo>
                    <a:pt x="4" y="39"/>
                    <a:pt x="0" y="46"/>
                    <a:pt x="0" y="52"/>
                  </a:cubicBezTo>
                  <a:cubicBezTo>
                    <a:pt x="0" y="122"/>
                    <a:pt x="0" y="122"/>
                    <a:pt x="0" y="122"/>
                  </a:cubicBezTo>
                  <a:cubicBezTo>
                    <a:pt x="0" y="128"/>
                    <a:pt x="4" y="135"/>
                    <a:pt x="9" y="138"/>
                  </a:cubicBezTo>
                  <a:cubicBezTo>
                    <a:pt x="67" y="171"/>
                    <a:pt x="67" y="171"/>
                    <a:pt x="67" y="171"/>
                  </a:cubicBezTo>
                  <a:cubicBezTo>
                    <a:pt x="69" y="172"/>
                    <a:pt x="73" y="173"/>
                    <a:pt x="76" y="173"/>
                  </a:cubicBezTo>
                  <a:cubicBezTo>
                    <a:pt x="79" y="173"/>
                    <a:pt x="82" y="172"/>
                    <a:pt x="85" y="171"/>
                  </a:cubicBezTo>
                  <a:cubicBezTo>
                    <a:pt x="143" y="138"/>
                    <a:pt x="143" y="138"/>
                    <a:pt x="143" y="138"/>
                  </a:cubicBezTo>
                  <a:cubicBezTo>
                    <a:pt x="148" y="135"/>
                    <a:pt x="151" y="128"/>
                    <a:pt x="151" y="122"/>
                  </a:cubicBezTo>
                  <a:cubicBezTo>
                    <a:pt x="151" y="52"/>
                    <a:pt x="151" y="52"/>
                    <a:pt x="151" y="52"/>
                  </a:cubicBezTo>
                  <a:cubicBezTo>
                    <a:pt x="152" y="46"/>
                    <a:pt x="148" y="39"/>
                    <a:pt x="143" y="36"/>
                  </a:cubicBezTo>
                  <a:moveTo>
                    <a:pt x="144" y="122"/>
                  </a:moveTo>
                  <a:cubicBezTo>
                    <a:pt x="144" y="125"/>
                    <a:pt x="141" y="129"/>
                    <a:pt x="139" y="131"/>
                  </a:cubicBezTo>
                  <a:cubicBezTo>
                    <a:pt x="81" y="164"/>
                    <a:pt x="81" y="164"/>
                    <a:pt x="81" y="164"/>
                  </a:cubicBezTo>
                  <a:cubicBezTo>
                    <a:pt x="79" y="165"/>
                    <a:pt x="73" y="165"/>
                    <a:pt x="71" y="164"/>
                  </a:cubicBezTo>
                  <a:cubicBezTo>
                    <a:pt x="13" y="131"/>
                    <a:pt x="13" y="131"/>
                    <a:pt x="13" y="131"/>
                  </a:cubicBezTo>
                  <a:cubicBezTo>
                    <a:pt x="10" y="129"/>
                    <a:pt x="8" y="125"/>
                    <a:pt x="8" y="122"/>
                  </a:cubicBezTo>
                  <a:cubicBezTo>
                    <a:pt x="8" y="52"/>
                    <a:pt x="8" y="52"/>
                    <a:pt x="8" y="52"/>
                  </a:cubicBezTo>
                  <a:cubicBezTo>
                    <a:pt x="8" y="49"/>
                    <a:pt x="10" y="45"/>
                    <a:pt x="13" y="43"/>
                  </a:cubicBezTo>
                  <a:cubicBezTo>
                    <a:pt x="71" y="10"/>
                    <a:pt x="71" y="10"/>
                    <a:pt x="71" y="10"/>
                  </a:cubicBezTo>
                  <a:cubicBezTo>
                    <a:pt x="72" y="9"/>
                    <a:pt x="74" y="9"/>
                    <a:pt x="75" y="9"/>
                  </a:cubicBezTo>
                  <a:cubicBezTo>
                    <a:pt x="77" y="9"/>
                    <a:pt x="79" y="9"/>
                    <a:pt x="80" y="10"/>
                  </a:cubicBezTo>
                  <a:cubicBezTo>
                    <a:pt x="138" y="43"/>
                    <a:pt x="138" y="43"/>
                    <a:pt x="138" y="43"/>
                  </a:cubicBezTo>
                  <a:cubicBezTo>
                    <a:pt x="141" y="45"/>
                    <a:pt x="143" y="49"/>
                    <a:pt x="143" y="52"/>
                  </a:cubicBezTo>
                  <a:cubicBezTo>
                    <a:pt x="143" y="122"/>
                    <a:pt x="143" y="122"/>
                    <a:pt x="143" y="122"/>
                  </a:cubicBezTo>
                  <a:lnTo>
                    <a:pt x="144" y="122"/>
                  </a:lnTo>
                  <a:close/>
                  <a:moveTo>
                    <a:pt x="87" y="84"/>
                  </a:moveTo>
                  <a:cubicBezTo>
                    <a:pt x="89" y="81"/>
                    <a:pt x="91" y="78"/>
                    <a:pt x="91" y="74"/>
                  </a:cubicBezTo>
                  <a:cubicBezTo>
                    <a:pt x="91" y="66"/>
                    <a:pt x="84" y="59"/>
                    <a:pt x="75" y="59"/>
                  </a:cubicBezTo>
                  <a:cubicBezTo>
                    <a:pt x="66" y="59"/>
                    <a:pt x="60" y="66"/>
                    <a:pt x="60" y="74"/>
                  </a:cubicBezTo>
                  <a:cubicBezTo>
                    <a:pt x="60" y="83"/>
                    <a:pt x="67" y="90"/>
                    <a:pt x="75" y="90"/>
                  </a:cubicBezTo>
                  <a:cubicBezTo>
                    <a:pt x="79" y="90"/>
                    <a:pt x="82" y="89"/>
                    <a:pt x="85" y="87"/>
                  </a:cubicBezTo>
                  <a:cubicBezTo>
                    <a:pt x="91" y="92"/>
                    <a:pt x="91" y="92"/>
                    <a:pt x="91" y="92"/>
                  </a:cubicBezTo>
                  <a:cubicBezTo>
                    <a:pt x="91" y="93"/>
                    <a:pt x="91" y="93"/>
                    <a:pt x="92" y="93"/>
                  </a:cubicBezTo>
                  <a:cubicBezTo>
                    <a:pt x="92" y="93"/>
                    <a:pt x="93" y="92"/>
                    <a:pt x="93" y="92"/>
                  </a:cubicBezTo>
                  <a:cubicBezTo>
                    <a:pt x="94" y="91"/>
                    <a:pt x="94" y="90"/>
                    <a:pt x="93" y="89"/>
                  </a:cubicBezTo>
                  <a:lnTo>
                    <a:pt x="87" y="84"/>
                  </a:lnTo>
                  <a:close/>
                  <a:moveTo>
                    <a:pt x="75" y="86"/>
                  </a:moveTo>
                  <a:cubicBezTo>
                    <a:pt x="69" y="86"/>
                    <a:pt x="64" y="81"/>
                    <a:pt x="64" y="74"/>
                  </a:cubicBezTo>
                  <a:cubicBezTo>
                    <a:pt x="64" y="68"/>
                    <a:pt x="69" y="63"/>
                    <a:pt x="75" y="63"/>
                  </a:cubicBezTo>
                  <a:cubicBezTo>
                    <a:pt x="82" y="63"/>
                    <a:pt x="87" y="68"/>
                    <a:pt x="87" y="74"/>
                  </a:cubicBezTo>
                  <a:cubicBezTo>
                    <a:pt x="87" y="81"/>
                    <a:pt x="81" y="86"/>
                    <a:pt x="75" y="86"/>
                  </a:cubicBezTo>
                  <a:moveTo>
                    <a:pt x="103" y="61"/>
                  </a:moveTo>
                  <a:cubicBezTo>
                    <a:pt x="99" y="50"/>
                    <a:pt x="88" y="43"/>
                    <a:pt x="76" y="43"/>
                  </a:cubicBezTo>
                  <a:cubicBezTo>
                    <a:pt x="64" y="43"/>
                    <a:pt x="53" y="50"/>
                    <a:pt x="49" y="61"/>
                  </a:cubicBezTo>
                  <a:cubicBezTo>
                    <a:pt x="34" y="63"/>
                    <a:pt x="24" y="76"/>
                    <a:pt x="24" y="90"/>
                  </a:cubicBezTo>
                  <a:cubicBezTo>
                    <a:pt x="24" y="106"/>
                    <a:pt x="37" y="119"/>
                    <a:pt x="53" y="119"/>
                  </a:cubicBezTo>
                  <a:cubicBezTo>
                    <a:pt x="99" y="119"/>
                    <a:pt x="99" y="119"/>
                    <a:pt x="99" y="119"/>
                  </a:cubicBezTo>
                  <a:cubicBezTo>
                    <a:pt x="101" y="119"/>
                    <a:pt x="101" y="119"/>
                    <a:pt x="101" y="119"/>
                  </a:cubicBezTo>
                  <a:cubicBezTo>
                    <a:pt x="102" y="119"/>
                    <a:pt x="102" y="119"/>
                    <a:pt x="102" y="119"/>
                  </a:cubicBezTo>
                  <a:cubicBezTo>
                    <a:pt x="102" y="119"/>
                    <a:pt x="103" y="119"/>
                    <a:pt x="103" y="119"/>
                  </a:cubicBezTo>
                  <a:cubicBezTo>
                    <a:pt x="117" y="117"/>
                    <a:pt x="127" y="105"/>
                    <a:pt x="127" y="90"/>
                  </a:cubicBezTo>
                  <a:cubicBezTo>
                    <a:pt x="128" y="75"/>
                    <a:pt x="117" y="63"/>
                    <a:pt x="103" y="61"/>
                  </a:cubicBezTo>
                  <a:moveTo>
                    <a:pt x="104" y="115"/>
                  </a:moveTo>
                  <a:cubicBezTo>
                    <a:pt x="104" y="97"/>
                    <a:pt x="104" y="97"/>
                    <a:pt x="104" y="97"/>
                  </a:cubicBezTo>
                  <a:cubicBezTo>
                    <a:pt x="104" y="96"/>
                    <a:pt x="103" y="95"/>
                    <a:pt x="102" y="95"/>
                  </a:cubicBezTo>
                  <a:cubicBezTo>
                    <a:pt x="101" y="95"/>
                    <a:pt x="100" y="96"/>
                    <a:pt x="100" y="97"/>
                  </a:cubicBezTo>
                  <a:cubicBezTo>
                    <a:pt x="100" y="115"/>
                    <a:pt x="100" y="115"/>
                    <a:pt x="100" y="115"/>
                  </a:cubicBezTo>
                  <a:cubicBezTo>
                    <a:pt x="99" y="115"/>
                    <a:pt x="99" y="115"/>
                    <a:pt x="99" y="115"/>
                  </a:cubicBezTo>
                  <a:cubicBezTo>
                    <a:pt x="88" y="115"/>
                    <a:pt x="88" y="115"/>
                    <a:pt x="88" y="115"/>
                  </a:cubicBezTo>
                  <a:cubicBezTo>
                    <a:pt x="88" y="105"/>
                    <a:pt x="88" y="105"/>
                    <a:pt x="88" y="105"/>
                  </a:cubicBezTo>
                  <a:cubicBezTo>
                    <a:pt x="88" y="104"/>
                    <a:pt x="87" y="103"/>
                    <a:pt x="86" y="103"/>
                  </a:cubicBezTo>
                  <a:cubicBezTo>
                    <a:pt x="85" y="103"/>
                    <a:pt x="84" y="104"/>
                    <a:pt x="84" y="105"/>
                  </a:cubicBezTo>
                  <a:cubicBezTo>
                    <a:pt x="84" y="115"/>
                    <a:pt x="84" y="115"/>
                    <a:pt x="84" y="115"/>
                  </a:cubicBezTo>
                  <a:cubicBezTo>
                    <a:pt x="72" y="115"/>
                    <a:pt x="72" y="115"/>
                    <a:pt x="72" y="115"/>
                  </a:cubicBezTo>
                  <a:cubicBezTo>
                    <a:pt x="72" y="99"/>
                    <a:pt x="72" y="99"/>
                    <a:pt x="72" y="99"/>
                  </a:cubicBezTo>
                  <a:cubicBezTo>
                    <a:pt x="72" y="98"/>
                    <a:pt x="71" y="97"/>
                    <a:pt x="70" y="97"/>
                  </a:cubicBezTo>
                  <a:cubicBezTo>
                    <a:pt x="69" y="97"/>
                    <a:pt x="68" y="99"/>
                    <a:pt x="68" y="99"/>
                  </a:cubicBezTo>
                  <a:cubicBezTo>
                    <a:pt x="68" y="115"/>
                    <a:pt x="68" y="115"/>
                    <a:pt x="68" y="115"/>
                  </a:cubicBezTo>
                  <a:cubicBezTo>
                    <a:pt x="56" y="115"/>
                    <a:pt x="56" y="115"/>
                    <a:pt x="56" y="115"/>
                  </a:cubicBezTo>
                  <a:cubicBezTo>
                    <a:pt x="56" y="104"/>
                    <a:pt x="56" y="104"/>
                    <a:pt x="56" y="104"/>
                  </a:cubicBezTo>
                  <a:cubicBezTo>
                    <a:pt x="56" y="103"/>
                    <a:pt x="55" y="102"/>
                    <a:pt x="54" y="102"/>
                  </a:cubicBezTo>
                  <a:cubicBezTo>
                    <a:pt x="53" y="102"/>
                    <a:pt x="52" y="103"/>
                    <a:pt x="52" y="104"/>
                  </a:cubicBezTo>
                  <a:cubicBezTo>
                    <a:pt x="52" y="115"/>
                    <a:pt x="52" y="115"/>
                    <a:pt x="52" y="115"/>
                  </a:cubicBezTo>
                  <a:cubicBezTo>
                    <a:pt x="39" y="114"/>
                    <a:pt x="28" y="103"/>
                    <a:pt x="28" y="90"/>
                  </a:cubicBezTo>
                  <a:cubicBezTo>
                    <a:pt x="28" y="77"/>
                    <a:pt x="37" y="66"/>
                    <a:pt x="50" y="65"/>
                  </a:cubicBezTo>
                  <a:cubicBezTo>
                    <a:pt x="51" y="65"/>
                    <a:pt x="52" y="64"/>
                    <a:pt x="52" y="64"/>
                  </a:cubicBezTo>
                  <a:cubicBezTo>
                    <a:pt x="55" y="54"/>
                    <a:pt x="65" y="47"/>
                    <a:pt x="76" y="47"/>
                  </a:cubicBezTo>
                  <a:cubicBezTo>
                    <a:pt x="87" y="47"/>
                    <a:pt x="96" y="54"/>
                    <a:pt x="100" y="64"/>
                  </a:cubicBezTo>
                  <a:cubicBezTo>
                    <a:pt x="100" y="65"/>
                    <a:pt x="101" y="65"/>
                    <a:pt x="101" y="65"/>
                  </a:cubicBezTo>
                  <a:cubicBezTo>
                    <a:pt x="114" y="67"/>
                    <a:pt x="124" y="77"/>
                    <a:pt x="124" y="90"/>
                  </a:cubicBezTo>
                  <a:cubicBezTo>
                    <a:pt x="124" y="102"/>
                    <a:pt x="115" y="112"/>
                    <a:pt x="104" y="115"/>
                  </a:cubicBezTo>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5" name="Freeform 22"/>
            <p:cNvSpPr>
              <a:spLocks noEditPoints="1"/>
            </p:cNvSpPr>
            <p:nvPr/>
          </p:nvSpPr>
          <p:spPr bwMode="auto">
            <a:xfrm>
              <a:off x="6038425" y="3886394"/>
              <a:ext cx="175042" cy="180688"/>
            </a:xfrm>
            <a:custGeom>
              <a:avLst/>
              <a:gdLst>
                <a:gd name="T0" fmla="*/ 134 w 152"/>
                <a:gd name="T1" fmla="*/ 47 h 172"/>
                <a:gd name="T2" fmla="*/ 115 w 152"/>
                <a:gd name="T3" fmla="*/ 54 h 172"/>
                <a:gd name="T4" fmla="*/ 96 w 152"/>
                <a:gd name="T5" fmla="*/ 47 h 172"/>
                <a:gd name="T6" fmla="*/ 93 w 152"/>
                <a:gd name="T7" fmla="*/ 49 h 172"/>
                <a:gd name="T8" fmla="*/ 105 w 152"/>
                <a:gd name="T9" fmla="*/ 66 h 172"/>
                <a:gd name="T10" fmla="*/ 108 w 152"/>
                <a:gd name="T11" fmla="*/ 74 h 172"/>
                <a:gd name="T12" fmla="*/ 77 w 152"/>
                <a:gd name="T13" fmla="*/ 71 h 172"/>
                <a:gd name="T14" fmla="*/ 27 w 152"/>
                <a:gd name="T15" fmla="*/ 72 h 172"/>
                <a:gd name="T16" fmla="*/ 54 w 152"/>
                <a:gd name="T17" fmla="*/ 118 h 172"/>
                <a:gd name="T18" fmla="*/ 62 w 152"/>
                <a:gd name="T19" fmla="*/ 124 h 172"/>
                <a:gd name="T20" fmla="*/ 78 w 152"/>
                <a:gd name="T21" fmla="*/ 128 h 172"/>
                <a:gd name="T22" fmla="*/ 76 w 152"/>
                <a:gd name="T23" fmla="*/ 120 h 172"/>
                <a:gd name="T24" fmla="*/ 80 w 152"/>
                <a:gd name="T25" fmla="*/ 118 h 172"/>
                <a:gd name="T26" fmla="*/ 121 w 152"/>
                <a:gd name="T27" fmla="*/ 70 h 172"/>
                <a:gd name="T28" fmla="*/ 123 w 152"/>
                <a:gd name="T29" fmla="*/ 68 h 172"/>
                <a:gd name="T30" fmla="*/ 137 w 152"/>
                <a:gd name="T31" fmla="*/ 49 h 172"/>
                <a:gd name="T32" fmla="*/ 127 w 152"/>
                <a:gd name="T33" fmla="*/ 61 h 172"/>
                <a:gd name="T34" fmla="*/ 117 w 152"/>
                <a:gd name="T35" fmla="*/ 68 h 172"/>
                <a:gd name="T36" fmla="*/ 116 w 152"/>
                <a:gd name="T37" fmla="*/ 85 h 172"/>
                <a:gd name="T38" fmla="*/ 72 w 152"/>
                <a:gd name="T39" fmla="*/ 114 h 172"/>
                <a:gd name="T40" fmla="*/ 70 w 152"/>
                <a:gd name="T41" fmla="*/ 118 h 172"/>
                <a:gd name="T42" fmla="*/ 76 w 152"/>
                <a:gd name="T43" fmla="*/ 125 h 172"/>
                <a:gd name="T44" fmla="*/ 61 w 152"/>
                <a:gd name="T45" fmla="*/ 116 h 172"/>
                <a:gd name="T46" fmla="*/ 56 w 152"/>
                <a:gd name="T47" fmla="*/ 114 h 172"/>
                <a:gd name="T48" fmla="*/ 26 w 152"/>
                <a:gd name="T49" fmla="*/ 86 h 172"/>
                <a:gd name="T50" fmla="*/ 51 w 152"/>
                <a:gd name="T51" fmla="*/ 84 h 172"/>
                <a:gd name="T52" fmla="*/ 27 w 152"/>
                <a:gd name="T53" fmla="*/ 82 h 172"/>
                <a:gd name="T54" fmla="*/ 52 w 152"/>
                <a:gd name="T55" fmla="*/ 68 h 172"/>
                <a:gd name="T56" fmla="*/ 99 w 152"/>
                <a:gd name="T57" fmla="*/ 82 h 172"/>
                <a:gd name="T58" fmla="*/ 114 w 152"/>
                <a:gd name="T59" fmla="*/ 68 h 172"/>
                <a:gd name="T60" fmla="*/ 106 w 152"/>
                <a:gd name="T61" fmla="*/ 61 h 172"/>
                <a:gd name="T62" fmla="*/ 111 w 152"/>
                <a:gd name="T63" fmla="*/ 56 h 172"/>
                <a:gd name="T64" fmla="*/ 115 w 152"/>
                <a:gd name="T65" fmla="*/ 59 h 172"/>
                <a:gd name="T66" fmla="*/ 119 w 152"/>
                <a:gd name="T67" fmla="*/ 56 h 172"/>
                <a:gd name="T68" fmla="*/ 127 w 152"/>
                <a:gd name="T69" fmla="*/ 61 h 172"/>
                <a:gd name="T70" fmla="*/ 59 w 152"/>
                <a:gd name="T71" fmla="*/ 82 h 172"/>
                <a:gd name="T72" fmla="*/ 59 w 152"/>
                <a:gd name="T73" fmla="*/ 86 h 172"/>
                <a:gd name="T74" fmla="*/ 65 w 152"/>
                <a:gd name="T75" fmla="*/ 84 h 172"/>
                <a:gd name="T76" fmla="*/ 143 w 152"/>
                <a:gd name="T77" fmla="*/ 36 h 172"/>
                <a:gd name="T78" fmla="*/ 67 w 152"/>
                <a:gd name="T79" fmla="*/ 2 h 172"/>
                <a:gd name="T80" fmla="*/ 0 w 152"/>
                <a:gd name="T81" fmla="*/ 51 h 172"/>
                <a:gd name="T82" fmla="*/ 9 w 152"/>
                <a:gd name="T83" fmla="*/ 136 h 172"/>
                <a:gd name="T84" fmla="*/ 76 w 152"/>
                <a:gd name="T85" fmla="*/ 172 h 172"/>
                <a:gd name="T86" fmla="*/ 142 w 152"/>
                <a:gd name="T87" fmla="*/ 136 h 172"/>
                <a:gd name="T88" fmla="*/ 151 w 152"/>
                <a:gd name="T89" fmla="*/ 51 h 172"/>
                <a:gd name="T90" fmla="*/ 144 w 152"/>
                <a:gd name="T91" fmla="*/ 121 h 172"/>
                <a:gd name="T92" fmla="*/ 81 w 152"/>
                <a:gd name="T93" fmla="*/ 162 h 172"/>
                <a:gd name="T94" fmla="*/ 13 w 152"/>
                <a:gd name="T95" fmla="*/ 130 h 172"/>
                <a:gd name="T96" fmla="*/ 8 w 152"/>
                <a:gd name="T97" fmla="*/ 51 h 172"/>
                <a:gd name="T98" fmla="*/ 71 w 152"/>
                <a:gd name="T99" fmla="*/ 9 h 172"/>
                <a:gd name="T100" fmla="*/ 80 w 152"/>
                <a:gd name="T101" fmla="*/ 9 h 172"/>
                <a:gd name="T102" fmla="*/ 143 w 152"/>
                <a:gd name="T103" fmla="*/ 51 h 172"/>
                <a:gd name="T104" fmla="*/ 144 w 152"/>
                <a:gd name="T105" fmla="*/ 12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2" h="172">
                  <a:moveTo>
                    <a:pt x="136" y="46"/>
                  </a:moveTo>
                  <a:cubicBezTo>
                    <a:pt x="135" y="46"/>
                    <a:pt x="134" y="46"/>
                    <a:pt x="134" y="47"/>
                  </a:cubicBezTo>
                  <a:cubicBezTo>
                    <a:pt x="134" y="47"/>
                    <a:pt x="128" y="52"/>
                    <a:pt x="119" y="52"/>
                  </a:cubicBezTo>
                  <a:cubicBezTo>
                    <a:pt x="118" y="52"/>
                    <a:pt x="118" y="52"/>
                    <a:pt x="115" y="54"/>
                  </a:cubicBezTo>
                  <a:cubicBezTo>
                    <a:pt x="113" y="52"/>
                    <a:pt x="112" y="52"/>
                    <a:pt x="111" y="52"/>
                  </a:cubicBezTo>
                  <a:cubicBezTo>
                    <a:pt x="107" y="52"/>
                    <a:pt x="99" y="48"/>
                    <a:pt x="96" y="47"/>
                  </a:cubicBezTo>
                  <a:cubicBezTo>
                    <a:pt x="95" y="46"/>
                    <a:pt x="94" y="46"/>
                    <a:pt x="94" y="47"/>
                  </a:cubicBezTo>
                  <a:cubicBezTo>
                    <a:pt x="93" y="47"/>
                    <a:pt x="93" y="48"/>
                    <a:pt x="93" y="49"/>
                  </a:cubicBezTo>
                  <a:cubicBezTo>
                    <a:pt x="93" y="49"/>
                    <a:pt x="96" y="61"/>
                    <a:pt x="104" y="65"/>
                  </a:cubicBezTo>
                  <a:cubicBezTo>
                    <a:pt x="105" y="66"/>
                    <a:pt x="105" y="66"/>
                    <a:pt x="105" y="66"/>
                  </a:cubicBezTo>
                  <a:cubicBezTo>
                    <a:pt x="106" y="66"/>
                    <a:pt x="109" y="68"/>
                    <a:pt x="109" y="68"/>
                  </a:cubicBezTo>
                  <a:cubicBezTo>
                    <a:pt x="109" y="70"/>
                    <a:pt x="109" y="72"/>
                    <a:pt x="108" y="74"/>
                  </a:cubicBezTo>
                  <a:cubicBezTo>
                    <a:pt x="107" y="76"/>
                    <a:pt x="102" y="79"/>
                    <a:pt x="98" y="78"/>
                  </a:cubicBezTo>
                  <a:cubicBezTo>
                    <a:pt x="90" y="78"/>
                    <a:pt x="84" y="75"/>
                    <a:pt x="77" y="71"/>
                  </a:cubicBezTo>
                  <a:cubicBezTo>
                    <a:pt x="69" y="68"/>
                    <a:pt x="62" y="64"/>
                    <a:pt x="52" y="64"/>
                  </a:cubicBezTo>
                  <a:cubicBezTo>
                    <a:pt x="40" y="63"/>
                    <a:pt x="32" y="66"/>
                    <a:pt x="27" y="72"/>
                  </a:cubicBezTo>
                  <a:cubicBezTo>
                    <a:pt x="23" y="76"/>
                    <a:pt x="21" y="82"/>
                    <a:pt x="22" y="89"/>
                  </a:cubicBezTo>
                  <a:cubicBezTo>
                    <a:pt x="23" y="104"/>
                    <a:pt x="36" y="116"/>
                    <a:pt x="54" y="118"/>
                  </a:cubicBezTo>
                  <a:cubicBezTo>
                    <a:pt x="57" y="118"/>
                    <a:pt x="57" y="118"/>
                    <a:pt x="57" y="118"/>
                  </a:cubicBezTo>
                  <a:cubicBezTo>
                    <a:pt x="58" y="120"/>
                    <a:pt x="59" y="122"/>
                    <a:pt x="62" y="124"/>
                  </a:cubicBezTo>
                  <a:cubicBezTo>
                    <a:pt x="65" y="127"/>
                    <a:pt x="72" y="130"/>
                    <a:pt x="76" y="130"/>
                  </a:cubicBezTo>
                  <a:cubicBezTo>
                    <a:pt x="77" y="130"/>
                    <a:pt x="78" y="129"/>
                    <a:pt x="78" y="128"/>
                  </a:cubicBezTo>
                  <a:cubicBezTo>
                    <a:pt x="79" y="128"/>
                    <a:pt x="79" y="127"/>
                    <a:pt x="79" y="126"/>
                  </a:cubicBezTo>
                  <a:cubicBezTo>
                    <a:pt x="78" y="124"/>
                    <a:pt x="77" y="122"/>
                    <a:pt x="76" y="120"/>
                  </a:cubicBezTo>
                  <a:cubicBezTo>
                    <a:pt x="76" y="119"/>
                    <a:pt x="76" y="118"/>
                    <a:pt x="76" y="118"/>
                  </a:cubicBezTo>
                  <a:cubicBezTo>
                    <a:pt x="80" y="118"/>
                    <a:pt x="80" y="118"/>
                    <a:pt x="80" y="118"/>
                  </a:cubicBezTo>
                  <a:cubicBezTo>
                    <a:pt x="110" y="116"/>
                    <a:pt x="118" y="91"/>
                    <a:pt x="119" y="86"/>
                  </a:cubicBezTo>
                  <a:cubicBezTo>
                    <a:pt x="121" y="81"/>
                    <a:pt x="121" y="74"/>
                    <a:pt x="121" y="70"/>
                  </a:cubicBezTo>
                  <a:cubicBezTo>
                    <a:pt x="121" y="69"/>
                    <a:pt x="121" y="69"/>
                    <a:pt x="121" y="69"/>
                  </a:cubicBezTo>
                  <a:cubicBezTo>
                    <a:pt x="121" y="69"/>
                    <a:pt x="122" y="68"/>
                    <a:pt x="123" y="68"/>
                  </a:cubicBezTo>
                  <a:cubicBezTo>
                    <a:pt x="124" y="68"/>
                    <a:pt x="127" y="66"/>
                    <a:pt x="129" y="65"/>
                  </a:cubicBezTo>
                  <a:cubicBezTo>
                    <a:pt x="135" y="60"/>
                    <a:pt x="137" y="49"/>
                    <a:pt x="137" y="49"/>
                  </a:cubicBezTo>
                  <a:cubicBezTo>
                    <a:pt x="137" y="48"/>
                    <a:pt x="136" y="47"/>
                    <a:pt x="136" y="46"/>
                  </a:cubicBezTo>
                  <a:moveTo>
                    <a:pt x="127" y="61"/>
                  </a:moveTo>
                  <a:cubicBezTo>
                    <a:pt x="125" y="63"/>
                    <a:pt x="123" y="64"/>
                    <a:pt x="121" y="64"/>
                  </a:cubicBezTo>
                  <a:cubicBezTo>
                    <a:pt x="118" y="66"/>
                    <a:pt x="117" y="66"/>
                    <a:pt x="117" y="68"/>
                  </a:cubicBezTo>
                  <a:cubicBezTo>
                    <a:pt x="117" y="70"/>
                    <a:pt x="117" y="70"/>
                    <a:pt x="117" y="70"/>
                  </a:cubicBezTo>
                  <a:cubicBezTo>
                    <a:pt x="117" y="73"/>
                    <a:pt x="117" y="80"/>
                    <a:pt x="116" y="85"/>
                  </a:cubicBezTo>
                  <a:cubicBezTo>
                    <a:pt x="114" y="89"/>
                    <a:pt x="107" y="112"/>
                    <a:pt x="80" y="114"/>
                  </a:cubicBezTo>
                  <a:cubicBezTo>
                    <a:pt x="72" y="114"/>
                    <a:pt x="72" y="114"/>
                    <a:pt x="72" y="114"/>
                  </a:cubicBezTo>
                  <a:cubicBezTo>
                    <a:pt x="71" y="114"/>
                    <a:pt x="70" y="114"/>
                    <a:pt x="70" y="115"/>
                  </a:cubicBezTo>
                  <a:cubicBezTo>
                    <a:pt x="69" y="116"/>
                    <a:pt x="70" y="117"/>
                    <a:pt x="70" y="118"/>
                  </a:cubicBezTo>
                  <a:cubicBezTo>
                    <a:pt x="70" y="118"/>
                    <a:pt x="72" y="119"/>
                    <a:pt x="74" y="122"/>
                  </a:cubicBezTo>
                  <a:cubicBezTo>
                    <a:pt x="74" y="123"/>
                    <a:pt x="75" y="124"/>
                    <a:pt x="76" y="125"/>
                  </a:cubicBezTo>
                  <a:cubicBezTo>
                    <a:pt x="73" y="125"/>
                    <a:pt x="68" y="123"/>
                    <a:pt x="66" y="121"/>
                  </a:cubicBezTo>
                  <a:cubicBezTo>
                    <a:pt x="62" y="118"/>
                    <a:pt x="61" y="116"/>
                    <a:pt x="61" y="116"/>
                  </a:cubicBezTo>
                  <a:cubicBezTo>
                    <a:pt x="61" y="115"/>
                    <a:pt x="60" y="114"/>
                    <a:pt x="59" y="114"/>
                  </a:cubicBezTo>
                  <a:cubicBezTo>
                    <a:pt x="56" y="114"/>
                    <a:pt x="56" y="114"/>
                    <a:pt x="56" y="114"/>
                  </a:cubicBezTo>
                  <a:cubicBezTo>
                    <a:pt x="40" y="113"/>
                    <a:pt x="27" y="102"/>
                    <a:pt x="26" y="88"/>
                  </a:cubicBezTo>
                  <a:cubicBezTo>
                    <a:pt x="26" y="86"/>
                    <a:pt x="26" y="86"/>
                    <a:pt x="26" y="86"/>
                  </a:cubicBezTo>
                  <a:cubicBezTo>
                    <a:pt x="49" y="86"/>
                    <a:pt x="49" y="86"/>
                    <a:pt x="49" y="86"/>
                  </a:cubicBezTo>
                  <a:cubicBezTo>
                    <a:pt x="50" y="86"/>
                    <a:pt x="51" y="86"/>
                    <a:pt x="51" y="84"/>
                  </a:cubicBezTo>
                  <a:cubicBezTo>
                    <a:pt x="51" y="83"/>
                    <a:pt x="50" y="82"/>
                    <a:pt x="49" y="82"/>
                  </a:cubicBezTo>
                  <a:cubicBezTo>
                    <a:pt x="27" y="82"/>
                    <a:pt x="27" y="82"/>
                    <a:pt x="27" y="82"/>
                  </a:cubicBezTo>
                  <a:cubicBezTo>
                    <a:pt x="28" y="79"/>
                    <a:pt x="29" y="76"/>
                    <a:pt x="31" y="74"/>
                  </a:cubicBezTo>
                  <a:cubicBezTo>
                    <a:pt x="35" y="69"/>
                    <a:pt x="42" y="67"/>
                    <a:pt x="52" y="68"/>
                  </a:cubicBezTo>
                  <a:cubicBezTo>
                    <a:pt x="61" y="68"/>
                    <a:pt x="68" y="71"/>
                    <a:pt x="76" y="75"/>
                  </a:cubicBezTo>
                  <a:cubicBezTo>
                    <a:pt x="83" y="78"/>
                    <a:pt x="90" y="82"/>
                    <a:pt x="99" y="82"/>
                  </a:cubicBezTo>
                  <a:cubicBezTo>
                    <a:pt x="104" y="82"/>
                    <a:pt x="111" y="80"/>
                    <a:pt x="113" y="76"/>
                  </a:cubicBezTo>
                  <a:cubicBezTo>
                    <a:pt x="114" y="73"/>
                    <a:pt x="114" y="70"/>
                    <a:pt x="114" y="68"/>
                  </a:cubicBezTo>
                  <a:cubicBezTo>
                    <a:pt x="114" y="65"/>
                    <a:pt x="110" y="64"/>
                    <a:pt x="107" y="62"/>
                  </a:cubicBezTo>
                  <a:cubicBezTo>
                    <a:pt x="106" y="61"/>
                    <a:pt x="106" y="61"/>
                    <a:pt x="106" y="61"/>
                  </a:cubicBezTo>
                  <a:cubicBezTo>
                    <a:pt x="103" y="60"/>
                    <a:pt x="100" y="56"/>
                    <a:pt x="99" y="52"/>
                  </a:cubicBezTo>
                  <a:cubicBezTo>
                    <a:pt x="102" y="54"/>
                    <a:pt x="108" y="56"/>
                    <a:pt x="111" y="56"/>
                  </a:cubicBezTo>
                  <a:cubicBezTo>
                    <a:pt x="112" y="56"/>
                    <a:pt x="113" y="57"/>
                    <a:pt x="114" y="58"/>
                  </a:cubicBezTo>
                  <a:cubicBezTo>
                    <a:pt x="114" y="58"/>
                    <a:pt x="114" y="59"/>
                    <a:pt x="115" y="59"/>
                  </a:cubicBezTo>
                  <a:cubicBezTo>
                    <a:pt x="115" y="59"/>
                    <a:pt x="116" y="59"/>
                    <a:pt x="116" y="58"/>
                  </a:cubicBezTo>
                  <a:cubicBezTo>
                    <a:pt x="118" y="58"/>
                    <a:pt x="119" y="56"/>
                    <a:pt x="119" y="56"/>
                  </a:cubicBezTo>
                  <a:cubicBezTo>
                    <a:pt x="125" y="56"/>
                    <a:pt x="129" y="54"/>
                    <a:pt x="132" y="53"/>
                  </a:cubicBezTo>
                  <a:cubicBezTo>
                    <a:pt x="131" y="56"/>
                    <a:pt x="129" y="59"/>
                    <a:pt x="127" y="61"/>
                  </a:cubicBezTo>
                  <a:moveTo>
                    <a:pt x="63" y="82"/>
                  </a:moveTo>
                  <a:cubicBezTo>
                    <a:pt x="59" y="82"/>
                    <a:pt x="59" y="82"/>
                    <a:pt x="59" y="82"/>
                  </a:cubicBezTo>
                  <a:cubicBezTo>
                    <a:pt x="58" y="82"/>
                    <a:pt x="57" y="83"/>
                    <a:pt x="57" y="84"/>
                  </a:cubicBezTo>
                  <a:cubicBezTo>
                    <a:pt x="57" y="85"/>
                    <a:pt x="58" y="86"/>
                    <a:pt x="59" y="86"/>
                  </a:cubicBezTo>
                  <a:cubicBezTo>
                    <a:pt x="63" y="86"/>
                    <a:pt x="63" y="86"/>
                    <a:pt x="63" y="86"/>
                  </a:cubicBezTo>
                  <a:cubicBezTo>
                    <a:pt x="64" y="86"/>
                    <a:pt x="65" y="85"/>
                    <a:pt x="65" y="84"/>
                  </a:cubicBezTo>
                  <a:cubicBezTo>
                    <a:pt x="65" y="83"/>
                    <a:pt x="64" y="82"/>
                    <a:pt x="63" y="82"/>
                  </a:cubicBezTo>
                  <a:moveTo>
                    <a:pt x="143" y="36"/>
                  </a:moveTo>
                  <a:cubicBezTo>
                    <a:pt x="85" y="2"/>
                    <a:pt x="85" y="2"/>
                    <a:pt x="85" y="2"/>
                  </a:cubicBezTo>
                  <a:cubicBezTo>
                    <a:pt x="80" y="0"/>
                    <a:pt x="72" y="0"/>
                    <a:pt x="67" y="2"/>
                  </a:cubicBezTo>
                  <a:cubicBezTo>
                    <a:pt x="9" y="36"/>
                    <a:pt x="9" y="36"/>
                    <a:pt x="9" y="36"/>
                  </a:cubicBezTo>
                  <a:cubicBezTo>
                    <a:pt x="4" y="38"/>
                    <a:pt x="0" y="45"/>
                    <a:pt x="0" y="51"/>
                  </a:cubicBezTo>
                  <a:cubicBezTo>
                    <a:pt x="0" y="121"/>
                    <a:pt x="0" y="121"/>
                    <a:pt x="0" y="121"/>
                  </a:cubicBezTo>
                  <a:cubicBezTo>
                    <a:pt x="0" y="126"/>
                    <a:pt x="4" y="133"/>
                    <a:pt x="9" y="136"/>
                  </a:cubicBezTo>
                  <a:cubicBezTo>
                    <a:pt x="67" y="170"/>
                    <a:pt x="67" y="170"/>
                    <a:pt x="67" y="170"/>
                  </a:cubicBezTo>
                  <a:cubicBezTo>
                    <a:pt x="69" y="171"/>
                    <a:pt x="72" y="172"/>
                    <a:pt x="76" y="172"/>
                  </a:cubicBezTo>
                  <a:cubicBezTo>
                    <a:pt x="79" y="172"/>
                    <a:pt x="82" y="171"/>
                    <a:pt x="84" y="170"/>
                  </a:cubicBezTo>
                  <a:cubicBezTo>
                    <a:pt x="142" y="136"/>
                    <a:pt x="142" y="136"/>
                    <a:pt x="142" y="136"/>
                  </a:cubicBezTo>
                  <a:cubicBezTo>
                    <a:pt x="148" y="134"/>
                    <a:pt x="151" y="127"/>
                    <a:pt x="151" y="121"/>
                  </a:cubicBezTo>
                  <a:cubicBezTo>
                    <a:pt x="151" y="51"/>
                    <a:pt x="151" y="51"/>
                    <a:pt x="151" y="51"/>
                  </a:cubicBezTo>
                  <a:cubicBezTo>
                    <a:pt x="152" y="45"/>
                    <a:pt x="148" y="38"/>
                    <a:pt x="143" y="36"/>
                  </a:cubicBezTo>
                  <a:moveTo>
                    <a:pt x="144" y="121"/>
                  </a:moveTo>
                  <a:cubicBezTo>
                    <a:pt x="144" y="124"/>
                    <a:pt x="142" y="128"/>
                    <a:pt x="139" y="129"/>
                  </a:cubicBezTo>
                  <a:cubicBezTo>
                    <a:pt x="81" y="162"/>
                    <a:pt x="81" y="162"/>
                    <a:pt x="81" y="162"/>
                  </a:cubicBezTo>
                  <a:cubicBezTo>
                    <a:pt x="79" y="164"/>
                    <a:pt x="74" y="164"/>
                    <a:pt x="71" y="162"/>
                  </a:cubicBezTo>
                  <a:cubicBezTo>
                    <a:pt x="13" y="130"/>
                    <a:pt x="13" y="130"/>
                    <a:pt x="13" y="130"/>
                  </a:cubicBezTo>
                  <a:cubicBezTo>
                    <a:pt x="10" y="128"/>
                    <a:pt x="8" y="124"/>
                    <a:pt x="8" y="121"/>
                  </a:cubicBezTo>
                  <a:cubicBezTo>
                    <a:pt x="8" y="51"/>
                    <a:pt x="8" y="51"/>
                    <a:pt x="8" y="51"/>
                  </a:cubicBezTo>
                  <a:cubicBezTo>
                    <a:pt x="8" y="48"/>
                    <a:pt x="10" y="44"/>
                    <a:pt x="13" y="42"/>
                  </a:cubicBezTo>
                  <a:cubicBezTo>
                    <a:pt x="71" y="9"/>
                    <a:pt x="71" y="9"/>
                    <a:pt x="71" y="9"/>
                  </a:cubicBezTo>
                  <a:cubicBezTo>
                    <a:pt x="72" y="8"/>
                    <a:pt x="74" y="8"/>
                    <a:pt x="76" y="8"/>
                  </a:cubicBezTo>
                  <a:cubicBezTo>
                    <a:pt x="77" y="8"/>
                    <a:pt x="79" y="8"/>
                    <a:pt x="80" y="9"/>
                  </a:cubicBezTo>
                  <a:cubicBezTo>
                    <a:pt x="138" y="42"/>
                    <a:pt x="138" y="42"/>
                    <a:pt x="138" y="42"/>
                  </a:cubicBezTo>
                  <a:cubicBezTo>
                    <a:pt x="141" y="44"/>
                    <a:pt x="143" y="48"/>
                    <a:pt x="143" y="51"/>
                  </a:cubicBezTo>
                  <a:cubicBezTo>
                    <a:pt x="143" y="121"/>
                    <a:pt x="143" y="121"/>
                    <a:pt x="143" y="121"/>
                  </a:cubicBezTo>
                  <a:lnTo>
                    <a:pt x="144" y="121"/>
                  </a:ln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6" name="Freeform 14"/>
            <p:cNvSpPr>
              <a:spLocks noEditPoints="1"/>
            </p:cNvSpPr>
            <p:nvPr/>
          </p:nvSpPr>
          <p:spPr bwMode="auto">
            <a:xfrm>
              <a:off x="6428841" y="3896323"/>
              <a:ext cx="177107" cy="160836"/>
            </a:xfrm>
            <a:custGeom>
              <a:avLst/>
              <a:gdLst>
                <a:gd name="T0" fmla="*/ 24 w 160"/>
                <a:gd name="T1" fmla="*/ 141 h 161"/>
                <a:gd name="T2" fmla="*/ 136 w 160"/>
                <a:gd name="T3" fmla="*/ 141 h 161"/>
                <a:gd name="T4" fmla="*/ 136 w 160"/>
                <a:gd name="T5" fmla="*/ 137 h 161"/>
                <a:gd name="T6" fmla="*/ 24 w 160"/>
                <a:gd name="T7" fmla="*/ 137 h 161"/>
                <a:gd name="T8" fmla="*/ 24 w 160"/>
                <a:gd name="T9" fmla="*/ 141 h 161"/>
                <a:gd name="T10" fmla="*/ 24 w 160"/>
                <a:gd name="T11" fmla="*/ 101 h 161"/>
                <a:gd name="T12" fmla="*/ 136 w 160"/>
                <a:gd name="T13" fmla="*/ 101 h 161"/>
                <a:gd name="T14" fmla="*/ 136 w 160"/>
                <a:gd name="T15" fmla="*/ 97 h 161"/>
                <a:gd name="T16" fmla="*/ 24 w 160"/>
                <a:gd name="T17" fmla="*/ 97 h 161"/>
                <a:gd name="T18" fmla="*/ 24 w 160"/>
                <a:gd name="T19" fmla="*/ 101 h 161"/>
                <a:gd name="T20" fmla="*/ 24 w 160"/>
                <a:gd name="T21" fmla="*/ 121 h 161"/>
                <a:gd name="T22" fmla="*/ 136 w 160"/>
                <a:gd name="T23" fmla="*/ 121 h 161"/>
                <a:gd name="T24" fmla="*/ 136 w 160"/>
                <a:gd name="T25" fmla="*/ 117 h 161"/>
                <a:gd name="T26" fmla="*/ 24 w 160"/>
                <a:gd name="T27" fmla="*/ 117 h 161"/>
                <a:gd name="T28" fmla="*/ 24 w 160"/>
                <a:gd name="T29" fmla="*/ 121 h 161"/>
                <a:gd name="T30" fmla="*/ 151 w 160"/>
                <a:gd name="T31" fmla="*/ 39 h 161"/>
                <a:gd name="T32" fmla="*/ 89 w 160"/>
                <a:gd name="T33" fmla="*/ 3 h 161"/>
                <a:gd name="T34" fmla="*/ 72 w 160"/>
                <a:gd name="T35" fmla="*/ 3 h 161"/>
                <a:gd name="T36" fmla="*/ 9 w 160"/>
                <a:gd name="T37" fmla="*/ 39 h 161"/>
                <a:gd name="T38" fmla="*/ 0 w 160"/>
                <a:gd name="T39" fmla="*/ 54 h 161"/>
                <a:gd name="T40" fmla="*/ 0 w 160"/>
                <a:gd name="T41" fmla="*/ 157 h 161"/>
                <a:gd name="T42" fmla="*/ 4 w 160"/>
                <a:gd name="T43" fmla="*/ 161 h 161"/>
                <a:gd name="T44" fmla="*/ 8 w 160"/>
                <a:gd name="T45" fmla="*/ 157 h 161"/>
                <a:gd name="T46" fmla="*/ 8 w 160"/>
                <a:gd name="T47" fmla="*/ 54 h 161"/>
                <a:gd name="T48" fmla="*/ 13 w 160"/>
                <a:gd name="T49" fmla="*/ 46 h 161"/>
                <a:gd name="T50" fmla="*/ 75 w 160"/>
                <a:gd name="T51" fmla="*/ 10 h 161"/>
                <a:gd name="T52" fmla="*/ 85 w 160"/>
                <a:gd name="T53" fmla="*/ 10 h 161"/>
                <a:gd name="T54" fmla="*/ 148 w 160"/>
                <a:gd name="T55" fmla="*/ 46 h 161"/>
                <a:gd name="T56" fmla="*/ 153 w 160"/>
                <a:gd name="T57" fmla="*/ 54 h 161"/>
                <a:gd name="T58" fmla="*/ 153 w 160"/>
                <a:gd name="T59" fmla="*/ 157 h 161"/>
                <a:gd name="T60" fmla="*/ 156 w 160"/>
                <a:gd name="T61" fmla="*/ 161 h 161"/>
                <a:gd name="T62" fmla="*/ 160 w 160"/>
                <a:gd name="T63" fmla="*/ 157 h 161"/>
                <a:gd name="T64" fmla="*/ 160 w 160"/>
                <a:gd name="T65" fmla="*/ 54 h 161"/>
                <a:gd name="T66" fmla="*/ 151 w 160"/>
                <a:gd name="T67" fmla="*/ 39 h 161"/>
                <a:gd name="T68" fmla="*/ 24 w 160"/>
                <a:gd name="T69" fmla="*/ 61 h 161"/>
                <a:gd name="T70" fmla="*/ 136 w 160"/>
                <a:gd name="T71" fmla="*/ 61 h 161"/>
                <a:gd name="T72" fmla="*/ 136 w 160"/>
                <a:gd name="T73" fmla="*/ 57 h 161"/>
                <a:gd name="T74" fmla="*/ 24 w 160"/>
                <a:gd name="T75" fmla="*/ 57 h 161"/>
                <a:gd name="T76" fmla="*/ 24 w 160"/>
                <a:gd name="T77" fmla="*/ 61 h 161"/>
                <a:gd name="T78" fmla="*/ 24 w 160"/>
                <a:gd name="T79" fmla="*/ 81 h 161"/>
                <a:gd name="T80" fmla="*/ 136 w 160"/>
                <a:gd name="T81" fmla="*/ 81 h 161"/>
                <a:gd name="T82" fmla="*/ 136 w 160"/>
                <a:gd name="T83" fmla="*/ 77 h 161"/>
                <a:gd name="T84" fmla="*/ 24 w 160"/>
                <a:gd name="T85" fmla="*/ 77 h 161"/>
                <a:gd name="T86" fmla="*/ 24 w 160"/>
                <a:gd name="T87" fmla="*/ 8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61">
                  <a:moveTo>
                    <a:pt x="24" y="141"/>
                  </a:moveTo>
                  <a:cubicBezTo>
                    <a:pt x="136" y="141"/>
                    <a:pt x="136" y="141"/>
                    <a:pt x="136" y="141"/>
                  </a:cubicBezTo>
                  <a:cubicBezTo>
                    <a:pt x="136" y="137"/>
                    <a:pt x="136" y="137"/>
                    <a:pt x="136" y="137"/>
                  </a:cubicBezTo>
                  <a:cubicBezTo>
                    <a:pt x="24" y="137"/>
                    <a:pt x="24" y="137"/>
                    <a:pt x="24" y="137"/>
                  </a:cubicBezTo>
                  <a:lnTo>
                    <a:pt x="24" y="141"/>
                  </a:lnTo>
                  <a:close/>
                  <a:moveTo>
                    <a:pt x="24" y="101"/>
                  </a:moveTo>
                  <a:cubicBezTo>
                    <a:pt x="136" y="101"/>
                    <a:pt x="136" y="101"/>
                    <a:pt x="136" y="101"/>
                  </a:cubicBezTo>
                  <a:cubicBezTo>
                    <a:pt x="136" y="97"/>
                    <a:pt x="136" y="97"/>
                    <a:pt x="136" y="97"/>
                  </a:cubicBezTo>
                  <a:cubicBezTo>
                    <a:pt x="24" y="97"/>
                    <a:pt x="24" y="97"/>
                    <a:pt x="24" y="97"/>
                  </a:cubicBezTo>
                  <a:lnTo>
                    <a:pt x="24" y="101"/>
                  </a:lnTo>
                  <a:close/>
                  <a:moveTo>
                    <a:pt x="24" y="121"/>
                  </a:moveTo>
                  <a:cubicBezTo>
                    <a:pt x="136" y="121"/>
                    <a:pt x="136" y="121"/>
                    <a:pt x="136" y="121"/>
                  </a:cubicBezTo>
                  <a:cubicBezTo>
                    <a:pt x="136" y="117"/>
                    <a:pt x="136" y="117"/>
                    <a:pt x="136" y="117"/>
                  </a:cubicBezTo>
                  <a:cubicBezTo>
                    <a:pt x="24" y="117"/>
                    <a:pt x="24" y="117"/>
                    <a:pt x="24" y="117"/>
                  </a:cubicBezTo>
                  <a:lnTo>
                    <a:pt x="24" y="121"/>
                  </a:lnTo>
                  <a:close/>
                  <a:moveTo>
                    <a:pt x="151" y="39"/>
                  </a:moveTo>
                  <a:cubicBezTo>
                    <a:pt x="89" y="3"/>
                    <a:pt x="89" y="3"/>
                    <a:pt x="89" y="3"/>
                  </a:cubicBezTo>
                  <a:cubicBezTo>
                    <a:pt x="84" y="0"/>
                    <a:pt x="77" y="0"/>
                    <a:pt x="72" y="3"/>
                  </a:cubicBezTo>
                  <a:cubicBezTo>
                    <a:pt x="9" y="39"/>
                    <a:pt x="9" y="39"/>
                    <a:pt x="9" y="39"/>
                  </a:cubicBezTo>
                  <a:cubicBezTo>
                    <a:pt x="4" y="41"/>
                    <a:pt x="0" y="48"/>
                    <a:pt x="0" y="54"/>
                  </a:cubicBezTo>
                  <a:cubicBezTo>
                    <a:pt x="0" y="157"/>
                    <a:pt x="0" y="157"/>
                    <a:pt x="0" y="157"/>
                  </a:cubicBezTo>
                  <a:cubicBezTo>
                    <a:pt x="0" y="159"/>
                    <a:pt x="2" y="161"/>
                    <a:pt x="4" y="161"/>
                  </a:cubicBezTo>
                  <a:cubicBezTo>
                    <a:pt x="6" y="161"/>
                    <a:pt x="8" y="159"/>
                    <a:pt x="8" y="157"/>
                  </a:cubicBezTo>
                  <a:cubicBezTo>
                    <a:pt x="8" y="54"/>
                    <a:pt x="8" y="54"/>
                    <a:pt x="8" y="54"/>
                  </a:cubicBezTo>
                  <a:cubicBezTo>
                    <a:pt x="8" y="51"/>
                    <a:pt x="10" y="47"/>
                    <a:pt x="13" y="46"/>
                  </a:cubicBezTo>
                  <a:cubicBezTo>
                    <a:pt x="75" y="10"/>
                    <a:pt x="75" y="10"/>
                    <a:pt x="75" y="10"/>
                  </a:cubicBezTo>
                  <a:cubicBezTo>
                    <a:pt x="78" y="9"/>
                    <a:pt x="83" y="9"/>
                    <a:pt x="85" y="10"/>
                  </a:cubicBezTo>
                  <a:cubicBezTo>
                    <a:pt x="148" y="46"/>
                    <a:pt x="148" y="46"/>
                    <a:pt x="148" y="46"/>
                  </a:cubicBezTo>
                  <a:cubicBezTo>
                    <a:pt x="150" y="47"/>
                    <a:pt x="153" y="51"/>
                    <a:pt x="153" y="54"/>
                  </a:cubicBezTo>
                  <a:cubicBezTo>
                    <a:pt x="153" y="157"/>
                    <a:pt x="153" y="157"/>
                    <a:pt x="153" y="157"/>
                  </a:cubicBezTo>
                  <a:cubicBezTo>
                    <a:pt x="153" y="159"/>
                    <a:pt x="154" y="161"/>
                    <a:pt x="156" y="161"/>
                  </a:cubicBezTo>
                  <a:cubicBezTo>
                    <a:pt x="159" y="161"/>
                    <a:pt x="160" y="159"/>
                    <a:pt x="160" y="157"/>
                  </a:cubicBezTo>
                  <a:cubicBezTo>
                    <a:pt x="160" y="54"/>
                    <a:pt x="160" y="54"/>
                    <a:pt x="160" y="54"/>
                  </a:cubicBezTo>
                  <a:cubicBezTo>
                    <a:pt x="160" y="48"/>
                    <a:pt x="156" y="41"/>
                    <a:pt x="151" y="39"/>
                  </a:cubicBezTo>
                  <a:close/>
                  <a:moveTo>
                    <a:pt x="24" y="61"/>
                  </a:moveTo>
                  <a:cubicBezTo>
                    <a:pt x="136" y="61"/>
                    <a:pt x="136" y="61"/>
                    <a:pt x="136" y="61"/>
                  </a:cubicBezTo>
                  <a:cubicBezTo>
                    <a:pt x="136" y="57"/>
                    <a:pt x="136" y="57"/>
                    <a:pt x="136" y="57"/>
                  </a:cubicBezTo>
                  <a:cubicBezTo>
                    <a:pt x="24" y="57"/>
                    <a:pt x="24" y="57"/>
                    <a:pt x="24" y="57"/>
                  </a:cubicBezTo>
                  <a:lnTo>
                    <a:pt x="24" y="61"/>
                  </a:lnTo>
                  <a:close/>
                  <a:moveTo>
                    <a:pt x="24" y="81"/>
                  </a:moveTo>
                  <a:cubicBezTo>
                    <a:pt x="136" y="81"/>
                    <a:pt x="136" y="81"/>
                    <a:pt x="136" y="81"/>
                  </a:cubicBezTo>
                  <a:cubicBezTo>
                    <a:pt x="136" y="77"/>
                    <a:pt x="136" y="77"/>
                    <a:pt x="136" y="77"/>
                  </a:cubicBezTo>
                  <a:cubicBezTo>
                    <a:pt x="24" y="77"/>
                    <a:pt x="24" y="77"/>
                    <a:pt x="24" y="77"/>
                  </a:cubicBezTo>
                  <a:lnTo>
                    <a:pt x="24" y="81"/>
                  </a:ln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7" name="Freeform 38"/>
            <p:cNvSpPr>
              <a:spLocks noEditPoints="1"/>
            </p:cNvSpPr>
            <p:nvPr/>
          </p:nvSpPr>
          <p:spPr bwMode="auto">
            <a:xfrm>
              <a:off x="6775028" y="3895484"/>
              <a:ext cx="178066" cy="162514"/>
            </a:xfrm>
            <a:custGeom>
              <a:avLst/>
              <a:gdLst>
                <a:gd name="T0" fmla="*/ 2360 w 3620"/>
                <a:gd name="T1" fmla="*/ 1268 h 3612"/>
                <a:gd name="T2" fmla="*/ 1764 w 3620"/>
                <a:gd name="T3" fmla="*/ 840 h 3612"/>
                <a:gd name="T4" fmla="*/ 1168 w 3620"/>
                <a:gd name="T5" fmla="*/ 1268 h 3612"/>
                <a:gd name="T6" fmla="*/ 672 w 3620"/>
                <a:gd name="T7" fmla="*/ 1848 h 3612"/>
                <a:gd name="T8" fmla="*/ 1260 w 3620"/>
                <a:gd name="T9" fmla="*/ 2436 h 3612"/>
                <a:gd name="T10" fmla="*/ 2268 w 3620"/>
                <a:gd name="T11" fmla="*/ 2436 h 3612"/>
                <a:gd name="T12" fmla="*/ 2856 w 3620"/>
                <a:gd name="T13" fmla="*/ 1848 h 3612"/>
                <a:gd name="T14" fmla="*/ 2360 w 3620"/>
                <a:gd name="T15" fmla="*/ 1268 h 3612"/>
                <a:gd name="T16" fmla="*/ 2268 w 3620"/>
                <a:gd name="T17" fmla="*/ 2352 h 3612"/>
                <a:gd name="T18" fmla="*/ 1260 w 3620"/>
                <a:gd name="T19" fmla="*/ 2352 h 3612"/>
                <a:gd name="T20" fmla="*/ 756 w 3620"/>
                <a:gd name="T21" fmla="*/ 1848 h 3612"/>
                <a:gd name="T22" fmla="*/ 1184 w 3620"/>
                <a:gd name="T23" fmla="*/ 1352 h 3612"/>
                <a:gd name="T24" fmla="*/ 1252 w 3620"/>
                <a:gd name="T25" fmla="*/ 1294 h 3612"/>
                <a:gd name="T26" fmla="*/ 1772 w 3620"/>
                <a:gd name="T27" fmla="*/ 924 h 3612"/>
                <a:gd name="T28" fmla="*/ 2293 w 3620"/>
                <a:gd name="T29" fmla="*/ 1294 h 3612"/>
                <a:gd name="T30" fmla="*/ 2360 w 3620"/>
                <a:gd name="T31" fmla="*/ 1352 h 3612"/>
                <a:gd name="T32" fmla="*/ 2789 w 3620"/>
                <a:gd name="T33" fmla="*/ 1848 h 3612"/>
                <a:gd name="T34" fmla="*/ 2268 w 3620"/>
                <a:gd name="T35" fmla="*/ 2352 h 3612"/>
                <a:gd name="T36" fmla="*/ 3587 w 3620"/>
                <a:gd name="T37" fmla="*/ 3469 h 3612"/>
                <a:gd name="T38" fmla="*/ 3066 w 3620"/>
                <a:gd name="T39" fmla="*/ 2948 h 3612"/>
                <a:gd name="T40" fmla="*/ 3528 w 3620"/>
                <a:gd name="T41" fmla="*/ 1764 h 3612"/>
                <a:gd name="T42" fmla="*/ 1764 w 3620"/>
                <a:gd name="T43" fmla="*/ 0 h 3612"/>
                <a:gd name="T44" fmla="*/ 0 w 3620"/>
                <a:gd name="T45" fmla="*/ 1764 h 3612"/>
                <a:gd name="T46" fmla="*/ 1764 w 3620"/>
                <a:gd name="T47" fmla="*/ 3528 h 3612"/>
                <a:gd name="T48" fmla="*/ 2948 w 3620"/>
                <a:gd name="T49" fmla="*/ 3066 h 3612"/>
                <a:gd name="T50" fmla="*/ 3469 w 3620"/>
                <a:gd name="T51" fmla="*/ 3587 h 3612"/>
                <a:gd name="T52" fmla="*/ 3528 w 3620"/>
                <a:gd name="T53" fmla="*/ 3612 h 3612"/>
                <a:gd name="T54" fmla="*/ 3587 w 3620"/>
                <a:gd name="T55" fmla="*/ 3587 h 3612"/>
                <a:gd name="T56" fmla="*/ 3587 w 3620"/>
                <a:gd name="T57" fmla="*/ 3469 h 3612"/>
                <a:gd name="T58" fmla="*/ 1764 w 3620"/>
                <a:gd name="T59" fmla="*/ 3360 h 3612"/>
                <a:gd name="T60" fmla="*/ 168 w 3620"/>
                <a:gd name="T61" fmla="*/ 1764 h 3612"/>
                <a:gd name="T62" fmla="*/ 1764 w 3620"/>
                <a:gd name="T63" fmla="*/ 168 h 3612"/>
                <a:gd name="T64" fmla="*/ 3360 w 3620"/>
                <a:gd name="T65" fmla="*/ 1764 h 3612"/>
                <a:gd name="T66" fmla="*/ 1764 w 3620"/>
                <a:gd name="T67" fmla="*/ 3360 h 3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20" h="3612">
                  <a:moveTo>
                    <a:pt x="2360" y="1268"/>
                  </a:moveTo>
                  <a:cubicBezTo>
                    <a:pt x="2276" y="1016"/>
                    <a:pt x="2041" y="840"/>
                    <a:pt x="1764" y="840"/>
                  </a:cubicBezTo>
                  <a:cubicBezTo>
                    <a:pt x="1487" y="840"/>
                    <a:pt x="1252" y="1016"/>
                    <a:pt x="1168" y="1268"/>
                  </a:cubicBezTo>
                  <a:cubicBezTo>
                    <a:pt x="890" y="1310"/>
                    <a:pt x="672" y="1554"/>
                    <a:pt x="672" y="1848"/>
                  </a:cubicBezTo>
                  <a:cubicBezTo>
                    <a:pt x="672" y="2167"/>
                    <a:pt x="941" y="2436"/>
                    <a:pt x="1260" y="2436"/>
                  </a:cubicBezTo>
                  <a:cubicBezTo>
                    <a:pt x="2268" y="2436"/>
                    <a:pt x="2268" y="2436"/>
                    <a:pt x="2268" y="2436"/>
                  </a:cubicBezTo>
                  <a:cubicBezTo>
                    <a:pt x="2587" y="2436"/>
                    <a:pt x="2856" y="2167"/>
                    <a:pt x="2856" y="1848"/>
                  </a:cubicBezTo>
                  <a:cubicBezTo>
                    <a:pt x="2856" y="1554"/>
                    <a:pt x="2638" y="1310"/>
                    <a:pt x="2360" y="1268"/>
                  </a:cubicBezTo>
                  <a:close/>
                  <a:moveTo>
                    <a:pt x="2268" y="2352"/>
                  </a:moveTo>
                  <a:cubicBezTo>
                    <a:pt x="1260" y="2352"/>
                    <a:pt x="1260" y="2352"/>
                    <a:pt x="1260" y="2352"/>
                  </a:cubicBezTo>
                  <a:cubicBezTo>
                    <a:pt x="983" y="2352"/>
                    <a:pt x="756" y="2125"/>
                    <a:pt x="756" y="1848"/>
                  </a:cubicBezTo>
                  <a:cubicBezTo>
                    <a:pt x="756" y="1604"/>
                    <a:pt x="941" y="1386"/>
                    <a:pt x="1184" y="1352"/>
                  </a:cubicBezTo>
                  <a:cubicBezTo>
                    <a:pt x="1218" y="1344"/>
                    <a:pt x="1243" y="1327"/>
                    <a:pt x="1252" y="1294"/>
                  </a:cubicBezTo>
                  <a:cubicBezTo>
                    <a:pt x="1327" y="1075"/>
                    <a:pt x="1537" y="924"/>
                    <a:pt x="1772" y="924"/>
                  </a:cubicBezTo>
                  <a:cubicBezTo>
                    <a:pt x="2008" y="924"/>
                    <a:pt x="2218" y="1075"/>
                    <a:pt x="2293" y="1294"/>
                  </a:cubicBezTo>
                  <a:cubicBezTo>
                    <a:pt x="2302" y="1327"/>
                    <a:pt x="2327" y="1344"/>
                    <a:pt x="2360" y="1352"/>
                  </a:cubicBezTo>
                  <a:cubicBezTo>
                    <a:pt x="2604" y="1394"/>
                    <a:pt x="2789" y="1604"/>
                    <a:pt x="2789" y="1848"/>
                  </a:cubicBezTo>
                  <a:cubicBezTo>
                    <a:pt x="2772" y="2125"/>
                    <a:pt x="2545" y="2352"/>
                    <a:pt x="2268" y="2352"/>
                  </a:cubicBezTo>
                  <a:close/>
                  <a:moveTo>
                    <a:pt x="3587" y="3469"/>
                  </a:moveTo>
                  <a:cubicBezTo>
                    <a:pt x="3066" y="2948"/>
                    <a:pt x="3066" y="2948"/>
                    <a:pt x="3066" y="2948"/>
                  </a:cubicBezTo>
                  <a:cubicBezTo>
                    <a:pt x="3352" y="2638"/>
                    <a:pt x="3528" y="2218"/>
                    <a:pt x="3528" y="1764"/>
                  </a:cubicBezTo>
                  <a:cubicBezTo>
                    <a:pt x="3528" y="790"/>
                    <a:pt x="2738" y="0"/>
                    <a:pt x="1764" y="0"/>
                  </a:cubicBezTo>
                  <a:cubicBezTo>
                    <a:pt x="790" y="0"/>
                    <a:pt x="0" y="790"/>
                    <a:pt x="0" y="1764"/>
                  </a:cubicBezTo>
                  <a:cubicBezTo>
                    <a:pt x="0" y="2738"/>
                    <a:pt x="790" y="3528"/>
                    <a:pt x="1764" y="3528"/>
                  </a:cubicBezTo>
                  <a:cubicBezTo>
                    <a:pt x="2218" y="3528"/>
                    <a:pt x="2638" y="3352"/>
                    <a:pt x="2948" y="3066"/>
                  </a:cubicBezTo>
                  <a:cubicBezTo>
                    <a:pt x="3469" y="3587"/>
                    <a:pt x="3469" y="3587"/>
                    <a:pt x="3469" y="3587"/>
                  </a:cubicBezTo>
                  <a:cubicBezTo>
                    <a:pt x="3486" y="3604"/>
                    <a:pt x="3511" y="3612"/>
                    <a:pt x="3528" y="3612"/>
                  </a:cubicBezTo>
                  <a:cubicBezTo>
                    <a:pt x="3545" y="3612"/>
                    <a:pt x="3570" y="3604"/>
                    <a:pt x="3587" y="3587"/>
                  </a:cubicBezTo>
                  <a:cubicBezTo>
                    <a:pt x="3620" y="3553"/>
                    <a:pt x="3620" y="3503"/>
                    <a:pt x="3587" y="3469"/>
                  </a:cubicBezTo>
                  <a:close/>
                  <a:moveTo>
                    <a:pt x="1764" y="3360"/>
                  </a:moveTo>
                  <a:cubicBezTo>
                    <a:pt x="882" y="3360"/>
                    <a:pt x="168" y="2646"/>
                    <a:pt x="168" y="1764"/>
                  </a:cubicBezTo>
                  <a:cubicBezTo>
                    <a:pt x="168" y="882"/>
                    <a:pt x="882" y="168"/>
                    <a:pt x="1764" y="168"/>
                  </a:cubicBezTo>
                  <a:cubicBezTo>
                    <a:pt x="2646" y="168"/>
                    <a:pt x="3360" y="882"/>
                    <a:pt x="3360" y="1764"/>
                  </a:cubicBezTo>
                  <a:cubicBezTo>
                    <a:pt x="3360" y="2646"/>
                    <a:pt x="2646" y="3360"/>
                    <a:pt x="1764" y="3360"/>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8" name="Freeform 30"/>
            <p:cNvSpPr>
              <a:spLocks noEditPoints="1"/>
            </p:cNvSpPr>
            <p:nvPr/>
          </p:nvSpPr>
          <p:spPr bwMode="auto">
            <a:xfrm>
              <a:off x="7176186" y="3895894"/>
              <a:ext cx="144612" cy="161691"/>
            </a:xfrm>
            <a:custGeom>
              <a:avLst/>
              <a:gdLst>
                <a:gd name="T0" fmla="*/ 1050 w 3024"/>
                <a:gd name="T1" fmla="*/ 1428 h 3696"/>
                <a:gd name="T2" fmla="*/ 1050 w 3024"/>
                <a:gd name="T3" fmla="*/ 1344 h 3696"/>
                <a:gd name="T4" fmla="*/ 924 w 3024"/>
                <a:gd name="T5" fmla="*/ 1386 h 3696"/>
                <a:gd name="T6" fmla="*/ 966 w 3024"/>
                <a:gd name="T7" fmla="*/ 1764 h 3696"/>
                <a:gd name="T8" fmla="*/ 1092 w 3024"/>
                <a:gd name="T9" fmla="*/ 1722 h 3696"/>
                <a:gd name="T10" fmla="*/ 966 w 3024"/>
                <a:gd name="T11" fmla="*/ 1680 h 3696"/>
                <a:gd name="T12" fmla="*/ 966 w 3024"/>
                <a:gd name="T13" fmla="*/ 1764 h 3696"/>
                <a:gd name="T14" fmla="*/ 2058 w 3024"/>
                <a:gd name="T15" fmla="*/ 1428 h 3696"/>
                <a:gd name="T16" fmla="*/ 2058 w 3024"/>
                <a:gd name="T17" fmla="*/ 1344 h 3696"/>
                <a:gd name="T18" fmla="*/ 1260 w 3024"/>
                <a:gd name="T19" fmla="*/ 1386 h 3696"/>
                <a:gd name="T20" fmla="*/ 1134 w 3024"/>
                <a:gd name="T21" fmla="*/ 2352 h 3696"/>
                <a:gd name="T22" fmla="*/ 756 w 3024"/>
                <a:gd name="T23" fmla="*/ 2260 h 3696"/>
                <a:gd name="T24" fmla="*/ 714 w 3024"/>
                <a:gd name="T25" fmla="*/ 1932 h 3696"/>
                <a:gd name="T26" fmla="*/ 672 w 3024"/>
                <a:gd name="T27" fmla="*/ 2260 h 3696"/>
                <a:gd name="T28" fmla="*/ 1134 w 3024"/>
                <a:gd name="T29" fmla="*/ 2436 h 3696"/>
                <a:gd name="T30" fmla="*/ 1134 w 3024"/>
                <a:gd name="T31" fmla="*/ 2352 h 3696"/>
                <a:gd name="T32" fmla="*/ 2058 w 3024"/>
                <a:gd name="T33" fmla="*/ 1680 h 3696"/>
                <a:gd name="T34" fmla="*/ 1260 w 3024"/>
                <a:gd name="T35" fmla="*/ 1722 h 3696"/>
                <a:gd name="T36" fmla="*/ 2058 w 3024"/>
                <a:gd name="T37" fmla="*/ 1764 h 3696"/>
                <a:gd name="T38" fmla="*/ 1134 w 3024"/>
                <a:gd name="T39" fmla="*/ 672 h 3696"/>
                <a:gd name="T40" fmla="*/ 672 w 3024"/>
                <a:gd name="T41" fmla="*/ 848 h 3696"/>
                <a:gd name="T42" fmla="*/ 714 w 3024"/>
                <a:gd name="T43" fmla="*/ 1176 h 3696"/>
                <a:gd name="T44" fmla="*/ 756 w 3024"/>
                <a:gd name="T45" fmla="*/ 848 h 3696"/>
                <a:gd name="T46" fmla="*/ 1134 w 3024"/>
                <a:gd name="T47" fmla="*/ 756 h 3696"/>
                <a:gd name="T48" fmla="*/ 1134 w 3024"/>
                <a:gd name="T49" fmla="*/ 672 h 3696"/>
                <a:gd name="T50" fmla="*/ 1890 w 3024"/>
                <a:gd name="T51" fmla="*/ 672 h 3696"/>
                <a:gd name="T52" fmla="*/ 1890 w 3024"/>
                <a:gd name="T53" fmla="*/ 756 h 3696"/>
                <a:gd name="T54" fmla="*/ 2268 w 3024"/>
                <a:gd name="T55" fmla="*/ 848 h 3696"/>
                <a:gd name="T56" fmla="*/ 2310 w 3024"/>
                <a:gd name="T57" fmla="*/ 1176 h 3696"/>
                <a:gd name="T58" fmla="*/ 2352 w 3024"/>
                <a:gd name="T59" fmla="*/ 848 h 3696"/>
                <a:gd name="T60" fmla="*/ 2688 w 3024"/>
                <a:gd name="T61" fmla="*/ 0 h 3696"/>
                <a:gd name="T62" fmla="*/ 0 w 3024"/>
                <a:gd name="T63" fmla="*/ 336 h 3696"/>
                <a:gd name="T64" fmla="*/ 1008 w 3024"/>
                <a:gd name="T65" fmla="*/ 3696 h 3696"/>
                <a:gd name="T66" fmla="*/ 3024 w 3024"/>
                <a:gd name="T67" fmla="*/ 3360 h 3696"/>
                <a:gd name="T68" fmla="*/ 2688 w 3024"/>
                <a:gd name="T69" fmla="*/ 0 h 3696"/>
                <a:gd name="T70" fmla="*/ 622 w 3024"/>
                <a:gd name="T71" fmla="*/ 3074 h 3696"/>
                <a:gd name="T72" fmla="*/ 798 w 3024"/>
                <a:gd name="T73" fmla="*/ 2688 h 3696"/>
                <a:gd name="T74" fmla="*/ 1008 w 3024"/>
                <a:gd name="T75" fmla="*/ 3461 h 3696"/>
                <a:gd name="T76" fmla="*/ 2688 w 3024"/>
                <a:gd name="T77" fmla="*/ 3528 h 3696"/>
                <a:gd name="T78" fmla="*/ 1092 w 3024"/>
                <a:gd name="T79" fmla="*/ 2898 h 3696"/>
                <a:gd name="T80" fmla="*/ 168 w 3024"/>
                <a:gd name="T81" fmla="*/ 2604 h 3696"/>
                <a:gd name="T82" fmla="*/ 336 w 3024"/>
                <a:gd name="T83" fmla="*/ 168 h 3696"/>
                <a:gd name="T84" fmla="*/ 2856 w 3024"/>
                <a:gd name="T85" fmla="*/ 336 h 3696"/>
                <a:gd name="T86" fmla="*/ 2310 w 3024"/>
                <a:gd name="T87" fmla="*/ 1932 h 3696"/>
                <a:gd name="T88" fmla="*/ 2268 w 3024"/>
                <a:gd name="T89" fmla="*/ 2260 h 3696"/>
                <a:gd name="T90" fmla="*/ 1890 w 3024"/>
                <a:gd name="T91" fmla="*/ 2352 h 3696"/>
                <a:gd name="T92" fmla="*/ 1890 w 3024"/>
                <a:gd name="T93" fmla="*/ 2436 h 3696"/>
                <a:gd name="T94" fmla="*/ 2352 w 3024"/>
                <a:gd name="T95" fmla="*/ 2260 h 3696"/>
                <a:gd name="T96" fmla="*/ 2310 w 3024"/>
                <a:gd name="T97" fmla="*/ 1932 h 3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4" h="3696">
                  <a:moveTo>
                    <a:pt x="966" y="1428"/>
                  </a:moveTo>
                  <a:cubicBezTo>
                    <a:pt x="1050" y="1428"/>
                    <a:pt x="1050" y="1428"/>
                    <a:pt x="1050" y="1428"/>
                  </a:cubicBezTo>
                  <a:cubicBezTo>
                    <a:pt x="1075" y="1428"/>
                    <a:pt x="1092" y="1411"/>
                    <a:pt x="1092" y="1386"/>
                  </a:cubicBezTo>
                  <a:cubicBezTo>
                    <a:pt x="1092" y="1361"/>
                    <a:pt x="1075" y="1344"/>
                    <a:pt x="1050" y="1344"/>
                  </a:cubicBezTo>
                  <a:cubicBezTo>
                    <a:pt x="966" y="1344"/>
                    <a:pt x="966" y="1344"/>
                    <a:pt x="966" y="1344"/>
                  </a:cubicBezTo>
                  <a:cubicBezTo>
                    <a:pt x="941" y="1344"/>
                    <a:pt x="924" y="1361"/>
                    <a:pt x="924" y="1386"/>
                  </a:cubicBezTo>
                  <a:cubicBezTo>
                    <a:pt x="924" y="1411"/>
                    <a:pt x="941" y="1428"/>
                    <a:pt x="966" y="1428"/>
                  </a:cubicBezTo>
                  <a:close/>
                  <a:moveTo>
                    <a:pt x="966" y="1764"/>
                  </a:moveTo>
                  <a:cubicBezTo>
                    <a:pt x="1050" y="1764"/>
                    <a:pt x="1050" y="1764"/>
                    <a:pt x="1050" y="1764"/>
                  </a:cubicBezTo>
                  <a:cubicBezTo>
                    <a:pt x="1075" y="1764"/>
                    <a:pt x="1092" y="1747"/>
                    <a:pt x="1092" y="1722"/>
                  </a:cubicBezTo>
                  <a:cubicBezTo>
                    <a:pt x="1092" y="1697"/>
                    <a:pt x="1075" y="1680"/>
                    <a:pt x="1050" y="1680"/>
                  </a:cubicBezTo>
                  <a:cubicBezTo>
                    <a:pt x="966" y="1680"/>
                    <a:pt x="966" y="1680"/>
                    <a:pt x="966" y="1680"/>
                  </a:cubicBezTo>
                  <a:cubicBezTo>
                    <a:pt x="941" y="1680"/>
                    <a:pt x="924" y="1697"/>
                    <a:pt x="924" y="1722"/>
                  </a:cubicBezTo>
                  <a:cubicBezTo>
                    <a:pt x="924" y="1747"/>
                    <a:pt x="941" y="1764"/>
                    <a:pt x="966" y="1764"/>
                  </a:cubicBezTo>
                  <a:close/>
                  <a:moveTo>
                    <a:pt x="1302" y="1428"/>
                  </a:moveTo>
                  <a:cubicBezTo>
                    <a:pt x="2058" y="1428"/>
                    <a:pt x="2058" y="1428"/>
                    <a:pt x="2058" y="1428"/>
                  </a:cubicBezTo>
                  <a:cubicBezTo>
                    <a:pt x="2083" y="1428"/>
                    <a:pt x="2100" y="1411"/>
                    <a:pt x="2100" y="1386"/>
                  </a:cubicBezTo>
                  <a:cubicBezTo>
                    <a:pt x="2100" y="1361"/>
                    <a:pt x="2083" y="1344"/>
                    <a:pt x="2058" y="1344"/>
                  </a:cubicBezTo>
                  <a:cubicBezTo>
                    <a:pt x="1302" y="1344"/>
                    <a:pt x="1302" y="1344"/>
                    <a:pt x="1302" y="1344"/>
                  </a:cubicBezTo>
                  <a:cubicBezTo>
                    <a:pt x="1277" y="1344"/>
                    <a:pt x="1260" y="1361"/>
                    <a:pt x="1260" y="1386"/>
                  </a:cubicBezTo>
                  <a:cubicBezTo>
                    <a:pt x="1260" y="1411"/>
                    <a:pt x="1277" y="1428"/>
                    <a:pt x="1302" y="1428"/>
                  </a:cubicBezTo>
                  <a:close/>
                  <a:moveTo>
                    <a:pt x="1134" y="2352"/>
                  </a:moveTo>
                  <a:cubicBezTo>
                    <a:pt x="848" y="2352"/>
                    <a:pt x="848" y="2352"/>
                    <a:pt x="848" y="2352"/>
                  </a:cubicBezTo>
                  <a:cubicBezTo>
                    <a:pt x="798" y="2352"/>
                    <a:pt x="756" y="2310"/>
                    <a:pt x="756" y="2260"/>
                  </a:cubicBezTo>
                  <a:cubicBezTo>
                    <a:pt x="756" y="1974"/>
                    <a:pt x="756" y="1974"/>
                    <a:pt x="756" y="1974"/>
                  </a:cubicBezTo>
                  <a:cubicBezTo>
                    <a:pt x="756" y="1949"/>
                    <a:pt x="739" y="1932"/>
                    <a:pt x="714" y="1932"/>
                  </a:cubicBezTo>
                  <a:cubicBezTo>
                    <a:pt x="689" y="1932"/>
                    <a:pt x="672" y="1949"/>
                    <a:pt x="672" y="1974"/>
                  </a:cubicBezTo>
                  <a:cubicBezTo>
                    <a:pt x="672" y="2260"/>
                    <a:pt x="672" y="2260"/>
                    <a:pt x="672" y="2260"/>
                  </a:cubicBezTo>
                  <a:cubicBezTo>
                    <a:pt x="672" y="2360"/>
                    <a:pt x="748" y="2436"/>
                    <a:pt x="848" y="2436"/>
                  </a:cubicBezTo>
                  <a:cubicBezTo>
                    <a:pt x="1134" y="2436"/>
                    <a:pt x="1134" y="2436"/>
                    <a:pt x="1134" y="2436"/>
                  </a:cubicBezTo>
                  <a:cubicBezTo>
                    <a:pt x="1159" y="2436"/>
                    <a:pt x="1176" y="2419"/>
                    <a:pt x="1176" y="2394"/>
                  </a:cubicBezTo>
                  <a:cubicBezTo>
                    <a:pt x="1176" y="2369"/>
                    <a:pt x="1159" y="2352"/>
                    <a:pt x="1134" y="2352"/>
                  </a:cubicBezTo>
                  <a:close/>
                  <a:moveTo>
                    <a:pt x="2100" y="1722"/>
                  </a:moveTo>
                  <a:cubicBezTo>
                    <a:pt x="2100" y="1697"/>
                    <a:pt x="2083" y="1680"/>
                    <a:pt x="2058" y="1680"/>
                  </a:cubicBezTo>
                  <a:cubicBezTo>
                    <a:pt x="1302" y="1680"/>
                    <a:pt x="1302" y="1680"/>
                    <a:pt x="1302" y="1680"/>
                  </a:cubicBezTo>
                  <a:cubicBezTo>
                    <a:pt x="1277" y="1680"/>
                    <a:pt x="1260" y="1697"/>
                    <a:pt x="1260" y="1722"/>
                  </a:cubicBezTo>
                  <a:cubicBezTo>
                    <a:pt x="1260" y="1747"/>
                    <a:pt x="1277" y="1764"/>
                    <a:pt x="1302" y="1764"/>
                  </a:cubicBezTo>
                  <a:cubicBezTo>
                    <a:pt x="2058" y="1764"/>
                    <a:pt x="2058" y="1764"/>
                    <a:pt x="2058" y="1764"/>
                  </a:cubicBezTo>
                  <a:cubicBezTo>
                    <a:pt x="2083" y="1764"/>
                    <a:pt x="2100" y="1747"/>
                    <a:pt x="2100" y="1722"/>
                  </a:cubicBezTo>
                  <a:close/>
                  <a:moveTo>
                    <a:pt x="1134" y="672"/>
                  </a:moveTo>
                  <a:cubicBezTo>
                    <a:pt x="848" y="672"/>
                    <a:pt x="848" y="672"/>
                    <a:pt x="848" y="672"/>
                  </a:cubicBezTo>
                  <a:cubicBezTo>
                    <a:pt x="748" y="672"/>
                    <a:pt x="672" y="748"/>
                    <a:pt x="672" y="848"/>
                  </a:cubicBezTo>
                  <a:cubicBezTo>
                    <a:pt x="672" y="1134"/>
                    <a:pt x="672" y="1134"/>
                    <a:pt x="672" y="1134"/>
                  </a:cubicBezTo>
                  <a:cubicBezTo>
                    <a:pt x="672" y="1159"/>
                    <a:pt x="689" y="1176"/>
                    <a:pt x="714" y="1176"/>
                  </a:cubicBezTo>
                  <a:cubicBezTo>
                    <a:pt x="739" y="1176"/>
                    <a:pt x="756" y="1159"/>
                    <a:pt x="756" y="1134"/>
                  </a:cubicBezTo>
                  <a:cubicBezTo>
                    <a:pt x="756" y="848"/>
                    <a:pt x="756" y="848"/>
                    <a:pt x="756" y="848"/>
                  </a:cubicBezTo>
                  <a:cubicBezTo>
                    <a:pt x="756" y="798"/>
                    <a:pt x="798" y="756"/>
                    <a:pt x="848" y="756"/>
                  </a:cubicBezTo>
                  <a:cubicBezTo>
                    <a:pt x="1134" y="756"/>
                    <a:pt x="1134" y="756"/>
                    <a:pt x="1134" y="756"/>
                  </a:cubicBezTo>
                  <a:cubicBezTo>
                    <a:pt x="1159" y="756"/>
                    <a:pt x="1176" y="739"/>
                    <a:pt x="1176" y="714"/>
                  </a:cubicBezTo>
                  <a:cubicBezTo>
                    <a:pt x="1176" y="689"/>
                    <a:pt x="1159" y="672"/>
                    <a:pt x="1134" y="672"/>
                  </a:cubicBezTo>
                  <a:close/>
                  <a:moveTo>
                    <a:pt x="2176" y="672"/>
                  </a:moveTo>
                  <a:cubicBezTo>
                    <a:pt x="1890" y="672"/>
                    <a:pt x="1890" y="672"/>
                    <a:pt x="1890" y="672"/>
                  </a:cubicBezTo>
                  <a:cubicBezTo>
                    <a:pt x="1865" y="672"/>
                    <a:pt x="1848" y="689"/>
                    <a:pt x="1848" y="714"/>
                  </a:cubicBezTo>
                  <a:cubicBezTo>
                    <a:pt x="1848" y="739"/>
                    <a:pt x="1865" y="756"/>
                    <a:pt x="1890" y="756"/>
                  </a:cubicBezTo>
                  <a:cubicBezTo>
                    <a:pt x="2176" y="756"/>
                    <a:pt x="2176" y="756"/>
                    <a:pt x="2176" y="756"/>
                  </a:cubicBezTo>
                  <a:cubicBezTo>
                    <a:pt x="2226" y="756"/>
                    <a:pt x="2268" y="798"/>
                    <a:pt x="2268" y="848"/>
                  </a:cubicBezTo>
                  <a:cubicBezTo>
                    <a:pt x="2268" y="1134"/>
                    <a:pt x="2268" y="1134"/>
                    <a:pt x="2268" y="1134"/>
                  </a:cubicBezTo>
                  <a:cubicBezTo>
                    <a:pt x="2268" y="1159"/>
                    <a:pt x="2285" y="1176"/>
                    <a:pt x="2310" y="1176"/>
                  </a:cubicBezTo>
                  <a:cubicBezTo>
                    <a:pt x="2335" y="1176"/>
                    <a:pt x="2352" y="1159"/>
                    <a:pt x="2352" y="1134"/>
                  </a:cubicBezTo>
                  <a:cubicBezTo>
                    <a:pt x="2352" y="848"/>
                    <a:pt x="2352" y="848"/>
                    <a:pt x="2352" y="848"/>
                  </a:cubicBezTo>
                  <a:cubicBezTo>
                    <a:pt x="2352" y="748"/>
                    <a:pt x="2276" y="672"/>
                    <a:pt x="2176" y="672"/>
                  </a:cubicBezTo>
                  <a:close/>
                  <a:moveTo>
                    <a:pt x="2688" y="0"/>
                  </a:moveTo>
                  <a:cubicBezTo>
                    <a:pt x="336" y="0"/>
                    <a:pt x="336" y="0"/>
                    <a:pt x="336" y="0"/>
                  </a:cubicBezTo>
                  <a:cubicBezTo>
                    <a:pt x="151" y="0"/>
                    <a:pt x="0" y="151"/>
                    <a:pt x="0" y="336"/>
                  </a:cubicBezTo>
                  <a:cubicBezTo>
                    <a:pt x="0" y="2688"/>
                    <a:pt x="0" y="2688"/>
                    <a:pt x="0" y="2688"/>
                  </a:cubicBezTo>
                  <a:cubicBezTo>
                    <a:pt x="395" y="3083"/>
                    <a:pt x="613" y="3301"/>
                    <a:pt x="1008" y="3696"/>
                  </a:cubicBezTo>
                  <a:cubicBezTo>
                    <a:pt x="2688" y="3696"/>
                    <a:pt x="2688" y="3696"/>
                    <a:pt x="2688" y="3696"/>
                  </a:cubicBezTo>
                  <a:cubicBezTo>
                    <a:pt x="2873" y="3696"/>
                    <a:pt x="3024" y="3545"/>
                    <a:pt x="3024" y="3360"/>
                  </a:cubicBezTo>
                  <a:cubicBezTo>
                    <a:pt x="3024" y="336"/>
                    <a:pt x="3024" y="336"/>
                    <a:pt x="3024" y="336"/>
                  </a:cubicBezTo>
                  <a:cubicBezTo>
                    <a:pt x="3024" y="151"/>
                    <a:pt x="2873" y="0"/>
                    <a:pt x="2688" y="0"/>
                  </a:cubicBezTo>
                  <a:close/>
                  <a:moveTo>
                    <a:pt x="1008" y="3461"/>
                  </a:moveTo>
                  <a:cubicBezTo>
                    <a:pt x="622" y="3074"/>
                    <a:pt x="622" y="3074"/>
                    <a:pt x="622" y="3074"/>
                  </a:cubicBezTo>
                  <a:cubicBezTo>
                    <a:pt x="235" y="2688"/>
                    <a:pt x="235" y="2688"/>
                    <a:pt x="235" y="2688"/>
                  </a:cubicBezTo>
                  <a:cubicBezTo>
                    <a:pt x="798" y="2688"/>
                    <a:pt x="798" y="2688"/>
                    <a:pt x="798" y="2688"/>
                  </a:cubicBezTo>
                  <a:cubicBezTo>
                    <a:pt x="916" y="2688"/>
                    <a:pt x="1008" y="2780"/>
                    <a:pt x="1008" y="2898"/>
                  </a:cubicBezTo>
                  <a:lnTo>
                    <a:pt x="1008" y="3461"/>
                  </a:lnTo>
                  <a:close/>
                  <a:moveTo>
                    <a:pt x="2856" y="3360"/>
                  </a:moveTo>
                  <a:cubicBezTo>
                    <a:pt x="2856" y="3452"/>
                    <a:pt x="2780" y="3528"/>
                    <a:pt x="2688" y="3528"/>
                  </a:cubicBezTo>
                  <a:cubicBezTo>
                    <a:pt x="1092" y="3528"/>
                    <a:pt x="1092" y="3528"/>
                    <a:pt x="1092" y="3528"/>
                  </a:cubicBezTo>
                  <a:cubicBezTo>
                    <a:pt x="1092" y="2898"/>
                    <a:pt x="1092" y="2898"/>
                    <a:pt x="1092" y="2898"/>
                  </a:cubicBezTo>
                  <a:cubicBezTo>
                    <a:pt x="1092" y="2738"/>
                    <a:pt x="958" y="2604"/>
                    <a:pt x="798" y="2604"/>
                  </a:cubicBezTo>
                  <a:cubicBezTo>
                    <a:pt x="168" y="2604"/>
                    <a:pt x="168" y="2604"/>
                    <a:pt x="168" y="2604"/>
                  </a:cubicBezTo>
                  <a:cubicBezTo>
                    <a:pt x="168" y="336"/>
                    <a:pt x="168" y="336"/>
                    <a:pt x="168" y="336"/>
                  </a:cubicBezTo>
                  <a:cubicBezTo>
                    <a:pt x="168" y="244"/>
                    <a:pt x="244" y="168"/>
                    <a:pt x="336" y="168"/>
                  </a:cubicBezTo>
                  <a:cubicBezTo>
                    <a:pt x="2688" y="168"/>
                    <a:pt x="2688" y="168"/>
                    <a:pt x="2688" y="168"/>
                  </a:cubicBezTo>
                  <a:cubicBezTo>
                    <a:pt x="2780" y="168"/>
                    <a:pt x="2856" y="244"/>
                    <a:pt x="2856" y="336"/>
                  </a:cubicBezTo>
                  <a:lnTo>
                    <a:pt x="2856" y="3360"/>
                  </a:lnTo>
                  <a:close/>
                  <a:moveTo>
                    <a:pt x="2310" y="1932"/>
                  </a:moveTo>
                  <a:cubicBezTo>
                    <a:pt x="2285" y="1932"/>
                    <a:pt x="2268" y="1949"/>
                    <a:pt x="2268" y="1974"/>
                  </a:cubicBezTo>
                  <a:cubicBezTo>
                    <a:pt x="2268" y="2260"/>
                    <a:pt x="2268" y="2260"/>
                    <a:pt x="2268" y="2260"/>
                  </a:cubicBezTo>
                  <a:cubicBezTo>
                    <a:pt x="2268" y="2310"/>
                    <a:pt x="2226" y="2352"/>
                    <a:pt x="2176" y="2352"/>
                  </a:cubicBezTo>
                  <a:cubicBezTo>
                    <a:pt x="1890" y="2352"/>
                    <a:pt x="1890" y="2352"/>
                    <a:pt x="1890" y="2352"/>
                  </a:cubicBezTo>
                  <a:cubicBezTo>
                    <a:pt x="1865" y="2352"/>
                    <a:pt x="1848" y="2369"/>
                    <a:pt x="1848" y="2394"/>
                  </a:cubicBezTo>
                  <a:cubicBezTo>
                    <a:pt x="1848" y="2419"/>
                    <a:pt x="1865" y="2436"/>
                    <a:pt x="1890" y="2436"/>
                  </a:cubicBezTo>
                  <a:cubicBezTo>
                    <a:pt x="2176" y="2436"/>
                    <a:pt x="2176" y="2436"/>
                    <a:pt x="2176" y="2436"/>
                  </a:cubicBezTo>
                  <a:cubicBezTo>
                    <a:pt x="2276" y="2436"/>
                    <a:pt x="2352" y="2360"/>
                    <a:pt x="2352" y="2260"/>
                  </a:cubicBezTo>
                  <a:cubicBezTo>
                    <a:pt x="2352" y="1974"/>
                    <a:pt x="2352" y="1974"/>
                    <a:pt x="2352" y="1974"/>
                  </a:cubicBezTo>
                  <a:cubicBezTo>
                    <a:pt x="2352" y="1949"/>
                    <a:pt x="2335" y="1932"/>
                    <a:pt x="2310" y="1932"/>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9" name="Freeform 34"/>
            <p:cNvSpPr>
              <a:spLocks noEditPoints="1"/>
            </p:cNvSpPr>
            <p:nvPr/>
          </p:nvSpPr>
          <p:spPr bwMode="auto">
            <a:xfrm>
              <a:off x="5733876" y="4239859"/>
              <a:ext cx="158603" cy="145051"/>
            </a:xfrm>
            <a:custGeom>
              <a:avLst/>
              <a:gdLst>
                <a:gd name="T0" fmla="*/ 1512 w 3696"/>
                <a:gd name="T1" fmla="*/ 1386 h 3696"/>
                <a:gd name="T2" fmla="*/ 1092 w 3696"/>
                <a:gd name="T3" fmla="*/ 1386 h 3696"/>
                <a:gd name="T4" fmla="*/ 1302 w 3696"/>
                <a:gd name="T5" fmla="*/ 1260 h 3696"/>
                <a:gd name="T6" fmla="*/ 1302 w 3696"/>
                <a:gd name="T7" fmla="*/ 1512 h 3696"/>
                <a:gd name="T8" fmla="*/ 1302 w 3696"/>
                <a:gd name="T9" fmla="*/ 1260 h 3696"/>
                <a:gd name="T10" fmla="*/ 168 w 3696"/>
                <a:gd name="T11" fmla="*/ 1176 h 3696"/>
                <a:gd name="T12" fmla="*/ 412 w 3696"/>
                <a:gd name="T13" fmla="*/ 168 h 3696"/>
                <a:gd name="T14" fmla="*/ 1260 w 3696"/>
                <a:gd name="T15" fmla="*/ 84 h 3696"/>
                <a:gd name="T16" fmla="*/ 412 w 3696"/>
                <a:gd name="T17" fmla="*/ 0 h 3696"/>
                <a:gd name="T18" fmla="*/ 0 w 3696"/>
                <a:gd name="T19" fmla="*/ 1176 h 3696"/>
                <a:gd name="T20" fmla="*/ 3284 w 3696"/>
                <a:gd name="T21" fmla="*/ 0 h 3696"/>
                <a:gd name="T22" fmla="*/ 2436 w 3696"/>
                <a:gd name="T23" fmla="*/ 84 h 3696"/>
                <a:gd name="T24" fmla="*/ 3284 w 3696"/>
                <a:gd name="T25" fmla="*/ 168 h 3696"/>
                <a:gd name="T26" fmla="*/ 3528 w 3696"/>
                <a:gd name="T27" fmla="*/ 1176 h 3696"/>
                <a:gd name="T28" fmla="*/ 3696 w 3696"/>
                <a:gd name="T29" fmla="*/ 1176 h 3696"/>
                <a:gd name="T30" fmla="*/ 3284 w 3696"/>
                <a:gd name="T31" fmla="*/ 0 h 3696"/>
                <a:gd name="T32" fmla="*/ 3528 w 3696"/>
                <a:gd name="T33" fmla="*/ 2520 h 3696"/>
                <a:gd name="T34" fmla="*/ 3284 w 3696"/>
                <a:gd name="T35" fmla="*/ 3528 h 3696"/>
                <a:gd name="T36" fmla="*/ 2436 w 3696"/>
                <a:gd name="T37" fmla="*/ 3612 h 3696"/>
                <a:gd name="T38" fmla="*/ 3284 w 3696"/>
                <a:gd name="T39" fmla="*/ 3696 h 3696"/>
                <a:gd name="T40" fmla="*/ 3696 w 3696"/>
                <a:gd name="T41" fmla="*/ 2520 h 3696"/>
                <a:gd name="T42" fmla="*/ 504 w 3696"/>
                <a:gd name="T43" fmla="*/ 1008 h 3696"/>
                <a:gd name="T44" fmla="*/ 672 w 3696"/>
                <a:gd name="T45" fmla="*/ 2856 h 3696"/>
                <a:gd name="T46" fmla="*/ 3192 w 3696"/>
                <a:gd name="T47" fmla="*/ 2688 h 3696"/>
                <a:gd name="T48" fmla="*/ 3024 w 3696"/>
                <a:gd name="T49" fmla="*/ 840 h 3696"/>
                <a:gd name="T50" fmla="*/ 504 w 3696"/>
                <a:gd name="T51" fmla="*/ 1008 h 3696"/>
                <a:gd name="T52" fmla="*/ 3024 w 3696"/>
                <a:gd name="T53" fmla="*/ 2772 h 3696"/>
                <a:gd name="T54" fmla="*/ 588 w 3696"/>
                <a:gd name="T55" fmla="*/ 2688 h 3696"/>
                <a:gd name="T56" fmla="*/ 1184 w 3696"/>
                <a:gd name="T57" fmla="*/ 1991 h 3696"/>
                <a:gd name="T58" fmla="*/ 1798 w 3696"/>
                <a:gd name="T59" fmla="*/ 2377 h 3696"/>
                <a:gd name="T60" fmla="*/ 3116 w 3696"/>
                <a:gd name="T61" fmla="*/ 1739 h 3696"/>
                <a:gd name="T62" fmla="*/ 3108 w 3696"/>
                <a:gd name="T63" fmla="*/ 2688 h 3696"/>
                <a:gd name="T64" fmla="*/ 3108 w 3696"/>
                <a:gd name="T65" fmla="*/ 1621 h 3696"/>
                <a:gd name="T66" fmla="*/ 2747 w 3696"/>
                <a:gd name="T67" fmla="*/ 1294 h 3696"/>
                <a:gd name="T68" fmla="*/ 1756 w 3696"/>
                <a:gd name="T69" fmla="*/ 2293 h 3696"/>
                <a:gd name="T70" fmla="*/ 1142 w 3696"/>
                <a:gd name="T71" fmla="*/ 1907 h 3696"/>
                <a:gd name="T72" fmla="*/ 588 w 3696"/>
                <a:gd name="T73" fmla="*/ 1008 h 3696"/>
                <a:gd name="T74" fmla="*/ 3024 w 3696"/>
                <a:gd name="T75" fmla="*/ 924 h 3696"/>
                <a:gd name="T76" fmla="*/ 1176 w 3696"/>
                <a:gd name="T77" fmla="*/ 3528 h 3696"/>
                <a:gd name="T78" fmla="*/ 168 w 3696"/>
                <a:gd name="T79" fmla="*/ 3284 h 3696"/>
                <a:gd name="T80" fmla="*/ 84 w 3696"/>
                <a:gd name="T81" fmla="*/ 2436 h 3696"/>
                <a:gd name="T82" fmla="*/ 0 w 3696"/>
                <a:gd name="T83" fmla="*/ 3284 h 3696"/>
                <a:gd name="T84" fmla="*/ 1176 w 3696"/>
                <a:gd name="T85" fmla="*/ 3696 h 3696"/>
                <a:gd name="T86" fmla="*/ 1176 w 3696"/>
                <a:gd name="T87" fmla="*/ 3528 h 3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96" h="3696">
                  <a:moveTo>
                    <a:pt x="1302" y="1596"/>
                  </a:moveTo>
                  <a:cubicBezTo>
                    <a:pt x="1420" y="1596"/>
                    <a:pt x="1512" y="1504"/>
                    <a:pt x="1512" y="1386"/>
                  </a:cubicBezTo>
                  <a:cubicBezTo>
                    <a:pt x="1512" y="1268"/>
                    <a:pt x="1420" y="1176"/>
                    <a:pt x="1302" y="1176"/>
                  </a:cubicBezTo>
                  <a:cubicBezTo>
                    <a:pt x="1184" y="1176"/>
                    <a:pt x="1092" y="1268"/>
                    <a:pt x="1092" y="1386"/>
                  </a:cubicBezTo>
                  <a:cubicBezTo>
                    <a:pt x="1092" y="1504"/>
                    <a:pt x="1184" y="1596"/>
                    <a:pt x="1302" y="1596"/>
                  </a:cubicBezTo>
                  <a:close/>
                  <a:moveTo>
                    <a:pt x="1302" y="1260"/>
                  </a:moveTo>
                  <a:cubicBezTo>
                    <a:pt x="1369" y="1260"/>
                    <a:pt x="1428" y="1319"/>
                    <a:pt x="1428" y="1386"/>
                  </a:cubicBezTo>
                  <a:cubicBezTo>
                    <a:pt x="1428" y="1453"/>
                    <a:pt x="1369" y="1512"/>
                    <a:pt x="1302" y="1512"/>
                  </a:cubicBezTo>
                  <a:cubicBezTo>
                    <a:pt x="1235" y="1512"/>
                    <a:pt x="1176" y="1453"/>
                    <a:pt x="1176" y="1386"/>
                  </a:cubicBezTo>
                  <a:cubicBezTo>
                    <a:pt x="1176" y="1319"/>
                    <a:pt x="1235" y="1260"/>
                    <a:pt x="1302" y="1260"/>
                  </a:cubicBezTo>
                  <a:close/>
                  <a:moveTo>
                    <a:pt x="84" y="1260"/>
                  </a:moveTo>
                  <a:cubicBezTo>
                    <a:pt x="134" y="1260"/>
                    <a:pt x="168" y="1226"/>
                    <a:pt x="168" y="1176"/>
                  </a:cubicBezTo>
                  <a:cubicBezTo>
                    <a:pt x="168" y="412"/>
                    <a:pt x="168" y="412"/>
                    <a:pt x="168" y="412"/>
                  </a:cubicBezTo>
                  <a:cubicBezTo>
                    <a:pt x="168" y="277"/>
                    <a:pt x="277" y="168"/>
                    <a:pt x="412" y="168"/>
                  </a:cubicBezTo>
                  <a:cubicBezTo>
                    <a:pt x="1176" y="168"/>
                    <a:pt x="1176" y="168"/>
                    <a:pt x="1176" y="168"/>
                  </a:cubicBezTo>
                  <a:cubicBezTo>
                    <a:pt x="1226" y="168"/>
                    <a:pt x="1260" y="134"/>
                    <a:pt x="1260" y="84"/>
                  </a:cubicBezTo>
                  <a:cubicBezTo>
                    <a:pt x="1260" y="34"/>
                    <a:pt x="1226" y="0"/>
                    <a:pt x="1176" y="0"/>
                  </a:cubicBezTo>
                  <a:cubicBezTo>
                    <a:pt x="412" y="0"/>
                    <a:pt x="412" y="0"/>
                    <a:pt x="412" y="0"/>
                  </a:cubicBezTo>
                  <a:cubicBezTo>
                    <a:pt x="185" y="0"/>
                    <a:pt x="0" y="185"/>
                    <a:pt x="0" y="412"/>
                  </a:cubicBezTo>
                  <a:cubicBezTo>
                    <a:pt x="0" y="1176"/>
                    <a:pt x="0" y="1176"/>
                    <a:pt x="0" y="1176"/>
                  </a:cubicBezTo>
                  <a:cubicBezTo>
                    <a:pt x="0" y="1226"/>
                    <a:pt x="34" y="1260"/>
                    <a:pt x="84" y="1260"/>
                  </a:cubicBezTo>
                  <a:close/>
                  <a:moveTo>
                    <a:pt x="3284" y="0"/>
                  </a:moveTo>
                  <a:cubicBezTo>
                    <a:pt x="2520" y="0"/>
                    <a:pt x="2520" y="0"/>
                    <a:pt x="2520" y="0"/>
                  </a:cubicBezTo>
                  <a:cubicBezTo>
                    <a:pt x="2470" y="0"/>
                    <a:pt x="2436" y="34"/>
                    <a:pt x="2436" y="84"/>
                  </a:cubicBezTo>
                  <a:cubicBezTo>
                    <a:pt x="2436" y="134"/>
                    <a:pt x="2470" y="168"/>
                    <a:pt x="2520" y="168"/>
                  </a:cubicBezTo>
                  <a:cubicBezTo>
                    <a:pt x="3284" y="168"/>
                    <a:pt x="3284" y="168"/>
                    <a:pt x="3284" y="168"/>
                  </a:cubicBezTo>
                  <a:cubicBezTo>
                    <a:pt x="3419" y="168"/>
                    <a:pt x="3528" y="277"/>
                    <a:pt x="3528" y="412"/>
                  </a:cubicBezTo>
                  <a:cubicBezTo>
                    <a:pt x="3528" y="1176"/>
                    <a:pt x="3528" y="1176"/>
                    <a:pt x="3528" y="1176"/>
                  </a:cubicBezTo>
                  <a:cubicBezTo>
                    <a:pt x="3528" y="1226"/>
                    <a:pt x="3562" y="1260"/>
                    <a:pt x="3612" y="1260"/>
                  </a:cubicBezTo>
                  <a:cubicBezTo>
                    <a:pt x="3662" y="1260"/>
                    <a:pt x="3696" y="1226"/>
                    <a:pt x="3696" y="1176"/>
                  </a:cubicBezTo>
                  <a:cubicBezTo>
                    <a:pt x="3696" y="412"/>
                    <a:pt x="3696" y="412"/>
                    <a:pt x="3696" y="412"/>
                  </a:cubicBezTo>
                  <a:cubicBezTo>
                    <a:pt x="3696" y="185"/>
                    <a:pt x="3511" y="0"/>
                    <a:pt x="3284" y="0"/>
                  </a:cubicBezTo>
                  <a:close/>
                  <a:moveTo>
                    <a:pt x="3612" y="2436"/>
                  </a:moveTo>
                  <a:cubicBezTo>
                    <a:pt x="3562" y="2436"/>
                    <a:pt x="3528" y="2470"/>
                    <a:pt x="3528" y="2520"/>
                  </a:cubicBezTo>
                  <a:cubicBezTo>
                    <a:pt x="3528" y="3284"/>
                    <a:pt x="3528" y="3284"/>
                    <a:pt x="3528" y="3284"/>
                  </a:cubicBezTo>
                  <a:cubicBezTo>
                    <a:pt x="3528" y="3419"/>
                    <a:pt x="3419" y="3528"/>
                    <a:pt x="3284" y="3528"/>
                  </a:cubicBezTo>
                  <a:cubicBezTo>
                    <a:pt x="2520" y="3528"/>
                    <a:pt x="2520" y="3528"/>
                    <a:pt x="2520" y="3528"/>
                  </a:cubicBezTo>
                  <a:cubicBezTo>
                    <a:pt x="2470" y="3528"/>
                    <a:pt x="2436" y="3562"/>
                    <a:pt x="2436" y="3612"/>
                  </a:cubicBezTo>
                  <a:cubicBezTo>
                    <a:pt x="2436" y="3662"/>
                    <a:pt x="2470" y="3696"/>
                    <a:pt x="2520" y="3696"/>
                  </a:cubicBezTo>
                  <a:cubicBezTo>
                    <a:pt x="3284" y="3696"/>
                    <a:pt x="3284" y="3696"/>
                    <a:pt x="3284" y="3696"/>
                  </a:cubicBezTo>
                  <a:cubicBezTo>
                    <a:pt x="3511" y="3696"/>
                    <a:pt x="3696" y="3511"/>
                    <a:pt x="3696" y="3284"/>
                  </a:cubicBezTo>
                  <a:cubicBezTo>
                    <a:pt x="3696" y="2520"/>
                    <a:pt x="3696" y="2520"/>
                    <a:pt x="3696" y="2520"/>
                  </a:cubicBezTo>
                  <a:cubicBezTo>
                    <a:pt x="3696" y="2470"/>
                    <a:pt x="3662" y="2436"/>
                    <a:pt x="3612" y="2436"/>
                  </a:cubicBezTo>
                  <a:close/>
                  <a:moveTo>
                    <a:pt x="504" y="1008"/>
                  </a:moveTo>
                  <a:cubicBezTo>
                    <a:pt x="504" y="2688"/>
                    <a:pt x="504" y="2688"/>
                    <a:pt x="504" y="2688"/>
                  </a:cubicBezTo>
                  <a:cubicBezTo>
                    <a:pt x="504" y="2780"/>
                    <a:pt x="580" y="2856"/>
                    <a:pt x="672" y="2856"/>
                  </a:cubicBezTo>
                  <a:cubicBezTo>
                    <a:pt x="3024" y="2856"/>
                    <a:pt x="3024" y="2856"/>
                    <a:pt x="3024" y="2856"/>
                  </a:cubicBezTo>
                  <a:cubicBezTo>
                    <a:pt x="3116" y="2856"/>
                    <a:pt x="3192" y="2780"/>
                    <a:pt x="3192" y="2688"/>
                  </a:cubicBezTo>
                  <a:cubicBezTo>
                    <a:pt x="3192" y="1008"/>
                    <a:pt x="3192" y="1008"/>
                    <a:pt x="3192" y="1008"/>
                  </a:cubicBezTo>
                  <a:cubicBezTo>
                    <a:pt x="3192" y="916"/>
                    <a:pt x="3116" y="840"/>
                    <a:pt x="3024" y="840"/>
                  </a:cubicBezTo>
                  <a:cubicBezTo>
                    <a:pt x="672" y="840"/>
                    <a:pt x="672" y="840"/>
                    <a:pt x="672" y="840"/>
                  </a:cubicBezTo>
                  <a:cubicBezTo>
                    <a:pt x="580" y="840"/>
                    <a:pt x="504" y="916"/>
                    <a:pt x="504" y="1008"/>
                  </a:cubicBezTo>
                  <a:close/>
                  <a:moveTo>
                    <a:pt x="3108" y="2688"/>
                  </a:moveTo>
                  <a:cubicBezTo>
                    <a:pt x="3108" y="2738"/>
                    <a:pt x="3074" y="2772"/>
                    <a:pt x="3024" y="2772"/>
                  </a:cubicBezTo>
                  <a:cubicBezTo>
                    <a:pt x="672" y="2772"/>
                    <a:pt x="672" y="2772"/>
                    <a:pt x="672" y="2772"/>
                  </a:cubicBezTo>
                  <a:cubicBezTo>
                    <a:pt x="622" y="2772"/>
                    <a:pt x="588" y="2738"/>
                    <a:pt x="588" y="2688"/>
                  </a:cubicBezTo>
                  <a:cubicBezTo>
                    <a:pt x="588" y="2621"/>
                    <a:pt x="588" y="2621"/>
                    <a:pt x="588" y="2621"/>
                  </a:cubicBezTo>
                  <a:cubicBezTo>
                    <a:pt x="1184" y="1991"/>
                    <a:pt x="1184" y="1991"/>
                    <a:pt x="1184" y="1991"/>
                  </a:cubicBezTo>
                  <a:cubicBezTo>
                    <a:pt x="1739" y="2386"/>
                    <a:pt x="1739" y="2386"/>
                    <a:pt x="1739" y="2386"/>
                  </a:cubicBezTo>
                  <a:cubicBezTo>
                    <a:pt x="1756" y="2394"/>
                    <a:pt x="1781" y="2394"/>
                    <a:pt x="1798" y="2377"/>
                  </a:cubicBezTo>
                  <a:cubicBezTo>
                    <a:pt x="2755" y="1386"/>
                    <a:pt x="2755" y="1386"/>
                    <a:pt x="2755" y="1386"/>
                  </a:cubicBezTo>
                  <a:cubicBezTo>
                    <a:pt x="3116" y="1739"/>
                    <a:pt x="3116" y="1739"/>
                    <a:pt x="3116" y="1739"/>
                  </a:cubicBezTo>
                  <a:cubicBezTo>
                    <a:pt x="3116" y="2688"/>
                    <a:pt x="3116" y="2688"/>
                    <a:pt x="3116" y="2688"/>
                  </a:cubicBezTo>
                  <a:lnTo>
                    <a:pt x="3108" y="2688"/>
                  </a:lnTo>
                  <a:close/>
                  <a:moveTo>
                    <a:pt x="3108" y="1008"/>
                  </a:moveTo>
                  <a:cubicBezTo>
                    <a:pt x="3108" y="1621"/>
                    <a:pt x="3108" y="1621"/>
                    <a:pt x="3108" y="1621"/>
                  </a:cubicBezTo>
                  <a:cubicBezTo>
                    <a:pt x="2780" y="1302"/>
                    <a:pt x="2780" y="1302"/>
                    <a:pt x="2780" y="1302"/>
                  </a:cubicBezTo>
                  <a:cubicBezTo>
                    <a:pt x="2772" y="1294"/>
                    <a:pt x="2764" y="1294"/>
                    <a:pt x="2747" y="1294"/>
                  </a:cubicBezTo>
                  <a:cubicBezTo>
                    <a:pt x="2738" y="1294"/>
                    <a:pt x="2722" y="1302"/>
                    <a:pt x="2713" y="1310"/>
                  </a:cubicBezTo>
                  <a:cubicBezTo>
                    <a:pt x="1756" y="2293"/>
                    <a:pt x="1756" y="2293"/>
                    <a:pt x="1756" y="2293"/>
                  </a:cubicBezTo>
                  <a:cubicBezTo>
                    <a:pt x="1201" y="1898"/>
                    <a:pt x="1201" y="1898"/>
                    <a:pt x="1201" y="1898"/>
                  </a:cubicBezTo>
                  <a:cubicBezTo>
                    <a:pt x="1184" y="1890"/>
                    <a:pt x="1159" y="1890"/>
                    <a:pt x="1142" y="1907"/>
                  </a:cubicBezTo>
                  <a:cubicBezTo>
                    <a:pt x="588" y="2495"/>
                    <a:pt x="588" y="2495"/>
                    <a:pt x="588" y="2495"/>
                  </a:cubicBezTo>
                  <a:cubicBezTo>
                    <a:pt x="588" y="1008"/>
                    <a:pt x="588" y="1008"/>
                    <a:pt x="588" y="1008"/>
                  </a:cubicBezTo>
                  <a:cubicBezTo>
                    <a:pt x="588" y="958"/>
                    <a:pt x="622" y="924"/>
                    <a:pt x="672" y="924"/>
                  </a:cubicBezTo>
                  <a:cubicBezTo>
                    <a:pt x="3024" y="924"/>
                    <a:pt x="3024" y="924"/>
                    <a:pt x="3024" y="924"/>
                  </a:cubicBezTo>
                  <a:cubicBezTo>
                    <a:pt x="3074" y="924"/>
                    <a:pt x="3108" y="958"/>
                    <a:pt x="3108" y="1008"/>
                  </a:cubicBezTo>
                  <a:close/>
                  <a:moveTo>
                    <a:pt x="1176" y="3528"/>
                  </a:moveTo>
                  <a:cubicBezTo>
                    <a:pt x="412" y="3528"/>
                    <a:pt x="412" y="3528"/>
                    <a:pt x="412" y="3528"/>
                  </a:cubicBezTo>
                  <a:cubicBezTo>
                    <a:pt x="277" y="3528"/>
                    <a:pt x="168" y="3419"/>
                    <a:pt x="168" y="3284"/>
                  </a:cubicBezTo>
                  <a:cubicBezTo>
                    <a:pt x="168" y="2520"/>
                    <a:pt x="168" y="2520"/>
                    <a:pt x="168" y="2520"/>
                  </a:cubicBezTo>
                  <a:cubicBezTo>
                    <a:pt x="168" y="2470"/>
                    <a:pt x="134" y="2436"/>
                    <a:pt x="84" y="2436"/>
                  </a:cubicBezTo>
                  <a:cubicBezTo>
                    <a:pt x="34" y="2436"/>
                    <a:pt x="0" y="2470"/>
                    <a:pt x="0" y="2520"/>
                  </a:cubicBezTo>
                  <a:cubicBezTo>
                    <a:pt x="0" y="3284"/>
                    <a:pt x="0" y="3284"/>
                    <a:pt x="0" y="3284"/>
                  </a:cubicBezTo>
                  <a:cubicBezTo>
                    <a:pt x="0" y="3511"/>
                    <a:pt x="185" y="3696"/>
                    <a:pt x="412" y="3696"/>
                  </a:cubicBezTo>
                  <a:cubicBezTo>
                    <a:pt x="1176" y="3696"/>
                    <a:pt x="1176" y="3696"/>
                    <a:pt x="1176" y="3696"/>
                  </a:cubicBezTo>
                  <a:cubicBezTo>
                    <a:pt x="1226" y="3696"/>
                    <a:pt x="1260" y="3662"/>
                    <a:pt x="1260" y="3612"/>
                  </a:cubicBezTo>
                  <a:cubicBezTo>
                    <a:pt x="1260" y="3562"/>
                    <a:pt x="1226" y="3528"/>
                    <a:pt x="1176" y="3528"/>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10" name="组合 209"/>
            <p:cNvGrpSpPr/>
            <p:nvPr/>
          </p:nvGrpSpPr>
          <p:grpSpPr>
            <a:xfrm>
              <a:off x="6056007" y="4221351"/>
              <a:ext cx="145820" cy="162633"/>
              <a:chOff x="12361863" y="4486275"/>
              <a:chExt cx="436562" cy="476250"/>
            </a:xfrm>
            <a:solidFill>
              <a:srgbClr val="1D1D1A"/>
            </a:solidFill>
          </p:grpSpPr>
          <p:sp>
            <p:nvSpPr>
              <p:cNvPr id="467" name="Freeform 20"/>
              <p:cNvSpPr>
                <a:spLocks noEditPoints="1"/>
              </p:cNvSpPr>
              <p:nvPr/>
            </p:nvSpPr>
            <p:spPr bwMode="auto">
              <a:xfrm>
                <a:off x="12361863" y="4486275"/>
                <a:ext cx="436562" cy="476250"/>
              </a:xfrm>
              <a:custGeom>
                <a:avLst/>
                <a:gdLst>
                  <a:gd name="T0" fmla="*/ 151 w 160"/>
                  <a:gd name="T1" fmla="*/ 37 h 177"/>
                  <a:gd name="T2" fmla="*/ 90 w 160"/>
                  <a:gd name="T3" fmla="*/ 3 h 177"/>
                  <a:gd name="T4" fmla="*/ 71 w 160"/>
                  <a:gd name="T5" fmla="*/ 3 h 177"/>
                  <a:gd name="T6" fmla="*/ 10 w 160"/>
                  <a:gd name="T7" fmla="*/ 37 h 177"/>
                  <a:gd name="T8" fmla="*/ 0 w 160"/>
                  <a:gd name="T9" fmla="*/ 53 h 177"/>
                  <a:gd name="T10" fmla="*/ 0 w 160"/>
                  <a:gd name="T11" fmla="*/ 125 h 177"/>
                  <a:gd name="T12" fmla="*/ 10 w 160"/>
                  <a:gd name="T13" fmla="*/ 141 h 177"/>
                  <a:gd name="T14" fmla="*/ 71 w 160"/>
                  <a:gd name="T15" fmla="*/ 175 h 177"/>
                  <a:gd name="T16" fmla="*/ 80 w 160"/>
                  <a:gd name="T17" fmla="*/ 177 h 177"/>
                  <a:gd name="T18" fmla="*/ 90 w 160"/>
                  <a:gd name="T19" fmla="*/ 175 h 177"/>
                  <a:gd name="T20" fmla="*/ 151 w 160"/>
                  <a:gd name="T21" fmla="*/ 141 h 177"/>
                  <a:gd name="T22" fmla="*/ 160 w 160"/>
                  <a:gd name="T23" fmla="*/ 125 h 177"/>
                  <a:gd name="T24" fmla="*/ 160 w 160"/>
                  <a:gd name="T25" fmla="*/ 53 h 177"/>
                  <a:gd name="T26" fmla="*/ 151 w 160"/>
                  <a:gd name="T27" fmla="*/ 37 h 177"/>
                  <a:gd name="T28" fmla="*/ 152 w 160"/>
                  <a:gd name="T29" fmla="*/ 125 h 177"/>
                  <a:gd name="T30" fmla="*/ 147 w 160"/>
                  <a:gd name="T31" fmla="*/ 134 h 177"/>
                  <a:gd name="T32" fmla="*/ 85 w 160"/>
                  <a:gd name="T33" fmla="*/ 168 h 177"/>
                  <a:gd name="T34" fmla="*/ 75 w 160"/>
                  <a:gd name="T35" fmla="*/ 168 h 177"/>
                  <a:gd name="T36" fmla="*/ 14 w 160"/>
                  <a:gd name="T37" fmla="*/ 134 h 177"/>
                  <a:gd name="T38" fmla="*/ 9 w 160"/>
                  <a:gd name="T39" fmla="*/ 125 h 177"/>
                  <a:gd name="T40" fmla="*/ 9 w 160"/>
                  <a:gd name="T41" fmla="*/ 53 h 177"/>
                  <a:gd name="T42" fmla="*/ 14 w 160"/>
                  <a:gd name="T43" fmla="*/ 44 h 177"/>
                  <a:gd name="T44" fmla="*/ 75 w 160"/>
                  <a:gd name="T45" fmla="*/ 10 h 177"/>
                  <a:gd name="T46" fmla="*/ 80 w 160"/>
                  <a:gd name="T47" fmla="*/ 9 h 177"/>
                  <a:gd name="T48" fmla="*/ 85 w 160"/>
                  <a:gd name="T49" fmla="*/ 10 h 177"/>
                  <a:gd name="T50" fmla="*/ 147 w 160"/>
                  <a:gd name="T51" fmla="*/ 44 h 177"/>
                  <a:gd name="T52" fmla="*/ 152 w 160"/>
                  <a:gd name="T53" fmla="*/ 53 h 177"/>
                  <a:gd name="T54" fmla="*/ 152 w 160"/>
                  <a:gd name="T55" fmla="*/ 12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77">
                    <a:moveTo>
                      <a:pt x="151" y="37"/>
                    </a:moveTo>
                    <a:cubicBezTo>
                      <a:pt x="90" y="3"/>
                      <a:pt x="90" y="3"/>
                      <a:pt x="90" y="3"/>
                    </a:cubicBezTo>
                    <a:cubicBezTo>
                      <a:pt x="84" y="0"/>
                      <a:pt x="76" y="0"/>
                      <a:pt x="71" y="3"/>
                    </a:cubicBezTo>
                    <a:cubicBezTo>
                      <a:pt x="10" y="37"/>
                      <a:pt x="10" y="37"/>
                      <a:pt x="10" y="37"/>
                    </a:cubicBezTo>
                    <a:cubicBezTo>
                      <a:pt x="4" y="40"/>
                      <a:pt x="0" y="47"/>
                      <a:pt x="0" y="53"/>
                    </a:cubicBezTo>
                    <a:cubicBezTo>
                      <a:pt x="0" y="125"/>
                      <a:pt x="0" y="125"/>
                      <a:pt x="0" y="125"/>
                    </a:cubicBezTo>
                    <a:cubicBezTo>
                      <a:pt x="0" y="131"/>
                      <a:pt x="4" y="138"/>
                      <a:pt x="10" y="141"/>
                    </a:cubicBezTo>
                    <a:cubicBezTo>
                      <a:pt x="71" y="175"/>
                      <a:pt x="71" y="175"/>
                      <a:pt x="71" y="175"/>
                    </a:cubicBezTo>
                    <a:cubicBezTo>
                      <a:pt x="73" y="176"/>
                      <a:pt x="77" y="177"/>
                      <a:pt x="80" y="177"/>
                    </a:cubicBezTo>
                    <a:cubicBezTo>
                      <a:pt x="84" y="177"/>
                      <a:pt x="87" y="176"/>
                      <a:pt x="90" y="175"/>
                    </a:cubicBezTo>
                    <a:cubicBezTo>
                      <a:pt x="151" y="141"/>
                      <a:pt x="151" y="141"/>
                      <a:pt x="151" y="141"/>
                    </a:cubicBezTo>
                    <a:cubicBezTo>
                      <a:pt x="156" y="138"/>
                      <a:pt x="160" y="131"/>
                      <a:pt x="160" y="125"/>
                    </a:cubicBezTo>
                    <a:cubicBezTo>
                      <a:pt x="160" y="53"/>
                      <a:pt x="160" y="53"/>
                      <a:pt x="160" y="53"/>
                    </a:cubicBezTo>
                    <a:cubicBezTo>
                      <a:pt x="160" y="47"/>
                      <a:pt x="156" y="40"/>
                      <a:pt x="151" y="37"/>
                    </a:cubicBezTo>
                    <a:close/>
                    <a:moveTo>
                      <a:pt x="152" y="125"/>
                    </a:moveTo>
                    <a:cubicBezTo>
                      <a:pt x="152" y="128"/>
                      <a:pt x="149" y="132"/>
                      <a:pt x="147" y="134"/>
                    </a:cubicBezTo>
                    <a:cubicBezTo>
                      <a:pt x="85" y="168"/>
                      <a:pt x="85" y="168"/>
                      <a:pt x="85" y="168"/>
                    </a:cubicBezTo>
                    <a:cubicBezTo>
                      <a:pt x="83" y="169"/>
                      <a:pt x="78" y="169"/>
                      <a:pt x="75" y="168"/>
                    </a:cubicBezTo>
                    <a:cubicBezTo>
                      <a:pt x="14" y="134"/>
                      <a:pt x="14" y="134"/>
                      <a:pt x="14" y="134"/>
                    </a:cubicBezTo>
                    <a:cubicBezTo>
                      <a:pt x="11" y="132"/>
                      <a:pt x="9" y="128"/>
                      <a:pt x="9" y="125"/>
                    </a:cubicBezTo>
                    <a:cubicBezTo>
                      <a:pt x="9" y="53"/>
                      <a:pt x="9" y="53"/>
                      <a:pt x="9" y="53"/>
                    </a:cubicBezTo>
                    <a:cubicBezTo>
                      <a:pt x="9" y="50"/>
                      <a:pt x="11" y="46"/>
                      <a:pt x="14" y="44"/>
                    </a:cubicBezTo>
                    <a:cubicBezTo>
                      <a:pt x="75" y="10"/>
                      <a:pt x="75" y="10"/>
                      <a:pt x="75" y="10"/>
                    </a:cubicBezTo>
                    <a:cubicBezTo>
                      <a:pt x="76" y="10"/>
                      <a:pt x="78" y="9"/>
                      <a:pt x="80" y="9"/>
                    </a:cubicBezTo>
                    <a:cubicBezTo>
                      <a:pt x="82" y="9"/>
                      <a:pt x="84" y="10"/>
                      <a:pt x="85" y="10"/>
                    </a:cubicBezTo>
                    <a:cubicBezTo>
                      <a:pt x="147" y="44"/>
                      <a:pt x="147" y="44"/>
                      <a:pt x="147" y="44"/>
                    </a:cubicBezTo>
                    <a:cubicBezTo>
                      <a:pt x="149" y="46"/>
                      <a:pt x="152" y="50"/>
                      <a:pt x="152" y="53"/>
                    </a:cubicBezTo>
                    <a:lnTo>
                      <a:pt x="152" y="1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8" name="Freeform 21"/>
              <p:cNvSpPr/>
              <p:nvPr/>
            </p:nvSpPr>
            <p:spPr bwMode="auto">
              <a:xfrm>
                <a:off x="12453938" y="4632325"/>
                <a:ext cx="254000" cy="125412"/>
              </a:xfrm>
              <a:custGeom>
                <a:avLst/>
                <a:gdLst>
                  <a:gd name="T0" fmla="*/ 11 w 93"/>
                  <a:gd name="T1" fmla="*/ 24 h 47"/>
                  <a:gd name="T2" fmla="*/ 12 w 93"/>
                  <a:gd name="T3" fmla="*/ 25 h 47"/>
                  <a:gd name="T4" fmla="*/ 14 w 93"/>
                  <a:gd name="T5" fmla="*/ 24 h 47"/>
                  <a:gd name="T6" fmla="*/ 14 w 93"/>
                  <a:gd name="T7" fmla="*/ 21 h 47"/>
                  <a:gd name="T8" fmla="*/ 7 w 93"/>
                  <a:gd name="T9" fmla="*/ 15 h 47"/>
                  <a:gd name="T10" fmla="*/ 74 w 93"/>
                  <a:gd name="T11" fmla="*/ 15 h 47"/>
                  <a:gd name="T12" fmla="*/ 88 w 93"/>
                  <a:gd name="T13" fmla="*/ 29 h 47"/>
                  <a:gd name="T14" fmla="*/ 74 w 93"/>
                  <a:gd name="T15" fmla="*/ 43 h 47"/>
                  <a:gd name="T16" fmla="*/ 23 w 93"/>
                  <a:gd name="T17" fmla="*/ 43 h 47"/>
                  <a:gd name="T18" fmla="*/ 21 w 93"/>
                  <a:gd name="T19" fmla="*/ 45 h 47"/>
                  <a:gd name="T20" fmla="*/ 23 w 93"/>
                  <a:gd name="T21" fmla="*/ 47 h 47"/>
                  <a:gd name="T22" fmla="*/ 74 w 93"/>
                  <a:gd name="T23" fmla="*/ 47 h 47"/>
                  <a:gd name="T24" fmla="*/ 93 w 93"/>
                  <a:gd name="T25" fmla="*/ 29 h 47"/>
                  <a:gd name="T26" fmla="*/ 74 w 93"/>
                  <a:gd name="T27" fmla="*/ 10 h 47"/>
                  <a:gd name="T28" fmla="*/ 7 w 93"/>
                  <a:gd name="T29" fmla="*/ 10 h 47"/>
                  <a:gd name="T30" fmla="*/ 14 w 93"/>
                  <a:gd name="T31" fmla="*/ 4 h 47"/>
                  <a:gd name="T32" fmla="*/ 14 w 93"/>
                  <a:gd name="T33" fmla="*/ 1 h 47"/>
                  <a:gd name="T34" fmla="*/ 11 w 93"/>
                  <a:gd name="T35" fmla="*/ 1 h 47"/>
                  <a:gd name="T36" fmla="*/ 0 w 93"/>
                  <a:gd name="T37" fmla="*/ 11 h 47"/>
                  <a:gd name="T38" fmla="*/ 0 w 93"/>
                  <a:gd name="T39" fmla="*/ 14 h 47"/>
                  <a:gd name="T40" fmla="*/ 11 w 93"/>
                  <a:gd name="T41"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47">
                    <a:moveTo>
                      <a:pt x="11" y="24"/>
                    </a:moveTo>
                    <a:cubicBezTo>
                      <a:pt x="11" y="25"/>
                      <a:pt x="12" y="25"/>
                      <a:pt x="12" y="25"/>
                    </a:cubicBezTo>
                    <a:cubicBezTo>
                      <a:pt x="13" y="25"/>
                      <a:pt x="13" y="25"/>
                      <a:pt x="14" y="24"/>
                    </a:cubicBezTo>
                    <a:cubicBezTo>
                      <a:pt x="14" y="23"/>
                      <a:pt x="14" y="22"/>
                      <a:pt x="14" y="21"/>
                    </a:cubicBezTo>
                    <a:cubicBezTo>
                      <a:pt x="7" y="15"/>
                      <a:pt x="7" y="15"/>
                      <a:pt x="7" y="15"/>
                    </a:cubicBezTo>
                    <a:cubicBezTo>
                      <a:pt x="74" y="15"/>
                      <a:pt x="74" y="15"/>
                      <a:pt x="74" y="15"/>
                    </a:cubicBezTo>
                    <a:cubicBezTo>
                      <a:pt x="82" y="15"/>
                      <a:pt x="88" y="21"/>
                      <a:pt x="88" y="29"/>
                    </a:cubicBezTo>
                    <a:cubicBezTo>
                      <a:pt x="88" y="37"/>
                      <a:pt x="82" y="43"/>
                      <a:pt x="74" y="43"/>
                    </a:cubicBezTo>
                    <a:cubicBezTo>
                      <a:pt x="23" y="43"/>
                      <a:pt x="23" y="43"/>
                      <a:pt x="23" y="43"/>
                    </a:cubicBezTo>
                    <a:cubicBezTo>
                      <a:pt x="22" y="43"/>
                      <a:pt x="21" y="44"/>
                      <a:pt x="21" y="45"/>
                    </a:cubicBezTo>
                    <a:cubicBezTo>
                      <a:pt x="21" y="47"/>
                      <a:pt x="22" y="47"/>
                      <a:pt x="23" y="47"/>
                    </a:cubicBezTo>
                    <a:cubicBezTo>
                      <a:pt x="74" y="47"/>
                      <a:pt x="74" y="47"/>
                      <a:pt x="74" y="47"/>
                    </a:cubicBezTo>
                    <a:cubicBezTo>
                      <a:pt x="84" y="47"/>
                      <a:pt x="93" y="39"/>
                      <a:pt x="93" y="29"/>
                    </a:cubicBezTo>
                    <a:cubicBezTo>
                      <a:pt x="93" y="19"/>
                      <a:pt x="84" y="10"/>
                      <a:pt x="74" y="10"/>
                    </a:cubicBezTo>
                    <a:cubicBezTo>
                      <a:pt x="7" y="10"/>
                      <a:pt x="7" y="10"/>
                      <a:pt x="7" y="10"/>
                    </a:cubicBezTo>
                    <a:cubicBezTo>
                      <a:pt x="14" y="4"/>
                      <a:pt x="14" y="4"/>
                      <a:pt x="14" y="4"/>
                    </a:cubicBezTo>
                    <a:cubicBezTo>
                      <a:pt x="14" y="3"/>
                      <a:pt x="14" y="2"/>
                      <a:pt x="14" y="1"/>
                    </a:cubicBezTo>
                    <a:cubicBezTo>
                      <a:pt x="13" y="0"/>
                      <a:pt x="11" y="0"/>
                      <a:pt x="11" y="1"/>
                    </a:cubicBezTo>
                    <a:cubicBezTo>
                      <a:pt x="0" y="11"/>
                      <a:pt x="0" y="11"/>
                      <a:pt x="0" y="11"/>
                    </a:cubicBezTo>
                    <a:cubicBezTo>
                      <a:pt x="0" y="12"/>
                      <a:pt x="0" y="13"/>
                      <a:pt x="0" y="14"/>
                    </a:cubicBezTo>
                    <a:lnTo>
                      <a:pt x="11"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9" name="Freeform 22"/>
              <p:cNvSpPr/>
              <p:nvPr/>
            </p:nvSpPr>
            <p:spPr bwMode="auto">
              <a:xfrm>
                <a:off x="12453938" y="4705350"/>
                <a:ext cx="254000" cy="125412"/>
              </a:xfrm>
              <a:custGeom>
                <a:avLst/>
                <a:gdLst>
                  <a:gd name="T0" fmla="*/ 82 w 93"/>
                  <a:gd name="T1" fmla="*/ 23 h 47"/>
                  <a:gd name="T2" fmla="*/ 79 w 93"/>
                  <a:gd name="T3" fmla="*/ 23 h 47"/>
                  <a:gd name="T4" fmla="*/ 79 w 93"/>
                  <a:gd name="T5" fmla="*/ 26 h 47"/>
                  <a:gd name="T6" fmla="*/ 85 w 93"/>
                  <a:gd name="T7" fmla="*/ 33 h 47"/>
                  <a:gd name="T8" fmla="*/ 19 w 93"/>
                  <a:gd name="T9" fmla="*/ 33 h 47"/>
                  <a:gd name="T10" fmla="*/ 4 w 93"/>
                  <a:gd name="T11" fmla="*/ 18 h 47"/>
                  <a:gd name="T12" fmla="*/ 19 w 93"/>
                  <a:gd name="T13" fmla="*/ 4 h 47"/>
                  <a:gd name="T14" fmla="*/ 69 w 93"/>
                  <a:gd name="T15" fmla="*/ 4 h 47"/>
                  <a:gd name="T16" fmla="*/ 71 w 93"/>
                  <a:gd name="T17" fmla="*/ 2 h 47"/>
                  <a:gd name="T18" fmla="*/ 69 w 93"/>
                  <a:gd name="T19" fmla="*/ 0 h 47"/>
                  <a:gd name="T20" fmla="*/ 19 w 93"/>
                  <a:gd name="T21" fmla="*/ 0 h 47"/>
                  <a:gd name="T22" fmla="*/ 0 w 93"/>
                  <a:gd name="T23" fmla="*/ 18 h 47"/>
                  <a:gd name="T24" fmla="*/ 19 w 93"/>
                  <a:gd name="T25" fmla="*/ 37 h 47"/>
                  <a:gd name="T26" fmla="*/ 85 w 93"/>
                  <a:gd name="T27" fmla="*/ 37 h 47"/>
                  <a:gd name="T28" fmla="*/ 79 w 93"/>
                  <a:gd name="T29" fmla="*/ 44 h 47"/>
                  <a:gd name="T30" fmla="*/ 79 w 93"/>
                  <a:gd name="T31" fmla="*/ 47 h 47"/>
                  <a:gd name="T32" fmla="*/ 80 w 93"/>
                  <a:gd name="T33" fmla="*/ 47 h 47"/>
                  <a:gd name="T34" fmla="*/ 82 w 93"/>
                  <a:gd name="T35" fmla="*/ 47 h 47"/>
                  <a:gd name="T36" fmla="*/ 92 w 93"/>
                  <a:gd name="T37" fmla="*/ 36 h 47"/>
                  <a:gd name="T38" fmla="*/ 92 w 93"/>
                  <a:gd name="T39" fmla="*/ 33 h 47"/>
                  <a:gd name="T40" fmla="*/ 82 w 93"/>
                  <a:gd name="T41"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47">
                    <a:moveTo>
                      <a:pt x="82" y="23"/>
                    </a:moveTo>
                    <a:cubicBezTo>
                      <a:pt x="81" y="22"/>
                      <a:pt x="80" y="22"/>
                      <a:pt x="79" y="23"/>
                    </a:cubicBezTo>
                    <a:cubicBezTo>
                      <a:pt x="78" y="24"/>
                      <a:pt x="78" y="25"/>
                      <a:pt x="79" y="26"/>
                    </a:cubicBezTo>
                    <a:cubicBezTo>
                      <a:pt x="85" y="33"/>
                      <a:pt x="85" y="33"/>
                      <a:pt x="85" y="33"/>
                    </a:cubicBezTo>
                    <a:cubicBezTo>
                      <a:pt x="19" y="33"/>
                      <a:pt x="19" y="33"/>
                      <a:pt x="19" y="33"/>
                    </a:cubicBezTo>
                    <a:cubicBezTo>
                      <a:pt x="11" y="33"/>
                      <a:pt x="4" y="26"/>
                      <a:pt x="4" y="18"/>
                    </a:cubicBezTo>
                    <a:cubicBezTo>
                      <a:pt x="4" y="10"/>
                      <a:pt x="11" y="4"/>
                      <a:pt x="19" y="4"/>
                    </a:cubicBezTo>
                    <a:cubicBezTo>
                      <a:pt x="69" y="4"/>
                      <a:pt x="69" y="4"/>
                      <a:pt x="69" y="4"/>
                    </a:cubicBezTo>
                    <a:cubicBezTo>
                      <a:pt x="71" y="4"/>
                      <a:pt x="71" y="3"/>
                      <a:pt x="71" y="2"/>
                    </a:cubicBezTo>
                    <a:cubicBezTo>
                      <a:pt x="71" y="1"/>
                      <a:pt x="71" y="0"/>
                      <a:pt x="69" y="0"/>
                    </a:cubicBezTo>
                    <a:cubicBezTo>
                      <a:pt x="19" y="0"/>
                      <a:pt x="19" y="0"/>
                      <a:pt x="19" y="0"/>
                    </a:cubicBezTo>
                    <a:cubicBezTo>
                      <a:pt x="8" y="0"/>
                      <a:pt x="0" y="8"/>
                      <a:pt x="0" y="18"/>
                    </a:cubicBezTo>
                    <a:cubicBezTo>
                      <a:pt x="0" y="29"/>
                      <a:pt x="8" y="37"/>
                      <a:pt x="19" y="37"/>
                    </a:cubicBezTo>
                    <a:cubicBezTo>
                      <a:pt x="85" y="37"/>
                      <a:pt x="85" y="37"/>
                      <a:pt x="85" y="37"/>
                    </a:cubicBezTo>
                    <a:cubicBezTo>
                      <a:pt x="79" y="44"/>
                      <a:pt x="79" y="44"/>
                      <a:pt x="79" y="44"/>
                    </a:cubicBezTo>
                    <a:cubicBezTo>
                      <a:pt x="78" y="44"/>
                      <a:pt x="78" y="46"/>
                      <a:pt x="79" y="47"/>
                    </a:cubicBezTo>
                    <a:cubicBezTo>
                      <a:pt x="79" y="47"/>
                      <a:pt x="80" y="47"/>
                      <a:pt x="80" y="47"/>
                    </a:cubicBezTo>
                    <a:cubicBezTo>
                      <a:pt x="81" y="47"/>
                      <a:pt x="81" y="47"/>
                      <a:pt x="82" y="47"/>
                    </a:cubicBezTo>
                    <a:cubicBezTo>
                      <a:pt x="92" y="36"/>
                      <a:pt x="92" y="36"/>
                      <a:pt x="92" y="36"/>
                    </a:cubicBezTo>
                    <a:cubicBezTo>
                      <a:pt x="93" y="35"/>
                      <a:pt x="93" y="34"/>
                      <a:pt x="92" y="33"/>
                    </a:cubicBezTo>
                    <a:lnTo>
                      <a:pt x="8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11" name="组合 210"/>
            <p:cNvGrpSpPr/>
            <p:nvPr/>
          </p:nvGrpSpPr>
          <p:grpSpPr>
            <a:xfrm>
              <a:off x="6448274" y="4221351"/>
              <a:ext cx="145820" cy="162633"/>
              <a:chOff x="12361863" y="3324225"/>
              <a:chExt cx="436562" cy="476250"/>
            </a:xfrm>
            <a:solidFill>
              <a:srgbClr val="1D1D1A"/>
            </a:solidFill>
          </p:grpSpPr>
          <p:sp>
            <p:nvSpPr>
              <p:cNvPr id="462" name="Freeform 15"/>
              <p:cNvSpPr>
                <a:spLocks noEditPoints="1"/>
              </p:cNvSpPr>
              <p:nvPr/>
            </p:nvSpPr>
            <p:spPr bwMode="auto">
              <a:xfrm>
                <a:off x="12361863" y="3324225"/>
                <a:ext cx="436562" cy="476250"/>
              </a:xfrm>
              <a:custGeom>
                <a:avLst/>
                <a:gdLst>
                  <a:gd name="T0" fmla="*/ 151 w 160"/>
                  <a:gd name="T1" fmla="*/ 37 h 177"/>
                  <a:gd name="T2" fmla="*/ 90 w 160"/>
                  <a:gd name="T3" fmla="*/ 3 h 177"/>
                  <a:gd name="T4" fmla="*/ 71 w 160"/>
                  <a:gd name="T5" fmla="*/ 3 h 177"/>
                  <a:gd name="T6" fmla="*/ 10 w 160"/>
                  <a:gd name="T7" fmla="*/ 37 h 177"/>
                  <a:gd name="T8" fmla="*/ 0 w 160"/>
                  <a:gd name="T9" fmla="*/ 53 h 177"/>
                  <a:gd name="T10" fmla="*/ 0 w 160"/>
                  <a:gd name="T11" fmla="*/ 125 h 177"/>
                  <a:gd name="T12" fmla="*/ 10 w 160"/>
                  <a:gd name="T13" fmla="*/ 141 h 177"/>
                  <a:gd name="T14" fmla="*/ 71 w 160"/>
                  <a:gd name="T15" fmla="*/ 175 h 177"/>
                  <a:gd name="T16" fmla="*/ 80 w 160"/>
                  <a:gd name="T17" fmla="*/ 177 h 177"/>
                  <a:gd name="T18" fmla="*/ 90 w 160"/>
                  <a:gd name="T19" fmla="*/ 175 h 177"/>
                  <a:gd name="T20" fmla="*/ 151 w 160"/>
                  <a:gd name="T21" fmla="*/ 141 h 177"/>
                  <a:gd name="T22" fmla="*/ 160 w 160"/>
                  <a:gd name="T23" fmla="*/ 125 h 177"/>
                  <a:gd name="T24" fmla="*/ 160 w 160"/>
                  <a:gd name="T25" fmla="*/ 53 h 177"/>
                  <a:gd name="T26" fmla="*/ 151 w 160"/>
                  <a:gd name="T27" fmla="*/ 37 h 177"/>
                  <a:gd name="T28" fmla="*/ 152 w 160"/>
                  <a:gd name="T29" fmla="*/ 125 h 177"/>
                  <a:gd name="T30" fmla="*/ 147 w 160"/>
                  <a:gd name="T31" fmla="*/ 134 h 177"/>
                  <a:gd name="T32" fmla="*/ 85 w 160"/>
                  <a:gd name="T33" fmla="*/ 168 h 177"/>
                  <a:gd name="T34" fmla="*/ 75 w 160"/>
                  <a:gd name="T35" fmla="*/ 168 h 177"/>
                  <a:gd name="T36" fmla="*/ 14 w 160"/>
                  <a:gd name="T37" fmla="*/ 134 h 177"/>
                  <a:gd name="T38" fmla="*/ 9 w 160"/>
                  <a:gd name="T39" fmla="*/ 125 h 177"/>
                  <a:gd name="T40" fmla="*/ 9 w 160"/>
                  <a:gd name="T41" fmla="*/ 53 h 177"/>
                  <a:gd name="T42" fmla="*/ 14 w 160"/>
                  <a:gd name="T43" fmla="*/ 44 h 177"/>
                  <a:gd name="T44" fmla="*/ 75 w 160"/>
                  <a:gd name="T45" fmla="*/ 10 h 177"/>
                  <a:gd name="T46" fmla="*/ 80 w 160"/>
                  <a:gd name="T47" fmla="*/ 9 h 177"/>
                  <a:gd name="T48" fmla="*/ 85 w 160"/>
                  <a:gd name="T49" fmla="*/ 10 h 177"/>
                  <a:gd name="T50" fmla="*/ 147 w 160"/>
                  <a:gd name="T51" fmla="*/ 44 h 177"/>
                  <a:gd name="T52" fmla="*/ 152 w 160"/>
                  <a:gd name="T53" fmla="*/ 53 h 177"/>
                  <a:gd name="T54" fmla="*/ 152 w 160"/>
                  <a:gd name="T55" fmla="*/ 12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77">
                    <a:moveTo>
                      <a:pt x="151" y="37"/>
                    </a:moveTo>
                    <a:cubicBezTo>
                      <a:pt x="90" y="3"/>
                      <a:pt x="90" y="3"/>
                      <a:pt x="90" y="3"/>
                    </a:cubicBezTo>
                    <a:cubicBezTo>
                      <a:pt x="84" y="0"/>
                      <a:pt x="76" y="0"/>
                      <a:pt x="71" y="3"/>
                    </a:cubicBezTo>
                    <a:cubicBezTo>
                      <a:pt x="10" y="37"/>
                      <a:pt x="10" y="37"/>
                      <a:pt x="10" y="37"/>
                    </a:cubicBezTo>
                    <a:cubicBezTo>
                      <a:pt x="4" y="40"/>
                      <a:pt x="0" y="47"/>
                      <a:pt x="0" y="53"/>
                    </a:cubicBezTo>
                    <a:cubicBezTo>
                      <a:pt x="0" y="125"/>
                      <a:pt x="0" y="125"/>
                      <a:pt x="0" y="125"/>
                    </a:cubicBezTo>
                    <a:cubicBezTo>
                      <a:pt x="0" y="131"/>
                      <a:pt x="4" y="138"/>
                      <a:pt x="10" y="141"/>
                    </a:cubicBezTo>
                    <a:cubicBezTo>
                      <a:pt x="71" y="175"/>
                      <a:pt x="71" y="175"/>
                      <a:pt x="71" y="175"/>
                    </a:cubicBezTo>
                    <a:cubicBezTo>
                      <a:pt x="73" y="176"/>
                      <a:pt x="77" y="177"/>
                      <a:pt x="80" y="177"/>
                    </a:cubicBezTo>
                    <a:cubicBezTo>
                      <a:pt x="84" y="177"/>
                      <a:pt x="87" y="176"/>
                      <a:pt x="90" y="175"/>
                    </a:cubicBezTo>
                    <a:cubicBezTo>
                      <a:pt x="151" y="141"/>
                      <a:pt x="151" y="141"/>
                      <a:pt x="151" y="141"/>
                    </a:cubicBezTo>
                    <a:cubicBezTo>
                      <a:pt x="156" y="138"/>
                      <a:pt x="160" y="131"/>
                      <a:pt x="160" y="125"/>
                    </a:cubicBezTo>
                    <a:cubicBezTo>
                      <a:pt x="160" y="53"/>
                      <a:pt x="160" y="53"/>
                      <a:pt x="160" y="53"/>
                    </a:cubicBezTo>
                    <a:cubicBezTo>
                      <a:pt x="160" y="47"/>
                      <a:pt x="156" y="40"/>
                      <a:pt x="151" y="37"/>
                    </a:cubicBezTo>
                    <a:close/>
                    <a:moveTo>
                      <a:pt x="152" y="125"/>
                    </a:moveTo>
                    <a:cubicBezTo>
                      <a:pt x="152" y="128"/>
                      <a:pt x="149" y="132"/>
                      <a:pt x="147" y="134"/>
                    </a:cubicBezTo>
                    <a:cubicBezTo>
                      <a:pt x="85" y="168"/>
                      <a:pt x="85" y="168"/>
                      <a:pt x="85" y="168"/>
                    </a:cubicBezTo>
                    <a:cubicBezTo>
                      <a:pt x="83" y="169"/>
                      <a:pt x="78" y="169"/>
                      <a:pt x="75" y="168"/>
                    </a:cubicBezTo>
                    <a:cubicBezTo>
                      <a:pt x="14" y="134"/>
                      <a:pt x="14" y="134"/>
                      <a:pt x="14" y="134"/>
                    </a:cubicBezTo>
                    <a:cubicBezTo>
                      <a:pt x="11" y="132"/>
                      <a:pt x="9" y="128"/>
                      <a:pt x="9" y="125"/>
                    </a:cubicBezTo>
                    <a:cubicBezTo>
                      <a:pt x="9" y="53"/>
                      <a:pt x="9" y="53"/>
                      <a:pt x="9" y="53"/>
                    </a:cubicBezTo>
                    <a:cubicBezTo>
                      <a:pt x="9" y="50"/>
                      <a:pt x="11" y="46"/>
                      <a:pt x="14" y="44"/>
                    </a:cubicBezTo>
                    <a:cubicBezTo>
                      <a:pt x="75" y="10"/>
                      <a:pt x="75" y="10"/>
                      <a:pt x="75" y="10"/>
                    </a:cubicBezTo>
                    <a:cubicBezTo>
                      <a:pt x="76" y="10"/>
                      <a:pt x="78" y="9"/>
                      <a:pt x="80" y="9"/>
                    </a:cubicBezTo>
                    <a:cubicBezTo>
                      <a:pt x="82" y="9"/>
                      <a:pt x="84" y="10"/>
                      <a:pt x="85" y="10"/>
                    </a:cubicBezTo>
                    <a:cubicBezTo>
                      <a:pt x="147" y="44"/>
                      <a:pt x="147" y="44"/>
                      <a:pt x="147" y="44"/>
                    </a:cubicBezTo>
                    <a:cubicBezTo>
                      <a:pt x="149" y="46"/>
                      <a:pt x="152" y="50"/>
                      <a:pt x="152" y="53"/>
                    </a:cubicBezTo>
                    <a:lnTo>
                      <a:pt x="152" y="1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3" name="Freeform 16"/>
              <p:cNvSpPr/>
              <p:nvPr/>
            </p:nvSpPr>
            <p:spPr bwMode="auto">
              <a:xfrm>
                <a:off x="12452350" y="3495675"/>
                <a:ext cx="73025" cy="134937"/>
              </a:xfrm>
              <a:custGeom>
                <a:avLst/>
                <a:gdLst>
                  <a:gd name="T0" fmla="*/ 27 w 27"/>
                  <a:gd name="T1" fmla="*/ 25 h 50"/>
                  <a:gd name="T2" fmla="*/ 25 w 27"/>
                  <a:gd name="T3" fmla="*/ 21 h 50"/>
                  <a:gd name="T4" fmla="*/ 4 w 27"/>
                  <a:gd name="T5" fmla="*/ 0 h 50"/>
                  <a:gd name="T6" fmla="*/ 1 w 27"/>
                  <a:gd name="T7" fmla="*/ 0 h 50"/>
                  <a:gd name="T8" fmla="*/ 1 w 27"/>
                  <a:gd name="T9" fmla="*/ 3 h 50"/>
                  <a:gd name="T10" fmla="*/ 22 w 27"/>
                  <a:gd name="T11" fmla="*/ 24 h 50"/>
                  <a:gd name="T12" fmla="*/ 23 w 27"/>
                  <a:gd name="T13" fmla="*/ 25 h 50"/>
                  <a:gd name="T14" fmla="*/ 22 w 27"/>
                  <a:gd name="T15" fmla="*/ 27 h 50"/>
                  <a:gd name="T16" fmla="*/ 1 w 27"/>
                  <a:gd name="T17" fmla="*/ 47 h 50"/>
                  <a:gd name="T18" fmla="*/ 1 w 27"/>
                  <a:gd name="T19" fmla="*/ 50 h 50"/>
                  <a:gd name="T20" fmla="*/ 3 w 27"/>
                  <a:gd name="T21" fmla="*/ 50 h 50"/>
                  <a:gd name="T22" fmla="*/ 4 w 27"/>
                  <a:gd name="T23" fmla="*/ 50 h 50"/>
                  <a:gd name="T24" fmla="*/ 25 w 27"/>
                  <a:gd name="T25" fmla="*/ 29 h 50"/>
                  <a:gd name="T26" fmla="*/ 27 w 27"/>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0">
                    <a:moveTo>
                      <a:pt x="27" y="25"/>
                    </a:moveTo>
                    <a:cubicBezTo>
                      <a:pt x="27" y="23"/>
                      <a:pt x="26" y="22"/>
                      <a:pt x="25" y="21"/>
                    </a:cubicBezTo>
                    <a:cubicBezTo>
                      <a:pt x="4" y="0"/>
                      <a:pt x="4" y="0"/>
                      <a:pt x="4" y="0"/>
                    </a:cubicBezTo>
                    <a:cubicBezTo>
                      <a:pt x="3" y="0"/>
                      <a:pt x="2" y="0"/>
                      <a:pt x="1" y="0"/>
                    </a:cubicBezTo>
                    <a:cubicBezTo>
                      <a:pt x="0" y="1"/>
                      <a:pt x="0" y="2"/>
                      <a:pt x="1" y="3"/>
                    </a:cubicBezTo>
                    <a:cubicBezTo>
                      <a:pt x="22" y="24"/>
                      <a:pt x="22" y="24"/>
                      <a:pt x="22" y="24"/>
                    </a:cubicBezTo>
                    <a:cubicBezTo>
                      <a:pt x="22" y="24"/>
                      <a:pt x="23" y="25"/>
                      <a:pt x="23" y="25"/>
                    </a:cubicBezTo>
                    <a:cubicBezTo>
                      <a:pt x="23" y="26"/>
                      <a:pt x="22" y="26"/>
                      <a:pt x="22" y="27"/>
                    </a:cubicBezTo>
                    <a:cubicBezTo>
                      <a:pt x="1" y="47"/>
                      <a:pt x="1" y="47"/>
                      <a:pt x="1" y="47"/>
                    </a:cubicBezTo>
                    <a:cubicBezTo>
                      <a:pt x="0" y="48"/>
                      <a:pt x="0" y="49"/>
                      <a:pt x="1" y="50"/>
                    </a:cubicBezTo>
                    <a:cubicBezTo>
                      <a:pt x="1" y="50"/>
                      <a:pt x="2" y="50"/>
                      <a:pt x="3" y="50"/>
                    </a:cubicBezTo>
                    <a:cubicBezTo>
                      <a:pt x="3" y="50"/>
                      <a:pt x="4" y="50"/>
                      <a:pt x="4" y="50"/>
                    </a:cubicBezTo>
                    <a:cubicBezTo>
                      <a:pt x="25" y="29"/>
                      <a:pt x="25" y="29"/>
                      <a:pt x="25" y="29"/>
                    </a:cubicBezTo>
                    <a:cubicBezTo>
                      <a:pt x="26" y="28"/>
                      <a:pt x="27" y="27"/>
                      <a:pt x="27"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4" name="Freeform 17"/>
              <p:cNvSpPr/>
              <p:nvPr/>
            </p:nvSpPr>
            <p:spPr bwMode="auto">
              <a:xfrm>
                <a:off x="12509500" y="3614738"/>
                <a:ext cx="141287" cy="73025"/>
              </a:xfrm>
              <a:custGeom>
                <a:avLst/>
                <a:gdLst>
                  <a:gd name="T0" fmla="*/ 31 w 52"/>
                  <a:gd name="T1" fmla="*/ 3 h 27"/>
                  <a:gd name="T2" fmla="*/ 22 w 52"/>
                  <a:gd name="T3" fmla="*/ 3 h 27"/>
                  <a:gd name="T4" fmla="*/ 1 w 52"/>
                  <a:gd name="T5" fmla="*/ 23 h 27"/>
                  <a:gd name="T6" fmla="*/ 1 w 52"/>
                  <a:gd name="T7" fmla="*/ 26 h 27"/>
                  <a:gd name="T8" fmla="*/ 4 w 52"/>
                  <a:gd name="T9" fmla="*/ 26 h 27"/>
                  <a:gd name="T10" fmla="*/ 25 w 52"/>
                  <a:gd name="T11" fmla="*/ 6 h 27"/>
                  <a:gd name="T12" fmla="*/ 28 w 52"/>
                  <a:gd name="T13" fmla="*/ 6 h 27"/>
                  <a:gd name="T14" fmla="*/ 49 w 52"/>
                  <a:gd name="T15" fmla="*/ 26 h 27"/>
                  <a:gd name="T16" fmla="*/ 50 w 52"/>
                  <a:gd name="T17" fmla="*/ 27 h 27"/>
                  <a:gd name="T18" fmla="*/ 52 w 52"/>
                  <a:gd name="T19" fmla="*/ 26 h 27"/>
                  <a:gd name="T20" fmla="*/ 52 w 52"/>
                  <a:gd name="T21" fmla="*/ 23 h 27"/>
                  <a:gd name="T22" fmla="*/ 31 w 52"/>
                  <a:gd name="T23"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27">
                    <a:moveTo>
                      <a:pt x="31" y="3"/>
                    </a:moveTo>
                    <a:cubicBezTo>
                      <a:pt x="28" y="0"/>
                      <a:pt x="24" y="0"/>
                      <a:pt x="22" y="3"/>
                    </a:cubicBezTo>
                    <a:cubicBezTo>
                      <a:pt x="1" y="23"/>
                      <a:pt x="1" y="23"/>
                      <a:pt x="1" y="23"/>
                    </a:cubicBezTo>
                    <a:cubicBezTo>
                      <a:pt x="0" y="24"/>
                      <a:pt x="0" y="25"/>
                      <a:pt x="1" y="26"/>
                    </a:cubicBezTo>
                    <a:cubicBezTo>
                      <a:pt x="2" y="27"/>
                      <a:pt x="3" y="27"/>
                      <a:pt x="4" y="26"/>
                    </a:cubicBezTo>
                    <a:cubicBezTo>
                      <a:pt x="25" y="6"/>
                      <a:pt x="25" y="6"/>
                      <a:pt x="25" y="6"/>
                    </a:cubicBezTo>
                    <a:cubicBezTo>
                      <a:pt x="26" y="5"/>
                      <a:pt x="27" y="5"/>
                      <a:pt x="28" y="6"/>
                    </a:cubicBezTo>
                    <a:cubicBezTo>
                      <a:pt x="49" y="26"/>
                      <a:pt x="49" y="26"/>
                      <a:pt x="49" y="26"/>
                    </a:cubicBezTo>
                    <a:cubicBezTo>
                      <a:pt x="49" y="27"/>
                      <a:pt x="49" y="27"/>
                      <a:pt x="50" y="27"/>
                    </a:cubicBezTo>
                    <a:cubicBezTo>
                      <a:pt x="51" y="27"/>
                      <a:pt x="51" y="27"/>
                      <a:pt x="52" y="26"/>
                    </a:cubicBezTo>
                    <a:cubicBezTo>
                      <a:pt x="52" y="25"/>
                      <a:pt x="52" y="24"/>
                      <a:pt x="52" y="23"/>
                    </a:cubicBezTo>
                    <a:lnTo>
                      <a:pt x="3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5" name="Freeform 18"/>
              <p:cNvSpPr/>
              <p:nvPr/>
            </p:nvSpPr>
            <p:spPr bwMode="auto">
              <a:xfrm>
                <a:off x="12634913" y="3495675"/>
                <a:ext cx="73025" cy="134937"/>
              </a:xfrm>
              <a:custGeom>
                <a:avLst/>
                <a:gdLst>
                  <a:gd name="T0" fmla="*/ 26 w 27"/>
                  <a:gd name="T1" fmla="*/ 3 h 50"/>
                  <a:gd name="T2" fmla="*/ 26 w 27"/>
                  <a:gd name="T3" fmla="*/ 0 h 50"/>
                  <a:gd name="T4" fmla="*/ 23 w 27"/>
                  <a:gd name="T5" fmla="*/ 0 h 50"/>
                  <a:gd name="T6" fmla="*/ 3 w 27"/>
                  <a:gd name="T7" fmla="*/ 21 h 50"/>
                  <a:gd name="T8" fmla="*/ 3 w 27"/>
                  <a:gd name="T9" fmla="*/ 29 h 50"/>
                  <a:gd name="T10" fmla="*/ 23 w 27"/>
                  <a:gd name="T11" fmla="*/ 50 h 50"/>
                  <a:gd name="T12" fmla="*/ 25 w 27"/>
                  <a:gd name="T13" fmla="*/ 50 h 50"/>
                  <a:gd name="T14" fmla="*/ 26 w 27"/>
                  <a:gd name="T15" fmla="*/ 50 h 50"/>
                  <a:gd name="T16" fmla="*/ 26 w 27"/>
                  <a:gd name="T17" fmla="*/ 47 h 50"/>
                  <a:gd name="T18" fmla="*/ 5 w 27"/>
                  <a:gd name="T19" fmla="*/ 27 h 50"/>
                  <a:gd name="T20" fmla="*/ 5 w 27"/>
                  <a:gd name="T21" fmla="*/ 24 h 50"/>
                  <a:gd name="T22" fmla="*/ 26 w 27"/>
                  <a:gd name="T23" fmla="*/ 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50">
                    <a:moveTo>
                      <a:pt x="26" y="3"/>
                    </a:moveTo>
                    <a:cubicBezTo>
                      <a:pt x="27" y="3"/>
                      <a:pt x="27" y="1"/>
                      <a:pt x="26" y="0"/>
                    </a:cubicBezTo>
                    <a:cubicBezTo>
                      <a:pt x="26" y="0"/>
                      <a:pt x="24" y="0"/>
                      <a:pt x="23" y="0"/>
                    </a:cubicBezTo>
                    <a:cubicBezTo>
                      <a:pt x="3" y="21"/>
                      <a:pt x="3" y="21"/>
                      <a:pt x="3" y="21"/>
                    </a:cubicBezTo>
                    <a:cubicBezTo>
                      <a:pt x="0" y="23"/>
                      <a:pt x="0" y="27"/>
                      <a:pt x="3" y="29"/>
                    </a:cubicBezTo>
                    <a:cubicBezTo>
                      <a:pt x="23" y="50"/>
                      <a:pt x="23" y="50"/>
                      <a:pt x="23" y="50"/>
                    </a:cubicBezTo>
                    <a:cubicBezTo>
                      <a:pt x="24" y="50"/>
                      <a:pt x="24" y="50"/>
                      <a:pt x="25" y="50"/>
                    </a:cubicBezTo>
                    <a:cubicBezTo>
                      <a:pt x="25" y="50"/>
                      <a:pt x="26" y="50"/>
                      <a:pt x="26" y="50"/>
                    </a:cubicBezTo>
                    <a:cubicBezTo>
                      <a:pt x="27" y="49"/>
                      <a:pt x="27" y="48"/>
                      <a:pt x="26" y="47"/>
                    </a:cubicBezTo>
                    <a:cubicBezTo>
                      <a:pt x="5" y="27"/>
                      <a:pt x="5" y="27"/>
                      <a:pt x="5" y="27"/>
                    </a:cubicBezTo>
                    <a:cubicBezTo>
                      <a:pt x="5" y="26"/>
                      <a:pt x="5" y="24"/>
                      <a:pt x="5" y="24"/>
                    </a:cubicBezTo>
                    <a:lnTo>
                      <a:pt x="26"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6" name="Freeform 19"/>
              <p:cNvSpPr/>
              <p:nvPr/>
            </p:nvSpPr>
            <p:spPr bwMode="auto">
              <a:xfrm>
                <a:off x="12509500" y="3440113"/>
                <a:ext cx="141287" cy="69850"/>
              </a:xfrm>
              <a:custGeom>
                <a:avLst/>
                <a:gdLst>
                  <a:gd name="T0" fmla="*/ 22 w 52"/>
                  <a:gd name="T1" fmla="*/ 24 h 26"/>
                  <a:gd name="T2" fmla="*/ 26 w 52"/>
                  <a:gd name="T3" fmla="*/ 26 h 26"/>
                  <a:gd name="T4" fmla="*/ 31 w 52"/>
                  <a:gd name="T5" fmla="*/ 24 h 26"/>
                  <a:gd name="T6" fmla="*/ 52 w 52"/>
                  <a:gd name="T7" fmla="*/ 4 h 26"/>
                  <a:gd name="T8" fmla="*/ 52 w 52"/>
                  <a:gd name="T9" fmla="*/ 1 h 26"/>
                  <a:gd name="T10" fmla="*/ 49 w 52"/>
                  <a:gd name="T11" fmla="*/ 1 h 26"/>
                  <a:gd name="T12" fmla="*/ 28 w 52"/>
                  <a:gd name="T13" fmla="*/ 21 h 26"/>
                  <a:gd name="T14" fmla="*/ 25 w 52"/>
                  <a:gd name="T15" fmla="*/ 21 h 26"/>
                  <a:gd name="T16" fmla="*/ 4 w 52"/>
                  <a:gd name="T17" fmla="*/ 1 h 26"/>
                  <a:gd name="T18" fmla="*/ 1 w 52"/>
                  <a:gd name="T19" fmla="*/ 1 h 26"/>
                  <a:gd name="T20" fmla="*/ 1 w 52"/>
                  <a:gd name="T21" fmla="*/ 4 h 26"/>
                  <a:gd name="T22" fmla="*/ 22 w 52"/>
                  <a:gd name="T23"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26">
                    <a:moveTo>
                      <a:pt x="22" y="24"/>
                    </a:moveTo>
                    <a:cubicBezTo>
                      <a:pt x="23" y="25"/>
                      <a:pt x="25" y="26"/>
                      <a:pt x="26" y="26"/>
                    </a:cubicBezTo>
                    <a:cubicBezTo>
                      <a:pt x="28" y="26"/>
                      <a:pt x="29" y="25"/>
                      <a:pt x="31" y="24"/>
                    </a:cubicBezTo>
                    <a:cubicBezTo>
                      <a:pt x="52" y="4"/>
                      <a:pt x="52" y="4"/>
                      <a:pt x="52" y="4"/>
                    </a:cubicBezTo>
                    <a:cubicBezTo>
                      <a:pt x="52" y="3"/>
                      <a:pt x="52" y="2"/>
                      <a:pt x="52" y="1"/>
                    </a:cubicBezTo>
                    <a:cubicBezTo>
                      <a:pt x="51" y="0"/>
                      <a:pt x="49" y="0"/>
                      <a:pt x="49" y="1"/>
                    </a:cubicBezTo>
                    <a:cubicBezTo>
                      <a:pt x="28" y="21"/>
                      <a:pt x="28" y="21"/>
                      <a:pt x="28" y="21"/>
                    </a:cubicBezTo>
                    <a:cubicBezTo>
                      <a:pt x="27" y="22"/>
                      <a:pt x="26" y="22"/>
                      <a:pt x="25" y="21"/>
                    </a:cubicBezTo>
                    <a:cubicBezTo>
                      <a:pt x="4" y="1"/>
                      <a:pt x="4" y="1"/>
                      <a:pt x="4" y="1"/>
                    </a:cubicBezTo>
                    <a:cubicBezTo>
                      <a:pt x="3" y="0"/>
                      <a:pt x="2" y="0"/>
                      <a:pt x="1" y="1"/>
                    </a:cubicBezTo>
                    <a:cubicBezTo>
                      <a:pt x="0" y="2"/>
                      <a:pt x="0" y="3"/>
                      <a:pt x="1" y="4"/>
                    </a:cubicBezTo>
                    <a:lnTo>
                      <a:pt x="22"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12" name="Freeform 9"/>
            <p:cNvSpPr>
              <a:spLocks noEditPoints="1"/>
            </p:cNvSpPr>
            <p:nvPr/>
          </p:nvSpPr>
          <p:spPr bwMode="auto">
            <a:xfrm>
              <a:off x="6832827" y="4242915"/>
              <a:ext cx="145820" cy="121975"/>
            </a:xfrm>
            <a:custGeom>
              <a:avLst/>
              <a:gdLst>
                <a:gd name="T0" fmla="*/ 7 w 176"/>
                <a:gd name="T1" fmla="*/ 91 h 144"/>
                <a:gd name="T2" fmla="*/ 42 w 176"/>
                <a:gd name="T3" fmla="*/ 91 h 144"/>
                <a:gd name="T4" fmla="*/ 46 w 176"/>
                <a:gd name="T5" fmla="*/ 91 h 144"/>
                <a:gd name="T6" fmla="*/ 48 w 176"/>
                <a:gd name="T7" fmla="*/ 4 h 144"/>
                <a:gd name="T8" fmla="*/ 16 w 176"/>
                <a:gd name="T9" fmla="*/ 0 h 144"/>
                <a:gd name="T10" fmla="*/ 0 w 176"/>
                <a:gd name="T11" fmla="*/ 88 h 144"/>
                <a:gd name="T12" fmla="*/ 8 w 176"/>
                <a:gd name="T13" fmla="*/ 16 h 144"/>
                <a:gd name="T14" fmla="*/ 40 w 176"/>
                <a:gd name="T15" fmla="*/ 8 h 144"/>
                <a:gd name="T16" fmla="*/ 26 w 176"/>
                <a:gd name="T17" fmla="*/ 69 h 144"/>
                <a:gd name="T18" fmla="*/ 22 w 176"/>
                <a:gd name="T19" fmla="*/ 69 h 144"/>
                <a:gd name="T20" fmla="*/ 8 w 176"/>
                <a:gd name="T21" fmla="*/ 16 h 144"/>
                <a:gd name="T22" fmla="*/ 81 w 176"/>
                <a:gd name="T23" fmla="*/ 94 h 144"/>
                <a:gd name="T24" fmla="*/ 112 w 176"/>
                <a:gd name="T25" fmla="*/ 72 h 144"/>
                <a:gd name="T26" fmla="*/ 81 w 176"/>
                <a:gd name="T27" fmla="*/ 51 h 144"/>
                <a:gd name="T28" fmla="*/ 72 w 176"/>
                <a:gd name="T29" fmla="*/ 56 h 144"/>
                <a:gd name="T30" fmla="*/ 75 w 176"/>
                <a:gd name="T31" fmla="*/ 94 h 144"/>
                <a:gd name="T32" fmla="*/ 76 w 176"/>
                <a:gd name="T33" fmla="*/ 55 h 144"/>
                <a:gd name="T34" fmla="*/ 78 w 176"/>
                <a:gd name="T35" fmla="*/ 53 h 144"/>
                <a:gd name="T36" fmla="*/ 107 w 176"/>
                <a:gd name="T37" fmla="*/ 70 h 144"/>
                <a:gd name="T38" fmla="*/ 107 w 176"/>
                <a:gd name="T39" fmla="*/ 74 h 144"/>
                <a:gd name="T40" fmla="*/ 77 w 176"/>
                <a:gd name="T41" fmla="*/ 91 h 144"/>
                <a:gd name="T42" fmla="*/ 76 w 176"/>
                <a:gd name="T43" fmla="*/ 55 h 144"/>
                <a:gd name="T44" fmla="*/ 64 w 176"/>
                <a:gd name="T45" fmla="*/ 0 h 144"/>
                <a:gd name="T46" fmla="*/ 64 w 176"/>
                <a:gd name="T47" fmla="*/ 8 h 144"/>
                <a:gd name="T48" fmla="*/ 168 w 176"/>
                <a:gd name="T49" fmla="*/ 16 h 144"/>
                <a:gd name="T50" fmla="*/ 8 w 176"/>
                <a:gd name="T51" fmla="*/ 120 h 144"/>
                <a:gd name="T52" fmla="*/ 4 w 176"/>
                <a:gd name="T53" fmla="*/ 104 h 144"/>
                <a:gd name="T54" fmla="*/ 0 w 176"/>
                <a:gd name="T55" fmla="*/ 128 h 144"/>
                <a:gd name="T56" fmla="*/ 160 w 176"/>
                <a:gd name="T57" fmla="*/ 144 h 144"/>
                <a:gd name="T58" fmla="*/ 176 w 176"/>
                <a:gd name="T59" fmla="*/ 16 h 144"/>
                <a:gd name="T60" fmla="*/ 168 w 176"/>
                <a:gd name="T61" fmla="*/ 128 h 144"/>
                <a:gd name="T62" fmla="*/ 16 w 176"/>
                <a:gd name="T63" fmla="*/ 136 h 144"/>
                <a:gd name="T64" fmla="*/ 8 w 176"/>
                <a:gd name="T65" fmla="*/ 124 h 144"/>
                <a:gd name="T66" fmla="*/ 168 w 176"/>
                <a:gd name="T67" fmla="*/ 12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44">
                  <a:moveTo>
                    <a:pt x="2" y="91"/>
                  </a:moveTo>
                  <a:cubicBezTo>
                    <a:pt x="4" y="92"/>
                    <a:pt x="6" y="92"/>
                    <a:pt x="7" y="91"/>
                  </a:cubicBezTo>
                  <a:cubicBezTo>
                    <a:pt x="24" y="77"/>
                    <a:pt x="24" y="77"/>
                    <a:pt x="24" y="77"/>
                  </a:cubicBezTo>
                  <a:cubicBezTo>
                    <a:pt x="42" y="91"/>
                    <a:pt x="42" y="91"/>
                    <a:pt x="42" y="91"/>
                  </a:cubicBezTo>
                  <a:cubicBezTo>
                    <a:pt x="42" y="91"/>
                    <a:pt x="43" y="92"/>
                    <a:pt x="44" y="92"/>
                  </a:cubicBezTo>
                  <a:cubicBezTo>
                    <a:pt x="45" y="92"/>
                    <a:pt x="45" y="92"/>
                    <a:pt x="46" y="91"/>
                  </a:cubicBezTo>
                  <a:cubicBezTo>
                    <a:pt x="47" y="90"/>
                    <a:pt x="48" y="89"/>
                    <a:pt x="48" y="88"/>
                  </a:cubicBezTo>
                  <a:cubicBezTo>
                    <a:pt x="48" y="4"/>
                    <a:pt x="48" y="4"/>
                    <a:pt x="48" y="4"/>
                  </a:cubicBezTo>
                  <a:cubicBezTo>
                    <a:pt x="48" y="2"/>
                    <a:pt x="46" y="0"/>
                    <a:pt x="44" y="0"/>
                  </a:cubicBezTo>
                  <a:cubicBezTo>
                    <a:pt x="16" y="0"/>
                    <a:pt x="16" y="0"/>
                    <a:pt x="16" y="0"/>
                  </a:cubicBezTo>
                  <a:cubicBezTo>
                    <a:pt x="7" y="0"/>
                    <a:pt x="0" y="7"/>
                    <a:pt x="0" y="16"/>
                  </a:cubicBezTo>
                  <a:cubicBezTo>
                    <a:pt x="0" y="88"/>
                    <a:pt x="0" y="88"/>
                    <a:pt x="0" y="88"/>
                  </a:cubicBezTo>
                  <a:cubicBezTo>
                    <a:pt x="0" y="89"/>
                    <a:pt x="1" y="90"/>
                    <a:pt x="2" y="91"/>
                  </a:cubicBezTo>
                  <a:close/>
                  <a:moveTo>
                    <a:pt x="8" y="16"/>
                  </a:moveTo>
                  <a:cubicBezTo>
                    <a:pt x="8" y="12"/>
                    <a:pt x="12" y="8"/>
                    <a:pt x="16" y="8"/>
                  </a:cubicBezTo>
                  <a:cubicBezTo>
                    <a:pt x="40" y="8"/>
                    <a:pt x="40" y="8"/>
                    <a:pt x="40" y="8"/>
                  </a:cubicBezTo>
                  <a:cubicBezTo>
                    <a:pt x="40" y="79"/>
                    <a:pt x="40" y="79"/>
                    <a:pt x="40" y="79"/>
                  </a:cubicBezTo>
                  <a:cubicBezTo>
                    <a:pt x="26" y="69"/>
                    <a:pt x="26" y="69"/>
                    <a:pt x="26" y="69"/>
                  </a:cubicBezTo>
                  <a:cubicBezTo>
                    <a:pt x="26" y="68"/>
                    <a:pt x="25" y="68"/>
                    <a:pt x="24" y="68"/>
                  </a:cubicBezTo>
                  <a:cubicBezTo>
                    <a:pt x="23" y="68"/>
                    <a:pt x="22" y="68"/>
                    <a:pt x="22" y="69"/>
                  </a:cubicBezTo>
                  <a:cubicBezTo>
                    <a:pt x="8" y="79"/>
                    <a:pt x="8" y="79"/>
                    <a:pt x="8" y="79"/>
                  </a:cubicBezTo>
                  <a:lnTo>
                    <a:pt x="8" y="16"/>
                  </a:lnTo>
                  <a:close/>
                  <a:moveTo>
                    <a:pt x="78" y="95"/>
                  </a:moveTo>
                  <a:cubicBezTo>
                    <a:pt x="79" y="95"/>
                    <a:pt x="80" y="94"/>
                    <a:pt x="81" y="94"/>
                  </a:cubicBezTo>
                  <a:cubicBezTo>
                    <a:pt x="109" y="77"/>
                    <a:pt x="109" y="77"/>
                    <a:pt x="109" y="77"/>
                  </a:cubicBezTo>
                  <a:cubicBezTo>
                    <a:pt x="110" y="76"/>
                    <a:pt x="112" y="74"/>
                    <a:pt x="112" y="72"/>
                  </a:cubicBezTo>
                  <a:cubicBezTo>
                    <a:pt x="112" y="70"/>
                    <a:pt x="110" y="68"/>
                    <a:pt x="109" y="68"/>
                  </a:cubicBezTo>
                  <a:cubicBezTo>
                    <a:pt x="81" y="51"/>
                    <a:pt x="81" y="51"/>
                    <a:pt x="81" y="51"/>
                  </a:cubicBezTo>
                  <a:cubicBezTo>
                    <a:pt x="79" y="50"/>
                    <a:pt x="77" y="50"/>
                    <a:pt x="75" y="51"/>
                  </a:cubicBezTo>
                  <a:cubicBezTo>
                    <a:pt x="73" y="52"/>
                    <a:pt x="72" y="54"/>
                    <a:pt x="72" y="56"/>
                  </a:cubicBezTo>
                  <a:cubicBezTo>
                    <a:pt x="72" y="90"/>
                    <a:pt x="72" y="90"/>
                    <a:pt x="72" y="90"/>
                  </a:cubicBezTo>
                  <a:cubicBezTo>
                    <a:pt x="72" y="92"/>
                    <a:pt x="74" y="94"/>
                    <a:pt x="75" y="94"/>
                  </a:cubicBezTo>
                  <a:cubicBezTo>
                    <a:pt x="76" y="94"/>
                    <a:pt x="77" y="95"/>
                    <a:pt x="78" y="95"/>
                  </a:cubicBezTo>
                  <a:close/>
                  <a:moveTo>
                    <a:pt x="76" y="55"/>
                  </a:moveTo>
                  <a:cubicBezTo>
                    <a:pt x="76" y="54"/>
                    <a:pt x="76" y="54"/>
                    <a:pt x="77" y="53"/>
                  </a:cubicBezTo>
                  <a:cubicBezTo>
                    <a:pt x="77" y="53"/>
                    <a:pt x="78" y="53"/>
                    <a:pt x="78" y="53"/>
                  </a:cubicBezTo>
                  <a:cubicBezTo>
                    <a:pt x="78" y="53"/>
                    <a:pt x="79" y="53"/>
                    <a:pt x="79" y="53"/>
                  </a:cubicBezTo>
                  <a:cubicBezTo>
                    <a:pt x="107" y="70"/>
                    <a:pt x="107" y="70"/>
                    <a:pt x="107" y="70"/>
                  </a:cubicBezTo>
                  <a:cubicBezTo>
                    <a:pt x="108" y="70"/>
                    <a:pt x="108" y="71"/>
                    <a:pt x="108" y="72"/>
                  </a:cubicBezTo>
                  <a:cubicBezTo>
                    <a:pt x="108" y="73"/>
                    <a:pt x="108" y="74"/>
                    <a:pt x="107" y="74"/>
                  </a:cubicBezTo>
                  <a:cubicBezTo>
                    <a:pt x="79" y="91"/>
                    <a:pt x="79" y="91"/>
                    <a:pt x="79" y="91"/>
                  </a:cubicBezTo>
                  <a:cubicBezTo>
                    <a:pt x="78" y="91"/>
                    <a:pt x="78" y="91"/>
                    <a:pt x="77" y="91"/>
                  </a:cubicBezTo>
                  <a:cubicBezTo>
                    <a:pt x="76" y="90"/>
                    <a:pt x="76" y="90"/>
                    <a:pt x="76" y="89"/>
                  </a:cubicBezTo>
                  <a:cubicBezTo>
                    <a:pt x="76" y="55"/>
                    <a:pt x="76" y="55"/>
                    <a:pt x="76" y="55"/>
                  </a:cubicBezTo>
                  <a:close/>
                  <a:moveTo>
                    <a:pt x="160" y="0"/>
                  </a:moveTo>
                  <a:cubicBezTo>
                    <a:pt x="64" y="0"/>
                    <a:pt x="64" y="0"/>
                    <a:pt x="64" y="0"/>
                  </a:cubicBezTo>
                  <a:cubicBezTo>
                    <a:pt x="62" y="0"/>
                    <a:pt x="60" y="2"/>
                    <a:pt x="60" y="4"/>
                  </a:cubicBezTo>
                  <a:cubicBezTo>
                    <a:pt x="60" y="6"/>
                    <a:pt x="62" y="8"/>
                    <a:pt x="64" y="8"/>
                  </a:cubicBezTo>
                  <a:cubicBezTo>
                    <a:pt x="160" y="8"/>
                    <a:pt x="160" y="8"/>
                    <a:pt x="160" y="8"/>
                  </a:cubicBezTo>
                  <a:cubicBezTo>
                    <a:pt x="164" y="8"/>
                    <a:pt x="168" y="12"/>
                    <a:pt x="168" y="16"/>
                  </a:cubicBezTo>
                  <a:cubicBezTo>
                    <a:pt x="168" y="120"/>
                    <a:pt x="168" y="120"/>
                    <a:pt x="168" y="120"/>
                  </a:cubicBezTo>
                  <a:cubicBezTo>
                    <a:pt x="8" y="120"/>
                    <a:pt x="8" y="120"/>
                    <a:pt x="8" y="120"/>
                  </a:cubicBezTo>
                  <a:cubicBezTo>
                    <a:pt x="8" y="108"/>
                    <a:pt x="8" y="108"/>
                    <a:pt x="8" y="108"/>
                  </a:cubicBezTo>
                  <a:cubicBezTo>
                    <a:pt x="8" y="106"/>
                    <a:pt x="6" y="104"/>
                    <a:pt x="4" y="104"/>
                  </a:cubicBezTo>
                  <a:cubicBezTo>
                    <a:pt x="2" y="104"/>
                    <a:pt x="0" y="106"/>
                    <a:pt x="0" y="108"/>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16"/>
                    <a:pt x="176" y="16"/>
                    <a:pt x="176" y="16"/>
                  </a:cubicBezTo>
                  <a:cubicBezTo>
                    <a:pt x="176" y="7"/>
                    <a:pt x="169" y="0"/>
                    <a:pt x="160" y="0"/>
                  </a:cubicBezTo>
                  <a:close/>
                  <a:moveTo>
                    <a:pt x="168" y="128"/>
                  </a:moveTo>
                  <a:cubicBezTo>
                    <a:pt x="168" y="132"/>
                    <a:pt x="164" y="136"/>
                    <a:pt x="160" y="136"/>
                  </a:cubicBezTo>
                  <a:cubicBezTo>
                    <a:pt x="16" y="136"/>
                    <a:pt x="16" y="136"/>
                    <a:pt x="16" y="136"/>
                  </a:cubicBezTo>
                  <a:cubicBezTo>
                    <a:pt x="12" y="136"/>
                    <a:pt x="8" y="132"/>
                    <a:pt x="8" y="128"/>
                  </a:cubicBezTo>
                  <a:cubicBezTo>
                    <a:pt x="8" y="124"/>
                    <a:pt x="8" y="124"/>
                    <a:pt x="8" y="124"/>
                  </a:cubicBezTo>
                  <a:cubicBezTo>
                    <a:pt x="168" y="124"/>
                    <a:pt x="168" y="124"/>
                    <a:pt x="168" y="124"/>
                  </a:cubicBezTo>
                  <a:lnTo>
                    <a:pt x="168" y="128"/>
                  </a:ln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3" name="Freeform 13"/>
            <p:cNvSpPr>
              <a:spLocks noEditPoints="1"/>
            </p:cNvSpPr>
            <p:nvPr/>
          </p:nvSpPr>
          <p:spPr bwMode="auto">
            <a:xfrm>
              <a:off x="7220523" y="4238910"/>
              <a:ext cx="145820" cy="146950"/>
            </a:xfrm>
            <a:custGeom>
              <a:avLst/>
              <a:gdLst>
                <a:gd name="T0" fmla="*/ 96 w 176"/>
                <a:gd name="T1" fmla="*/ 112 h 152"/>
                <a:gd name="T2" fmla="*/ 176 w 176"/>
                <a:gd name="T3" fmla="*/ 112 h 152"/>
                <a:gd name="T4" fmla="*/ 136 w 176"/>
                <a:gd name="T5" fmla="*/ 144 h 152"/>
                <a:gd name="T6" fmla="*/ 136 w 176"/>
                <a:gd name="T7" fmla="*/ 80 h 152"/>
                <a:gd name="T8" fmla="*/ 136 w 176"/>
                <a:gd name="T9" fmla="*/ 144 h 152"/>
                <a:gd name="T10" fmla="*/ 71 w 176"/>
                <a:gd name="T11" fmla="*/ 46 h 152"/>
                <a:gd name="T12" fmla="*/ 68 w 176"/>
                <a:gd name="T13" fmla="*/ 85 h 152"/>
                <a:gd name="T14" fmla="*/ 74 w 176"/>
                <a:gd name="T15" fmla="*/ 91 h 152"/>
                <a:gd name="T16" fmla="*/ 105 w 176"/>
                <a:gd name="T17" fmla="*/ 73 h 152"/>
                <a:gd name="T18" fmla="*/ 105 w 176"/>
                <a:gd name="T19" fmla="*/ 64 h 152"/>
                <a:gd name="T20" fmla="*/ 103 w 176"/>
                <a:gd name="T21" fmla="*/ 70 h 152"/>
                <a:gd name="T22" fmla="*/ 73 w 176"/>
                <a:gd name="T23" fmla="*/ 87 h 152"/>
                <a:gd name="T24" fmla="*/ 72 w 176"/>
                <a:gd name="T25" fmla="*/ 51 h 152"/>
                <a:gd name="T26" fmla="*/ 74 w 176"/>
                <a:gd name="T27" fmla="*/ 48 h 152"/>
                <a:gd name="T28" fmla="*/ 103 w 176"/>
                <a:gd name="T29" fmla="*/ 66 h 152"/>
                <a:gd name="T30" fmla="*/ 103 w 176"/>
                <a:gd name="T31" fmla="*/ 70 h 152"/>
                <a:gd name="T32" fmla="*/ 128 w 176"/>
                <a:gd name="T33" fmla="*/ 121 h 152"/>
                <a:gd name="T34" fmla="*/ 114 w 176"/>
                <a:gd name="T35" fmla="*/ 110 h 152"/>
                <a:gd name="T36" fmla="*/ 126 w 176"/>
                <a:gd name="T37" fmla="*/ 125 h 152"/>
                <a:gd name="T38" fmla="*/ 129 w 176"/>
                <a:gd name="T39" fmla="*/ 125 h 152"/>
                <a:gd name="T40" fmla="*/ 158 w 176"/>
                <a:gd name="T41" fmla="*/ 98 h 152"/>
                <a:gd name="T42" fmla="*/ 84 w 176"/>
                <a:gd name="T43" fmla="*/ 132 h 152"/>
                <a:gd name="T44" fmla="*/ 28 w 176"/>
                <a:gd name="T45" fmla="*/ 8 h 152"/>
                <a:gd name="T46" fmla="*/ 140 w 176"/>
                <a:gd name="T47" fmla="*/ 58 h 152"/>
                <a:gd name="T48" fmla="*/ 144 w 176"/>
                <a:gd name="T49" fmla="*/ 58 h 152"/>
                <a:gd name="T50" fmla="*/ 160 w 176"/>
                <a:gd name="T51" fmla="*/ 40 h 152"/>
                <a:gd name="T52" fmla="*/ 164 w 176"/>
                <a:gd name="T53" fmla="*/ 66 h 152"/>
                <a:gd name="T54" fmla="*/ 168 w 176"/>
                <a:gd name="T55" fmla="*/ 16 h 152"/>
                <a:gd name="T56" fmla="*/ 16 w 176"/>
                <a:gd name="T57" fmla="*/ 0 h 152"/>
                <a:gd name="T58" fmla="*/ 0 w 176"/>
                <a:gd name="T59" fmla="*/ 124 h 152"/>
                <a:gd name="T60" fmla="*/ 84 w 176"/>
                <a:gd name="T61" fmla="*/ 140 h 152"/>
                <a:gd name="T62" fmla="*/ 84 w 176"/>
                <a:gd name="T63" fmla="*/ 132 h 152"/>
                <a:gd name="T64" fmla="*/ 152 w 176"/>
                <a:gd name="T65" fmla="*/ 8 h 152"/>
                <a:gd name="T66" fmla="*/ 160 w 176"/>
                <a:gd name="T67" fmla="*/ 36 h 152"/>
                <a:gd name="T68" fmla="*/ 144 w 176"/>
                <a:gd name="T69" fmla="*/ 8 h 152"/>
                <a:gd name="T70" fmla="*/ 16 w 176"/>
                <a:gd name="T71" fmla="*/ 132 h 152"/>
                <a:gd name="T72" fmla="*/ 8 w 176"/>
                <a:gd name="T73" fmla="*/ 104 h 152"/>
                <a:gd name="T74" fmla="*/ 24 w 176"/>
                <a:gd name="T75" fmla="*/ 132 h 152"/>
                <a:gd name="T76" fmla="*/ 8 w 176"/>
                <a:gd name="T77" fmla="*/ 100 h 152"/>
                <a:gd name="T78" fmla="*/ 24 w 176"/>
                <a:gd name="T79" fmla="*/ 72 h 152"/>
                <a:gd name="T80" fmla="*/ 24 w 176"/>
                <a:gd name="T81" fmla="*/ 68 h 152"/>
                <a:gd name="T82" fmla="*/ 8 w 176"/>
                <a:gd name="T83" fmla="*/ 40 h 152"/>
                <a:gd name="T84" fmla="*/ 24 w 176"/>
                <a:gd name="T85" fmla="*/ 68 h 152"/>
                <a:gd name="T86" fmla="*/ 8 w 176"/>
                <a:gd name="T87" fmla="*/ 36 h 152"/>
                <a:gd name="T88" fmla="*/ 16 w 176"/>
                <a:gd name="T89" fmla="*/ 8 h 152"/>
                <a:gd name="T90" fmla="*/ 24 w 176"/>
                <a:gd name="T91" fmla="*/ 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6" h="152">
                  <a:moveTo>
                    <a:pt x="136" y="72"/>
                  </a:moveTo>
                  <a:cubicBezTo>
                    <a:pt x="114" y="72"/>
                    <a:pt x="96" y="90"/>
                    <a:pt x="96" y="112"/>
                  </a:cubicBezTo>
                  <a:cubicBezTo>
                    <a:pt x="96" y="134"/>
                    <a:pt x="114" y="152"/>
                    <a:pt x="136" y="152"/>
                  </a:cubicBezTo>
                  <a:cubicBezTo>
                    <a:pt x="158" y="152"/>
                    <a:pt x="176" y="134"/>
                    <a:pt x="176" y="112"/>
                  </a:cubicBezTo>
                  <a:cubicBezTo>
                    <a:pt x="176" y="90"/>
                    <a:pt x="158" y="72"/>
                    <a:pt x="136" y="72"/>
                  </a:cubicBezTo>
                  <a:close/>
                  <a:moveTo>
                    <a:pt x="136" y="144"/>
                  </a:moveTo>
                  <a:cubicBezTo>
                    <a:pt x="118" y="144"/>
                    <a:pt x="104" y="130"/>
                    <a:pt x="104" y="112"/>
                  </a:cubicBezTo>
                  <a:cubicBezTo>
                    <a:pt x="104" y="94"/>
                    <a:pt x="118" y="80"/>
                    <a:pt x="136" y="80"/>
                  </a:cubicBezTo>
                  <a:cubicBezTo>
                    <a:pt x="154" y="80"/>
                    <a:pt x="168" y="94"/>
                    <a:pt x="168" y="112"/>
                  </a:cubicBezTo>
                  <a:cubicBezTo>
                    <a:pt x="168" y="130"/>
                    <a:pt x="154" y="144"/>
                    <a:pt x="136" y="144"/>
                  </a:cubicBezTo>
                  <a:close/>
                  <a:moveTo>
                    <a:pt x="77" y="46"/>
                  </a:moveTo>
                  <a:cubicBezTo>
                    <a:pt x="75" y="45"/>
                    <a:pt x="73" y="45"/>
                    <a:pt x="71" y="46"/>
                  </a:cubicBezTo>
                  <a:cubicBezTo>
                    <a:pt x="69" y="48"/>
                    <a:pt x="68" y="49"/>
                    <a:pt x="68" y="51"/>
                  </a:cubicBezTo>
                  <a:cubicBezTo>
                    <a:pt x="68" y="85"/>
                    <a:pt x="68" y="85"/>
                    <a:pt x="68" y="85"/>
                  </a:cubicBezTo>
                  <a:cubicBezTo>
                    <a:pt x="68" y="87"/>
                    <a:pt x="70" y="89"/>
                    <a:pt x="71" y="90"/>
                  </a:cubicBezTo>
                  <a:cubicBezTo>
                    <a:pt x="72" y="90"/>
                    <a:pt x="73" y="91"/>
                    <a:pt x="74" y="91"/>
                  </a:cubicBezTo>
                  <a:cubicBezTo>
                    <a:pt x="75" y="91"/>
                    <a:pt x="76" y="90"/>
                    <a:pt x="77" y="90"/>
                  </a:cubicBezTo>
                  <a:cubicBezTo>
                    <a:pt x="105" y="73"/>
                    <a:pt x="105" y="73"/>
                    <a:pt x="105" y="73"/>
                  </a:cubicBezTo>
                  <a:cubicBezTo>
                    <a:pt x="106" y="72"/>
                    <a:pt x="108" y="70"/>
                    <a:pt x="108" y="68"/>
                  </a:cubicBezTo>
                  <a:cubicBezTo>
                    <a:pt x="108" y="66"/>
                    <a:pt x="106" y="64"/>
                    <a:pt x="105" y="64"/>
                  </a:cubicBezTo>
                  <a:lnTo>
                    <a:pt x="77" y="46"/>
                  </a:lnTo>
                  <a:close/>
                  <a:moveTo>
                    <a:pt x="103" y="70"/>
                  </a:moveTo>
                  <a:cubicBezTo>
                    <a:pt x="75" y="87"/>
                    <a:pt x="75" y="87"/>
                    <a:pt x="75" y="87"/>
                  </a:cubicBezTo>
                  <a:cubicBezTo>
                    <a:pt x="74" y="87"/>
                    <a:pt x="74" y="87"/>
                    <a:pt x="73" y="87"/>
                  </a:cubicBezTo>
                  <a:cubicBezTo>
                    <a:pt x="72" y="86"/>
                    <a:pt x="72" y="86"/>
                    <a:pt x="72" y="85"/>
                  </a:cubicBezTo>
                  <a:cubicBezTo>
                    <a:pt x="72" y="51"/>
                    <a:pt x="72" y="51"/>
                    <a:pt x="72" y="51"/>
                  </a:cubicBezTo>
                  <a:cubicBezTo>
                    <a:pt x="72" y="50"/>
                    <a:pt x="72" y="49"/>
                    <a:pt x="73" y="49"/>
                  </a:cubicBezTo>
                  <a:cubicBezTo>
                    <a:pt x="73" y="48"/>
                    <a:pt x="74" y="48"/>
                    <a:pt x="74" y="48"/>
                  </a:cubicBezTo>
                  <a:cubicBezTo>
                    <a:pt x="74" y="48"/>
                    <a:pt x="75" y="48"/>
                    <a:pt x="75" y="49"/>
                  </a:cubicBezTo>
                  <a:cubicBezTo>
                    <a:pt x="103" y="66"/>
                    <a:pt x="103" y="66"/>
                    <a:pt x="103" y="66"/>
                  </a:cubicBezTo>
                  <a:cubicBezTo>
                    <a:pt x="104" y="66"/>
                    <a:pt x="104" y="67"/>
                    <a:pt x="104" y="68"/>
                  </a:cubicBezTo>
                  <a:cubicBezTo>
                    <a:pt x="104" y="68"/>
                    <a:pt x="104" y="70"/>
                    <a:pt x="103" y="70"/>
                  </a:cubicBezTo>
                  <a:close/>
                  <a:moveTo>
                    <a:pt x="155" y="98"/>
                  </a:moveTo>
                  <a:cubicBezTo>
                    <a:pt x="128" y="121"/>
                    <a:pt x="128" y="121"/>
                    <a:pt x="128" y="121"/>
                  </a:cubicBezTo>
                  <a:cubicBezTo>
                    <a:pt x="117" y="110"/>
                    <a:pt x="117" y="110"/>
                    <a:pt x="117" y="110"/>
                  </a:cubicBezTo>
                  <a:cubicBezTo>
                    <a:pt x="116" y="110"/>
                    <a:pt x="115" y="110"/>
                    <a:pt x="114" y="110"/>
                  </a:cubicBezTo>
                  <a:cubicBezTo>
                    <a:pt x="114" y="111"/>
                    <a:pt x="114" y="112"/>
                    <a:pt x="114" y="113"/>
                  </a:cubicBezTo>
                  <a:cubicBezTo>
                    <a:pt x="126" y="125"/>
                    <a:pt x="126" y="125"/>
                    <a:pt x="126" y="125"/>
                  </a:cubicBezTo>
                  <a:cubicBezTo>
                    <a:pt x="127" y="126"/>
                    <a:pt x="127" y="126"/>
                    <a:pt x="128" y="126"/>
                  </a:cubicBezTo>
                  <a:cubicBezTo>
                    <a:pt x="128" y="126"/>
                    <a:pt x="129" y="126"/>
                    <a:pt x="129" y="125"/>
                  </a:cubicBezTo>
                  <a:cubicBezTo>
                    <a:pt x="157" y="101"/>
                    <a:pt x="157" y="101"/>
                    <a:pt x="157" y="101"/>
                  </a:cubicBezTo>
                  <a:cubicBezTo>
                    <a:pt x="158" y="100"/>
                    <a:pt x="158" y="99"/>
                    <a:pt x="158" y="98"/>
                  </a:cubicBezTo>
                  <a:cubicBezTo>
                    <a:pt x="157" y="98"/>
                    <a:pt x="156" y="98"/>
                    <a:pt x="155" y="98"/>
                  </a:cubicBezTo>
                  <a:close/>
                  <a:moveTo>
                    <a:pt x="84" y="132"/>
                  </a:moveTo>
                  <a:cubicBezTo>
                    <a:pt x="28" y="132"/>
                    <a:pt x="28" y="132"/>
                    <a:pt x="28" y="132"/>
                  </a:cubicBezTo>
                  <a:cubicBezTo>
                    <a:pt x="28" y="8"/>
                    <a:pt x="28" y="8"/>
                    <a:pt x="28" y="8"/>
                  </a:cubicBezTo>
                  <a:cubicBezTo>
                    <a:pt x="140" y="8"/>
                    <a:pt x="140" y="8"/>
                    <a:pt x="140" y="8"/>
                  </a:cubicBezTo>
                  <a:cubicBezTo>
                    <a:pt x="140" y="58"/>
                    <a:pt x="140" y="58"/>
                    <a:pt x="140" y="58"/>
                  </a:cubicBezTo>
                  <a:cubicBezTo>
                    <a:pt x="140" y="59"/>
                    <a:pt x="141" y="60"/>
                    <a:pt x="142" y="60"/>
                  </a:cubicBezTo>
                  <a:cubicBezTo>
                    <a:pt x="143" y="60"/>
                    <a:pt x="144" y="59"/>
                    <a:pt x="144" y="58"/>
                  </a:cubicBezTo>
                  <a:cubicBezTo>
                    <a:pt x="144" y="40"/>
                    <a:pt x="144" y="40"/>
                    <a:pt x="144" y="40"/>
                  </a:cubicBezTo>
                  <a:cubicBezTo>
                    <a:pt x="160" y="40"/>
                    <a:pt x="160" y="40"/>
                    <a:pt x="160" y="40"/>
                  </a:cubicBezTo>
                  <a:cubicBezTo>
                    <a:pt x="160" y="62"/>
                    <a:pt x="160" y="62"/>
                    <a:pt x="160" y="62"/>
                  </a:cubicBezTo>
                  <a:cubicBezTo>
                    <a:pt x="160" y="64"/>
                    <a:pt x="162" y="66"/>
                    <a:pt x="164" y="66"/>
                  </a:cubicBezTo>
                  <a:cubicBezTo>
                    <a:pt x="166" y="66"/>
                    <a:pt x="168" y="64"/>
                    <a:pt x="168" y="62"/>
                  </a:cubicBezTo>
                  <a:cubicBezTo>
                    <a:pt x="168" y="16"/>
                    <a:pt x="168" y="16"/>
                    <a:pt x="168" y="16"/>
                  </a:cubicBezTo>
                  <a:cubicBezTo>
                    <a:pt x="168" y="7"/>
                    <a:pt x="161" y="0"/>
                    <a:pt x="152" y="0"/>
                  </a:cubicBezTo>
                  <a:cubicBezTo>
                    <a:pt x="16" y="0"/>
                    <a:pt x="16" y="0"/>
                    <a:pt x="16" y="0"/>
                  </a:cubicBezTo>
                  <a:cubicBezTo>
                    <a:pt x="7" y="0"/>
                    <a:pt x="0" y="7"/>
                    <a:pt x="0" y="16"/>
                  </a:cubicBezTo>
                  <a:cubicBezTo>
                    <a:pt x="0" y="124"/>
                    <a:pt x="0" y="124"/>
                    <a:pt x="0" y="124"/>
                  </a:cubicBezTo>
                  <a:cubicBezTo>
                    <a:pt x="0" y="133"/>
                    <a:pt x="7" y="140"/>
                    <a:pt x="16" y="140"/>
                  </a:cubicBezTo>
                  <a:cubicBezTo>
                    <a:pt x="84" y="140"/>
                    <a:pt x="84" y="140"/>
                    <a:pt x="84" y="140"/>
                  </a:cubicBezTo>
                  <a:cubicBezTo>
                    <a:pt x="86" y="140"/>
                    <a:pt x="88" y="138"/>
                    <a:pt x="88" y="136"/>
                  </a:cubicBezTo>
                  <a:cubicBezTo>
                    <a:pt x="88" y="134"/>
                    <a:pt x="86" y="132"/>
                    <a:pt x="84" y="132"/>
                  </a:cubicBezTo>
                  <a:close/>
                  <a:moveTo>
                    <a:pt x="144" y="8"/>
                  </a:moveTo>
                  <a:cubicBezTo>
                    <a:pt x="152" y="8"/>
                    <a:pt x="152" y="8"/>
                    <a:pt x="152" y="8"/>
                  </a:cubicBezTo>
                  <a:cubicBezTo>
                    <a:pt x="156" y="8"/>
                    <a:pt x="160" y="12"/>
                    <a:pt x="160" y="16"/>
                  </a:cubicBezTo>
                  <a:cubicBezTo>
                    <a:pt x="160" y="36"/>
                    <a:pt x="160" y="36"/>
                    <a:pt x="160" y="36"/>
                  </a:cubicBezTo>
                  <a:cubicBezTo>
                    <a:pt x="144" y="36"/>
                    <a:pt x="144" y="36"/>
                    <a:pt x="144" y="36"/>
                  </a:cubicBezTo>
                  <a:lnTo>
                    <a:pt x="144" y="8"/>
                  </a:lnTo>
                  <a:close/>
                  <a:moveTo>
                    <a:pt x="24" y="132"/>
                  </a:moveTo>
                  <a:cubicBezTo>
                    <a:pt x="16" y="132"/>
                    <a:pt x="16" y="132"/>
                    <a:pt x="16" y="132"/>
                  </a:cubicBezTo>
                  <a:cubicBezTo>
                    <a:pt x="12" y="132"/>
                    <a:pt x="8" y="128"/>
                    <a:pt x="8" y="124"/>
                  </a:cubicBezTo>
                  <a:cubicBezTo>
                    <a:pt x="8" y="104"/>
                    <a:pt x="8" y="104"/>
                    <a:pt x="8" y="104"/>
                  </a:cubicBezTo>
                  <a:cubicBezTo>
                    <a:pt x="24" y="104"/>
                    <a:pt x="24" y="104"/>
                    <a:pt x="24" y="104"/>
                  </a:cubicBezTo>
                  <a:lnTo>
                    <a:pt x="24" y="132"/>
                  </a:lnTo>
                  <a:close/>
                  <a:moveTo>
                    <a:pt x="24" y="100"/>
                  </a:moveTo>
                  <a:cubicBezTo>
                    <a:pt x="8" y="100"/>
                    <a:pt x="8" y="100"/>
                    <a:pt x="8" y="100"/>
                  </a:cubicBezTo>
                  <a:cubicBezTo>
                    <a:pt x="8" y="72"/>
                    <a:pt x="8" y="72"/>
                    <a:pt x="8" y="72"/>
                  </a:cubicBezTo>
                  <a:cubicBezTo>
                    <a:pt x="24" y="72"/>
                    <a:pt x="24" y="72"/>
                    <a:pt x="24" y="72"/>
                  </a:cubicBezTo>
                  <a:lnTo>
                    <a:pt x="24" y="100"/>
                  </a:lnTo>
                  <a:close/>
                  <a:moveTo>
                    <a:pt x="24" y="68"/>
                  </a:moveTo>
                  <a:cubicBezTo>
                    <a:pt x="8" y="68"/>
                    <a:pt x="8" y="68"/>
                    <a:pt x="8" y="68"/>
                  </a:cubicBezTo>
                  <a:cubicBezTo>
                    <a:pt x="8" y="40"/>
                    <a:pt x="8" y="40"/>
                    <a:pt x="8" y="40"/>
                  </a:cubicBezTo>
                  <a:cubicBezTo>
                    <a:pt x="24" y="40"/>
                    <a:pt x="24" y="40"/>
                    <a:pt x="24" y="40"/>
                  </a:cubicBezTo>
                  <a:lnTo>
                    <a:pt x="24" y="68"/>
                  </a:lnTo>
                  <a:close/>
                  <a:moveTo>
                    <a:pt x="24" y="36"/>
                  </a:moveTo>
                  <a:cubicBezTo>
                    <a:pt x="8" y="36"/>
                    <a:pt x="8" y="36"/>
                    <a:pt x="8" y="36"/>
                  </a:cubicBezTo>
                  <a:cubicBezTo>
                    <a:pt x="8" y="16"/>
                    <a:pt x="8" y="16"/>
                    <a:pt x="8" y="16"/>
                  </a:cubicBezTo>
                  <a:cubicBezTo>
                    <a:pt x="8" y="12"/>
                    <a:pt x="12" y="8"/>
                    <a:pt x="16" y="8"/>
                  </a:cubicBezTo>
                  <a:cubicBezTo>
                    <a:pt x="24" y="8"/>
                    <a:pt x="24" y="8"/>
                    <a:pt x="24" y="8"/>
                  </a:cubicBezTo>
                  <a:lnTo>
                    <a:pt x="24" y="36"/>
                  </a:ln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4" name="Freeform 18"/>
            <p:cNvSpPr>
              <a:spLocks/>
            </p:cNvSpPr>
            <p:nvPr/>
          </p:nvSpPr>
          <p:spPr bwMode="auto">
            <a:xfrm>
              <a:off x="7560536" y="3602518"/>
              <a:ext cx="167645" cy="175782"/>
            </a:xfrm>
            <a:custGeom>
              <a:avLst/>
              <a:gdLst>
                <a:gd name="T0" fmla="*/ 148 w 159"/>
                <a:gd name="T1" fmla="*/ 0 h 183"/>
                <a:gd name="T2" fmla="*/ 50 w 159"/>
                <a:gd name="T3" fmla="*/ 0 h 183"/>
                <a:gd name="T4" fmla="*/ 39 w 159"/>
                <a:gd name="T5" fmla="*/ 10 h 183"/>
                <a:gd name="T6" fmla="*/ 39 w 159"/>
                <a:gd name="T7" fmla="*/ 18 h 183"/>
                <a:gd name="T8" fmla="*/ 19 w 159"/>
                <a:gd name="T9" fmla="*/ 18 h 183"/>
                <a:gd name="T10" fmla="*/ 0 w 159"/>
                <a:gd name="T11" fmla="*/ 35 h 183"/>
                <a:gd name="T12" fmla="*/ 0 w 159"/>
                <a:gd name="T13" fmla="*/ 89 h 183"/>
                <a:gd name="T14" fmla="*/ 4 w 159"/>
                <a:gd name="T15" fmla="*/ 93 h 183"/>
                <a:gd name="T16" fmla="*/ 8 w 159"/>
                <a:gd name="T17" fmla="*/ 89 h 183"/>
                <a:gd name="T18" fmla="*/ 8 w 159"/>
                <a:gd name="T19" fmla="*/ 35 h 183"/>
                <a:gd name="T20" fmla="*/ 19 w 159"/>
                <a:gd name="T21" fmla="*/ 27 h 183"/>
                <a:gd name="T22" fmla="*/ 120 w 159"/>
                <a:gd name="T23" fmla="*/ 27 h 183"/>
                <a:gd name="T24" fmla="*/ 132 w 159"/>
                <a:gd name="T25" fmla="*/ 35 h 183"/>
                <a:gd name="T26" fmla="*/ 132 w 159"/>
                <a:gd name="T27" fmla="*/ 89 h 183"/>
                <a:gd name="T28" fmla="*/ 136 w 159"/>
                <a:gd name="T29" fmla="*/ 93 h 183"/>
                <a:gd name="T30" fmla="*/ 140 w 159"/>
                <a:gd name="T31" fmla="*/ 89 h 183"/>
                <a:gd name="T32" fmla="*/ 140 w 159"/>
                <a:gd name="T33" fmla="*/ 35 h 183"/>
                <a:gd name="T34" fmla="*/ 120 w 159"/>
                <a:gd name="T35" fmla="*/ 18 h 183"/>
                <a:gd name="T36" fmla="*/ 43 w 159"/>
                <a:gd name="T37" fmla="*/ 18 h 183"/>
                <a:gd name="T38" fmla="*/ 43 w 159"/>
                <a:gd name="T39" fmla="*/ 10 h 183"/>
                <a:gd name="T40" fmla="*/ 50 w 159"/>
                <a:gd name="T41" fmla="*/ 4 h 183"/>
                <a:gd name="T42" fmla="*/ 148 w 159"/>
                <a:gd name="T43" fmla="*/ 4 h 183"/>
                <a:gd name="T44" fmla="*/ 155 w 159"/>
                <a:gd name="T45" fmla="*/ 10 h 183"/>
                <a:gd name="T46" fmla="*/ 155 w 159"/>
                <a:gd name="T47" fmla="*/ 150 h 183"/>
                <a:gd name="T48" fmla="*/ 148 w 159"/>
                <a:gd name="T49" fmla="*/ 156 h 183"/>
                <a:gd name="T50" fmla="*/ 148 w 159"/>
                <a:gd name="T51" fmla="*/ 156 h 183"/>
                <a:gd name="T52" fmla="*/ 140 w 159"/>
                <a:gd name="T53" fmla="*/ 156 h 183"/>
                <a:gd name="T54" fmla="*/ 140 w 159"/>
                <a:gd name="T55" fmla="*/ 112 h 183"/>
                <a:gd name="T56" fmla="*/ 136 w 159"/>
                <a:gd name="T57" fmla="*/ 108 h 183"/>
                <a:gd name="T58" fmla="*/ 132 w 159"/>
                <a:gd name="T59" fmla="*/ 112 h 183"/>
                <a:gd name="T60" fmla="*/ 132 w 159"/>
                <a:gd name="T61" fmla="*/ 165 h 183"/>
                <a:gd name="T62" fmla="*/ 121 w 159"/>
                <a:gd name="T63" fmla="*/ 174 h 183"/>
                <a:gd name="T64" fmla="*/ 20 w 159"/>
                <a:gd name="T65" fmla="*/ 174 h 183"/>
                <a:gd name="T66" fmla="*/ 8 w 159"/>
                <a:gd name="T67" fmla="*/ 165 h 183"/>
                <a:gd name="T68" fmla="*/ 8 w 159"/>
                <a:gd name="T69" fmla="*/ 112 h 183"/>
                <a:gd name="T70" fmla="*/ 4 w 159"/>
                <a:gd name="T71" fmla="*/ 108 h 183"/>
                <a:gd name="T72" fmla="*/ 0 w 159"/>
                <a:gd name="T73" fmla="*/ 112 h 183"/>
                <a:gd name="T74" fmla="*/ 0 w 159"/>
                <a:gd name="T75" fmla="*/ 165 h 183"/>
                <a:gd name="T76" fmla="*/ 20 w 159"/>
                <a:gd name="T77" fmla="*/ 183 h 183"/>
                <a:gd name="T78" fmla="*/ 121 w 159"/>
                <a:gd name="T79" fmla="*/ 183 h 183"/>
                <a:gd name="T80" fmla="*/ 140 w 159"/>
                <a:gd name="T81" fmla="*/ 165 h 183"/>
                <a:gd name="T82" fmla="*/ 140 w 159"/>
                <a:gd name="T83" fmla="*/ 161 h 183"/>
                <a:gd name="T84" fmla="*/ 148 w 159"/>
                <a:gd name="T85" fmla="*/ 161 h 183"/>
                <a:gd name="T86" fmla="*/ 159 w 159"/>
                <a:gd name="T87" fmla="*/ 150 h 183"/>
                <a:gd name="T88" fmla="*/ 159 w 159"/>
                <a:gd name="T89" fmla="*/ 150 h 183"/>
                <a:gd name="T90" fmla="*/ 159 w 159"/>
                <a:gd name="T91" fmla="*/ 10 h 183"/>
                <a:gd name="T92" fmla="*/ 148 w 159"/>
                <a:gd name="T9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9" h="183">
                  <a:moveTo>
                    <a:pt x="148" y="0"/>
                  </a:moveTo>
                  <a:cubicBezTo>
                    <a:pt x="50" y="0"/>
                    <a:pt x="50" y="0"/>
                    <a:pt x="50" y="0"/>
                  </a:cubicBezTo>
                  <a:cubicBezTo>
                    <a:pt x="44" y="0"/>
                    <a:pt x="39" y="5"/>
                    <a:pt x="39" y="10"/>
                  </a:cubicBezTo>
                  <a:cubicBezTo>
                    <a:pt x="39" y="18"/>
                    <a:pt x="39" y="18"/>
                    <a:pt x="39" y="18"/>
                  </a:cubicBezTo>
                  <a:cubicBezTo>
                    <a:pt x="19" y="18"/>
                    <a:pt x="19" y="18"/>
                    <a:pt x="19" y="18"/>
                  </a:cubicBezTo>
                  <a:cubicBezTo>
                    <a:pt x="7" y="18"/>
                    <a:pt x="0" y="25"/>
                    <a:pt x="0" y="35"/>
                  </a:cubicBezTo>
                  <a:cubicBezTo>
                    <a:pt x="0" y="89"/>
                    <a:pt x="0" y="89"/>
                    <a:pt x="0" y="89"/>
                  </a:cubicBezTo>
                  <a:cubicBezTo>
                    <a:pt x="0" y="91"/>
                    <a:pt x="1" y="93"/>
                    <a:pt x="4" y="93"/>
                  </a:cubicBezTo>
                  <a:cubicBezTo>
                    <a:pt x="6" y="93"/>
                    <a:pt x="8" y="91"/>
                    <a:pt x="8" y="89"/>
                  </a:cubicBezTo>
                  <a:cubicBezTo>
                    <a:pt x="8" y="35"/>
                    <a:pt x="8" y="35"/>
                    <a:pt x="8" y="35"/>
                  </a:cubicBezTo>
                  <a:cubicBezTo>
                    <a:pt x="8" y="28"/>
                    <a:pt x="15" y="27"/>
                    <a:pt x="19" y="27"/>
                  </a:cubicBezTo>
                  <a:cubicBezTo>
                    <a:pt x="120" y="27"/>
                    <a:pt x="120" y="27"/>
                    <a:pt x="120" y="27"/>
                  </a:cubicBezTo>
                  <a:cubicBezTo>
                    <a:pt x="126" y="27"/>
                    <a:pt x="132" y="29"/>
                    <a:pt x="132" y="35"/>
                  </a:cubicBezTo>
                  <a:cubicBezTo>
                    <a:pt x="132" y="89"/>
                    <a:pt x="132" y="89"/>
                    <a:pt x="132" y="89"/>
                  </a:cubicBezTo>
                  <a:cubicBezTo>
                    <a:pt x="132" y="91"/>
                    <a:pt x="134" y="93"/>
                    <a:pt x="136" y="93"/>
                  </a:cubicBezTo>
                  <a:cubicBezTo>
                    <a:pt x="139" y="93"/>
                    <a:pt x="140" y="91"/>
                    <a:pt x="140" y="89"/>
                  </a:cubicBezTo>
                  <a:cubicBezTo>
                    <a:pt x="140" y="35"/>
                    <a:pt x="140" y="35"/>
                    <a:pt x="140" y="35"/>
                  </a:cubicBezTo>
                  <a:cubicBezTo>
                    <a:pt x="140" y="25"/>
                    <a:pt x="132" y="18"/>
                    <a:pt x="120" y="18"/>
                  </a:cubicBezTo>
                  <a:cubicBezTo>
                    <a:pt x="43" y="18"/>
                    <a:pt x="43" y="18"/>
                    <a:pt x="43" y="18"/>
                  </a:cubicBezTo>
                  <a:cubicBezTo>
                    <a:pt x="43" y="10"/>
                    <a:pt x="43" y="10"/>
                    <a:pt x="43" y="10"/>
                  </a:cubicBezTo>
                  <a:cubicBezTo>
                    <a:pt x="43" y="7"/>
                    <a:pt x="46" y="4"/>
                    <a:pt x="50" y="4"/>
                  </a:cubicBezTo>
                  <a:cubicBezTo>
                    <a:pt x="148" y="4"/>
                    <a:pt x="148" y="4"/>
                    <a:pt x="148" y="4"/>
                  </a:cubicBezTo>
                  <a:cubicBezTo>
                    <a:pt x="152" y="4"/>
                    <a:pt x="155" y="7"/>
                    <a:pt x="155" y="10"/>
                  </a:cubicBezTo>
                  <a:cubicBezTo>
                    <a:pt x="155" y="150"/>
                    <a:pt x="155" y="150"/>
                    <a:pt x="155" y="150"/>
                  </a:cubicBezTo>
                  <a:cubicBezTo>
                    <a:pt x="155" y="154"/>
                    <a:pt x="152" y="156"/>
                    <a:pt x="148" y="156"/>
                  </a:cubicBezTo>
                  <a:cubicBezTo>
                    <a:pt x="148" y="156"/>
                    <a:pt x="148" y="156"/>
                    <a:pt x="148" y="156"/>
                  </a:cubicBezTo>
                  <a:cubicBezTo>
                    <a:pt x="140" y="156"/>
                    <a:pt x="140" y="156"/>
                    <a:pt x="140" y="156"/>
                  </a:cubicBezTo>
                  <a:cubicBezTo>
                    <a:pt x="140" y="112"/>
                    <a:pt x="140" y="112"/>
                    <a:pt x="140" y="112"/>
                  </a:cubicBezTo>
                  <a:cubicBezTo>
                    <a:pt x="140" y="110"/>
                    <a:pt x="139" y="108"/>
                    <a:pt x="136" y="108"/>
                  </a:cubicBezTo>
                  <a:cubicBezTo>
                    <a:pt x="134" y="108"/>
                    <a:pt x="132" y="110"/>
                    <a:pt x="132" y="112"/>
                  </a:cubicBezTo>
                  <a:cubicBezTo>
                    <a:pt x="132" y="165"/>
                    <a:pt x="132" y="165"/>
                    <a:pt x="132" y="165"/>
                  </a:cubicBezTo>
                  <a:cubicBezTo>
                    <a:pt x="132" y="173"/>
                    <a:pt x="125" y="174"/>
                    <a:pt x="121" y="174"/>
                  </a:cubicBezTo>
                  <a:cubicBezTo>
                    <a:pt x="20" y="174"/>
                    <a:pt x="20" y="174"/>
                    <a:pt x="20" y="174"/>
                  </a:cubicBezTo>
                  <a:cubicBezTo>
                    <a:pt x="14" y="174"/>
                    <a:pt x="8" y="172"/>
                    <a:pt x="8" y="165"/>
                  </a:cubicBezTo>
                  <a:cubicBezTo>
                    <a:pt x="8" y="112"/>
                    <a:pt x="8" y="112"/>
                    <a:pt x="8" y="112"/>
                  </a:cubicBezTo>
                  <a:cubicBezTo>
                    <a:pt x="8" y="110"/>
                    <a:pt x="6" y="108"/>
                    <a:pt x="4" y="108"/>
                  </a:cubicBezTo>
                  <a:cubicBezTo>
                    <a:pt x="1" y="108"/>
                    <a:pt x="0" y="110"/>
                    <a:pt x="0" y="112"/>
                  </a:cubicBezTo>
                  <a:cubicBezTo>
                    <a:pt x="0" y="165"/>
                    <a:pt x="0" y="165"/>
                    <a:pt x="0" y="165"/>
                  </a:cubicBezTo>
                  <a:cubicBezTo>
                    <a:pt x="0" y="175"/>
                    <a:pt x="8" y="183"/>
                    <a:pt x="20" y="183"/>
                  </a:cubicBezTo>
                  <a:cubicBezTo>
                    <a:pt x="121" y="183"/>
                    <a:pt x="121" y="183"/>
                    <a:pt x="121" y="183"/>
                  </a:cubicBezTo>
                  <a:cubicBezTo>
                    <a:pt x="133" y="183"/>
                    <a:pt x="140" y="176"/>
                    <a:pt x="140" y="165"/>
                  </a:cubicBezTo>
                  <a:cubicBezTo>
                    <a:pt x="140" y="161"/>
                    <a:pt x="140" y="161"/>
                    <a:pt x="140" y="161"/>
                  </a:cubicBezTo>
                  <a:cubicBezTo>
                    <a:pt x="148" y="161"/>
                    <a:pt x="148" y="161"/>
                    <a:pt x="148" y="161"/>
                  </a:cubicBezTo>
                  <a:cubicBezTo>
                    <a:pt x="154" y="161"/>
                    <a:pt x="159" y="156"/>
                    <a:pt x="159" y="150"/>
                  </a:cubicBezTo>
                  <a:cubicBezTo>
                    <a:pt x="159" y="150"/>
                    <a:pt x="159" y="150"/>
                    <a:pt x="159" y="150"/>
                  </a:cubicBezTo>
                  <a:cubicBezTo>
                    <a:pt x="159" y="10"/>
                    <a:pt x="159" y="10"/>
                    <a:pt x="159" y="10"/>
                  </a:cubicBezTo>
                  <a:cubicBezTo>
                    <a:pt x="159" y="5"/>
                    <a:pt x="154" y="0"/>
                    <a:pt x="148" y="0"/>
                  </a:cubicBezTo>
                  <a:close/>
                </a:path>
              </a:pathLst>
            </a:custGeom>
            <a:solidFill>
              <a:srgbClr val="1D1D1A"/>
            </a:solid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5" name="Freeform 15"/>
            <p:cNvSpPr>
              <a:spLocks noEditPoints="1"/>
            </p:cNvSpPr>
            <p:nvPr/>
          </p:nvSpPr>
          <p:spPr bwMode="auto">
            <a:xfrm>
              <a:off x="7900592" y="3601599"/>
              <a:ext cx="155097" cy="141881"/>
            </a:xfrm>
            <a:custGeom>
              <a:avLst/>
              <a:gdLst>
                <a:gd name="T0" fmla="*/ 92 w 160"/>
                <a:gd name="T1" fmla="*/ 80 h 160"/>
                <a:gd name="T2" fmla="*/ 60 w 160"/>
                <a:gd name="T3" fmla="*/ 40 h 160"/>
                <a:gd name="T4" fmla="*/ 56 w 160"/>
                <a:gd name="T5" fmla="*/ 24 h 160"/>
                <a:gd name="T6" fmla="*/ 24 w 160"/>
                <a:gd name="T7" fmla="*/ 40 h 160"/>
                <a:gd name="T8" fmla="*/ 28 w 160"/>
                <a:gd name="T9" fmla="*/ 80 h 160"/>
                <a:gd name="T10" fmla="*/ 56 w 160"/>
                <a:gd name="T11" fmla="*/ 72 h 160"/>
                <a:gd name="T12" fmla="*/ 60 w 160"/>
                <a:gd name="T13" fmla="*/ 108 h 160"/>
                <a:gd name="T14" fmla="*/ 88 w 160"/>
                <a:gd name="T15" fmla="*/ 72 h 160"/>
                <a:gd name="T16" fmla="*/ 56 w 160"/>
                <a:gd name="T17" fmla="*/ 68 h 160"/>
                <a:gd name="T18" fmla="*/ 28 w 160"/>
                <a:gd name="T19" fmla="*/ 44 h 160"/>
                <a:gd name="T20" fmla="*/ 56 w 160"/>
                <a:gd name="T21" fmla="*/ 68 h 160"/>
                <a:gd name="T22" fmla="*/ 60 w 160"/>
                <a:gd name="T23" fmla="*/ 44 h 160"/>
                <a:gd name="T24" fmla="*/ 88 w 160"/>
                <a:gd name="T25" fmla="*/ 68 h 160"/>
                <a:gd name="T26" fmla="*/ 48 w 160"/>
                <a:gd name="T27" fmla="*/ 144 h 160"/>
                <a:gd name="T28" fmla="*/ 8 w 160"/>
                <a:gd name="T29" fmla="*/ 133 h 160"/>
                <a:gd name="T30" fmla="*/ 17 w 160"/>
                <a:gd name="T31" fmla="*/ 8 h 160"/>
                <a:gd name="T32" fmla="*/ 144 w 160"/>
                <a:gd name="T33" fmla="*/ 14 h 160"/>
                <a:gd name="T34" fmla="*/ 148 w 160"/>
                <a:gd name="T35" fmla="*/ 52 h 160"/>
                <a:gd name="T36" fmla="*/ 152 w 160"/>
                <a:gd name="T37" fmla="*/ 14 h 160"/>
                <a:gd name="T38" fmla="*/ 17 w 160"/>
                <a:gd name="T39" fmla="*/ 0 h 160"/>
                <a:gd name="T40" fmla="*/ 0 w 160"/>
                <a:gd name="T41" fmla="*/ 132 h 160"/>
                <a:gd name="T42" fmla="*/ 48 w 160"/>
                <a:gd name="T43" fmla="*/ 152 h 160"/>
                <a:gd name="T44" fmla="*/ 48 w 160"/>
                <a:gd name="T45" fmla="*/ 144 h 160"/>
                <a:gd name="T46" fmla="*/ 136 w 160"/>
                <a:gd name="T47" fmla="*/ 74 h 160"/>
                <a:gd name="T48" fmla="*/ 144 w 160"/>
                <a:gd name="T49" fmla="*/ 133 h 160"/>
                <a:gd name="T50" fmla="*/ 87 w 160"/>
                <a:gd name="T51" fmla="*/ 144 h 160"/>
                <a:gd name="T52" fmla="*/ 64 w 160"/>
                <a:gd name="T53" fmla="*/ 148 h 160"/>
                <a:gd name="T54" fmla="*/ 87 w 160"/>
                <a:gd name="T55" fmla="*/ 152 h 160"/>
                <a:gd name="T56" fmla="*/ 152 w 160"/>
                <a:gd name="T57" fmla="*/ 133 h 160"/>
                <a:gd name="T58" fmla="*/ 160 w 160"/>
                <a:gd name="T59" fmla="*/ 74 h 160"/>
                <a:gd name="T60" fmla="*/ 76 w 160"/>
                <a:gd name="T61" fmla="*/ 156 h 160"/>
                <a:gd name="T62" fmla="*/ 76 w 160"/>
                <a:gd name="T63" fmla="*/ 140 h 160"/>
                <a:gd name="T64" fmla="*/ 76 w 160"/>
                <a:gd name="T65" fmla="*/ 156 h 160"/>
                <a:gd name="T66" fmla="*/ 140 w 160"/>
                <a:gd name="T67" fmla="*/ 74 h 160"/>
                <a:gd name="T68" fmla="*/ 156 w 160"/>
                <a:gd name="T69" fmla="*/ 74 h 160"/>
                <a:gd name="T70" fmla="*/ 93 w 160"/>
                <a:gd name="T71" fmla="*/ 126 h 160"/>
                <a:gd name="T72" fmla="*/ 102 w 160"/>
                <a:gd name="T73" fmla="*/ 116 h 160"/>
                <a:gd name="T74" fmla="*/ 120 w 160"/>
                <a:gd name="T75" fmla="*/ 113 h 160"/>
                <a:gd name="T76" fmla="*/ 129 w 160"/>
                <a:gd name="T77" fmla="*/ 126 h 160"/>
                <a:gd name="T78" fmla="*/ 109 w 160"/>
                <a:gd name="T79" fmla="*/ 84 h 160"/>
                <a:gd name="T80" fmla="*/ 119 w 160"/>
                <a:gd name="T81" fmla="*/ 112 h 160"/>
                <a:gd name="T82" fmla="*/ 111 w 160"/>
                <a:gd name="T83" fmla="*/ 9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160">
                  <a:moveTo>
                    <a:pt x="88" y="80"/>
                  </a:moveTo>
                  <a:cubicBezTo>
                    <a:pt x="92" y="80"/>
                    <a:pt x="92" y="80"/>
                    <a:pt x="92" y="80"/>
                  </a:cubicBezTo>
                  <a:cubicBezTo>
                    <a:pt x="92" y="40"/>
                    <a:pt x="92" y="40"/>
                    <a:pt x="92" y="40"/>
                  </a:cubicBezTo>
                  <a:cubicBezTo>
                    <a:pt x="60" y="40"/>
                    <a:pt x="60" y="40"/>
                    <a:pt x="60" y="40"/>
                  </a:cubicBezTo>
                  <a:cubicBezTo>
                    <a:pt x="60" y="24"/>
                    <a:pt x="60" y="24"/>
                    <a:pt x="60" y="24"/>
                  </a:cubicBezTo>
                  <a:cubicBezTo>
                    <a:pt x="56" y="24"/>
                    <a:pt x="56" y="24"/>
                    <a:pt x="56" y="24"/>
                  </a:cubicBezTo>
                  <a:cubicBezTo>
                    <a:pt x="56" y="40"/>
                    <a:pt x="56" y="40"/>
                    <a:pt x="56" y="40"/>
                  </a:cubicBezTo>
                  <a:cubicBezTo>
                    <a:pt x="24" y="40"/>
                    <a:pt x="24" y="40"/>
                    <a:pt x="24" y="40"/>
                  </a:cubicBezTo>
                  <a:cubicBezTo>
                    <a:pt x="24" y="80"/>
                    <a:pt x="24" y="80"/>
                    <a:pt x="24" y="80"/>
                  </a:cubicBezTo>
                  <a:cubicBezTo>
                    <a:pt x="28" y="80"/>
                    <a:pt x="28" y="80"/>
                    <a:pt x="28" y="80"/>
                  </a:cubicBezTo>
                  <a:cubicBezTo>
                    <a:pt x="28" y="72"/>
                    <a:pt x="28" y="72"/>
                    <a:pt x="28" y="72"/>
                  </a:cubicBezTo>
                  <a:cubicBezTo>
                    <a:pt x="56" y="72"/>
                    <a:pt x="56" y="72"/>
                    <a:pt x="56" y="72"/>
                  </a:cubicBezTo>
                  <a:cubicBezTo>
                    <a:pt x="56" y="108"/>
                    <a:pt x="56" y="108"/>
                    <a:pt x="56" y="108"/>
                  </a:cubicBezTo>
                  <a:cubicBezTo>
                    <a:pt x="60" y="108"/>
                    <a:pt x="60" y="108"/>
                    <a:pt x="60" y="108"/>
                  </a:cubicBezTo>
                  <a:cubicBezTo>
                    <a:pt x="60" y="72"/>
                    <a:pt x="60" y="72"/>
                    <a:pt x="60" y="72"/>
                  </a:cubicBezTo>
                  <a:cubicBezTo>
                    <a:pt x="88" y="72"/>
                    <a:pt x="88" y="72"/>
                    <a:pt x="88" y="72"/>
                  </a:cubicBezTo>
                  <a:lnTo>
                    <a:pt x="88" y="80"/>
                  </a:lnTo>
                  <a:close/>
                  <a:moveTo>
                    <a:pt x="56" y="68"/>
                  </a:moveTo>
                  <a:cubicBezTo>
                    <a:pt x="28" y="68"/>
                    <a:pt x="28" y="68"/>
                    <a:pt x="28" y="68"/>
                  </a:cubicBezTo>
                  <a:cubicBezTo>
                    <a:pt x="28" y="44"/>
                    <a:pt x="28" y="44"/>
                    <a:pt x="28" y="44"/>
                  </a:cubicBezTo>
                  <a:cubicBezTo>
                    <a:pt x="56" y="44"/>
                    <a:pt x="56" y="44"/>
                    <a:pt x="56" y="44"/>
                  </a:cubicBezTo>
                  <a:lnTo>
                    <a:pt x="56" y="68"/>
                  </a:lnTo>
                  <a:close/>
                  <a:moveTo>
                    <a:pt x="60" y="68"/>
                  </a:moveTo>
                  <a:cubicBezTo>
                    <a:pt x="60" y="44"/>
                    <a:pt x="60" y="44"/>
                    <a:pt x="60" y="44"/>
                  </a:cubicBezTo>
                  <a:cubicBezTo>
                    <a:pt x="88" y="44"/>
                    <a:pt x="88" y="44"/>
                    <a:pt x="88" y="44"/>
                  </a:cubicBezTo>
                  <a:cubicBezTo>
                    <a:pt x="88" y="68"/>
                    <a:pt x="88" y="68"/>
                    <a:pt x="88" y="68"/>
                  </a:cubicBezTo>
                  <a:lnTo>
                    <a:pt x="60" y="68"/>
                  </a:lnTo>
                  <a:close/>
                  <a:moveTo>
                    <a:pt x="48" y="144"/>
                  </a:moveTo>
                  <a:cubicBezTo>
                    <a:pt x="17" y="144"/>
                    <a:pt x="17" y="144"/>
                    <a:pt x="17" y="144"/>
                  </a:cubicBezTo>
                  <a:cubicBezTo>
                    <a:pt x="12" y="144"/>
                    <a:pt x="8" y="138"/>
                    <a:pt x="8" y="133"/>
                  </a:cubicBezTo>
                  <a:cubicBezTo>
                    <a:pt x="8" y="14"/>
                    <a:pt x="8" y="14"/>
                    <a:pt x="8" y="14"/>
                  </a:cubicBezTo>
                  <a:cubicBezTo>
                    <a:pt x="8" y="9"/>
                    <a:pt x="13" y="8"/>
                    <a:pt x="17" y="8"/>
                  </a:cubicBezTo>
                  <a:cubicBezTo>
                    <a:pt x="135" y="8"/>
                    <a:pt x="135" y="8"/>
                    <a:pt x="135" y="8"/>
                  </a:cubicBezTo>
                  <a:cubicBezTo>
                    <a:pt x="138" y="8"/>
                    <a:pt x="144" y="9"/>
                    <a:pt x="144" y="14"/>
                  </a:cubicBezTo>
                  <a:cubicBezTo>
                    <a:pt x="144" y="48"/>
                    <a:pt x="144" y="48"/>
                    <a:pt x="144" y="48"/>
                  </a:cubicBezTo>
                  <a:cubicBezTo>
                    <a:pt x="144" y="50"/>
                    <a:pt x="145" y="52"/>
                    <a:pt x="148" y="52"/>
                  </a:cubicBezTo>
                  <a:cubicBezTo>
                    <a:pt x="150" y="52"/>
                    <a:pt x="152" y="50"/>
                    <a:pt x="152" y="48"/>
                  </a:cubicBezTo>
                  <a:cubicBezTo>
                    <a:pt x="152" y="14"/>
                    <a:pt x="152" y="14"/>
                    <a:pt x="152" y="14"/>
                  </a:cubicBezTo>
                  <a:cubicBezTo>
                    <a:pt x="152" y="6"/>
                    <a:pt x="145" y="0"/>
                    <a:pt x="135" y="0"/>
                  </a:cubicBezTo>
                  <a:cubicBezTo>
                    <a:pt x="17" y="0"/>
                    <a:pt x="17" y="0"/>
                    <a:pt x="17" y="0"/>
                  </a:cubicBezTo>
                  <a:cubicBezTo>
                    <a:pt x="7" y="0"/>
                    <a:pt x="0" y="6"/>
                    <a:pt x="0" y="14"/>
                  </a:cubicBezTo>
                  <a:cubicBezTo>
                    <a:pt x="0" y="132"/>
                    <a:pt x="0" y="132"/>
                    <a:pt x="0" y="132"/>
                  </a:cubicBezTo>
                  <a:cubicBezTo>
                    <a:pt x="0" y="142"/>
                    <a:pt x="7" y="152"/>
                    <a:pt x="17" y="152"/>
                  </a:cubicBezTo>
                  <a:cubicBezTo>
                    <a:pt x="48" y="152"/>
                    <a:pt x="48" y="152"/>
                    <a:pt x="48" y="152"/>
                  </a:cubicBezTo>
                  <a:cubicBezTo>
                    <a:pt x="50" y="152"/>
                    <a:pt x="52" y="150"/>
                    <a:pt x="52" y="148"/>
                  </a:cubicBezTo>
                  <a:cubicBezTo>
                    <a:pt x="52" y="146"/>
                    <a:pt x="50" y="144"/>
                    <a:pt x="48" y="144"/>
                  </a:cubicBezTo>
                  <a:close/>
                  <a:moveTo>
                    <a:pt x="148" y="62"/>
                  </a:moveTo>
                  <a:cubicBezTo>
                    <a:pt x="141" y="62"/>
                    <a:pt x="136" y="67"/>
                    <a:pt x="136" y="74"/>
                  </a:cubicBezTo>
                  <a:cubicBezTo>
                    <a:pt x="136" y="79"/>
                    <a:pt x="139" y="84"/>
                    <a:pt x="144" y="85"/>
                  </a:cubicBezTo>
                  <a:cubicBezTo>
                    <a:pt x="144" y="133"/>
                    <a:pt x="144" y="133"/>
                    <a:pt x="144" y="133"/>
                  </a:cubicBezTo>
                  <a:cubicBezTo>
                    <a:pt x="144" y="138"/>
                    <a:pt x="140" y="144"/>
                    <a:pt x="135" y="144"/>
                  </a:cubicBezTo>
                  <a:cubicBezTo>
                    <a:pt x="87" y="144"/>
                    <a:pt x="87" y="144"/>
                    <a:pt x="87" y="144"/>
                  </a:cubicBezTo>
                  <a:cubicBezTo>
                    <a:pt x="85" y="139"/>
                    <a:pt x="81" y="136"/>
                    <a:pt x="76" y="136"/>
                  </a:cubicBezTo>
                  <a:cubicBezTo>
                    <a:pt x="69" y="136"/>
                    <a:pt x="64" y="141"/>
                    <a:pt x="64" y="148"/>
                  </a:cubicBezTo>
                  <a:cubicBezTo>
                    <a:pt x="64" y="155"/>
                    <a:pt x="69" y="160"/>
                    <a:pt x="76" y="160"/>
                  </a:cubicBezTo>
                  <a:cubicBezTo>
                    <a:pt x="81" y="160"/>
                    <a:pt x="85" y="157"/>
                    <a:pt x="87" y="152"/>
                  </a:cubicBezTo>
                  <a:cubicBezTo>
                    <a:pt x="135" y="152"/>
                    <a:pt x="135" y="152"/>
                    <a:pt x="135" y="152"/>
                  </a:cubicBezTo>
                  <a:cubicBezTo>
                    <a:pt x="145" y="152"/>
                    <a:pt x="152" y="142"/>
                    <a:pt x="152" y="133"/>
                  </a:cubicBezTo>
                  <a:cubicBezTo>
                    <a:pt x="152" y="85"/>
                    <a:pt x="152" y="85"/>
                    <a:pt x="152" y="85"/>
                  </a:cubicBezTo>
                  <a:cubicBezTo>
                    <a:pt x="157" y="84"/>
                    <a:pt x="160" y="79"/>
                    <a:pt x="160" y="74"/>
                  </a:cubicBezTo>
                  <a:cubicBezTo>
                    <a:pt x="160" y="67"/>
                    <a:pt x="155" y="62"/>
                    <a:pt x="148" y="62"/>
                  </a:cubicBezTo>
                  <a:close/>
                  <a:moveTo>
                    <a:pt x="76" y="156"/>
                  </a:moveTo>
                  <a:cubicBezTo>
                    <a:pt x="71" y="156"/>
                    <a:pt x="68" y="152"/>
                    <a:pt x="68" y="148"/>
                  </a:cubicBezTo>
                  <a:cubicBezTo>
                    <a:pt x="68" y="144"/>
                    <a:pt x="71" y="140"/>
                    <a:pt x="76" y="140"/>
                  </a:cubicBezTo>
                  <a:cubicBezTo>
                    <a:pt x="80" y="140"/>
                    <a:pt x="84" y="144"/>
                    <a:pt x="84" y="148"/>
                  </a:cubicBezTo>
                  <a:cubicBezTo>
                    <a:pt x="84" y="152"/>
                    <a:pt x="80" y="156"/>
                    <a:pt x="76" y="156"/>
                  </a:cubicBezTo>
                  <a:close/>
                  <a:moveTo>
                    <a:pt x="148" y="82"/>
                  </a:moveTo>
                  <a:cubicBezTo>
                    <a:pt x="143" y="82"/>
                    <a:pt x="140" y="78"/>
                    <a:pt x="140" y="74"/>
                  </a:cubicBezTo>
                  <a:cubicBezTo>
                    <a:pt x="140" y="70"/>
                    <a:pt x="143" y="66"/>
                    <a:pt x="148" y="66"/>
                  </a:cubicBezTo>
                  <a:cubicBezTo>
                    <a:pt x="152" y="66"/>
                    <a:pt x="156" y="70"/>
                    <a:pt x="156" y="74"/>
                  </a:cubicBezTo>
                  <a:cubicBezTo>
                    <a:pt x="156" y="78"/>
                    <a:pt x="152" y="82"/>
                    <a:pt x="148" y="82"/>
                  </a:cubicBezTo>
                  <a:close/>
                  <a:moveTo>
                    <a:pt x="93" y="126"/>
                  </a:moveTo>
                  <a:cubicBezTo>
                    <a:pt x="97" y="128"/>
                    <a:pt x="97" y="128"/>
                    <a:pt x="97" y="128"/>
                  </a:cubicBezTo>
                  <a:cubicBezTo>
                    <a:pt x="102" y="116"/>
                    <a:pt x="102" y="116"/>
                    <a:pt x="102" y="116"/>
                  </a:cubicBezTo>
                  <a:cubicBezTo>
                    <a:pt x="120" y="116"/>
                    <a:pt x="120" y="116"/>
                    <a:pt x="120" y="116"/>
                  </a:cubicBezTo>
                  <a:cubicBezTo>
                    <a:pt x="120" y="113"/>
                    <a:pt x="120" y="113"/>
                    <a:pt x="120" y="113"/>
                  </a:cubicBezTo>
                  <a:cubicBezTo>
                    <a:pt x="126" y="128"/>
                    <a:pt x="126" y="128"/>
                    <a:pt x="126" y="128"/>
                  </a:cubicBezTo>
                  <a:cubicBezTo>
                    <a:pt x="129" y="126"/>
                    <a:pt x="129" y="126"/>
                    <a:pt x="129" y="126"/>
                  </a:cubicBezTo>
                  <a:cubicBezTo>
                    <a:pt x="113" y="84"/>
                    <a:pt x="113" y="84"/>
                    <a:pt x="113" y="84"/>
                  </a:cubicBezTo>
                  <a:cubicBezTo>
                    <a:pt x="109" y="84"/>
                    <a:pt x="109" y="84"/>
                    <a:pt x="109" y="84"/>
                  </a:cubicBezTo>
                  <a:lnTo>
                    <a:pt x="93" y="126"/>
                  </a:lnTo>
                  <a:close/>
                  <a:moveTo>
                    <a:pt x="119" y="112"/>
                  </a:moveTo>
                  <a:cubicBezTo>
                    <a:pt x="103" y="112"/>
                    <a:pt x="103" y="112"/>
                    <a:pt x="103" y="112"/>
                  </a:cubicBezTo>
                  <a:cubicBezTo>
                    <a:pt x="111" y="91"/>
                    <a:pt x="111" y="91"/>
                    <a:pt x="111" y="91"/>
                  </a:cubicBezTo>
                  <a:lnTo>
                    <a:pt x="119" y="112"/>
                  </a:ln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6" name="Freeform 17"/>
            <p:cNvSpPr>
              <a:spLocks noEditPoints="1"/>
            </p:cNvSpPr>
            <p:nvPr/>
          </p:nvSpPr>
          <p:spPr bwMode="auto">
            <a:xfrm>
              <a:off x="7606828" y="4239876"/>
              <a:ext cx="145820" cy="145020"/>
            </a:xfrm>
            <a:custGeom>
              <a:avLst/>
              <a:gdLst>
                <a:gd name="T0" fmla="*/ 56 w 160"/>
                <a:gd name="T1" fmla="*/ 110 h 160"/>
                <a:gd name="T2" fmla="*/ 52 w 160"/>
                <a:gd name="T3" fmla="*/ 54 h 160"/>
                <a:gd name="T4" fmla="*/ 120 w 160"/>
                <a:gd name="T5" fmla="*/ 70 h 160"/>
                <a:gd name="T6" fmla="*/ 124 w 160"/>
                <a:gd name="T7" fmla="*/ 98 h 160"/>
                <a:gd name="T8" fmla="*/ 120 w 160"/>
                <a:gd name="T9" fmla="*/ 70 h 160"/>
                <a:gd name="T10" fmla="*/ 24 w 160"/>
                <a:gd name="T11" fmla="*/ 62 h 160"/>
                <a:gd name="T12" fmla="*/ 20 w 160"/>
                <a:gd name="T13" fmla="*/ 106 h 160"/>
                <a:gd name="T14" fmla="*/ 92 w 160"/>
                <a:gd name="T15" fmla="*/ 146 h 160"/>
                <a:gd name="T16" fmla="*/ 8 w 160"/>
                <a:gd name="T17" fmla="*/ 135 h 160"/>
                <a:gd name="T18" fmla="*/ 17 w 160"/>
                <a:gd name="T19" fmla="*/ 18 h 160"/>
                <a:gd name="T20" fmla="*/ 40 w 160"/>
                <a:gd name="T21" fmla="*/ 24 h 160"/>
                <a:gd name="T22" fmla="*/ 40 w 160"/>
                <a:gd name="T23" fmla="*/ 0 h 160"/>
                <a:gd name="T24" fmla="*/ 17 w 160"/>
                <a:gd name="T25" fmla="*/ 10 h 160"/>
                <a:gd name="T26" fmla="*/ 0 w 160"/>
                <a:gd name="T27" fmla="*/ 135 h 160"/>
                <a:gd name="T28" fmla="*/ 92 w 160"/>
                <a:gd name="T29" fmla="*/ 154 h 160"/>
                <a:gd name="T30" fmla="*/ 92 w 160"/>
                <a:gd name="T31" fmla="*/ 146 h 160"/>
                <a:gd name="T32" fmla="*/ 48 w 160"/>
                <a:gd name="T33" fmla="*/ 12 h 160"/>
                <a:gd name="T34" fmla="*/ 32 w 160"/>
                <a:gd name="T35" fmla="*/ 12 h 160"/>
                <a:gd name="T36" fmla="*/ 40 w 160"/>
                <a:gd name="T37" fmla="*/ 98 h 160"/>
                <a:gd name="T38" fmla="*/ 36 w 160"/>
                <a:gd name="T39" fmla="*/ 70 h 160"/>
                <a:gd name="T40" fmla="*/ 40 w 160"/>
                <a:gd name="T41" fmla="*/ 98 h 160"/>
                <a:gd name="T42" fmla="*/ 68 w 160"/>
                <a:gd name="T43" fmla="*/ 10 h 160"/>
                <a:gd name="T44" fmla="*/ 68 w 160"/>
                <a:gd name="T45" fmla="*/ 18 h 160"/>
                <a:gd name="T46" fmla="*/ 152 w 160"/>
                <a:gd name="T47" fmla="*/ 25 h 160"/>
                <a:gd name="T48" fmla="*/ 145 w 160"/>
                <a:gd name="T49" fmla="*/ 146 h 160"/>
                <a:gd name="T50" fmla="*/ 120 w 160"/>
                <a:gd name="T51" fmla="*/ 136 h 160"/>
                <a:gd name="T52" fmla="*/ 120 w 160"/>
                <a:gd name="T53" fmla="*/ 160 h 160"/>
                <a:gd name="T54" fmla="*/ 145 w 160"/>
                <a:gd name="T55" fmla="*/ 154 h 160"/>
                <a:gd name="T56" fmla="*/ 160 w 160"/>
                <a:gd name="T57" fmla="*/ 25 h 160"/>
                <a:gd name="T58" fmla="*/ 120 w 160"/>
                <a:gd name="T59" fmla="*/ 156 h 160"/>
                <a:gd name="T60" fmla="*/ 120 w 160"/>
                <a:gd name="T61" fmla="*/ 140 h 160"/>
                <a:gd name="T62" fmla="*/ 120 w 160"/>
                <a:gd name="T63" fmla="*/ 156 h 160"/>
                <a:gd name="T64" fmla="*/ 104 w 160"/>
                <a:gd name="T65" fmla="*/ 54 h 160"/>
                <a:gd name="T66" fmla="*/ 108 w 160"/>
                <a:gd name="T67" fmla="*/ 110 h 160"/>
                <a:gd name="T68" fmla="*/ 136 w 160"/>
                <a:gd name="T69" fmla="*/ 62 h 160"/>
                <a:gd name="T70" fmla="*/ 140 w 160"/>
                <a:gd name="T71" fmla="*/ 106 h 160"/>
                <a:gd name="T72" fmla="*/ 136 w 160"/>
                <a:gd name="T73" fmla="*/ 62 h 160"/>
                <a:gd name="T74" fmla="*/ 68 w 160"/>
                <a:gd name="T75" fmla="*/ 122 h 160"/>
                <a:gd name="T76" fmla="*/ 72 w 160"/>
                <a:gd name="T77" fmla="*/ 42 h 160"/>
                <a:gd name="T78" fmla="*/ 92 w 160"/>
                <a:gd name="T79" fmla="*/ 42 h 160"/>
                <a:gd name="T80" fmla="*/ 88 w 160"/>
                <a:gd name="T81" fmla="*/ 122 h 160"/>
                <a:gd name="T82" fmla="*/ 92 w 160"/>
                <a:gd name="T83" fmla="*/ 4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160">
                  <a:moveTo>
                    <a:pt x="52" y="110"/>
                  </a:moveTo>
                  <a:cubicBezTo>
                    <a:pt x="56" y="110"/>
                    <a:pt x="56" y="110"/>
                    <a:pt x="56" y="110"/>
                  </a:cubicBezTo>
                  <a:cubicBezTo>
                    <a:pt x="56" y="54"/>
                    <a:pt x="56" y="54"/>
                    <a:pt x="56" y="54"/>
                  </a:cubicBezTo>
                  <a:cubicBezTo>
                    <a:pt x="52" y="54"/>
                    <a:pt x="52" y="54"/>
                    <a:pt x="52" y="54"/>
                  </a:cubicBezTo>
                  <a:lnTo>
                    <a:pt x="52" y="110"/>
                  </a:lnTo>
                  <a:close/>
                  <a:moveTo>
                    <a:pt x="120" y="70"/>
                  </a:moveTo>
                  <a:cubicBezTo>
                    <a:pt x="120" y="98"/>
                    <a:pt x="120" y="98"/>
                    <a:pt x="120" y="98"/>
                  </a:cubicBezTo>
                  <a:cubicBezTo>
                    <a:pt x="124" y="98"/>
                    <a:pt x="124" y="98"/>
                    <a:pt x="124" y="98"/>
                  </a:cubicBezTo>
                  <a:cubicBezTo>
                    <a:pt x="124" y="70"/>
                    <a:pt x="124" y="70"/>
                    <a:pt x="124" y="70"/>
                  </a:cubicBezTo>
                  <a:lnTo>
                    <a:pt x="120" y="70"/>
                  </a:lnTo>
                  <a:close/>
                  <a:moveTo>
                    <a:pt x="24" y="106"/>
                  </a:moveTo>
                  <a:cubicBezTo>
                    <a:pt x="24" y="62"/>
                    <a:pt x="24" y="62"/>
                    <a:pt x="24" y="62"/>
                  </a:cubicBezTo>
                  <a:cubicBezTo>
                    <a:pt x="20" y="62"/>
                    <a:pt x="20" y="62"/>
                    <a:pt x="20" y="62"/>
                  </a:cubicBezTo>
                  <a:cubicBezTo>
                    <a:pt x="20" y="106"/>
                    <a:pt x="20" y="106"/>
                    <a:pt x="20" y="106"/>
                  </a:cubicBezTo>
                  <a:lnTo>
                    <a:pt x="24" y="106"/>
                  </a:lnTo>
                  <a:close/>
                  <a:moveTo>
                    <a:pt x="92" y="146"/>
                  </a:moveTo>
                  <a:cubicBezTo>
                    <a:pt x="17" y="146"/>
                    <a:pt x="17" y="146"/>
                    <a:pt x="17" y="146"/>
                  </a:cubicBezTo>
                  <a:cubicBezTo>
                    <a:pt x="12" y="146"/>
                    <a:pt x="8" y="140"/>
                    <a:pt x="8" y="135"/>
                  </a:cubicBezTo>
                  <a:cubicBezTo>
                    <a:pt x="8" y="25"/>
                    <a:pt x="8" y="25"/>
                    <a:pt x="8" y="25"/>
                  </a:cubicBezTo>
                  <a:cubicBezTo>
                    <a:pt x="8" y="20"/>
                    <a:pt x="13" y="18"/>
                    <a:pt x="17" y="18"/>
                  </a:cubicBezTo>
                  <a:cubicBezTo>
                    <a:pt x="30" y="18"/>
                    <a:pt x="30" y="18"/>
                    <a:pt x="30" y="18"/>
                  </a:cubicBezTo>
                  <a:cubicBezTo>
                    <a:pt x="32" y="22"/>
                    <a:pt x="36" y="24"/>
                    <a:pt x="40" y="24"/>
                  </a:cubicBezTo>
                  <a:cubicBezTo>
                    <a:pt x="47" y="24"/>
                    <a:pt x="52" y="19"/>
                    <a:pt x="52" y="12"/>
                  </a:cubicBezTo>
                  <a:cubicBezTo>
                    <a:pt x="52" y="5"/>
                    <a:pt x="47" y="0"/>
                    <a:pt x="40" y="0"/>
                  </a:cubicBezTo>
                  <a:cubicBezTo>
                    <a:pt x="34" y="0"/>
                    <a:pt x="29" y="4"/>
                    <a:pt x="28" y="10"/>
                  </a:cubicBezTo>
                  <a:cubicBezTo>
                    <a:pt x="17" y="10"/>
                    <a:pt x="17" y="10"/>
                    <a:pt x="17" y="10"/>
                  </a:cubicBezTo>
                  <a:cubicBezTo>
                    <a:pt x="7" y="10"/>
                    <a:pt x="0" y="16"/>
                    <a:pt x="0" y="25"/>
                  </a:cubicBezTo>
                  <a:cubicBezTo>
                    <a:pt x="0" y="135"/>
                    <a:pt x="0" y="135"/>
                    <a:pt x="0" y="135"/>
                  </a:cubicBezTo>
                  <a:cubicBezTo>
                    <a:pt x="0" y="144"/>
                    <a:pt x="7" y="154"/>
                    <a:pt x="17" y="154"/>
                  </a:cubicBezTo>
                  <a:cubicBezTo>
                    <a:pt x="92" y="154"/>
                    <a:pt x="92" y="154"/>
                    <a:pt x="92" y="154"/>
                  </a:cubicBezTo>
                  <a:cubicBezTo>
                    <a:pt x="94" y="154"/>
                    <a:pt x="96" y="152"/>
                    <a:pt x="96" y="150"/>
                  </a:cubicBezTo>
                  <a:cubicBezTo>
                    <a:pt x="96" y="147"/>
                    <a:pt x="94" y="146"/>
                    <a:pt x="92" y="146"/>
                  </a:cubicBezTo>
                  <a:close/>
                  <a:moveTo>
                    <a:pt x="40" y="4"/>
                  </a:moveTo>
                  <a:cubicBezTo>
                    <a:pt x="44" y="4"/>
                    <a:pt x="48" y="8"/>
                    <a:pt x="48" y="12"/>
                  </a:cubicBezTo>
                  <a:cubicBezTo>
                    <a:pt x="48" y="16"/>
                    <a:pt x="44" y="20"/>
                    <a:pt x="40" y="20"/>
                  </a:cubicBezTo>
                  <a:cubicBezTo>
                    <a:pt x="36" y="20"/>
                    <a:pt x="32" y="16"/>
                    <a:pt x="32" y="12"/>
                  </a:cubicBezTo>
                  <a:cubicBezTo>
                    <a:pt x="32" y="8"/>
                    <a:pt x="36" y="4"/>
                    <a:pt x="40" y="4"/>
                  </a:cubicBezTo>
                  <a:close/>
                  <a:moveTo>
                    <a:pt x="40" y="98"/>
                  </a:moveTo>
                  <a:cubicBezTo>
                    <a:pt x="40" y="70"/>
                    <a:pt x="40" y="70"/>
                    <a:pt x="40" y="70"/>
                  </a:cubicBezTo>
                  <a:cubicBezTo>
                    <a:pt x="36" y="70"/>
                    <a:pt x="36" y="70"/>
                    <a:pt x="36" y="70"/>
                  </a:cubicBezTo>
                  <a:cubicBezTo>
                    <a:pt x="36" y="98"/>
                    <a:pt x="36" y="98"/>
                    <a:pt x="36" y="98"/>
                  </a:cubicBezTo>
                  <a:lnTo>
                    <a:pt x="40" y="98"/>
                  </a:lnTo>
                  <a:close/>
                  <a:moveTo>
                    <a:pt x="145" y="10"/>
                  </a:moveTo>
                  <a:cubicBezTo>
                    <a:pt x="68" y="10"/>
                    <a:pt x="68" y="10"/>
                    <a:pt x="68" y="10"/>
                  </a:cubicBezTo>
                  <a:cubicBezTo>
                    <a:pt x="66" y="10"/>
                    <a:pt x="64" y="12"/>
                    <a:pt x="64" y="14"/>
                  </a:cubicBezTo>
                  <a:cubicBezTo>
                    <a:pt x="64" y="16"/>
                    <a:pt x="66" y="18"/>
                    <a:pt x="68" y="18"/>
                  </a:cubicBezTo>
                  <a:cubicBezTo>
                    <a:pt x="145" y="18"/>
                    <a:pt x="145" y="18"/>
                    <a:pt x="145" y="18"/>
                  </a:cubicBezTo>
                  <a:cubicBezTo>
                    <a:pt x="150" y="18"/>
                    <a:pt x="152" y="20"/>
                    <a:pt x="152" y="25"/>
                  </a:cubicBezTo>
                  <a:cubicBezTo>
                    <a:pt x="152" y="135"/>
                    <a:pt x="152" y="135"/>
                    <a:pt x="152" y="135"/>
                  </a:cubicBezTo>
                  <a:cubicBezTo>
                    <a:pt x="152" y="140"/>
                    <a:pt x="150" y="146"/>
                    <a:pt x="145" y="146"/>
                  </a:cubicBezTo>
                  <a:cubicBezTo>
                    <a:pt x="132" y="146"/>
                    <a:pt x="132" y="146"/>
                    <a:pt x="132" y="146"/>
                  </a:cubicBezTo>
                  <a:cubicBezTo>
                    <a:pt x="131" y="140"/>
                    <a:pt x="126" y="136"/>
                    <a:pt x="120" y="136"/>
                  </a:cubicBezTo>
                  <a:cubicBezTo>
                    <a:pt x="113" y="136"/>
                    <a:pt x="108" y="141"/>
                    <a:pt x="108" y="148"/>
                  </a:cubicBezTo>
                  <a:cubicBezTo>
                    <a:pt x="108" y="155"/>
                    <a:pt x="113" y="160"/>
                    <a:pt x="120" y="160"/>
                  </a:cubicBezTo>
                  <a:cubicBezTo>
                    <a:pt x="124" y="160"/>
                    <a:pt x="128" y="158"/>
                    <a:pt x="130" y="154"/>
                  </a:cubicBezTo>
                  <a:cubicBezTo>
                    <a:pt x="145" y="154"/>
                    <a:pt x="145" y="154"/>
                    <a:pt x="145" y="154"/>
                  </a:cubicBezTo>
                  <a:cubicBezTo>
                    <a:pt x="155" y="154"/>
                    <a:pt x="160" y="144"/>
                    <a:pt x="160" y="135"/>
                  </a:cubicBezTo>
                  <a:cubicBezTo>
                    <a:pt x="160" y="25"/>
                    <a:pt x="160" y="25"/>
                    <a:pt x="160" y="25"/>
                  </a:cubicBezTo>
                  <a:cubicBezTo>
                    <a:pt x="160" y="16"/>
                    <a:pt x="154" y="10"/>
                    <a:pt x="145" y="10"/>
                  </a:cubicBezTo>
                  <a:close/>
                  <a:moveTo>
                    <a:pt x="120" y="156"/>
                  </a:moveTo>
                  <a:cubicBezTo>
                    <a:pt x="116" y="156"/>
                    <a:pt x="112" y="152"/>
                    <a:pt x="112" y="148"/>
                  </a:cubicBezTo>
                  <a:cubicBezTo>
                    <a:pt x="112" y="144"/>
                    <a:pt x="116" y="140"/>
                    <a:pt x="120" y="140"/>
                  </a:cubicBezTo>
                  <a:cubicBezTo>
                    <a:pt x="124" y="140"/>
                    <a:pt x="128" y="144"/>
                    <a:pt x="128" y="148"/>
                  </a:cubicBezTo>
                  <a:cubicBezTo>
                    <a:pt x="128" y="152"/>
                    <a:pt x="124" y="156"/>
                    <a:pt x="120" y="156"/>
                  </a:cubicBezTo>
                  <a:close/>
                  <a:moveTo>
                    <a:pt x="108" y="54"/>
                  </a:moveTo>
                  <a:cubicBezTo>
                    <a:pt x="104" y="54"/>
                    <a:pt x="104" y="54"/>
                    <a:pt x="104" y="54"/>
                  </a:cubicBezTo>
                  <a:cubicBezTo>
                    <a:pt x="104" y="110"/>
                    <a:pt x="104" y="110"/>
                    <a:pt x="104" y="110"/>
                  </a:cubicBezTo>
                  <a:cubicBezTo>
                    <a:pt x="108" y="110"/>
                    <a:pt x="108" y="110"/>
                    <a:pt x="108" y="110"/>
                  </a:cubicBezTo>
                  <a:lnTo>
                    <a:pt x="108" y="54"/>
                  </a:lnTo>
                  <a:close/>
                  <a:moveTo>
                    <a:pt x="136" y="62"/>
                  </a:moveTo>
                  <a:cubicBezTo>
                    <a:pt x="136" y="106"/>
                    <a:pt x="136" y="106"/>
                    <a:pt x="136" y="106"/>
                  </a:cubicBezTo>
                  <a:cubicBezTo>
                    <a:pt x="140" y="106"/>
                    <a:pt x="140" y="106"/>
                    <a:pt x="140" y="106"/>
                  </a:cubicBezTo>
                  <a:cubicBezTo>
                    <a:pt x="140" y="62"/>
                    <a:pt x="140" y="62"/>
                    <a:pt x="140" y="62"/>
                  </a:cubicBezTo>
                  <a:lnTo>
                    <a:pt x="136" y="62"/>
                  </a:lnTo>
                  <a:close/>
                  <a:moveTo>
                    <a:pt x="68" y="42"/>
                  </a:moveTo>
                  <a:cubicBezTo>
                    <a:pt x="68" y="122"/>
                    <a:pt x="68" y="122"/>
                    <a:pt x="68" y="122"/>
                  </a:cubicBezTo>
                  <a:cubicBezTo>
                    <a:pt x="72" y="122"/>
                    <a:pt x="72" y="122"/>
                    <a:pt x="72" y="122"/>
                  </a:cubicBezTo>
                  <a:cubicBezTo>
                    <a:pt x="72" y="42"/>
                    <a:pt x="72" y="42"/>
                    <a:pt x="72" y="42"/>
                  </a:cubicBezTo>
                  <a:lnTo>
                    <a:pt x="68" y="42"/>
                  </a:lnTo>
                  <a:close/>
                  <a:moveTo>
                    <a:pt x="92" y="42"/>
                  </a:moveTo>
                  <a:cubicBezTo>
                    <a:pt x="88" y="42"/>
                    <a:pt x="88" y="42"/>
                    <a:pt x="88" y="42"/>
                  </a:cubicBezTo>
                  <a:cubicBezTo>
                    <a:pt x="88" y="122"/>
                    <a:pt x="88" y="122"/>
                    <a:pt x="88" y="122"/>
                  </a:cubicBezTo>
                  <a:cubicBezTo>
                    <a:pt x="92" y="122"/>
                    <a:pt x="92" y="122"/>
                    <a:pt x="92" y="122"/>
                  </a:cubicBezTo>
                  <a:lnTo>
                    <a:pt x="92" y="42"/>
                  </a:ln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7" name="Freeform 22"/>
            <p:cNvSpPr>
              <a:spLocks noEditPoints="1"/>
            </p:cNvSpPr>
            <p:nvPr/>
          </p:nvSpPr>
          <p:spPr bwMode="auto">
            <a:xfrm>
              <a:off x="8234251" y="3594833"/>
              <a:ext cx="151885" cy="161767"/>
            </a:xfrm>
            <a:custGeom>
              <a:avLst/>
              <a:gdLst>
                <a:gd name="T0" fmla="*/ 16 w 144"/>
                <a:gd name="T1" fmla="*/ 0 h 168"/>
                <a:gd name="T2" fmla="*/ 0 w 144"/>
                <a:gd name="T3" fmla="*/ 152 h 168"/>
                <a:gd name="T4" fmla="*/ 128 w 144"/>
                <a:gd name="T5" fmla="*/ 168 h 168"/>
                <a:gd name="T6" fmla="*/ 144 w 144"/>
                <a:gd name="T7" fmla="*/ 16 h 168"/>
                <a:gd name="T8" fmla="*/ 8 w 144"/>
                <a:gd name="T9" fmla="*/ 16 h 168"/>
                <a:gd name="T10" fmla="*/ 55 w 144"/>
                <a:gd name="T11" fmla="*/ 38 h 168"/>
                <a:gd name="T12" fmla="*/ 22 w 144"/>
                <a:gd name="T13" fmla="*/ 84 h 168"/>
                <a:gd name="T14" fmla="*/ 42 w 144"/>
                <a:gd name="T15" fmla="*/ 84 h 168"/>
                <a:gd name="T16" fmla="*/ 57 w 144"/>
                <a:gd name="T17" fmla="*/ 42 h 168"/>
                <a:gd name="T18" fmla="*/ 68 w 144"/>
                <a:gd name="T19" fmla="*/ 74 h 168"/>
                <a:gd name="T20" fmla="*/ 71 w 144"/>
                <a:gd name="T21" fmla="*/ 94 h 168"/>
                <a:gd name="T22" fmla="*/ 60 w 144"/>
                <a:gd name="T23" fmla="*/ 134 h 168"/>
                <a:gd name="T24" fmla="*/ 8 w 144"/>
                <a:gd name="T25" fmla="*/ 16 h 168"/>
                <a:gd name="T26" fmla="*/ 38 w 144"/>
                <a:gd name="T27" fmla="*/ 84 h 168"/>
                <a:gd name="T28" fmla="*/ 26 w 144"/>
                <a:gd name="T29" fmla="*/ 84 h 168"/>
                <a:gd name="T30" fmla="*/ 70 w 144"/>
                <a:gd name="T31" fmla="*/ 78 h 168"/>
                <a:gd name="T32" fmla="*/ 78 w 144"/>
                <a:gd name="T33" fmla="*/ 84 h 168"/>
                <a:gd name="T34" fmla="*/ 66 w 144"/>
                <a:gd name="T35" fmla="*/ 84 h 168"/>
                <a:gd name="T36" fmla="*/ 128 w 144"/>
                <a:gd name="T37" fmla="*/ 160 h 168"/>
                <a:gd name="T38" fmla="*/ 8 w 144"/>
                <a:gd name="T39" fmla="*/ 152 h 168"/>
                <a:gd name="T40" fmla="*/ 59 w 144"/>
                <a:gd name="T41" fmla="*/ 138 h 168"/>
                <a:gd name="T42" fmla="*/ 130 w 144"/>
                <a:gd name="T43" fmla="*/ 160 h 168"/>
                <a:gd name="T44" fmla="*/ 136 w 144"/>
                <a:gd name="T45" fmla="*/ 152 h 168"/>
                <a:gd name="T46" fmla="*/ 90 w 144"/>
                <a:gd name="T47" fmla="*/ 130 h 168"/>
                <a:gd name="T48" fmla="*/ 122 w 144"/>
                <a:gd name="T49" fmla="*/ 84 h 168"/>
                <a:gd name="T50" fmla="*/ 102 w 144"/>
                <a:gd name="T51" fmla="*/ 84 h 168"/>
                <a:gd name="T52" fmla="*/ 87 w 144"/>
                <a:gd name="T53" fmla="*/ 126 h 168"/>
                <a:gd name="T54" fmla="*/ 82 w 144"/>
                <a:gd name="T55" fmla="*/ 84 h 168"/>
                <a:gd name="T56" fmla="*/ 60 w 144"/>
                <a:gd name="T57" fmla="*/ 40 h 168"/>
                <a:gd name="T58" fmla="*/ 136 w 144"/>
                <a:gd name="T59" fmla="*/ 85 h 168"/>
                <a:gd name="T60" fmla="*/ 112 w 144"/>
                <a:gd name="T61" fmla="*/ 90 h 168"/>
                <a:gd name="T62" fmla="*/ 112 w 144"/>
                <a:gd name="T63" fmla="*/ 78 h 168"/>
                <a:gd name="T64" fmla="*/ 112 w 144"/>
                <a:gd name="T65" fmla="*/ 90 h 168"/>
                <a:gd name="T66" fmla="*/ 85 w 144"/>
                <a:gd name="T67" fmla="*/ 30 h 168"/>
                <a:gd name="T68" fmla="*/ 14 w 144"/>
                <a:gd name="T69" fmla="*/ 8 h 168"/>
                <a:gd name="T70" fmla="*/ 128 w 144"/>
                <a:gd name="T71" fmla="*/ 8 h 168"/>
                <a:gd name="T72" fmla="*/ 136 w 144"/>
                <a:gd name="T73" fmla="*/ 6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4" h="168">
                  <a:moveTo>
                    <a:pt x="128" y="0"/>
                  </a:moveTo>
                  <a:cubicBezTo>
                    <a:pt x="16" y="0"/>
                    <a:pt x="16" y="0"/>
                    <a:pt x="16" y="0"/>
                  </a:cubicBezTo>
                  <a:cubicBezTo>
                    <a:pt x="7" y="0"/>
                    <a:pt x="0" y="7"/>
                    <a:pt x="0" y="16"/>
                  </a:cubicBezTo>
                  <a:cubicBezTo>
                    <a:pt x="0" y="152"/>
                    <a:pt x="0" y="152"/>
                    <a:pt x="0" y="152"/>
                  </a:cubicBezTo>
                  <a:cubicBezTo>
                    <a:pt x="0" y="161"/>
                    <a:pt x="7" y="168"/>
                    <a:pt x="16" y="168"/>
                  </a:cubicBezTo>
                  <a:cubicBezTo>
                    <a:pt x="128" y="168"/>
                    <a:pt x="128" y="168"/>
                    <a:pt x="128" y="168"/>
                  </a:cubicBezTo>
                  <a:cubicBezTo>
                    <a:pt x="137" y="168"/>
                    <a:pt x="144" y="161"/>
                    <a:pt x="144" y="152"/>
                  </a:cubicBezTo>
                  <a:cubicBezTo>
                    <a:pt x="144" y="16"/>
                    <a:pt x="144" y="16"/>
                    <a:pt x="144" y="16"/>
                  </a:cubicBezTo>
                  <a:cubicBezTo>
                    <a:pt x="144" y="7"/>
                    <a:pt x="137" y="0"/>
                    <a:pt x="128" y="0"/>
                  </a:cubicBezTo>
                  <a:close/>
                  <a:moveTo>
                    <a:pt x="8" y="16"/>
                  </a:moveTo>
                  <a:cubicBezTo>
                    <a:pt x="8" y="14"/>
                    <a:pt x="8" y="13"/>
                    <a:pt x="10" y="11"/>
                  </a:cubicBezTo>
                  <a:cubicBezTo>
                    <a:pt x="28" y="14"/>
                    <a:pt x="44" y="24"/>
                    <a:pt x="55" y="38"/>
                  </a:cubicBezTo>
                  <a:cubicBezTo>
                    <a:pt x="43" y="46"/>
                    <a:pt x="34" y="59"/>
                    <a:pt x="31" y="74"/>
                  </a:cubicBezTo>
                  <a:cubicBezTo>
                    <a:pt x="26" y="74"/>
                    <a:pt x="22" y="79"/>
                    <a:pt x="22" y="84"/>
                  </a:cubicBezTo>
                  <a:cubicBezTo>
                    <a:pt x="22" y="90"/>
                    <a:pt x="26" y="94"/>
                    <a:pt x="32" y="94"/>
                  </a:cubicBezTo>
                  <a:cubicBezTo>
                    <a:pt x="38" y="94"/>
                    <a:pt x="42" y="90"/>
                    <a:pt x="42" y="84"/>
                  </a:cubicBezTo>
                  <a:cubicBezTo>
                    <a:pt x="42" y="80"/>
                    <a:pt x="39" y="76"/>
                    <a:pt x="35" y="74"/>
                  </a:cubicBezTo>
                  <a:cubicBezTo>
                    <a:pt x="38" y="61"/>
                    <a:pt x="46" y="49"/>
                    <a:pt x="57" y="42"/>
                  </a:cubicBezTo>
                  <a:cubicBezTo>
                    <a:pt x="64" y="51"/>
                    <a:pt x="68" y="62"/>
                    <a:pt x="70" y="74"/>
                  </a:cubicBezTo>
                  <a:cubicBezTo>
                    <a:pt x="69" y="74"/>
                    <a:pt x="69" y="74"/>
                    <a:pt x="68" y="74"/>
                  </a:cubicBezTo>
                  <a:cubicBezTo>
                    <a:pt x="65" y="76"/>
                    <a:pt x="62" y="80"/>
                    <a:pt x="62" y="84"/>
                  </a:cubicBezTo>
                  <a:cubicBezTo>
                    <a:pt x="62" y="89"/>
                    <a:pt x="66" y="93"/>
                    <a:pt x="71" y="94"/>
                  </a:cubicBezTo>
                  <a:cubicBezTo>
                    <a:pt x="73" y="106"/>
                    <a:pt x="77" y="118"/>
                    <a:pt x="84" y="128"/>
                  </a:cubicBezTo>
                  <a:cubicBezTo>
                    <a:pt x="77" y="132"/>
                    <a:pt x="69" y="134"/>
                    <a:pt x="60" y="134"/>
                  </a:cubicBezTo>
                  <a:cubicBezTo>
                    <a:pt x="32" y="134"/>
                    <a:pt x="8" y="112"/>
                    <a:pt x="8" y="83"/>
                  </a:cubicBezTo>
                  <a:cubicBezTo>
                    <a:pt x="8" y="16"/>
                    <a:pt x="8" y="16"/>
                    <a:pt x="8" y="16"/>
                  </a:cubicBezTo>
                  <a:close/>
                  <a:moveTo>
                    <a:pt x="32" y="78"/>
                  </a:moveTo>
                  <a:cubicBezTo>
                    <a:pt x="35" y="78"/>
                    <a:pt x="38" y="81"/>
                    <a:pt x="38" y="84"/>
                  </a:cubicBezTo>
                  <a:cubicBezTo>
                    <a:pt x="38" y="87"/>
                    <a:pt x="35" y="90"/>
                    <a:pt x="32" y="90"/>
                  </a:cubicBezTo>
                  <a:cubicBezTo>
                    <a:pt x="29" y="90"/>
                    <a:pt x="26" y="87"/>
                    <a:pt x="26" y="84"/>
                  </a:cubicBezTo>
                  <a:cubicBezTo>
                    <a:pt x="26" y="81"/>
                    <a:pt x="29" y="78"/>
                    <a:pt x="32" y="78"/>
                  </a:cubicBezTo>
                  <a:close/>
                  <a:moveTo>
                    <a:pt x="70" y="78"/>
                  </a:moveTo>
                  <a:cubicBezTo>
                    <a:pt x="70" y="78"/>
                    <a:pt x="71" y="78"/>
                    <a:pt x="72" y="78"/>
                  </a:cubicBezTo>
                  <a:cubicBezTo>
                    <a:pt x="75" y="78"/>
                    <a:pt x="78" y="81"/>
                    <a:pt x="78" y="84"/>
                  </a:cubicBezTo>
                  <a:cubicBezTo>
                    <a:pt x="78" y="87"/>
                    <a:pt x="75" y="90"/>
                    <a:pt x="72" y="90"/>
                  </a:cubicBezTo>
                  <a:cubicBezTo>
                    <a:pt x="69" y="90"/>
                    <a:pt x="66" y="87"/>
                    <a:pt x="66" y="84"/>
                  </a:cubicBezTo>
                  <a:cubicBezTo>
                    <a:pt x="66" y="82"/>
                    <a:pt x="68" y="80"/>
                    <a:pt x="70" y="78"/>
                  </a:cubicBezTo>
                  <a:close/>
                  <a:moveTo>
                    <a:pt x="128" y="160"/>
                  </a:moveTo>
                  <a:cubicBezTo>
                    <a:pt x="16" y="160"/>
                    <a:pt x="16" y="160"/>
                    <a:pt x="16" y="160"/>
                  </a:cubicBezTo>
                  <a:cubicBezTo>
                    <a:pt x="12" y="160"/>
                    <a:pt x="8" y="156"/>
                    <a:pt x="8" y="152"/>
                  </a:cubicBezTo>
                  <a:cubicBezTo>
                    <a:pt x="8" y="104"/>
                    <a:pt x="8" y="104"/>
                    <a:pt x="8" y="104"/>
                  </a:cubicBezTo>
                  <a:cubicBezTo>
                    <a:pt x="16" y="124"/>
                    <a:pt x="36" y="138"/>
                    <a:pt x="59" y="138"/>
                  </a:cubicBezTo>
                  <a:cubicBezTo>
                    <a:pt x="69" y="138"/>
                    <a:pt x="78" y="136"/>
                    <a:pt x="86" y="131"/>
                  </a:cubicBezTo>
                  <a:cubicBezTo>
                    <a:pt x="97" y="145"/>
                    <a:pt x="112" y="155"/>
                    <a:pt x="130" y="160"/>
                  </a:cubicBezTo>
                  <a:cubicBezTo>
                    <a:pt x="129" y="160"/>
                    <a:pt x="129" y="160"/>
                    <a:pt x="128" y="160"/>
                  </a:cubicBezTo>
                  <a:close/>
                  <a:moveTo>
                    <a:pt x="136" y="152"/>
                  </a:moveTo>
                  <a:cubicBezTo>
                    <a:pt x="136" y="154"/>
                    <a:pt x="136" y="155"/>
                    <a:pt x="134" y="157"/>
                  </a:cubicBezTo>
                  <a:cubicBezTo>
                    <a:pt x="116" y="154"/>
                    <a:pt x="100" y="144"/>
                    <a:pt x="90" y="130"/>
                  </a:cubicBezTo>
                  <a:cubicBezTo>
                    <a:pt x="102" y="122"/>
                    <a:pt x="110" y="109"/>
                    <a:pt x="113" y="94"/>
                  </a:cubicBezTo>
                  <a:cubicBezTo>
                    <a:pt x="118" y="94"/>
                    <a:pt x="122" y="90"/>
                    <a:pt x="122" y="84"/>
                  </a:cubicBezTo>
                  <a:cubicBezTo>
                    <a:pt x="122" y="79"/>
                    <a:pt x="118" y="74"/>
                    <a:pt x="112" y="74"/>
                  </a:cubicBezTo>
                  <a:cubicBezTo>
                    <a:pt x="107" y="74"/>
                    <a:pt x="102" y="79"/>
                    <a:pt x="102" y="84"/>
                  </a:cubicBezTo>
                  <a:cubicBezTo>
                    <a:pt x="102" y="89"/>
                    <a:pt x="105" y="92"/>
                    <a:pt x="109" y="94"/>
                  </a:cubicBezTo>
                  <a:cubicBezTo>
                    <a:pt x="106" y="108"/>
                    <a:pt x="98" y="119"/>
                    <a:pt x="87" y="126"/>
                  </a:cubicBezTo>
                  <a:cubicBezTo>
                    <a:pt x="81" y="117"/>
                    <a:pt x="76" y="106"/>
                    <a:pt x="75" y="94"/>
                  </a:cubicBezTo>
                  <a:cubicBezTo>
                    <a:pt x="79" y="93"/>
                    <a:pt x="82" y="89"/>
                    <a:pt x="82" y="84"/>
                  </a:cubicBezTo>
                  <a:cubicBezTo>
                    <a:pt x="82" y="79"/>
                    <a:pt x="78" y="75"/>
                    <a:pt x="73" y="74"/>
                  </a:cubicBezTo>
                  <a:cubicBezTo>
                    <a:pt x="72" y="62"/>
                    <a:pt x="67" y="50"/>
                    <a:pt x="60" y="40"/>
                  </a:cubicBezTo>
                  <a:cubicBezTo>
                    <a:pt x="67" y="36"/>
                    <a:pt x="76" y="34"/>
                    <a:pt x="85" y="34"/>
                  </a:cubicBezTo>
                  <a:cubicBezTo>
                    <a:pt x="113" y="34"/>
                    <a:pt x="136" y="56"/>
                    <a:pt x="136" y="85"/>
                  </a:cubicBezTo>
                  <a:lnTo>
                    <a:pt x="136" y="152"/>
                  </a:lnTo>
                  <a:close/>
                  <a:moveTo>
                    <a:pt x="112" y="90"/>
                  </a:moveTo>
                  <a:cubicBezTo>
                    <a:pt x="109" y="90"/>
                    <a:pt x="106" y="87"/>
                    <a:pt x="106" y="84"/>
                  </a:cubicBezTo>
                  <a:cubicBezTo>
                    <a:pt x="106" y="81"/>
                    <a:pt x="109" y="78"/>
                    <a:pt x="112" y="78"/>
                  </a:cubicBezTo>
                  <a:cubicBezTo>
                    <a:pt x="115" y="78"/>
                    <a:pt x="118" y="81"/>
                    <a:pt x="118" y="84"/>
                  </a:cubicBezTo>
                  <a:cubicBezTo>
                    <a:pt x="118" y="87"/>
                    <a:pt x="115" y="90"/>
                    <a:pt x="112" y="90"/>
                  </a:cubicBezTo>
                  <a:close/>
                  <a:moveTo>
                    <a:pt x="136" y="64"/>
                  </a:moveTo>
                  <a:cubicBezTo>
                    <a:pt x="128" y="44"/>
                    <a:pt x="108" y="30"/>
                    <a:pt x="85" y="30"/>
                  </a:cubicBezTo>
                  <a:cubicBezTo>
                    <a:pt x="75" y="30"/>
                    <a:pt x="66" y="32"/>
                    <a:pt x="58" y="37"/>
                  </a:cubicBezTo>
                  <a:cubicBezTo>
                    <a:pt x="47" y="23"/>
                    <a:pt x="32" y="13"/>
                    <a:pt x="14" y="8"/>
                  </a:cubicBezTo>
                  <a:cubicBezTo>
                    <a:pt x="15" y="8"/>
                    <a:pt x="15" y="8"/>
                    <a:pt x="16" y="8"/>
                  </a:cubicBezTo>
                  <a:cubicBezTo>
                    <a:pt x="128" y="8"/>
                    <a:pt x="128" y="8"/>
                    <a:pt x="128" y="8"/>
                  </a:cubicBezTo>
                  <a:cubicBezTo>
                    <a:pt x="132" y="8"/>
                    <a:pt x="136" y="12"/>
                    <a:pt x="136" y="16"/>
                  </a:cubicBezTo>
                  <a:lnTo>
                    <a:pt x="136" y="64"/>
                  </a:lnTo>
                  <a:close/>
                </a:path>
              </a:pathLst>
            </a:custGeom>
            <a:solidFill>
              <a:srgbClr val="1D1D1A"/>
            </a:solid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8" name="Freeform 26"/>
            <p:cNvSpPr>
              <a:spLocks noEditPoints="1"/>
            </p:cNvSpPr>
            <p:nvPr/>
          </p:nvSpPr>
          <p:spPr bwMode="auto">
            <a:xfrm>
              <a:off x="7452288" y="3899660"/>
              <a:ext cx="168081" cy="154158"/>
            </a:xfrm>
            <a:custGeom>
              <a:avLst/>
              <a:gdLst>
                <a:gd name="T0" fmla="*/ 44 w 160"/>
                <a:gd name="T1" fmla="*/ 70 h 160"/>
                <a:gd name="T2" fmla="*/ 52 w 160"/>
                <a:gd name="T3" fmla="*/ 70 h 160"/>
                <a:gd name="T4" fmla="*/ 48 w 160"/>
                <a:gd name="T5" fmla="*/ 54 h 160"/>
                <a:gd name="T6" fmla="*/ 86 w 160"/>
                <a:gd name="T7" fmla="*/ 100 h 160"/>
                <a:gd name="T8" fmla="*/ 86 w 160"/>
                <a:gd name="T9" fmla="*/ 96 h 160"/>
                <a:gd name="T10" fmla="*/ 76 w 160"/>
                <a:gd name="T11" fmla="*/ 78 h 160"/>
                <a:gd name="T12" fmla="*/ 72 w 160"/>
                <a:gd name="T13" fmla="*/ 78 h 160"/>
                <a:gd name="T14" fmla="*/ 86 w 160"/>
                <a:gd name="T15" fmla="*/ 100 h 160"/>
                <a:gd name="T16" fmla="*/ 116 w 160"/>
                <a:gd name="T17" fmla="*/ 70 h 160"/>
                <a:gd name="T18" fmla="*/ 112 w 160"/>
                <a:gd name="T19" fmla="*/ 54 h 160"/>
                <a:gd name="T20" fmla="*/ 108 w 160"/>
                <a:gd name="T21" fmla="*/ 70 h 160"/>
                <a:gd name="T22" fmla="*/ 4 w 160"/>
                <a:gd name="T23" fmla="*/ 48 h 160"/>
                <a:gd name="T24" fmla="*/ 8 w 160"/>
                <a:gd name="T25" fmla="*/ 16 h 160"/>
                <a:gd name="T26" fmla="*/ 44 w 160"/>
                <a:gd name="T27" fmla="*/ 8 h 160"/>
                <a:gd name="T28" fmla="*/ 44 w 160"/>
                <a:gd name="T29" fmla="*/ 0 h 160"/>
                <a:gd name="T30" fmla="*/ 0 w 160"/>
                <a:gd name="T31" fmla="*/ 16 h 160"/>
                <a:gd name="T32" fmla="*/ 4 w 160"/>
                <a:gd name="T33" fmla="*/ 48 h 160"/>
                <a:gd name="T34" fmla="*/ 116 w 160"/>
                <a:gd name="T35" fmla="*/ 0 h 160"/>
                <a:gd name="T36" fmla="*/ 116 w 160"/>
                <a:gd name="T37" fmla="*/ 8 h 160"/>
                <a:gd name="T38" fmla="*/ 152 w 160"/>
                <a:gd name="T39" fmla="*/ 16 h 160"/>
                <a:gd name="T40" fmla="*/ 156 w 160"/>
                <a:gd name="T41" fmla="*/ 52 h 160"/>
                <a:gd name="T42" fmla="*/ 160 w 160"/>
                <a:gd name="T43" fmla="*/ 16 h 160"/>
                <a:gd name="T44" fmla="*/ 44 w 160"/>
                <a:gd name="T45" fmla="*/ 152 h 160"/>
                <a:gd name="T46" fmla="*/ 8 w 160"/>
                <a:gd name="T47" fmla="*/ 144 h 160"/>
                <a:gd name="T48" fmla="*/ 4 w 160"/>
                <a:gd name="T49" fmla="*/ 112 h 160"/>
                <a:gd name="T50" fmla="*/ 0 w 160"/>
                <a:gd name="T51" fmla="*/ 144 h 160"/>
                <a:gd name="T52" fmla="*/ 44 w 160"/>
                <a:gd name="T53" fmla="*/ 160 h 160"/>
                <a:gd name="T54" fmla="*/ 44 w 160"/>
                <a:gd name="T55" fmla="*/ 152 h 160"/>
                <a:gd name="T56" fmla="*/ 152 w 160"/>
                <a:gd name="T57" fmla="*/ 116 h 160"/>
                <a:gd name="T58" fmla="*/ 144 w 160"/>
                <a:gd name="T59" fmla="*/ 152 h 160"/>
                <a:gd name="T60" fmla="*/ 112 w 160"/>
                <a:gd name="T61" fmla="*/ 156 h 160"/>
                <a:gd name="T62" fmla="*/ 144 w 160"/>
                <a:gd name="T63" fmla="*/ 160 h 160"/>
                <a:gd name="T64" fmla="*/ 160 w 160"/>
                <a:gd name="T65" fmla="*/ 116 h 160"/>
                <a:gd name="T66" fmla="*/ 117 w 160"/>
                <a:gd name="T67" fmla="*/ 103 h 160"/>
                <a:gd name="T68" fmla="*/ 80 w 160"/>
                <a:gd name="T69" fmla="*/ 122 h 160"/>
                <a:gd name="T70" fmla="*/ 43 w 160"/>
                <a:gd name="T71" fmla="*/ 103 h 160"/>
                <a:gd name="T72" fmla="*/ 80 w 160"/>
                <a:gd name="T73" fmla="*/ 126 h 160"/>
                <a:gd name="T74" fmla="*/ 117 w 160"/>
                <a:gd name="T75" fmla="*/ 10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160">
                  <a:moveTo>
                    <a:pt x="44" y="58"/>
                  </a:moveTo>
                  <a:cubicBezTo>
                    <a:pt x="44" y="70"/>
                    <a:pt x="44" y="70"/>
                    <a:pt x="44" y="70"/>
                  </a:cubicBezTo>
                  <a:cubicBezTo>
                    <a:pt x="44" y="72"/>
                    <a:pt x="46" y="74"/>
                    <a:pt x="48" y="74"/>
                  </a:cubicBezTo>
                  <a:cubicBezTo>
                    <a:pt x="50" y="74"/>
                    <a:pt x="52" y="72"/>
                    <a:pt x="52" y="70"/>
                  </a:cubicBezTo>
                  <a:cubicBezTo>
                    <a:pt x="52" y="58"/>
                    <a:pt x="52" y="58"/>
                    <a:pt x="52" y="58"/>
                  </a:cubicBezTo>
                  <a:cubicBezTo>
                    <a:pt x="52" y="56"/>
                    <a:pt x="50" y="54"/>
                    <a:pt x="48" y="54"/>
                  </a:cubicBezTo>
                  <a:cubicBezTo>
                    <a:pt x="46" y="54"/>
                    <a:pt x="44" y="56"/>
                    <a:pt x="44" y="58"/>
                  </a:cubicBezTo>
                  <a:close/>
                  <a:moveTo>
                    <a:pt x="86" y="100"/>
                  </a:moveTo>
                  <a:cubicBezTo>
                    <a:pt x="87" y="100"/>
                    <a:pt x="88" y="99"/>
                    <a:pt x="88" y="98"/>
                  </a:cubicBezTo>
                  <a:cubicBezTo>
                    <a:pt x="88" y="97"/>
                    <a:pt x="87" y="96"/>
                    <a:pt x="86" y="96"/>
                  </a:cubicBezTo>
                  <a:cubicBezTo>
                    <a:pt x="80" y="96"/>
                    <a:pt x="76" y="92"/>
                    <a:pt x="76" y="86"/>
                  </a:cubicBezTo>
                  <a:cubicBezTo>
                    <a:pt x="76" y="78"/>
                    <a:pt x="76" y="78"/>
                    <a:pt x="76" y="78"/>
                  </a:cubicBezTo>
                  <a:cubicBezTo>
                    <a:pt x="76" y="77"/>
                    <a:pt x="75" y="76"/>
                    <a:pt x="74" y="76"/>
                  </a:cubicBezTo>
                  <a:cubicBezTo>
                    <a:pt x="73" y="76"/>
                    <a:pt x="72" y="77"/>
                    <a:pt x="72" y="78"/>
                  </a:cubicBezTo>
                  <a:cubicBezTo>
                    <a:pt x="72" y="86"/>
                    <a:pt x="72" y="86"/>
                    <a:pt x="72" y="86"/>
                  </a:cubicBezTo>
                  <a:cubicBezTo>
                    <a:pt x="72" y="94"/>
                    <a:pt x="78" y="100"/>
                    <a:pt x="86" y="100"/>
                  </a:cubicBezTo>
                  <a:close/>
                  <a:moveTo>
                    <a:pt x="112" y="74"/>
                  </a:moveTo>
                  <a:cubicBezTo>
                    <a:pt x="114" y="74"/>
                    <a:pt x="116" y="72"/>
                    <a:pt x="116" y="70"/>
                  </a:cubicBezTo>
                  <a:cubicBezTo>
                    <a:pt x="116" y="58"/>
                    <a:pt x="116" y="58"/>
                    <a:pt x="116" y="58"/>
                  </a:cubicBezTo>
                  <a:cubicBezTo>
                    <a:pt x="116" y="56"/>
                    <a:pt x="114" y="54"/>
                    <a:pt x="112" y="54"/>
                  </a:cubicBezTo>
                  <a:cubicBezTo>
                    <a:pt x="110" y="54"/>
                    <a:pt x="108" y="56"/>
                    <a:pt x="108" y="58"/>
                  </a:cubicBezTo>
                  <a:cubicBezTo>
                    <a:pt x="108" y="70"/>
                    <a:pt x="108" y="70"/>
                    <a:pt x="108" y="70"/>
                  </a:cubicBezTo>
                  <a:cubicBezTo>
                    <a:pt x="108" y="72"/>
                    <a:pt x="110" y="74"/>
                    <a:pt x="112" y="74"/>
                  </a:cubicBezTo>
                  <a:close/>
                  <a:moveTo>
                    <a:pt x="4" y="48"/>
                  </a:moveTo>
                  <a:cubicBezTo>
                    <a:pt x="6" y="48"/>
                    <a:pt x="8" y="46"/>
                    <a:pt x="8" y="44"/>
                  </a:cubicBezTo>
                  <a:cubicBezTo>
                    <a:pt x="8" y="16"/>
                    <a:pt x="8" y="16"/>
                    <a:pt x="8" y="16"/>
                  </a:cubicBezTo>
                  <a:cubicBezTo>
                    <a:pt x="8" y="12"/>
                    <a:pt x="12" y="8"/>
                    <a:pt x="16" y="8"/>
                  </a:cubicBezTo>
                  <a:cubicBezTo>
                    <a:pt x="44" y="8"/>
                    <a:pt x="44" y="8"/>
                    <a:pt x="44" y="8"/>
                  </a:cubicBezTo>
                  <a:cubicBezTo>
                    <a:pt x="46" y="8"/>
                    <a:pt x="48" y="6"/>
                    <a:pt x="48" y="4"/>
                  </a:cubicBezTo>
                  <a:cubicBezTo>
                    <a:pt x="48" y="2"/>
                    <a:pt x="46" y="0"/>
                    <a:pt x="44" y="0"/>
                  </a:cubicBezTo>
                  <a:cubicBezTo>
                    <a:pt x="16" y="0"/>
                    <a:pt x="16" y="0"/>
                    <a:pt x="16" y="0"/>
                  </a:cubicBezTo>
                  <a:cubicBezTo>
                    <a:pt x="7" y="0"/>
                    <a:pt x="0" y="7"/>
                    <a:pt x="0" y="16"/>
                  </a:cubicBezTo>
                  <a:cubicBezTo>
                    <a:pt x="0" y="44"/>
                    <a:pt x="0" y="44"/>
                    <a:pt x="0" y="44"/>
                  </a:cubicBezTo>
                  <a:cubicBezTo>
                    <a:pt x="0" y="46"/>
                    <a:pt x="2" y="48"/>
                    <a:pt x="4" y="48"/>
                  </a:cubicBezTo>
                  <a:close/>
                  <a:moveTo>
                    <a:pt x="144" y="0"/>
                  </a:moveTo>
                  <a:cubicBezTo>
                    <a:pt x="116" y="0"/>
                    <a:pt x="116" y="0"/>
                    <a:pt x="116" y="0"/>
                  </a:cubicBezTo>
                  <a:cubicBezTo>
                    <a:pt x="114" y="0"/>
                    <a:pt x="112" y="2"/>
                    <a:pt x="112" y="4"/>
                  </a:cubicBezTo>
                  <a:cubicBezTo>
                    <a:pt x="112" y="6"/>
                    <a:pt x="114" y="8"/>
                    <a:pt x="116" y="8"/>
                  </a:cubicBezTo>
                  <a:cubicBezTo>
                    <a:pt x="144" y="8"/>
                    <a:pt x="144" y="8"/>
                    <a:pt x="144" y="8"/>
                  </a:cubicBezTo>
                  <a:cubicBezTo>
                    <a:pt x="148" y="8"/>
                    <a:pt x="152" y="12"/>
                    <a:pt x="152" y="16"/>
                  </a:cubicBezTo>
                  <a:cubicBezTo>
                    <a:pt x="152" y="48"/>
                    <a:pt x="152" y="48"/>
                    <a:pt x="152" y="48"/>
                  </a:cubicBezTo>
                  <a:cubicBezTo>
                    <a:pt x="152" y="50"/>
                    <a:pt x="154" y="52"/>
                    <a:pt x="156" y="52"/>
                  </a:cubicBezTo>
                  <a:cubicBezTo>
                    <a:pt x="158" y="52"/>
                    <a:pt x="160" y="50"/>
                    <a:pt x="160" y="48"/>
                  </a:cubicBezTo>
                  <a:cubicBezTo>
                    <a:pt x="160" y="16"/>
                    <a:pt x="160" y="16"/>
                    <a:pt x="160" y="16"/>
                  </a:cubicBezTo>
                  <a:cubicBezTo>
                    <a:pt x="160" y="7"/>
                    <a:pt x="153" y="0"/>
                    <a:pt x="144" y="0"/>
                  </a:cubicBezTo>
                  <a:close/>
                  <a:moveTo>
                    <a:pt x="44" y="152"/>
                  </a:moveTo>
                  <a:cubicBezTo>
                    <a:pt x="16" y="152"/>
                    <a:pt x="16" y="152"/>
                    <a:pt x="16" y="152"/>
                  </a:cubicBezTo>
                  <a:cubicBezTo>
                    <a:pt x="12" y="152"/>
                    <a:pt x="8" y="148"/>
                    <a:pt x="8" y="144"/>
                  </a:cubicBezTo>
                  <a:cubicBezTo>
                    <a:pt x="8" y="116"/>
                    <a:pt x="8" y="116"/>
                    <a:pt x="8" y="116"/>
                  </a:cubicBezTo>
                  <a:cubicBezTo>
                    <a:pt x="8" y="114"/>
                    <a:pt x="6" y="112"/>
                    <a:pt x="4" y="112"/>
                  </a:cubicBezTo>
                  <a:cubicBezTo>
                    <a:pt x="2" y="112"/>
                    <a:pt x="0" y="114"/>
                    <a:pt x="0" y="116"/>
                  </a:cubicBezTo>
                  <a:cubicBezTo>
                    <a:pt x="0" y="144"/>
                    <a:pt x="0" y="144"/>
                    <a:pt x="0" y="144"/>
                  </a:cubicBezTo>
                  <a:cubicBezTo>
                    <a:pt x="0" y="153"/>
                    <a:pt x="7" y="160"/>
                    <a:pt x="16" y="160"/>
                  </a:cubicBezTo>
                  <a:cubicBezTo>
                    <a:pt x="44" y="160"/>
                    <a:pt x="44" y="160"/>
                    <a:pt x="44" y="160"/>
                  </a:cubicBezTo>
                  <a:cubicBezTo>
                    <a:pt x="46" y="160"/>
                    <a:pt x="48" y="158"/>
                    <a:pt x="48" y="156"/>
                  </a:cubicBezTo>
                  <a:cubicBezTo>
                    <a:pt x="48" y="154"/>
                    <a:pt x="46" y="152"/>
                    <a:pt x="44" y="152"/>
                  </a:cubicBezTo>
                  <a:close/>
                  <a:moveTo>
                    <a:pt x="156" y="112"/>
                  </a:moveTo>
                  <a:cubicBezTo>
                    <a:pt x="154" y="112"/>
                    <a:pt x="152" y="114"/>
                    <a:pt x="152" y="116"/>
                  </a:cubicBezTo>
                  <a:cubicBezTo>
                    <a:pt x="152" y="144"/>
                    <a:pt x="152" y="144"/>
                    <a:pt x="152" y="144"/>
                  </a:cubicBezTo>
                  <a:cubicBezTo>
                    <a:pt x="152" y="148"/>
                    <a:pt x="148" y="152"/>
                    <a:pt x="144" y="152"/>
                  </a:cubicBezTo>
                  <a:cubicBezTo>
                    <a:pt x="116" y="152"/>
                    <a:pt x="116" y="152"/>
                    <a:pt x="116" y="152"/>
                  </a:cubicBezTo>
                  <a:cubicBezTo>
                    <a:pt x="114" y="152"/>
                    <a:pt x="112" y="154"/>
                    <a:pt x="112" y="156"/>
                  </a:cubicBezTo>
                  <a:cubicBezTo>
                    <a:pt x="112" y="158"/>
                    <a:pt x="114" y="160"/>
                    <a:pt x="116" y="160"/>
                  </a:cubicBezTo>
                  <a:cubicBezTo>
                    <a:pt x="144" y="160"/>
                    <a:pt x="144" y="160"/>
                    <a:pt x="144" y="160"/>
                  </a:cubicBezTo>
                  <a:cubicBezTo>
                    <a:pt x="153" y="160"/>
                    <a:pt x="160" y="153"/>
                    <a:pt x="160" y="144"/>
                  </a:cubicBezTo>
                  <a:cubicBezTo>
                    <a:pt x="160" y="116"/>
                    <a:pt x="160" y="116"/>
                    <a:pt x="160" y="116"/>
                  </a:cubicBezTo>
                  <a:cubicBezTo>
                    <a:pt x="160" y="114"/>
                    <a:pt x="158" y="112"/>
                    <a:pt x="156" y="112"/>
                  </a:cubicBezTo>
                  <a:close/>
                  <a:moveTo>
                    <a:pt x="117" y="103"/>
                  </a:moveTo>
                  <a:cubicBezTo>
                    <a:pt x="116" y="102"/>
                    <a:pt x="115" y="102"/>
                    <a:pt x="114" y="103"/>
                  </a:cubicBezTo>
                  <a:cubicBezTo>
                    <a:pt x="107" y="115"/>
                    <a:pt x="94" y="122"/>
                    <a:pt x="80" y="122"/>
                  </a:cubicBezTo>
                  <a:cubicBezTo>
                    <a:pt x="66" y="122"/>
                    <a:pt x="53" y="115"/>
                    <a:pt x="46" y="103"/>
                  </a:cubicBezTo>
                  <a:cubicBezTo>
                    <a:pt x="45" y="102"/>
                    <a:pt x="44" y="102"/>
                    <a:pt x="43" y="103"/>
                  </a:cubicBezTo>
                  <a:cubicBezTo>
                    <a:pt x="42" y="104"/>
                    <a:pt x="42" y="105"/>
                    <a:pt x="42" y="106"/>
                  </a:cubicBezTo>
                  <a:cubicBezTo>
                    <a:pt x="51" y="118"/>
                    <a:pt x="65" y="126"/>
                    <a:pt x="80" y="126"/>
                  </a:cubicBezTo>
                  <a:cubicBezTo>
                    <a:pt x="95" y="126"/>
                    <a:pt x="110" y="118"/>
                    <a:pt x="118" y="106"/>
                  </a:cubicBezTo>
                  <a:cubicBezTo>
                    <a:pt x="118" y="104"/>
                    <a:pt x="118" y="103"/>
                    <a:pt x="117" y="103"/>
                  </a:cubicBezTo>
                  <a:close/>
                </a:path>
              </a:pathLst>
            </a:custGeom>
            <a:solidFill>
              <a:srgbClr val="1D1D1A"/>
            </a:solid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9" name="Freeform 30"/>
            <p:cNvSpPr>
              <a:spLocks noEditPoints="1"/>
            </p:cNvSpPr>
            <p:nvPr/>
          </p:nvSpPr>
          <p:spPr bwMode="auto">
            <a:xfrm>
              <a:off x="7812675" y="3895857"/>
              <a:ext cx="152324" cy="161767"/>
            </a:xfrm>
            <a:custGeom>
              <a:avLst/>
              <a:gdLst>
                <a:gd name="T0" fmla="*/ 114 w 144"/>
                <a:gd name="T1" fmla="*/ 68 h 168"/>
                <a:gd name="T2" fmla="*/ 114 w 144"/>
                <a:gd name="T3" fmla="*/ 64 h 168"/>
                <a:gd name="T4" fmla="*/ 44 w 144"/>
                <a:gd name="T5" fmla="*/ 66 h 168"/>
                <a:gd name="T6" fmla="*/ 46 w 144"/>
                <a:gd name="T7" fmla="*/ 44 h 168"/>
                <a:gd name="T8" fmla="*/ 116 w 144"/>
                <a:gd name="T9" fmla="*/ 42 h 168"/>
                <a:gd name="T10" fmla="*/ 46 w 144"/>
                <a:gd name="T11" fmla="*/ 40 h 168"/>
                <a:gd name="T12" fmla="*/ 46 w 144"/>
                <a:gd name="T13" fmla="*/ 44 h 168"/>
                <a:gd name="T14" fmla="*/ 126 w 144"/>
                <a:gd name="T15" fmla="*/ 145 h 168"/>
                <a:gd name="T16" fmla="*/ 104 w 144"/>
                <a:gd name="T17" fmla="*/ 100 h 168"/>
                <a:gd name="T18" fmla="*/ 104 w 144"/>
                <a:gd name="T19" fmla="*/ 156 h 168"/>
                <a:gd name="T20" fmla="*/ 121 w 144"/>
                <a:gd name="T21" fmla="*/ 151 h 168"/>
                <a:gd name="T22" fmla="*/ 136 w 144"/>
                <a:gd name="T23" fmla="*/ 164 h 168"/>
                <a:gd name="T24" fmla="*/ 139 w 144"/>
                <a:gd name="T25" fmla="*/ 157 h 168"/>
                <a:gd name="T26" fmla="*/ 104 w 144"/>
                <a:gd name="T27" fmla="*/ 148 h 168"/>
                <a:gd name="T28" fmla="*/ 104 w 144"/>
                <a:gd name="T29" fmla="*/ 108 h 168"/>
                <a:gd name="T30" fmla="*/ 104 w 144"/>
                <a:gd name="T31" fmla="*/ 148 h 168"/>
                <a:gd name="T32" fmla="*/ 74 w 144"/>
                <a:gd name="T33" fmla="*/ 92 h 168"/>
                <a:gd name="T34" fmla="*/ 74 w 144"/>
                <a:gd name="T35" fmla="*/ 88 h 168"/>
                <a:gd name="T36" fmla="*/ 44 w 144"/>
                <a:gd name="T37" fmla="*/ 90 h 168"/>
                <a:gd name="T38" fmla="*/ 34 w 144"/>
                <a:gd name="T39" fmla="*/ 40 h 168"/>
                <a:gd name="T40" fmla="*/ 28 w 144"/>
                <a:gd name="T41" fmla="*/ 42 h 168"/>
                <a:gd name="T42" fmla="*/ 34 w 144"/>
                <a:gd name="T43" fmla="*/ 44 h 168"/>
                <a:gd name="T44" fmla="*/ 34 w 144"/>
                <a:gd name="T45" fmla="*/ 40 h 168"/>
                <a:gd name="T46" fmla="*/ 30 w 144"/>
                <a:gd name="T47" fmla="*/ 88 h 168"/>
                <a:gd name="T48" fmla="*/ 30 w 144"/>
                <a:gd name="T49" fmla="*/ 92 h 168"/>
                <a:gd name="T50" fmla="*/ 36 w 144"/>
                <a:gd name="T51" fmla="*/ 90 h 168"/>
                <a:gd name="T52" fmla="*/ 34 w 144"/>
                <a:gd name="T53" fmla="*/ 64 h 168"/>
                <a:gd name="T54" fmla="*/ 28 w 144"/>
                <a:gd name="T55" fmla="*/ 66 h 168"/>
                <a:gd name="T56" fmla="*/ 34 w 144"/>
                <a:gd name="T57" fmla="*/ 68 h 168"/>
                <a:gd name="T58" fmla="*/ 34 w 144"/>
                <a:gd name="T59" fmla="*/ 64 h 168"/>
                <a:gd name="T60" fmla="*/ 12 w 144"/>
                <a:gd name="T61" fmla="*/ 0 h 168"/>
                <a:gd name="T62" fmla="*/ 0 w 144"/>
                <a:gd name="T63" fmla="*/ 156 h 168"/>
                <a:gd name="T64" fmla="*/ 82 w 144"/>
                <a:gd name="T65" fmla="*/ 168 h 168"/>
                <a:gd name="T66" fmla="*/ 82 w 144"/>
                <a:gd name="T67" fmla="*/ 160 h 168"/>
                <a:gd name="T68" fmla="*/ 8 w 144"/>
                <a:gd name="T69" fmla="*/ 156 h 168"/>
                <a:gd name="T70" fmla="*/ 12 w 144"/>
                <a:gd name="T71" fmla="*/ 8 h 168"/>
                <a:gd name="T72" fmla="*/ 136 w 144"/>
                <a:gd name="T73" fmla="*/ 12 h 168"/>
                <a:gd name="T74" fmla="*/ 140 w 144"/>
                <a:gd name="T75" fmla="*/ 111 h 168"/>
                <a:gd name="T76" fmla="*/ 144 w 144"/>
                <a:gd name="T77" fmla="*/ 1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4" h="168">
                  <a:moveTo>
                    <a:pt x="46" y="68"/>
                  </a:moveTo>
                  <a:cubicBezTo>
                    <a:pt x="114" y="68"/>
                    <a:pt x="114" y="68"/>
                    <a:pt x="114" y="68"/>
                  </a:cubicBezTo>
                  <a:cubicBezTo>
                    <a:pt x="115" y="68"/>
                    <a:pt x="116" y="67"/>
                    <a:pt x="116" y="66"/>
                  </a:cubicBezTo>
                  <a:cubicBezTo>
                    <a:pt x="116" y="65"/>
                    <a:pt x="115" y="64"/>
                    <a:pt x="114" y="64"/>
                  </a:cubicBezTo>
                  <a:cubicBezTo>
                    <a:pt x="46" y="64"/>
                    <a:pt x="46" y="64"/>
                    <a:pt x="46" y="64"/>
                  </a:cubicBezTo>
                  <a:cubicBezTo>
                    <a:pt x="45" y="64"/>
                    <a:pt x="44" y="65"/>
                    <a:pt x="44" y="66"/>
                  </a:cubicBezTo>
                  <a:cubicBezTo>
                    <a:pt x="44" y="67"/>
                    <a:pt x="45" y="68"/>
                    <a:pt x="46" y="68"/>
                  </a:cubicBezTo>
                  <a:close/>
                  <a:moveTo>
                    <a:pt x="46" y="44"/>
                  </a:moveTo>
                  <a:cubicBezTo>
                    <a:pt x="114" y="44"/>
                    <a:pt x="114" y="44"/>
                    <a:pt x="114" y="44"/>
                  </a:cubicBezTo>
                  <a:cubicBezTo>
                    <a:pt x="115" y="44"/>
                    <a:pt x="116" y="43"/>
                    <a:pt x="116" y="42"/>
                  </a:cubicBezTo>
                  <a:cubicBezTo>
                    <a:pt x="116" y="41"/>
                    <a:pt x="115" y="40"/>
                    <a:pt x="114" y="40"/>
                  </a:cubicBezTo>
                  <a:cubicBezTo>
                    <a:pt x="46" y="40"/>
                    <a:pt x="46" y="40"/>
                    <a:pt x="46" y="40"/>
                  </a:cubicBezTo>
                  <a:cubicBezTo>
                    <a:pt x="45" y="40"/>
                    <a:pt x="44" y="41"/>
                    <a:pt x="44" y="42"/>
                  </a:cubicBezTo>
                  <a:cubicBezTo>
                    <a:pt x="44" y="43"/>
                    <a:pt x="45" y="44"/>
                    <a:pt x="46" y="44"/>
                  </a:cubicBezTo>
                  <a:close/>
                  <a:moveTo>
                    <a:pt x="127" y="145"/>
                  </a:moveTo>
                  <a:cubicBezTo>
                    <a:pt x="126" y="145"/>
                    <a:pt x="126" y="145"/>
                    <a:pt x="126" y="145"/>
                  </a:cubicBezTo>
                  <a:cubicBezTo>
                    <a:pt x="130" y="140"/>
                    <a:pt x="132" y="134"/>
                    <a:pt x="132" y="128"/>
                  </a:cubicBezTo>
                  <a:cubicBezTo>
                    <a:pt x="132" y="112"/>
                    <a:pt x="120" y="100"/>
                    <a:pt x="104" y="100"/>
                  </a:cubicBezTo>
                  <a:cubicBezTo>
                    <a:pt x="88" y="100"/>
                    <a:pt x="76" y="112"/>
                    <a:pt x="76" y="128"/>
                  </a:cubicBezTo>
                  <a:cubicBezTo>
                    <a:pt x="76" y="144"/>
                    <a:pt x="88" y="156"/>
                    <a:pt x="104" y="156"/>
                  </a:cubicBezTo>
                  <a:cubicBezTo>
                    <a:pt x="110" y="156"/>
                    <a:pt x="116" y="154"/>
                    <a:pt x="121" y="150"/>
                  </a:cubicBezTo>
                  <a:cubicBezTo>
                    <a:pt x="121" y="150"/>
                    <a:pt x="121" y="151"/>
                    <a:pt x="121" y="151"/>
                  </a:cubicBezTo>
                  <a:cubicBezTo>
                    <a:pt x="133" y="163"/>
                    <a:pt x="133" y="163"/>
                    <a:pt x="133" y="163"/>
                  </a:cubicBezTo>
                  <a:cubicBezTo>
                    <a:pt x="134" y="164"/>
                    <a:pt x="135" y="164"/>
                    <a:pt x="136" y="164"/>
                  </a:cubicBezTo>
                  <a:cubicBezTo>
                    <a:pt x="137" y="164"/>
                    <a:pt x="138" y="164"/>
                    <a:pt x="139" y="163"/>
                  </a:cubicBezTo>
                  <a:cubicBezTo>
                    <a:pt x="140" y="161"/>
                    <a:pt x="140" y="159"/>
                    <a:pt x="139" y="157"/>
                  </a:cubicBezTo>
                  <a:lnTo>
                    <a:pt x="127" y="145"/>
                  </a:lnTo>
                  <a:close/>
                  <a:moveTo>
                    <a:pt x="104" y="148"/>
                  </a:moveTo>
                  <a:cubicBezTo>
                    <a:pt x="93" y="148"/>
                    <a:pt x="84" y="139"/>
                    <a:pt x="84" y="128"/>
                  </a:cubicBezTo>
                  <a:cubicBezTo>
                    <a:pt x="84" y="117"/>
                    <a:pt x="93" y="108"/>
                    <a:pt x="104" y="108"/>
                  </a:cubicBezTo>
                  <a:cubicBezTo>
                    <a:pt x="115" y="108"/>
                    <a:pt x="124" y="117"/>
                    <a:pt x="124" y="128"/>
                  </a:cubicBezTo>
                  <a:cubicBezTo>
                    <a:pt x="124" y="139"/>
                    <a:pt x="115" y="148"/>
                    <a:pt x="104" y="148"/>
                  </a:cubicBezTo>
                  <a:close/>
                  <a:moveTo>
                    <a:pt x="46" y="92"/>
                  </a:moveTo>
                  <a:cubicBezTo>
                    <a:pt x="74" y="92"/>
                    <a:pt x="74" y="92"/>
                    <a:pt x="74" y="92"/>
                  </a:cubicBezTo>
                  <a:cubicBezTo>
                    <a:pt x="75" y="92"/>
                    <a:pt x="76" y="91"/>
                    <a:pt x="76" y="90"/>
                  </a:cubicBezTo>
                  <a:cubicBezTo>
                    <a:pt x="76" y="89"/>
                    <a:pt x="75" y="88"/>
                    <a:pt x="74" y="88"/>
                  </a:cubicBezTo>
                  <a:cubicBezTo>
                    <a:pt x="46" y="88"/>
                    <a:pt x="46" y="88"/>
                    <a:pt x="46" y="88"/>
                  </a:cubicBezTo>
                  <a:cubicBezTo>
                    <a:pt x="45" y="88"/>
                    <a:pt x="44" y="89"/>
                    <a:pt x="44" y="90"/>
                  </a:cubicBezTo>
                  <a:cubicBezTo>
                    <a:pt x="44" y="91"/>
                    <a:pt x="45" y="92"/>
                    <a:pt x="46" y="92"/>
                  </a:cubicBezTo>
                  <a:close/>
                  <a:moveTo>
                    <a:pt x="34" y="40"/>
                  </a:moveTo>
                  <a:cubicBezTo>
                    <a:pt x="30" y="40"/>
                    <a:pt x="30" y="40"/>
                    <a:pt x="30" y="40"/>
                  </a:cubicBezTo>
                  <a:cubicBezTo>
                    <a:pt x="29" y="40"/>
                    <a:pt x="28" y="41"/>
                    <a:pt x="28" y="42"/>
                  </a:cubicBezTo>
                  <a:cubicBezTo>
                    <a:pt x="28" y="43"/>
                    <a:pt x="29" y="44"/>
                    <a:pt x="30" y="44"/>
                  </a:cubicBezTo>
                  <a:cubicBezTo>
                    <a:pt x="34" y="44"/>
                    <a:pt x="34" y="44"/>
                    <a:pt x="34" y="44"/>
                  </a:cubicBezTo>
                  <a:cubicBezTo>
                    <a:pt x="35" y="44"/>
                    <a:pt x="36" y="43"/>
                    <a:pt x="36" y="42"/>
                  </a:cubicBezTo>
                  <a:cubicBezTo>
                    <a:pt x="36" y="41"/>
                    <a:pt x="35" y="40"/>
                    <a:pt x="34" y="40"/>
                  </a:cubicBezTo>
                  <a:close/>
                  <a:moveTo>
                    <a:pt x="34" y="88"/>
                  </a:moveTo>
                  <a:cubicBezTo>
                    <a:pt x="30" y="88"/>
                    <a:pt x="30" y="88"/>
                    <a:pt x="30" y="88"/>
                  </a:cubicBezTo>
                  <a:cubicBezTo>
                    <a:pt x="29" y="88"/>
                    <a:pt x="28" y="89"/>
                    <a:pt x="28" y="90"/>
                  </a:cubicBezTo>
                  <a:cubicBezTo>
                    <a:pt x="28" y="91"/>
                    <a:pt x="29" y="92"/>
                    <a:pt x="30" y="92"/>
                  </a:cubicBezTo>
                  <a:cubicBezTo>
                    <a:pt x="34" y="92"/>
                    <a:pt x="34" y="92"/>
                    <a:pt x="34" y="92"/>
                  </a:cubicBezTo>
                  <a:cubicBezTo>
                    <a:pt x="35" y="92"/>
                    <a:pt x="36" y="91"/>
                    <a:pt x="36" y="90"/>
                  </a:cubicBezTo>
                  <a:cubicBezTo>
                    <a:pt x="36" y="89"/>
                    <a:pt x="35" y="88"/>
                    <a:pt x="34" y="88"/>
                  </a:cubicBezTo>
                  <a:close/>
                  <a:moveTo>
                    <a:pt x="34" y="64"/>
                  </a:moveTo>
                  <a:cubicBezTo>
                    <a:pt x="30" y="64"/>
                    <a:pt x="30" y="64"/>
                    <a:pt x="30" y="64"/>
                  </a:cubicBezTo>
                  <a:cubicBezTo>
                    <a:pt x="29" y="64"/>
                    <a:pt x="28" y="65"/>
                    <a:pt x="28" y="66"/>
                  </a:cubicBezTo>
                  <a:cubicBezTo>
                    <a:pt x="28" y="67"/>
                    <a:pt x="29" y="68"/>
                    <a:pt x="30" y="68"/>
                  </a:cubicBezTo>
                  <a:cubicBezTo>
                    <a:pt x="34" y="68"/>
                    <a:pt x="34" y="68"/>
                    <a:pt x="34" y="68"/>
                  </a:cubicBezTo>
                  <a:cubicBezTo>
                    <a:pt x="35" y="68"/>
                    <a:pt x="36" y="67"/>
                    <a:pt x="36" y="66"/>
                  </a:cubicBezTo>
                  <a:cubicBezTo>
                    <a:pt x="36" y="65"/>
                    <a:pt x="35" y="64"/>
                    <a:pt x="34" y="64"/>
                  </a:cubicBezTo>
                  <a:close/>
                  <a:moveTo>
                    <a:pt x="132" y="0"/>
                  </a:moveTo>
                  <a:cubicBezTo>
                    <a:pt x="12" y="0"/>
                    <a:pt x="12" y="0"/>
                    <a:pt x="12" y="0"/>
                  </a:cubicBezTo>
                  <a:cubicBezTo>
                    <a:pt x="5" y="0"/>
                    <a:pt x="0" y="5"/>
                    <a:pt x="0" y="12"/>
                  </a:cubicBezTo>
                  <a:cubicBezTo>
                    <a:pt x="0" y="156"/>
                    <a:pt x="0" y="156"/>
                    <a:pt x="0" y="156"/>
                  </a:cubicBezTo>
                  <a:cubicBezTo>
                    <a:pt x="0" y="163"/>
                    <a:pt x="5" y="168"/>
                    <a:pt x="12" y="168"/>
                  </a:cubicBezTo>
                  <a:cubicBezTo>
                    <a:pt x="82" y="168"/>
                    <a:pt x="82" y="168"/>
                    <a:pt x="82" y="168"/>
                  </a:cubicBezTo>
                  <a:cubicBezTo>
                    <a:pt x="85" y="168"/>
                    <a:pt x="86" y="166"/>
                    <a:pt x="86" y="164"/>
                  </a:cubicBezTo>
                  <a:cubicBezTo>
                    <a:pt x="86" y="162"/>
                    <a:pt x="85" y="160"/>
                    <a:pt x="82" y="160"/>
                  </a:cubicBezTo>
                  <a:cubicBezTo>
                    <a:pt x="12" y="160"/>
                    <a:pt x="12" y="160"/>
                    <a:pt x="12" y="160"/>
                  </a:cubicBezTo>
                  <a:cubicBezTo>
                    <a:pt x="10" y="160"/>
                    <a:pt x="8" y="158"/>
                    <a:pt x="8" y="156"/>
                  </a:cubicBezTo>
                  <a:cubicBezTo>
                    <a:pt x="8" y="12"/>
                    <a:pt x="8" y="12"/>
                    <a:pt x="8" y="12"/>
                  </a:cubicBezTo>
                  <a:cubicBezTo>
                    <a:pt x="8" y="10"/>
                    <a:pt x="10" y="8"/>
                    <a:pt x="12" y="8"/>
                  </a:cubicBezTo>
                  <a:cubicBezTo>
                    <a:pt x="132" y="8"/>
                    <a:pt x="132" y="8"/>
                    <a:pt x="132" y="8"/>
                  </a:cubicBezTo>
                  <a:cubicBezTo>
                    <a:pt x="134" y="8"/>
                    <a:pt x="136" y="10"/>
                    <a:pt x="136" y="12"/>
                  </a:cubicBezTo>
                  <a:cubicBezTo>
                    <a:pt x="136" y="107"/>
                    <a:pt x="136" y="107"/>
                    <a:pt x="136" y="107"/>
                  </a:cubicBezTo>
                  <a:cubicBezTo>
                    <a:pt x="136" y="110"/>
                    <a:pt x="138" y="111"/>
                    <a:pt x="140" y="111"/>
                  </a:cubicBezTo>
                  <a:cubicBezTo>
                    <a:pt x="142" y="111"/>
                    <a:pt x="144" y="110"/>
                    <a:pt x="144" y="107"/>
                  </a:cubicBezTo>
                  <a:cubicBezTo>
                    <a:pt x="144" y="12"/>
                    <a:pt x="144" y="12"/>
                    <a:pt x="144" y="12"/>
                  </a:cubicBezTo>
                  <a:cubicBezTo>
                    <a:pt x="144" y="5"/>
                    <a:pt x="139" y="0"/>
                    <a:pt x="132" y="0"/>
                  </a:cubicBezTo>
                  <a:close/>
                </a:path>
              </a:pathLst>
            </a:custGeom>
            <a:solidFill>
              <a:srgbClr val="1D1D1A"/>
            </a:solid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0" name="Freeform 34"/>
            <p:cNvSpPr>
              <a:spLocks noEditPoints="1"/>
            </p:cNvSpPr>
            <p:nvPr/>
          </p:nvSpPr>
          <p:spPr bwMode="auto">
            <a:xfrm>
              <a:off x="8294390" y="4238710"/>
              <a:ext cx="174646" cy="147352"/>
            </a:xfrm>
            <a:custGeom>
              <a:avLst/>
              <a:gdLst>
                <a:gd name="T0" fmla="*/ 156 w 166"/>
                <a:gd name="T1" fmla="*/ 113 h 153"/>
                <a:gd name="T2" fmla="*/ 96 w 166"/>
                <a:gd name="T3" fmla="*/ 113 h 153"/>
                <a:gd name="T4" fmla="*/ 144 w 166"/>
                <a:gd name="T5" fmla="*/ 137 h 153"/>
                <a:gd name="T6" fmla="*/ 162 w 166"/>
                <a:gd name="T7" fmla="*/ 153 h 153"/>
                <a:gd name="T8" fmla="*/ 165 w 166"/>
                <a:gd name="T9" fmla="*/ 146 h 153"/>
                <a:gd name="T10" fmla="*/ 140 w 166"/>
                <a:gd name="T11" fmla="*/ 130 h 153"/>
                <a:gd name="T12" fmla="*/ 105 w 166"/>
                <a:gd name="T13" fmla="*/ 113 h 153"/>
                <a:gd name="T14" fmla="*/ 148 w 166"/>
                <a:gd name="T15" fmla="*/ 113 h 153"/>
                <a:gd name="T16" fmla="*/ 59 w 166"/>
                <a:gd name="T17" fmla="*/ 39 h 153"/>
                <a:gd name="T18" fmla="*/ 28 w 166"/>
                <a:gd name="T19" fmla="*/ 39 h 153"/>
                <a:gd name="T20" fmla="*/ 59 w 166"/>
                <a:gd name="T21" fmla="*/ 39 h 153"/>
                <a:gd name="T22" fmla="*/ 44 w 166"/>
                <a:gd name="T23" fmla="*/ 28 h 153"/>
                <a:gd name="T24" fmla="*/ 44 w 166"/>
                <a:gd name="T25" fmla="*/ 50 h 153"/>
                <a:gd name="T26" fmla="*/ 153 w 166"/>
                <a:gd name="T27" fmla="*/ 0 h 153"/>
                <a:gd name="T28" fmla="*/ 0 w 166"/>
                <a:gd name="T29" fmla="*/ 13 h 153"/>
                <a:gd name="T30" fmla="*/ 13 w 166"/>
                <a:gd name="T31" fmla="*/ 149 h 153"/>
                <a:gd name="T32" fmla="*/ 96 w 166"/>
                <a:gd name="T33" fmla="*/ 144 h 153"/>
                <a:gd name="T34" fmla="*/ 13 w 166"/>
                <a:gd name="T35" fmla="*/ 140 h 153"/>
                <a:gd name="T36" fmla="*/ 9 w 166"/>
                <a:gd name="T37" fmla="*/ 13 h 153"/>
                <a:gd name="T38" fmla="*/ 153 w 166"/>
                <a:gd name="T39" fmla="*/ 9 h 153"/>
                <a:gd name="T40" fmla="*/ 157 w 166"/>
                <a:gd name="T41" fmla="*/ 88 h 153"/>
                <a:gd name="T42" fmla="*/ 166 w 166"/>
                <a:gd name="T43" fmla="*/ 88 h 153"/>
                <a:gd name="T44" fmla="*/ 153 w 166"/>
                <a:gd name="T45" fmla="*/ 0 h 153"/>
                <a:gd name="T46" fmla="*/ 24 w 166"/>
                <a:gd name="T47" fmla="*/ 117 h 153"/>
                <a:gd name="T48" fmla="*/ 43 w 166"/>
                <a:gd name="T49" fmla="*/ 84 h 153"/>
                <a:gd name="T50" fmla="*/ 73 w 166"/>
                <a:gd name="T51" fmla="*/ 82 h 153"/>
                <a:gd name="T52" fmla="*/ 115 w 166"/>
                <a:gd name="T53" fmla="*/ 61 h 153"/>
                <a:gd name="T54" fmla="*/ 140 w 166"/>
                <a:gd name="T55" fmla="*/ 65 h 153"/>
                <a:gd name="T56" fmla="*/ 144 w 166"/>
                <a:gd name="T57" fmla="*/ 62 h 153"/>
                <a:gd name="T58" fmla="*/ 112 w 166"/>
                <a:gd name="T59" fmla="*/ 58 h 153"/>
                <a:gd name="T60" fmla="*/ 75 w 166"/>
                <a:gd name="T61" fmla="*/ 79 h 153"/>
                <a:gd name="T62" fmla="*/ 40 w 166"/>
                <a:gd name="T63" fmla="*/ 82 h 153"/>
                <a:gd name="T64" fmla="*/ 23 w 166"/>
                <a:gd name="T65" fmla="*/ 1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6" h="153">
                  <a:moveTo>
                    <a:pt x="150" y="131"/>
                  </a:moveTo>
                  <a:cubicBezTo>
                    <a:pt x="154" y="126"/>
                    <a:pt x="156" y="120"/>
                    <a:pt x="156" y="113"/>
                  </a:cubicBezTo>
                  <a:cubicBezTo>
                    <a:pt x="156" y="97"/>
                    <a:pt x="143" y="83"/>
                    <a:pt x="126" y="83"/>
                  </a:cubicBezTo>
                  <a:cubicBezTo>
                    <a:pt x="110" y="83"/>
                    <a:pt x="96" y="97"/>
                    <a:pt x="96" y="113"/>
                  </a:cubicBezTo>
                  <a:cubicBezTo>
                    <a:pt x="96" y="130"/>
                    <a:pt x="110" y="144"/>
                    <a:pt x="126" y="144"/>
                  </a:cubicBezTo>
                  <a:cubicBezTo>
                    <a:pt x="133" y="144"/>
                    <a:pt x="139" y="141"/>
                    <a:pt x="144" y="137"/>
                  </a:cubicBezTo>
                  <a:cubicBezTo>
                    <a:pt x="158" y="152"/>
                    <a:pt x="158" y="152"/>
                    <a:pt x="158" y="152"/>
                  </a:cubicBezTo>
                  <a:cubicBezTo>
                    <a:pt x="159" y="153"/>
                    <a:pt x="161" y="153"/>
                    <a:pt x="162" y="153"/>
                  </a:cubicBezTo>
                  <a:cubicBezTo>
                    <a:pt x="162" y="153"/>
                    <a:pt x="164" y="153"/>
                    <a:pt x="165" y="152"/>
                  </a:cubicBezTo>
                  <a:cubicBezTo>
                    <a:pt x="166" y="150"/>
                    <a:pt x="166" y="148"/>
                    <a:pt x="165" y="146"/>
                  </a:cubicBezTo>
                  <a:lnTo>
                    <a:pt x="150" y="131"/>
                  </a:lnTo>
                  <a:close/>
                  <a:moveTo>
                    <a:pt x="140" y="130"/>
                  </a:moveTo>
                  <a:cubicBezTo>
                    <a:pt x="136" y="133"/>
                    <a:pt x="131" y="135"/>
                    <a:pt x="126" y="135"/>
                  </a:cubicBezTo>
                  <a:cubicBezTo>
                    <a:pt x="114" y="135"/>
                    <a:pt x="105" y="125"/>
                    <a:pt x="105" y="113"/>
                  </a:cubicBezTo>
                  <a:cubicBezTo>
                    <a:pt x="105" y="102"/>
                    <a:pt x="114" y="92"/>
                    <a:pt x="126" y="92"/>
                  </a:cubicBezTo>
                  <a:cubicBezTo>
                    <a:pt x="138" y="92"/>
                    <a:pt x="148" y="102"/>
                    <a:pt x="148" y="113"/>
                  </a:cubicBezTo>
                  <a:cubicBezTo>
                    <a:pt x="148" y="120"/>
                    <a:pt x="145" y="126"/>
                    <a:pt x="140" y="130"/>
                  </a:cubicBezTo>
                  <a:close/>
                  <a:moveTo>
                    <a:pt x="59" y="39"/>
                  </a:moveTo>
                  <a:cubicBezTo>
                    <a:pt x="59" y="31"/>
                    <a:pt x="52" y="24"/>
                    <a:pt x="44" y="24"/>
                  </a:cubicBezTo>
                  <a:cubicBezTo>
                    <a:pt x="35" y="24"/>
                    <a:pt x="28" y="31"/>
                    <a:pt x="28" y="39"/>
                  </a:cubicBezTo>
                  <a:cubicBezTo>
                    <a:pt x="28" y="48"/>
                    <a:pt x="35" y="55"/>
                    <a:pt x="44" y="55"/>
                  </a:cubicBezTo>
                  <a:cubicBezTo>
                    <a:pt x="52" y="55"/>
                    <a:pt x="59" y="48"/>
                    <a:pt x="59" y="39"/>
                  </a:cubicBezTo>
                  <a:close/>
                  <a:moveTo>
                    <a:pt x="33" y="39"/>
                  </a:moveTo>
                  <a:cubicBezTo>
                    <a:pt x="33" y="33"/>
                    <a:pt x="38" y="28"/>
                    <a:pt x="44" y="28"/>
                  </a:cubicBezTo>
                  <a:cubicBezTo>
                    <a:pt x="50" y="28"/>
                    <a:pt x="55" y="33"/>
                    <a:pt x="55" y="39"/>
                  </a:cubicBezTo>
                  <a:cubicBezTo>
                    <a:pt x="55" y="45"/>
                    <a:pt x="50" y="50"/>
                    <a:pt x="44" y="50"/>
                  </a:cubicBezTo>
                  <a:cubicBezTo>
                    <a:pt x="38" y="50"/>
                    <a:pt x="33" y="45"/>
                    <a:pt x="33" y="39"/>
                  </a:cubicBezTo>
                  <a:close/>
                  <a:moveTo>
                    <a:pt x="153" y="0"/>
                  </a:moveTo>
                  <a:cubicBezTo>
                    <a:pt x="13" y="0"/>
                    <a:pt x="13" y="0"/>
                    <a:pt x="13" y="0"/>
                  </a:cubicBezTo>
                  <a:cubicBezTo>
                    <a:pt x="6" y="0"/>
                    <a:pt x="0" y="6"/>
                    <a:pt x="0" y="13"/>
                  </a:cubicBezTo>
                  <a:cubicBezTo>
                    <a:pt x="0" y="136"/>
                    <a:pt x="0" y="136"/>
                    <a:pt x="0" y="136"/>
                  </a:cubicBezTo>
                  <a:cubicBezTo>
                    <a:pt x="0" y="143"/>
                    <a:pt x="6" y="149"/>
                    <a:pt x="13" y="149"/>
                  </a:cubicBezTo>
                  <a:cubicBezTo>
                    <a:pt x="92" y="149"/>
                    <a:pt x="92" y="149"/>
                    <a:pt x="92" y="149"/>
                  </a:cubicBezTo>
                  <a:cubicBezTo>
                    <a:pt x="94" y="149"/>
                    <a:pt x="96" y="147"/>
                    <a:pt x="96" y="144"/>
                  </a:cubicBezTo>
                  <a:cubicBezTo>
                    <a:pt x="96" y="142"/>
                    <a:pt x="94" y="140"/>
                    <a:pt x="92" y="140"/>
                  </a:cubicBezTo>
                  <a:cubicBezTo>
                    <a:pt x="13" y="140"/>
                    <a:pt x="13" y="140"/>
                    <a:pt x="13" y="140"/>
                  </a:cubicBezTo>
                  <a:cubicBezTo>
                    <a:pt x="11" y="140"/>
                    <a:pt x="9" y="138"/>
                    <a:pt x="9" y="136"/>
                  </a:cubicBezTo>
                  <a:cubicBezTo>
                    <a:pt x="9" y="13"/>
                    <a:pt x="9" y="13"/>
                    <a:pt x="9" y="13"/>
                  </a:cubicBezTo>
                  <a:cubicBezTo>
                    <a:pt x="9" y="11"/>
                    <a:pt x="11" y="9"/>
                    <a:pt x="13" y="9"/>
                  </a:cubicBezTo>
                  <a:cubicBezTo>
                    <a:pt x="153" y="9"/>
                    <a:pt x="153" y="9"/>
                    <a:pt x="153" y="9"/>
                  </a:cubicBezTo>
                  <a:cubicBezTo>
                    <a:pt x="155" y="9"/>
                    <a:pt x="157" y="11"/>
                    <a:pt x="157" y="13"/>
                  </a:cubicBezTo>
                  <a:cubicBezTo>
                    <a:pt x="157" y="88"/>
                    <a:pt x="157" y="88"/>
                    <a:pt x="157" y="88"/>
                  </a:cubicBezTo>
                  <a:cubicBezTo>
                    <a:pt x="157" y="90"/>
                    <a:pt x="159" y="92"/>
                    <a:pt x="162" y="92"/>
                  </a:cubicBezTo>
                  <a:cubicBezTo>
                    <a:pt x="164" y="92"/>
                    <a:pt x="166" y="90"/>
                    <a:pt x="166" y="88"/>
                  </a:cubicBezTo>
                  <a:cubicBezTo>
                    <a:pt x="166" y="13"/>
                    <a:pt x="166" y="13"/>
                    <a:pt x="166" y="13"/>
                  </a:cubicBezTo>
                  <a:cubicBezTo>
                    <a:pt x="166" y="6"/>
                    <a:pt x="160" y="0"/>
                    <a:pt x="153" y="0"/>
                  </a:cubicBezTo>
                  <a:close/>
                  <a:moveTo>
                    <a:pt x="23" y="117"/>
                  </a:moveTo>
                  <a:cubicBezTo>
                    <a:pt x="23" y="117"/>
                    <a:pt x="24" y="117"/>
                    <a:pt x="24" y="117"/>
                  </a:cubicBezTo>
                  <a:cubicBezTo>
                    <a:pt x="25" y="117"/>
                    <a:pt x="25" y="117"/>
                    <a:pt x="25" y="116"/>
                  </a:cubicBezTo>
                  <a:cubicBezTo>
                    <a:pt x="43" y="84"/>
                    <a:pt x="43" y="84"/>
                    <a:pt x="43" y="84"/>
                  </a:cubicBezTo>
                  <a:cubicBezTo>
                    <a:pt x="47" y="76"/>
                    <a:pt x="57" y="74"/>
                    <a:pt x="64" y="78"/>
                  </a:cubicBezTo>
                  <a:cubicBezTo>
                    <a:pt x="73" y="82"/>
                    <a:pt x="73" y="82"/>
                    <a:pt x="73" y="82"/>
                  </a:cubicBezTo>
                  <a:cubicBezTo>
                    <a:pt x="82" y="88"/>
                    <a:pt x="95" y="85"/>
                    <a:pt x="102" y="77"/>
                  </a:cubicBezTo>
                  <a:cubicBezTo>
                    <a:pt x="115" y="61"/>
                    <a:pt x="115" y="61"/>
                    <a:pt x="115" y="61"/>
                  </a:cubicBezTo>
                  <a:cubicBezTo>
                    <a:pt x="118" y="57"/>
                    <a:pt x="124" y="51"/>
                    <a:pt x="132" y="56"/>
                  </a:cubicBezTo>
                  <a:cubicBezTo>
                    <a:pt x="136" y="59"/>
                    <a:pt x="140" y="65"/>
                    <a:pt x="140" y="65"/>
                  </a:cubicBezTo>
                  <a:cubicBezTo>
                    <a:pt x="141" y="65"/>
                    <a:pt x="142" y="66"/>
                    <a:pt x="143" y="65"/>
                  </a:cubicBezTo>
                  <a:cubicBezTo>
                    <a:pt x="144" y="64"/>
                    <a:pt x="145" y="63"/>
                    <a:pt x="144" y="62"/>
                  </a:cubicBezTo>
                  <a:cubicBezTo>
                    <a:pt x="144" y="62"/>
                    <a:pt x="139" y="56"/>
                    <a:pt x="134" y="53"/>
                  </a:cubicBezTo>
                  <a:cubicBezTo>
                    <a:pt x="127" y="48"/>
                    <a:pt x="119" y="50"/>
                    <a:pt x="112" y="58"/>
                  </a:cubicBezTo>
                  <a:cubicBezTo>
                    <a:pt x="99" y="74"/>
                    <a:pt x="99" y="74"/>
                    <a:pt x="99" y="74"/>
                  </a:cubicBezTo>
                  <a:cubicBezTo>
                    <a:pt x="93" y="81"/>
                    <a:pt x="83" y="83"/>
                    <a:pt x="75" y="79"/>
                  </a:cubicBezTo>
                  <a:cubicBezTo>
                    <a:pt x="66" y="74"/>
                    <a:pt x="66" y="74"/>
                    <a:pt x="66" y="74"/>
                  </a:cubicBezTo>
                  <a:cubicBezTo>
                    <a:pt x="57" y="69"/>
                    <a:pt x="45" y="72"/>
                    <a:pt x="40" y="82"/>
                  </a:cubicBezTo>
                  <a:cubicBezTo>
                    <a:pt x="22" y="114"/>
                    <a:pt x="22" y="114"/>
                    <a:pt x="22" y="114"/>
                  </a:cubicBezTo>
                  <a:cubicBezTo>
                    <a:pt x="21" y="115"/>
                    <a:pt x="22" y="117"/>
                    <a:pt x="23" y="117"/>
                  </a:cubicBezTo>
                  <a:close/>
                </a:path>
              </a:pathLst>
            </a:custGeom>
            <a:solidFill>
              <a:srgbClr val="1D1D1A"/>
            </a:solid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1" name="Freeform 38"/>
            <p:cNvSpPr>
              <a:spLocks noEditPoints="1"/>
            </p:cNvSpPr>
            <p:nvPr/>
          </p:nvSpPr>
          <p:spPr bwMode="auto">
            <a:xfrm>
              <a:off x="8138623" y="3909068"/>
              <a:ext cx="194783" cy="135341"/>
            </a:xfrm>
            <a:custGeom>
              <a:avLst/>
              <a:gdLst>
                <a:gd name="T0" fmla="*/ 121 w 185"/>
                <a:gd name="T1" fmla="*/ 58 h 140"/>
                <a:gd name="T2" fmla="*/ 102 w 185"/>
                <a:gd name="T3" fmla="*/ 46 h 140"/>
                <a:gd name="T4" fmla="*/ 86 w 185"/>
                <a:gd name="T5" fmla="*/ 46 h 140"/>
                <a:gd name="T6" fmla="*/ 67 w 185"/>
                <a:gd name="T7" fmla="*/ 58 h 140"/>
                <a:gd name="T8" fmla="*/ 59 w 185"/>
                <a:gd name="T9" fmla="*/ 71 h 140"/>
                <a:gd name="T10" fmla="*/ 59 w 185"/>
                <a:gd name="T11" fmla="*/ 93 h 140"/>
                <a:gd name="T12" fmla="*/ 67 w 185"/>
                <a:gd name="T13" fmla="*/ 106 h 140"/>
                <a:gd name="T14" fmla="*/ 86 w 185"/>
                <a:gd name="T15" fmla="*/ 118 h 140"/>
                <a:gd name="T16" fmla="*/ 102 w 185"/>
                <a:gd name="T17" fmla="*/ 118 h 140"/>
                <a:gd name="T18" fmla="*/ 121 w 185"/>
                <a:gd name="T19" fmla="*/ 106 h 140"/>
                <a:gd name="T20" fmla="*/ 129 w 185"/>
                <a:gd name="T21" fmla="*/ 93 h 140"/>
                <a:gd name="T22" fmla="*/ 129 w 185"/>
                <a:gd name="T23" fmla="*/ 71 h 140"/>
                <a:gd name="T24" fmla="*/ 121 w 185"/>
                <a:gd name="T25" fmla="*/ 58 h 140"/>
                <a:gd name="T26" fmla="*/ 99 w 185"/>
                <a:gd name="T27" fmla="*/ 114 h 140"/>
                <a:gd name="T28" fmla="*/ 88 w 185"/>
                <a:gd name="T29" fmla="*/ 114 h 140"/>
                <a:gd name="T30" fmla="*/ 76 w 185"/>
                <a:gd name="T31" fmla="*/ 107 h 140"/>
                <a:gd name="T32" fmla="*/ 94 w 185"/>
                <a:gd name="T33" fmla="*/ 89 h 140"/>
                <a:gd name="T34" fmla="*/ 112 w 185"/>
                <a:gd name="T35" fmla="*/ 107 h 140"/>
                <a:gd name="T36" fmla="*/ 99 w 185"/>
                <a:gd name="T37" fmla="*/ 114 h 140"/>
                <a:gd name="T38" fmla="*/ 84 w 185"/>
                <a:gd name="T39" fmla="*/ 75 h 140"/>
                <a:gd name="T40" fmla="*/ 94 w 185"/>
                <a:gd name="T41" fmla="*/ 66 h 140"/>
                <a:gd name="T42" fmla="*/ 104 w 185"/>
                <a:gd name="T43" fmla="*/ 75 h 140"/>
                <a:gd name="T44" fmla="*/ 94 w 185"/>
                <a:gd name="T45" fmla="*/ 85 h 140"/>
                <a:gd name="T46" fmla="*/ 84 w 185"/>
                <a:gd name="T47" fmla="*/ 75 h 140"/>
                <a:gd name="T48" fmla="*/ 125 w 185"/>
                <a:gd name="T49" fmla="*/ 93 h 140"/>
                <a:gd name="T50" fmla="*/ 119 w 185"/>
                <a:gd name="T51" fmla="*/ 103 h 140"/>
                <a:gd name="T52" fmla="*/ 116 w 185"/>
                <a:gd name="T53" fmla="*/ 105 h 140"/>
                <a:gd name="T54" fmla="*/ 102 w 185"/>
                <a:gd name="T55" fmla="*/ 86 h 140"/>
                <a:gd name="T56" fmla="*/ 105 w 185"/>
                <a:gd name="T57" fmla="*/ 67 h 140"/>
                <a:gd name="T58" fmla="*/ 86 w 185"/>
                <a:gd name="T59" fmla="*/ 64 h 140"/>
                <a:gd name="T60" fmla="*/ 83 w 185"/>
                <a:gd name="T61" fmla="*/ 83 h 140"/>
                <a:gd name="T62" fmla="*/ 86 w 185"/>
                <a:gd name="T63" fmla="*/ 86 h 140"/>
                <a:gd name="T64" fmla="*/ 72 w 185"/>
                <a:gd name="T65" fmla="*/ 105 h 140"/>
                <a:gd name="T66" fmla="*/ 69 w 185"/>
                <a:gd name="T67" fmla="*/ 103 h 140"/>
                <a:gd name="T68" fmla="*/ 63 w 185"/>
                <a:gd name="T69" fmla="*/ 93 h 140"/>
                <a:gd name="T70" fmla="*/ 63 w 185"/>
                <a:gd name="T71" fmla="*/ 71 h 140"/>
                <a:gd name="T72" fmla="*/ 69 w 185"/>
                <a:gd name="T73" fmla="*/ 61 h 140"/>
                <a:gd name="T74" fmla="*/ 88 w 185"/>
                <a:gd name="T75" fmla="*/ 50 h 140"/>
                <a:gd name="T76" fmla="*/ 99 w 185"/>
                <a:gd name="T77" fmla="*/ 50 h 140"/>
                <a:gd name="T78" fmla="*/ 119 w 185"/>
                <a:gd name="T79" fmla="*/ 61 h 140"/>
                <a:gd name="T80" fmla="*/ 125 w 185"/>
                <a:gd name="T81" fmla="*/ 71 h 140"/>
                <a:gd name="T82" fmla="*/ 125 w 185"/>
                <a:gd name="T83" fmla="*/ 93 h 140"/>
                <a:gd name="T84" fmla="*/ 141 w 185"/>
                <a:gd name="T85" fmla="*/ 40 h 140"/>
                <a:gd name="T86" fmla="*/ 78 w 185"/>
                <a:gd name="T87" fmla="*/ 9 h 140"/>
                <a:gd name="T88" fmla="*/ 47 w 185"/>
                <a:gd name="T89" fmla="*/ 40 h 140"/>
                <a:gd name="T90" fmla="*/ 3 w 185"/>
                <a:gd name="T91" fmla="*/ 96 h 140"/>
                <a:gd name="T92" fmla="*/ 52 w 185"/>
                <a:gd name="T93" fmla="*/ 140 h 140"/>
                <a:gd name="T94" fmla="*/ 136 w 185"/>
                <a:gd name="T95" fmla="*/ 140 h 140"/>
                <a:gd name="T96" fmla="*/ 185 w 185"/>
                <a:gd name="T97" fmla="*/ 89 h 140"/>
                <a:gd name="T98" fmla="*/ 141 w 185"/>
                <a:gd name="T99" fmla="*/ 40 h 140"/>
                <a:gd name="T100" fmla="*/ 136 w 185"/>
                <a:gd name="T101" fmla="*/ 131 h 140"/>
                <a:gd name="T102" fmla="*/ 52 w 185"/>
                <a:gd name="T103" fmla="*/ 131 h 140"/>
                <a:gd name="T104" fmla="*/ 11 w 185"/>
                <a:gd name="T105" fmla="*/ 90 h 140"/>
                <a:gd name="T106" fmla="*/ 48 w 185"/>
                <a:gd name="T107" fmla="*/ 48 h 140"/>
                <a:gd name="T108" fmla="*/ 55 w 185"/>
                <a:gd name="T109" fmla="*/ 43 h 140"/>
                <a:gd name="T110" fmla="*/ 108 w 185"/>
                <a:gd name="T111" fmla="*/ 17 h 140"/>
                <a:gd name="T112" fmla="*/ 133 w 185"/>
                <a:gd name="T113" fmla="*/ 43 h 140"/>
                <a:gd name="T114" fmla="*/ 140 w 185"/>
                <a:gd name="T115" fmla="*/ 48 h 140"/>
                <a:gd name="T116" fmla="*/ 177 w 185"/>
                <a:gd name="T117" fmla="*/ 94 h 140"/>
                <a:gd name="T118" fmla="*/ 136 w 185"/>
                <a:gd name="T119" fmla="*/ 13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5" h="140">
                  <a:moveTo>
                    <a:pt x="121" y="58"/>
                  </a:moveTo>
                  <a:cubicBezTo>
                    <a:pt x="102" y="46"/>
                    <a:pt x="102" y="46"/>
                    <a:pt x="102" y="46"/>
                  </a:cubicBezTo>
                  <a:cubicBezTo>
                    <a:pt x="97" y="44"/>
                    <a:pt x="91" y="44"/>
                    <a:pt x="86" y="46"/>
                  </a:cubicBezTo>
                  <a:cubicBezTo>
                    <a:pt x="67" y="58"/>
                    <a:pt x="67" y="58"/>
                    <a:pt x="67" y="58"/>
                  </a:cubicBezTo>
                  <a:cubicBezTo>
                    <a:pt x="62" y="60"/>
                    <a:pt x="59" y="65"/>
                    <a:pt x="59" y="71"/>
                  </a:cubicBezTo>
                  <a:cubicBezTo>
                    <a:pt x="59" y="93"/>
                    <a:pt x="59" y="93"/>
                    <a:pt x="59" y="93"/>
                  </a:cubicBezTo>
                  <a:cubicBezTo>
                    <a:pt x="59" y="99"/>
                    <a:pt x="62" y="104"/>
                    <a:pt x="67" y="106"/>
                  </a:cubicBezTo>
                  <a:cubicBezTo>
                    <a:pt x="86" y="118"/>
                    <a:pt x="86" y="118"/>
                    <a:pt x="86" y="118"/>
                  </a:cubicBezTo>
                  <a:cubicBezTo>
                    <a:pt x="91" y="120"/>
                    <a:pt x="97" y="120"/>
                    <a:pt x="102" y="118"/>
                  </a:cubicBezTo>
                  <a:cubicBezTo>
                    <a:pt x="121" y="106"/>
                    <a:pt x="121" y="106"/>
                    <a:pt x="121" y="106"/>
                  </a:cubicBezTo>
                  <a:cubicBezTo>
                    <a:pt x="126" y="104"/>
                    <a:pt x="129" y="99"/>
                    <a:pt x="129" y="93"/>
                  </a:cubicBezTo>
                  <a:cubicBezTo>
                    <a:pt x="129" y="71"/>
                    <a:pt x="129" y="71"/>
                    <a:pt x="129" y="71"/>
                  </a:cubicBezTo>
                  <a:cubicBezTo>
                    <a:pt x="129" y="65"/>
                    <a:pt x="126" y="60"/>
                    <a:pt x="121" y="58"/>
                  </a:cubicBezTo>
                  <a:close/>
                  <a:moveTo>
                    <a:pt x="99" y="114"/>
                  </a:moveTo>
                  <a:cubicBezTo>
                    <a:pt x="96" y="116"/>
                    <a:pt x="92" y="116"/>
                    <a:pt x="88" y="114"/>
                  </a:cubicBezTo>
                  <a:cubicBezTo>
                    <a:pt x="76" y="107"/>
                    <a:pt x="76" y="107"/>
                    <a:pt x="76" y="107"/>
                  </a:cubicBezTo>
                  <a:cubicBezTo>
                    <a:pt x="76" y="97"/>
                    <a:pt x="84" y="89"/>
                    <a:pt x="94" y="89"/>
                  </a:cubicBezTo>
                  <a:cubicBezTo>
                    <a:pt x="104" y="89"/>
                    <a:pt x="112" y="97"/>
                    <a:pt x="112" y="107"/>
                  </a:cubicBezTo>
                  <a:lnTo>
                    <a:pt x="99" y="114"/>
                  </a:lnTo>
                  <a:close/>
                  <a:moveTo>
                    <a:pt x="84" y="75"/>
                  </a:moveTo>
                  <a:cubicBezTo>
                    <a:pt x="84" y="70"/>
                    <a:pt x="89" y="66"/>
                    <a:pt x="94" y="66"/>
                  </a:cubicBezTo>
                  <a:cubicBezTo>
                    <a:pt x="99" y="66"/>
                    <a:pt x="104" y="70"/>
                    <a:pt x="104" y="75"/>
                  </a:cubicBezTo>
                  <a:cubicBezTo>
                    <a:pt x="104" y="81"/>
                    <a:pt x="99" y="85"/>
                    <a:pt x="94" y="85"/>
                  </a:cubicBezTo>
                  <a:cubicBezTo>
                    <a:pt x="89" y="85"/>
                    <a:pt x="84" y="81"/>
                    <a:pt x="84" y="75"/>
                  </a:cubicBezTo>
                  <a:close/>
                  <a:moveTo>
                    <a:pt x="125" y="93"/>
                  </a:moveTo>
                  <a:cubicBezTo>
                    <a:pt x="125" y="97"/>
                    <a:pt x="122" y="101"/>
                    <a:pt x="119" y="103"/>
                  </a:cubicBezTo>
                  <a:cubicBezTo>
                    <a:pt x="116" y="105"/>
                    <a:pt x="116" y="105"/>
                    <a:pt x="116" y="105"/>
                  </a:cubicBezTo>
                  <a:cubicBezTo>
                    <a:pt x="115" y="96"/>
                    <a:pt x="110" y="90"/>
                    <a:pt x="102" y="86"/>
                  </a:cubicBezTo>
                  <a:cubicBezTo>
                    <a:pt x="109" y="82"/>
                    <a:pt x="110" y="73"/>
                    <a:pt x="105" y="67"/>
                  </a:cubicBezTo>
                  <a:cubicBezTo>
                    <a:pt x="101" y="61"/>
                    <a:pt x="92" y="59"/>
                    <a:pt x="86" y="64"/>
                  </a:cubicBezTo>
                  <a:cubicBezTo>
                    <a:pt x="80" y="68"/>
                    <a:pt x="78" y="77"/>
                    <a:pt x="83" y="83"/>
                  </a:cubicBezTo>
                  <a:cubicBezTo>
                    <a:pt x="84" y="85"/>
                    <a:pt x="85" y="86"/>
                    <a:pt x="86" y="86"/>
                  </a:cubicBezTo>
                  <a:cubicBezTo>
                    <a:pt x="78" y="90"/>
                    <a:pt x="73" y="96"/>
                    <a:pt x="72" y="105"/>
                  </a:cubicBezTo>
                  <a:cubicBezTo>
                    <a:pt x="69" y="103"/>
                    <a:pt x="69" y="103"/>
                    <a:pt x="69" y="103"/>
                  </a:cubicBezTo>
                  <a:cubicBezTo>
                    <a:pt x="66" y="101"/>
                    <a:pt x="63" y="97"/>
                    <a:pt x="63" y="93"/>
                  </a:cubicBezTo>
                  <a:cubicBezTo>
                    <a:pt x="63" y="71"/>
                    <a:pt x="63" y="71"/>
                    <a:pt x="63" y="71"/>
                  </a:cubicBezTo>
                  <a:cubicBezTo>
                    <a:pt x="63" y="67"/>
                    <a:pt x="66" y="63"/>
                    <a:pt x="69" y="61"/>
                  </a:cubicBezTo>
                  <a:cubicBezTo>
                    <a:pt x="88" y="50"/>
                    <a:pt x="88" y="50"/>
                    <a:pt x="88" y="50"/>
                  </a:cubicBezTo>
                  <a:cubicBezTo>
                    <a:pt x="92" y="48"/>
                    <a:pt x="96" y="48"/>
                    <a:pt x="99" y="50"/>
                  </a:cubicBezTo>
                  <a:cubicBezTo>
                    <a:pt x="119" y="61"/>
                    <a:pt x="119" y="61"/>
                    <a:pt x="119" y="61"/>
                  </a:cubicBezTo>
                  <a:cubicBezTo>
                    <a:pt x="122" y="63"/>
                    <a:pt x="125" y="67"/>
                    <a:pt x="125" y="71"/>
                  </a:cubicBezTo>
                  <a:lnTo>
                    <a:pt x="125" y="93"/>
                  </a:lnTo>
                  <a:close/>
                  <a:moveTo>
                    <a:pt x="141" y="40"/>
                  </a:moveTo>
                  <a:cubicBezTo>
                    <a:pt x="132" y="14"/>
                    <a:pt x="104" y="0"/>
                    <a:pt x="78" y="9"/>
                  </a:cubicBezTo>
                  <a:cubicBezTo>
                    <a:pt x="63" y="14"/>
                    <a:pt x="52" y="26"/>
                    <a:pt x="47" y="40"/>
                  </a:cubicBezTo>
                  <a:cubicBezTo>
                    <a:pt x="19" y="43"/>
                    <a:pt x="0" y="68"/>
                    <a:pt x="3" y="96"/>
                  </a:cubicBezTo>
                  <a:cubicBezTo>
                    <a:pt x="6" y="120"/>
                    <a:pt x="27" y="139"/>
                    <a:pt x="52" y="140"/>
                  </a:cubicBezTo>
                  <a:cubicBezTo>
                    <a:pt x="136" y="140"/>
                    <a:pt x="136" y="140"/>
                    <a:pt x="136" y="140"/>
                  </a:cubicBezTo>
                  <a:cubicBezTo>
                    <a:pt x="163" y="139"/>
                    <a:pt x="185" y="117"/>
                    <a:pt x="185" y="89"/>
                  </a:cubicBezTo>
                  <a:cubicBezTo>
                    <a:pt x="185" y="64"/>
                    <a:pt x="166" y="43"/>
                    <a:pt x="141" y="40"/>
                  </a:cubicBezTo>
                  <a:close/>
                  <a:moveTo>
                    <a:pt x="136" y="131"/>
                  </a:moveTo>
                  <a:cubicBezTo>
                    <a:pt x="52" y="131"/>
                    <a:pt x="52" y="131"/>
                    <a:pt x="52" y="131"/>
                  </a:cubicBezTo>
                  <a:cubicBezTo>
                    <a:pt x="29" y="131"/>
                    <a:pt x="11" y="113"/>
                    <a:pt x="11" y="90"/>
                  </a:cubicBezTo>
                  <a:cubicBezTo>
                    <a:pt x="11" y="68"/>
                    <a:pt x="27" y="51"/>
                    <a:pt x="48" y="48"/>
                  </a:cubicBezTo>
                  <a:cubicBezTo>
                    <a:pt x="51" y="48"/>
                    <a:pt x="54" y="46"/>
                    <a:pt x="55" y="43"/>
                  </a:cubicBezTo>
                  <a:cubicBezTo>
                    <a:pt x="62" y="21"/>
                    <a:pt x="86" y="10"/>
                    <a:pt x="108" y="17"/>
                  </a:cubicBezTo>
                  <a:cubicBezTo>
                    <a:pt x="120" y="21"/>
                    <a:pt x="129" y="31"/>
                    <a:pt x="133" y="43"/>
                  </a:cubicBezTo>
                  <a:cubicBezTo>
                    <a:pt x="134" y="46"/>
                    <a:pt x="137" y="48"/>
                    <a:pt x="140" y="48"/>
                  </a:cubicBezTo>
                  <a:cubicBezTo>
                    <a:pt x="163" y="51"/>
                    <a:pt x="179" y="71"/>
                    <a:pt x="177" y="94"/>
                  </a:cubicBezTo>
                  <a:cubicBezTo>
                    <a:pt x="175" y="115"/>
                    <a:pt x="157" y="131"/>
                    <a:pt x="136" y="131"/>
                  </a:cubicBezTo>
                  <a:close/>
                </a:path>
              </a:pathLst>
            </a:custGeom>
            <a:solidFill>
              <a:srgbClr val="1D1D1A"/>
            </a:solid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2" name="AutoShape 23"/>
            <p:cNvSpPr>
              <a:spLocks noChangeAspect="1" noChangeArrowheads="1" noTextEdit="1"/>
            </p:cNvSpPr>
            <p:nvPr/>
          </p:nvSpPr>
          <p:spPr bwMode="auto">
            <a:xfrm>
              <a:off x="7869830" y="4239775"/>
              <a:ext cx="145820" cy="127379"/>
            </a:xfrm>
            <a:prstGeom prst="rect">
              <a:avLst/>
            </a:prstGeom>
            <a:noFill/>
            <a:ln>
              <a:solidFill>
                <a:srgbClr val="1D1D1A"/>
              </a:solid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3" name="Freeform 25"/>
            <p:cNvSpPr>
              <a:spLocks noEditPoints="1"/>
            </p:cNvSpPr>
            <p:nvPr/>
          </p:nvSpPr>
          <p:spPr bwMode="auto">
            <a:xfrm>
              <a:off x="7869830" y="4231169"/>
              <a:ext cx="145820" cy="162431"/>
            </a:xfrm>
            <a:custGeom>
              <a:avLst/>
              <a:gdLst>
                <a:gd name="T0" fmla="*/ 12 w 176"/>
                <a:gd name="T1" fmla="*/ 42 h 168"/>
                <a:gd name="T2" fmla="*/ 14 w 176"/>
                <a:gd name="T3" fmla="*/ 104 h 168"/>
                <a:gd name="T4" fmla="*/ 16 w 176"/>
                <a:gd name="T5" fmla="*/ 42 h 168"/>
                <a:gd name="T6" fmla="*/ 2 w 176"/>
                <a:gd name="T7" fmla="*/ 56 h 168"/>
                <a:gd name="T8" fmla="*/ 0 w 176"/>
                <a:gd name="T9" fmla="*/ 86 h 168"/>
                <a:gd name="T10" fmla="*/ 4 w 176"/>
                <a:gd name="T11" fmla="*/ 86 h 168"/>
                <a:gd name="T12" fmla="*/ 2 w 176"/>
                <a:gd name="T13" fmla="*/ 56 h 168"/>
                <a:gd name="T14" fmla="*/ 48 w 176"/>
                <a:gd name="T15" fmla="*/ 0 h 168"/>
                <a:gd name="T16" fmla="*/ 28 w 176"/>
                <a:gd name="T17" fmla="*/ 128 h 168"/>
                <a:gd name="T18" fmla="*/ 84 w 176"/>
                <a:gd name="T19" fmla="*/ 148 h 168"/>
                <a:gd name="T20" fmla="*/ 88 w 176"/>
                <a:gd name="T21" fmla="*/ 168 h 168"/>
                <a:gd name="T22" fmla="*/ 92 w 176"/>
                <a:gd name="T23" fmla="*/ 148 h 168"/>
                <a:gd name="T24" fmla="*/ 148 w 176"/>
                <a:gd name="T25" fmla="*/ 128 h 168"/>
                <a:gd name="T26" fmla="*/ 128 w 176"/>
                <a:gd name="T27" fmla="*/ 0 h 168"/>
                <a:gd name="T28" fmla="*/ 104 w 176"/>
                <a:gd name="T29" fmla="*/ 42 h 168"/>
                <a:gd name="T30" fmla="*/ 104 w 176"/>
                <a:gd name="T31" fmla="*/ 46 h 168"/>
                <a:gd name="T32" fmla="*/ 140 w 176"/>
                <a:gd name="T33" fmla="*/ 70 h 168"/>
                <a:gd name="T34" fmla="*/ 102 w 176"/>
                <a:gd name="T35" fmla="*/ 72 h 168"/>
                <a:gd name="T36" fmla="*/ 140 w 176"/>
                <a:gd name="T37" fmla="*/ 74 h 168"/>
                <a:gd name="T38" fmla="*/ 104 w 176"/>
                <a:gd name="T39" fmla="*/ 98 h 168"/>
                <a:gd name="T40" fmla="*/ 104 w 176"/>
                <a:gd name="T41" fmla="*/ 102 h 168"/>
                <a:gd name="T42" fmla="*/ 140 w 176"/>
                <a:gd name="T43" fmla="*/ 128 h 168"/>
                <a:gd name="T44" fmla="*/ 48 w 176"/>
                <a:gd name="T45" fmla="*/ 140 h 168"/>
                <a:gd name="T46" fmla="*/ 36 w 176"/>
                <a:gd name="T47" fmla="*/ 102 h 168"/>
                <a:gd name="T48" fmla="*/ 74 w 176"/>
                <a:gd name="T49" fmla="*/ 100 h 168"/>
                <a:gd name="T50" fmla="*/ 36 w 176"/>
                <a:gd name="T51" fmla="*/ 98 h 168"/>
                <a:gd name="T52" fmla="*/ 72 w 176"/>
                <a:gd name="T53" fmla="*/ 74 h 168"/>
                <a:gd name="T54" fmla="*/ 72 w 176"/>
                <a:gd name="T55" fmla="*/ 70 h 168"/>
                <a:gd name="T56" fmla="*/ 36 w 176"/>
                <a:gd name="T57" fmla="*/ 46 h 168"/>
                <a:gd name="T58" fmla="*/ 74 w 176"/>
                <a:gd name="T59" fmla="*/ 44 h 168"/>
                <a:gd name="T60" fmla="*/ 36 w 176"/>
                <a:gd name="T61" fmla="*/ 42 h 168"/>
                <a:gd name="T62" fmla="*/ 48 w 176"/>
                <a:gd name="T63" fmla="*/ 8 h 168"/>
                <a:gd name="T64" fmla="*/ 140 w 176"/>
                <a:gd name="T65" fmla="*/ 20 h 168"/>
                <a:gd name="T66" fmla="*/ 174 w 176"/>
                <a:gd name="T67" fmla="*/ 56 h 168"/>
                <a:gd name="T68" fmla="*/ 172 w 176"/>
                <a:gd name="T69" fmla="*/ 86 h 168"/>
                <a:gd name="T70" fmla="*/ 176 w 176"/>
                <a:gd name="T71" fmla="*/ 86 h 168"/>
                <a:gd name="T72" fmla="*/ 174 w 176"/>
                <a:gd name="T73" fmla="*/ 56 h 168"/>
                <a:gd name="T74" fmla="*/ 160 w 176"/>
                <a:gd name="T75" fmla="*/ 42 h 168"/>
                <a:gd name="T76" fmla="*/ 162 w 176"/>
                <a:gd name="T77" fmla="*/ 104 h 168"/>
                <a:gd name="T78" fmla="*/ 164 w 176"/>
                <a:gd name="T79" fmla="*/ 4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8">
                  <a:moveTo>
                    <a:pt x="14" y="40"/>
                  </a:moveTo>
                  <a:cubicBezTo>
                    <a:pt x="13" y="40"/>
                    <a:pt x="12" y="41"/>
                    <a:pt x="12" y="42"/>
                  </a:cubicBezTo>
                  <a:cubicBezTo>
                    <a:pt x="12" y="102"/>
                    <a:pt x="12" y="102"/>
                    <a:pt x="12" y="102"/>
                  </a:cubicBezTo>
                  <a:cubicBezTo>
                    <a:pt x="12" y="103"/>
                    <a:pt x="13" y="104"/>
                    <a:pt x="14" y="104"/>
                  </a:cubicBezTo>
                  <a:cubicBezTo>
                    <a:pt x="15" y="104"/>
                    <a:pt x="16" y="103"/>
                    <a:pt x="16" y="102"/>
                  </a:cubicBezTo>
                  <a:cubicBezTo>
                    <a:pt x="16" y="42"/>
                    <a:pt x="16" y="42"/>
                    <a:pt x="16" y="42"/>
                  </a:cubicBezTo>
                  <a:cubicBezTo>
                    <a:pt x="16" y="41"/>
                    <a:pt x="15" y="40"/>
                    <a:pt x="14" y="40"/>
                  </a:cubicBezTo>
                  <a:close/>
                  <a:moveTo>
                    <a:pt x="2" y="56"/>
                  </a:moveTo>
                  <a:cubicBezTo>
                    <a:pt x="1" y="56"/>
                    <a:pt x="0" y="57"/>
                    <a:pt x="0" y="58"/>
                  </a:cubicBezTo>
                  <a:cubicBezTo>
                    <a:pt x="0" y="86"/>
                    <a:pt x="0" y="86"/>
                    <a:pt x="0" y="86"/>
                  </a:cubicBezTo>
                  <a:cubicBezTo>
                    <a:pt x="0" y="87"/>
                    <a:pt x="1" y="88"/>
                    <a:pt x="2" y="88"/>
                  </a:cubicBezTo>
                  <a:cubicBezTo>
                    <a:pt x="3" y="88"/>
                    <a:pt x="4" y="87"/>
                    <a:pt x="4" y="86"/>
                  </a:cubicBezTo>
                  <a:cubicBezTo>
                    <a:pt x="4" y="58"/>
                    <a:pt x="4" y="58"/>
                    <a:pt x="4" y="58"/>
                  </a:cubicBezTo>
                  <a:cubicBezTo>
                    <a:pt x="4" y="57"/>
                    <a:pt x="3" y="56"/>
                    <a:pt x="2" y="56"/>
                  </a:cubicBezTo>
                  <a:close/>
                  <a:moveTo>
                    <a:pt x="128" y="0"/>
                  </a:moveTo>
                  <a:cubicBezTo>
                    <a:pt x="48" y="0"/>
                    <a:pt x="48" y="0"/>
                    <a:pt x="48" y="0"/>
                  </a:cubicBezTo>
                  <a:cubicBezTo>
                    <a:pt x="37" y="0"/>
                    <a:pt x="28" y="9"/>
                    <a:pt x="28" y="20"/>
                  </a:cubicBezTo>
                  <a:cubicBezTo>
                    <a:pt x="28" y="128"/>
                    <a:pt x="28" y="128"/>
                    <a:pt x="28" y="128"/>
                  </a:cubicBezTo>
                  <a:cubicBezTo>
                    <a:pt x="28" y="139"/>
                    <a:pt x="37" y="148"/>
                    <a:pt x="48" y="148"/>
                  </a:cubicBezTo>
                  <a:cubicBezTo>
                    <a:pt x="84" y="148"/>
                    <a:pt x="84" y="148"/>
                    <a:pt x="84" y="148"/>
                  </a:cubicBezTo>
                  <a:cubicBezTo>
                    <a:pt x="84" y="164"/>
                    <a:pt x="84" y="164"/>
                    <a:pt x="84" y="164"/>
                  </a:cubicBezTo>
                  <a:cubicBezTo>
                    <a:pt x="84" y="166"/>
                    <a:pt x="86" y="168"/>
                    <a:pt x="88" y="168"/>
                  </a:cubicBezTo>
                  <a:cubicBezTo>
                    <a:pt x="90" y="168"/>
                    <a:pt x="92" y="166"/>
                    <a:pt x="92" y="164"/>
                  </a:cubicBezTo>
                  <a:cubicBezTo>
                    <a:pt x="92" y="148"/>
                    <a:pt x="92" y="148"/>
                    <a:pt x="92" y="148"/>
                  </a:cubicBezTo>
                  <a:cubicBezTo>
                    <a:pt x="128" y="148"/>
                    <a:pt x="128" y="148"/>
                    <a:pt x="128" y="148"/>
                  </a:cubicBezTo>
                  <a:cubicBezTo>
                    <a:pt x="139" y="148"/>
                    <a:pt x="148" y="139"/>
                    <a:pt x="148" y="128"/>
                  </a:cubicBezTo>
                  <a:cubicBezTo>
                    <a:pt x="148" y="20"/>
                    <a:pt x="148" y="20"/>
                    <a:pt x="148" y="20"/>
                  </a:cubicBezTo>
                  <a:cubicBezTo>
                    <a:pt x="148" y="9"/>
                    <a:pt x="139" y="0"/>
                    <a:pt x="128" y="0"/>
                  </a:cubicBezTo>
                  <a:close/>
                  <a:moveTo>
                    <a:pt x="140" y="42"/>
                  </a:moveTo>
                  <a:cubicBezTo>
                    <a:pt x="104" y="42"/>
                    <a:pt x="104" y="42"/>
                    <a:pt x="104" y="42"/>
                  </a:cubicBezTo>
                  <a:cubicBezTo>
                    <a:pt x="103" y="42"/>
                    <a:pt x="102" y="43"/>
                    <a:pt x="102" y="44"/>
                  </a:cubicBezTo>
                  <a:cubicBezTo>
                    <a:pt x="102" y="45"/>
                    <a:pt x="103" y="46"/>
                    <a:pt x="104" y="46"/>
                  </a:cubicBezTo>
                  <a:cubicBezTo>
                    <a:pt x="140" y="46"/>
                    <a:pt x="140" y="46"/>
                    <a:pt x="140" y="46"/>
                  </a:cubicBezTo>
                  <a:cubicBezTo>
                    <a:pt x="140" y="70"/>
                    <a:pt x="140" y="70"/>
                    <a:pt x="140" y="70"/>
                  </a:cubicBezTo>
                  <a:cubicBezTo>
                    <a:pt x="104" y="70"/>
                    <a:pt x="104" y="70"/>
                    <a:pt x="104" y="70"/>
                  </a:cubicBezTo>
                  <a:cubicBezTo>
                    <a:pt x="103" y="70"/>
                    <a:pt x="102" y="71"/>
                    <a:pt x="102" y="72"/>
                  </a:cubicBezTo>
                  <a:cubicBezTo>
                    <a:pt x="102" y="73"/>
                    <a:pt x="103" y="74"/>
                    <a:pt x="104" y="74"/>
                  </a:cubicBezTo>
                  <a:cubicBezTo>
                    <a:pt x="140" y="74"/>
                    <a:pt x="140" y="74"/>
                    <a:pt x="140" y="74"/>
                  </a:cubicBezTo>
                  <a:cubicBezTo>
                    <a:pt x="140" y="98"/>
                    <a:pt x="140" y="98"/>
                    <a:pt x="140" y="98"/>
                  </a:cubicBezTo>
                  <a:cubicBezTo>
                    <a:pt x="104" y="98"/>
                    <a:pt x="104" y="98"/>
                    <a:pt x="104" y="98"/>
                  </a:cubicBezTo>
                  <a:cubicBezTo>
                    <a:pt x="103" y="98"/>
                    <a:pt x="102" y="99"/>
                    <a:pt x="102" y="100"/>
                  </a:cubicBezTo>
                  <a:cubicBezTo>
                    <a:pt x="102" y="101"/>
                    <a:pt x="103" y="102"/>
                    <a:pt x="104" y="102"/>
                  </a:cubicBezTo>
                  <a:cubicBezTo>
                    <a:pt x="140" y="102"/>
                    <a:pt x="140" y="102"/>
                    <a:pt x="140" y="102"/>
                  </a:cubicBezTo>
                  <a:cubicBezTo>
                    <a:pt x="140" y="128"/>
                    <a:pt x="140" y="128"/>
                    <a:pt x="140" y="128"/>
                  </a:cubicBezTo>
                  <a:cubicBezTo>
                    <a:pt x="140" y="134"/>
                    <a:pt x="134" y="140"/>
                    <a:pt x="128" y="140"/>
                  </a:cubicBezTo>
                  <a:cubicBezTo>
                    <a:pt x="48" y="140"/>
                    <a:pt x="48" y="140"/>
                    <a:pt x="48" y="140"/>
                  </a:cubicBezTo>
                  <a:cubicBezTo>
                    <a:pt x="42" y="140"/>
                    <a:pt x="36" y="134"/>
                    <a:pt x="36" y="128"/>
                  </a:cubicBezTo>
                  <a:cubicBezTo>
                    <a:pt x="36" y="102"/>
                    <a:pt x="36" y="102"/>
                    <a:pt x="36" y="102"/>
                  </a:cubicBezTo>
                  <a:cubicBezTo>
                    <a:pt x="72" y="102"/>
                    <a:pt x="72" y="102"/>
                    <a:pt x="72" y="102"/>
                  </a:cubicBezTo>
                  <a:cubicBezTo>
                    <a:pt x="73" y="102"/>
                    <a:pt x="74" y="101"/>
                    <a:pt x="74" y="100"/>
                  </a:cubicBezTo>
                  <a:cubicBezTo>
                    <a:pt x="74" y="99"/>
                    <a:pt x="73" y="98"/>
                    <a:pt x="72" y="98"/>
                  </a:cubicBezTo>
                  <a:cubicBezTo>
                    <a:pt x="36" y="98"/>
                    <a:pt x="36" y="98"/>
                    <a:pt x="36" y="98"/>
                  </a:cubicBezTo>
                  <a:cubicBezTo>
                    <a:pt x="36" y="74"/>
                    <a:pt x="36" y="74"/>
                    <a:pt x="36" y="74"/>
                  </a:cubicBezTo>
                  <a:cubicBezTo>
                    <a:pt x="72" y="74"/>
                    <a:pt x="72" y="74"/>
                    <a:pt x="72" y="74"/>
                  </a:cubicBezTo>
                  <a:cubicBezTo>
                    <a:pt x="73" y="74"/>
                    <a:pt x="74" y="73"/>
                    <a:pt x="74" y="72"/>
                  </a:cubicBezTo>
                  <a:cubicBezTo>
                    <a:pt x="74" y="71"/>
                    <a:pt x="73" y="70"/>
                    <a:pt x="72" y="70"/>
                  </a:cubicBezTo>
                  <a:cubicBezTo>
                    <a:pt x="36" y="70"/>
                    <a:pt x="36" y="70"/>
                    <a:pt x="36" y="70"/>
                  </a:cubicBezTo>
                  <a:cubicBezTo>
                    <a:pt x="36" y="46"/>
                    <a:pt x="36" y="46"/>
                    <a:pt x="36" y="46"/>
                  </a:cubicBezTo>
                  <a:cubicBezTo>
                    <a:pt x="72" y="46"/>
                    <a:pt x="72" y="46"/>
                    <a:pt x="72" y="46"/>
                  </a:cubicBezTo>
                  <a:cubicBezTo>
                    <a:pt x="73" y="46"/>
                    <a:pt x="74" y="45"/>
                    <a:pt x="74" y="44"/>
                  </a:cubicBezTo>
                  <a:cubicBezTo>
                    <a:pt x="74" y="43"/>
                    <a:pt x="73" y="42"/>
                    <a:pt x="72" y="42"/>
                  </a:cubicBezTo>
                  <a:cubicBezTo>
                    <a:pt x="36" y="42"/>
                    <a:pt x="36" y="42"/>
                    <a:pt x="36" y="42"/>
                  </a:cubicBezTo>
                  <a:cubicBezTo>
                    <a:pt x="36" y="20"/>
                    <a:pt x="36" y="20"/>
                    <a:pt x="36" y="20"/>
                  </a:cubicBezTo>
                  <a:cubicBezTo>
                    <a:pt x="36" y="14"/>
                    <a:pt x="42" y="8"/>
                    <a:pt x="48" y="8"/>
                  </a:cubicBezTo>
                  <a:cubicBezTo>
                    <a:pt x="128" y="8"/>
                    <a:pt x="128" y="8"/>
                    <a:pt x="128" y="8"/>
                  </a:cubicBezTo>
                  <a:cubicBezTo>
                    <a:pt x="134" y="8"/>
                    <a:pt x="140" y="14"/>
                    <a:pt x="140" y="20"/>
                  </a:cubicBezTo>
                  <a:lnTo>
                    <a:pt x="140" y="42"/>
                  </a:lnTo>
                  <a:close/>
                  <a:moveTo>
                    <a:pt x="174" y="56"/>
                  </a:moveTo>
                  <a:cubicBezTo>
                    <a:pt x="173" y="56"/>
                    <a:pt x="172" y="57"/>
                    <a:pt x="172" y="58"/>
                  </a:cubicBezTo>
                  <a:cubicBezTo>
                    <a:pt x="172" y="86"/>
                    <a:pt x="172" y="86"/>
                    <a:pt x="172" y="86"/>
                  </a:cubicBezTo>
                  <a:cubicBezTo>
                    <a:pt x="172" y="87"/>
                    <a:pt x="173" y="88"/>
                    <a:pt x="174" y="88"/>
                  </a:cubicBezTo>
                  <a:cubicBezTo>
                    <a:pt x="175" y="88"/>
                    <a:pt x="176" y="87"/>
                    <a:pt x="176" y="86"/>
                  </a:cubicBezTo>
                  <a:cubicBezTo>
                    <a:pt x="176" y="58"/>
                    <a:pt x="176" y="58"/>
                    <a:pt x="176" y="58"/>
                  </a:cubicBezTo>
                  <a:cubicBezTo>
                    <a:pt x="176" y="57"/>
                    <a:pt x="175" y="56"/>
                    <a:pt x="174" y="56"/>
                  </a:cubicBezTo>
                  <a:close/>
                  <a:moveTo>
                    <a:pt x="162" y="40"/>
                  </a:moveTo>
                  <a:cubicBezTo>
                    <a:pt x="161" y="40"/>
                    <a:pt x="160" y="41"/>
                    <a:pt x="160" y="42"/>
                  </a:cubicBezTo>
                  <a:cubicBezTo>
                    <a:pt x="160" y="102"/>
                    <a:pt x="160" y="102"/>
                    <a:pt x="160" y="102"/>
                  </a:cubicBezTo>
                  <a:cubicBezTo>
                    <a:pt x="160" y="103"/>
                    <a:pt x="161" y="104"/>
                    <a:pt x="162" y="104"/>
                  </a:cubicBezTo>
                  <a:cubicBezTo>
                    <a:pt x="163" y="104"/>
                    <a:pt x="164" y="103"/>
                    <a:pt x="164" y="102"/>
                  </a:cubicBezTo>
                  <a:cubicBezTo>
                    <a:pt x="164" y="42"/>
                    <a:pt x="164" y="42"/>
                    <a:pt x="164" y="42"/>
                  </a:cubicBezTo>
                  <a:cubicBezTo>
                    <a:pt x="164" y="41"/>
                    <a:pt x="163" y="40"/>
                    <a:pt x="162" y="40"/>
                  </a:cubicBezTo>
                  <a:close/>
                </a:path>
              </a:pathLst>
            </a:custGeom>
            <a:solidFill>
              <a:srgbClr val="1D1D1A"/>
            </a:solidFill>
            <a:ln w="6350">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4" name="TextBox 35"/>
            <p:cNvSpPr txBox="1"/>
            <p:nvPr/>
          </p:nvSpPr>
          <p:spPr>
            <a:xfrm>
              <a:off x="5684999" y="3768638"/>
              <a:ext cx="124465"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MLS</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5" name="TextBox 35"/>
            <p:cNvSpPr txBox="1"/>
            <p:nvPr/>
          </p:nvSpPr>
          <p:spPr>
            <a:xfrm>
              <a:off x="6092505" y="3768638"/>
              <a:ext cx="111364"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DLS</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6" name="TextBox 35"/>
            <p:cNvSpPr txBox="1"/>
            <p:nvPr/>
          </p:nvSpPr>
          <p:spPr>
            <a:xfrm>
              <a:off x="6443862" y="3768638"/>
              <a:ext cx="112674"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GES</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7" name="TextBox 35"/>
            <p:cNvSpPr txBox="1"/>
            <p:nvPr/>
          </p:nvSpPr>
          <p:spPr>
            <a:xfrm>
              <a:off x="6840470" y="3768638"/>
              <a:ext cx="72059"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CS</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8" name="TextBox 35"/>
            <p:cNvSpPr txBox="1"/>
            <p:nvPr/>
          </p:nvSpPr>
          <p:spPr>
            <a:xfrm>
              <a:off x="7212889" y="3768638"/>
              <a:ext cx="131016"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MRS</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9" name="TextBox 35"/>
            <p:cNvSpPr txBox="1"/>
            <p:nvPr/>
          </p:nvSpPr>
          <p:spPr>
            <a:xfrm>
              <a:off x="5699411" y="4089224"/>
              <a:ext cx="95643"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DLI</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0" name="TextBox 35"/>
            <p:cNvSpPr txBox="1"/>
            <p:nvPr/>
          </p:nvSpPr>
          <p:spPr>
            <a:xfrm>
              <a:off x="5964798" y="4089224"/>
              <a:ext cx="322301"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CloudTable</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1" name="TextBox 35"/>
            <p:cNvSpPr txBox="1"/>
            <p:nvPr/>
          </p:nvSpPr>
          <p:spPr>
            <a:xfrm>
              <a:off x="6435795" y="4089224"/>
              <a:ext cx="141497" cy="75465"/>
            </a:xfrm>
            <a:prstGeom prst="rect">
              <a:avLst/>
            </a:prstGeom>
            <a:noFill/>
          </p:spPr>
          <p:txBody>
            <a:bodyPr wrap="none" lIns="0" tIns="0" rIns="0" bIns="0" rtlCol="0">
              <a:spAutoFit/>
            </a:bodyPr>
            <a:lstStyle>
              <a:defPPr>
                <a:defRPr lang="en-US"/>
              </a:defPPr>
              <a:lvl1pPr algn="ctr" defTabSz="914210">
                <a:defRPr sz="300">
                  <a:solidFill>
                    <a:srgbClr val="FBA000"/>
                  </a:solidFill>
                  <a:latin typeface="微软雅黑" pitchFamily="34" charset="-122"/>
                  <a:ea typeface="微软雅黑" pitchFamily="34" charset="-122"/>
                </a:defRPr>
              </a:lvl1pPr>
            </a:lstStyle>
            <a:p>
              <a:pPr marL="0" marR="0" lvl="0" indent="0" algn="ctr" defTabSz="914210"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DWS</a:t>
              </a:r>
              <a:endParaRPr kumimoji="0" lang="en-US" altLang="zh-CN" sz="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2" name="TextBox 35"/>
            <p:cNvSpPr txBox="1"/>
            <p:nvPr/>
          </p:nvSpPr>
          <p:spPr>
            <a:xfrm>
              <a:off x="6748494" y="4089224"/>
              <a:ext cx="237139"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USearch</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3" name="TextBox 35"/>
            <p:cNvSpPr txBox="1"/>
            <p:nvPr/>
          </p:nvSpPr>
          <p:spPr>
            <a:xfrm>
              <a:off x="7194463" y="4089224"/>
              <a:ext cx="125776"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OCR</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4" name="TextBox 35"/>
            <p:cNvSpPr txBox="1"/>
            <p:nvPr/>
          </p:nvSpPr>
          <p:spPr>
            <a:xfrm>
              <a:off x="5719217" y="4375273"/>
              <a:ext cx="179493"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Image</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5" name="TextBox 35"/>
            <p:cNvSpPr txBox="1"/>
            <p:nvPr/>
          </p:nvSpPr>
          <p:spPr>
            <a:xfrm>
              <a:off x="6081646" y="4375273"/>
              <a:ext cx="110054"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DLF</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6" name="TextBox 35"/>
            <p:cNvSpPr txBox="1"/>
            <p:nvPr/>
          </p:nvSpPr>
          <p:spPr>
            <a:xfrm>
              <a:off x="6464456" y="4375273"/>
              <a:ext cx="98263"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DIS</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7" name="TextBox 35"/>
            <p:cNvSpPr txBox="1"/>
            <p:nvPr/>
          </p:nvSpPr>
          <p:spPr>
            <a:xfrm>
              <a:off x="6842075" y="4375273"/>
              <a:ext cx="112674"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VCT</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8" name="TextBox 35"/>
            <p:cNvSpPr txBox="1"/>
            <p:nvPr/>
          </p:nvSpPr>
          <p:spPr>
            <a:xfrm>
              <a:off x="7217525" y="4375273"/>
              <a:ext cx="136257"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VCM</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9" name="TextBox 35"/>
            <p:cNvSpPr txBox="1"/>
            <p:nvPr/>
          </p:nvSpPr>
          <p:spPr>
            <a:xfrm>
              <a:off x="7575945" y="3768638"/>
              <a:ext cx="128396"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MTS</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0" name="TextBox 35"/>
            <p:cNvSpPr txBox="1"/>
            <p:nvPr/>
          </p:nvSpPr>
          <p:spPr>
            <a:xfrm>
              <a:off x="7932528" y="3768638"/>
              <a:ext cx="104813"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TTS</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1" name="TextBox 35"/>
            <p:cNvSpPr txBox="1"/>
            <p:nvPr/>
          </p:nvSpPr>
          <p:spPr>
            <a:xfrm>
              <a:off x="7616966" y="4375273"/>
              <a:ext cx="112674"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ASR</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2" name="TextBox 35"/>
            <p:cNvSpPr txBox="1"/>
            <p:nvPr/>
          </p:nvSpPr>
          <p:spPr>
            <a:xfrm>
              <a:off x="7896135" y="4375273"/>
              <a:ext cx="115294"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NLP</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3" name="TextBox 35"/>
            <p:cNvSpPr txBox="1"/>
            <p:nvPr/>
          </p:nvSpPr>
          <p:spPr>
            <a:xfrm>
              <a:off x="8255222" y="3768638"/>
              <a:ext cx="115294"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NLP</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4" name="TextBox 35"/>
            <p:cNvSpPr txBox="1"/>
            <p:nvPr/>
          </p:nvSpPr>
          <p:spPr>
            <a:xfrm>
              <a:off x="7467261" y="4089224"/>
              <a:ext cx="129707"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Face</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5" name="TextBox 35"/>
            <p:cNvSpPr txBox="1"/>
            <p:nvPr/>
          </p:nvSpPr>
          <p:spPr>
            <a:xfrm>
              <a:off x="7728369" y="4089224"/>
              <a:ext cx="335402" cy="75465"/>
            </a:xfrm>
            <a:prstGeom prst="rect">
              <a:avLst/>
            </a:prstGeom>
            <a:noFill/>
          </p:spPr>
          <p:txBody>
            <a:bodyPr wrap="none" lIns="0" tIns="0" rIns="0" bIns="0" rtlCol="0">
              <a:spAutoFit/>
            </a:bodyPr>
            <a:lstStyle>
              <a:defPPr>
                <a:defRPr lang="en-US"/>
              </a:defPPr>
              <a:lvl1pPr algn="ctr" defTabSz="1218824">
                <a:defRPr sz="600">
                  <a:solidFill>
                    <a:schemeClr val="tx2"/>
                  </a:solidFill>
                  <a:latin typeface="Arial" panose="020B0604020202020204" pitchFamily="34" charset="0"/>
                </a:defRPr>
              </a:lvl1pPr>
            </a:lstStyle>
            <a:p>
              <a:pPr marL="0" marR="0" lvl="0" indent="0" algn="ctr" defTabSz="1218824"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Moderation</a:t>
              </a:r>
              <a:endParaRPr kumimoji="0" lang="en-US" altLang="zh-CN" sz="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6" name="TextBox 35"/>
            <p:cNvSpPr txBox="1"/>
            <p:nvPr/>
          </p:nvSpPr>
          <p:spPr>
            <a:xfrm>
              <a:off x="8184330" y="4375273"/>
              <a:ext cx="390429"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Image Search</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7" name="TextBox 35"/>
            <p:cNvSpPr txBox="1"/>
            <p:nvPr/>
          </p:nvSpPr>
          <p:spPr>
            <a:xfrm>
              <a:off x="8182952" y="4089224"/>
              <a:ext cx="106124"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RES</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8" name="文本框 480"/>
            <p:cNvSpPr txBox="1"/>
            <p:nvPr/>
          </p:nvSpPr>
          <p:spPr>
            <a:xfrm>
              <a:off x="5307317" y="3631127"/>
              <a:ext cx="125776" cy="699996"/>
            </a:xfrm>
            <a:prstGeom prst="rect">
              <a:avLst/>
            </a:prstGeom>
            <a:noFill/>
          </p:spPr>
          <p:txBody>
            <a:bodyPr vert="eaVert" wrap="square" lIns="0" tIns="0" rIns="0" bIns="0" rtlCol="0">
              <a:spAutoFit/>
            </a:bodyPr>
            <a:lstStyle/>
            <a:p>
              <a:pPr marL="0" marR="0" lvl="0" indent="0" defTabSz="1218345"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EI</a:t>
              </a:r>
              <a:r>
                <a:rPr kumimoji="0" lang="zh-CN" alt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企业智能</a:t>
              </a:r>
              <a:endParaRPr kumimoji="0" 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9" name="Freeform 9"/>
            <p:cNvSpPr>
              <a:spLocks noEditPoints="1"/>
            </p:cNvSpPr>
            <p:nvPr/>
          </p:nvSpPr>
          <p:spPr bwMode="auto">
            <a:xfrm>
              <a:off x="8544247" y="3906899"/>
              <a:ext cx="152335" cy="139684"/>
            </a:xfrm>
            <a:custGeom>
              <a:avLst/>
              <a:gdLst>
                <a:gd name="T0" fmla="*/ 31 w 176"/>
                <a:gd name="T1" fmla="*/ 121 h 176"/>
                <a:gd name="T2" fmla="*/ 41 w 176"/>
                <a:gd name="T3" fmla="*/ 115 h 176"/>
                <a:gd name="T4" fmla="*/ 88 w 176"/>
                <a:gd name="T5" fmla="*/ 34 h 176"/>
                <a:gd name="T6" fmla="*/ 88 w 176"/>
                <a:gd name="T7" fmla="*/ 22 h 176"/>
                <a:gd name="T8" fmla="*/ 88 w 176"/>
                <a:gd name="T9" fmla="*/ 34 h 176"/>
                <a:gd name="T10" fmla="*/ 54 w 176"/>
                <a:gd name="T11" fmla="*/ 88 h 176"/>
                <a:gd name="T12" fmla="*/ 122 w 176"/>
                <a:gd name="T13" fmla="*/ 88 h 176"/>
                <a:gd name="T14" fmla="*/ 88 w 176"/>
                <a:gd name="T15" fmla="*/ 118 h 176"/>
                <a:gd name="T16" fmla="*/ 88 w 176"/>
                <a:gd name="T17" fmla="*/ 58 h 176"/>
                <a:gd name="T18" fmla="*/ 88 w 176"/>
                <a:gd name="T19" fmla="*/ 118 h 176"/>
                <a:gd name="T20" fmla="*/ 135 w 176"/>
                <a:gd name="T21" fmla="*/ 115 h 176"/>
                <a:gd name="T22" fmla="*/ 145 w 176"/>
                <a:gd name="T23" fmla="*/ 121 h 176"/>
                <a:gd name="T24" fmla="*/ 138 w 176"/>
                <a:gd name="T25" fmla="*/ 100 h 176"/>
                <a:gd name="T26" fmla="*/ 138 w 176"/>
                <a:gd name="T27" fmla="*/ 76 h 176"/>
                <a:gd name="T28" fmla="*/ 124 w 176"/>
                <a:gd name="T29" fmla="*/ 67 h 176"/>
                <a:gd name="T30" fmla="*/ 124 w 176"/>
                <a:gd name="T31" fmla="*/ 50 h 176"/>
                <a:gd name="T32" fmla="*/ 100 w 176"/>
                <a:gd name="T33" fmla="*/ 39 h 176"/>
                <a:gd name="T34" fmla="*/ 75 w 176"/>
                <a:gd name="T35" fmla="*/ 39 h 176"/>
                <a:gd name="T36" fmla="*/ 51 w 176"/>
                <a:gd name="T37" fmla="*/ 50 h 176"/>
                <a:gd name="T38" fmla="*/ 50 w 176"/>
                <a:gd name="T39" fmla="*/ 67 h 176"/>
                <a:gd name="T40" fmla="*/ 36 w 176"/>
                <a:gd name="T41" fmla="*/ 76 h 176"/>
                <a:gd name="T42" fmla="*/ 38 w 176"/>
                <a:gd name="T43" fmla="*/ 100 h 176"/>
                <a:gd name="T44" fmla="*/ 52 w 176"/>
                <a:gd name="T45" fmla="*/ 109 h 176"/>
                <a:gd name="T46" fmla="*/ 52 w 176"/>
                <a:gd name="T47" fmla="*/ 126 h 176"/>
                <a:gd name="T48" fmla="*/ 74 w 176"/>
                <a:gd name="T49" fmla="*/ 138 h 176"/>
                <a:gd name="T50" fmla="*/ 88 w 176"/>
                <a:gd name="T51" fmla="*/ 130 h 176"/>
                <a:gd name="T52" fmla="*/ 103 w 176"/>
                <a:gd name="T53" fmla="*/ 138 h 176"/>
                <a:gd name="T54" fmla="*/ 125 w 176"/>
                <a:gd name="T55" fmla="*/ 123 h 176"/>
                <a:gd name="T56" fmla="*/ 138 w 176"/>
                <a:gd name="T57" fmla="*/ 102 h 176"/>
                <a:gd name="T58" fmla="*/ 135 w 176"/>
                <a:gd name="T59" fmla="*/ 98 h 176"/>
                <a:gd name="T60" fmla="*/ 120 w 176"/>
                <a:gd name="T61" fmla="*/ 124 h 176"/>
                <a:gd name="T62" fmla="*/ 88 w 176"/>
                <a:gd name="T63" fmla="*/ 126 h 176"/>
                <a:gd name="T64" fmla="*/ 55 w 176"/>
                <a:gd name="T65" fmla="*/ 124 h 176"/>
                <a:gd name="T66" fmla="*/ 40 w 176"/>
                <a:gd name="T67" fmla="*/ 98 h 176"/>
                <a:gd name="T68" fmla="*/ 41 w 176"/>
                <a:gd name="T69" fmla="*/ 78 h 176"/>
                <a:gd name="T70" fmla="*/ 56 w 176"/>
                <a:gd name="T71" fmla="*/ 52 h 176"/>
                <a:gd name="T72" fmla="*/ 88 w 176"/>
                <a:gd name="T73" fmla="*/ 50 h 176"/>
                <a:gd name="T74" fmla="*/ 121 w 176"/>
                <a:gd name="T75" fmla="*/ 52 h 176"/>
                <a:gd name="T76" fmla="*/ 136 w 176"/>
                <a:gd name="T77" fmla="*/ 78 h 176"/>
                <a:gd name="T78" fmla="*/ 135 w 176"/>
                <a:gd name="T79" fmla="*/ 98 h 176"/>
                <a:gd name="T80" fmla="*/ 0 w 176"/>
                <a:gd name="T81" fmla="*/ 88 h 176"/>
                <a:gd name="T82" fmla="*/ 176 w 176"/>
                <a:gd name="T83" fmla="*/ 88 h 176"/>
                <a:gd name="T84" fmla="*/ 88 w 176"/>
                <a:gd name="T85" fmla="*/ 168 h 176"/>
                <a:gd name="T86" fmla="*/ 88 w 176"/>
                <a:gd name="T87" fmla="*/ 8 h 176"/>
                <a:gd name="T88" fmla="*/ 88 w 176"/>
                <a:gd name="T8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33" y="113"/>
                  </a:moveTo>
                  <a:cubicBezTo>
                    <a:pt x="30" y="114"/>
                    <a:pt x="29" y="118"/>
                    <a:pt x="31" y="121"/>
                  </a:cubicBezTo>
                  <a:cubicBezTo>
                    <a:pt x="33" y="124"/>
                    <a:pt x="36" y="125"/>
                    <a:pt x="39" y="123"/>
                  </a:cubicBezTo>
                  <a:cubicBezTo>
                    <a:pt x="42" y="121"/>
                    <a:pt x="43" y="118"/>
                    <a:pt x="41" y="115"/>
                  </a:cubicBezTo>
                  <a:cubicBezTo>
                    <a:pt x="40" y="112"/>
                    <a:pt x="36" y="111"/>
                    <a:pt x="33" y="113"/>
                  </a:cubicBezTo>
                  <a:close/>
                  <a:moveTo>
                    <a:pt x="88" y="34"/>
                  </a:moveTo>
                  <a:cubicBezTo>
                    <a:pt x="91" y="34"/>
                    <a:pt x="94" y="31"/>
                    <a:pt x="94" y="28"/>
                  </a:cubicBezTo>
                  <a:cubicBezTo>
                    <a:pt x="94" y="25"/>
                    <a:pt x="91" y="22"/>
                    <a:pt x="88" y="22"/>
                  </a:cubicBezTo>
                  <a:cubicBezTo>
                    <a:pt x="85" y="22"/>
                    <a:pt x="82" y="25"/>
                    <a:pt x="82" y="28"/>
                  </a:cubicBezTo>
                  <a:cubicBezTo>
                    <a:pt x="82" y="31"/>
                    <a:pt x="85" y="34"/>
                    <a:pt x="88" y="34"/>
                  </a:cubicBezTo>
                  <a:close/>
                  <a:moveTo>
                    <a:pt x="88" y="54"/>
                  </a:moveTo>
                  <a:cubicBezTo>
                    <a:pt x="69" y="54"/>
                    <a:pt x="54" y="69"/>
                    <a:pt x="54" y="88"/>
                  </a:cubicBezTo>
                  <a:cubicBezTo>
                    <a:pt x="54" y="107"/>
                    <a:pt x="69" y="122"/>
                    <a:pt x="88" y="122"/>
                  </a:cubicBezTo>
                  <a:cubicBezTo>
                    <a:pt x="107" y="122"/>
                    <a:pt x="122" y="107"/>
                    <a:pt x="122" y="88"/>
                  </a:cubicBezTo>
                  <a:cubicBezTo>
                    <a:pt x="122" y="69"/>
                    <a:pt x="107" y="54"/>
                    <a:pt x="88" y="54"/>
                  </a:cubicBezTo>
                  <a:close/>
                  <a:moveTo>
                    <a:pt x="88" y="118"/>
                  </a:moveTo>
                  <a:cubicBezTo>
                    <a:pt x="72" y="118"/>
                    <a:pt x="58" y="104"/>
                    <a:pt x="58" y="88"/>
                  </a:cubicBezTo>
                  <a:cubicBezTo>
                    <a:pt x="58" y="72"/>
                    <a:pt x="72" y="58"/>
                    <a:pt x="88" y="58"/>
                  </a:cubicBezTo>
                  <a:cubicBezTo>
                    <a:pt x="104" y="58"/>
                    <a:pt x="118" y="72"/>
                    <a:pt x="118" y="88"/>
                  </a:cubicBezTo>
                  <a:cubicBezTo>
                    <a:pt x="118" y="104"/>
                    <a:pt x="104" y="118"/>
                    <a:pt x="88" y="118"/>
                  </a:cubicBezTo>
                  <a:close/>
                  <a:moveTo>
                    <a:pt x="143" y="113"/>
                  </a:moveTo>
                  <a:cubicBezTo>
                    <a:pt x="140" y="111"/>
                    <a:pt x="136" y="112"/>
                    <a:pt x="135" y="115"/>
                  </a:cubicBezTo>
                  <a:cubicBezTo>
                    <a:pt x="133" y="118"/>
                    <a:pt x="134" y="121"/>
                    <a:pt x="137" y="123"/>
                  </a:cubicBezTo>
                  <a:cubicBezTo>
                    <a:pt x="140" y="124"/>
                    <a:pt x="143" y="124"/>
                    <a:pt x="145" y="121"/>
                  </a:cubicBezTo>
                  <a:cubicBezTo>
                    <a:pt x="147" y="118"/>
                    <a:pt x="146" y="114"/>
                    <a:pt x="143" y="113"/>
                  </a:cubicBezTo>
                  <a:close/>
                  <a:moveTo>
                    <a:pt x="138" y="100"/>
                  </a:moveTo>
                  <a:cubicBezTo>
                    <a:pt x="140" y="96"/>
                    <a:pt x="140" y="92"/>
                    <a:pt x="140" y="88"/>
                  </a:cubicBezTo>
                  <a:cubicBezTo>
                    <a:pt x="140" y="84"/>
                    <a:pt x="140" y="80"/>
                    <a:pt x="138" y="76"/>
                  </a:cubicBezTo>
                  <a:cubicBezTo>
                    <a:pt x="138" y="75"/>
                    <a:pt x="138" y="74"/>
                    <a:pt x="136" y="74"/>
                  </a:cubicBezTo>
                  <a:cubicBezTo>
                    <a:pt x="132" y="74"/>
                    <a:pt x="127" y="71"/>
                    <a:pt x="124" y="67"/>
                  </a:cubicBezTo>
                  <a:cubicBezTo>
                    <a:pt x="122" y="62"/>
                    <a:pt x="122" y="57"/>
                    <a:pt x="124" y="53"/>
                  </a:cubicBezTo>
                  <a:cubicBezTo>
                    <a:pt x="124" y="52"/>
                    <a:pt x="124" y="51"/>
                    <a:pt x="124" y="50"/>
                  </a:cubicBezTo>
                  <a:cubicBezTo>
                    <a:pt x="118" y="44"/>
                    <a:pt x="110" y="40"/>
                    <a:pt x="102" y="38"/>
                  </a:cubicBezTo>
                  <a:cubicBezTo>
                    <a:pt x="101" y="38"/>
                    <a:pt x="100" y="38"/>
                    <a:pt x="100" y="39"/>
                  </a:cubicBezTo>
                  <a:cubicBezTo>
                    <a:pt x="97" y="43"/>
                    <a:pt x="92" y="46"/>
                    <a:pt x="87" y="46"/>
                  </a:cubicBezTo>
                  <a:cubicBezTo>
                    <a:pt x="82" y="46"/>
                    <a:pt x="78" y="43"/>
                    <a:pt x="75" y="39"/>
                  </a:cubicBezTo>
                  <a:cubicBezTo>
                    <a:pt x="74" y="38"/>
                    <a:pt x="74" y="38"/>
                    <a:pt x="72" y="38"/>
                  </a:cubicBezTo>
                  <a:cubicBezTo>
                    <a:pt x="64" y="40"/>
                    <a:pt x="57" y="45"/>
                    <a:pt x="51" y="50"/>
                  </a:cubicBezTo>
                  <a:cubicBezTo>
                    <a:pt x="50" y="51"/>
                    <a:pt x="50" y="52"/>
                    <a:pt x="50" y="53"/>
                  </a:cubicBezTo>
                  <a:cubicBezTo>
                    <a:pt x="53" y="57"/>
                    <a:pt x="52" y="62"/>
                    <a:pt x="50" y="67"/>
                  </a:cubicBezTo>
                  <a:cubicBezTo>
                    <a:pt x="48" y="71"/>
                    <a:pt x="43" y="74"/>
                    <a:pt x="38" y="74"/>
                  </a:cubicBezTo>
                  <a:cubicBezTo>
                    <a:pt x="37" y="74"/>
                    <a:pt x="36" y="75"/>
                    <a:pt x="36" y="76"/>
                  </a:cubicBezTo>
                  <a:cubicBezTo>
                    <a:pt x="36" y="80"/>
                    <a:pt x="36" y="84"/>
                    <a:pt x="36" y="88"/>
                  </a:cubicBezTo>
                  <a:cubicBezTo>
                    <a:pt x="36" y="92"/>
                    <a:pt x="36" y="96"/>
                    <a:pt x="38" y="100"/>
                  </a:cubicBezTo>
                  <a:cubicBezTo>
                    <a:pt x="38" y="101"/>
                    <a:pt x="38" y="102"/>
                    <a:pt x="40" y="102"/>
                  </a:cubicBezTo>
                  <a:cubicBezTo>
                    <a:pt x="44" y="102"/>
                    <a:pt x="49" y="105"/>
                    <a:pt x="52" y="109"/>
                  </a:cubicBezTo>
                  <a:cubicBezTo>
                    <a:pt x="54" y="114"/>
                    <a:pt x="54" y="119"/>
                    <a:pt x="52" y="123"/>
                  </a:cubicBezTo>
                  <a:cubicBezTo>
                    <a:pt x="52" y="124"/>
                    <a:pt x="52" y="125"/>
                    <a:pt x="52" y="126"/>
                  </a:cubicBezTo>
                  <a:cubicBezTo>
                    <a:pt x="58" y="132"/>
                    <a:pt x="66" y="136"/>
                    <a:pt x="74" y="138"/>
                  </a:cubicBezTo>
                  <a:cubicBezTo>
                    <a:pt x="74" y="138"/>
                    <a:pt x="74" y="138"/>
                    <a:pt x="74" y="138"/>
                  </a:cubicBezTo>
                  <a:cubicBezTo>
                    <a:pt x="75" y="138"/>
                    <a:pt x="76" y="138"/>
                    <a:pt x="76" y="137"/>
                  </a:cubicBezTo>
                  <a:cubicBezTo>
                    <a:pt x="79" y="133"/>
                    <a:pt x="83" y="130"/>
                    <a:pt x="88" y="130"/>
                  </a:cubicBezTo>
                  <a:cubicBezTo>
                    <a:pt x="93" y="130"/>
                    <a:pt x="98" y="133"/>
                    <a:pt x="101" y="137"/>
                  </a:cubicBezTo>
                  <a:cubicBezTo>
                    <a:pt x="101" y="138"/>
                    <a:pt x="102" y="138"/>
                    <a:pt x="103" y="138"/>
                  </a:cubicBezTo>
                  <a:cubicBezTo>
                    <a:pt x="111" y="136"/>
                    <a:pt x="119" y="131"/>
                    <a:pt x="125" y="126"/>
                  </a:cubicBezTo>
                  <a:cubicBezTo>
                    <a:pt x="126" y="125"/>
                    <a:pt x="126" y="124"/>
                    <a:pt x="125" y="123"/>
                  </a:cubicBezTo>
                  <a:cubicBezTo>
                    <a:pt x="123" y="119"/>
                    <a:pt x="123" y="114"/>
                    <a:pt x="126" y="109"/>
                  </a:cubicBezTo>
                  <a:cubicBezTo>
                    <a:pt x="128" y="105"/>
                    <a:pt x="132" y="102"/>
                    <a:pt x="138" y="102"/>
                  </a:cubicBezTo>
                  <a:cubicBezTo>
                    <a:pt x="138" y="102"/>
                    <a:pt x="138" y="101"/>
                    <a:pt x="138" y="100"/>
                  </a:cubicBezTo>
                  <a:close/>
                  <a:moveTo>
                    <a:pt x="135" y="98"/>
                  </a:moveTo>
                  <a:cubicBezTo>
                    <a:pt x="129" y="99"/>
                    <a:pt x="124" y="102"/>
                    <a:pt x="121" y="107"/>
                  </a:cubicBezTo>
                  <a:cubicBezTo>
                    <a:pt x="118" y="112"/>
                    <a:pt x="118" y="118"/>
                    <a:pt x="120" y="124"/>
                  </a:cubicBezTo>
                  <a:cubicBezTo>
                    <a:pt x="115" y="128"/>
                    <a:pt x="109" y="132"/>
                    <a:pt x="102" y="134"/>
                  </a:cubicBezTo>
                  <a:cubicBezTo>
                    <a:pt x="99" y="129"/>
                    <a:pt x="94" y="126"/>
                    <a:pt x="88" y="126"/>
                  </a:cubicBezTo>
                  <a:cubicBezTo>
                    <a:pt x="82" y="126"/>
                    <a:pt x="76" y="129"/>
                    <a:pt x="73" y="134"/>
                  </a:cubicBezTo>
                  <a:cubicBezTo>
                    <a:pt x="66" y="132"/>
                    <a:pt x="60" y="128"/>
                    <a:pt x="55" y="124"/>
                  </a:cubicBezTo>
                  <a:cubicBezTo>
                    <a:pt x="57" y="118"/>
                    <a:pt x="57" y="112"/>
                    <a:pt x="54" y="107"/>
                  </a:cubicBezTo>
                  <a:cubicBezTo>
                    <a:pt x="51" y="102"/>
                    <a:pt x="46" y="99"/>
                    <a:pt x="40" y="98"/>
                  </a:cubicBezTo>
                  <a:cubicBezTo>
                    <a:pt x="40" y="95"/>
                    <a:pt x="40" y="91"/>
                    <a:pt x="40" y="88"/>
                  </a:cubicBezTo>
                  <a:cubicBezTo>
                    <a:pt x="40" y="85"/>
                    <a:pt x="40" y="81"/>
                    <a:pt x="41" y="78"/>
                  </a:cubicBezTo>
                  <a:cubicBezTo>
                    <a:pt x="47" y="77"/>
                    <a:pt x="52" y="74"/>
                    <a:pt x="55" y="69"/>
                  </a:cubicBezTo>
                  <a:cubicBezTo>
                    <a:pt x="58" y="64"/>
                    <a:pt x="58" y="58"/>
                    <a:pt x="56" y="52"/>
                  </a:cubicBezTo>
                  <a:cubicBezTo>
                    <a:pt x="61" y="48"/>
                    <a:pt x="67" y="44"/>
                    <a:pt x="74" y="42"/>
                  </a:cubicBezTo>
                  <a:cubicBezTo>
                    <a:pt x="77" y="47"/>
                    <a:pt x="82" y="50"/>
                    <a:pt x="88" y="50"/>
                  </a:cubicBezTo>
                  <a:cubicBezTo>
                    <a:pt x="94" y="50"/>
                    <a:pt x="100" y="47"/>
                    <a:pt x="103" y="42"/>
                  </a:cubicBezTo>
                  <a:cubicBezTo>
                    <a:pt x="110" y="44"/>
                    <a:pt x="116" y="48"/>
                    <a:pt x="121" y="52"/>
                  </a:cubicBezTo>
                  <a:cubicBezTo>
                    <a:pt x="119" y="58"/>
                    <a:pt x="119" y="64"/>
                    <a:pt x="122" y="69"/>
                  </a:cubicBezTo>
                  <a:cubicBezTo>
                    <a:pt x="125" y="74"/>
                    <a:pt x="130" y="77"/>
                    <a:pt x="136" y="78"/>
                  </a:cubicBezTo>
                  <a:cubicBezTo>
                    <a:pt x="136" y="82"/>
                    <a:pt x="137" y="85"/>
                    <a:pt x="137" y="88"/>
                  </a:cubicBezTo>
                  <a:cubicBezTo>
                    <a:pt x="136" y="91"/>
                    <a:pt x="136" y="95"/>
                    <a:pt x="135" y="98"/>
                  </a:cubicBezTo>
                  <a:close/>
                  <a:moveTo>
                    <a:pt x="88" y="0"/>
                  </a:moveTo>
                  <a:cubicBezTo>
                    <a:pt x="40" y="0"/>
                    <a:pt x="0" y="40"/>
                    <a:pt x="0" y="88"/>
                  </a:cubicBezTo>
                  <a:cubicBezTo>
                    <a:pt x="0" y="136"/>
                    <a:pt x="40" y="176"/>
                    <a:pt x="88" y="176"/>
                  </a:cubicBezTo>
                  <a:cubicBezTo>
                    <a:pt x="136" y="176"/>
                    <a:pt x="176" y="136"/>
                    <a:pt x="176" y="88"/>
                  </a:cubicBezTo>
                  <a:cubicBezTo>
                    <a:pt x="176" y="40"/>
                    <a:pt x="136" y="0"/>
                    <a:pt x="88" y="0"/>
                  </a:cubicBez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0" name="Freeform 13"/>
            <p:cNvSpPr>
              <a:spLocks noEditPoints="1"/>
            </p:cNvSpPr>
            <p:nvPr/>
          </p:nvSpPr>
          <p:spPr bwMode="auto">
            <a:xfrm>
              <a:off x="8980987" y="3924274"/>
              <a:ext cx="152696" cy="139354"/>
            </a:xfrm>
            <a:custGeom>
              <a:avLst/>
              <a:gdLst>
                <a:gd name="T0" fmla="*/ 7 w 176"/>
                <a:gd name="T1" fmla="*/ 37 h 176"/>
                <a:gd name="T2" fmla="*/ 1 w 176"/>
                <a:gd name="T3" fmla="*/ 43 h 176"/>
                <a:gd name="T4" fmla="*/ 12 w 176"/>
                <a:gd name="T5" fmla="*/ 122 h 176"/>
                <a:gd name="T6" fmla="*/ 1 w 176"/>
                <a:gd name="T7" fmla="*/ 139 h 176"/>
                <a:gd name="T8" fmla="*/ 7 w 176"/>
                <a:gd name="T9" fmla="*/ 139 h 176"/>
                <a:gd name="T10" fmla="*/ 43 w 176"/>
                <a:gd name="T11" fmla="*/ 97 h 176"/>
                <a:gd name="T12" fmla="*/ 21 w 176"/>
                <a:gd name="T13" fmla="*/ 113 h 176"/>
                <a:gd name="T14" fmla="*/ 86 w 176"/>
                <a:gd name="T15" fmla="*/ 128 h 176"/>
                <a:gd name="T16" fmla="*/ 87 w 176"/>
                <a:gd name="T17" fmla="*/ 129 h 176"/>
                <a:gd name="T18" fmla="*/ 90 w 176"/>
                <a:gd name="T19" fmla="*/ 132 h 176"/>
                <a:gd name="T20" fmla="*/ 88 w 176"/>
                <a:gd name="T21" fmla="*/ 150 h 176"/>
                <a:gd name="T22" fmla="*/ 79 w 176"/>
                <a:gd name="T23" fmla="*/ 139 h 176"/>
                <a:gd name="T24" fmla="*/ 73 w 176"/>
                <a:gd name="T25" fmla="*/ 134 h 176"/>
                <a:gd name="T26" fmla="*/ 37 w 176"/>
                <a:gd name="T27" fmla="*/ 175 h 176"/>
                <a:gd name="T28" fmla="*/ 43 w 176"/>
                <a:gd name="T29" fmla="*/ 175 h 176"/>
                <a:gd name="T30" fmla="*/ 88 w 176"/>
                <a:gd name="T31" fmla="*/ 154 h 176"/>
                <a:gd name="T32" fmla="*/ 133 w 176"/>
                <a:gd name="T33" fmla="*/ 175 h 176"/>
                <a:gd name="T34" fmla="*/ 139 w 176"/>
                <a:gd name="T35" fmla="*/ 175 h 176"/>
                <a:gd name="T36" fmla="*/ 94 w 176"/>
                <a:gd name="T37" fmla="*/ 125 h 176"/>
                <a:gd name="T38" fmla="*/ 43 w 176"/>
                <a:gd name="T39" fmla="*/ 44 h 176"/>
                <a:gd name="T40" fmla="*/ 44 w 176"/>
                <a:gd name="T41" fmla="*/ 41 h 176"/>
                <a:gd name="T42" fmla="*/ 21 w 176"/>
                <a:gd name="T43" fmla="*/ 21 h 176"/>
                <a:gd name="T44" fmla="*/ 41 w 176"/>
                <a:gd name="T45" fmla="*/ 44 h 176"/>
                <a:gd name="T46" fmla="*/ 118 w 176"/>
                <a:gd name="T47" fmla="*/ 62 h 176"/>
                <a:gd name="T48" fmla="*/ 157 w 176"/>
                <a:gd name="T49" fmla="*/ 25 h 176"/>
                <a:gd name="T50" fmla="*/ 154 w 176"/>
                <a:gd name="T51" fmla="*/ 22 h 176"/>
                <a:gd name="T52" fmla="*/ 117 w 176"/>
                <a:gd name="T53" fmla="*/ 62 h 176"/>
                <a:gd name="T54" fmla="*/ 60 w 176"/>
                <a:gd name="T55" fmla="*/ 116 h 176"/>
                <a:gd name="T56" fmla="*/ 22 w 176"/>
                <a:gd name="T57" fmla="*/ 157 h 176"/>
                <a:gd name="T58" fmla="*/ 25 w 176"/>
                <a:gd name="T59" fmla="*/ 157 h 176"/>
                <a:gd name="T60" fmla="*/ 62 w 176"/>
                <a:gd name="T61" fmla="*/ 116 h 176"/>
                <a:gd name="T62" fmla="*/ 154 w 176"/>
                <a:gd name="T63" fmla="*/ 90 h 176"/>
                <a:gd name="T64" fmla="*/ 175 w 176"/>
                <a:gd name="T65" fmla="*/ 47 h 176"/>
                <a:gd name="T66" fmla="*/ 169 w 176"/>
                <a:gd name="T67" fmla="*/ 41 h 176"/>
                <a:gd name="T68" fmla="*/ 137 w 176"/>
                <a:gd name="T69" fmla="*/ 79 h 176"/>
                <a:gd name="T70" fmla="*/ 143 w 176"/>
                <a:gd name="T71" fmla="*/ 79 h 176"/>
                <a:gd name="T72" fmla="*/ 150 w 176"/>
                <a:gd name="T73" fmla="*/ 90 h 176"/>
                <a:gd name="T74" fmla="*/ 132 w 176"/>
                <a:gd name="T75" fmla="*/ 90 h 176"/>
                <a:gd name="T76" fmla="*/ 129 w 176"/>
                <a:gd name="T77" fmla="*/ 87 h 176"/>
                <a:gd name="T78" fmla="*/ 128 w 176"/>
                <a:gd name="T79" fmla="*/ 86 h 176"/>
                <a:gd name="T80" fmla="*/ 88 w 176"/>
                <a:gd name="T81" fmla="*/ 26 h 176"/>
                <a:gd name="T82" fmla="*/ 97 w 176"/>
                <a:gd name="T83" fmla="*/ 37 h 176"/>
                <a:gd name="T84" fmla="*/ 100 w 176"/>
                <a:gd name="T85" fmla="*/ 44 h 176"/>
                <a:gd name="T86" fmla="*/ 139 w 176"/>
                <a:gd name="T87" fmla="*/ 7 h 176"/>
                <a:gd name="T88" fmla="*/ 133 w 176"/>
                <a:gd name="T89" fmla="*/ 1 h 176"/>
                <a:gd name="T90" fmla="*/ 54 w 176"/>
                <a:gd name="T91" fmla="*/ 12 h 176"/>
                <a:gd name="T92" fmla="*/ 37 w 176"/>
                <a:gd name="T93" fmla="*/ 1 h 176"/>
                <a:gd name="T94" fmla="*/ 125 w 176"/>
                <a:gd name="T95" fmla="*/ 94 h 176"/>
                <a:gd name="T96" fmla="*/ 172 w 176"/>
                <a:gd name="T97" fmla="*/ 140 h 176"/>
                <a:gd name="T98" fmla="*/ 175 w 176"/>
                <a:gd name="T99" fmla="*/ 133 h 176"/>
                <a:gd name="T100" fmla="*/ 134 w 176"/>
                <a:gd name="T101" fmla="*/ 132 h 176"/>
                <a:gd name="T102" fmla="*/ 132 w 176"/>
                <a:gd name="T103" fmla="*/ 134 h 176"/>
                <a:gd name="T104" fmla="*/ 152 w 176"/>
                <a:gd name="T105" fmla="*/ 154 h 176"/>
                <a:gd name="T106" fmla="*/ 154 w 176"/>
                <a:gd name="T107" fmla="*/ 151 h 176"/>
                <a:gd name="T108" fmla="*/ 79 w 176"/>
                <a:gd name="T109" fmla="*/ 81 h 176"/>
                <a:gd name="T110" fmla="*/ 81 w 176"/>
                <a:gd name="T111" fmla="*/ 78 h 176"/>
                <a:gd name="T112" fmla="*/ 58 w 176"/>
                <a:gd name="T113" fmla="*/ 58 h 176"/>
                <a:gd name="T114" fmla="*/ 78 w 176"/>
                <a:gd name="T115" fmla="*/ 81 h 176"/>
                <a:gd name="T116" fmla="*/ 116 w 176"/>
                <a:gd name="T117" fmla="*/ 118 h 176"/>
                <a:gd name="T118" fmla="*/ 118 w 176"/>
                <a:gd name="T119" fmla="*/ 115 h 176"/>
                <a:gd name="T120" fmla="*/ 95 w 176"/>
                <a:gd name="T121" fmla="*/ 95 h 176"/>
                <a:gd name="T122" fmla="*/ 115 w 176"/>
                <a:gd name="T123" fmla="*/ 11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6" h="176">
                  <a:moveTo>
                    <a:pt x="94" y="125"/>
                  </a:moveTo>
                  <a:cubicBezTo>
                    <a:pt x="7" y="37"/>
                    <a:pt x="7" y="37"/>
                    <a:pt x="7" y="37"/>
                  </a:cubicBezTo>
                  <a:cubicBezTo>
                    <a:pt x="5" y="36"/>
                    <a:pt x="3" y="36"/>
                    <a:pt x="1" y="37"/>
                  </a:cubicBezTo>
                  <a:cubicBezTo>
                    <a:pt x="0" y="39"/>
                    <a:pt x="0" y="41"/>
                    <a:pt x="1" y="43"/>
                  </a:cubicBezTo>
                  <a:cubicBezTo>
                    <a:pt x="12" y="54"/>
                    <a:pt x="12" y="54"/>
                    <a:pt x="12" y="54"/>
                  </a:cubicBezTo>
                  <a:cubicBezTo>
                    <a:pt x="25" y="75"/>
                    <a:pt x="25" y="101"/>
                    <a:pt x="12" y="122"/>
                  </a:cubicBezTo>
                  <a:cubicBezTo>
                    <a:pt x="1" y="133"/>
                    <a:pt x="1" y="133"/>
                    <a:pt x="1" y="133"/>
                  </a:cubicBezTo>
                  <a:cubicBezTo>
                    <a:pt x="0" y="135"/>
                    <a:pt x="0" y="137"/>
                    <a:pt x="1" y="139"/>
                  </a:cubicBezTo>
                  <a:cubicBezTo>
                    <a:pt x="2" y="140"/>
                    <a:pt x="3" y="140"/>
                    <a:pt x="4" y="140"/>
                  </a:cubicBezTo>
                  <a:cubicBezTo>
                    <a:pt x="5" y="140"/>
                    <a:pt x="6" y="140"/>
                    <a:pt x="7" y="139"/>
                  </a:cubicBezTo>
                  <a:cubicBezTo>
                    <a:pt x="43" y="103"/>
                    <a:pt x="43" y="103"/>
                    <a:pt x="43" y="103"/>
                  </a:cubicBezTo>
                  <a:cubicBezTo>
                    <a:pt x="44" y="101"/>
                    <a:pt x="44" y="99"/>
                    <a:pt x="43" y="97"/>
                  </a:cubicBezTo>
                  <a:cubicBezTo>
                    <a:pt x="41" y="96"/>
                    <a:pt x="39" y="96"/>
                    <a:pt x="37" y="97"/>
                  </a:cubicBezTo>
                  <a:cubicBezTo>
                    <a:pt x="21" y="113"/>
                    <a:pt x="21" y="113"/>
                    <a:pt x="21" y="113"/>
                  </a:cubicBezTo>
                  <a:cubicBezTo>
                    <a:pt x="28" y="97"/>
                    <a:pt x="28" y="79"/>
                    <a:pt x="21" y="63"/>
                  </a:cubicBezTo>
                  <a:cubicBezTo>
                    <a:pt x="86" y="128"/>
                    <a:pt x="86" y="128"/>
                    <a:pt x="86" y="128"/>
                  </a:cubicBezTo>
                  <a:cubicBezTo>
                    <a:pt x="86" y="128"/>
                    <a:pt x="86" y="128"/>
                    <a:pt x="86" y="128"/>
                  </a:cubicBezTo>
                  <a:cubicBezTo>
                    <a:pt x="87" y="129"/>
                    <a:pt x="87" y="129"/>
                    <a:pt x="87" y="129"/>
                  </a:cubicBezTo>
                  <a:cubicBezTo>
                    <a:pt x="90" y="132"/>
                    <a:pt x="90" y="132"/>
                    <a:pt x="90" y="132"/>
                  </a:cubicBezTo>
                  <a:cubicBezTo>
                    <a:pt x="90" y="132"/>
                    <a:pt x="90" y="132"/>
                    <a:pt x="90" y="132"/>
                  </a:cubicBezTo>
                  <a:cubicBezTo>
                    <a:pt x="113" y="155"/>
                    <a:pt x="113" y="155"/>
                    <a:pt x="113" y="155"/>
                  </a:cubicBezTo>
                  <a:cubicBezTo>
                    <a:pt x="105" y="152"/>
                    <a:pt x="97" y="150"/>
                    <a:pt x="88" y="150"/>
                  </a:cubicBezTo>
                  <a:cubicBezTo>
                    <a:pt x="79" y="150"/>
                    <a:pt x="71" y="152"/>
                    <a:pt x="63" y="155"/>
                  </a:cubicBezTo>
                  <a:cubicBezTo>
                    <a:pt x="79" y="139"/>
                    <a:pt x="79" y="139"/>
                    <a:pt x="79" y="139"/>
                  </a:cubicBezTo>
                  <a:cubicBezTo>
                    <a:pt x="80" y="138"/>
                    <a:pt x="80" y="135"/>
                    <a:pt x="79" y="134"/>
                  </a:cubicBezTo>
                  <a:cubicBezTo>
                    <a:pt x="77" y="132"/>
                    <a:pt x="75" y="132"/>
                    <a:pt x="73" y="134"/>
                  </a:cubicBezTo>
                  <a:cubicBezTo>
                    <a:pt x="37" y="170"/>
                    <a:pt x="37" y="170"/>
                    <a:pt x="37" y="170"/>
                  </a:cubicBezTo>
                  <a:cubicBezTo>
                    <a:pt x="36" y="171"/>
                    <a:pt x="36" y="174"/>
                    <a:pt x="37" y="175"/>
                  </a:cubicBezTo>
                  <a:cubicBezTo>
                    <a:pt x="38" y="176"/>
                    <a:pt x="39" y="176"/>
                    <a:pt x="40" y="176"/>
                  </a:cubicBezTo>
                  <a:cubicBezTo>
                    <a:pt x="41" y="176"/>
                    <a:pt x="42" y="176"/>
                    <a:pt x="43" y="175"/>
                  </a:cubicBezTo>
                  <a:cubicBezTo>
                    <a:pt x="54" y="164"/>
                    <a:pt x="54" y="164"/>
                    <a:pt x="54" y="164"/>
                  </a:cubicBezTo>
                  <a:cubicBezTo>
                    <a:pt x="64" y="158"/>
                    <a:pt x="76" y="154"/>
                    <a:pt x="88" y="154"/>
                  </a:cubicBezTo>
                  <a:cubicBezTo>
                    <a:pt x="100" y="154"/>
                    <a:pt x="112" y="158"/>
                    <a:pt x="122" y="164"/>
                  </a:cubicBezTo>
                  <a:cubicBezTo>
                    <a:pt x="133" y="175"/>
                    <a:pt x="133" y="175"/>
                    <a:pt x="133" y="175"/>
                  </a:cubicBezTo>
                  <a:cubicBezTo>
                    <a:pt x="134" y="176"/>
                    <a:pt x="135" y="176"/>
                    <a:pt x="136" y="176"/>
                  </a:cubicBezTo>
                  <a:cubicBezTo>
                    <a:pt x="137" y="176"/>
                    <a:pt x="138" y="176"/>
                    <a:pt x="139" y="175"/>
                  </a:cubicBezTo>
                  <a:cubicBezTo>
                    <a:pt x="140" y="173"/>
                    <a:pt x="140" y="171"/>
                    <a:pt x="139" y="169"/>
                  </a:cubicBezTo>
                  <a:lnTo>
                    <a:pt x="94" y="125"/>
                  </a:lnTo>
                  <a:close/>
                  <a:moveTo>
                    <a:pt x="41" y="44"/>
                  </a:moveTo>
                  <a:cubicBezTo>
                    <a:pt x="42" y="44"/>
                    <a:pt x="42" y="44"/>
                    <a:pt x="43" y="44"/>
                  </a:cubicBezTo>
                  <a:cubicBezTo>
                    <a:pt x="44" y="44"/>
                    <a:pt x="44" y="44"/>
                    <a:pt x="44" y="44"/>
                  </a:cubicBezTo>
                  <a:cubicBezTo>
                    <a:pt x="45" y="43"/>
                    <a:pt x="45" y="42"/>
                    <a:pt x="44" y="41"/>
                  </a:cubicBezTo>
                  <a:cubicBezTo>
                    <a:pt x="24" y="21"/>
                    <a:pt x="24" y="21"/>
                    <a:pt x="24" y="21"/>
                  </a:cubicBezTo>
                  <a:cubicBezTo>
                    <a:pt x="23" y="20"/>
                    <a:pt x="22" y="20"/>
                    <a:pt x="21" y="21"/>
                  </a:cubicBezTo>
                  <a:cubicBezTo>
                    <a:pt x="20" y="22"/>
                    <a:pt x="20" y="23"/>
                    <a:pt x="21" y="24"/>
                  </a:cubicBezTo>
                  <a:lnTo>
                    <a:pt x="41" y="44"/>
                  </a:lnTo>
                  <a:close/>
                  <a:moveTo>
                    <a:pt x="117" y="62"/>
                  </a:moveTo>
                  <a:cubicBezTo>
                    <a:pt x="117" y="62"/>
                    <a:pt x="118" y="62"/>
                    <a:pt x="118" y="62"/>
                  </a:cubicBezTo>
                  <a:cubicBezTo>
                    <a:pt x="119" y="62"/>
                    <a:pt x="120" y="62"/>
                    <a:pt x="120" y="62"/>
                  </a:cubicBezTo>
                  <a:cubicBezTo>
                    <a:pt x="157" y="25"/>
                    <a:pt x="157" y="25"/>
                    <a:pt x="157" y="25"/>
                  </a:cubicBezTo>
                  <a:cubicBezTo>
                    <a:pt x="158" y="24"/>
                    <a:pt x="158" y="23"/>
                    <a:pt x="157" y="22"/>
                  </a:cubicBezTo>
                  <a:cubicBezTo>
                    <a:pt x="156" y="21"/>
                    <a:pt x="155" y="21"/>
                    <a:pt x="154" y="22"/>
                  </a:cubicBezTo>
                  <a:cubicBezTo>
                    <a:pt x="117" y="59"/>
                    <a:pt x="117" y="59"/>
                    <a:pt x="117" y="59"/>
                  </a:cubicBezTo>
                  <a:cubicBezTo>
                    <a:pt x="116" y="60"/>
                    <a:pt x="116" y="61"/>
                    <a:pt x="117" y="62"/>
                  </a:cubicBezTo>
                  <a:close/>
                  <a:moveTo>
                    <a:pt x="62" y="116"/>
                  </a:moveTo>
                  <a:cubicBezTo>
                    <a:pt x="62" y="116"/>
                    <a:pt x="60" y="116"/>
                    <a:pt x="60" y="116"/>
                  </a:cubicBezTo>
                  <a:cubicBezTo>
                    <a:pt x="22" y="154"/>
                    <a:pt x="22" y="154"/>
                    <a:pt x="22" y="154"/>
                  </a:cubicBezTo>
                  <a:cubicBezTo>
                    <a:pt x="21" y="155"/>
                    <a:pt x="21" y="156"/>
                    <a:pt x="22" y="157"/>
                  </a:cubicBezTo>
                  <a:cubicBezTo>
                    <a:pt x="22" y="157"/>
                    <a:pt x="22" y="157"/>
                    <a:pt x="23" y="157"/>
                  </a:cubicBezTo>
                  <a:cubicBezTo>
                    <a:pt x="24" y="157"/>
                    <a:pt x="24" y="157"/>
                    <a:pt x="25" y="157"/>
                  </a:cubicBezTo>
                  <a:cubicBezTo>
                    <a:pt x="63" y="119"/>
                    <a:pt x="63" y="119"/>
                    <a:pt x="63" y="119"/>
                  </a:cubicBezTo>
                  <a:cubicBezTo>
                    <a:pt x="63" y="119"/>
                    <a:pt x="63" y="117"/>
                    <a:pt x="62" y="116"/>
                  </a:cubicBezTo>
                  <a:close/>
                  <a:moveTo>
                    <a:pt x="163" y="122"/>
                  </a:moveTo>
                  <a:cubicBezTo>
                    <a:pt x="157" y="112"/>
                    <a:pt x="154" y="101"/>
                    <a:pt x="154" y="90"/>
                  </a:cubicBezTo>
                  <a:cubicBezTo>
                    <a:pt x="154" y="79"/>
                    <a:pt x="157" y="68"/>
                    <a:pt x="163" y="58"/>
                  </a:cubicBezTo>
                  <a:cubicBezTo>
                    <a:pt x="175" y="47"/>
                    <a:pt x="175" y="47"/>
                    <a:pt x="175" y="47"/>
                  </a:cubicBezTo>
                  <a:cubicBezTo>
                    <a:pt x="176" y="45"/>
                    <a:pt x="176" y="43"/>
                    <a:pt x="175" y="41"/>
                  </a:cubicBezTo>
                  <a:cubicBezTo>
                    <a:pt x="173" y="40"/>
                    <a:pt x="171" y="40"/>
                    <a:pt x="169" y="41"/>
                  </a:cubicBezTo>
                  <a:cubicBezTo>
                    <a:pt x="137" y="73"/>
                    <a:pt x="137" y="73"/>
                    <a:pt x="137" y="73"/>
                  </a:cubicBezTo>
                  <a:cubicBezTo>
                    <a:pt x="136" y="75"/>
                    <a:pt x="136" y="77"/>
                    <a:pt x="137" y="79"/>
                  </a:cubicBezTo>
                  <a:cubicBezTo>
                    <a:pt x="138" y="80"/>
                    <a:pt x="139" y="80"/>
                    <a:pt x="140" y="80"/>
                  </a:cubicBezTo>
                  <a:cubicBezTo>
                    <a:pt x="141" y="80"/>
                    <a:pt x="142" y="80"/>
                    <a:pt x="143" y="79"/>
                  </a:cubicBezTo>
                  <a:cubicBezTo>
                    <a:pt x="154" y="67"/>
                    <a:pt x="154" y="67"/>
                    <a:pt x="154" y="67"/>
                  </a:cubicBezTo>
                  <a:cubicBezTo>
                    <a:pt x="152" y="74"/>
                    <a:pt x="150" y="82"/>
                    <a:pt x="150" y="90"/>
                  </a:cubicBezTo>
                  <a:cubicBezTo>
                    <a:pt x="150" y="98"/>
                    <a:pt x="152" y="106"/>
                    <a:pt x="154" y="113"/>
                  </a:cubicBezTo>
                  <a:cubicBezTo>
                    <a:pt x="132" y="90"/>
                    <a:pt x="132" y="90"/>
                    <a:pt x="132" y="90"/>
                  </a:cubicBezTo>
                  <a:cubicBezTo>
                    <a:pt x="132" y="90"/>
                    <a:pt x="132" y="90"/>
                    <a:pt x="132" y="90"/>
                  </a:cubicBezTo>
                  <a:cubicBezTo>
                    <a:pt x="129" y="87"/>
                    <a:pt x="129" y="87"/>
                    <a:pt x="129" y="87"/>
                  </a:cubicBezTo>
                  <a:cubicBezTo>
                    <a:pt x="128" y="86"/>
                    <a:pt x="128" y="86"/>
                    <a:pt x="128" y="86"/>
                  </a:cubicBezTo>
                  <a:cubicBezTo>
                    <a:pt x="128" y="86"/>
                    <a:pt x="128" y="86"/>
                    <a:pt x="128" y="86"/>
                  </a:cubicBezTo>
                  <a:cubicBezTo>
                    <a:pt x="63" y="21"/>
                    <a:pt x="63" y="21"/>
                    <a:pt x="63" y="21"/>
                  </a:cubicBezTo>
                  <a:cubicBezTo>
                    <a:pt x="71" y="24"/>
                    <a:pt x="80" y="26"/>
                    <a:pt x="88" y="26"/>
                  </a:cubicBezTo>
                  <a:cubicBezTo>
                    <a:pt x="96" y="26"/>
                    <a:pt x="105" y="24"/>
                    <a:pt x="113" y="21"/>
                  </a:cubicBezTo>
                  <a:cubicBezTo>
                    <a:pt x="97" y="37"/>
                    <a:pt x="97" y="37"/>
                    <a:pt x="97" y="37"/>
                  </a:cubicBezTo>
                  <a:cubicBezTo>
                    <a:pt x="96" y="39"/>
                    <a:pt x="96" y="41"/>
                    <a:pt x="97" y="43"/>
                  </a:cubicBezTo>
                  <a:cubicBezTo>
                    <a:pt x="98" y="44"/>
                    <a:pt x="99" y="44"/>
                    <a:pt x="100" y="44"/>
                  </a:cubicBezTo>
                  <a:cubicBezTo>
                    <a:pt x="101" y="44"/>
                    <a:pt x="102" y="44"/>
                    <a:pt x="103" y="43"/>
                  </a:cubicBezTo>
                  <a:cubicBezTo>
                    <a:pt x="139" y="7"/>
                    <a:pt x="139" y="7"/>
                    <a:pt x="139" y="7"/>
                  </a:cubicBezTo>
                  <a:cubicBezTo>
                    <a:pt x="140" y="5"/>
                    <a:pt x="140" y="3"/>
                    <a:pt x="139" y="1"/>
                  </a:cubicBezTo>
                  <a:cubicBezTo>
                    <a:pt x="137" y="0"/>
                    <a:pt x="135" y="0"/>
                    <a:pt x="133" y="1"/>
                  </a:cubicBezTo>
                  <a:cubicBezTo>
                    <a:pt x="122" y="12"/>
                    <a:pt x="122" y="12"/>
                    <a:pt x="122" y="12"/>
                  </a:cubicBezTo>
                  <a:cubicBezTo>
                    <a:pt x="101" y="25"/>
                    <a:pt x="75" y="25"/>
                    <a:pt x="54" y="12"/>
                  </a:cubicBezTo>
                  <a:cubicBezTo>
                    <a:pt x="43" y="1"/>
                    <a:pt x="43" y="1"/>
                    <a:pt x="43" y="1"/>
                  </a:cubicBezTo>
                  <a:cubicBezTo>
                    <a:pt x="41" y="0"/>
                    <a:pt x="39" y="0"/>
                    <a:pt x="37" y="1"/>
                  </a:cubicBezTo>
                  <a:cubicBezTo>
                    <a:pt x="36" y="3"/>
                    <a:pt x="36" y="5"/>
                    <a:pt x="37" y="7"/>
                  </a:cubicBezTo>
                  <a:cubicBezTo>
                    <a:pt x="125" y="94"/>
                    <a:pt x="125" y="94"/>
                    <a:pt x="125" y="94"/>
                  </a:cubicBezTo>
                  <a:cubicBezTo>
                    <a:pt x="169" y="139"/>
                    <a:pt x="169" y="139"/>
                    <a:pt x="169" y="139"/>
                  </a:cubicBezTo>
                  <a:cubicBezTo>
                    <a:pt x="170" y="140"/>
                    <a:pt x="171" y="140"/>
                    <a:pt x="172" y="140"/>
                  </a:cubicBezTo>
                  <a:cubicBezTo>
                    <a:pt x="173" y="140"/>
                    <a:pt x="174" y="140"/>
                    <a:pt x="175" y="139"/>
                  </a:cubicBezTo>
                  <a:cubicBezTo>
                    <a:pt x="176" y="137"/>
                    <a:pt x="176" y="135"/>
                    <a:pt x="175" y="133"/>
                  </a:cubicBezTo>
                  <a:lnTo>
                    <a:pt x="163" y="122"/>
                  </a:lnTo>
                  <a:close/>
                  <a:moveTo>
                    <a:pt x="134" y="132"/>
                  </a:moveTo>
                  <a:cubicBezTo>
                    <a:pt x="134" y="131"/>
                    <a:pt x="132" y="131"/>
                    <a:pt x="132" y="132"/>
                  </a:cubicBezTo>
                  <a:cubicBezTo>
                    <a:pt x="131" y="132"/>
                    <a:pt x="131" y="134"/>
                    <a:pt x="132" y="134"/>
                  </a:cubicBezTo>
                  <a:cubicBezTo>
                    <a:pt x="151" y="154"/>
                    <a:pt x="151" y="154"/>
                    <a:pt x="151" y="154"/>
                  </a:cubicBezTo>
                  <a:cubicBezTo>
                    <a:pt x="151" y="154"/>
                    <a:pt x="152" y="154"/>
                    <a:pt x="152" y="154"/>
                  </a:cubicBezTo>
                  <a:cubicBezTo>
                    <a:pt x="153" y="154"/>
                    <a:pt x="154" y="154"/>
                    <a:pt x="154" y="154"/>
                  </a:cubicBezTo>
                  <a:cubicBezTo>
                    <a:pt x="155" y="153"/>
                    <a:pt x="155" y="152"/>
                    <a:pt x="154" y="151"/>
                  </a:cubicBezTo>
                  <a:lnTo>
                    <a:pt x="134" y="132"/>
                  </a:lnTo>
                  <a:close/>
                  <a:moveTo>
                    <a:pt x="79" y="81"/>
                  </a:moveTo>
                  <a:cubicBezTo>
                    <a:pt x="80" y="81"/>
                    <a:pt x="80" y="81"/>
                    <a:pt x="81" y="81"/>
                  </a:cubicBezTo>
                  <a:cubicBezTo>
                    <a:pt x="82" y="80"/>
                    <a:pt x="82" y="79"/>
                    <a:pt x="81" y="78"/>
                  </a:cubicBezTo>
                  <a:cubicBezTo>
                    <a:pt x="61" y="58"/>
                    <a:pt x="61" y="58"/>
                    <a:pt x="61" y="58"/>
                  </a:cubicBezTo>
                  <a:cubicBezTo>
                    <a:pt x="60" y="58"/>
                    <a:pt x="59" y="58"/>
                    <a:pt x="58" y="58"/>
                  </a:cubicBezTo>
                  <a:cubicBezTo>
                    <a:pt x="58" y="59"/>
                    <a:pt x="58" y="60"/>
                    <a:pt x="58" y="61"/>
                  </a:cubicBezTo>
                  <a:cubicBezTo>
                    <a:pt x="78" y="81"/>
                    <a:pt x="78" y="81"/>
                    <a:pt x="78" y="81"/>
                  </a:cubicBezTo>
                  <a:cubicBezTo>
                    <a:pt x="78" y="81"/>
                    <a:pt x="79" y="81"/>
                    <a:pt x="79" y="81"/>
                  </a:cubicBezTo>
                  <a:close/>
                  <a:moveTo>
                    <a:pt x="116" y="118"/>
                  </a:moveTo>
                  <a:cubicBezTo>
                    <a:pt x="116" y="118"/>
                    <a:pt x="117" y="118"/>
                    <a:pt x="118" y="118"/>
                  </a:cubicBezTo>
                  <a:cubicBezTo>
                    <a:pt x="118" y="117"/>
                    <a:pt x="118" y="116"/>
                    <a:pt x="118" y="115"/>
                  </a:cubicBezTo>
                  <a:cubicBezTo>
                    <a:pt x="98" y="95"/>
                    <a:pt x="98" y="95"/>
                    <a:pt x="98" y="95"/>
                  </a:cubicBezTo>
                  <a:cubicBezTo>
                    <a:pt x="97" y="94"/>
                    <a:pt x="96" y="94"/>
                    <a:pt x="95" y="95"/>
                  </a:cubicBezTo>
                  <a:cubicBezTo>
                    <a:pt x="94" y="96"/>
                    <a:pt x="94" y="97"/>
                    <a:pt x="95" y="98"/>
                  </a:cubicBezTo>
                  <a:cubicBezTo>
                    <a:pt x="115" y="118"/>
                    <a:pt x="115" y="118"/>
                    <a:pt x="115" y="118"/>
                  </a:cubicBezTo>
                  <a:cubicBezTo>
                    <a:pt x="115" y="118"/>
                    <a:pt x="116" y="118"/>
                    <a:pt x="116" y="118"/>
                  </a:cubicBezTo>
                  <a:close/>
                </a:path>
              </a:pathLst>
            </a:custGeom>
            <a:solidFill>
              <a:srgbClr val="1D1D1A"/>
            </a:solid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1" name="Freeform 17"/>
            <p:cNvSpPr>
              <a:spLocks noEditPoints="1"/>
            </p:cNvSpPr>
            <p:nvPr/>
          </p:nvSpPr>
          <p:spPr bwMode="auto">
            <a:xfrm>
              <a:off x="8757158" y="4244357"/>
              <a:ext cx="138650" cy="136057"/>
            </a:xfrm>
            <a:custGeom>
              <a:avLst/>
              <a:gdLst>
                <a:gd name="T0" fmla="*/ 16 w 160"/>
                <a:gd name="T1" fmla="*/ 158 h 172"/>
                <a:gd name="T2" fmla="*/ 8 w 160"/>
                <a:gd name="T3" fmla="*/ 122 h 172"/>
                <a:gd name="T4" fmla="*/ 0 w 160"/>
                <a:gd name="T5" fmla="*/ 122 h 172"/>
                <a:gd name="T6" fmla="*/ 16 w 160"/>
                <a:gd name="T7" fmla="*/ 166 h 172"/>
                <a:gd name="T8" fmla="*/ 48 w 160"/>
                <a:gd name="T9" fmla="*/ 162 h 172"/>
                <a:gd name="T10" fmla="*/ 4 w 160"/>
                <a:gd name="T11" fmla="*/ 54 h 172"/>
                <a:gd name="T12" fmla="*/ 8 w 160"/>
                <a:gd name="T13" fmla="*/ 22 h 172"/>
                <a:gd name="T14" fmla="*/ 44 w 160"/>
                <a:gd name="T15" fmla="*/ 14 h 172"/>
                <a:gd name="T16" fmla="*/ 44 w 160"/>
                <a:gd name="T17" fmla="*/ 6 h 172"/>
                <a:gd name="T18" fmla="*/ 0 w 160"/>
                <a:gd name="T19" fmla="*/ 22 h 172"/>
                <a:gd name="T20" fmla="*/ 4 w 160"/>
                <a:gd name="T21" fmla="*/ 54 h 172"/>
                <a:gd name="T22" fmla="*/ 132 w 160"/>
                <a:gd name="T23" fmla="*/ 70 h 172"/>
                <a:gd name="T24" fmla="*/ 98 w 160"/>
                <a:gd name="T25" fmla="*/ 2 h 172"/>
                <a:gd name="T26" fmla="*/ 95 w 160"/>
                <a:gd name="T27" fmla="*/ 0 h 172"/>
                <a:gd name="T28" fmla="*/ 27 w 160"/>
                <a:gd name="T29" fmla="*/ 92 h 172"/>
                <a:gd name="T30" fmla="*/ 83 w 160"/>
                <a:gd name="T31" fmla="*/ 94 h 172"/>
                <a:gd name="T32" fmla="*/ 63 w 160"/>
                <a:gd name="T33" fmla="*/ 172 h 172"/>
                <a:gd name="T34" fmla="*/ 66 w 160"/>
                <a:gd name="T35" fmla="*/ 171 h 172"/>
                <a:gd name="T36" fmla="*/ 134 w 160"/>
                <a:gd name="T37" fmla="*/ 71 h 172"/>
                <a:gd name="T38" fmla="*/ 88 w 160"/>
                <a:gd name="T39" fmla="*/ 92 h 172"/>
                <a:gd name="T40" fmla="*/ 86 w 160"/>
                <a:gd name="T41" fmla="*/ 90 h 172"/>
                <a:gd name="T42" fmla="*/ 91 w 160"/>
                <a:gd name="T43" fmla="*/ 12 h 172"/>
                <a:gd name="T44" fmla="*/ 72 w 160"/>
                <a:gd name="T45" fmla="*/ 73 h 172"/>
                <a:gd name="T46" fmla="*/ 128 w 160"/>
                <a:gd name="T47" fmla="*/ 74 h 172"/>
                <a:gd name="T48" fmla="*/ 156 w 160"/>
                <a:gd name="T49" fmla="*/ 118 h 172"/>
                <a:gd name="T50" fmla="*/ 152 w 160"/>
                <a:gd name="T51" fmla="*/ 150 h 172"/>
                <a:gd name="T52" fmla="*/ 116 w 160"/>
                <a:gd name="T53" fmla="*/ 158 h 172"/>
                <a:gd name="T54" fmla="*/ 116 w 160"/>
                <a:gd name="T55" fmla="*/ 166 h 172"/>
                <a:gd name="T56" fmla="*/ 160 w 160"/>
                <a:gd name="T57" fmla="*/ 150 h 172"/>
                <a:gd name="T58" fmla="*/ 156 w 160"/>
                <a:gd name="T59" fmla="*/ 118 h 172"/>
                <a:gd name="T60" fmla="*/ 116 w 160"/>
                <a:gd name="T61" fmla="*/ 6 h 172"/>
                <a:gd name="T62" fmla="*/ 116 w 160"/>
                <a:gd name="T63" fmla="*/ 14 h 172"/>
                <a:gd name="T64" fmla="*/ 152 w 160"/>
                <a:gd name="T65" fmla="*/ 22 h 172"/>
                <a:gd name="T66" fmla="*/ 156 w 160"/>
                <a:gd name="T67" fmla="*/ 58 h 172"/>
                <a:gd name="T68" fmla="*/ 160 w 160"/>
                <a:gd name="T69" fmla="*/ 2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0" h="172">
                  <a:moveTo>
                    <a:pt x="44" y="158"/>
                  </a:moveTo>
                  <a:cubicBezTo>
                    <a:pt x="16" y="158"/>
                    <a:pt x="16" y="158"/>
                    <a:pt x="16" y="158"/>
                  </a:cubicBezTo>
                  <a:cubicBezTo>
                    <a:pt x="12" y="158"/>
                    <a:pt x="8" y="154"/>
                    <a:pt x="8" y="150"/>
                  </a:cubicBezTo>
                  <a:cubicBezTo>
                    <a:pt x="8" y="122"/>
                    <a:pt x="8" y="122"/>
                    <a:pt x="8" y="122"/>
                  </a:cubicBezTo>
                  <a:cubicBezTo>
                    <a:pt x="8" y="120"/>
                    <a:pt x="6" y="118"/>
                    <a:pt x="4" y="118"/>
                  </a:cubicBezTo>
                  <a:cubicBezTo>
                    <a:pt x="2" y="118"/>
                    <a:pt x="0" y="120"/>
                    <a:pt x="0" y="122"/>
                  </a:cubicBezTo>
                  <a:cubicBezTo>
                    <a:pt x="0" y="150"/>
                    <a:pt x="0" y="150"/>
                    <a:pt x="0" y="150"/>
                  </a:cubicBezTo>
                  <a:cubicBezTo>
                    <a:pt x="0" y="159"/>
                    <a:pt x="7" y="166"/>
                    <a:pt x="16" y="166"/>
                  </a:cubicBezTo>
                  <a:cubicBezTo>
                    <a:pt x="44" y="166"/>
                    <a:pt x="44" y="166"/>
                    <a:pt x="44" y="166"/>
                  </a:cubicBezTo>
                  <a:cubicBezTo>
                    <a:pt x="46" y="166"/>
                    <a:pt x="48" y="164"/>
                    <a:pt x="48" y="162"/>
                  </a:cubicBezTo>
                  <a:cubicBezTo>
                    <a:pt x="48" y="160"/>
                    <a:pt x="46" y="158"/>
                    <a:pt x="44" y="158"/>
                  </a:cubicBezTo>
                  <a:close/>
                  <a:moveTo>
                    <a:pt x="4" y="54"/>
                  </a:moveTo>
                  <a:cubicBezTo>
                    <a:pt x="6" y="54"/>
                    <a:pt x="8" y="52"/>
                    <a:pt x="8" y="50"/>
                  </a:cubicBezTo>
                  <a:cubicBezTo>
                    <a:pt x="8" y="22"/>
                    <a:pt x="8" y="22"/>
                    <a:pt x="8" y="22"/>
                  </a:cubicBezTo>
                  <a:cubicBezTo>
                    <a:pt x="8" y="18"/>
                    <a:pt x="12" y="14"/>
                    <a:pt x="16" y="14"/>
                  </a:cubicBezTo>
                  <a:cubicBezTo>
                    <a:pt x="44" y="14"/>
                    <a:pt x="44" y="14"/>
                    <a:pt x="44" y="14"/>
                  </a:cubicBezTo>
                  <a:cubicBezTo>
                    <a:pt x="46" y="14"/>
                    <a:pt x="48" y="12"/>
                    <a:pt x="48" y="10"/>
                  </a:cubicBezTo>
                  <a:cubicBezTo>
                    <a:pt x="48" y="8"/>
                    <a:pt x="46" y="6"/>
                    <a:pt x="44" y="6"/>
                  </a:cubicBezTo>
                  <a:cubicBezTo>
                    <a:pt x="16" y="6"/>
                    <a:pt x="16" y="6"/>
                    <a:pt x="16" y="6"/>
                  </a:cubicBezTo>
                  <a:cubicBezTo>
                    <a:pt x="7" y="6"/>
                    <a:pt x="0" y="13"/>
                    <a:pt x="0" y="22"/>
                  </a:cubicBezTo>
                  <a:cubicBezTo>
                    <a:pt x="0" y="50"/>
                    <a:pt x="0" y="50"/>
                    <a:pt x="0" y="50"/>
                  </a:cubicBezTo>
                  <a:cubicBezTo>
                    <a:pt x="0" y="52"/>
                    <a:pt x="2" y="54"/>
                    <a:pt x="4" y="54"/>
                  </a:cubicBezTo>
                  <a:close/>
                  <a:moveTo>
                    <a:pt x="134" y="71"/>
                  </a:moveTo>
                  <a:cubicBezTo>
                    <a:pt x="134" y="70"/>
                    <a:pt x="133" y="70"/>
                    <a:pt x="132" y="70"/>
                  </a:cubicBezTo>
                  <a:cubicBezTo>
                    <a:pt x="77" y="70"/>
                    <a:pt x="77" y="70"/>
                    <a:pt x="77" y="70"/>
                  </a:cubicBezTo>
                  <a:cubicBezTo>
                    <a:pt x="98" y="2"/>
                    <a:pt x="98" y="2"/>
                    <a:pt x="98" y="2"/>
                  </a:cubicBezTo>
                  <a:cubicBezTo>
                    <a:pt x="98" y="2"/>
                    <a:pt x="98" y="0"/>
                    <a:pt x="97" y="0"/>
                  </a:cubicBezTo>
                  <a:cubicBezTo>
                    <a:pt x="96" y="0"/>
                    <a:pt x="95" y="0"/>
                    <a:pt x="95" y="0"/>
                  </a:cubicBezTo>
                  <a:cubicBezTo>
                    <a:pt x="27" y="90"/>
                    <a:pt x="27" y="90"/>
                    <a:pt x="27" y="90"/>
                  </a:cubicBezTo>
                  <a:cubicBezTo>
                    <a:pt x="26" y="91"/>
                    <a:pt x="26" y="92"/>
                    <a:pt x="27" y="92"/>
                  </a:cubicBezTo>
                  <a:cubicBezTo>
                    <a:pt x="27" y="93"/>
                    <a:pt x="27" y="94"/>
                    <a:pt x="28" y="94"/>
                  </a:cubicBezTo>
                  <a:cubicBezTo>
                    <a:pt x="83" y="94"/>
                    <a:pt x="83" y="94"/>
                    <a:pt x="83" y="94"/>
                  </a:cubicBezTo>
                  <a:cubicBezTo>
                    <a:pt x="62" y="170"/>
                    <a:pt x="62" y="170"/>
                    <a:pt x="62" y="170"/>
                  </a:cubicBezTo>
                  <a:cubicBezTo>
                    <a:pt x="62" y="170"/>
                    <a:pt x="62" y="172"/>
                    <a:pt x="63" y="172"/>
                  </a:cubicBezTo>
                  <a:cubicBezTo>
                    <a:pt x="64" y="172"/>
                    <a:pt x="64" y="172"/>
                    <a:pt x="64" y="172"/>
                  </a:cubicBezTo>
                  <a:cubicBezTo>
                    <a:pt x="65" y="172"/>
                    <a:pt x="65" y="172"/>
                    <a:pt x="66" y="171"/>
                  </a:cubicBezTo>
                  <a:cubicBezTo>
                    <a:pt x="134" y="73"/>
                    <a:pt x="134" y="73"/>
                    <a:pt x="134" y="73"/>
                  </a:cubicBezTo>
                  <a:cubicBezTo>
                    <a:pt x="134" y="72"/>
                    <a:pt x="134" y="72"/>
                    <a:pt x="134" y="71"/>
                  </a:cubicBezTo>
                  <a:close/>
                  <a:moveTo>
                    <a:pt x="69" y="159"/>
                  </a:moveTo>
                  <a:cubicBezTo>
                    <a:pt x="88" y="92"/>
                    <a:pt x="88" y="92"/>
                    <a:pt x="88" y="92"/>
                  </a:cubicBezTo>
                  <a:cubicBezTo>
                    <a:pt x="88" y="92"/>
                    <a:pt x="88" y="91"/>
                    <a:pt x="88" y="91"/>
                  </a:cubicBezTo>
                  <a:cubicBezTo>
                    <a:pt x="87" y="90"/>
                    <a:pt x="87" y="90"/>
                    <a:pt x="86" y="90"/>
                  </a:cubicBezTo>
                  <a:cubicBezTo>
                    <a:pt x="32" y="90"/>
                    <a:pt x="32" y="90"/>
                    <a:pt x="32" y="90"/>
                  </a:cubicBezTo>
                  <a:cubicBezTo>
                    <a:pt x="91" y="12"/>
                    <a:pt x="91" y="12"/>
                    <a:pt x="91" y="12"/>
                  </a:cubicBezTo>
                  <a:cubicBezTo>
                    <a:pt x="72" y="72"/>
                    <a:pt x="72" y="72"/>
                    <a:pt x="72" y="72"/>
                  </a:cubicBezTo>
                  <a:cubicBezTo>
                    <a:pt x="72" y="72"/>
                    <a:pt x="72" y="73"/>
                    <a:pt x="72" y="73"/>
                  </a:cubicBezTo>
                  <a:cubicBezTo>
                    <a:pt x="73" y="74"/>
                    <a:pt x="73" y="74"/>
                    <a:pt x="74" y="74"/>
                  </a:cubicBezTo>
                  <a:cubicBezTo>
                    <a:pt x="128" y="74"/>
                    <a:pt x="128" y="74"/>
                    <a:pt x="128" y="74"/>
                  </a:cubicBezTo>
                  <a:lnTo>
                    <a:pt x="69" y="159"/>
                  </a:lnTo>
                  <a:close/>
                  <a:moveTo>
                    <a:pt x="156" y="118"/>
                  </a:moveTo>
                  <a:cubicBezTo>
                    <a:pt x="154" y="118"/>
                    <a:pt x="152" y="120"/>
                    <a:pt x="152" y="122"/>
                  </a:cubicBezTo>
                  <a:cubicBezTo>
                    <a:pt x="152" y="150"/>
                    <a:pt x="152" y="150"/>
                    <a:pt x="152" y="150"/>
                  </a:cubicBezTo>
                  <a:cubicBezTo>
                    <a:pt x="152" y="154"/>
                    <a:pt x="148" y="158"/>
                    <a:pt x="144" y="158"/>
                  </a:cubicBezTo>
                  <a:cubicBezTo>
                    <a:pt x="116" y="158"/>
                    <a:pt x="116" y="158"/>
                    <a:pt x="116" y="158"/>
                  </a:cubicBezTo>
                  <a:cubicBezTo>
                    <a:pt x="114" y="158"/>
                    <a:pt x="112" y="160"/>
                    <a:pt x="112" y="162"/>
                  </a:cubicBezTo>
                  <a:cubicBezTo>
                    <a:pt x="112" y="164"/>
                    <a:pt x="114" y="166"/>
                    <a:pt x="116" y="166"/>
                  </a:cubicBezTo>
                  <a:cubicBezTo>
                    <a:pt x="144" y="166"/>
                    <a:pt x="144" y="166"/>
                    <a:pt x="144" y="166"/>
                  </a:cubicBezTo>
                  <a:cubicBezTo>
                    <a:pt x="153" y="166"/>
                    <a:pt x="160" y="159"/>
                    <a:pt x="160" y="150"/>
                  </a:cubicBezTo>
                  <a:cubicBezTo>
                    <a:pt x="160" y="122"/>
                    <a:pt x="160" y="122"/>
                    <a:pt x="160" y="122"/>
                  </a:cubicBezTo>
                  <a:cubicBezTo>
                    <a:pt x="160" y="120"/>
                    <a:pt x="158" y="118"/>
                    <a:pt x="156" y="118"/>
                  </a:cubicBezTo>
                  <a:close/>
                  <a:moveTo>
                    <a:pt x="144" y="6"/>
                  </a:moveTo>
                  <a:cubicBezTo>
                    <a:pt x="116" y="6"/>
                    <a:pt x="116" y="6"/>
                    <a:pt x="116" y="6"/>
                  </a:cubicBezTo>
                  <a:cubicBezTo>
                    <a:pt x="114" y="6"/>
                    <a:pt x="112" y="8"/>
                    <a:pt x="112" y="10"/>
                  </a:cubicBezTo>
                  <a:cubicBezTo>
                    <a:pt x="112" y="12"/>
                    <a:pt x="114" y="14"/>
                    <a:pt x="116" y="14"/>
                  </a:cubicBezTo>
                  <a:cubicBezTo>
                    <a:pt x="144" y="14"/>
                    <a:pt x="144" y="14"/>
                    <a:pt x="144" y="14"/>
                  </a:cubicBezTo>
                  <a:cubicBezTo>
                    <a:pt x="148" y="14"/>
                    <a:pt x="152" y="18"/>
                    <a:pt x="152" y="22"/>
                  </a:cubicBezTo>
                  <a:cubicBezTo>
                    <a:pt x="152" y="54"/>
                    <a:pt x="152" y="54"/>
                    <a:pt x="152" y="54"/>
                  </a:cubicBezTo>
                  <a:cubicBezTo>
                    <a:pt x="152" y="56"/>
                    <a:pt x="154" y="58"/>
                    <a:pt x="156" y="58"/>
                  </a:cubicBezTo>
                  <a:cubicBezTo>
                    <a:pt x="158" y="58"/>
                    <a:pt x="160" y="56"/>
                    <a:pt x="160" y="54"/>
                  </a:cubicBezTo>
                  <a:cubicBezTo>
                    <a:pt x="160" y="22"/>
                    <a:pt x="160" y="22"/>
                    <a:pt x="160" y="22"/>
                  </a:cubicBezTo>
                  <a:cubicBezTo>
                    <a:pt x="160" y="13"/>
                    <a:pt x="153" y="6"/>
                    <a:pt x="144" y="6"/>
                  </a:cubicBezTo>
                  <a:close/>
                </a:path>
              </a:pathLst>
            </a:custGeom>
            <a:solidFill>
              <a:srgbClr val="1D1D1A"/>
            </a:solid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2" name="Freeform 21"/>
            <p:cNvSpPr>
              <a:spLocks noEditPoints="1"/>
            </p:cNvSpPr>
            <p:nvPr/>
          </p:nvSpPr>
          <p:spPr bwMode="auto">
            <a:xfrm>
              <a:off x="9114388" y="4236450"/>
              <a:ext cx="163498" cy="151872"/>
            </a:xfrm>
            <a:custGeom>
              <a:avLst/>
              <a:gdLst>
                <a:gd name="T0" fmla="*/ 172 w 189"/>
                <a:gd name="T1" fmla="*/ 63 h 192"/>
                <a:gd name="T2" fmla="*/ 151 w 189"/>
                <a:gd name="T3" fmla="*/ 152 h 192"/>
                <a:gd name="T4" fmla="*/ 50 w 189"/>
                <a:gd name="T5" fmla="*/ 149 h 192"/>
                <a:gd name="T6" fmla="*/ 33 w 189"/>
                <a:gd name="T7" fmla="*/ 166 h 192"/>
                <a:gd name="T8" fmla="*/ 157 w 189"/>
                <a:gd name="T9" fmla="*/ 158 h 192"/>
                <a:gd name="T10" fmla="*/ 47 w 189"/>
                <a:gd name="T11" fmla="*/ 164 h 192"/>
                <a:gd name="T12" fmla="*/ 36 w 189"/>
                <a:gd name="T13" fmla="*/ 152 h 192"/>
                <a:gd name="T14" fmla="*/ 47 w 189"/>
                <a:gd name="T15" fmla="*/ 164 h 192"/>
                <a:gd name="T16" fmla="*/ 107 w 189"/>
                <a:gd name="T17" fmla="*/ 144 h 192"/>
                <a:gd name="T18" fmla="*/ 112 w 189"/>
                <a:gd name="T19" fmla="*/ 132 h 192"/>
                <a:gd name="T20" fmla="*/ 112 w 189"/>
                <a:gd name="T21" fmla="*/ 92 h 192"/>
                <a:gd name="T22" fmla="*/ 63 w 189"/>
                <a:gd name="T23" fmla="*/ 78 h 192"/>
                <a:gd name="T24" fmla="*/ 123 w 189"/>
                <a:gd name="T25" fmla="*/ 64 h 192"/>
                <a:gd name="T26" fmla="*/ 123 w 189"/>
                <a:gd name="T27" fmla="*/ 60 h 192"/>
                <a:gd name="T28" fmla="*/ 107 w 189"/>
                <a:gd name="T29" fmla="*/ 48 h 192"/>
                <a:gd name="T30" fmla="*/ 103 w 189"/>
                <a:gd name="T31" fmla="*/ 48 h 192"/>
                <a:gd name="T32" fmla="*/ 87 w 189"/>
                <a:gd name="T33" fmla="*/ 60 h 192"/>
                <a:gd name="T34" fmla="*/ 85 w 189"/>
                <a:gd name="T35" fmla="*/ 46 h 192"/>
                <a:gd name="T36" fmla="*/ 83 w 189"/>
                <a:gd name="T37" fmla="*/ 60 h 192"/>
                <a:gd name="T38" fmla="*/ 59 w 189"/>
                <a:gd name="T39" fmla="*/ 78 h 192"/>
                <a:gd name="T40" fmla="*/ 112 w 189"/>
                <a:gd name="T41" fmla="*/ 96 h 192"/>
                <a:gd name="T42" fmla="*/ 112 w 189"/>
                <a:gd name="T43" fmla="*/ 128 h 192"/>
                <a:gd name="T44" fmla="*/ 61 w 189"/>
                <a:gd name="T45" fmla="*/ 130 h 192"/>
                <a:gd name="T46" fmla="*/ 83 w 189"/>
                <a:gd name="T47" fmla="*/ 132 h 192"/>
                <a:gd name="T48" fmla="*/ 85 w 189"/>
                <a:gd name="T49" fmla="*/ 146 h 192"/>
                <a:gd name="T50" fmla="*/ 87 w 189"/>
                <a:gd name="T51" fmla="*/ 132 h 192"/>
                <a:gd name="T52" fmla="*/ 103 w 189"/>
                <a:gd name="T53" fmla="*/ 144 h 192"/>
                <a:gd name="T54" fmla="*/ 39 w 189"/>
                <a:gd name="T55" fmla="*/ 40 h 192"/>
                <a:gd name="T56" fmla="*/ 140 w 189"/>
                <a:gd name="T57" fmla="*/ 42 h 192"/>
                <a:gd name="T58" fmla="*/ 157 w 189"/>
                <a:gd name="T59" fmla="*/ 26 h 192"/>
                <a:gd name="T60" fmla="*/ 33 w 189"/>
                <a:gd name="T61" fmla="*/ 34 h 192"/>
                <a:gd name="T62" fmla="*/ 20 w 189"/>
                <a:gd name="T63" fmla="*/ 133 h 192"/>
                <a:gd name="T64" fmla="*/ 39 w 189"/>
                <a:gd name="T65" fmla="*/ 40 h 192"/>
                <a:gd name="T66" fmla="*/ 154 w 189"/>
                <a:gd name="T67" fmla="*/ 28 h 192"/>
                <a:gd name="T68" fmla="*/ 143 w 189"/>
                <a:gd name="T69" fmla="*/ 4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2">
                  <a:moveTo>
                    <a:pt x="178" y="66"/>
                  </a:moveTo>
                  <a:cubicBezTo>
                    <a:pt x="177" y="63"/>
                    <a:pt x="175" y="62"/>
                    <a:pt x="172" y="63"/>
                  </a:cubicBezTo>
                  <a:cubicBezTo>
                    <a:pt x="170" y="64"/>
                    <a:pt x="169" y="66"/>
                    <a:pt x="169" y="68"/>
                  </a:cubicBezTo>
                  <a:cubicBezTo>
                    <a:pt x="180" y="97"/>
                    <a:pt x="173" y="130"/>
                    <a:pt x="151" y="152"/>
                  </a:cubicBezTo>
                  <a:cubicBezTo>
                    <a:pt x="125" y="178"/>
                    <a:pt x="83" y="182"/>
                    <a:pt x="52" y="162"/>
                  </a:cubicBezTo>
                  <a:cubicBezTo>
                    <a:pt x="54" y="158"/>
                    <a:pt x="53" y="153"/>
                    <a:pt x="50" y="149"/>
                  </a:cubicBezTo>
                  <a:cubicBezTo>
                    <a:pt x="45" y="144"/>
                    <a:pt x="37" y="144"/>
                    <a:pt x="33" y="149"/>
                  </a:cubicBezTo>
                  <a:cubicBezTo>
                    <a:pt x="28" y="154"/>
                    <a:pt x="28" y="162"/>
                    <a:pt x="33" y="166"/>
                  </a:cubicBezTo>
                  <a:cubicBezTo>
                    <a:pt x="37" y="170"/>
                    <a:pt x="42" y="170"/>
                    <a:pt x="46" y="169"/>
                  </a:cubicBezTo>
                  <a:cubicBezTo>
                    <a:pt x="80" y="192"/>
                    <a:pt x="127" y="188"/>
                    <a:pt x="157" y="158"/>
                  </a:cubicBezTo>
                  <a:cubicBezTo>
                    <a:pt x="181" y="134"/>
                    <a:pt x="189" y="98"/>
                    <a:pt x="178" y="66"/>
                  </a:cubicBezTo>
                  <a:close/>
                  <a:moveTo>
                    <a:pt x="47" y="164"/>
                  </a:moveTo>
                  <a:cubicBezTo>
                    <a:pt x="44" y="167"/>
                    <a:pt x="39" y="167"/>
                    <a:pt x="36" y="164"/>
                  </a:cubicBezTo>
                  <a:cubicBezTo>
                    <a:pt x="33" y="160"/>
                    <a:pt x="33" y="156"/>
                    <a:pt x="36" y="152"/>
                  </a:cubicBezTo>
                  <a:cubicBezTo>
                    <a:pt x="39" y="149"/>
                    <a:pt x="44" y="149"/>
                    <a:pt x="47" y="152"/>
                  </a:cubicBezTo>
                  <a:cubicBezTo>
                    <a:pt x="50" y="155"/>
                    <a:pt x="50" y="160"/>
                    <a:pt x="47" y="164"/>
                  </a:cubicBezTo>
                  <a:close/>
                  <a:moveTo>
                    <a:pt x="105" y="146"/>
                  </a:moveTo>
                  <a:cubicBezTo>
                    <a:pt x="106" y="146"/>
                    <a:pt x="107" y="145"/>
                    <a:pt x="107" y="144"/>
                  </a:cubicBezTo>
                  <a:cubicBezTo>
                    <a:pt x="107" y="132"/>
                    <a:pt x="107" y="132"/>
                    <a:pt x="107" y="132"/>
                  </a:cubicBezTo>
                  <a:cubicBezTo>
                    <a:pt x="112" y="132"/>
                    <a:pt x="112" y="132"/>
                    <a:pt x="112" y="132"/>
                  </a:cubicBezTo>
                  <a:cubicBezTo>
                    <a:pt x="122" y="132"/>
                    <a:pt x="131" y="123"/>
                    <a:pt x="131" y="112"/>
                  </a:cubicBezTo>
                  <a:cubicBezTo>
                    <a:pt x="131" y="101"/>
                    <a:pt x="123" y="92"/>
                    <a:pt x="112" y="92"/>
                  </a:cubicBezTo>
                  <a:cubicBezTo>
                    <a:pt x="78" y="92"/>
                    <a:pt x="78" y="92"/>
                    <a:pt x="78" y="92"/>
                  </a:cubicBezTo>
                  <a:cubicBezTo>
                    <a:pt x="69" y="92"/>
                    <a:pt x="63" y="86"/>
                    <a:pt x="63" y="78"/>
                  </a:cubicBezTo>
                  <a:cubicBezTo>
                    <a:pt x="63" y="70"/>
                    <a:pt x="69" y="64"/>
                    <a:pt x="78" y="64"/>
                  </a:cubicBezTo>
                  <a:cubicBezTo>
                    <a:pt x="123" y="64"/>
                    <a:pt x="123" y="64"/>
                    <a:pt x="123" y="64"/>
                  </a:cubicBezTo>
                  <a:cubicBezTo>
                    <a:pt x="124" y="64"/>
                    <a:pt x="125" y="63"/>
                    <a:pt x="125" y="62"/>
                  </a:cubicBezTo>
                  <a:cubicBezTo>
                    <a:pt x="125" y="61"/>
                    <a:pt x="124" y="60"/>
                    <a:pt x="123" y="60"/>
                  </a:cubicBezTo>
                  <a:cubicBezTo>
                    <a:pt x="107" y="60"/>
                    <a:pt x="107" y="60"/>
                    <a:pt x="107" y="60"/>
                  </a:cubicBezTo>
                  <a:cubicBezTo>
                    <a:pt x="107" y="48"/>
                    <a:pt x="107" y="48"/>
                    <a:pt x="107" y="48"/>
                  </a:cubicBezTo>
                  <a:cubicBezTo>
                    <a:pt x="107" y="47"/>
                    <a:pt x="106" y="46"/>
                    <a:pt x="105" y="46"/>
                  </a:cubicBezTo>
                  <a:cubicBezTo>
                    <a:pt x="104" y="46"/>
                    <a:pt x="103" y="47"/>
                    <a:pt x="103" y="48"/>
                  </a:cubicBezTo>
                  <a:cubicBezTo>
                    <a:pt x="103" y="60"/>
                    <a:pt x="103" y="60"/>
                    <a:pt x="103" y="60"/>
                  </a:cubicBezTo>
                  <a:cubicBezTo>
                    <a:pt x="87" y="60"/>
                    <a:pt x="87" y="60"/>
                    <a:pt x="87" y="60"/>
                  </a:cubicBezTo>
                  <a:cubicBezTo>
                    <a:pt x="87" y="48"/>
                    <a:pt x="87" y="48"/>
                    <a:pt x="87" y="48"/>
                  </a:cubicBezTo>
                  <a:cubicBezTo>
                    <a:pt x="87" y="47"/>
                    <a:pt x="86" y="46"/>
                    <a:pt x="85" y="46"/>
                  </a:cubicBezTo>
                  <a:cubicBezTo>
                    <a:pt x="84" y="46"/>
                    <a:pt x="83" y="47"/>
                    <a:pt x="83" y="48"/>
                  </a:cubicBezTo>
                  <a:cubicBezTo>
                    <a:pt x="83" y="60"/>
                    <a:pt x="83" y="60"/>
                    <a:pt x="83" y="60"/>
                  </a:cubicBezTo>
                  <a:cubicBezTo>
                    <a:pt x="78" y="60"/>
                    <a:pt x="78" y="60"/>
                    <a:pt x="78" y="60"/>
                  </a:cubicBezTo>
                  <a:cubicBezTo>
                    <a:pt x="67" y="60"/>
                    <a:pt x="59" y="68"/>
                    <a:pt x="59" y="78"/>
                  </a:cubicBezTo>
                  <a:cubicBezTo>
                    <a:pt x="59" y="88"/>
                    <a:pt x="67" y="96"/>
                    <a:pt x="78" y="96"/>
                  </a:cubicBezTo>
                  <a:cubicBezTo>
                    <a:pt x="112" y="96"/>
                    <a:pt x="112" y="96"/>
                    <a:pt x="112" y="96"/>
                  </a:cubicBezTo>
                  <a:cubicBezTo>
                    <a:pt x="121" y="96"/>
                    <a:pt x="127" y="103"/>
                    <a:pt x="127" y="112"/>
                  </a:cubicBezTo>
                  <a:cubicBezTo>
                    <a:pt x="127" y="121"/>
                    <a:pt x="121" y="128"/>
                    <a:pt x="112" y="128"/>
                  </a:cubicBezTo>
                  <a:cubicBezTo>
                    <a:pt x="63" y="128"/>
                    <a:pt x="63" y="128"/>
                    <a:pt x="63" y="128"/>
                  </a:cubicBezTo>
                  <a:cubicBezTo>
                    <a:pt x="62" y="128"/>
                    <a:pt x="61" y="129"/>
                    <a:pt x="61" y="130"/>
                  </a:cubicBezTo>
                  <a:cubicBezTo>
                    <a:pt x="61" y="131"/>
                    <a:pt x="62" y="132"/>
                    <a:pt x="63" y="132"/>
                  </a:cubicBezTo>
                  <a:cubicBezTo>
                    <a:pt x="83" y="132"/>
                    <a:pt x="83" y="132"/>
                    <a:pt x="83" y="132"/>
                  </a:cubicBezTo>
                  <a:cubicBezTo>
                    <a:pt x="83" y="144"/>
                    <a:pt x="83" y="144"/>
                    <a:pt x="83" y="144"/>
                  </a:cubicBezTo>
                  <a:cubicBezTo>
                    <a:pt x="83" y="145"/>
                    <a:pt x="84" y="146"/>
                    <a:pt x="85" y="146"/>
                  </a:cubicBezTo>
                  <a:cubicBezTo>
                    <a:pt x="86" y="146"/>
                    <a:pt x="87" y="145"/>
                    <a:pt x="87" y="144"/>
                  </a:cubicBezTo>
                  <a:cubicBezTo>
                    <a:pt x="87" y="132"/>
                    <a:pt x="87" y="132"/>
                    <a:pt x="87" y="132"/>
                  </a:cubicBezTo>
                  <a:cubicBezTo>
                    <a:pt x="103" y="132"/>
                    <a:pt x="103" y="132"/>
                    <a:pt x="103" y="132"/>
                  </a:cubicBezTo>
                  <a:cubicBezTo>
                    <a:pt x="103" y="144"/>
                    <a:pt x="103" y="144"/>
                    <a:pt x="103" y="144"/>
                  </a:cubicBezTo>
                  <a:cubicBezTo>
                    <a:pt x="103" y="145"/>
                    <a:pt x="104" y="146"/>
                    <a:pt x="105" y="146"/>
                  </a:cubicBezTo>
                  <a:close/>
                  <a:moveTo>
                    <a:pt x="39" y="40"/>
                  </a:moveTo>
                  <a:cubicBezTo>
                    <a:pt x="65" y="14"/>
                    <a:pt x="107" y="10"/>
                    <a:pt x="138" y="29"/>
                  </a:cubicBezTo>
                  <a:cubicBezTo>
                    <a:pt x="136" y="34"/>
                    <a:pt x="137" y="39"/>
                    <a:pt x="140" y="42"/>
                  </a:cubicBezTo>
                  <a:cubicBezTo>
                    <a:pt x="145" y="47"/>
                    <a:pt x="153" y="47"/>
                    <a:pt x="157" y="42"/>
                  </a:cubicBezTo>
                  <a:cubicBezTo>
                    <a:pt x="162" y="38"/>
                    <a:pt x="162" y="30"/>
                    <a:pt x="157" y="26"/>
                  </a:cubicBezTo>
                  <a:cubicBezTo>
                    <a:pt x="153" y="22"/>
                    <a:pt x="148" y="21"/>
                    <a:pt x="144" y="23"/>
                  </a:cubicBezTo>
                  <a:cubicBezTo>
                    <a:pt x="110" y="0"/>
                    <a:pt x="63" y="4"/>
                    <a:pt x="33" y="34"/>
                  </a:cubicBezTo>
                  <a:cubicBezTo>
                    <a:pt x="7" y="59"/>
                    <a:pt x="0" y="98"/>
                    <a:pt x="14" y="131"/>
                  </a:cubicBezTo>
                  <a:cubicBezTo>
                    <a:pt x="15" y="133"/>
                    <a:pt x="18" y="134"/>
                    <a:pt x="20" y="133"/>
                  </a:cubicBezTo>
                  <a:cubicBezTo>
                    <a:pt x="22" y="132"/>
                    <a:pt x="23" y="130"/>
                    <a:pt x="22" y="128"/>
                  </a:cubicBezTo>
                  <a:cubicBezTo>
                    <a:pt x="9" y="97"/>
                    <a:pt x="16" y="63"/>
                    <a:pt x="39" y="40"/>
                  </a:cubicBezTo>
                  <a:close/>
                  <a:moveTo>
                    <a:pt x="143" y="28"/>
                  </a:moveTo>
                  <a:cubicBezTo>
                    <a:pt x="146" y="25"/>
                    <a:pt x="151" y="25"/>
                    <a:pt x="154" y="28"/>
                  </a:cubicBezTo>
                  <a:cubicBezTo>
                    <a:pt x="157" y="32"/>
                    <a:pt x="157" y="36"/>
                    <a:pt x="154" y="40"/>
                  </a:cubicBezTo>
                  <a:cubicBezTo>
                    <a:pt x="151" y="43"/>
                    <a:pt x="146" y="43"/>
                    <a:pt x="143" y="40"/>
                  </a:cubicBezTo>
                  <a:cubicBezTo>
                    <a:pt x="140" y="37"/>
                    <a:pt x="140" y="32"/>
                    <a:pt x="143" y="28"/>
                  </a:cubicBezTo>
                  <a:close/>
                </a:path>
              </a:pathLst>
            </a:custGeom>
            <a:solidFill>
              <a:srgbClr val="1D1D1A"/>
            </a:solid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3" name="Freeform 29"/>
            <p:cNvSpPr>
              <a:spLocks noEditPoints="1"/>
            </p:cNvSpPr>
            <p:nvPr/>
          </p:nvSpPr>
          <p:spPr bwMode="auto">
            <a:xfrm>
              <a:off x="9458581" y="3920942"/>
              <a:ext cx="145490" cy="111596"/>
            </a:xfrm>
            <a:custGeom>
              <a:avLst/>
              <a:gdLst>
                <a:gd name="T0" fmla="*/ 106 w 168"/>
                <a:gd name="T1" fmla="*/ 20 h 120"/>
                <a:gd name="T2" fmla="*/ 60 w 168"/>
                <a:gd name="T3" fmla="*/ 22 h 120"/>
                <a:gd name="T4" fmla="*/ 106 w 168"/>
                <a:gd name="T5" fmla="*/ 24 h 120"/>
                <a:gd name="T6" fmla="*/ 164 w 168"/>
                <a:gd name="T7" fmla="*/ 9 h 120"/>
                <a:gd name="T8" fmla="*/ 154 w 168"/>
                <a:gd name="T9" fmla="*/ 10 h 120"/>
                <a:gd name="T10" fmla="*/ 130 w 168"/>
                <a:gd name="T11" fmla="*/ 12 h 120"/>
                <a:gd name="T12" fmla="*/ 12 w 168"/>
                <a:gd name="T13" fmla="*/ 0 h 120"/>
                <a:gd name="T14" fmla="*/ 0 w 168"/>
                <a:gd name="T15" fmla="*/ 52 h 120"/>
                <a:gd name="T16" fmla="*/ 8 w 168"/>
                <a:gd name="T17" fmla="*/ 52 h 120"/>
                <a:gd name="T18" fmla="*/ 12 w 168"/>
                <a:gd name="T19" fmla="*/ 8 h 120"/>
                <a:gd name="T20" fmla="*/ 122 w 168"/>
                <a:gd name="T21" fmla="*/ 12 h 120"/>
                <a:gd name="T22" fmla="*/ 122 w 168"/>
                <a:gd name="T23" fmla="*/ 44 h 120"/>
                <a:gd name="T24" fmla="*/ 128 w 168"/>
                <a:gd name="T25" fmla="*/ 47 h 120"/>
                <a:gd name="T26" fmla="*/ 160 w 168"/>
                <a:gd name="T27" fmla="*/ 16 h 120"/>
                <a:gd name="T28" fmla="*/ 159 w 168"/>
                <a:gd name="T29" fmla="*/ 104 h 120"/>
                <a:gd name="T30" fmla="*/ 129 w 168"/>
                <a:gd name="T31" fmla="*/ 73 h 120"/>
                <a:gd name="T32" fmla="*/ 123 w 168"/>
                <a:gd name="T33" fmla="*/ 73 h 120"/>
                <a:gd name="T34" fmla="*/ 122 w 168"/>
                <a:gd name="T35" fmla="*/ 76 h 120"/>
                <a:gd name="T36" fmla="*/ 118 w 168"/>
                <a:gd name="T37" fmla="*/ 112 h 120"/>
                <a:gd name="T38" fmla="*/ 64 w 168"/>
                <a:gd name="T39" fmla="*/ 116 h 120"/>
                <a:gd name="T40" fmla="*/ 118 w 168"/>
                <a:gd name="T41" fmla="*/ 120 h 120"/>
                <a:gd name="T42" fmla="*/ 130 w 168"/>
                <a:gd name="T43" fmla="*/ 86 h 120"/>
                <a:gd name="T44" fmla="*/ 155 w 168"/>
                <a:gd name="T45" fmla="*/ 111 h 120"/>
                <a:gd name="T46" fmla="*/ 168 w 168"/>
                <a:gd name="T47" fmla="*/ 104 h 120"/>
                <a:gd name="T48" fmla="*/ 164 w 168"/>
                <a:gd name="T49" fmla="*/ 9 h 120"/>
                <a:gd name="T50" fmla="*/ 43 w 168"/>
                <a:gd name="T51" fmla="*/ 88 h 120"/>
                <a:gd name="T52" fmla="*/ 26 w 168"/>
                <a:gd name="T53" fmla="*/ 60 h 120"/>
                <a:gd name="T54" fmla="*/ 9 w 168"/>
                <a:gd name="T55" fmla="*/ 88 h 120"/>
                <a:gd name="T56" fmla="*/ 0 w 168"/>
                <a:gd name="T57" fmla="*/ 110 h 120"/>
                <a:gd name="T58" fmla="*/ 5 w 168"/>
                <a:gd name="T59" fmla="*/ 120 h 120"/>
                <a:gd name="T60" fmla="*/ 47 w 168"/>
                <a:gd name="T61" fmla="*/ 120 h 120"/>
                <a:gd name="T62" fmla="*/ 52 w 168"/>
                <a:gd name="T63" fmla="*/ 115 h 120"/>
                <a:gd name="T64" fmla="*/ 40 w 168"/>
                <a:gd name="T65" fmla="*/ 97 h 120"/>
                <a:gd name="T66" fmla="*/ 47 w 168"/>
                <a:gd name="T67" fmla="*/ 116 h 120"/>
                <a:gd name="T68" fmla="*/ 4 w 168"/>
                <a:gd name="T69" fmla="*/ 115 h 120"/>
                <a:gd name="T70" fmla="*/ 15 w 168"/>
                <a:gd name="T71" fmla="*/ 101 h 120"/>
                <a:gd name="T72" fmla="*/ 18 w 168"/>
                <a:gd name="T73" fmla="*/ 98 h 120"/>
                <a:gd name="T74" fmla="*/ 13 w 168"/>
                <a:gd name="T75" fmla="*/ 87 h 120"/>
                <a:gd name="T76" fmla="*/ 26 w 168"/>
                <a:gd name="T77" fmla="*/ 64 h 120"/>
                <a:gd name="T78" fmla="*/ 39 w 168"/>
                <a:gd name="T79" fmla="*/ 88 h 120"/>
                <a:gd name="T80" fmla="*/ 35 w 168"/>
                <a:gd name="T81" fmla="*/ 100 h 120"/>
                <a:gd name="T82" fmla="*/ 37 w 168"/>
                <a:gd name="T83" fmla="*/ 101 h 120"/>
                <a:gd name="T84" fmla="*/ 48 w 168"/>
                <a:gd name="T85" fmla="*/ 11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8" h="120">
                  <a:moveTo>
                    <a:pt x="108" y="22"/>
                  </a:moveTo>
                  <a:cubicBezTo>
                    <a:pt x="108" y="21"/>
                    <a:pt x="107" y="20"/>
                    <a:pt x="106" y="20"/>
                  </a:cubicBezTo>
                  <a:cubicBezTo>
                    <a:pt x="62" y="20"/>
                    <a:pt x="62" y="20"/>
                    <a:pt x="62" y="20"/>
                  </a:cubicBezTo>
                  <a:cubicBezTo>
                    <a:pt x="61" y="20"/>
                    <a:pt x="60" y="21"/>
                    <a:pt x="60" y="22"/>
                  </a:cubicBezTo>
                  <a:cubicBezTo>
                    <a:pt x="60" y="23"/>
                    <a:pt x="61" y="24"/>
                    <a:pt x="62" y="24"/>
                  </a:cubicBezTo>
                  <a:cubicBezTo>
                    <a:pt x="106" y="24"/>
                    <a:pt x="106" y="24"/>
                    <a:pt x="106" y="24"/>
                  </a:cubicBezTo>
                  <a:cubicBezTo>
                    <a:pt x="107" y="24"/>
                    <a:pt x="108" y="23"/>
                    <a:pt x="108" y="22"/>
                  </a:cubicBezTo>
                  <a:close/>
                  <a:moveTo>
                    <a:pt x="164" y="9"/>
                  </a:moveTo>
                  <a:cubicBezTo>
                    <a:pt x="161" y="8"/>
                    <a:pt x="157" y="8"/>
                    <a:pt x="155" y="9"/>
                  </a:cubicBezTo>
                  <a:cubicBezTo>
                    <a:pt x="155" y="9"/>
                    <a:pt x="154" y="10"/>
                    <a:pt x="154" y="10"/>
                  </a:cubicBezTo>
                  <a:cubicBezTo>
                    <a:pt x="130" y="34"/>
                    <a:pt x="130" y="34"/>
                    <a:pt x="130" y="34"/>
                  </a:cubicBezTo>
                  <a:cubicBezTo>
                    <a:pt x="130" y="12"/>
                    <a:pt x="130" y="12"/>
                    <a:pt x="130" y="12"/>
                  </a:cubicBezTo>
                  <a:cubicBezTo>
                    <a:pt x="129" y="5"/>
                    <a:pt x="124" y="0"/>
                    <a:pt x="118" y="0"/>
                  </a:cubicBezTo>
                  <a:cubicBezTo>
                    <a:pt x="12" y="0"/>
                    <a:pt x="12" y="0"/>
                    <a:pt x="12" y="0"/>
                  </a:cubicBezTo>
                  <a:cubicBezTo>
                    <a:pt x="5" y="0"/>
                    <a:pt x="0" y="5"/>
                    <a:pt x="0" y="12"/>
                  </a:cubicBezTo>
                  <a:cubicBezTo>
                    <a:pt x="0" y="52"/>
                    <a:pt x="0" y="52"/>
                    <a:pt x="0" y="52"/>
                  </a:cubicBezTo>
                  <a:cubicBezTo>
                    <a:pt x="0" y="54"/>
                    <a:pt x="2" y="56"/>
                    <a:pt x="4" y="56"/>
                  </a:cubicBezTo>
                  <a:cubicBezTo>
                    <a:pt x="6" y="56"/>
                    <a:pt x="8" y="54"/>
                    <a:pt x="8" y="52"/>
                  </a:cubicBezTo>
                  <a:cubicBezTo>
                    <a:pt x="8" y="12"/>
                    <a:pt x="8" y="12"/>
                    <a:pt x="8" y="12"/>
                  </a:cubicBezTo>
                  <a:cubicBezTo>
                    <a:pt x="8" y="10"/>
                    <a:pt x="10" y="8"/>
                    <a:pt x="12" y="8"/>
                  </a:cubicBezTo>
                  <a:cubicBezTo>
                    <a:pt x="118" y="8"/>
                    <a:pt x="118" y="8"/>
                    <a:pt x="118" y="8"/>
                  </a:cubicBezTo>
                  <a:cubicBezTo>
                    <a:pt x="120" y="8"/>
                    <a:pt x="121" y="10"/>
                    <a:pt x="122" y="12"/>
                  </a:cubicBezTo>
                  <a:cubicBezTo>
                    <a:pt x="122" y="43"/>
                    <a:pt x="122" y="43"/>
                    <a:pt x="122" y="43"/>
                  </a:cubicBezTo>
                  <a:cubicBezTo>
                    <a:pt x="122" y="43"/>
                    <a:pt x="122" y="44"/>
                    <a:pt x="122" y="44"/>
                  </a:cubicBezTo>
                  <a:cubicBezTo>
                    <a:pt x="122" y="45"/>
                    <a:pt x="122" y="46"/>
                    <a:pt x="123" y="47"/>
                  </a:cubicBezTo>
                  <a:cubicBezTo>
                    <a:pt x="124" y="48"/>
                    <a:pt x="127" y="48"/>
                    <a:pt x="128" y="47"/>
                  </a:cubicBezTo>
                  <a:cubicBezTo>
                    <a:pt x="159" y="16"/>
                    <a:pt x="159" y="16"/>
                    <a:pt x="159" y="16"/>
                  </a:cubicBezTo>
                  <a:cubicBezTo>
                    <a:pt x="160" y="16"/>
                    <a:pt x="160" y="16"/>
                    <a:pt x="160" y="16"/>
                  </a:cubicBezTo>
                  <a:cubicBezTo>
                    <a:pt x="160" y="104"/>
                    <a:pt x="160" y="104"/>
                    <a:pt x="160" y="104"/>
                  </a:cubicBezTo>
                  <a:cubicBezTo>
                    <a:pt x="160" y="104"/>
                    <a:pt x="160" y="104"/>
                    <a:pt x="159" y="104"/>
                  </a:cubicBezTo>
                  <a:cubicBezTo>
                    <a:pt x="129" y="73"/>
                    <a:pt x="129" y="73"/>
                    <a:pt x="129" y="73"/>
                  </a:cubicBezTo>
                  <a:cubicBezTo>
                    <a:pt x="129" y="73"/>
                    <a:pt x="129" y="73"/>
                    <a:pt x="129" y="73"/>
                  </a:cubicBezTo>
                  <a:cubicBezTo>
                    <a:pt x="127" y="72"/>
                    <a:pt x="125" y="72"/>
                    <a:pt x="123" y="73"/>
                  </a:cubicBezTo>
                  <a:cubicBezTo>
                    <a:pt x="123" y="73"/>
                    <a:pt x="123" y="73"/>
                    <a:pt x="123" y="73"/>
                  </a:cubicBezTo>
                  <a:cubicBezTo>
                    <a:pt x="122" y="74"/>
                    <a:pt x="122" y="75"/>
                    <a:pt x="122" y="76"/>
                  </a:cubicBezTo>
                  <a:cubicBezTo>
                    <a:pt x="122" y="76"/>
                    <a:pt x="122" y="76"/>
                    <a:pt x="122" y="76"/>
                  </a:cubicBezTo>
                  <a:cubicBezTo>
                    <a:pt x="122" y="108"/>
                    <a:pt x="122" y="108"/>
                    <a:pt x="122" y="108"/>
                  </a:cubicBezTo>
                  <a:cubicBezTo>
                    <a:pt x="122" y="110"/>
                    <a:pt x="120" y="112"/>
                    <a:pt x="118" y="112"/>
                  </a:cubicBezTo>
                  <a:cubicBezTo>
                    <a:pt x="68" y="112"/>
                    <a:pt x="68" y="112"/>
                    <a:pt x="68" y="112"/>
                  </a:cubicBezTo>
                  <a:cubicBezTo>
                    <a:pt x="66" y="112"/>
                    <a:pt x="64" y="114"/>
                    <a:pt x="64" y="116"/>
                  </a:cubicBezTo>
                  <a:cubicBezTo>
                    <a:pt x="64" y="118"/>
                    <a:pt x="66" y="120"/>
                    <a:pt x="68" y="120"/>
                  </a:cubicBezTo>
                  <a:cubicBezTo>
                    <a:pt x="118" y="120"/>
                    <a:pt x="118" y="120"/>
                    <a:pt x="118" y="120"/>
                  </a:cubicBezTo>
                  <a:cubicBezTo>
                    <a:pt x="125" y="120"/>
                    <a:pt x="130" y="115"/>
                    <a:pt x="130" y="108"/>
                  </a:cubicBezTo>
                  <a:cubicBezTo>
                    <a:pt x="130" y="86"/>
                    <a:pt x="130" y="86"/>
                    <a:pt x="130" y="86"/>
                  </a:cubicBezTo>
                  <a:cubicBezTo>
                    <a:pt x="154" y="110"/>
                    <a:pt x="154" y="110"/>
                    <a:pt x="154" y="110"/>
                  </a:cubicBezTo>
                  <a:cubicBezTo>
                    <a:pt x="154" y="110"/>
                    <a:pt x="154" y="110"/>
                    <a:pt x="155" y="111"/>
                  </a:cubicBezTo>
                  <a:cubicBezTo>
                    <a:pt x="157" y="112"/>
                    <a:pt x="161" y="112"/>
                    <a:pt x="164" y="111"/>
                  </a:cubicBezTo>
                  <a:cubicBezTo>
                    <a:pt x="166" y="110"/>
                    <a:pt x="168" y="107"/>
                    <a:pt x="168" y="104"/>
                  </a:cubicBezTo>
                  <a:cubicBezTo>
                    <a:pt x="168" y="16"/>
                    <a:pt x="168" y="16"/>
                    <a:pt x="168" y="16"/>
                  </a:cubicBezTo>
                  <a:cubicBezTo>
                    <a:pt x="168" y="13"/>
                    <a:pt x="166" y="10"/>
                    <a:pt x="164" y="9"/>
                  </a:cubicBezTo>
                  <a:close/>
                  <a:moveTo>
                    <a:pt x="40" y="97"/>
                  </a:moveTo>
                  <a:cubicBezTo>
                    <a:pt x="42" y="95"/>
                    <a:pt x="43" y="91"/>
                    <a:pt x="43" y="88"/>
                  </a:cubicBezTo>
                  <a:cubicBezTo>
                    <a:pt x="43" y="78"/>
                    <a:pt x="43" y="78"/>
                    <a:pt x="43" y="78"/>
                  </a:cubicBezTo>
                  <a:cubicBezTo>
                    <a:pt x="43" y="68"/>
                    <a:pt x="35" y="60"/>
                    <a:pt x="26" y="60"/>
                  </a:cubicBezTo>
                  <a:cubicBezTo>
                    <a:pt x="17" y="60"/>
                    <a:pt x="9" y="68"/>
                    <a:pt x="9" y="78"/>
                  </a:cubicBezTo>
                  <a:cubicBezTo>
                    <a:pt x="9" y="88"/>
                    <a:pt x="9" y="88"/>
                    <a:pt x="9" y="88"/>
                  </a:cubicBezTo>
                  <a:cubicBezTo>
                    <a:pt x="9" y="91"/>
                    <a:pt x="10" y="95"/>
                    <a:pt x="12" y="97"/>
                  </a:cubicBezTo>
                  <a:cubicBezTo>
                    <a:pt x="7" y="99"/>
                    <a:pt x="0" y="102"/>
                    <a:pt x="0" y="110"/>
                  </a:cubicBezTo>
                  <a:cubicBezTo>
                    <a:pt x="0" y="115"/>
                    <a:pt x="0" y="115"/>
                    <a:pt x="0" y="115"/>
                  </a:cubicBezTo>
                  <a:cubicBezTo>
                    <a:pt x="0" y="118"/>
                    <a:pt x="2" y="120"/>
                    <a:pt x="5" y="120"/>
                  </a:cubicBezTo>
                  <a:cubicBezTo>
                    <a:pt x="5" y="120"/>
                    <a:pt x="5" y="120"/>
                    <a:pt x="5" y="120"/>
                  </a:cubicBezTo>
                  <a:cubicBezTo>
                    <a:pt x="47" y="120"/>
                    <a:pt x="47" y="120"/>
                    <a:pt x="47" y="120"/>
                  </a:cubicBezTo>
                  <a:cubicBezTo>
                    <a:pt x="50" y="120"/>
                    <a:pt x="52" y="118"/>
                    <a:pt x="52" y="115"/>
                  </a:cubicBezTo>
                  <a:cubicBezTo>
                    <a:pt x="52" y="115"/>
                    <a:pt x="52" y="115"/>
                    <a:pt x="52" y="115"/>
                  </a:cubicBezTo>
                  <a:cubicBezTo>
                    <a:pt x="52" y="110"/>
                    <a:pt x="52" y="110"/>
                    <a:pt x="52" y="110"/>
                  </a:cubicBezTo>
                  <a:cubicBezTo>
                    <a:pt x="52" y="102"/>
                    <a:pt x="45" y="99"/>
                    <a:pt x="40" y="97"/>
                  </a:cubicBezTo>
                  <a:close/>
                  <a:moveTo>
                    <a:pt x="48" y="115"/>
                  </a:moveTo>
                  <a:cubicBezTo>
                    <a:pt x="48" y="115"/>
                    <a:pt x="48" y="116"/>
                    <a:pt x="47" y="116"/>
                  </a:cubicBezTo>
                  <a:cubicBezTo>
                    <a:pt x="5" y="116"/>
                    <a:pt x="5" y="116"/>
                    <a:pt x="5" y="116"/>
                  </a:cubicBezTo>
                  <a:cubicBezTo>
                    <a:pt x="4" y="116"/>
                    <a:pt x="4" y="115"/>
                    <a:pt x="4" y="115"/>
                  </a:cubicBezTo>
                  <a:cubicBezTo>
                    <a:pt x="4" y="110"/>
                    <a:pt x="4" y="110"/>
                    <a:pt x="4" y="110"/>
                  </a:cubicBezTo>
                  <a:cubicBezTo>
                    <a:pt x="4" y="105"/>
                    <a:pt x="9" y="103"/>
                    <a:pt x="15" y="101"/>
                  </a:cubicBezTo>
                  <a:cubicBezTo>
                    <a:pt x="16" y="100"/>
                    <a:pt x="16" y="100"/>
                    <a:pt x="16" y="100"/>
                  </a:cubicBezTo>
                  <a:cubicBezTo>
                    <a:pt x="17" y="100"/>
                    <a:pt x="18" y="99"/>
                    <a:pt x="18" y="98"/>
                  </a:cubicBezTo>
                  <a:cubicBezTo>
                    <a:pt x="17" y="98"/>
                    <a:pt x="17" y="97"/>
                    <a:pt x="17" y="97"/>
                  </a:cubicBezTo>
                  <a:cubicBezTo>
                    <a:pt x="15" y="95"/>
                    <a:pt x="13" y="91"/>
                    <a:pt x="13" y="87"/>
                  </a:cubicBezTo>
                  <a:cubicBezTo>
                    <a:pt x="13" y="78"/>
                    <a:pt x="13" y="78"/>
                    <a:pt x="13" y="78"/>
                  </a:cubicBezTo>
                  <a:cubicBezTo>
                    <a:pt x="13" y="70"/>
                    <a:pt x="19" y="64"/>
                    <a:pt x="26" y="64"/>
                  </a:cubicBezTo>
                  <a:cubicBezTo>
                    <a:pt x="33" y="64"/>
                    <a:pt x="39" y="70"/>
                    <a:pt x="39" y="78"/>
                  </a:cubicBezTo>
                  <a:cubicBezTo>
                    <a:pt x="39" y="88"/>
                    <a:pt x="39" y="88"/>
                    <a:pt x="39" y="88"/>
                  </a:cubicBezTo>
                  <a:cubicBezTo>
                    <a:pt x="39" y="91"/>
                    <a:pt x="37" y="95"/>
                    <a:pt x="35" y="97"/>
                  </a:cubicBezTo>
                  <a:cubicBezTo>
                    <a:pt x="34" y="98"/>
                    <a:pt x="34" y="99"/>
                    <a:pt x="35" y="100"/>
                  </a:cubicBezTo>
                  <a:cubicBezTo>
                    <a:pt x="35" y="100"/>
                    <a:pt x="35" y="100"/>
                    <a:pt x="36" y="100"/>
                  </a:cubicBezTo>
                  <a:cubicBezTo>
                    <a:pt x="37" y="101"/>
                    <a:pt x="37" y="101"/>
                    <a:pt x="37" y="101"/>
                  </a:cubicBezTo>
                  <a:cubicBezTo>
                    <a:pt x="37" y="101"/>
                    <a:pt x="37" y="101"/>
                    <a:pt x="37" y="101"/>
                  </a:cubicBezTo>
                  <a:cubicBezTo>
                    <a:pt x="43" y="103"/>
                    <a:pt x="48" y="105"/>
                    <a:pt x="48" y="110"/>
                  </a:cubicBezTo>
                  <a:lnTo>
                    <a:pt x="48" y="115"/>
                  </a:lnTo>
                  <a:close/>
                </a:path>
              </a:pathLst>
            </a:custGeom>
            <a:solidFill>
              <a:srgbClr val="1D1D1A"/>
            </a:solid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4" name="Freeform 33"/>
            <p:cNvSpPr>
              <a:spLocks noEditPoints="1"/>
            </p:cNvSpPr>
            <p:nvPr/>
          </p:nvSpPr>
          <p:spPr bwMode="auto">
            <a:xfrm>
              <a:off x="9873413" y="3906129"/>
              <a:ext cx="152696" cy="141225"/>
            </a:xfrm>
            <a:custGeom>
              <a:avLst/>
              <a:gdLst>
                <a:gd name="T0" fmla="*/ 54 w 176"/>
                <a:gd name="T1" fmla="*/ 108 h 152"/>
                <a:gd name="T2" fmla="*/ 56 w 176"/>
                <a:gd name="T3" fmla="*/ 108 h 152"/>
                <a:gd name="T4" fmla="*/ 136 w 176"/>
                <a:gd name="T5" fmla="*/ 108 h 152"/>
                <a:gd name="T6" fmla="*/ 146 w 176"/>
                <a:gd name="T7" fmla="*/ 102 h 152"/>
                <a:gd name="T8" fmla="*/ 175 w 176"/>
                <a:gd name="T9" fmla="*/ 33 h 152"/>
                <a:gd name="T10" fmla="*/ 175 w 176"/>
                <a:gd name="T11" fmla="*/ 27 h 152"/>
                <a:gd name="T12" fmla="*/ 169 w 176"/>
                <a:gd name="T13" fmla="*/ 24 h 152"/>
                <a:gd name="T14" fmla="*/ 34 w 176"/>
                <a:gd name="T15" fmla="*/ 24 h 152"/>
                <a:gd name="T16" fmla="*/ 29 w 176"/>
                <a:gd name="T17" fmla="*/ 7 h 152"/>
                <a:gd name="T18" fmla="*/ 20 w 176"/>
                <a:gd name="T19" fmla="*/ 0 h 152"/>
                <a:gd name="T20" fmla="*/ 4 w 176"/>
                <a:gd name="T21" fmla="*/ 0 h 152"/>
                <a:gd name="T22" fmla="*/ 0 w 176"/>
                <a:gd name="T23" fmla="*/ 4 h 152"/>
                <a:gd name="T24" fmla="*/ 4 w 176"/>
                <a:gd name="T25" fmla="*/ 8 h 152"/>
                <a:gd name="T26" fmla="*/ 20 w 176"/>
                <a:gd name="T27" fmla="*/ 8 h 152"/>
                <a:gd name="T28" fmla="*/ 21 w 176"/>
                <a:gd name="T29" fmla="*/ 9 h 152"/>
                <a:gd name="T30" fmla="*/ 38 w 176"/>
                <a:gd name="T31" fmla="*/ 67 h 152"/>
                <a:gd name="T32" fmla="*/ 38 w 176"/>
                <a:gd name="T33" fmla="*/ 67 h 152"/>
                <a:gd name="T34" fmla="*/ 47 w 176"/>
                <a:gd name="T35" fmla="*/ 101 h 152"/>
                <a:gd name="T36" fmla="*/ 47 w 176"/>
                <a:gd name="T37" fmla="*/ 106 h 152"/>
                <a:gd name="T38" fmla="*/ 40 w 176"/>
                <a:gd name="T39" fmla="*/ 120 h 152"/>
                <a:gd name="T40" fmla="*/ 24 w 176"/>
                <a:gd name="T41" fmla="*/ 136 h 152"/>
                <a:gd name="T42" fmla="*/ 40 w 176"/>
                <a:gd name="T43" fmla="*/ 152 h 152"/>
                <a:gd name="T44" fmla="*/ 56 w 176"/>
                <a:gd name="T45" fmla="*/ 140 h 152"/>
                <a:gd name="T46" fmla="*/ 56 w 176"/>
                <a:gd name="T47" fmla="*/ 140 h 152"/>
                <a:gd name="T48" fmla="*/ 121 w 176"/>
                <a:gd name="T49" fmla="*/ 140 h 152"/>
                <a:gd name="T50" fmla="*/ 137 w 176"/>
                <a:gd name="T51" fmla="*/ 152 h 152"/>
                <a:gd name="T52" fmla="*/ 152 w 176"/>
                <a:gd name="T53" fmla="*/ 140 h 152"/>
                <a:gd name="T54" fmla="*/ 153 w 176"/>
                <a:gd name="T55" fmla="*/ 136 h 152"/>
                <a:gd name="T56" fmla="*/ 137 w 176"/>
                <a:gd name="T57" fmla="*/ 120 h 152"/>
                <a:gd name="T58" fmla="*/ 121 w 176"/>
                <a:gd name="T59" fmla="*/ 132 h 152"/>
                <a:gd name="T60" fmla="*/ 56 w 176"/>
                <a:gd name="T61" fmla="*/ 132 h 152"/>
                <a:gd name="T62" fmla="*/ 48 w 176"/>
                <a:gd name="T63" fmla="*/ 122 h 152"/>
                <a:gd name="T64" fmla="*/ 54 w 176"/>
                <a:gd name="T65" fmla="*/ 109 h 152"/>
                <a:gd name="T66" fmla="*/ 54 w 176"/>
                <a:gd name="T67" fmla="*/ 108 h 152"/>
                <a:gd name="T68" fmla="*/ 137 w 176"/>
                <a:gd name="T69" fmla="*/ 124 h 152"/>
                <a:gd name="T70" fmla="*/ 149 w 176"/>
                <a:gd name="T71" fmla="*/ 136 h 152"/>
                <a:gd name="T72" fmla="*/ 149 w 176"/>
                <a:gd name="T73" fmla="*/ 139 h 152"/>
                <a:gd name="T74" fmla="*/ 137 w 176"/>
                <a:gd name="T75" fmla="*/ 148 h 152"/>
                <a:gd name="T76" fmla="*/ 125 w 176"/>
                <a:gd name="T77" fmla="*/ 136 h 152"/>
                <a:gd name="T78" fmla="*/ 137 w 176"/>
                <a:gd name="T79" fmla="*/ 124 h 152"/>
                <a:gd name="T80" fmla="*/ 52 w 176"/>
                <a:gd name="T81" fmla="*/ 136 h 152"/>
                <a:gd name="T82" fmla="*/ 52 w 176"/>
                <a:gd name="T83" fmla="*/ 139 h 152"/>
                <a:gd name="T84" fmla="*/ 40 w 176"/>
                <a:gd name="T85" fmla="*/ 148 h 152"/>
                <a:gd name="T86" fmla="*/ 28 w 176"/>
                <a:gd name="T87" fmla="*/ 136 h 152"/>
                <a:gd name="T88" fmla="*/ 40 w 176"/>
                <a:gd name="T89" fmla="*/ 124 h 152"/>
                <a:gd name="T90" fmla="*/ 52 w 176"/>
                <a:gd name="T91" fmla="*/ 136 h 152"/>
                <a:gd name="T92" fmla="*/ 36 w 176"/>
                <a:gd name="T93" fmla="*/ 32 h 152"/>
                <a:gd name="T94" fmla="*/ 167 w 176"/>
                <a:gd name="T95" fmla="*/ 32 h 152"/>
                <a:gd name="T96" fmla="*/ 138 w 176"/>
                <a:gd name="T97" fmla="*/ 99 h 152"/>
                <a:gd name="T98" fmla="*/ 136 w 176"/>
                <a:gd name="T99" fmla="*/ 100 h 152"/>
                <a:gd name="T100" fmla="*/ 56 w 176"/>
                <a:gd name="T101" fmla="*/ 100 h 152"/>
                <a:gd name="T102" fmla="*/ 55 w 176"/>
                <a:gd name="T103" fmla="*/ 99 h 152"/>
                <a:gd name="T104" fmla="*/ 36 w 176"/>
                <a:gd name="T105"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54" y="108"/>
                  </a:moveTo>
                  <a:cubicBezTo>
                    <a:pt x="55" y="108"/>
                    <a:pt x="56" y="108"/>
                    <a:pt x="56" y="108"/>
                  </a:cubicBezTo>
                  <a:cubicBezTo>
                    <a:pt x="136" y="108"/>
                    <a:pt x="136" y="108"/>
                    <a:pt x="136" y="108"/>
                  </a:cubicBezTo>
                  <a:cubicBezTo>
                    <a:pt x="140" y="108"/>
                    <a:pt x="144" y="105"/>
                    <a:pt x="146" y="102"/>
                  </a:cubicBezTo>
                  <a:cubicBezTo>
                    <a:pt x="175" y="33"/>
                    <a:pt x="175" y="33"/>
                    <a:pt x="175" y="33"/>
                  </a:cubicBezTo>
                  <a:cubicBezTo>
                    <a:pt x="176" y="31"/>
                    <a:pt x="176" y="29"/>
                    <a:pt x="175" y="27"/>
                  </a:cubicBezTo>
                  <a:cubicBezTo>
                    <a:pt x="174" y="25"/>
                    <a:pt x="172" y="24"/>
                    <a:pt x="169" y="24"/>
                  </a:cubicBezTo>
                  <a:cubicBezTo>
                    <a:pt x="34" y="24"/>
                    <a:pt x="34" y="24"/>
                    <a:pt x="34" y="24"/>
                  </a:cubicBezTo>
                  <a:cubicBezTo>
                    <a:pt x="29" y="7"/>
                    <a:pt x="29" y="7"/>
                    <a:pt x="29" y="7"/>
                  </a:cubicBezTo>
                  <a:cubicBezTo>
                    <a:pt x="28" y="3"/>
                    <a:pt x="24" y="0"/>
                    <a:pt x="20" y="0"/>
                  </a:cubicBezTo>
                  <a:cubicBezTo>
                    <a:pt x="4" y="0"/>
                    <a:pt x="4" y="0"/>
                    <a:pt x="4" y="0"/>
                  </a:cubicBezTo>
                  <a:cubicBezTo>
                    <a:pt x="2" y="0"/>
                    <a:pt x="0" y="2"/>
                    <a:pt x="0" y="4"/>
                  </a:cubicBezTo>
                  <a:cubicBezTo>
                    <a:pt x="0" y="6"/>
                    <a:pt x="2" y="8"/>
                    <a:pt x="4" y="8"/>
                  </a:cubicBezTo>
                  <a:cubicBezTo>
                    <a:pt x="20" y="8"/>
                    <a:pt x="20" y="8"/>
                    <a:pt x="20" y="8"/>
                  </a:cubicBezTo>
                  <a:cubicBezTo>
                    <a:pt x="20" y="8"/>
                    <a:pt x="21" y="8"/>
                    <a:pt x="21" y="9"/>
                  </a:cubicBezTo>
                  <a:cubicBezTo>
                    <a:pt x="38" y="67"/>
                    <a:pt x="38" y="67"/>
                    <a:pt x="38" y="67"/>
                  </a:cubicBezTo>
                  <a:cubicBezTo>
                    <a:pt x="38" y="67"/>
                    <a:pt x="38" y="67"/>
                    <a:pt x="38" y="67"/>
                  </a:cubicBezTo>
                  <a:cubicBezTo>
                    <a:pt x="47" y="101"/>
                    <a:pt x="47" y="101"/>
                    <a:pt x="47" y="101"/>
                  </a:cubicBezTo>
                  <a:cubicBezTo>
                    <a:pt x="48" y="102"/>
                    <a:pt x="47" y="104"/>
                    <a:pt x="47" y="106"/>
                  </a:cubicBezTo>
                  <a:cubicBezTo>
                    <a:pt x="40" y="120"/>
                    <a:pt x="40" y="120"/>
                    <a:pt x="40" y="120"/>
                  </a:cubicBezTo>
                  <a:cubicBezTo>
                    <a:pt x="31" y="120"/>
                    <a:pt x="24" y="127"/>
                    <a:pt x="24" y="136"/>
                  </a:cubicBezTo>
                  <a:cubicBezTo>
                    <a:pt x="24" y="145"/>
                    <a:pt x="31" y="152"/>
                    <a:pt x="40" y="152"/>
                  </a:cubicBezTo>
                  <a:cubicBezTo>
                    <a:pt x="47" y="152"/>
                    <a:pt x="54" y="147"/>
                    <a:pt x="56" y="140"/>
                  </a:cubicBezTo>
                  <a:cubicBezTo>
                    <a:pt x="56" y="140"/>
                    <a:pt x="56" y="140"/>
                    <a:pt x="56" y="140"/>
                  </a:cubicBezTo>
                  <a:cubicBezTo>
                    <a:pt x="121" y="140"/>
                    <a:pt x="121" y="140"/>
                    <a:pt x="121" y="140"/>
                  </a:cubicBezTo>
                  <a:cubicBezTo>
                    <a:pt x="123" y="147"/>
                    <a:pt x="129" y="152"/>
                    <a:pt x="137" y="152"/>
                  </a:cubicBezTo>
                  <a:cubicBezTo>
                    <a:pt x="144" y="152"/>
                    <a:pt x="150" y="147"/>
                    <a:pt x="152" y="140"/>
                  </a:cubicBezTo>
                  <a:cubicBezTo>
                    <a:pt x="153" y="139"/>
                    <a:pt x="153" y="138"/>
                    <a:pt x="153" y="136"/>
                  </a:cubicBezTo>
                  <a:cubicBezTo>
                    <a:pt x="153" y="127"/>
                    <a:pt x="146" y="120"/>
                    <a:pt x="137" y="120"/>
                  </a:cubicBezTo>
                  <a:cubicBezTo>
                    <a:pt x="129" y="120"/>
                    <a:pt x="123" y="125"/>
                    <a:pt x="121" y="132"/>
                  </a:cubicBezTo>
                  <a:cubicBezTo>
                    <a:pt x="56" y="132"/>
                    <a:pt x="56" y="132"/>
                    <a:pt x="56" y="132"/>
                  </a:cubicBezTo>
                  <a:cubicBezTo>
                    <a:pt x="54" y="128"/>
                    <a:pt x="52" y="124"/>
                    <a:pt x="48" y="122"/>
                  </a:cubicBezTo>
                  <a:cubicBezTo>
                    <a:pt x="54" y="109"/>
                    <a:pt x="54" y="109"/>
                    <a:pt x="54" y="109"/>
                  </a:cubicBezTo>
                  <a:cubicBezTo>
                    <a:pt x="54" y="109"/>
                    <a:pt x="54" y="108"/>
                    <a:pt x="54" y="108"/>
                  </a:cubicBezTo>
                  <a:close/>
                  <a:moveTo>
                    <a:pt x="137" y="124"/>
                  </a:moveTo>
                  <a:cubicBezTo>
                    <a:pt x="144" y="124"/>
                    <a:pt x="149" y="129"/>
                    <a:pt x="149" y="136"/>
                  </a:cubicBezTo>
                  <a:cubicBezTo>
                    <a:pt x="149" y="137"/>
                    <a:pt x="149" y="138"/>
                    <a:pt x="149" y="139"/>
                  </a:cubicBezTo>
                  <a:cubicBezTo>
                    <a:pt x="147" y="144"/>
                    <a:pt x="142" y="148"/>
                    <a:pt x="137" y="148"/>
                  </a:cubicBezTo>
                  <a:cubicBezTo>
                    <a:pt x="130" y="148"/>
                    <a:pt x="125" y="143"/>
                    <a:pt x="125" y="136"/>
                  </a:cubicBezTo>
                  <a:cubicBezTo>
                    <a:pt x="125" y="129"/>
                    <a:pt x="130" y="124"/>
                    <a:pt x="137" y="124"/>
                  </a:cubicBezTo>
                  <a:close/>
                  <a:moveTo>
                    <a:pt x="52" y="136"/>
                  </a:moveTo>
                  <a:cubicBezTo>
                    <a:pt x="52" y="137"/>
                    <a:pt x="52" y="138"/>
                    <a:pt x="52" y="139"/>
                  </a:cubicBezTo>
                  <a:cubicBezTo>
                    <a:pt x="50" y="144"/>
                    <a:pt x="46" y="148"/>
                    <a:pt x="40" y="148"/>
                  </a:cubicBezTo>
                  <a:cubicBezTo>
                    <a:pt x="33" y="148"/>
                    <a:pt x="28" y="143"/>
                    <a:pt x="28" y="136"/>
                  </a:cubicBezTo>
                  <a:cubicBezTo>
                    <a:pt x="28" y="129"/>
                    <a:pt x="34" y="124"/>
                    <a:pt x="40" y="124"/>
                  </a:cubicBezTo>
                  <a:cubicBezTo>
                    <a:pt x="46" y="124"/>
                    <a:pt x="52" y="129"/>
                    <a:pt x="52" y="136"/>
                  </a:cubicBezTo>
                  <a:close/>
                  <a:moveTo>
                    <a:pt x="36" y="32"/>
                  </a:moveTo>
                  <a:cubicBezTo>
                    <a:pt x="167" y="32"/>
                    <a:pt x="167" y="32"/>
                    <a:pt x="167" y="32"/>
                  </a:cubicBezTo>
                  <a:cubicBezTo>
                    <a:pt x="138" y="99"/>
                    <a:pt x="138" y="99"/>
                    <a:pt x="138" y="99"/>
                  </a:cubicBezTo>
                  <a:cubicBezTo>
                    <a:pt x="138" y="99"/>
                    <a:pt x="137" y="100"/>
                    <a:pt x="136" y="100"/>
                  </a:cubicBezTo>
                  <a:cubicBezTo>
                    <a:pt x="56" y="100"/>
                    <a:pt x="56" y="100"/>
                    <a:pt x="56" y="100"/>
                  </a:cubicBezTo>
                  <a:cubicBezTo>
                    <a:pt x="56" y="100"/>
                    <a:pt x="55" y="100"/>
                    <a:pt x="55" y="99"/>
                  </a:cubicBezTo>
                  <a:lnTo>
                    <a:pt x="36" y="32"/>
                  </a:lnTo>
                  <a:close/>
                </a:path>
              </a:pathLst>
            </a:custGeom>
            <a:solidFill>
              <a:srgbClr val="1D1D1A"/>
            </a:solid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5" name="Freeform 10"/>
            <p:cNvSpPr>
              <a:spLocks noEditPoints="1"/>
            </p:cNvSpPr>
            <p:nvPr/>
          </p:nvSpPr>
          <p:spPr bwMode="auto">
            <a:xfrm>
              <a:off x="9482189" y="4239587"/>
              <a:ext cx="133534" cy="145599"/>
            </a:xfrm>
            <a:custGeom>
              <a:avLst/>
              <a:gdLst>
                <a:gd name="T0" fmla="*/ 138 w 168"/>
                <a:gd name="T1" fmla="*/ 38 h 172"/>
                <a:gd name="T2" fmla="*/ 89 w 168"/>
                <a:gd name="T3" fmla="*/ 1 h 172"/>
                <a:gd name="T4" fmla="*/ 42 w 168"/>
                <a:gd name="T5" fmla="*/ 14 h 172"/>
                <a:gd name="T6" fmla="*/ 26 w 168"/>
                <a:gd name="T7" fmla="*/ 41 h 172"/>
                <a:gd name="T8" fmla="*/ 0 w 168"/>
                <a:gd name="T9" fmla="*/ 106 h 172"/>
                <a:gd name="T10" fmla="*/ 29 w 168"/>
                <a:gd name="T11" fmla="*/ 135 h 172"/>
                <a:gd name="T12" fmla="*/ 79 w 168"/>
                <a:gd name="T13" fmla="*/ 171 h 172"/>
                <a:gd name="T14" fmla="*/ 125 w 168"/>
                <a:gd name="T15" fmla="*/ 158 h 172"/>
                <a:gd name="T16" fmla="*/ 142 w 168"/>
                <a:gd name="T17" fmla="*/ 131 h 172"/>
                <a:gd name="T18" fmla="*/ 168 w 168"/>
                <a:gd name="T19" fmla="*/ 63 h 172"/>
                <a:gd name="T20" fmla="*/ 45 w 168"/>
                <a:gd name="T21" fmla="*/ 151 h 172"/>
                <a:gd name="T22" fmla="*/ 31 w 168"/>
                <a:gd name="T23" fmla="*/ 124 h 172"/>
                <a:gd name="T24" fmla="*/ 8 w 168"/>
                <a:gd name="T25" fmla="*/ 86 h 172"/>
                <a:gd name="T26" fmla="*/ 36 w 168"/>
                <a:gd name="T27" fmla="*/ 84 h 172"/>
                <a:gd name="T28" fmla="*/ 8 w 168"/>
                <a:gd name="T29" fmla="*/ 82 h 172"/>
                <a:gd name="T30" fmla="*/ 30 w 168"/>
                <a:gd name="T31" fmla="*/ 48 h 172"/>
                <a:gd name="T32" fmla="*/ 45 w 168"/>
                <a:gd name="T33" fmla="*/ 21 h 172"/>
                <a:gd name="T34" fmla="*/ 24 w 168"/>
                <a:gd name="T35" fmla="*/ 84 h 172"/>
                <a:gd name="T36" fmla="*/ 28 w 168"/>
                <a:gd name="T37" fmla="*/ 88 h 172"/>
                <a:gd name="T38" fmla="*/ 147 w 168"/>
                <a:gd name="T39" fmla="*/ 82 h 172"/>
                <a:gd name="T40" fmla="*/ 139 w 168"/>
                <a:gd name="T41" fmla="*/ 92 h 172"/>
                <a:gd name="T42" fmla="*/ 159 w 168"/>
                <a:gd name="T43" fmla="*/ 106 h 172"/>
                <a:gd name="T44" fmla="*/ 130 w 168"/>
                <a:gd name="T45" fmla="*/ 132 h 172"/>
                <a:gd name="T46" fmla="*/ 87 w 168"/>
                <a:gd name="T47" fmla="*/ 164 h 172"/>
                <a:gd name="T48" fmla="*/ 124 w 168"/>
                <a:gd name="T49" fmla="*/ 24 h 172"/>
                <a:gd name="T50" fmla="*/ 157 w 168"/>
                <a:gd name="T51" fmla="*/ 60 h 172"/>
                <a:gd name="T52" fmla="*/ 143 w 168"/>
                <a:gd name="T53" fmla="*/ 84 h 172"/>
                <a:gd name="T54" fmla="*/ 135 w 168"/>
                <a:gd name="T55" fmla="*/ 84 h 172"/>
                <a:gd name="T56" fmla="*/ 58 w 168"/>
                <a:gd name="T57" fmla="*/ 127 h 172"/>
                <a:gd name="T58" fmla="*/ 54 w 168"/>
                <a:gd name="T59" fmla="*/ 142 h 172"/>
                <a:gd name="T60" fmla="*/ 67 w 168"/>
                <a:gd name="T61" fmla="*/ 123 h 172"/>
                <a:gd name="T62" fmla="*/ 52 w 168"/>
                <a:gd name="T63" fmla="*/ 76 h 172"/>
                <a:gd name="T64" fmla="*/ 61 w 168"/>
                <a:gd name="T65" fmla="*/ 43 h 172"/>
                <a:gd name="T66" fmla="*/ 46 w 168"/>
                <a:gd name="T67" fmla="*/ 39 h 172"/>
                <a:gd name="T68" fmla="*/ 63 w 168"/>
                <a:gd name="T69" fmla="*/ 51 h 172"/>
                <a:gd name="T70" fmla="*/ 48 w 168"/>
                <a:gd name="T71" fmla="*/ 99 h 172"/>
                <a:gd name="T72" fmla="*/ 58 w 168"/>
                <a:gd name="T73" fmla="*/ 127 h 172"/>
                <a:gd name="T74" fmla="*/ 54 w 168"/>
                <a:gd name="T75" fmla="*/ 130 h 172"/>
                <a:gd name="T76" fmla="*/ 54 w 168"/>
                <a:gd name="T77" fmla="*/ 43 h 172"/>
                <a:gd name="T78" fmla="*/ 58 w 168"/>
                <a:gd name="T79" fmla="*/ 39 h 172"/>
                <a:gd name="T80" fmla="*/ 109 w 168"/>
                <a:gd name="T81" fmla="*/ 127 h 172"/>
                <a:gd name="T82" fmla="*/ 119 w 168"/>
                <a:gd name="T83" fmla="*/ 100 h 172"/>
                <a:gd name="T84" fmla="*/ 103 w 168"/>
                <a:gd name="T85" fmla="*/ 52 h 172"/>
                <a:gd name="T86" fmla="*/ 121 w 168"/>
                <a:gd name="T87" fmla="*/ 39 h 172"/>
                <a:gd name="T88" fmla="*/ 106 w 168"/>
                <a:gd name="T89" fmla="*/ 43 h 172"/>
                <a:gd name="T90" fmla="*/ 115 w 168"/>
                <a:gd name="T91" fmla="*/ 76 h 172"/>
                <a:gd name="T92" fmla="*/ 99 w 168"/>
                <a:gd name="T93" fmla="*/ 123 h 172"/>
                <a:gd name="T94" fmla="*/ 113 w 168"/>
                <a:gd name="T95" fmla="*/ 142 h 172"/>
                <a:gd name="T96" fmla="*/ 113 w 168"/>
                <a:gd name="T97" fmla="*/ 35 h 172"/>
                <a:gd name="T98" fmla="*/ 109 w 168"/>
                <a:gd name="T99" fmla="*/ 39 h 172"/>
                <a:gd name="T100" fmla="*/ 109 w 168"/>
                <a:gd name="T101" fmla="*/ 134 h 172"/>
                <a:gd name="T102" fmla="*/ 113 w 168"/>
                <a:gd name="T103" fmla="*/ 13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8" h="172">
                  <a:moveTo>
                    <a:pt x="161" y="53"/>
                  </a:moveTo>
                  <a:cubicBezTo>
                    <a:pt x="140" y="41"/>
                    <a:pt x="140" y="41"/>
                    <a:pt x="140" y="41"/>
                  </a:cubicBezTo>
                  <a:cubicBezTo>
                    <a:pt x="139" y="40"/>
                    <a:pt x="138" y="39"/>
                    <a:pt x="138" y="38"/>
                  </a:cubicBezTo>
                  <a:cubicBezTo>
                    <a:pt x="132" y="21"/>
                    <a:pt x="132" y="21"/>
                    <a:pt x="132" y="21"/>
                  </a:cubicBezTo>
                  <a:cubicBezTo>
                    <a:pt x="131" y="18"/>
                    <a:pt x="128" y="15"/>
                    <a:pt x="125" y="14"/>
                  </a:cubicBezTo>
                  <a:cubicBezTo>
                    <a:pt x="89" y="1"/>
                    <a:pt x="89" y="1"/>
                    <a:pt x="89" y="1"/>
                  </a:cubicBezTo>
                  <a:cubicBezTo>
                    <a:pt x="87" y="0"/>
                    <a:pt x="85" y="0"/>
                    <a:pt x="83" y="0"/>
                  </a:cubicBezTo>
                  <a:cubicBezTo>
                    <a:pt x="82" y="0"/>
                    <a:pt x="80" y="0"/>
                    <a:pt x="78" y="1"/>
                  </a:cubicBezTo>
                  <a:cubicBezTo>
                    <a:pt x="42" y="14"/>
                    <a:pt x="42" y="14"/>
                    <a:pt x="42" y="14"/>
                  </a:cubicBezTo>
                  <a:cubicBezTo>
                    <a:pt x="39" y="15"/>
                    <a:pt x="36" y="18"/>
                    <a:pt x="34" y="21"/>
                  </a:cubicBezTo>
                  <a:cubicBezTo>
                    <a:pt x="29" y="38"/>
                    <a:pt x="29" y="38"/>
                    <a:pt x="29" y="38"/>
                  </a:cubicBezTo>
                  <a:cubicBezTo>
                    <a:pt x="28" y="39"/>
                    <a:pt x="27" y="40"/>
                    <a:pt x="26" y="41"/>
                  </a:cubicBezTo>
                  <a:cubicBezTo>
                    <a:pt x="5" y="53"/>
                    <a:pt x="5" y="53"/>
                    <a:pt x="5" y="53"/>
                  </a:cubicBezTo>
                  <a:cubicBezTo>
                    <a:pt x="2" y="55"/>
                    <a:pt x="0" y="59"/>
                    <a:pt x="0" y="63"/>
                  </a:cubicBezTo>
                  <a:cubicBezTo>
                    <a:pt x="0" y="106"/>
                    <a:pt x="0" y="106"/>
                    <a:pt x="0" y="106"/>
                  </a:cubicBezTo>
                  <a:cubicBezTo>
                    <a:pt x="0" y="110"/>
                    <a:pt x="2" y="114"/>
                    <a:pt x="5" y="116"/>
                  </a:cubicBezTo>
                  <a:cubicBezTo>
                    <a:pt x="26" y="131"/>
                    <a:pt x="26" y="131"/>
                    <a:pt x="26" y="131"/>
                  </a:cubicBezTo>
                  <a:cubicBezTo>
                    <a:pt x="27" y="131"/>
                    <a:pt x="29" y="133"/>
                    <a:pt x="29" y="135"/>
                  </a:cubicBezTo>
                  <a:cubicBezTo>
                    <a:pt x="35" y="151"/>
                    <a:pt x="35" y="151"/>
                    <a:pt x="35" y="151"/>
                  </a:cubicBezTo>
                  <a:cubicBezTo>
                    <a:pt x="36" y="154"/>
                    <a:pt x="39" y="157"/>
                    <a:pt x="42" y="158"/>
                  </a:cubicBezTo>
                  <a:cubicBezTo>
                    <a:pt x="79" y="171"/>
                    <a:pt x="79" y="171"/>
                    <a:pt x="79" y="171"/>
                  </a:cubicBezTo>
                  <a:cubicBezTo>
                    <a:pt x="81" y="172"/>
                    <a:pt x="82" y="172"/>
                    <a:pt x="84" y="172"/>
                  </a:cubicBezTo>
                  <a:cubicBezTo>
                    <a:pt x="85" y="172"/>
                    <a:pt x="87" y="172"/>
                    <a:pt x="89" y="171"/>
                  </a:cubicBezTo>
                  <a:cubicBezTo>
                    <a:pt x="125" y="158"/>
                    <a:pt x="125" y="158"/>
                    <a:pt x="125" y="158"/>
                  </a:cubicBezTo>
                  <a:cubicBezTo>
                    <a:pt x="128" y="157"/>
                    <a:pt x="132" y="154"/>
                    <a:pt x="133" y="151"/>
                  </a:cubicBezTo>
                  <a:cubicBezTo>
                    <a:pt x="138" y="135"/>
                    <a:pt x="138" y="135"/>
                    <a:pt x="138" y="135"/>
                  </a:cubicBezTo>
                  <a:cubicBezTo>
                    <a:pt x="139" y="133"/>
                    <a:pt x="140" y="131"/>
                    <a:pt x="142" y="131"/>
                  </a:cubicBezTo>
                  <a:cubicBezTo>
                    <a:pt x="163" y="116"/>
                    <a:pt x="163" y="116"/>
                    <a:pt x="163" y="116"/>
                  </a:cubicBezTo>
                  <a:cubicBezTo>
                    <a:pt x="166" y="114"/>
                    <a:pt x="168" y="110"/>
                    <a:pt x="168" y="106"/>
                  </a:cubicBezTo>
                  <a:cubicBezTo>
                    <a:pt x="168" y="63"/>
                    <a:pt x="168" y="63"/>
                    <a:pt x="168" y="63"/>
                  </a:cubicBezTo>
                  <a:cubicBezTo>
                    <a:pt x="167" y="59"/>
                    <a:pt x="165" y="55"/>
                    <a:pt x="161" y="53"/>
                  </a:cubicBezTo>
                  <a:close/>
                  <a:moveTo>
                    <a:pt x="79" y="164"/>
                  </a:moveTo>
                  <a:cubicBezTo>
                    <a:pt x="45" y="151"/>
                    <a:pt x="45" y="151"/>
                    <a:pt x="45" y="151"/>
                  </a:cubicBezTo>
                  <a:cubicBezTo>
                    <a:pt x="44" y="151"/>
                    <a:pt x="42" y="150"/>
                    <a:pt x="42" y="148"/>
                  </a:cubicBezTo>
                  <a:cubicBezTo>
                    <a:pt x="37" y="132"/>
                    <a:pt x="37" y="132"/>
                    <a:pt x="37" y="132"/>
                  </a:cubicBezTo>
                  <a:cubicBezTo>
                    <a:pt x="36" y="129"/>
                    <a:pt x="33" y="126"/>
                    <a:pt x="31" y="124"/>
                  </a:cubicBezTo>
                  <a:cubicBezTo>
                    <a:pt x="9" y="109"/>
                    <a:pt x="9" y="109"/>
                    <a:pt x="9" y="109"/>
                  </a:cubicBezTo>
                  <a:cubicBezTo>
                    <a:pt x="9" y="108"/>
                    <a:pt x="8" y="107"/>
                    <a:pt x="8" y="106"/>
                  </a:cubicBezTo>
                  <a:cubicBezTo>
                    <a:pt x="8" y="86"/>
                    <a:pt x="8" y="86"/>
                    <a:pt x="8" y="86"/>
                  </a:cubicBezTo>
                  <a:cubicBezTo>
                    <a:pt x="20" y="86"/>
                    <a:pt x="20" y="86"/>
                    <a:pt x="20" y="86"/>
                  </a:cubicBezTo>
                  <a:cubicBezTo>
                    <a:pt x="21" y="90"/>
                    <a:pt x="24" y="92"/>
                    <a:pt x="28" y="92"/>
                  </a:cubicBezTo>
                  <a:cubicBezTo>
                    <a:pt x="32" y="92"/>
                    <a:pt x="36" y="89"/>
                    <a:pt x="36" y="84"/>
                  </a:cubicBezTo>
                  <a:cubicBezTo>
                    <a:pt x="36" y="80"/>
                    <a:pt x="32" y="76"/>
                    <a:pt x="28" y="76"/>
                  </a:cubicBezTo>
                  <a:cubicBezTo>
                    <a:pt x="24" y="76"/>
                    <a:pt x="21" y="79"/>
                    <a:pt x="20" y="82"/>
                  </a:cubicBezTo>
                  <a:cubicBezTo>
                    <a:pt x="8" y="82"/>
                    <a:pt x="8" y="82"/>
                    <a:pt x="8" y="82"/>
                  </a:cubicBezTo>
                  <a:cubicBezTo>
                    <a:pt x="8" y="63"/>
                    <a:pt x="8" y="63"/>
                    <a:pt x="8" y="63"/>
                  </a:cubicBezTo>
                  <a:cubicBezTo>
                    <a:pt x="8" y="62"/>
                    <a:pt x="9" y="61"/>
                    <a:pt x="9" y="60"/>
                  </a:cubicBezTo>
                  <a:cubicBezTo>
                    <a:pt x="30" y="48"/>
                    <a:pt x="30" y="48"/>
                    <a:pt x="30" y="48"/>
                  </a:cubicBezTo>
                  <a:cubicBezTo>
                    <a:pt x="33" y="47"/>
                    <a:pt x="36" y="44"/>
                    <a:pt x="37" y="40"/>
                  </a:cubicBezTo>
                  <a:cubicBezTo>
                    <a:pt x="42" y="24"/>
                    <a:pt x="42" y="24"/>
                    <a:pt x="42" y="24"/>
                  </a:cubicBezTo>
                  <a:cubicBezTo>
                    <a:pt x="43" y="23"/>
                    <a:pt x="44" y="22"/>
                    <a:pt x="45" y="21"/>
                  </a:cubicBezTo>
                  <a:cubicBezTo>
                    <a:pt x="79" y="9"/>
                    <a:pt x="79" y="9"/>
                    <a:pt x="79" y="9"/>
                  </a:cubicBezTo>
                  <a:lnTo>
                    <a:pt x="79" y="164"/>
                  </a:lnTo>
                  <a:close/>
                  <a:moveTo>
                    <a:pt x="24" y="84"/>
                  </a:moveTo>
                  <a:cubicBezTo>
                    <a:pt x="24" y="82"/>
                    <a:pt x="25" y="80"/>
                    <a:pt x="28" y="80"/>
                  </a:cubicBezTo>
                  <a:cubicBezTo>
                    <a:pt x="30" y="80"/>
                    <a:pt x="32" y="82"/>
                    <a:pt x="32" y="84"/>
                  </a:cubicBezTo>
                  <a:cubicBezTo>
                    <a:pt x="32" y="87"/>
                    <a:pt x="30" y="88"/>
                    <a:pt x="28" y="88"/>
                  </a:cubicBezTo>
                  <a:cubicBezTo>
                    <a:pt x="25" y="88"/>
                    <a:pt x="24" y="87"/>
                    <a:pt x="24" y="84"/>
                  </a:cubicBezTo>
                  <a:close/>
                  <a:moveTo>
                    <a:pt x="159" y="82"/>
                  </a:moveTo>
                  <a:cubicBezTo>
                    <a:pt x="147" y="82"/>
                    <a:pt x="147" y="82"/>
                    <a:pt x="147" y="82"/>
                  </a:cubicBezTo>
                  <a:cubicBezTo>
                    <a:pt x="146" y="79"/>
                    <a:pt x="143" y="76"/>
                    <a:pt x="139" y="76"/>
                  </a:cubicBezTo>
                  <a:cubicBezTo>
                    <a:pt x="135" y="76"/>
                    <a:pt x="131" y="80"/>
                    <a:pt x="131" y="84"/>
                  </a:cubicBezTo>
                  <a:cubicBezTo>
                    <a:pt x="131" y="89"/>
                    <a:pt x="135" y="92"/>
                    <a:pt x="139" y="92"/>
                  </a:cubicBezTo>
                  <a:cubicBezTo>
                    <a:pt x="143" y="92"/>
                    <a:pt x="146" y="90"/>
                    <a:pt x="147" y="86"/>
                  </a:cubicBezTo>
                  <a:cubicBezTo>
                    <a:pt x="159" y="86"/>
                    <a:pt x="159" y="86"/>
                    <a:pt x="159" y="86"/>
                  </a:cubicBezTo>
                  <a:cubicBezTo>
                    <a:pt x="159" y="106"/>
                    <a:pt x="159" y="106"/>
                    <a:pt x="159" y="106"/>
                  </a:cubicBezTo>
                  <a:cubicBezTo>
                    <a:pt x="159" y="107"/>
                    <a:pt x="158" y="108"/>
                    <a:pt x="157" y="109"/>
                  </a:cubicBezTo>
                  <a:cubicBezTo>
                    <a:pt x="136" y="124"/>
                    <a:pt x="136" y="124"/>
                    <a:pt x="136" y="124"/>
                  </a:cubicBezTo>
                  <a:cubicBezTo>
                    <a:pt x="134" y="126"/>
                    <a:pt x="131" y="129"/>
                    <a:pt x="130" y="132"/>
                  </a:cubicBezTo>
                  <a:cubicBezTo>
                    <a:pt x="124" y="148"/>
                    <a:pt x="124" y="148"/>
                    <a:pt x="124" y="148"/>
                  </a:cubicBezTo>
                  <a:cubicBezTo>
                    <a:pt x="124" y="149"/>
                    <a:pt x="123" y="151"/>
                    <a:pt x="122" y="151"/>
                  </a:cubicBezTo>
                  <a:cubicBezTo>
                    <a:pt x="87" y="164"/>
                    <a:pt x="87" y="164"/>
                    <a:pt x="87" y="164"/>
                  </a:cubicBezTo>
                  <a:cubicBezTo>
                    <a:pt x="87" y="9"/>
                    <a:pt x="87" y="9"/>
                    <a:pt x="87" y="9"/>
                  </a:cubicBezTo>
                  <a:cubicBezTo>
                    <a:pt x="122" y="21"/>
                    <a:pt x="122" y="21"/>
                    <a:pt x="122" y="21"/>
                  </a:cubicBezTo>
                  <a:cubicBezTo>
                    <a:pt x="123" y="22"/>
                    <a:pt x="124" y="23"/>
                    <a:pt x="124" y="24"/>
                  </a:cubicBezTo>
                  <a:cubicBezTo>
                    <a:pt x="130" y="40"/>
                    <a:pt x="130" y="40"/>
                    <a:pt x="130" y="40"/>
                  </a:cubicBezTo>
                  <a:cubicBezTo>
                    <a:pt x="131" y="44"/>
                    <a:pt x="134" y="47"/>
                    <a:pt x="136" y="48"/>
                  </a:cubicBezTo>
                  <a:cubicBezTo>
                    <a:pt x="157" y="60"/>
                    <a:pt x="157" y="60"/>
                    <a:pt x="157" y="60"/>
                  </a:cubicBezTo>
                  <a:cubicBezTo>
                    <a:pt x="158" y="61"/>
                    <a:pt x="159" y="62"/>
                    <a:pt x="159" y="63"/>
                  </a:cubicBezTo>
                  <a:lnTo>
                    <a:pt x="159" y="82"/>
                  </a:lnTo>
                  <a:close/>
                  <a:moveTo>
                    <a:pt x="143" y="84"/>
                  </a:moveTo>
                  <a:cubicBezTo>
                    <a:pt x="143" y="84"/>
                    <a:pt x="143" y="84"/>
                    <a:pt x="143" y="84"/>
                  </a:cubicBezTo>
                  <a:cubicBezTo>
                    <a:pt x="143" y="87"/>
                    <a:pt x="142" y="88"/>
                    <a:pt x="139" y="88"/>
                  </a:cubicBezTo>
                  <a:cubicBezTo>
                    <a:pt x="137" y="88"/>
                    <a:pt x="135" y="87"/>
                    <a:pt x="135" y="84"/>
                  </a:cubicBezTo>
                  <a:cubicBezTo>
                    <a:pt x="135" y="82"/>
                    <a:pt x="137" y="80"/>
                    <a:pt x="139" y="80"/>
                  </a:cubicBezTo>
                  <a:cubicBezTo>
                    <a:pt x="142" y="80"/>
                    <a:pt x="143" y="82"/>
                    <a:pt x="143" y="84"/>
                  </a:cubicBezTo>
                  <a:close/>
                  <a:moveTo>
                    <a:pt x="58" y="127"/>
                  </a:moveTo>
                  <a:cubicBezTo>
                    <a:pt x="56" y="126"/>
                    <a:pt x="55" y="126"/>
                    <a:pt x="54" y="126"/>
                  </a:cubicBezTo>
                  <a:cubicBezTo>
                    <a:pt x="49" y="126"/>
                    <a:pt x="46" y="129"/>
                    <a:pt x="46" y="134"/>
                  </a:cubicBezTo>
                  <a:cubicBezTo>
                    <a:pt x="46" y="138"/>
                    <a:pt x="49" y="142"/>
                    <a:pt x="54" y="142"/>
                  </a:cubicBezTo>
                  <a:cubicBezTo>
                    <a:pt x="58" y="142"/>
                    <a:pt x="62" y="138"/>
                    <a:pt x="62" y="134"/>
                  </a:cubicBezTo>
                  <a:cubicBezTo>
                    <a:pt x="62" y="132"/>
                    <a:pt x="61" y="131"/>
                    <a:pt x="60" y="130"/>
                  </a:cubicBezTo>
                  <a:cubicBezTo>
                    <a:pt x="67" y="123"/>
                    <a:pt x="67" y="123"/>
                    <a:pt x="67" y="123"/>
                  </a:cubicBezTo>
                  <a:cubicBezTo>
                    <a:pt x="67" y="105"/>
                    <a:pt x="67" y="105"/>
                    <a:pt x="67" y="105"/>
                  </a:cubicBezTo>
                  <a:cubicBezTo>
                    <a:pt x="52" y="97"/>
                    <a:pt x="52" y="97"/>
                    <a:pt x="52" y="97"/>
                  </a:cubicBezTo>
                  <a:cubicBezTo>
                    <a:pt x="52" y="76"/>
                    <a:pt x="52" y="76"/>
                    <a:pt x="52" y="76"/>
                  </a:cubicBezTo>
                  <a:cubicBezTo>
                    <a:pt x="67" y="68"/>
                    <a:pt x="67" y="68"/>
                    <a:pt x="67" y="68"/>
                  </a:cubicBezTo>
                  <a:cubicBezTo>
                    <a:pt x="67" y="50"/>
                    <a:pt x="67" y="50"/>
                    <a:pt x="67" y="50"/>
                  </a:cubicBezTo>
                  <a:cubicBezTo>
                    <a:pt x="61" y="43"/>
                    <a:pt x="61" y="43"/>
                    <a:pt x="61" y="43"/>
                  </a:cubicBezTo>
                  <a:cubicBezTo>
                    <a:pt x="62" y="42"/>
                    <a:pt x="62" y="40"/>
                    <a:pt x="62" y="39"/>
                  </a:cubicBezTo>
                  <a:cubicBezTo>
                    <a:pt x="62" y="35"/>
                    <a:pt x="58" y="31"/>
                    <a:pt x="54" y="31"/>
                  </a:cubicBezTo>
                  <a:cubicBezTo>
                    <a:pt x="50" y="31"/>
                    <a:pt x="46" y="35"/>
                    <a:pt x="46" y="39"/>
                  </a:cubicBezTo>
                  <a:cubicBezTo>
                    <a:pt x="46" y="43"/>
                    <a:pt x="50" y="47"/>
                    <a:pt x="54" y="47"/>
                  </a:cubicBezTo>
                  <a:cubicBezTo>
                    <a:pt x="56" y="47"/>
                    <a:pt x="57" y="46"/>
                    <a:pt x="58" y="46"/>
                  </a:cubicBezTo>
                  <a:cubicBezTo>
                    <a:pt x="63" y="51"/>
                    <a:pt x="63" y="51"/>
                    <a:pt x="63" y="51"/>
                  </a:cubicBezTo>
                  <a:cubicBezTo>
                    <a:pt x="63" y="65"/>
                    <a:pt x="63" y="65"/>
                    <a:pt x="63" y="65"/>
                  </a:cubicBezTo>
                  <a:cubicBezTo>
                    <a:pt x="48" y="73"/>
                    <a:pt x="48" y="73"/>
                    <a:pt x="48" y="73"/>
                  </a:cubicBezTo>
                  <a:cubicBezTo>
                    <a:pt x="48" y="99"/>
                    <a:pt x="48" y="99"/>
                    <a:pt x="48" y="99"/>
                  </a:cubicBezTo>
                  <a:cubicBezTo>
                    <a:pt x="63" y="107"/>
                    <a:pt x="63" y="107"/>
                    <a:pt x="63" y="107"/>
                  </a:cubicBezTo>
                  <a:cubicBezTo>
                    <a:pt x="63" y="121"/>
                    <a:pt x="63" y="121"/>
                    <a:pt x="63" y="121"/>
                  </a:cubicBezTo>
                  <a:lnTo>
                    <a:pt x="58" y="127"/>
                  </a:lnTo>
                  <a:close/>
                  <a:moveTo>
                    <a:pt x="54" y="138"/>
                  </a:moveTo>
                  <a:cubicBezTo>
                    <a:pt x="51" y="138"/>
                    <a:pt x="50" y="136"/>
                    <a:pt x="50" y="134"/>
                  </a:cubicBezTo>
                  <a:cubicBezTo>
                    <a:pt x="50" y="131"/>
                    <a:pt x="51" y="130"/>
                    <a:pt x="54" y="130"/>
                  </a:cubicBezTo>
                  <a:cubicBezTo>
                    <a:pt x="56" y="130"/>
                    <a:pt x="58" y="131"/>
                    <a:pt x="58" y="134"/>
                  </a:cubicBezTo>
                  <a:cubicBezTo>
                    <a:pt x="58" y="136"/>
                    <a:pt x="56" y="138"/>
                    <a:pt x="54" y="138"/>
                  </a:cubicBezTo>
                  <a:close/>
                  <a:moveTo>
                    <a:pt x="54" y="43"/>
                  </a:moveTo>
                  <a:cubicBezTo>
                    <a:pt x="52" y="43"/>
                    <a:pt x="50" y="42"/>
                    <a:pt x="50" y="39"/>
                  </a:cubicBezTo>
                  <a:cubicBezTo>
                    <a:pt x="50" y="37"/>
                    <a:pt x="52" y="35"/>
                    <a:pt x="54" y="35"/>
                  </a:cubicBezTo>
                  <a:cubicBezTo>
                    <a:pt x="56" y="35"/>
                    <a:pt x="58" y="37"/>
                    <a:pt x="58" y="39"/>
                  </a:cubicBezTo>
                  <a:cubicBezTo>
                    <a:pt x="58" y="42"/>
                    <a:pt x="56" y="43"/>
                    <a:pt x="54" y="43"/>
                  </a:cubicBezTo>
                  <a:close/>
                  <a:moveTo>
                    <a:pt x="113" y="126"/>
                  </a:moveTo>
                  <a:cubicBezTo>
                    <a:pt x="112" y="126"/>
                    <a:pt x="110" y="126"/>
                    <a:pt x="109" y="127"/>
                  </a:cubicBezTo>
                  <a:cubicBezTo>
                    <a:pt x="103" y="121"/>
                    <a:pt x="103" y="121"/>
                    <a:pt x="103" y="121"/>
                  </a:cubicBezTo>
                  <a:cubicBezTo>
                    <a:pt x="103" y="108"/>
                    <a:pt x="103" y="108"/>
                    <a:pt x="103" y="108"/>
                  </a:cubicBezTo>
                  <a:cubicBezTo>
                    <a:pt x="119" y="100"/>
                    <a:pt x="119" y="100"/>
                    <a:pt x="119" y="100"/>
                  </a:cubicBezTo>
                  <a:cubicBezTo>
                    <a:pt x="119" y="73"/>
                    <a:pt x="119" y="73"/>
                    <a:pt x="119" y="73"/>
                  </a:cubicBezTo>
                  <a:cubicBezTo>
                    <a:pt x="103" y="65"/>
                    <a:pt x="103" y="65"/>
                    <a:pt x="103" y="65"/>
                  </a:cubicBezTo>
                  <a:cubicBezTo>
                    <a:pt x="103" y="52"/>
                    <a:pt x="103" y="52"/>
                    <a:pt x="103" y="52"/>
                  </a:cubicBezTo>
                  <a:cubicBezTo>
                    <a:pt x="109" y="46"/>
                    <a:pt x="109" y="46"/>
                    <a:pt x="109" y="46"/>
                  </a:cubicBezTo>
                  <a:cubicBezTo>
                    <a:pt x="110" y="47"/>
                    <a:pt x="111" y="47"/>
                    <a:pt x="113" y="47"/>
                  </a:cubicBezTo>
                  <a:cubicBezTo>
                    <a:pt x="117" y="47"/>
                    <a:pt x="121" y="44"/>
                    <a:pt x="121" y="39"/>
                  </a:cubicBezTo>
                  <a:cubicBezTo>
                    <a:pt x="121" y="35"/>
                    <a:pt x="117" y="31"/>
                    <a:pt x="113" y="31"/>
                  </a:cubicBezTo>
                  <a:cubicBezTo>
                    <a:pt x="108" y="31"/>
                    <a:pt x="105" y="35"/>
                    <a:pt x="105" y="39"/>
                  </a:cubicBezTo>
                  <a:cubicBezTo>
                    <a:pt x="105" y="41"/>
                    <a:pt x="105" y="42"/>
                    <a:pt x="106" y="43"/>
                  </a:cubicBezTo>
                  <a:cubicBezTo>
                    <a:pt x="99" y="50"/>
                    <a:pt x="99" y="50"/>
                    <a:pt x="99" y="50"/>
                  </a:cubicBezTo>
                  <a:cubicBezTo>
                    <a:pt x="99" y="68"/>
                    <a:pt x="99" y="68"/>
                    <a:pt x="99" y="68"/>
                  </a:cubicBezTo>
                  <a:cubicBezTo>
                    <a:pt x="115" y="76"/>
                    <a:pt x="115" y="76"/>
                    <a:pt x="115" y="76"/>
                  </a:cubicBezTo>
                  <a:cubicBezTo>
                    <a:pt x="115" y="97"/>
                    <a:pt x="115" y="97"/>
                    <a:pt x="115" y="97"/>
                  </a:cubicBezTo>
                  <a:cubicBezTo>
                    <a:pt x="99" y="105"/>
                    <a:pt x="99" y="105"/>
                    <a:pt x="99" y="105"/>
                  </a:cubicBezTo>
                  <a:cubicBezTo>
                    <a:pt x="99" y="123"/>
                    <a:pt x="99" y="123"/>
                    <a:pt x="99" y="123"/>
                  </a:cubicBezTo>
                  <a:cubicBezTo>
                    <a:pt x="106" y="130"/>
                    <a:pt x="106" y="130"/>
                    <a:pt x="106" y="130"/>
                  </a:cubicBezTo>
                  <a:cubicBezTo>
                    <a:pt x="106" y="131"/>
                    <a:pt x="105" y="133"/>
                    <a:pt x="105" y="134"/>
                  </a:cubicBezTo>
                  <a:cubicBezTo>
                    <a:pt x="105" y="139"/>
                    <a:pt x="109" y="142"/>
                    <a:pt x="113" y="142"/>
                  </a:cubicBezTo>
                  <a:cubicBezTo>
                    <a:pt x="118" y="142"/>
                    <a:pt x="121" y="139"/>
                    <a:pt x="121" y="134"/>
                  </a:cubicBezTo>
                  <a:cubicBezTo>
                    <a:pt x="121" y="130"/>
                    <a:pt x="118" y="126"/>
                    <a:pt x="113" y="126"/>
                  </a:cubicBezTo>
                  <a:close/>
                  <a:moveTo>
                    <a:pt x="113" y="35"/>
                  </a:moveTo>
                  <a:cubicBezTo>
                    <a:pt x="115" y="35"/>
                    <a:pt x="117" y="37"/>
                    <a:pt x="117" y="39"/>
                  </a:cubicBezTo>
                  <a:cubicBezTo>
                    <a:pt x="117" y="42"/>
                    <a:pt x="115" y="43"/>
                    <a:pt x="113" y="43"/>
                  </a:cubicBezTo>
                  <a:cubicBezTo>
                    <a:pt x="110" y="43"/>
                    <a:pt x="109" y="42"/>
                    <a:pt x="109" y="39"/>
                  </a:cubicBezTo>
                  <a:cubicBezTo>
                    <a:pt x="109" y="37"/>
                    <a:pt x="111" y="35"/>
                    <a:pt x="113" y="35"/>
                  </a:cubicBezTo>
                  <a:close/>
                  <a:moveTo>
                    <a:pt x="113" y="138"/>
                  </a:moveTo>
                  <a:cubicBezTo>
                    <a:pt x="111" y="138"/>
                    <a:pt x="109" y="136"/>
                    <a:pt x="109" y="134"/>
                  </a:cubicBezTo>
                  <a:cubicBezTo>
                    <a:pt x="109" y="131"/>
                    <a:pt x="111" y="130"/>
                    <a:pt x="113" y="130"/>
                  </a:cubicBezTo>
                  <a:cubicBezTo>
                    <a:pt x="116" y="130"/>
                    <a:pt x="117" y="131"/>
                    <a:pt x="117" y="134"/>
                  </a:cubicBezTo>
                  <a:cubicBezTo>
                    <a:pt x="117" y="136"/>
                    <a:pt x="116" y="138"/>
                    <a:pt x="113" y="138"/>
                  </a:cubicBez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6" name="Freeform 18"/>
            <p:cNvSpPr>
              <a:spLocks noEditPoints="1"/>
            </p:cNvSpPr>
            <p:nvPr/>
          </p:nvSpPr>
          <p:spPr bwMode="auto">
            <a:xfrm>
              <a:off x="9772271" y="4243112"/>
              <a:ext cx="131125" cy="138549"/>
            </a:xfrm>
            <a:custGeom>
              <a:avLst/>
              <a:gdLst>
                <a:gd name="T0" fmla="*/ 84 w 153"/>
                <a:gd name="T1" fmla="*/ 78 h 152"/>
                <a:gd name="T2" fmla="*/ 98 w 153"/>
                <a:gd name="T3" fmla="*/ 80 h 152"/>
                <a:gd name="T4" fmla="*/ 98 w 153"/>
                <a:gd name="T5" fmla="*/ 76 h 152"/>
                <a:gd name="T6" fmla="*/ 58 w 153"/>
                <a:gd name="T7" fmla="*/ 76 h 152"/>
                <a:gd name="T8" fmla="*/ 58 w 153"/>
                <a:gd name="T9" fmla="*/ 80 h 152"/>
                <a:gd name="T10" fmla="*/ 72 w 153"/>
                <a:gd name="T11" fmla="*/ 78 h 152"/>
                <a:gd name="T12" fmla="*/ 58 w 153"/>
                <a:gd name="T13" fmla="*/ 76 h 152"/>
                <a:gd name="T14" fmla="*/ 12 w 153"/>
                <a:gd name="T15" fmla="*/ 32 h 152"/>
                <a:gd name="T16" fmla="*/ 22 w 153"/>
                <a:gd name="T17" fmla="*/ 8 h 152"/>
                <a:gd name="T18" fmla="*/ 140 w 153"/>
                <a:gd name="T19" fmla="*/ 14 h 152"/>
                <a:gd name="T20" fmla="*/ 144 w 153"/>
                <a:gd name="T21" fmla="*/ 36 h 152"/>
                <a:gd name="T22" fmla="*/ 148 w 153"/>
                <a:gd name="T23" fmla="*/ 14 h 152"/>
                <a:gd name="T24" fmla="*/ 22 w 153"/>
                <a:gd name="T25" fmla="*/ 0 h 152"/>
                <a:gd name="T26" fmla="*/ 4 w 153"/>
                <a:gd name="T27" fmla="*/ 32 h 152"/>
                <a:gd name="T28" fmla="*/ 124 w 153"/>
                <a:gd name="T29" fmla="*/ 46 h 152"/>
                <a:gd name="T30" fmla="*/ 34 w 153"/>
                <a:gd name="T31" fmla="*/ 44 h 152"/>
                <a:gd name="T32" fmla="*/ 34 w 153"/>
                <a:gd name="T33" fmla="*/ 48 h 152"/>
                <a:gd name="T34" fmla="*/ 124 w 153"/>
                <a:gd name="T35" fmla="*/ 46 h 152"/>
                <a:gd name="T36" fmla="*/ 30 w 153"/>
                <a:gd name="T37" fmla="*/ 80 h 152"/>
                <a:gd name="T38" fmla="*/ 44 w 153"/>
                <a:gd name="T39" fmla="*/ 78 h 152"/>
                <a:gd name="T40" fmla="*/ 30 w 153"/>
                <a:gd name="T41" fmla="*/ 76 h 152"/>
                <a:gd name="T42" fmla="*/ 17 w 153"/>
                <a:gd name="T43" fmla="*/ 106 h 152"/>
                <a:gd name="T44" fmla="*/ 17 w 153"/>
                <a:gd name="T45" fmla="*/ 98 h 152"/>
                <a:gd name="T46" fmla="*/ 9 w 153"/>
                <a:gd name="T47" fmla="*/ 58 h 152"/>
                <a:gd name="T48" fmla="*/ 22 w 153"/>
                <a:gd name="T49" fmla="*/ 46 h 152"/>
                <a:gd name="T50" fmla="*/ 1 w 153"/>
                <a:gd name="T51" fmla="*/ 58 h 152"/>
                <a:gd name="T52" fmla="*/ 17 w 153"/>
                <a:gd name="T53" fmla="*/ 106 h 152"/>
                <a:gd name="T54" fmla="*/ 133 w 153"/>
                <a:gd name="T55" fmla="*/ 46 h 152"/>
                <a:gd name="T56" fmla="*/ 145 w 153"/>
                <a:gd name="T57" fmla="*/ 58 h 152"/>
                <a:gd name="T58" fmla="*/ 137 w 153"/>
                <a:gd name="T59" fmla="*/ 98 h 152"/>
                <a:gd name="T60" fmla="*/ 137 w 153"/>
                <a:gd name="T61" fmla="*/ 106 h 152"/>
                <a:gd name="T62" fmla="*/ 153 w 153"/>
                <a:gd name="T63" fmla="*/ 58 h 152"/>
                <a:gd name="T64" fmla="*/ 34 w 153"/>
                <a:gd name="T65" fmla="*/ 108 h 152"/>
                <a:gd name="T66" fmla="*/ 77 w 153"/>
                <a:gd name="T67" fmla="*/ 124 h 152"/>
                <a:gd name="T68" fmla="*/ 78 w 153"/>
                <a:gd name="T69" fmla="*/ 124 h 152"/>
                <a:gd name="T70" fmla="*/ 95 w 153"/>
                <a:gd name="T71" fmla="*/ 108 h 152"/>
                <a:gd name="T72" fmla="*/ 124 w 153"/>
                <a:gd name="T73" fmla="*/ 106 h 152"/>
                <a:gd name="T74" fmla="*/ 94 w 153"/>
                <a:gd name="T75" fmla="*/ 104 h 152"/>
                <a:gd name="T76" fmla="*/ 78 w 153"/>
                <a:gd name="T77" fmla="*/ 119 h 152"/>
                <a:gd name="T78" fmla="*/ 62 w 153"/>
                <a:gd name="T79" fmla="*/ 104 h 152"/>
                <a:gd name="T80" fmla="*/ 32 w 153"/>
                <a:gd name="T81" fmla="*/ 106 h 152"/>
                <a:gd name="T82" fmla="*/ 144 w 153"/>
                <a:gd name="T83" fmla="*/ 116 h 152"/>
                <a:gd name="T84" fmla="*/ 140 w 153"/>
                <a:gd name="T85" fmla="*/ 134 h 152"/>
                <a:gd name="T86" fmla="*/ 22 w 153"/>
                <a:gd name="T87" fmla="*/ 144 h 152"/>
                <a:gd name="T88" fmla="*/ 12 w 153"/>
                <a:gd name="T89" fmla="*/ 120 h 152"/>
                <a:gd name="T90" fmla="*/ 4 w 153"/>
                <a:gd name="T91" fmla="*/ 120 h 152"/>
                <a:gd name="T92" fmla="*/ 22 w 153"/>
                <a:gd name="T93" fmla="*/ 152 h 152"/>
                <a:gd name="T94" fmla="*/ 148 w 153"/>
                <a:gd name="T95" fmla="*/ 134 h 152"/>
                <a:gd name="T96" fmla="*/ 144 w 153"/>
                <a:gd name="T97" fmla="*/ 116 h 152"/>
                <a:gd name="T98" fmla="*/ 126 w 153"/>
                <a:gd name="T99" fmla="*/ 76 h 152"/>
                <a:gd name="T100" fmla="*/ 112 w 153"/>
                <a:gd name="T101" fmla="*/ 78 h 152"/>
                <a:gd name="T102" fmla="*/ 126 w 153"/>
                <a:gd name="T103" fmla="*/ 8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6" y="76"/>
                  </a:moveTo>
                  <a:cubicBezTo>
                    <a:pt x="85" y="76"/>
                    <a:pt x="84" y="77"/>
                    <a:pt x="84" y="78"/>
                  </a:cubicBezTo>
                  <a:cubicBezTo>
                    <a:pt x="84" y="79"/>
                    <a:pt x="85" y="80"/>
                    <a:pt x="86" y="80"/>
                  </a:cubicBezTo>
                  <a:cubicBezTo>
                    <a:pt x="98" y="80"/>
                    <a:pt x="98" y="80"/>
                    <a:pt x="98" y="80"/>
                  </a:cubicBezTo>
                  <a:cubicBezTo>
                    <a:pt x="99" y="80"/>
                    <a:pt x="100" y="79"/>
                    <a:pt x="100" y="78"/>
                  </a:cubicBezTo>
                  <a:cubicBezTo>
                    <a:pt x="100" y="77"/>
                    <a:pt x="99" y="76"/>
                    <a:pt x="98" y="76"/>
                  </a:cubicBezTo>
                  <a:lnTo>
                    <a:pt x="86" y="76"/>
                  </a:lnTo>
                  <a:close/>
                  <a:moveTo>
                    <a:pt x="58" y="76"/>
                  </a:moveTo>
                  <a:cubicBezTo>
                    <a:pt x="57" y="76"/>
                    <a:pt x="56" y="77"/>
                    <a:pt x="56" y="78"/>
                  </a:cubicBezTo>
                  <a:cubicBezTo>
                    <a:pt x="56" y="79"/>
                    <a:pt x="57" y="80"/>
                    <a:pt x="58" y="80"/>
                  </a:cubicBezTo>
                  <a:cubicBezTo>
                    <a:pt x="70" y="80"/>
                    <a:pt x="70" y="80"/>
                    <a:pt x="70" y="80"/>
                  </a:cubicBezTo>
                  <a:cubicBezTo>
                    <a:pt x="71" y="80"/>
                    <a:pt x="72" y="79"/>
                    <a:pt x="72" y="78"/>
                  </a:cubicBezTo>
                  <a:cubicBezTo>
                    <a:pt x="72" y="77"/>
                    <a:pt x="71" y="76"/>
                    <a:pt x="70" y="76"/>
                  </a:cubicBezTo>
                  <a:lnTo>
                    <a:pt x="58" y="76"/>
                  </a:lnTo>
                  <a:close/>
                  <a:moveTo>
                    <a:pt x="8" y="36"/>
                  </a:moveTo>
                  <a:cubicBezTo>
                    <a:pt x="11" y="36"/>
                    <a:pt x="12" y="34"/>
                    <a:pt x="12" y="32"/>
                  </a:cubicBezTo>
                  <a:cubicBezTo>
                    <a:pt x="12" y="14"/>
                    <a:pt x="12" y="14"/>
                    <a:pt x="12" y="14"/>
                  </a:cubicBezTo>
                  <a:cubicBezTo>
                    <a:pt x="12" y="8"/>
                    <a:pt x="20" y="8"/>
                    <a:pt x="22" y="8"/>
                  </a:cubicBezTo>
                  <a:cubicBezTo>
                    <a:pt x="134" y="8"/>
                    <a:pt x="134" y="8"/>
                    <a:pt x="134" y="8"/>
                  </a:cubicBezTo>
                  <a:cubicBezTo>
                    <a:pt x="135" y="8"/>
                    <a:pt x="140" y="8"/>
                    <a:pt x="140" y="14"/>
                  </a:cubicBezTo>
                  <a:cubicBezTo>
                    <a:pt x="140" y="32"/>
                    <a:pt x="140" y="32"/>
                    <a:pt x="140" y="32"/>
                  </a:cubicBezTo>
                  <a:cubicBezTo>
                    <a:pt x="140" y="34"/>
                    <a:pt x="142" y="36"/>
                    <a:pt x="144" y="36"/>
                  </a:cubicBezTo>
                  <a:cubicBezTo>
                    <a:pt x="147" y="36"/>
                    <a:pt x="148" y="34"/>
                    <a:pt x="148" y="32"/>
                  </a:cubicBezTo>
                  <a:cubicBezTo>
                    <a:pt x="148" y="14"/>
                    <a:pt x="148" y="14"/>
                    <a:pt x="148" y="14"/>
                  </a:cubicBezTo>
                  <a:cubicBezTo>
                    <a:pt x="148" y="6"/>
                    <a:pt x="143" y="0"/>
                    <a:pt x="134" y="0"/>
                  </a:cubicBezTo>
                  <a:cubicBezTo>
                    <a:pt x="22" y="0"/>
                    <a:pt x="22" y="0"/>
                    <a:pt x="22" y="0"/>
                  </a:cubicBezTo>
                  <a:cubicBezTo>
                    <a:pt x="12" y="0"/>
                    <a:pt x="4" y="6"/>
                    <a:pt x="4" y="14"/>
                  </a:cubicBezTo>
                  <a:cubicBezTo>
                    <a:pt x="4" y="32"/>
                    <a:pt x="4" y="32"/>
                    <a:pt x="4" y="32"/>
                  </a:cubicBezTo>
                  <a:cubicBezTo>
                    <a:pt x="4" y="34"/>
                    <a:pt x="6" y="36"/>
                    <a:pt x="8" y="36"/>
                  </a:cubicBezTo>
                  <a:close/>
                  <a:moveTo>
                    <a:pt x="124" y="46"/>
                  </a:moveTo>
                  <a:cubicBezTo>
                    <a:pt x="124" y="45"/>
                    <a:pt x="123" y="44"/>
                    <a:pt x="122" y="44"/>
                  </a:cubicBezTo>
                  <a:cubicBezTo>
                    <a:pt x="34" y="44"/>
                    <a:pt x="34" y="44"/>
                    <a:pt x="34" y="44"/>
                  </a:cubicBezTo>
                  <a:cubicBezTo>
                    <a:pt x="33" y="44"/>
                    <a:pt x="32" y="45"/>
                    <a:pt x="32" y="46"/>
                  </a:cubicBezTo>
                  <a:cubicBezTo>
                    <a:pt x="32" y="47"/>
                    <a:pt x="33" y="48"/>
                    <a:pt x="34" y="48"/>
                  </a:cubicBezTo>
                  <a:cubicBezTo>
                    <a:pt x="122" y="48"/>
                    <a:pt x="122" y="48"/>
                    <a:pt x="122" y="48"/>
                  </a:cubicBezTo>
                  <a:cubicBezTo>
                    <a:pt x="123" y="48"/>
                    <a:pt x="124" y="47"/>
                    <a:pt x="124" y="46"/>
                  </a:cubicBezTo>
                  <a:close/>
                  <a:moveTo>
                    <a:pt x="28" y="78"/>
                  </a:moveTo>
                  <a:cubicBezTo>
                    <a:pt x="28" y="79"/>
                    <a:pt x="29" y="80"/>
                    <a:pt x="30" y="80"/>
                  </a:cubicBezTo>
                  <a:cubicBezTo>
                    <a:pt x="42" y="80"/>
                    <a:pt x="42" y="80"/>
                    <a:pt x="42" y="80"/>
                  </a:cubicBezTo>
                  <a:cubicBezTo>
                    <a:pt x="43" y="80"/>
                    <a:pt x="44" y="79"/>
                    <a:pt x="44" y="78"/>
                  </a:cubicBezTo>
                  <a:cubicBezTo>
                    <a:pt x="44" y="77"/>
                    <a:pt x="43" y="76"/>
                    <a:pt x="42" y="76"/>
                  </a:cubicBezTo>
                  <a:cubicBezTo>
                    <a:pt x="30" y="76"/>
                    <a:pt x="30" y="76"/>
                    <a:pt x="30" y="76"/>
                  </a:cubicBezTo>
                  <a:cubicBezTo>
                    <a:pt x="29" y="76"/>
                    <a:pt x="28" y="77"/>
                    <a:pt x="28" y="78"/>
                  </a:cubicBezTo>
                  <a:close/>
                  <a:moveTo>
                    <a:pt x="17" y="106"/>
                  </a:moveTo>
                  <a:cubicBezTo>
                    <a:pt x="19" y="106"/>
                    <a:pt x="21" y="104"/>
                    <a:pt x="21" y="102"/>
                  </a:cubicBezTo>
                  <a:cubicBezTo>
                    <a:pt x="21" y="100"/>
                    <a:pt x="19" y="98"/>
                    <a:pt x="17" y="98"/>
                  </a:cubicBezTo>
                  <a:cubicBezTo>
                    <a:pt x="13" y="98"/>
                    <a:pt x="9" y="94"/>
                    <a:pt x="9" y="90"/>
                  </a:cubicBezTo>
                  <a:cubicBezTo>
                    <a:pt x="9" y="58"/>
                    <a:pt x="9" y="58"/>
                    <a:pt x="9" y="58"/>
                  </a:cubicBezTo>
                  <a:cubicBezTo>
                    <a:pt x="9" y="54"/>
                    <a:pt x="13" y="50"/>
                    <a:pt x="17" y="50"/>
                  </a:cubicBezTo>
                  <a:cubicBezTo>
                    <a:pt x="20" y="50"/>
                    <a:pt x="22" y="48"/>
                    <a:pt x="22" y="46"/>
                  </a:cubicBezTo>
                  <a:cubicBezTo>
                    <a:pt x="22" y="44"/>
                    <a:pt x="19" y="42"/>
                    <a:pt x="17" y="42"/>
                  </a:cubicBezTo>
                  <a:cubicBezTo>
                    <a:pt x="9" y="42"/>
                    <a:pt x="1" y="49"/>
                    <a:pt x="1" y="58"/>
                  </a:cubicBezTo>
                  <a:cubicBezTo>
                    <a:pt x="1" y="90"/>
                    <a:pt x="1" y="90"/>
                    <a:pt x="1" y="90"/>
                  </a:cubicBezTo>
                  <a:cubicBezTo>
                    <a:pt x="0" y="99"/>
                    <a:pt x="8" y="106"/>
                    <a:pt x="17" y="106"/>
                  </a:cubicBezTo>
                  <a:close/>
                  <a:moveTo>
                    <a:pt x="137" y="42"/>
                  </a:moveTo>
                  <a:cubicBezTo>
                    <a:pt x="135" y="42"/>
                    <a:pt x="133" y="44"/>
                    <a:pt x="133" y="46"/>
                  </a:cubicBezTo>
                  <a:cubicBezTo>
                    <a:pt x="133" y="48"/>
                    <a:pt x="135" y="50"/>
                    <a:pt x="137" y="50"/>
                  </a:cubicBezTo>
                  <a:cubicBezTo>
                    <a:pt x="141" y="50"/>
                    <a:pt x="145" y="54"/>
                    <a:pt x="145" y="58"/>
                  </a:cubicBezTo>
                  <a:cubicBezTo>
                    <a:pt x="145" y="90"/>
                    <a:pt x="145" y="90"/>
                    <a:pt x="145" y="90"/>
                  </a:cubicBezTo>
                  <a:cubicBezTo>
                    <a:pt x="145" y="94"/>
                    <a:pt x="142" y="98"/>
                    <a:pt x="137" y="98"/>
                  </a:cubicBezTo>
                  <a:cubicBezTo>
                    <a:pt x="135" y="98"/>
                    <a:pt x="134" y="100"/>
                    <a:pt x="134" y="102"/>
                  </a:cubicBezTo>
                  <a:cubicBezTo>
                    <a:pt x="134" y="104"/>
                    <a:pt x="135" y="106"/>
                    <a:pt x="137" y="106"/>
                  </a:cubicBezTo>
                  <a:cubicBezTo>
                    <a:pt x="146" y="106"/>
                    <a:pt x="153" y="99"/>
                    <a:pt x="153" y="90"/>
                  </a:cubicBezTo>
                  <a:cubicBezTo>
                    <a:pt x="153" y="58"/>
                    <a:pt x="153" y="58"/>
                    <a:pt x="153" y="58"/>
                  </a:cubicBezTo>
                  <a:cubicBezTo>
                    <a:pt x="152" y="49"/>
                    <a:pt x="146" y="42"/>
                    <a:pt x="137" y="42"/>
                  </a:cubicBezTo>
                  <a:close/>
                  <a:moveTo>
                    <a:pt x="34" y="108"/>
                  </a:moveTo>
                  <a:cubicBezTo>
                    <a:pt x="61" y="108"/>
                    <a:pt x="61" y="108"/>
                    <a:pt x="61" y="108"/>
                  </a:cubicBezTo>
                  <a:cubicBezTo>
                    <a:pt x="77" y="124"/>
                    <a:pt x="77" y="124"/>
                    <a:pt x="77" y="124"/>
                  </a:cubicBezTo>
                  <a:cubicBezTo>
                    <a:pt x="77" y="124"/>
                    <a:pt x="77" y="124"/>
                    <a:pt x="78" y="124"/>
                  </a:cubicBezTo>
                  <a:cubicBezTo>
                    <a:pt x="78" y="124"/>
                    <a:pt x="78" y="124"/>
                    <a:pt x="78" y="124"/>
                  </a:cubicBezTo>
                  <a:cubicBezTo>
                    <a:pt x="79" y="124"/>
                    <a:pt x="79" y="124"/>
                    <a:pt x="80" y="124"/>
                  </a:cubicBezTo>
                  <a:cubicBezTo>
                    <a:pt x="95" y="108"/>
                    <a:pt x="95" y="108"/>
                    <a:pt x="95" y="108"/>
                  </a:cubicBezTo>
                  <a:cubicBezTo>
                    <a:pt x="122" y="108"/>
                    <a:pt x="122" y="108"/>
                    <a:pt x="122" y="108"/>
                  </a:cubicBezTo>
                  <a:cubicBezTo>
                    <a:pt x="123" y="108"/>
                    <a:pt x="124" y="107"/>
                    <a:pt x="124" y="106"/>
                  </a:cubicBezTo>
                  <a:cubicBezTo>
                    <a:pt x="124" y="105"/>
                    <a:pt x="123" y="104"/>
                    <a:pt x="122" y="104"/>
                  </a:cubicBezTo>
                  <a:cubicBezTo>
                    <a:pt x="94" y="104"/>
                    <a:pt x="94" y="104"/>
                    <a:pt x="94" y="104"/>
                  </a:cubicBezTo>
                  <a:cubicBezTo>
                    <a:pt x="93" y="104"/>
                    <a:pt x="93" y="104"/>
                    <a:pt x="92" y="104"/>
                  </a:cubicBezTo>
                  <a:cubicBezTo>
                    <a:pt x="78" y="119"/>
                    <a:pt x="78" y="119"/>
                    <a:pt x="78" y="119"/>
                  </a:cubicBezTo>
                  <a:cubicBezTo>
                    <a:pt x="63" y="104"/>
                    <a:pt x="63" y="104"/>
                    <a:pt x="63" y="104"/>
                  </a:cubicBezTo>
                  <a:cubicBezTo>
                    <a:pt x="63" y="104"/>
                    <a:pt x="63" y="104"/>
                    <a:pt x="62" y="104"/>
                  </a:cubicBezTo>
                  <a:cubicBezTo>
                    <a:pt x="34" y="104"/>
                    <a:pt x="34" y="104"/>
                    <a:pt x="34" y="104"/>
                  </a:cubicBezTo>
                  <a:cubicBezTo>
                    <a:pt x="33" y="104"/>
                    <a:pt x="32" y="105"/>
                    <a:pt x="32" y="106"/>
                  </a:cubicBezTo>
                  <a:cubicBezTo>
                    <a:pt x="32" y="107"/>
                    <a:pt x="33" y="108"/>
                    <a:pt x="34" y="108"/>
                  </a:cubicBezTo>
                  <a:close/>
                  <a:moveTo>
                    <a:pt x="144" y="116"/>
                  </a:moveTo>
                  <a:cubicBezTo>
                    <a:pt x="142" y="116"/>
                    <a:pt x="140" y="118"/>
                    <a:pt x="140" y="120"/>
                  </a:cubicBezTo>
                  <a:cubicBezTo>
                    <a:pt x="140" y="134"/>
                    <a:pt x="140" y="134"/>
                    <a:pt x="140" y="134"/>
                  </a:cubicBezTo>
                  <a:cubicBezTo>
                    <a:pt x="140" y="138"/>
                    <a:pt x="138" y="144"/>
                    <a:pt x="134" y="144"/>
                  </a:cubicBezTo>
                  <a:cubicBezTo>
                    <a:pt x="22" y="144"/>
                    <a:pt x="22" y="144"/>
                    <a:pt x="22" y="144"/>
                  </a:cubicBezTo>
                  <a:cubicBezTo>
                    <a:pt x="17" y="144"/>
                    <a:pt x="12" y="138"/>
                    <a:pt x="12" y="134"/>
                  </a:cubicBezTo>
                  <a:cubicBezTo>
                    <a:pt x="12" y="120"/>
                    <a:pt x="12" y="120"/>
                    <a:pt x="12" y="120"/>
                  </a:cubicBezTo>
                  <a:cubicBezTo>
                    <a:pt x="12" y="118"/>
                    <a:pt x="11" y="116"/>
                    <a:pt x="8" y="116"/>
                  </a:cubicBezTo>
                  <a:cubicBezTo>
                    <a:pt x="6" y="116"/>
                    <a:pt x="4" y="118"/>
                    <a:pt x="4" y="120"/>
                  </a:cubicBezTo>
                  <a:cubicBezTo>
                    <a:pt x="4" y="134"/>
                    <a:pt x="4" y="134"/>
                    <a:pt x="4" y="134"/>
                  </a:cubicBezTo>
                  <a:cubicBezTo>
                    <a:pt x="4" y="142"/>
                    <a:pt x="13" y="152"/>
                    <a:pt x="22" y="152"/>
                  </a:cubicBezTo>
                  <a:cubicBezTo>
                    <a:pt x="134" y="152"/>
                    <a:pt x="134" y="152"/>
                    <a:pt x="134" y="152"/>
                  </a:cubicBezTo>
                  <a:cubicBezTo>
                    <a:pt x="143" y="152"/>
                    <a:pt x="148" y="142"/>
                    <a:pt x="148" y="134"/>
                  </a:cubicBezTo>
                  <a:cubicBezTo>
                    <a:pt x="148" y="120"/>
                    <a:pt x="148" y="120"/>
                    <a:pt x="148" y="120"/>
                  </a:cubicBezTo>
                  <a:cubicBezTo>
                    <a:pt x="148" y="118"/>
                    <a:pt x="147" y="116"/>
                    <a:pt x="144" y="116"/>
                  </a:cubicBezTo>
                  <a:close/>
                  <a:moveTo>
                    <a:pt x="128" y="78"/>
                  </a:moveTo>
                  <a:cubicBezTo>
                    <a:pt x="128" y="77"/>
                    <a:pt x="127" y="76"/>
                    <a:pt x="126" y="76"/>
                  </a:cubicBezTo>
                  <a:cubicBezTo>
                    <a:pt x="114" y="76"/>
                    <a:pt x="114" y="76"/>
                    <a:pt x="114" y="76"/>
                  </a:cubicBezTo>
                  <a:cubicBezTo>
                    <a:pt x="113" y="76"/>
                    <a:pt x="112" y="77"/>
                    <a:pt x="112" y="78"/>
                  </a:cubicBezTo>
                  <a:cubicBezTo>
                    <a:pt x="112" y="79"/>
                    <a:pt x="113" y="80"/>
                    <a:pt x="114" y="80"/>
                  </a:cubicBezTo>
                  <a:cubicBezTo>
                    <a:pt x="126" y="80"/>
                    <a:pt x="126" y="80"/>
                    <a:pt x="126" y="80"/>
                  </a:cubicBezTo>
                  <a:cubicBezTo>
                    <a:pt x="127" y="80"/>
                    <a:pt x="128" y="79"/>
                    <a:pt x="128" y="78"/>
                  </a:cubicBez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7" name="Freeform 19"/>
            <p:cNvSpPr>
              <a:spLocks noEditPoints="1"/>
            </p:cNvSpPr>
            <p:nvPr/>
          </p:nvSpPr>
          <p:spPr bwMode="auto">
            <a:xfrm>
              <a:off x="10217314" y="3596690"/>
              <a:ext cx="137888" cy="150199"/>
            </a:xfrm>
            <a:custGeom>
              <a:avLst/>
              <a:gdLst>
                <a:gd name="T0" fmla="*/ 43 w 176"/>
                <a:gd name="T1" fmla="*/ 0 h 180"/>
                <a:gd name="T2" fmla="*/ 0 w 176"/>
                <a:gd name="T3" fmla="*/ 111 h 180"/>
                <a:gd name="T4" fmla="*/ 43 w 176"/>
                <a:gd name="T5" fmla="*/ 149 h 180"/>
                <a:gd name="T6" fmla="*/ 8 w 176"/>
                <a:gd name="T7" fmla="*/ 111 h 180"/>
                <a:gd name="T8" fmla="*/ 35 w 176"/>
                <a:gd name="T9" fmla="*/ 88 h 180"/>
                <a:gd name="T10" fmla="*/ 48 w 176"/>
                <a:gd name="T11" fmla="*/ 107 h 180"/>
                <a:gd name="T12" fmla="*/ 50 w 176"/>
                <a:gd name="T13" fmla="*/ 131 h 180"/>
                <a:gd name="T14" fmla="*/ 52 w 176"/>
                <a:gd name="T15" fmla="*/ 107 h 180"/>
                <a:gd name="T16" fmla="*/ 35 w 176"/>
                <a:gd name="T17" fmla="*/ 84 h 180"/>
                <a:gd name="T18" fmla="*/ 8 w 176"/>
                <a:gd name="T19" fmla="*/ 60 h 180"/>
                <a:gd name="T20" fmla="*/ 68 w 176"/>
                <a:gd name="T21" fmla="*/ 47 h 180"/>
                <a:gd name="T22" fmla="*/ 78 w 176"/>
                <a:gd name="T23" fmla="*/ 26 h 180"/>
                <a:gd name="T24" fmla="*/ 54 w 176"/>
                <a:gd name="T25" fmla="*/ 26 h 180"/>
                <a:gd name="T26" fmla="*/ 64 w 176"/>
                <a:gd name="T27" fmla="*/ 47 h 180"/>
                <a:gd name="T28" fmla="*/ 8 w 176"/>
                <a:gd name="T29" fmla="*/ 56 h 180"/>
                <a:gd name="T30" fmla="*/ 43 w 176"/>
                <a:gd name="T31" fmla="*/ 8 h 180"/>
                <a:gd name="T32" fmla="*/ 136 w 176"/>
                <a:gd name="T33" fmla="*/ 9 h 180"/>
                <a:gd name="T34" fmla="*/ 136 w 176"/>
                <a:gd name="T35" fmla="*/ 65 h 180"/>
                <a:gd name="T36" fmla="*/ 138 w 176"/>
                <a:gd name="T37" fmla="*/ 89 h 180"/>
                <a:gd name="T38" fmla="*/ 140 w 176"/>
                <a:gd name="T39" fmla="*/ 65 h 180"/>
                <a:gd name="T40" fmla="*/ 140 w 176"/>
                <a:gd name="T41" fmla="*/ 9 h 180"/>
                <a:gd name="T42" fmla="*/ 168 w 176"/>
                <a:gd name="T43" fmla="*/ 111 h 180"/>
                <a:gd name="T44" fmla="*/ 131 w 176"/>
                <a:gd name="T45" fmla="*/ 112 h 180"/>
                <a:gd name="T46" fmla="*/ 112 w 176"/>
                <a:gd name="T47" fmla="*/ 49 h 180"/>
                <a:gd name="T48" fmla="*/ 122 w 176"/>
                <a:gd name="T49" fmla="*/ 37 h 180"/>
                <a:gd name="T50" fmla="*/ 98 w 176"/>
                <a:gd name="T51" fmla="*/ 37 h 180"/>
                <a:gd name="T52" fmla="*/ 108 w 176"/>
                <a:gd name="T53" fmla="*/ 49 h 180"/>
                <a:gd name="T54" fmla="*/ 131 w 176"/>
                <a:gd name="T55" fmla="*/ 116 h 180"/>
                <a:gd name="T56" fmla="*/ 135 w 176"/>
                <a:gd name="T57" fmla="*/ 144 h 180"/>
                <a:gd name="T58" fmla="*/ 84 w 176"/>
                <a:gd name="T59" fmla="*/ 89 h 180"/>
                <a:gd name="T60" fmla="*/ 94 w 176"/>
                <a:gd name="T61" fmla="*/ 77 h 180"/>
                <a:gd name="T62" fmla="*/ 70 w 176"/>
                <a:gd name="T63" fmla="*/ 77 h 180"/>
                <a:gd name="T64" fmla="*/ 80 w 176"/>
                <a:gd name="T65" fmla="*/ 89 h 180"/>
                <a:gd name="T66" fmla="*/ 65 w 176"/>
                <a:gd name="T67" fmla="*/ 144 h 180"/>
                <a:gd name="T68" fmla="*/ 42 w 176"/>
                <a:gd name="T69" fmla="*/ 173 h 180"/>
                <a:gd name="T70" fmla="*/ 45 w 176"/>
                <a:gd name="T71" fmla="*/ 180 h 180"/>
                <a:gd name="T72" fmla="*/ 67 w 176"/>
                <a:gd name="T73" fmla="*/ 152 h 180"/>
                <a:gd name="T74" fmla="*/ 176 w 176"/>
                <a:gd name="T75" fmla="*/ 111 h 180"/>
                <a:gd name="T76" fmla="*/ 135 w 176"/>
                <a:gd name="T77" fmla="*/ 0 h 180"/>
                <a:gd name="T78" fmla="*/ 50 w 176"/>
                <a:gd name="T79" fmla="*/ 127 h 180"/>
                <a:gd name="T80" fmla="*/ 50 w 176"/>
                <a:gd name="T81" fmla="*/ 111 h 180"/>
                <a:gd name="T82" fmla="*/ 58 w 176"/>
                <a:gd name="T83" fmla="*/ 26 h 180"/>
                <a:gd name="T84" fmla="*/ 74 w 176"/>
                <a:gd name="T85" fmla="*/ 26 h 180"/>
                <a:gd name="T86" fmla="*/ 58 w 176"/>
                <a:gd name="T87" fmla="*/ 26 h 180"/>
                <a:gd name="T88" fmla="*/ 138 w 176"/>
                <a:gd name="T89" fmla="*/ 85 h 180"/>
                <a:gd name="T90" fmla="*/ 138 w 176"/>
                <a:gd name="T91" fmla="*/ 69 h 180"/>
                <a:gd name="T92" fmla="*/ 102 w 176"/>
                <a:gd name="T93" fmla="*/ 37 h 180"/>
                <a:gd name="T94" fmla="*/ 118 w 176"/>
                <a:gd name="T95" fmla="*/ 37 h 180"/>
                <a:gd name="T96" fmla="*/ 102 w 176"/>
                <a:gd name="T97" fmla="*/ 37 h 180"/>
                <a:gd name="T98" fmla="*/ 82 w 176"/>
                <a:gd name="T99" fmla="*/ 69 h 180"/>
                <a:gd name="T100" fmla="*/ 82 w 176"/>
                <a:gd name="T101" fmla="*/ 8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180">
                  <a:moveTo>
                    <a:pt x="135" y="0"/>
                  </a:moveTo>
                  <a:cubicBezTo>
                    <a:pt x="43" y="0"/>
                    <a:pt x="43" y="0"/>
                    <a:pt x="43" y="0"/>
                  </a:cubicBezTo>
                  <a:cubicBezTo>
                    <a:pt x="19" y="0"/>
                    <a:pt x="0" y="19"/>
                    <a:pt x="0" y="42"/>
                  </a:cubicBezTo>
                  <a:cubicBezTo>
                    <a:pt x="0" y="111"/>
                    <a:pt x="0" y="111"/>
                    <a:pt x="0" y="111"/>
                  </a:cubicBezTo>
                  <a:cubicBezTo>
                    <a:pt x="0" y="133"/>
                    <a:pt x="17" y="151"/>
                    <a:pt x="39" y="153"/>
                  </a:cubicBezTo>
                  <a:cubicBezTo>
                    <a:pt x="41" y="153"/>
                    <a:pt x="43" y="151"/>
                    <a:pt x="43" y="149"/>
                  </a:cubicBezTo>
                  <a:cubicBezTo>
                    <a:pt x="44" y="147"/>
                    <a:pt x="42" y="145"/>
                    <a:pt x="40" y="145"/>
                  </a:cubicBezTo>
                  <a:cubicBezTo>
                    <a:pt x="22" y="143"/>
                    <a:pt x="8" y="128"/>
                    <a:pt x="8" y="111"/>
                  </a:cubicBezTo>
                  <a:cubicBezTo>
                    <a:pt x="8" y="88"/>
                    <a:pt x="8" y="88"/>
                    <a:pt x="8" y="88"/>
                  </a:cubicBezTo>
                  <a:cubicBezTo>
                    <a:pt x="35" y="88"/>
                    <a:pt x="35" y="88"/>
                    <a:pt x="35" y="88"/>
                  </a:cubicBezTo>
                  <a:cubicBezTo>
                    <a:pt x="43" y="88"/>
                    <a:pt x="48" y="93"/>
                    <a:pt x="48" y="98"/>
                  </a:cubicBezTo>
                  <a:cubicBezTo>
                    <a:pt x="48" y="107"/>
                    <a:pt x="48" y="107"/>
                    <a:pt x="48" y="107"/>
                  </a:cubicBezTo>
                  <a:cubicBezTo>
                    <a:pt x="42" y="108"/>
                    <a:pt x="38" y="113"/>
                    <a:pt x="38" y="119"/>
                  </a:cubicBezTo>
                  <a:cubicBezTo>
                    <a:pt x="38" y="126"/>
                    <a:pt x="43" y="131"/>
                    <a:pt x="50" y="131"/>
                  </a:cubicBezTo>
                  <a:cubicBezTo>
                    <a:pt x="56" y="131"/>
                    <a:pt x="62" y="126"/>
                    <a:pt x="62" y="119"/>
                  </a:cubicBezTo>
                  <a:cubicBezTo>
                    <a:pt x="62" y="113"/>
                    <a:pt x="57" y="108"/>
                    <a:pt x="52" y="107"/>
                  </a:cubicBezTo>
                  <a:cubicBezTo>
                    <a:pt x="52" y="98"/>
                    <a:pt x="52" y="98"/>
                    <a:pt x="52" y="98"/>
                  </a:cubicBezTo>
                  <a:cubicBezTo>
                    <a:pt x="52" y="90"/>
                    <a:pt x="45" y="84"/>
                    <a:pt x="35" y="84"/>
                  </a:cubicBezTo>
                  <a:cubicBezTo>
                    <a:pt x="8" y="84"/>
                    <a:pt x="8" y="84"/>
                    <a:pt x="8" y="84"/>
                  </a:cubicBezTo>
                  <a:cubicBezTo>
                    <a:pt x="8" y="60"/>
                    <a:pt x="8" y="60"/>
                    <a:pt x="8" y="60"/>
                  </a:cubicBezTo>
                  <a:cubicBezTo>
                    <a:pt x="47" y="60"/>
                    <a:pt x="47" y="60"/>
                    <a:pt x="47" y="60"/>
                  </a:cubicBezTo>
                  <a:cubicBezTo>
                    <a:pt x="59" y="60"/>
                    <a:pt x="68" y="55"/>
                    <a:pt x="68" y="47"/>
                  </a:cubicBezTo>
                  <a:cubicBezTo>
                    <a:pt x="68" y="38"/>
                    <a:pt x="68" y="38"/>
                    <a:pt x="68" y="38"/>
                  </a:cubicBezTo>
                  <a:cubicBezTo>
                    <a:pt x="73" y="37"/>
                    <a:pt x="78" y="32"/>
                    <a:pt x="78" y="26"/>
                  </a:cubicBezTo>
                  <a:cubicBezTo>
                    <a:pt x="78" y="19"/>
                    <a:pt x="72" y="14"/>
                    <a:pt x="66" y="14"/>
                  </a:cubicBezTo>
                  <a:cubicBezTo>
                    <a:pt x="59" y="14"/>
                    <a:pt x="54" y="19"/>
                    <a:pt x="54" y="26"/>
                  </a:cubicBezTo>
                  <a:cubicBezTo>
                    <a:pt x="54" y="32"/>
                    <a:pt x="58" y="37"/>
                    <a:pt x="64" y="38"/>
                  </a:cubicBezTo>
                  <a:cubicBezTo>
                    <a:pt x="64" y="47"/>
                    <a:pt x="64" y="47"/>
                    <a:pt x="64" y="47"/>
                  </a:cubicBezTo>
                  <a:cubicBezTo>
                    <a:pt x="64" y="53"/>
                    <a:pt x="57" y="56"/>
                    <a:pt x="47" y="56"/>
                  </a:cubicBezTo>
                  <a:cubicBezTo>
                    <a:pt x="8" y="56"/>
                    <a:pt x="8" y="56"/>
                    <a:pt x="8" y="56"/>
                  </a:cubicBezTo>
                  <a:cubicBezTo>
                    <a:pt x="8" y="42"/>
                    <a:pt x="8" y="42"/>
                    <a:pt x="8" y="42"/>
                  </a:cubicBezTo>
                  <a:cubicBezTo>
                    <a:pt x="8" y="24"/>
                    <a:pt x="24" y="8"/>
                    <a:pt x="43" y="8"/>
                  </a:cubicBezTo>
                  <a:cubicBezTo>
                    <a:pt x="135" y="8"/>
                    <a:pt x="135" y="8"/>
                    <a:pt x="135" y="8"/>
                  </a:cubicBezTo>
                  <a:cubicBezTo>
                    <a:pt x="135" y="8"/>
                    <a:pt x="136" y="9"/>
                    <a:pt x="136" y="9"/>
                  </a:cubicBezTo>
                  <a:cubicBezTo>
                    <a:pt x="136" y="65"/>
                    <a:pt x="136" y="65"/>
                    <a:pt x="136" y="65"/>
                  </a:cubicBezTo>
                  <a:cubicBezTo>
                    <a:pt x="136" y="65"/>
                    <a:pt x="136" y="65"/>
                    <a:pt x="136" y="65"/>
                  </a:cubicBezTo>
                  <a:cubicBezTo>
                    <a:pt x="130" y="66"/>
                    <a:pt x="126" y="71"/>
                    <a:pt x="126" y="77"/>
                  </a:cubicBezTo>
                  <a:cubicBezTo>
                    <a:pt x="126" y="84"/>
                    <a:pt x="131" y="89"/>
                    <a:pt x="138" y="89"/>
                  </a:cubicBezTo>
                  <a:cubicBezTo>
                    <a:pt x="144" y="89"/>
                    <a:pt x="150" y="84"/>
                    <a:pt x="150" y="77"/>
                  </a:cubicBezTo>
                  <a:cubicBezTo>
                    <a:pt x="150" y="71"/>
                    <a:pt x="145" y="66"/>
                    <a:pt x="140" y="65"/>
                  </a:cubicBezTo>
                  <a:cubicBezTo>
                    <a:pt x="140" y="65"/>
                    <a:pt x="140" y="65"/>
                    <a:pt x="140" y="65"/>
                  </a:cubicBezTo>
                  <a:cubicBezTo>
                    <a:pt x="140" y="9"/>
                    <a:pt x="140" y="9"/>
                    <a:pt x="140" y="9"/>
                  </a:cubicBezTo>
                  <a:cubicBezTo>
                    <a:pt x="156" y="12"/>
                    <a:pt x="168" y="25"/>
                    <a:pt x="168" y="42"/>
                  </a:cubicBezTo>
                  <a:cubicBezTo>
                    <a:pt x="168" y="111"/>
                    <a:pt x="168" y="111"/>
                    <a:pt x="168" y="111"/>
                  </a:cubicBezTo>
                  <a:cubicBezTo>
                    <a:pt x="168" y="112"/>
                    <a:pt x="168" y="112"/>
                    <a:pt x="168" y="112"/>
                  </a:cubicBezTo>
                  <a:cubicBezTo>
                    <a:pt x="131" y="112"/>
                    <a:pt x="131" y="112"/>
                    <a:pt x="131" y="112"/>
                  </a:cubicBezTo>
                  <a:cubicBezTo>
                    <a:pt x="121" y="112"/>
                    <a:pt x="112" y="104"/>
                    <a:pt x="112" y="95"/>
                  </a:cubicBezTo>
                  <a:cubicBezTo>
                    <a:pt x="112" y="49"/>
                    <a:pt x="112" y="49"/>
                    <a:pt x="112" y="49"/>
                  </a:cubicBezTo>
                  <a:cubicBezTo>
                    <a:pt x="112" y="49"/>
                    <a:pt x="112" y="49"/>
                    <a:pt x="112" y="49"/>
                  </a:cubicBezTo>
                  <a:cubicBezTo>
                    <a:pt x="117" y="48"/>
                    <a:pt x="122" y="43"/>
                    <a:pt x="122" y="37"/>
                  </a:cubicBezTo>
                  <a:cubicBezTo>
                    <a:pt x="122" y="30"/>
                    <a:pt x="116" y="25"/>
                    <a:pt x="110" y="25"/>
                  </a:cubicBezTo>
                  <a:cubicBezTo>
                    <a:pt x="103" y="25"/>
                    <a:pt x="98" y="30"/>
                    <a:pt x="98" y="37"/>
                  </a:cubicBezTo>
                  <a:cubicBezTo>
                    <a:pt x="98" y="43"/>
                    <a:pt x="102" y="48"/>
                    <a:pt x="108" y="49"/>
                  </a:cubicBezTo>
                  <a:cubicBezTo>
                    <a:pt x="108" y="49"/>
                    <a:pt x="108" y="49"/>
                    <a:pt x="108" y="49"/>
                  </a:cubicBezTo>
                  <a:cubicBezTo>
                    <a:pt x="108" y="95"/>
                    <a:pt x="108" y="95"/>
                    <a:pt x="108" y="95"/>
                  </a:cubicBezTo>
                  <a:cubicBezTo>
                    <a:pt x="108" y="107"/>
                    <a:pt x="119" y="116"/>
                    <a:pt x="131" y="116"/>
                  </a:cubicBezTo>
                  <a:cubicBezTo>
                    <a:pt x="167" y="116"/>
                    <a:pt x="167" y="116"/>
                    <a:pt x="167" y="116"/>
                  </a:cubicBezTo>
                  <a:cubicBezTo>
                    <a:pt x="165" y="132"/>
                    <a:pt x="151" y="144"/>
                    <a:pt x="135" y="144"/>
                  </a:cubicBezTo>
                  <a:cubicBezTo>
                    <a:pt x="84" y="144"/>
                    <a:pt x="84" y="144"/>
                    <a:pt x="84" y="144"/>
                  </a:cubicBezTo>
                  <a:cubicBezTo>
                    <a:pt x="84" y="89"/>
                    <a:pt x="84" y="89"/>
                    <a:pt x="84" y="89"/>
                  </a:cubicBezTo>
                  <a:cubicBezTo>
                    <a:pt x="84" y="89"/>
                    <a:pt x="84" y="89"/>
                    <a:pt x="84" y="89"/>
                  </a:cubicBezTo>
                  <a:cubicBezTo>
                    <a:pt x="89" y="88"/>
                    <a:pt x="94" y="83"/>
                    <a:pt x="94" y="77"/>
                  </a:cubicBezTo>
                  <a:cubicBezTo>
                    <a:pt x="94" y="70"/>
                    <a:pt x="88" y="65"/>
                    <a:pt x="82" y="65"/>
                  </a:cubicBezTo>
                  <a:cubicBezTo>
                    <a:pt x="75" y="65"/>
                    <a:pt x="70" y="70"/>
                    <a:pt x="70" y="77"/>
                  </a:cubicBezTo>
                  <a:cubicBezTo>
                    <a:pt x="70" y="83"/>
                    <a:pt x="74" y="88"/>
                    <a:pt x="80" y="89"/>
                  </a:cubicBezTo>
                  <a:cubicBezTo>
                    <a:pt x="80" y="89"/>
                    <a:pt x="80" y="89"/>
                    <a:pt x="80" y="89"/>
                  </a:cubicBezTo>
                  <a:cubicBezTo>
                    <a:pt x="80" y="144"/>
                    <a:pt x="80" y="144"/>
                    <a:pt x="80" y="144"/>
                  </a:cubicBezTo>
                  <a:cubicBezTo>
                    <a:pt x="65" y="144"/>
                    <a:pt x="65" y="144"/>
                    <a:pt x="65" y="144"/>
                  </a:cubicBezTo>
                  <a:cubicBezTo>
                    <a:pt x="64" y="144"/>
                    <a:pt x="63" y="145"/>
                    <a:pt x="62" y="146"/>
                  </a:cubicBezTo>
                  <a:cubicBezTo>
                    <a:pt x="42" y="173"/>
                    <a:pt x="42" y="173"/>
                    <a:pt x="42" y="173"/>
                  </a:cubicBezTo>
                  <a:cubicBezTo>
                    <a:pt x="41" y="175"/>
                    <a:pt x="41" y="178"/>
                    <a:pt x="43" y="179"/>
                  </a:cubicBezTo>
                  <a:cubicBezTo>
                    <a:pt x="44" y="180"/>
                    <a:pt x="45" y="180"/>
                    <a:pt x="45" y="180"/>
                  </a:cubicBezTo>
                  <a:cubicBezTo>
                    <a:pt x="47" y="180"/>
                    <a:pt x="48" y="179"/>
                    <a:pt x="49" y="178"/>
                  </a:cubicBezTo>
                  <a:cubicBezTo>
                    <a:pt x="67" y="152"/>
                    <a:pt x="67" y="152"/>
                    <a:pt x="67" y="152"/>
                  </a:cubicBezTo>
                  <a:cubicBezTo>
                    <a:pt x="135" y="152"/>
                    <a:pt x="135" y="152"/>
                    <a:pt x="135" y="152"/>
                  </a:cubicBezTo>
                  <a:cubicBezTo>
                    <a:pt x="158" y="152"/>
                    <a:pt x="176" y="134"/>
                    <a:pt x="176" y="111"/>
                  </a:cubicBezTo>
                  <a:cubicBezTo>
                    <a:pt x="176" y="42"/>
                    <a:pt x="176" y="42"/>
                    <a:pt x="176" y="42"/>
                  </a:cubicBezTo>
                  <a:cubicBezTo>
                    <a:pt x="176" y="19"/>
                    <a:pt x="158" y="0"/>
                    <a:pt x="135" y="0"/>
                  </a:cubicBezTo>
                  <a:close/>
                  <a:moveTo>
                    <a:pt x="58" y="119"/>
                  </a:moveTo>
                  <a:cubicBezTo>
                    <a:pt x="58" y="123"/>
                    <a:pt x="54" y="127"/>
                    <a:pt x="50" y="127"/>
                  </a:cubicBezTo>
                  <a:cubicBezTo>
                    <a:pt x="45" y="127"/>
                    <a:pt x="42" y="123"/>
                    <a:pt x="42" y="119"/>
                  </a:cubicBezTo>
                  <a:cubicBezTo>
                    <a:pt x="42" y="114"/>
                    <a:pt x="45" y="111"/>
                    <a:pt x="50" y="111"/>
                  </a:cubicBezTo>
                  <a:cubicBezTo>
                    <a:pt x="54" y="111"/>
                    <a:pt x="58" y="114"/>
                    <a:pt x="58" y="119"/>
                  </a:cubicBezTo>
                  <a:close/>
                  <a:moveTo>
                    <a:pt x="58" y="26"/>
                  </a:moveTo>
                  <a:cubicBezTo>
                    <a:pt x="58" y="22"/>
                    <a:pt x="61" y="18"/>
                    <a:pt x="66" y="18"/>
                  </a:cubicBezTo>
                  <a:cubicBezTo>
                    <a:pt x="70" y="18"/>
                    <a:pt x="74" y="22"/>
                    <a:pt x="74" y="26"/>
                  </a:cubicBezTo>
                  <a:cubicBezTo>
                    <a:pt x="74" y="31"/>
                    <a:pt x="70" y="34"/>
                    <a:pt x="66" y="34"/>
                  </a:cubicBezTo>
                  <a:cubicBezTo>
                    <a:pt x="61" y="34"/>
                    <a:pt x="58" y="31"/>
                    <a:pt x="58" y="26"/>
                  </a:cubicBezTo>
                  <a:close/>
                  <a:moveTo>
                    <a:pt x="146" y="77"/>
                  </a:moveTo>
                  <a:cubicBezTo>
                    <a:pt x="146" y="81"/>
                    <a:pt x="142" y="85"/>
                    <a:pt x="138" y="85"/>
                  </a:cubicBezTo>
                  <a:cubicBezTo>
                    <a:pt x="133" y="85"/>
                    <a:pt x="130" y="81"/>
                    <a:pt x="130" y="77"/>
                  </a:cubicBezTo>
                  <a:cubicBezTo>
                    <a:pt x="130" y="72"/>
                    <a:pt x="133" y="69"/>
                    <a:pt x="138" y="69"/>
                  </a:cubicBezTo>
                  <a:cubicBezTo>
                    <a:pt x="142" y="69"/>
                    <a:pt x="146" y="72"/>
                    <a:pt x="146" y="77"/>
                  </a:cubicBezTo>
                  <a:close/>
                  <a:moveTo>
                    <a:pt x="102" y="37"/>
                  </a:moveTo>
                  <a:cubicBezTo>
                    <a:pt x="102" y="32"/>
                    <a:pt x="105" y="29"/>
                    <a:pt x="110" y="29"/>
                  </a:cubicBezTo>
                  <a:cubicBezTo>
                    <a:pt x="114" y="29"/>
                    <a:pt x="118" y="32"/>
                    <a:pt x="118" y="37"/>
                  </a:cubicBezTo>
                  <a:cubicBezTo>
                    <a:pt x="118" y="41"/>
                    <a:pt x="114" y="45"/>
                    <a:pt x="110" y="45"/>
                  </a:cubicBezTo>
                  <a:cubicBezTo>
                    <a:pt x="105" y="45"/>
                    <a:pt x="102" y="41"/>
                    <a:pt x="102" y="37"/>
                  </a:cubicBezTo>
                  <a:close/>
                  <a:moveTo>
                    <a:pt x="74" y="77"/>
                  </a:moveTo>
                  <a:cubicBezTo>
                    <a:pt x="74" y="72"/>
                    <a:pt x="77" y="69"/>
                    <a:pt x="82" y="69"/>
                  </a:cubicBezTo>
                  <a:cubicBezTo>
                    <a:pt x="86" y="69"/>
                    <a:pt x="90" y="72"/>
                    <a:pt x="90" y="77"/>
                  </a:cubicBezTo>
                  <a:cubicBezTo>
                    <a:pt x="90" y="81"/>
                    <a:pt x="86" y="85"/>
                    <a:pt x="82" y="85"/>
                  </a:cubicBezTo>
                  <a:cubicBezTo>
                    <a:pt x="77" y="85"/>
                    <a:pt x="74" y="81"/>
                    <a:pt x="74" y="77"/>
                  </a:cubicBez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8" name="Freeform 16"/>
            <p:cNvSpPr>
              <a:spLocks noEditPoints="1"/>
            </p:cNvSpPr>
            <p:nvPr/>
          </p:nvSpPr>
          <p:spPr bwMode="auto">
            <a:xfrm>
              <a:off x="10171232" y="4243835"/>
              <a:ext cx="128991" cy="137097"/>
            </a:xfrm>
            <a:custGeom>
              <a:avLst/>
              <a:gdLst>
                <a:gd name="T0" fmla="*/ 136 w 160"/>
                <a:gd name="T1" fmla="*/ 70 h 160"/>
                <a:gd name="T2" fmla="*/ 138 w 160"/>
                <a:gd name="T3" fmla="*/ 66 h 160"/>
                <a:gd name="T4" fmla="*/ 22 w 160"/>
                <a:gd name="T5" fmla="*/ 66 h 160"/>
                <a:gd name="T6" fmla="*/ 26 w 160"/>
                <a:gd name="T7" fmla="*/ 69 h 160"/>
                <a:gd name="T8" fmla="*/ 52 w 160"/>
                <a:gd name="T9" fmla="*/ 66 h 160"/>
                <a:gd name="T10" fmla="*/ 108 w 160"/>
                <a:gd name="T11" fmla="*/ 66 h 160"/>
                <a:gd name="T12" fmla="*/ 134 w 160"/>
                <a:gd name="T13" fmla="*/ 69 h 160"/>
                <a:gd name="T14" fmla="*/ 80 w 160"/>
                <a:gd name="T15" fmla="*/ 90 h 160"/>
                <a:gd name="T16" fmla="*/ 80 w 160"/>
                <a:gd name="T17" fmla="*/ 42 h 160"/>
                <a:gd name="T18" fmla="*/ 22 w 160"/>
                <a:gd name="T19" fmla="*/ 79 h 160"/>
                <a:gd name="T20" fmla="*/ 138 w 160"/>
                <a:gd name="T21" fmla="*/ 79 h 160"/>
                <a:gd name="T22" fmla="*/ 134 w 160"/>
                <a:gd name="T23" fmla="*/ 76 h 160"/>
                <a:gd name="T24" fmla="*/ 26 w 160"/>
                <a:gd name="T25" fmla="*/ 76 h 160"/>
                <a:gd name="T26" fmla="*/ 22 w 160"/>
                <a:gd name="T27" fmla="*/ 79 h 160"/>
                <a:gd name="T28" fmla="*/ 17 w 160"/>
                <a:gd name="T29" fmla="*/ 0 h 160"/>
                <a:gd name="T30" fmla="*/ 0 w 160"/>
                <a:gd name="T31" fmla="*/ 132 h 160"/>
                <a:gd name="T32" fmla="*/ 45 w 160"/>
                <a:gd name="T33" fmla="*/ 152 h 160"/>
                <a:gd name="T34" fmla="*/ 68 w 160"/>
                <a:gd name="T35" fmla="*/ 148 h 160"/>
                <a:gd name="T36" fmla="*/ 45 w 160"/>
                <a:gd name="T37" fmla="*/ 144 h 160"/>
                <a:gd name="T38" fmla="*/ 8 w 160"/>
                <a:gd name="T39" fmla="*/ 132 h 160"/>
                <a:gd name="T40" fmla="*/ 17 w 160"/>
                <a:gd name="T41" fmla="*/ 8 h 160"/>
                <a:gd name="T42" fmla="*/ 152 w 160"/>
                <a:gd name="T43" fmla="*/ 14 h 160"/>
                <a:gd name="T44" fmla="*/ 145 w 160"/>
                <a:gd name="T45" fmla="*/ 143 h 160"/>
                <a:gd name="T46" fmla="*/ 104 w 160"/>
                <a:gd name="T47" fmla="*/ 135 h 160"/>
                <a:gd name="T48" fmla="*/ 104 w 160"/>
                <a:gd name="T49" fmla="*/ 159 h 160"/>
                <a:gd name="T50" fmla="*/ 145 w 160"/>
                <a:gd name="T51" fmla="*/ 151 h 160"/>
                <a:gd name="T52" fmla="*/ 160 w 160"/>
                <a:gd name="T53" fmla="*/ 14 h 160"/>
                <a:gd name="T54" fmla="*/ 56 w 160"/>
                <a:gd name="T55" fmla="*/ 140 h 160"/>
                <a:gd name="T56" fmla="*/ 56 w 160"/>
                <a:gd name="T57" fmla="*/ 156 h 160"/>
                <a:gd name="T58" fmla="*/ 56 w 160"/>
                <a:gd name="T59" fmla="*/ 140 h 160"/>
                <a:gd name="T60" fmla="*/ 96 w 160"/>
                <a:gd name="T61" fmla="*/ 148 h 160"/>
                <a:gd name="T62" fmla="*/ 112 w 160"/>
                <a:gd name="T63" fmla="*/ 14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0" h="160">
                  <a:moveTo>
                    <a:pt x="134" y="69"/>
                  </a:moveTo>
                  <a:cubicBezTo>
                    <a:pt x="135" y="69"/>
                    <a:pt x="136" y="70"/>
                    <a:pt x="136" y="70"/>
                  </a:cubicBezTo>
                  <a:cubicBezTo>
                    <a:pt x="136" y="70"/>
                    <a:pt x="137" y="70"/>
                    <a:pt x="137" y="69"/>
                  </a:cubicBezTo>
                  <a:cubicBezTo>
                    <a:pt x="138" y="68"/>
                    <a:pt x="138" y="67"/>
                    <a:pt x="138" y="66"/>
                  </a:cubicBezTo>
                  <a:cubicBezTo>
                    <a:pt x="137" y="65"/>
                    <a:pt x="117" y="38"/>
                    <a:pt x="80" y="38"/>
                  </a:cubicBezTo>
                  <a:cubicBezTo>
                    <a:pt x="43" y="38"/>
                    <a:pt x="23" y="65"/>
                    <a:pt x="22" y="66"/>
                  </a:cubicBezTo>
                  <a:cubicBezTo>
                    <a:pt x="22" y="67"/>
                    <a:pt x="22" y="68"/>
                    <a:pt x="23" y="69"/>
                  </a:cubicBezTo>
                  <a:cubicBezTo>
                    <a:pt x="24" y="70"/>
                    <a:pt x="25" y="70"/>
                    <a:pt x="26" y="69"/>
                  </a:cubicBezTo>
                  <a:cubicBezTo>
                    <a:pt x="26" y="68"/>
                    <a:pt x="38" y="51"/>
                    <a:pt x="62" y="44"/>
                  </a:cubicBezTo>
                  <a:cubicBezTo>
                    <a:pt x="56" y="49"/>
                    <a:pt x="52" y="57"/>
                    <a:pt x="52" y="66"/>
                  </a:cubicBezTo>
                  <a:cubicBezTo>
                    <a:pt x="52" y="81"/>
                    <a:pt x="64" y="94"/>
                    <a:pt x="80" y="94"/>
                  </a:cubicBezTo>
                  <a:cubicBezTo>
                    <a:pt x="96" y="94"/>
                    <a:pt x="108" y="81"/>
                    <a:pt x="108" y="66"/>
                  </a:cubicBezTo>
                  <a:cubicBezTo>
                    <a:pt x="108" y="57"/>
                    <a:pt x="104" y="49"/>
                    <a:pt x="98" y="44"/>
                  </a:cubicBezTo>
                  <a:cubicBezTo>
                    <a:pt x="122" y="51"/>
                    <a:pt x="134" y="68"/>
                    <a:pt x="134" y="69"/>
                  </a:cubicBezTo>
                  <a:close/>
                  <a:moveTo>
                    <a:pt x="104" y="66"/>
                  </a:moveTo>
                  <a:cubicBezTo>
                    <a:pt x="104" y="79"/>
                    <a:pt x="93" y="90"/>
                    <a:pt x="80" y="90"/>
                  </a:cubicBezTo>
                  <a:cubicBezTo>
                    <a:pt x="67" y="90"/>
                    <a:pt x="56" y="79"/>
                    <a:pt x="56" y="66"/>
                  </a:cubicBezTo>
                  <a:cubicBezTo>
                    <a:pt x="56" y="52"/>
                    <a:pt x="67" y="42"/>
                    <a:pt x="80" y="42"/>
                  </a:cubicBezTo>
                  <a:cubicBezTo>
                    <a:pt x="93" y="42"/>
                    <a:pt x="104" y="52"/>
                    <a:pt x="104" y="66"/>
                  </a:cubicBezTo>
                  <a:close/>
                  <a:moveTo>
                    <a:pt x="22" y="79"/>
                  </a:moveTo>
                  <a:cubicBezTo>
                    <a:pt x="23" y="80"/>
                    <a:pt x="43" y="108"/>
                    <a:pt x="80" y="108"/>
                  </a:cubicBezTo>
                  <a:cubicBezTo>
                    <a:pt x="117" y="108"/>
                    <a:pt x="137" y="80"/>
                    <a:pt x="138" y="79"/>
                  </a:cubicBezTo>
                  <a:cubicBezTo>
                    <a:pt x="138" y="78"/>
                    <a:pt x="138" y="77"/>
                    <a:pt x="137" y="76"/>
                  </a:cubicBezTo>
                  <a:cubicBezTo>
                    <a:pt x="136" y="75"/>
                    <a:pt x="135" y="76"/>
                    <a:pt x="134" y="76"/>
                  </a:cubicBezTo>
                  <a:cubicBezTo>
                    <a:pt x="134" y="77"/>
                    <a:pt x="115" y="104"/>
                    <a:pt x="80" y="104"/>
                  </a:cubicBezTo>
                  <a:cubicBezTo>
                    <a:pt x="45" y="104"/>
                    <a:pt x="26" y="77"/>
                    <a:pt x="26" y="76"/>
                  </a:cubicBezTo>
                  <a:cubicBezTo>
                    <a:pt x="25" y="76"/>
                    <a:pt x="24" y="75"/>
                    <a:pt x="23" y="76"/>
                  </a:cubicBezTo>
                  <a:cubicBezTo>
                    <a:pt x="22" y="76"/>
                    <a:pt x="22" y="78"/>
                    <a:pt x="22" y="79"/>
                  </a:cubicBezTo>
                  <a:close/>
                  <a:moveTo>
                    <a:pt x="145" y="0"/>
                  </a:moveTo>
                  <a:cubicBezTo>
                    <a:pt x="17" y="0"/>
                    <a:pt x="17" y="0"/>
                    <a:pt x="17" y="0"/>
                  </a:cubicBezTo>
                  <a:cubicBezTo>
                    <a:pt x="7" y="0"/>
                    <a:pt x="0" y="6"/>
                    <a:pt x="0" y="14"/>
                  </a:cubicBezTo>
                  <a:cubicBezTo>
                    <a:pt x="0" y="132"/>
                    <a:pt x="0" y="132"/>
                    <a:pt x="0" y="132"/>
                  </a:cubicBezTo>
                  <a:cubicBezTo>
                    <a:pt x="0" y="142"/>
                    <a:pt x="7" y="152"/>
                    <a:pt x="17" y="152"/>
                  </a:cubicBezTo>
                  <a:cubicBezTo>
                    <a:pt x="45" y="152"/>
                    <a:pt x="45" y="152"/>
                    <a:pt x="45" y="152"/>
                  </a:cubicBezTo>
                  <a:cubicBezTo>
                    <a:pt x="46" y="156"/>
                    <a:pt x="51" y="160"/>
                    <a:pt x="56" y="160"/>
                  </a:cubicBezTo>
                  <a:cubicBezTo>
                    <a:pt x="63" y="160"/>
                    <a:pt x="68" y="154"/>
                    <a:pt x="68" y="148"/>
                  </a:cubicBezTo>
                  <a:cubicBezTo>
                    <a:pt x="68" y="141"/>
                    <a:pt x="63" y="136"/>
                    <a:pt x="56" y="136"/>
                  </a:cubicBezTo>
                  <a:cubicBezTo>
                    <a:pt x="51" y="136"/>
                    <a:pt x="46" y="139"/>
                    <a:pt x="45" y="144"/>
                  </a:cubicBezTo>
                  <a:cubicBezTo>
                    <a:pt x="17" y="144"/>
                    <a:pt x="17" y="144"/>
                    <a:pt x="17" y="144"/>
                  </a:cubicBezTo>
                  <a:cubicBezTo>
                    <a:pt x="12" y="144"/>
                    <a:pt x="8" y="137"/>
                    <a:pt x="8" y="132"/>
                  </a:cubicBezTo>
                  <a:cubicBezTo>
                    <a:pt x="8" y="14"/>
                    <a:pt x="8" y="14"/>
                    <a:pt x="8" y="14"/>
                  </a:cubicBezTo>
                  <a:cubicBezTo>
                    <a:pt x="8" y="8"/>
                    <a:pt x="14" y="8"/>
                    <a:pt x="17" y="8"/>
                  </a:cubicBezTo>
                  <a:cubicBezTo>
                    <a:pt x="145" y="8"/>
                    <a:pt x="145" y="8"/>
                    <a:pt x="145" y="8"/>
                  </a:cubicBezTo>
                  <a:cubicBezTo>
                    <a:pt x="150" y="8"/>
                    <a:pt x="152" y="9"/>
                    <a:pt x="152" y="14"/>
                  </a:cubicBezTo>
                  <a:cubicBezTo>
                    <a:pt x="152" y="132"/>
                    <a:pt x="152" y="132"/>
                    <a:pt x="152" y="132"/>
                  </a:cubicBezTo>
                  <a:cubicBezTo>
                    <a:pt x="152" y="136"/>
                    <a:pt x="150" y="143"/>
                    <a:pt x="145" y="143"/>
                  </a:cubicBezTo>
                  <a:cubicBezTo>
                    <a:pt x="115" y="143"/>
                    <a:pt x="115" y="143"/>
                    <a:pt x="115" y="143"/>
                  </a:cubicBezTo>
                  <a:cubicBezTo>
                    <a:pt x="114" y="138"/>
                    <a:pt x="109" y="135"/>
                    <a:pt x="104" y="135"/>
                  </a:cubicBezTo>
                  <a:cubicBezTo>
                    <a:pt x="97" y="135"/>
                    <a:pt x="92" y="140"/>
                    <a:pt x="92" y="147"/>
                  </a:cubicBezTo>
                  <a:cubicBezTo>
                    <a:pt x="92" y="154"/>
                    <a:pt x="97" y="159"/>
                    <a:pt x="104" y="159"/>
                  </a:cubicBezTo>
                  <a:cubicBezTo>
                    <a:pt x="109" y="159"/>
                    <a:pt x="114" y="156"/>
                    <a:pt x="115" y="151"/>
                  </a:cubicBezTo>
                  <a:cubicBezTo>
                    <a:pt x="145" y="151"/>
                    <a:pt x="145" y="151"/>
                    <a:pt x="145" y="151"/>
                  </a:cubicBezTo>
                  <a:cubicBezTo>
                    <a:pt x="155" y="151"/>
                    <a:pt x="160" y="141"/>
                    <a:pt x="160" y="132"/>
                  </a:cubicBezTo>
                  <a:cubicBezTo>
                    <a:pt x="160" y="14"/>
                    <a:pt x="160" y="14"/>
                    <a:pt x="160" y="14"/>
                  </a:cubicBezTo>
                  <a:cubicBezTo>
                    <a:pt x="160" y="5"/>
                    <a:pt x="154" y="0"/>
                    <a:pt x="145" y="0"/>
                  </a:cubicBezTo>
                  <a:close/>
                  <a:moveTo>
                    <a:pt x="56" y="140"/>
                  </a:moveTo>
                  <a:cubicBezTo>
                    <a:pt x="60" y="140"/>
                    <a:pt x="64" y="143"/>
                    <a:pt x="64" y="148"/>
                  </a:cubicBezTo>
                  <a:cubicBezTo>
                    <a:pt x="64" y="152"/>
                    <a:pt x="60" y="156"/>
                    <a:pt x="56" y="156"/>
                  </a:cubicBezTo>
                  <a:cubicBezTo>
                    <a:pt x="52" y="156"/>
                    <a:pt x="48" y="152"/>
                    <a:pt x="48" y="148"/>
                  </a:cubicBezTo>
                  <a:cubicBezTo>
                    <a:pt x="48" y="143"/>
                    <a:pt x="52" y="140"/>
                    <a:pt x="56" y="140"/>
                  </a:cubicBezTo>
                  <a:close/>
                  <a:moveTo>
                    <a:pt x="104" y="156"/>
                  </a:moveTo>
                  <a:cubicBezTo>
                    <a:pt x="100" y="156"/>
                    <a:pt x="96" y="152"/>
                    <a:pt x="96" y="148"/>
                  </a:cubicBezTo>
                  <a:cubicBezTo>
                    <a:pt x="96" y="143"/>
                    <a:pt x="100" y="140"/>
                    <a:pt x="104" y="140"/>
                  </a:cubicBezTo>
                  <a:cubicBezTo>
                    <a:pt x="108" y="140"/>
                    <a:pt x="112" y="143"/>
                    <a:pt x="112" y="148"/>
                  </a:cubicBezTo>
                  <a:cubicBezTo>
                    <a:pt x="112" y="152"/>
                    <a:pt x="108" y="156"/>
                    <a:pt x="104" y="156"/>
                  </a:cubicBez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9" name="Freeform 37"/>
            <p:cNvSpPr>
              <a:spLocks noEditPoints="1"/>
            </p:cNvSpPr>
            <p:nvPr/>
          </p:nvSpPr>
          <p:spPr bwMode="auto">
            <a:xfrm>
              <a:off x="10212387" y="3902661"/>
              <a:ext cx="145490" cy="148153"/>
            </a:xfrm>
            <a:custGeom>
              <a:avLst/>
              <a:gdLst>
                <a:gd name="T0" fmla="*/ 64 w 168"/>
                <a:gd name="T1" fmla="*/ 62 h 160"/>
                <a:gd name="T2" fmla="*/ 40 w 168"/>
                <a:gd name="T3" fmla="*/ 62 h 160"/>
                <a:gd name="T4" fmla="*/ 52 w 168"/>
                <a:gd name="T5" fmla="*/ 54 h 160"/>
                <a:gd name="T6" fmla="*/ 52 w 168"/>
                <a:gd name="T7" fmla="*/ 70 h 160"/>
                <a:gd name="T8" fmla="*/ 52 w 168"/>
                <a:gd name="T9" fmla="*/ 54 h 160"/>
                <a:gd name="T10" fmla="*/ 98 w 168"/>
                <a:gd name="T11" fmla="*/ 22 h 160"/>
                <a:gd name="T12" fmla="*/ 98 w 168"/>
                <a:gd name="T13" fmla="*/ 26 h 160"/>
                <a:gd name="T14" fmla="*/ 164 w 168"/>
                <a:gd name="T15" fmla="*/ 28 h 160"/>
                <a:gd name="T16" fmla="*/ 98 w 168"/>
                <a:gd name="T17" fmla="*/ 82 h 160"/>
                <a:gd name="T18" fmla="*/ 98 w 168"/>
                <a:gd name="T19" fmla="*/ 86 h 160"/>
                <a:gd name="T20" fmla="*/ 164 w 168"/>
                <a:gd name="T21" fmla="*/ 136 h 160"/>
                <a:gd name="T22" fmla="*/ 98 w 168"/>
                <a:gd name="T23" fmla="*/ 138 h 160"/>
                <a:gd name="T24" fmla="*/ 98 w 168"/>
                <a:gd name="T25" fmla="*/ 142 h 160"/>
                <a:gd name="T26" fmla="*/ 168 w 168"/>
                <a:gd name="T27" fmla="*/ 136 h 160"/>
                <a:gd name="T28" fmla="*/ 162 w 168"/>
                <a:gd name="T29" fmla="*/ 22 h 160"/>
                <a:gd name="T30" fmla="*/ 140 w 168"/>
                <a:gd name="T31" fmla="*/ 52 h 160"/>
                <a:gd name="T32" fmla="*/ 134 w 168"/>
                <a:gd name="T33" fmla="*/ 50 h 160"/>
                <a:gd name="T34" fmla="*/ 134 w 168"/>
                <a:gd name="T35" fmla="*/ 54 h 160"/>
                <a:gd name="T36" fmla="*/ 114 w 168"/>
                <a:gd name="T37" fmla="*/ 68 h 160"/>
                <a:gd name="T38" fmla="*/ 150 w 168"/>
                <a:gd name="T39" fmla="*/ 70 h 160"/>
                <a:gd name="T40" fmla="*/ 150 w 168"/>
                <a:gd name="T41" fmla="*/ 66 h 160"/>
                <a:gd name="T42" fmla="*/ 114 w 168"/>
                <a:gd name="T43" fmla="*/ 68 h 160"/>
                <a:gd name="T44" fmla="*/ 80 w 168"/>
                <a:gd name="T45" fmla="*/ 4 h 160"/>
                <a:gd name="T46" fmla="*/ 8 w 168"/>
                <a:gd name="T47" fmla="*/ 18 h 160"/>
                <a:gd name="T48" fmla="*/ 0 w 168"/>
                <a:gd name="T49" fmla="*/ 138 h 160"/>
                <a:gd name="T50" fmla="*/ 80 w 168"/>
                <a:gd name="T51" fmla="*/ 146 h 160"/>
                <a:gd name="T52" fmla="*/ 84 w 168"/>
                <a:gd name="T53" fmla="*/ 160 h 160"/>
                <a:gd name="T54" fmla="*/ 88 w 168"/>
                <a:gd name="T55" fmla="*/ 4 h 160"/>
                <a:gd name="T56" fmla="*/ 80 w 168"/>
                <a:gd name="T57" fmla="*/ 138 h 160"/>
                <a:gd name="T58" fmla="*/ 8 w 168"/>
                <a:gd name="T59" fmla="*/ 121 h 160"/>
                <a:gd name="T60" fmla="*/ 64 w 168"/>
                <a:gd name="T61" fmla="*/ 114 h 160"/>
                <a:gd name="T62" fmla="*/ 80 w 168"/>
                <a:gd name="T63" fmla="*/ 101 h 160"/>
                <a:gd name="T64" fmla="*/ 80 w 168"/>
                <a:gd name="T65" fmla="*/ 95 h 160"/>
                <a:gd name="T66" fmla="*/ 48 w 168"/>
                <a:gd name="T67" fmla="*/ 91 h 160"/>
                <a:gd name="T68" fmla="*/ 8 w 168"/>
                <a:gd name="T69" fmla="*/ 116 h 160"/>
                <a:gd name="T70" fmla="*/ 80 w 168"/>
                <a:gd name="T71" fmla="*/ 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8" h="160">
                  <a:moveTo>
                    <a:pt x="52" y="74"/>
                  </a:moveTo>
                  <a:cubicBezTo>
                    <a:pt x="59" y="74"/>
                    <a:pt x="64" y="69"/>
                    <a:pt x="64" y="62"/>
                  </a:cubicBezTo>
                  <a:cubicBezTo>
                    <a:pt x="64" y="55"/>
                    <a:pt x="59" y="50"/>
                    <a:pt x="52" y="50"/>
                  </a:cubicBezTo>
                  <a:cubicBezTo>
                    <a:pt x="45" y="50"/>
                    <a:pt x="40" y="55"/>
                    <a:pt x="40" y="62"/>
                  </a:cubicBezTo>
                  <a:cubicBezTo>
                    <a:pt x="40" y="69"/>
                    <a:pt x="45" y="74"/>
                    <a:pt x="52" y="74"/>
                  </a:cubicBezTo>
                  <a:close/>
                  <a:moveTo>
                    <a:pt x="52" y="54"/>
                  </a:moveTo>
                  <a:cubicBezTo>
                    <a:pt x="56" y="54"/>
                    <a:pt x="60" y="58"/>
                    <a:pt x="60" y="62"/>
                  </a:cubicBezTo>
                  <a:cubicBezTo>
                    <a:pt x="60" y="66"/>
                    <a:pt x="56" y="70"/>
                    <a:pt x="52" y="70"/>
                  </a:cubicBezTo>
                  <a:cubicBezTo>
                    <a:pt x="48" y="70"/>
                    <a:pt x="44" y="66"/>
                    <a:pt x="44" y="62"/>
                  </a:cubicBezTo>
                  <a:cubicBezTo>
                    <a:pt x="44" y="58"/>
                    <a:pt x="48" y="54"/>
                    <a:pt x="52" y="54"/>
                  </a:cubicBezTo>
                  <a:close/>
                  <a:moveTo>
                    <a:pt x="162" y="22"/>
                  </a:moveTo>
                  <a:cubicBezTo>
                    <a:pt x="98" y="22"/>
                    <a:pt x="98" y="22"/>
                    <a:pt x="98" y="22"/>
                  </a:cubicBezTo>
                  <a:cubicBezTo>
                    <a:pt x="97" y="22"/>
                    <a:pt x="96" y="23"/>
                    <a:pt x="96" y="24"/>
                  </a:cubicBezTo>
                  <a:cubicBezTo>
                    <a:pt x="96" y="25"/>
                    <a:pt x="97" y="26"/>
                    <a:pt x="98" y="26"/>
                  </a:cubicBezTo>
                  <a:cubicBezTo>
                    <a:pt x="162" y="26"/>
                    <a:pt x="162" y="26"/>
                    <a:pt x="162" y="26"/>
                  </a:cubicBezTo>
                  <a:cubicBezTo>
                    <a:pt x="163" y="26"/>
                    <a:pt x="164" y="27"/>
                    <a:pt x="164" y="28"/>
                  </a:cubicBezTo>
                  <a:cubicBezTo>
                    <a:pt x="164" y="82"/>
                    <a:pt x="164" y="82"/>
                    <a:pt x="164" y="82"/>
                  </a:cubicBezTo>
                  <a:cubicBezTo>
                    <a:pt x="98" y="82"/>
                    <a:pt x="98" y="82"/>
                    <a:pt x="98" y="82"/>
                  </a:cubicBezTo>
                  <a:cubicBezTo>
                    <a:pt x="97" y="82"/>
                    <a:pt x="96" y="83"/>
                    <a:pt x="96" y="84"/>
                  </a:cubicBezTo>
                  <a:cubicBezTo>
                    <a:pt x="96" y="85"/>
                    <a:pt x="97" y="86"/>
                    <a:pt x="98" y="86"/>
                  </a:cubicBezTo>
                  <a:cubicBezTo>
                    <a:pt x="164" y="86"/>
                    <a:pt x="164" y="86"/>
                    <a:pt x="164" y="86"/>
                  </a:cubicBezTo>
                  <a:cubicBezTo>
                    <a:pt x="164" y="136"/>
                    <a:pt x="164" y="136"/>
                    <a:pt x="164" y="136"/>
                  </a:cubicBezTo>
                  <a:cubicBezTo>
                    <a:pt x="164" y="137"/>
                    <a:pt x="163" y="138"/>
                    <a:pt x="162" y="138"/>
                  </a:cubicBezTo>
                  <a:cubicBezTo>
                    <a:pt x="98" y="138"/>
                    <a:pt x="98" y="138"/>
                    <a:pt x="98" y="138"/>
                  </a:cubicBezTo>
                  <a:cubicBezTo>
                    <a:pt x="97" y="138"/>
                    <a:pt x="96" y="139"/>
                    <a:pt x="96" y="140"/>
                  </a:cubicBezTo>
                  <a:cubicBezTo>
                    <a:pt x="96" y="141"/>
                    <a:pt x="97" y="142"/>
                    <a:pt x="98" y="142"/>
                  </a:cubicBezTo>
                  <a:cubicBezTo>
                    <a:pt x="162" y="142"/>
                    <a:pt x="162" y="142"/>
                    <a:pt x="162" y="142"/>
                  </a:cubicBezTo>
                  <a:cubicBezTo>
                    <a:pt x="165" y="142"/>
                    <a:pt x="168" y="139"/>
                    <a:pt x="168" y="136"/>
                  </a:cubicBezTo>
                  <a:cubicBezTo>
                    <a:pt x="168" y="28"/>
                    <a:pt x="168" y="28"/>
                    <a:pt x="168" y="28"/>
                  </a:cubicBezTo>
                  <a:cubicBezTo>
                    <a:pt x="168" y="25"/>
                    <a:pt x="165" y="22"/>
                    <a:pt x="162" y="22"/>
                  </a:cubicBezTo>
                  <a:close/>
                  <a:moveTo>
                    <a:pt x="138" y="54"/>
                  </a:moveTo>
                  <a:cubicBezTo>
                    <a:pt x="139" y="54"/>
                    <a:pt x="140" y="53"/>
                    <a:pt x="140" y="52"/>
                  </a:cubicBezTo>
                  <a:cubicBezTo>
                    <a:pt x="140" y="51"/>
                    <a:pt x="139" y="50"/>
                    <a:pt x="138" y="50"/>
                  </a:cubicBezTo>
                  <a:cubicBezTo>
                    <a:pt x="134" y="50"/>
                    <a:pt x="134" y="50"/>
                    <a:pt x="134" y="50"/>
                  </a:cubicBezTo>
                  <a:cubicBezTo>
                    <a:pt x="133" y="50"/>
                    <a:pt x="132" y="51"/>
                    <a:pt x="132" y="52"/>
                  </a:cubicBezTo>
                  <a:cubicBezTo>
                    <a:pt x="132" y="53"/>
                    <a:pt x="133" y="54"/>
                    <a:pt x="134" y="54"/>
                  </a:cubicBezTo>
                  <a:lnTo>
                    <a:pt x="138" y="54"/>
                  </a:lnTo>
                  <a:close/>
                  <a:moveTo>
                    <a:pt x="114" y="68"/>
                  </a:moveTo>
                  <a:cubicBezTo>
                    <a:pt x="114" y="69"/>
                    <a:pt x="115" y="70"/>
                    <a:pt x="116" y="70"/>
                  </a:cubicBezTo>
                  <a:cubicBezTo>
                    <a:pt x="150" y="70"/>
                    <a:pt x="150" y="70"/>
                    <a:pt x="150" y="70"/>
                  </a:cubicBezTo>
                  <a:cubicBezTo>
                    <a:pt x="151" y="70"/>
                    <a:pt x="152" y="69"/>
                    <a:pt x="152" y="68"/>
                  </a:cubicBezTo>
                  <a:cubicBezTo>
                    <a:pt x="152" y="67"/>
                    <a:pt x="151" y="66"/>
                    <a:pt x="150" y="66"/>
                  </a:cubicBezTo>
                  <a:cubicBezTo>
                    <a:pt x="116" y="66"/>
                    <a:pt x="116" y="66"/>
                    <a:pt x="116" y="66"/>
                  </a:cubicBezTo>
                  <a:cubicBezTo>
                    <a:pt x="115" y="66"/>
                    <a:pt x="114" y="67"/>
                    <a:pt x="114" y="68"/>
                  </a:cubicBezTo>
                  <a:close/>
                  <a:moveTo>
                    <a:pt x="84" y="0"/>
                  </a:moveTo>
                  <a:cubicBezTo>
                    <a:pt x="82" y="0"/>
                    <a:pt x="80" y="2"/>
                    <a:pt x="80" y="4"/>
                  </a:cubicBezTo>
                  <a:cubicBezTo>
                    <a:pt x="80" y="18"/>
                    <a:pt x="80" y="18"/>
                    <a:pt x="80" y="18"/>
                  </a:cubicBezTo>
                  <a:cubicBezTo>
                    <a:pt x="8" y="18"/>
                    <a:pt x="8" y="18"/>
                    <a:pt x="8" y="18"/>
                  </a:cubicBezTo>
                  <a:cubicBezTo>
                    <a:pt x="4" y="18"/>
                    <a:pt x="0" y="22"/>
                    <a:pt x="0" y="26"/>
                  </a:cubicBezTo>
                  <a:cubicBezTo>
                    <a:pt x="0" y="138"/>
                    <a:pt x="0" y="138"/>
                    <a:pt x="0" y="138"/>
                  </a:cubicBezTo>
                  <a:cubicBezTo>
                    <a:pt x="0" y="142"/>
                    <a:pt x="4" y="146"/>
                    <a:pt x="8" y="146"/>
                  </a:cubicBezTo>
                  <a:cubicBezTo>
                    <a:pt x="80" y="146"/>
                    <a:pt x="80" y="146"/>
                    <a:pt x="80" y="146"/>
                  </a:cubicBezTo>
                  <a:cubicBezTo>
                    <a:pt x="80" y="156"/>
                    <a:pt x="80" y="156"/>
                    <a:pt x="80" y="156"/>
                  </a:cubicBezTo>
                  <a:cubicBezTo>
                    <a:pt x="80" y="158"/>
                    <a:pt x="82" y="160"/>
                    <a:pt x="84" y="160"/>
                  </a:cubicBezTo>
                  <a:cubicBezTo>
                    <a:pt x="86" y="160"/>
                    <a:pt x="88" y="158"/>
                    <a:pt x="88" y="156"/>
                  </a:cubicBezTo>
                  <a:cubicBezTo>
                    <a:pt x="88" y="4"/>
                    <a:pt x="88" y="4"/>
                    <a:pt x="88" y="4"/>
                  </a:cubicBezTo>
                  <a:cubicBezTo>
                    <a:pt x="88" y="2"/>
                    <a:pt x="86" y="0"/>
                    <a:pt x="84" y="0"/>
                  </a:cubicBezTo>
                  <a:close/>
                  <a:moveTo>
                    <a:pt x="80" y="138"/>
                  </a:moveTo>
                  <a:cubicBezTo>
                    <a:pt x="8" y="138"/>
                    <a:pt x="8" y="138"/>
                    <a:pt x="8" y="138"/>
                  </a:cubicBezTo>
                  <a:cubicBezTo>
                    <a:pt x="8" y="121"/>
                    <a:pt x="8" y="121"/>
                    <a:pt x="8" y="121"/>
                  </a:cubicBezTo>
                  <a:cubicBezTo>
                    <a:pt x="46" y="95"/>
                    <a:pt x="46" y="95"/>
                    <a:pt x="46" y="95"/>
                  </a:cubicBezTo>
                  <a:cubicBezTo>
                    <a:pt x="64" y="114"/>
                    <a:pt x="64" y="114"/>
                    <a:pt x="64" y="114"/>
                  </a:cubicBezTo>
                  <a:cubicBezTo>
                    <a:pt x="65" y="114"/>
                    <a:pt x="66" y="114"/>
                    <a:pt x="67" y="114"/>
                  </a:cubicBezTo>
                  <a:cubicBezTo>
                    <a:pt x="80" y="101"/>
                    <a:pt x="80" y="101"/>
                    <a:pt x="80" y="101"/>
                  </a:cubicBezTo>
                  <a:cubicBezTo>
                    <a:pt x="80" y="138"/>
                    <a:pt x="80" y="138"/>
                    <a:pt x="80" y="138"/>
                  </a:cubicBezTo>
                  <a:close/>
                  <a:moveTo>
                    <a:pt x="80" y="95"/>
                  </a:moveTo>
                  <a:cubicBezTo>
                    <a:pt x="66" y="109"/>
                    <a:pt x="66" y="109"/>
                    <a:pt x="66" y="109"/>
                  </a:cubicBezTo>
                  <a:cubicBezTo>
                    <a:pt x="48" y="91"/>
                    <a:pt x="48" y="91"/>
                    <a:pt x="48" y="91"/>
                  </a:cubicBezTo>
                  <a:cubicBezTo>
                    <a:pt x="47" y="90"/>
                    <a:pt x="46" y="90"/>
                    <a:pt x="45" y="90"/>
                  </a:cubicBezTo>
                  <a:cubicBezTo>
                    <a:pt x="8" y="116"/>
                    <a:pt x="8" y="116"/>
                    <a:pt x="8" y="116"/>
                  </a:cubicBezTo>
                  <a:cubicBezTo>
                    <a:pt x="8" y="26"/>
                    <a:pt x="8" y="26"/>
                    <a:pt x="8" y="26"/>
                  </a:cubicBezTo>
                  <a:cubicBezTo>
                    <a:pt x="80" y="26"/>
                    <a:pt x="80" y="26"/>
                    <a:pt x="80" y="26"/>
                  </a:cubicBezTo>
                  <a:lnTo>
                    <a:pt x="80" y="95"/>
                  </a:lnTo>
                  <a:close/>
                </a:path>
              </a:pathLst>
            </a:custGeom>
            <a:solidFill>
              <a:srgbClr val="1D1D1A"/>
            </a:solid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0" name="Freeform 29"/>
            <p:cNvSpPr>
              <a:spLocks noEditPoints="1"/>
            </p:cNvSpPr>
            <p:nvPr/>
          </p:nvSpPr>
          <p:spPr bwMode="auto">
            <a:xfrm>
              <a:off x="5461630" y="4237689"/>
              <a:ext cx="152394" cy="149392"/>
            </a:xfrm>
            <a:custGeom>
              <a:avLst/>
              <a:gdLst>
                <a:gd name="T0" fmla="*/ 96 w 176"/>
                <a:gd name="T1" fmla="*/ 62 h 160"/>
                <a:gd name="T2" fmla="*/ 100 w 176"/>
                <a:gd name="T3" fmla="*/ 61 h 160"/>
                <a:gd name="T4" fmla="*/ 124 w 176"/>
                <a:gd name="T5" fmla="*/ 96 h 160"/>
                <a:gd name="T6" fmla="*/ 136 w 176"/>
                <a:gd name="T7" fmla="*/ 94 h 160"/>
                <a:gd name="T8" fmla="*/ 124 w 176"/>
                <a:gd name="T9" fmla="*/ 92 h 160"/>
                <a:gd name="T10" fmla="*/ 104 w 176"/>
                <a:gd name="T11" fmla="*/ 60 h 160"/>
                <a:gd name="T12" fmla="*/ 93 w 176"/>
                <a:gd name="T13" fmla="*/ 60 h 160"/>
                <a:gd name="T14" fmla="*/ 77 w 176"/>
                <a:gd name="T15" fmla="*/ 91 h 160"/>
                <a:gd name="T16" fmla="*/ 70 w 176"/>
                <a:gd name="T17" fmla="*/ 83 h 160"/>
                <a:gd name="T18" fmla="*/ 61 w 176"/>
                <a:gd name="T19" fmla="*/ 84 h 160"/>
                <a:gd name="T20" fmla="*/ 54 w 176"/>
                <a:gd name="T21" fmla="*/ 92 h 160"/>
                <a:gd name="T22" fmla="*/ 40 w 176"/>
                <a:gd name="T23" fmla="*/ 94 h 160"/>
                <a:gd name="T24" fmla="*/ 54 w 176"/>
                <a:gd name="T25" fmla="*/ 96 h 160"/>
                <a:gd name="T26" fmla="*/ 64 w 176"/>
                <a:gd name="T27" fmla="*/ 86 h 160"/>
                <a:gd name="T28" fmla="*/ 67 w 176"/>
                <a:gd name="T29" fmla="*/ 86 h 160"/>
                <a:gd name="T30" fmla="*/ 77 w 176"/>
                <a:gd name="T31" fmla="*/ 94 h 160"/>
                <a:gd name="T32" fmla="*/ 166 w 176"/>
                <a:gd name="T33" fmla="*/ 68 h 160"/>
                <a:gd name="T34" fmla="*/ 10 w 176"/>
                <a:gd name="T35" fmla="*/ 68 h 160"/>
                <a:gd name="T36" fmla="*/ 0 w 176"/>
                <a:gd name="T37" fmla="*/ 102 h 160"/>
                <a:gd name="T38" fmla="*/ 28 w 176"/>
                <a:gd name="T39" fmla="*/ 102 h 160"/>
                <a:gd name="T40" fmla="*/ 18 w 176"/>
                <a:gd name="T41" fmla="*/ 69 h 160"/>
                <a:gd name="T42" fmla="*/ 158 w 176"/>
                <a:gd name="T43" fmla="*/ 69 h 160"/>
                <a:gd name="T44" fmla="*/ 148 w 176"/>
                <a:gd name="T45" fmla="*/ 102 h 160"/>
                <a:gd name="T46" fmla="*/ 98 w 176"/>
                <a:gd name="T47" fmla="*/ 156 h 160"/>
                <a:gd name="T48" fmla="*/ 82 w 176"/>
                <a:gd name="T49" fmla="*/ 152 h 160"/>
                <a:gd name="T50" fmla="*/ 82 w 176"/>
                <a:gd name="T51" fmla="*/ 160 h 160"/>
                <a:gd name="T52" fmla="*/ 159 w 176"/>
                <a:gd name="T53" fmla="*/ 116 h 160"/>
                <a:gd name="T54" fmla="*/ 176 w 176"/>
                <a:gd name="T55" fmla="*/ 102 h 160"/>
                <a:gd name="T56" fmla="*/ 166 w 176"/>
                <a:gd name="T57" fmla="*/ 68 h 160"/>
                <a:gd name="T58" fmla="*/ 20 w 176"/>
                <a:gd name="T59" fmla="*/ 102 h 160"/>
                <a:gd name="T60" fmla="*/ 8 w 176"/>
                <a:gd name="T61" fmla="*/ 102 h 160"/>
                <a:gd name="T62" fmla="*/ 14 w 176"/>
                <a:gd name="T63" fmla="*/ 76 h 160"/>
                <a:gd name="T64" fmla="*/ 168 w 176"/>
                <a:gd name="T65" fmla="*/ 102 h 160"/>
                <a:gd name="T66" fmla="*/ 156 w 176"/>
                <a:gd name="T67" fmla="*/ 102 h 160"/>
                <a:gd name="T68" fmla="*/ 162 w 176"/>
                <a:gd name="T69" fmla="*/ 76 h 160"/>
                <a:gd name="T70" fmla="*/ 168 w 176"/>
                <a:gd name="T71" fmla="*/ 10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60">
                  <a:moveTo>
                    <a:pt x="82" y="91"/>
                  </a:moveTo>
                  <a:cubicBezTo>
                    <a:pt x="96" y="62"/>
                    <a:pt x="96" y="62"/>
                    <a:pt x="96" y="62"/>
                  </a:cubicBezTo>
                  <a:cubicBezTo>
                    <a:pt x="97" y="61"/>
                    <a:pt x="98" y="60"/>
                    <a:pt x="98" y="60"/>
                  </a:cubicBezTo>
                  <a:cubicBezTo>
                    <a:pt x="98" y="60"/>
                    <a:pt x="99" y="60"/>
                    <a:pt x="100" y="61"/>
                  </a:cubicBezTo>
                  <a:cubicBezTo>
                    <a:pt x="118" y="93"/>
                    <a:pt x="118" y="93"/>
                    <a:pt x="118" y="93"/>
                  </a:cubicBezTo>
                  <a:cubicBezTo>
                    <a:pt x="120" y="95"/>
                    <a:pt x="122" y="96"/>
                    <a:pt x="124" y="96"/>
                  </a:cubicBezTo>
                  <a:cubicBezTo>
                    <a:pt x="134" y="96"/>
                    <a:pt x="134" y="96"/>
                    <a:pt x="134" y="96"/>
                  </a:cubicBezTo>
                  <a:cubicBezTo>
                    <a:pt x="135" y="96"/>
                    <a:pt x="136" y="95"/>
                    <a:pt x="136" y="94"/>
                  </a:cubicBezTo>
                  <a:cubicBezTo>
                    <a:pt x="136" y="92"/>
                    <a:pt x="135" y="92"/>
                    <a:pt x="134" y="92"/>
                  </a:cubicBezTo>
                  <a:cubicBezTo>
                    <a:pt x="124" y="92"/>
                    <a:pt x="124" y="92"/>
                    <a:pt x="124" y="92"/>
                  </a:cubicBezTo>
                  <a:cubicBezTo>
                    <a:pt x="123" y="92"/>
                    <a:pt x="122" y="92"/>
                    <a:pt x="122" y="91"/>
                  </a:cubicBezTo>
                  <a:cubicBezTo>
                    <a:pt x="104" y="60"/>
                    <a:pt x="104" y="60"/>
                    <a:pt x="104" y="60"/>
                  </a:cubicBezTo>
                  <a:cubicBezTo>
                    <a:pt x="102" y="58"/>
                    <a:pt x="100" y="56"/>
                    <a:pt x="98" y="57"/>
                  </a:cubicBezTo>
                  <a:cubicBezTo>
                    <a:pt x="96" y="57"/>
                    <a:pt x="94" y="58"/>
                    <a:pt x="93" y="60"/>
                  </a:cubicBezTo>
                  <a:cubicBezTo>
                    <a:pt x="78" y="90"/>
                    <a:pt x="78" y="90"/>
                    <a:pt x="78" y="90"/>
                  </a:cubicBezTo>
                  <a:cubicBezTo>
                    <a:pt x="78" y="90"/>
                    <a:pt x="77" y="91"/>
                    <a:pt x="77" y="91"/>
                  </a:cubicBezTo>
                  <a:cubicBezTo>
                    <a:pt x="76" y="91"/>
                    <a:pt x="76" y="91"/>
                    <a:pt x="75" y="90"/>
                  </a:cubicBezTo>
                  <a:cubicBezTo>
                    <a:pt x="70" y="83"/>
                    <a:pt x="70" y="83"/>
                    <a:pt x="70" y="83"/>
                  </a:cubicBezTo>
                  <a:cubicBezTo>
                    <a:pt x="69" y="82"/>
                    <a:pt x="67" y="81"/>
                    <a:pt x="66" y="81"/>
                  </a:cubicBezTo>
                  <a:cubicBezTo>
                    <a:pt x="64" y="81"/>
                    <a:pt x="62" y="82"/>
                    <a:pt x="61" y="84"/>
                  </a:cubicBezTo>
                  <a:cubicBezTo>
                    <a:pt x="56" y="92"/>
                    <a:pt x="56" y="92"/>
                    <a:pt x="56" y="92"/>
                  </a:cubicBezTo>
                  <a:cubicBezTo>
                    <a:pt x="55" y="92"/>
                    <a:pt x="55" y="92"/>
                    <a:pt x="54" y="92"/>
                  </a:cubicBezTo>
                  <a:cubicBezTo>
                    <a:pt x="42" y="92"/>
                    <a:pt x="42" y="92"/>
                    <a:pt x="42" y="92"/>
                  </a:cubicBezTo>
                  <a:cubicBezTo>
                    <a:pt x="41" y="92"/>
                    <a:pt x="40" y="93"/>
                    <a:pt x="40" y="94"/>
                  </a:cubicBezTo>
                  <a:cubicBezTo>
                    <a:pt x="40" y="96"/>
                    <a:pt x="41" y="96"/>
                    <a:pt x="42" y="96"/>
                  </a:cubicBezTo>
                  <a:cubicBezTo>
                    <a:pt x="54" y="96"/>
                    <a:pt x="54" y="96"/>
                    <a:pt x="54" y="96"/>
                  </a:cubicBezTo>
                  <a:cubicBezTo>
                    <a:pt x="56" y="96"/>
                    <a:pt x="58" y="96"/>
                    <a:pt x="59" y="94"/>
                  </a:cubicBezTo>
                  <a:cubicBezTo>
                    <a:pt x="64" y="86"/>
                    <a:pt x="64" y="86"/>
                    <a:pt x="64" y="86"/>
                  </a:cubicBezTo>
                  <a:cubicBezTo>
                    <a:pt x="64" y="85"/>
                    <a:pt x="65" y="85"/>
                    <a:pt x="66" y="85"/>
                  </a:cubicBezTo>
                  <a:cubicBezTo>
                    <a:pt x="66" y="85"/>
                    <a:pt x="67" y="85"/>
                    <a:pt x="67" y="86"/>
                  </a:cubicBezTo>
                  <a:cubicBezTo>
                    <a:pt x="72" y="92"/>
                    <a:pt x="72" y="92"/>
                    <a:pt x="72" y="92"/>
                  </a:cubicBezTo>
                  <a:cubicBezTo>
                    <a:pt x="73" y="94"/>
                    <a:pt x="75" y="95"/>
                    <a:pt x="77" y="94"/>
                  </a:cubicBezTo>
                  <a:cubicBezTo>
                    <a:pt x="79" y="94"/>
                    <a:pt x="81" y="93"/>
                    <a:pt x="82" y="91"/>
                  </a:cubicBezTo>
                  <a:close/>
                  <a:moveTo>
                    <a:pt x="166" y="68"/>
                  </a:moveTo>
                  <a:cubicBezTo>
                    <a:pt x="162" y="30"/>
                    <a:pt x="128" y="0"/>
                    <a:pt x="88" y="0"/>
                  </a:cubicBezTo>
                  <a:cubicBezTo>
                    <a:pt x="48" y="0"/>
                    <a:pt x="14" y="30"/>
                    <a:pt x="10" y="68"/>
                  </a:cubicBezTo>
                  <a:cubicBezTo>
                    <a:pt x="4" y="70"/>
                    <a:pt x="0" y="76"/>
                    <a:pt x="0" y="82"/>
                  </a:cubicBezTo>
                  <a:cubicBezTo>
                    <a:pt x="0" y="102"/>
                    <a:pt x="0" y="102"/>
                    <a:pt x="0" y="102"/>
                  </a:cubicBezTo>
                  <a:cubicBezTo>
                    <a:pt x="0" y="110"/>
                    <a:pt x="6" y="116"/>
                    <a:pt x="14" y="116"/>
                  </a:cubicBezTo>
                  <a:cubicBezTo>
                    <a:pt x="22" y="116"/>
                    <a:pt x="28" y="110"/>
                    <a:pt x="28" y="102"/>
                  </a:cubicBezTo>
                  <a:cubicBezTo>
                    <a:pt x="28" y="82"/>
                    <a:pt x="28" y="82"/>
                    <a:pt x="28" y="82"/>
                  </a:cubicBezTo>
                  <a:cubicBezTo>
                    <a:pt x="28" y="76"/>
                    <a:pt x="24" y="71"/>
                    <a:pt x="18" y="69"/>
                  </a:cubicBezTo>
                  <a:cubicBezTo>
                    <a:pt x="22" y="35"/>
                    <a:pt x="52" y="8"/>
                    <a:pt x="88" y="8"/>
                  </a:cubicBezTo>
                  <a:cubicBezTo>
                    <a:pt x="124" y="8"/>
                    <a:pt x="154" y="35"/>
                    <a:pt x="158" y="69"/>
                  </a:cubicBezTo>
                  <a:cubicBezTo>
                    <a:pt x="152" y="71"/>
                    <a:pt x="148" y="76"/>
                    <a:pt x="148" y="82"/>
                  </a:cubicBezTo>
                  <a:cubicBezTo>
                    <a:pt x="148" y="102"/>
                    <a:pt x="148" y="102"/>
                    <a:pt x="148" y="102"/>
                  </a:cubicBezTo>
                  <a:cubicBezTo>
                    <a:pt x="148" y="107"/>
                    <a:pt x="151" y="112"/>
                    <a:pt x="155" y="114"/>
                  </a:cubicBezTo>
                  <a:cubicBezTo>
                    <a:pt x="146" y="138"/>
                    <a:pt x="124" y="154"/>
                    <a:pt x="98" y="156"/>
                  </a:cubicBezTo>
                  <a:cubicBezTo>
                    <a:pt x="98" y="154"/>
                    <a:pt x="96" y="152"/>
                    <a:pt x="94" y="152"/>
                  </a:cubicBezTo>
                  <a:cubicBezTo>
                    <a:pt x="82" y="152"/>
                    <a:pt x="82" y="152"/>
                    <a:pt x="82" y="152"/>
                  </a:cubicBezTo>
                  <a:cubicBezTo>
                    <a:pt x="80" y="152"/>
                    <a:pt x="78" y="154"/>
                    <a:pt x="78" y="156"/>
                  </a:cubicBezTo>
                  <a:cubicBezTo>
                    <a:pt x="78" y="158"/>
                    <a:pt x="80" y="160"/>
                    <a:pt x="82" y="160"/>
                  </a:cubicBezTo>
                  <a:cubicBezTo>
                    <a:pt x="94" y="160"/>
                    <a:pt x="94" y="160"/>
                    <a:pt x="94" y="160"/>
                  </a:cubicBezTo>
                  <a:cubicBezTo>
                    <a:pt x="123" y="160"/>
                    <a:pt x="149" y="142"/>
                    <a:pt x="159" y="116"/>
                  </a:cubicBezTo>
                  <a:cubicBezTo>
                    <a:pt x="160" y="116"/>
                    <a:pt x="161" y="116"/>
                    <a:pt x="162" y="116"/>
                  </a:cubicBezTo>
                  <a:cubicBezTo>
                    <a:pt x="170" y="116"/>
                    <a:pt x="176" y="110"/>
                    <a:pt x="176" y="102"/>
                  </a:cubicBezTo>
                  <a:cubicBezTo>
                    <a:pt x="176" y="82"/>
                    <a:pt x="176" y="82"/>
                    <a:pt x="176" y="82"/>
                  </a:cubicBezTo>
                  <a:cubicBezTo>
                    <a:pt x="176" y="76"/>
                    <a:pt x="172" y="70"/>
                    <a:pt x="166" y="68"/>
                  </a:cubicBezTo>
                  <a:close/>
                  <a:moveTo>
                    <a:pt x="20" y="82"/>
                  </a:moveTo>
                  <a:cubicBezTo>
                    <a:pt x="20" y="102"/>
                    <a:pt x="20" y="102"/>
                    <a:pt x="20" y="102"/>
                  </a:cubicBezTo>
                  <a:cubicBezTo>
                    <a:pt x="20" y="105"/>
                    <a:pt x="17" y="108"/>
                    <a:pt x="14" y="108"/>
                  </a:cubicBezTo>
                  <a:cubicBezTo>
                    <a:pt x="11" y="108"/>
                    <a:pt x="8" y="105"/>
                    <a:pt x="8" y="102"/>
                  </a:cubicBezTo>
                  <a:cubicBezTo>
                    <a:pt x="8" y="82"/>
                    <a:pt x="8" y="82"/>
                    <a:pt x="8" y="82"/>
                  </a:cubicBezTo>
                  <a:cubicBezTo>
                    <a:pt x="8" y="79"/>
                    <a:pt x="11" y="76"/>
                    <a:pt x="14" y="76"/>
                  </a:cubicBezTo>
                  <a:cubicBezTo>
                    <a:pt x="17" y="76"/>
                    <a:pt x="20" y="79"/>
                    <a:pt x="20" y="82"/>
                  </a:cubicBezTo>
                  <a:close/>
                  <a:moveTo>
                    <a:pt x="168" y="102"/>
                  </a:moveTo>
                  <a:cubicBezTo>
                    <a:pt x="168" y="105"/>
                    <a:pt x="165" y="108"/>
                    <a:pt x="162" y="108"/>
                  </a:cubicBezTo>
                  <a:cubicBezTo>
                    <a:pt x="159" y="108"/>
                    <a:pt x="156" y="105"/>
                    <a:pt x="156" y="102"/>
                  </a:cubicBezTo>
                  <a:cubicBezTo>
                    <a:pt x="156" y="82"/>
                    <a:pt x="156" y="82"/>
                    <a:pt x="156" y="82"/>
                  </a:cubicBezTo>
                  <a:cubicBezTo>
                    <a:pt x="156" y="79"/>
                    <a:pt x="159" y="76"/>
                    <a:pt x="162" y="76"/>
                  </a:cubicBezTo>
                  <a:cubicBezTo>
                    <a:pt x="165" y="76"/>
                    <a:pt x="168" y="79"/>
                    <a:pt x="168" y="82"/>
                  </a:cubicBezTo>
                  <a:lnTo>
                    <a:pt x="168" y="102"/>
                  </a:ln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1" name="TextBox 35"/>
            <p:cNvSpPr txBox="1"/>
            <p:nvPr/>
          </p:nvSpPr>
          <p:spPr>
            <a:xfrm>
              <a:off x="8376502" y="4089224"/>
              <a:ext cx="441525"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iManufacturing</a:t>
              </a:r>
              <a:endParaRPr kumimoji="0" lang="zh-CN" alt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2" name="TextBox 35"/>
            <p:cNvSpPr txBox="1"/>
            <p:nvPr/>
          </p:nvSpPr>
          <p:spPr>
            <a:xfrm>
              <a:off x="8916077" y="4089224"/>
              <a:ext cx="292166"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iTransport</a:t>
              </a:r>
              <a:endParaRPr kumimoji="0" lang="zh-CN" alt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3" name="TextBox 35"/>
            <p:cNvSpPr txBox="1"/>
            <p:nvPr/>
          </p:nvSpPr>
          <p:spPr>
            <a:xfrm>
              <a:off x="8729531" y="4375273"/>
              <a:ext cx="193904"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iPower</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4" name="TextBox 35"/>
            <p:cNvSpPr txBox="1"/>
            <p:nvPr/>
          </p:nvSpPr>
          <p:spPr>
            <a:xfrm>
              <a:off x="9083702" y="4375273"/>
              <a:ext cx="234520"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iFinance</a:t>
              </a:r>
              <a:endParaRPr kumimoji="0" lang="zh-CN" alt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5" name="TextBox 35"/>
            <p:cNvSpPr txBox="1"/>
            <p:nvPr/>
          </p:nvSpPr>
          <p:spPr>
            <a:xfrm>
              <a:off x="9336476" y="4089224"/>
              <a:ext cx="420562"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Smart Campus</a:t>
              </a:r>
              <a:endParaRPr kumimoji="0" lang="zh-CN" alt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6" name="TextBox 35"/>
            <p:cNvSpPr txBox="1"/>
            <p:nvPr/>
          </p:nvSpPr>
          <p:spPr>
            <a:xfrm>
              <a:off x="9871674" y="4089224"/>
              <a:ext cx="176873"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iRetail</a:t>
              </a:r>
              <a:endParaRPr kumimoji="0" lang="zh-CN" alt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7" name="TextBox 35"/>
            <p:cNvSpPr txBox="1"/>
            <p:nvPr/>
          </p:nvSpPr>
          <p:spPr>
            <a:xfrm>
              <a:off x="9502442" y="4375273"/>
              <a:ext cx="93022"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AIS</a:t>
              </a:r>
              <a:endParaRPr kumimoji="0" lang="zh-CN" alt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8" name="TextBox 35"/>
            <p:cNvSpPr txBox="1"/>
            <p:nvPr/>
          </p:nvSpPr>
          <p:spPr>
            <a:xfrm>
              <a:off x="9764706" y="4375273"/>
              <a:ext cx="155909"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DAPS</a:t>
              </a:r>
              <a:endParaRPr kumimoji="0" lang="zh-CN" alt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9" name="TextBox 35"/>
            <p:cNvSpPr txBox="1"/>
            <p:nvPr/>
          </p:nvSpPr>
          <p:spPr>
            <a:xfrm>
              <a:off x="5483452" y="4375273"/>
              <a:ext cx="108743"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IQA</a:t>
              </a:r>
              <a:endParaRPr kumimoji="0" lang="zh-CN" alt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0" name="TextBox 35"/>
            <p:cNvSpPr txBox="1"/>
            <p:nvPr/>
          </p:nvSpPr>
          <p:spPr>
            <a:xfrm>
              <a:off x="10213062" y="3768638"/>
              <a:ext cx="233210"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upredict</a:t>
              </a:r>
              <a:endParaRPr kumimoji="0" lang="zh-CN" alt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1" name="TextBox 35"/>
            <p:cNvSpPr txBox="1"/>
            <p:nvPr/>
          </p:nvSpPr>
          <p:spPr>
            <a:xfrm>
              <a:off x="10044202" y="4375273"/>
              <a:ext cx="373396"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vision service</a:t>
              </a:r>
              <a:endParaRPr kumimoji="0" lang="zh-CN" alt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2" name="TextBox 35"/>
            <p:cNvSpPr txBox="1"/>
            <p:nvPr/>
          </p:nvSpPr>
          <p:spPr>
            <a:xfrm>
              <a:off x="10134931" y="4034503"/>
              <a:ext cx="336712" cy="120745"/>
            </a:xfrm>
            <a:prstGeom prst="rect">
              <a:avLst/>
            </a:prstGeom>
            <a:noFill/>
          </p:spPr>
          <p:txBody>
            <a:bodyPr wrap="none" lIns="0" tIns="0" rIns="0" bIns="0" rtlCol="0">
              <a:spAutoFit/>
            </a:bodyPr>
            <a:lstStyle/>
            <a:p>
              <a:pPr marL="0" marR="0" lvl="0" indent="0" algn="ctr" defTabSz="1218345" eaLnBrk="1" fontAlgn="auto" latinLnBrk="0" hangingPunct="1">
                <a:lnSpc>
                  <a:spcPct val="8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Images </a:t>
              </a:r>
              <a:endParaRPr kumimoji="0" 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8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Recognition</a:t>
              </a:r>
            </a:p>
          </p:txBody>
        </p:sp>
        <p:sp>
          <p:nvSpPr>
            <p:cNvPr id="273" name="TextBox 35"/>
            <p:cNvSpPr txBox="1"/>
            <p:nvPr/>
          </p:nvSpPr>
          <p:spPr>
            <a:xfrm>
              <a:off x="8562295" y="3768638"/>
              <a:ext cx="239760"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Logistics</a:t>
              </a:r>
              <a:endParaRPr kumimoji="0" lang="zh-CN" alt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4" name="Freeform 42"/>
            <p:cNvSpPr>
              <a:spLocks noEditPoints="1"/>
            </p:cNvSpPr>
            <p:nvPr/>
          </p:nvSpPr>
          <p:spPr bwMode="auto">
            <a:xfrm>
              <a:off x="8613003" y="3601272"/>
              <a:ext cx="138348" cy="126561"/>
            </a:xfrm>
            <a:custGeom>
              <a:avLst/>
              <a:gdLst>
                <a:gd name="T0" fmla="*/ 3318 w 3696"/>
                <a:gd name="T1" fmla="*/ 966 h 3696"/>
                <a:gd name="T2" fmla="*/ 3276 w 3696"/>
                <a:gd name="T3" fmla="*/ 1008 h 3696"/>
                <a:gd name="T4" fmla="*/ 3276 w 3696"/>
                <a:gd name="T5" fmla="*/ 3335 h 3696"/>
                <a:gd name="T6" fmla="*/ 3125 w 3696"/>
                <a:gd name="T7" fmla="*/ 3536 h 3696"/>
                <a:gd name="T8" fmla="*/ 2890 w 3696"/>
                <a:gd name="T9" fmla="*/ 3452 h 3696"/>
                <a:gd name="T10" fmla="*/ 2050 w 3696"/>
                <a:gd name="T11" fmla="*/ 2083 h 3696"/>
                <a:gd name="T12" fmla="*/ 1991 w 3696"/>
                <a:gd name="T13" fmla="*/ 2066 h 3696"/>
                <a:gd name="T14" fmla="*/ 1974 w 3696"/>
                <a:gd name="T15" fmla="*/ 2125 h 3696"/>
                <a:gd name="T16" fmla="*/ 2814 w 3696"/>
                <a:gd name="T17" fmla="*/ 3494 h 3696"/>
                <a:gd name="T18" fmla="*/ 3058 w 3696"/>
                <a:gd name="T19" fmla="*/ 3629 h 3696"/>
                <a:gd name="T20" fmla="*/ 3142 w 3696"/>
                <a:gd name="T21" fmla="*/ 3620 h 3696"/>
                <a:gd name="T22" fmla="*/ 3352 w 3696"/>
                <a:gd name="T23" fmla="*/ 3335 h 3696"/>
                <a:gd name="T24" fmla="*/ 3352 w 3696"/>
                <a:gd name="T25" fmla="*/ 1008 h 3696"/>
                <a:gd name="T26" fmla="*/ 3318 w 3696"/>
                <a:gd name="T27" fmla="*/ 966 h 3696"/>
                <a:gd name="T28" fmla="*/ 378 w 3696"/>
                <a:gd name="T29" fmla="*/ 2730 h 3696"/>
                <a:gd name="T30" fmla="*/ 420 w 3696"/>
                <a:gd name="T31" fmla="*/ 2688 h 3696"/>
                <a:gd name="T32" fmla="*/ 420 w 3696"/>
                <a:gd name="T33" fmla="*/ 361 h 3696"/>
                <a:gd name="T34" fmla="*/ 571 w 3696"/>
                <a:gd name="T35" fmla="*/ 160 h 3696"/>
                <a:gd name="T36" fmla="*/ 806 w 3696"/>
                <a:gd name="T37" fmla="*/ 244 h 3696"/>
                <a:gd name="T38" fmla="*/ 1646 w 3696"/>
                <a:gd name="T39" fmla="*/ 1613 h 3696"/>
                <a:gd name="T40" fmla="*/ 1705 w 3696"/>
                <a:gd name="T41" fmla="*/ 1630 h 3696"/>
                <a:gd name="T42" fmla="*/ 1722 w 3696"/>
                <a:gd name="T43" fmla="*/ 1571 h 3696"/>
                <a:gd name="T44" fmla="*/ 882 w 3696"/>
                <a:gd name="T45" fmla="*/ 202 h 3696"/>
                <a:gd name="T46" fmla="*/ 546 w 3696"/>
                <a:gd name="T47" fmla="*/ 76 h 3696"/>
                <a:gd name="T48" fmla="*/ 336 w 3696"/>
                <a:gd name="T49" fmla="*/ 361 h 3696"/>
                <a:gd name="T50" fmla="*/ 336 w 3696"/>
                <a:gd name="T51" fmla="*/ 2688 h 3696"/>
                <a:gd name="T52" fmla="*/ 378 w 3696"/>
                <a:gd name="T53" fmla="*/ 2730 h 3696"/>
                <a:gd name="T54" fmla="*/ 3318 w 3696"/>
                <a:gd name="T55" fmla="*/ 0 h 3696"/>
                <a:gd name="T56" fmla="*/ 2940 w 3696"/>
                <a:gd name="T57" fmla="*/ 378 h 3696"/>
                <a:gd name="T58" fmla="*/ 2999 w 3696"/>
                <a:gd name="T59" fmla="*/ 580 h 3696"/>
                <a:gd name="T60" fmla="*/ 580 w 3696"/>
                <a:gd name="T61" fmla="*/ 2999 h 3696"/>
                <a:gd name="T62" fmla="*/ 378 w 3696"/>
                <a:gd name="T63" fmla="*/ 2940 h 3696"/>
                <a:gd name="T64" fmla="*/ 0 w 3696"/>
                <a:gd name="T65" fmla="*/ 3318 h 3696"/>
                <a:gd name="T66" fmla="*/ 378 w 3696"/>
                <a:gd name="T67" fmla="*/ 3696 h 3696"/>
                <a:gd name="T68" fmla="*/ 756 w 3696"/>
                <a:gd name="T69" fmla="*/ 3318 h 3696"/>
                <a:gd name="T70" fmla="*/ 697 w 3696"/>
                <a:gd name="T71" fmla="*/ 3116 h 3696"/>
                <a:gd name="T72" fmla="*/ 3116 w 3696"/>
                <a:gd name="T73" fmla="*/ 697 h 3696"/>
                <a:gd name="T74" fmla="*/ 3318 w 3696"/>
                <a:gd name="T75" fmla="*/ 756 h 3696"/>
                <a:gd name="T76" fmla="*/ 3696 w 3696"/>
                <a:gd name="T77" fmla="*/ 378 h 3696"/>
                <a:gd name="T78" fmla="*/ 3318 w 3696"/>
                <a:gd name="T79" fmla="*/ 0 h 3696"/>
                <a:gd name="T80" fmla="*/ 378 w 3696"/>
                <a:gd name="T81" fmla="*/ 3528 h 3696"/>
                <a:gd name="T82" fmla="*/ 168 w 3696"/>
                <a:gd name="T83" fmla="*/ 3318 h 3696"/>
                <a:gd name="T84" fmla="*/ 378 w 3696"/>
                <a:gd name="T85" fmla="*/ 3108 h 3696"/>
                <a:gd name="T86" fmla="*/ 588 w 3696"/>
                <a:gd name="T87" fmla="*/ 3318 h 3696"/>
                <a:gd name="T88" fmla="*/ 378 w 3696"/>
                <a:gd name="T89" fmla="*/ 3528 h 3696"/>
                <a:gd name="T90" fmla="*/ 3318 w 3696"/>
                <a:gd name="T91" fmla="*/ 588 h 3696"/>
                <a:gd name="T92" fmla="*/ 3108 w 3696"/>
                <a:gd name="T93" fmla="*/ 378 h 3696"/>
                <a:gd name="T94" fmla="*/ 3318 w 3696"/>
                <a:gd name="T95" fmla="*/ 168 h 3696"/>
                <a:gd name="T96" fmla="*/ 3528 w 3696"/>
                <a:gd name="T97" fmla="*/ 378 h 3696"/>
                <a:gd name="T98" fmla="*/ 3318 w 3696"/>
                <a:gd name="T99" fmla="*/ 588 h 3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96" h="3696">
                  <a:moveTo>
                    <a:pt x="3318" y="966"/>
                  </a:moveTo>
                  <a:cubicBezTo>
                    <a:pt x="3293" y="966"/>
                    <a:pt x="3276" y="983"/>
                    <a:pt x="3276" y="1008"/>
                  </a:cubicBezTo>
                  <a:cubicBezTo>
                    <a:pt x="3276" y="3335"/>
                    <a:pt x="3276" y="3335"/>
                    <a:pt x="3276" y="3335"/>
                  </a:cubicBezTo>
                  <a:cubicBezTo>
                    <a:pt x="3276" y="3452"/>
                    <a:pt x="3192" y="3520"/>
                    <a:pt x="3125" y="3536"/>
                  </a:cubicBezTo>
                  <a:cubicBezTo>
                    <a:pt x="3058" y="3553"/>
                    <a:pt x="2948" y="3545"/>
                    <a:pt x="2890" y="3452"/>
                  </a:cubicBezTo>
                  <a:cubicBezTo>
                    <a:pt x="2050" y="2083"/>
                    <a:pt x="2050" y="2083"/>
                    <a:pt x="2050" y="2083"/>
                  </a:cubicBezTo>
                  <a:cubicBezTo>
                    <a:pt x="2041" y="2066"/>
                    <a:pt x="2008" y="2058"/>
                    <a:pt x="1991" y="2066"/>
                  </a:cubicBezTo>
                  <a:cubicBezTo>
                    <a:pt x="1974" y="2075"/>
                    <a:pt x="1966" y="2108"/>
                    <a:pt x="1974" y="2125"/>
                  </a:cubicBezTo>
                  <a:cubicBezTo>
                    <a:pt x="2814" y="3494"/>
                    <a:pt x="2814" y="3494"/>
                    <a:pt x="2814" y="3494"/>
                  </a:cubicBezTo>
                  <a:cubicBezTo>
                    <a:pt x="2873" y="3578"/>
                    <a:pt x="2957" y="3629"/>
                    <a:pt x="3058" y="3629"/>
                  </a:cubicBezTo>
                  <a:cubicBezTo>
                    <a:pt x="3083" y="3629"/>
                    <a:pt x="3116" y="3629"/>
                    <a:pt x="3142" y="3620"/>
                  </a:cubicBezTo>
                  <a:cubicBezTo>
                    <a:pt x="3268" y="3587"/>
                    <a:pt x="3352" y="3469"/>
                    <a:pt x="3352" y="3335"/>
                  </a:cubicBezTo>
                  <a:cubicBezTo>
                    <a:pt x="3352" y="1008"/>
                    <a:pt x="3352" y="1008"/>
                    <a:pt x="3352" y="1008"/>
                  </a:cubicBezTo>
                  <a:cubicBezTo>
                    <a:pt x="3360" y="983"/>
                    <a:pt x="3343" y="966"/>
                    <a:pt x="3318" y="966"/>
                  </a:cubicBezTo>
                  <a:close/>
                  <a:moveTo>
                    <a:pt x="378" y="2730"/>
                  </a:moveTo>
                  <a:cubicBezTo>
                    <a:pt x="403" y="2730"/>
                    <a:pt x="420" y="2713"/>
                    <a:pt x="420" y="2688"/>
                  </a:cubicBezTo>
                  <a:cubicBezTo>
                    <a:pt x="420" y="361"/>
                    <a:pt x="420" y="361"/>
                    <a:pt x="420" y="361"/>
                  </a:cubicBezTo>
                  <a:cubicBezTo>
                    <a:pt x="420" y="244"/>
                    <a:pt x="504" y="176"/>
                    <a:pt x="571" y="160"/>
                  </a:cubicBezTo>
                  <a:cubicBezTo>
                    <a:pt x="638" y="143"/>
                    <a:pt x="748" y="151"/>
                    <a:pt x="806" y="244"/>
                  </a:cubicBezTo>
                  <a:cubicBezTo>
                    <a:pt x="1646" y="1613"/>
                    <a:pt x="1646" y="1613"/>
                    <a:pt x="1646" y="1613"/>
                  </a:cubicBezTo>
                  <a:cubicBezTo>
                    <a:pt x="1655" y="1630"/>
                    <a:pt x="1688" y="1638"/>
                    <a:pt x="1705" y="1630"/>
                  </a:cubicBezTo>
                  <a:cubicBezTo>
                    <a:pt x="1722" y="1621"/>
                    <a:pt x="1730" y="1588"/>
                    <a:pt x="1722" y="1571"/>
                  </a:cubicBezTo>
                  <a:cubicBezTo>
                    <a:pt x="882" y="202"/>
                    <a:pt x="882" y="202"/>
                    <a:pt x="882" y="202"/>
                  </a:cubicBezTo>
                  <a:cubicBezTo>
                    <a:pt x="806" y="84"/>
                    <a:pt x="672" y="42"/>
                    <a:pt x="546" y="76"/>
                  </a:cubicBezTo>
                  <a:cubicBezTo>
                    <a:pt x="420" y="118"/>
                    <a:pt x="336" y="227"/>
                    <a:pt x="336" y="361"/>
                  </a:cubicBezTo>
                  <a:cubicBezTo>
                    <a:pt x="336" y="2688"/>
                    <a:pt x="336" y="2688"/>
                    <a:pt x="336" y="2688"/>
                  </a:cubicBezTo>
                  <a:cubicBezTo>
                    <a:pt x="336" y="2713"/>
                    <a:pt x="353" y="2730"/>
                    <a:pt x="378" y="2730"/>
                  </a:cubicBezTo>
                  <a:close/>
                  <a:moveTo>
                    <a:pt x="3318" y="0"/>
                  </a:moveTo>
                  <a:cubicBezTo>
                    <a:pt x="3108" y="0"/>
                    <a:pt x="2940" y="168"/>
                    <a:pt x="2940" y="378"/>
                  </a:cubicBezTo>
                  <a:cubicBezTo>
                    <a:pt x="2940" y="454"/>
                    <a:pt x="2965" y="521"/>
                    <a:pt x="2999" y="580"/>
                  </a:cubicBezTo>
                  <a:cubicBezTo>
                    <a:pt x="580" y="2999"/>
                    <a:pt x="580" y="2999"/>
                    <a:pt x="580" y="2999"/>
                  </a:cubicBezTo>
                  <a:cubicBezTo>
                    <a:pt x="521" y="2965"/>
                    <a:pt x="454" y="2940"/>
                    <a:pt x="378" y="2940"/>
                  </a:cubicBezTo>
                  <a:cubicBezTo>
                    <a:pt x="168" y="2940"/>
                    <a:pt x="0" y="3108"/>
                    <a:pt x="0" y="3318"/>
                  </a:cubicBezTo>
                  <a:cubicBezTo>
                    <a:pt x="0" y="3528"/>
                    <a:pt x="168" y="3696"/>
                    <a:pt x="378" y="3696"/>
                  </a:cubicBezTo>
                  <a:cubicBezTo>
                    <a:pt x="588" y="3696"/>
                    <a:pt x="756" y="3528"/>
                    <a:pt x="756" y="3318"/>
                  </a:cubicBezTo>
                  <a:cubicBezTo>
                    <a:pt x="756" y="3242"/>
                    <a:pt x="731" y="3175"/>
                    <a:pt x="697" y="3116"/>
                  </a:cubicBezTo>
                  <a:cubicBezTo>
                    <a:pt x="3116" y="697"/>
                    <a:pt x="3116" y="697"/>
                    <a:pt x="3116" y="697"/>
                  </a:cubicBezTo>
                  <a:cubicBezTo>
                    <a:pt x="3175" y="731"/>
                    <a:pt x="3242" y="756"/>
                    <a:pt x="3318" y="756"/>
                  </a:cubicBezTo>
                  <a:cubicBezTo>
                    <a:pt x="3528" y="756"/>
                    <a:pt x="3696" y="588"/>
                    <a:pt x="3696" y="378"/>
                  </a:cubicBezTo>
                  <a:cubicBezTo>
                    <a:pt x="3696" y="168"/>
                    <a:pt x="3528" y="0"/>
                    <a:pt x="3318" y="0"/>
                  </a:cubicBezTo>
                  <a:close/>
                  <a:moveTo>
                    <a:pt x="378" y="3528"/>
                  </a:moveTo>
                  <a:cubicBezTo>
                    <a:pt x="260" y="3528"/>
                    <a:pt x="168" y="3436"/>
                    <a:pt x="168" y="3318"/>
                  </a:cubicBezTo>
                  <a:cubicBezTo>
                    <a:pt x="168" y="3200"/>
                    <a:pt x="260" y="3108"/>
                    <a:pt x="378" y="3108"/>
                  </a:cubicBezTo>
                  <a:cubicBezTo>
                    <a:pt x="496" y="3108"/>
                    <a:pt x="588" y="3200"/>
                    <a:pt x="588" y="3318"/>
                  </a:cubicBezTo>
                  <a:cubicBezTo>
                    <a:pt x="588" y="3436"/>
                    <a:pt x="496" y="3528"/>
                    <a:pt x="378" y="3528"/>
                  </a:cubicBezTo>
                  <a:close/>
                  <a:moveTo>
                    <a:pt x="3318" y="588"/>
                  </a:moveTo>
                  <a:cubicBezTo>
                    <a:pt x="3200" y="588"/>
                    <a:pt x="3108" y="496"/>
                    <a:pt x="3108" y="378"/>
                  </a:cubicBezTo>
                  <a:cubicBezTo>
                    <a:pt x="3108" y="260"/>
                    <a:pt x="3200" y="168"/>
                    <a:pt x="3318" y="168"/>
                  </a:cubicBezTo>
                  <a:cubicBezTo>
                    <a:pt x="3436" y="168"/>
                    <a:pt x="3528" y="260"/>
                    <a:pt x="3528" y="378"/>
                  </a:cubicBezTo>
                  <a:cubicBezTo>
                    <a:pt x="3528" y="496"/>
                    <a:pt x="3436" y="588"/>
                    <a:pt x="3318" y="588"/>
                  </a:cubicBez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5" name="Freeform 5"/>
            <p:cNvSpPr>
              <a:spLocks noEditPoints="1"/>
            </p:cNvSpPr>
            <p:nvPr/>
          </p:nvSpPr>
          <p:spPr bwMode="auto">
            <a:xfrm>
              <a:off x="8965138" y="3585681"/>
              <a:ext cx="128206" cy="145613"/>
            </a:xfrm>
            <a:custGeom>
              <a:avLst/>
              <a:gdLst>
                <a:gd name="T0" fmla="*/ 68 w 148"/>
                <a:gd name="T1" fmla="*/ 79 h 184"/>
                <a:gd name="T2" fmla="*/ 86 w 148"/>
                <a:gd name="T3" fmla="*/ 95 h 184"/>
                <a:gd name="T4" fmla="*/ 101 w 148"/>
                <a:gd name="T5" fmla="*/ 99 h 184"/>
                <a:gd name="T6" fmla="*/ 109 w 148"/>
                <a:gd name="T7" fmla="*/ 105 h 184"/>
                <a:gd name="T8" fmla="*/ 109 w 148"/>
                <a:gd name="T9" fmla="*/ 88 h 184"/>
                <a:gd name="T10" fmla="*/ 94 w 148"/>
                <a:gd name="T11" fmla="*/ 95 h 184"/>
                <a:gd name="T12" fmla="*/ 76 w 148"/>
                <a:gd name="T13" fmla="*/ 78 h 184"/>
                <a:gd name="T14" fmla="*/ 50 w 148"/>
                <a:gd name="T15" fmla="*/ 75 h 184"/>
                <a:gd name="T16" fmla="*/ 50 w 148"/>
                <a:gd name="T17" fmla="*/ 79 h 184"/>
                <a:gd name="T18" fmla="*/ 113 w 148"/>
                <a:gd name="T19" fmla="*/ 96 h 184"/>
                <a:gd name="T20" fmla="*/ 105 w 148"/>
                <a:gd name="T21" fmla="*/ 96 h 184"/>
                <a:gd name="T22" fmla="*/ 72 w 148"/>
                <a:gd name="T23" fmla="*/ 101 h 184"/>
                <a:gd name="T24" fmla="*/ 72 w 148"/>
                <a:gd name="T25" fmla="*/ 105 h 184"/>
                <a:gd name="T26" fmla="*/ 78 w 148"/>
                <a:gd name="T27" fmla="*/ 103 h 184"/>
                <a:gd name="T28" fmla="*/ 72 w 148"/>
                <a:gd name="T29" fmla="*/ 101 h 184"/>
                <a:gd name="T30" fmla="*/ 77 w 148"/>
                <a:gd name="T31" fmla="*/ 2 h 184"/>
                <a:gd name="T32" fmla="*/ 61 w 148"/>
                <a:gd name="T33" fmla="*/ 12 h 184"/>
                <a:gd name="T34" fmla="*/ 74 w 148"/>
                <a:gd name="T35" fmla="*/ 184 h 184"/>
                <a:gd name="T36" fmla="*/ 88 w 148"/>
                <a:gd name="T37" fmla="*/ 12 h 184"/>
                <a:gd name="T38" fmla="*/ 9 w 148"/>
                <a:gd name="T39" fmla="*/ 109 h 184"/>
                <a:gd name="T40" fmla="*/ 74 w 148"/>
                <a:gd name="T41" fmla="*/ 11 h 184"/>
                <a:gd name="T42" fmla="*/ 139 w 148"/>
                <a:gd name="T43" fmla="*/ 109 h 184"/>
                <a:gd name="T44" fmla="*/ 118 w 148"/>
                <a:gd name="T45" fmla="*/ 114 h 184"/>
                <a:gd name="T46" fmla="*/ 93 w 148"/>
                <a:gd name="T47" fmla="*/ 116 h 184"/>
                <a:gd name="T48" fmla="*/ 74 w 148"/>
                <a:gd name="T49" fmla="*/ 127 h 184"/>
                <a:gd name="T50" fmla="*/ 44 w 148"/>
                <a:gd name="T51" fmla="*/ 120 h 184"/>
                <a:gd name="T52" fmla="*/ 44 w 148"/>
                <a:gd name="T53" fmla="*/ 138 h 184"/>
                <a:gd name="T54" fmla="*/ 74 w 148"/>
                <a:gd name="T55" fmla="*/ 131 h 184"/>
                <a:gd name="T56" fmla="*/ 95 w 148"/>
                <a:gd name="T57" fmla="*/ 120 h 184"/>
                <a:gd name="T58" fmla="*/ 118 w 148"/>
                <a:gd name="T59" fmla="*/ 118 h 184"/>
                <a:gd name="T60" fmla="*/ 118 w 148"/>
                <a:gd name="T61" fmla="*/ 114 h 184"/>
                <a:gd name="T62" fmla="*/ 39 w 148"/>
                <a:gd name="T63" fmla="*/ 129 h 184"/>
                <a:gd name="T64" fmla="*/ 48 w 148"/>
                <a:gd name="T65" fmla="*/ 129 h 184"/>
                <a:gd name="T66" fmla="*/ 41 w 148"/>
                <a:gd name="T67" fmla="*/ 105 h 184"/>
                <a:gd name="T68" fmla="*/ 65 w 148"/>
                <a:gd name="T69" fmla="*/ 103 h 184"/>
                <a:gd name="T70" fmla="*/ 41 w 148"/>
                <a:gd name="T71" fmla="*/ 101 h 184"/>
                <a:gd name="T72" fmla="*/ 41 w 148"/>
                <a:gd name="T73" fmla="*/ 10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 h="184">
                  <a:moveTo>
                    <a:pt x="50" y="79"/>
                  </a:moveTo>
                  <a:cubicBezTo>
                    <a:pt x="68" y="79"/>
                    <a:pt x="68" y="79"/>
                    <a:pt x="68" y="79"/>
                  </a:cubicBezTo>
                  <a:cubicBezTo>
                    <a:pt x="70" y="79"/>
                    <a:pt x="72" y="80"/>
                    <a:pt x="74" y="82"/>
                  </a:cubicBezTo>
                  <a:cubicBezTo>
                    <a:pt x="86" y="95"/>
                    <a:pt x="86" y="95"/>
                    <a:pt x="86" y="95"/>
                  </a:cubicBezTo>
                  <a:cubicBezTo>
                    <a:pt x="88" y="97"/>
                    <a:pt x="91" y="99"/>
                    <a:pt x="95" y="99"/>
                  </a:cubicBezTo>
                  <a:cubicBezTo>
                    <a:pt x="101" y="99"/>
                    <a:pt x="101" y="99"/>
                    <a:pt x="101" y="99"/>
                  </a:cubicBezTo>
                  <a:cubicBezTo>
                    <a:pt x="101" y="99"/>
                    <a:pt x="101" y="99"/>
                    <a:pt x="101" y="99"/>
                  </a:cubicBezTo>
                  <a:cubicBezTo>
                    <a:pt x="102" y="102"/>
                    <a:pt x="105" y="105"/>
                    <a:pt x="109" y="105"/>
                  </a:cubicBezTo>
                  <a:cubicBezTo>
                    <a:pt x="114" y="105"/>
                    <a:pt x="118" y="101"/>
                    <a:pt x="118" y="96"/>
                  </a:cubicBezTo>
                  <a:cubicBezTo>
                    <a:pt x="118" y="92"/>
                    <a:pt x="114" y="88"/>
                    <a:pt x="109" y="88"/>
                  </a:cubicBezTo>
                  <a:cubicBezTo>
                    <a:pt x="105" y="88"/>
                    <a:pt x="101" y="91"/>
                    <a:pt x="100" y="95"/>
                  </a:cubicBezTo>
                  <a:cubicBezTo>
                    <a:pt x="94" y="95"/>
                    <a:pt x="94" y="95"/>
                    <a:pt x="94" y="95"/>
                  </a:cubicBezTo>
                  <a:cubicBezTo>
                    <a:pt x="92" y="95"/>
                    <a:pt x="90" y="93"/>
                    <a:pt x="88" y="92"/>
                  </a:cubicBezTo>
                  <a:cubicBezTo>
                    <a:pt x="76" y="78"/>
                    <a:pt x="76" y="78"/>
                    <a:pt x="76" y="78"/>
                  </a:cubicBezTo>
                  <a:cubicBezTo>
                    <a:pt x="74" y="76"/>
                    <a:pt x="71" y="75"/>
                    <a:pt x="67" y="75"/>
                  </a:cubicBezTo>
                  <a:cubicBezTo>
                    <a:pt x="50" y="75"/>
                    <a:pt x="50" y="75"/>
                    <a:pt x="50" y="75"/>
                  </a:cubicBezTo>
                  <a:cubicBezTo>
                    <a:pt x="48" y="75"/>
                    <a:pt x="47" y="75"/>
                    <a:pt x="47" y="77"/>
                  </a:cubicBezTo>
                  <a:cubicBezTo>
                    <a:pt x="47" y="78"/>
                    <a:pt x="49" y="79"/>
                    <a:pt x="50" y="79"/>
                  </a:cubicBezTo>
                  <a:close/>
                  <a:moveTo>
                    <a:pt x="109" y="92"/>
                  </a:moveTo>
                  <a:cubicBezTo>
                    <a:pt x="112" y="92"/>
                    <a:pt x="113" y="94"/>
                    <a:pt x="113" y="96"/>
                  </a:cubicBezTo>
                  <a:cubicBezTo>
                    <a:pt x="113" y="99"/>
                    <a:pt x="112" y="101"/>
                    <a:pt x="109" y="101"/>
                  </a:cubicBezTo>
                  <a:cubicBezTo>
                    <a:pt x="106" y="101"/>
                    <a:pt x="105" y="99"/>
                    <a:pt x="105" y="96"/>
                  </a:cubicBezTo>
                  <a:cubicBezTo>
                    <a:pt x="105" y="94"/>
                    <a:pt x="107" y="92"/>
                    <a:pt x="109" y="92"/>
                  </a:cubicBezTo>
                  <a:close/>
                  <a:moveTo>
                    <a:pt x="72" y="101"/>
                  </a:moveTo>
                  <a:cubicBezTo>
                    <a:pt x="71" y="101"/>
                    <a:pt x="70" y="102"/>
                    <a:pt x="70" y="103"/>
                  </a:cubicBezTo>
                  <a:cubicBezTo>
                    <a:pt x="70" y="104"/>
                    <a:pt x="71" y="105"/>
                    <a:pt x="72" y="105"/>
                  </a:cubicBezTo>
                  <a:cubicBezTo>
                    <a:pt x="76" y="105"/>
                    <a:pt x="76" y="105"/>
                    <a:pt x="76" y="105"/>
                  </a:cubicBezTo>
                  <a:cubicBezTo>
                    <a:pt x="77" y="105"/>
                    <a:pt x="78" y="104"/>
                    <a:pt x="78" y="103"/>
                  </a:cubicBezTo>
                  <a:cubicBezTo>
                    <a:pt x="78" y="102"/>
                    <a:pt x="77" y="101"/>
                    <a:pt x="76" y="101"/>
                  </a:cubicBezTo>
                  <a:lnTo>
                    <a:pt x="72" y="101"/>
                  </a:lnTo>
                  <a:close/>
                  <a:moveTo>
                    <a:pt x="88" y="12"/>
                  </a:moveTo>
                  <a:cubicBezTo>
                    <a:pt x="84" y="9"/>
                    <a:pt x="81" y="5"/>
                    <a:pt x="77" y="2"/>
                  </a:cubicBezTo>
                  <a:cubicBezTo>
                    <a:pt x="75" y="0"/>
                    <a:pt x="73" y="0"/>
                    <a:pt x="71" y="2"/>
                  </a:cubicBezTo>
                  <a:cubicBezTo>
                    <a:pt x="68" y="5"/>
                    <a:pt x="64" y="8"/>
                    <a:pt x="61" y="12"/>
                  </a:cubicBezTo>
                  <a:cubicBezTo>
                    <a:pt x="34" y="38"/>
                    <a:pt x="0" y="72"/>
                    <a:pt x="0" y="109"/>
                  </a:cubicBezTo>
                  <a:cubicBezTo>
                    <a:pt x="0" y="150"/>
                    <a:pt x="33" y="184"/>
                    <a:pt x="74" y="184"/>
                  </a:cubicBezTo>
                  <a:cubicBezTo>
                    <a:pt x="115" y="184"/>
                    <a:pt x="148" y="150"/>
                    <a:pt x="148" y="109"/>
                  </a:cubicBezTo>
                  <a:cubicBezTo>
                    <a:pt x="148" y="72"/>
                    <a:pt x="115" y="39"/>
                    <a:pt x="88" y="12"/>
                  </a:cubicBezTo>
                  <a:close/>
                  <a:moveTo>
                    <a:pt x="74" y="175"/>
                  </a:moveTo>
                  <a:cubicBezTo>
                    <a:pt x="38" y="175"/>
                    <a:pt x="9" y="145"/>
                    <a:pt x="9" y="109"/>
                  </a:cubicBezTo>
                  <a:cubicBezTo>
                    <a:pt x="9" y="75"/>
                    <a:pt x="41" y="44"/>
                    <a:pt x="67" y="18"/>
                  </a:cubicBezTo>
                  <a:cubicBezTo>
                    <a:pt x="70" y="16"/>
                    <a:pt x="72" y="13"/>
                    <a:pt x="74" y="11"/>
                  </a:cubicBezTo>
                  <a:cubicBezTo>
                    <a:pt x="76" y="13"/>
                    <a:pt x="79" y="16"/>
                    <a:pt x="81" y="18"/>
                  </a:cubicBezTo>
                  <a:cubicBezTo>
                    <a:pt x="107" y="44"/>
                    <a:pt x="139" y="76"/>
                    <a:pt x="139" y="109"/>
                  </a:cubicBezTo>
                  <a:cubicBezTo>
                    <a:pt x="139" y="145"/>
                    <a:pt x="110" y="175"/>
                    <a:pt x="74" y="175"/>
                  </a:cubicBezTo>
                  <a:close/>
                  <a:moveTo>
                    <a:pt x="118" y="114"/>
                  </a:moveTo>
                  <a:cubicBezTo>
                    <a:pt x="102" y="114"/>
                    <a:pt x="102" y="114"/>
                    <a:pt x="102" y="114"/>
                  </a:cubicBezTo>
                  <a:cubicBezTo>
                    <a:pt x="99" y="114"/>
                    <a:pt x="95" y="115"/>
                    <a:pt x="93" y="116"/>
                  </a:cubicBezTo>
                  <a:cubicBezTo>
                    <a:pt x="81" y="125"/>
                    <a:pt x="81" y="125"/>
                    <a:pt x="81" y="125"/>
                  </a:cubicBezTo>
                  <a:cubicBezTo>
                    <a:pt x="79" y="126"/>
                    <a:pt x="76" y="127"/>
                    <a:pt x="74" y="127"/>
                  </a:cubicBezTo>
                  <a:cubicBezTo>
                    <a:pt x="52" y="127"/>
                    <a:pt x="52" y="127"/>
                    <a:pt x="52" y="127"/>
                  </a:cubicBezTo>
                  <a:cubicBezTo>
                    <a:pt x="51" y="123"/>
                    <a:pt x="48" y="120"/>
                    <a:pt x="44" y="120"/>
                  </a:cubicBezTo>
                  <a:cubicBezTo>
                    <a:pt x="39" y="120"/>
                    <a:pt x="35" y="124"/>
                    <a:pt x="35" y="129"/>
                  </a:cubicBezTo>
                  <a:cubicBezTo>
                    <a:pt x="35" y="134"/>
                    <a:pt x="39" y="138"/>
                    <a:pt x="44" y="138"/>
                  </a:cubicBezTo>
                  <a:cubicBezTo>
                    <a:pt x="48" y="138"/>
                    <a:pt x="51" y="135"/>
                    <a:pt x="52" y="131"/>
                  </a:cubicBezTo>
                  <a:cubicBezTo>
                    <a:pt x="74" y="131"/>
                    <a:pt x="74" y="131"/>
                    <a:pt x="74" y="131"/>
                  </a:cubicBezTo>
                  <a:cubicBezTo>
                    <a:pt x="77" y="131"/>
                    <a:pt x="81" y="130"/>
                    <a:pt x="83" y="129"/>
                  </a:cubicBezTo>
                  <a:cubicBezTo>
                    <a:pt x="95" y="120"/>
                    <a:pt x="95" y="120"/>
                    <a:pt x="95" y="120"/>
                  </a:cubicBezTo>
                  <a:cubicBezTo>
                    <a:pt x="97" y="119"/>
                    <a:pt x="100" y="118"/>
                    <a:pt x="102" y="118"/>
                  </a:cubicBezTo>
                  <a:cubicBezTo>
                    <a:pt x="118" y="118"/>
                    <a:pt x="118" y="118"/>
                    <a:pt x="118" y="118"/>
                  </a:cubicBezTo>
                  <a:cubicBezTo>
                    <a:pt x="119" y="118"/>
                    <a:pt x="120" y="117"/>
                    <a:pt x="120" y="116"/>
                  </a:cubicBezTo>
                  <a:cubicBezTo>
                    <a:pt x="120" y="115"/>
                    <a:pt x="119" y="114"/>
                    <a:pt x="118" y="114"/>
                  </a:cubicBezTo>
                  <a:close/>
                  <a:moveTo>
                    <a:pt x="43" y="133"/>
                  </a:moveTo>
                  <a:cubicBezTo>
                    <a:pt x="41" y="133"/>
                    <a:pt x="39" y="132"/>
                    <a:pt x="39" y="129"/>
                  </a:cubicBezTo>
                  <a:cubicBezTo>
                    <a:pt x="39" y="126"/>
                    <a:pt x="41" y="125"/>
                    <a:pt x="43" y="125"/>
                  </a:cubicBezTo>
                  <a:cubicBezTo>
                    <a:pt x="46" y="125"/>
                    <a:pt x="48" y="126"/>
                    <a:pt x="48" y="129"/>
                  </a:cubicBezTo>
                  <a:cubicBezTo>
                    <a:pt x="48" y="132"/>
                    <a:pt x="46" y="133"/>
                    <a:pt x="43" y="133"/>
                  </a:cubicBezTo>
                  <a:close/>
                  <a:moveTo>
                    <a:pt x="41" y="105"/>
                  </a:moveTo>
                  <a:cubicBezTo>
                    <a:pt x="63" y="105"/>
                    <a:pt x="63" y="105"/>
                    <a:pt x="63" y="105"/>
                  </a:cubicBezTo>
                  <a:cubicBezTo>
                    <a:pt x="64" y="105"/>
                    <a:pt x="65" y="104"/>
                    <a:pt x="65" y="103"/>
                  </a:cubicBezTo>
                  <a:cubicBezTo>
                    <a:pt x="65" y="102"/>
                    <a:pt x="64" y="101"/>
                    <a:pt x="63" y="101"/>
                  </a:cubicBezTo>
                  <a:cubicBezTo>
                    <a:pt x="41" y="101"/>
                    <a:pt x="41" y="101"/>
                    <a:pt x="41" y="101"/>
                  </a:cubicBezTo>
                  <a:cubicBezTo>
                    <a:pt x="40" y="101"/>
                    <a:pt x="39" y="102"/>
                    <a:pt x="39" y="103"/>
                  </a:cubicBezTo>
                  <a:cubicBezTo>
                    <a:pt x="39" y="104"/>
                    <a:pt x="40" y="105"/>
                    <a:pt x="41" y="105"/>
                  </a:cubicBez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6" name="Freeform 25"/>
            <p:cNvSpPr>
              <a:spLocks noEditPoints="1"/>
            </p:cNvSpPr>
            <p:nvPr/>
          </p:nvSpPr>
          <p:spPr bwMode="auto">
            <a:xfrm>
              <a:off x="9367078" y="3585693"/>
              <a:ext cx="146212" cy="156233"/>
            </a:xfrm>
            <a:custGeom>
              <a:avLst/>
              <a:gdLst>
                <a:gd name="T0" fmla="*/ 144 w 169"/>
                <a:gd name="T1" fmla="*/ 26 h 169"/>
                <a:gd name="T2" fmla="*/ 127 w 169"/>
                <a:gd name="T3" fmla="*/ 132 h 169"/>
                <a:gd name="T4" fmla="*/ 8 w 169"/>
                <a:gd name="T5" fmla="*/ 116 h 169"/>
                <a:gd name="T6" fmla="*/ 24 w 169"/>
                <a:gd name="T7" fmla="*/ 36 h 169"/>
                <a:gd name="T8" fmla="*/ 111 w 169"/>
                <a:gd name="T9" fmla="*/ 36 h 169"/>
                <a:gd name="T10" fmla="*/ 111 w 169"/>
                <a:gd name="T11" fmla="*/ 28 h 169"/>
                <a:gd name="T12" fmla="*/ 0 w 169"/>
                <a:gd name="T13" fmla="*/ 52 h 169"/>
                <a:gd name="T14" fmla="*/ 0 w 169"/>
                <a:gd name="T15" fmla="*/ 116 h 169"/>
                <a:gd name="T16" fmla="*/ 9 w 169"/>
                <a:gd name="T17" fmla="*/ 162 h 169"/>
                <a:gd name="T18" fmla="*/ 16 w 169"/>
                <a:gd name="T19" fmla="*/ 166 h 169"/>
                <a:gd name="T20" fmla="*/ 126 w 169"/>
                <a:gd name="T21" fmla="*/ 140 h 169"/>
                <a:gd name="T22" fmla="*/ 142 w 169"/>
                <a:gd name="T23" fmla="*/ 166 h 169"/>
                <a:gd name="T24" fmla="*/ 149 w 169"/>
                <a:gd name="T25" fmla="*/ 162 h 169"/>
                <a:gd name="T26" fmla="*/ 135 w 169"/>
                <a:gd name="T27" fmla="*/ 139 h 169"/>
                <a:gd name="T28" fmla="*/ 152 w 169"/>
                <a:gd name="T29" fmla="*/ 26 h 169"/>
                <a:gd name="T30" fmla="*/ 168 w 169"/>
                <a:gd name="T31" fmla="*/ 4 h 169"/>
                <a:gd name="T32" fmla="*/ 100 w 169"/>
                <a:gd name="T33" fmla="*/ 70 h 169"/>
                <a:gd name="T34" fmla="*/ 46 w 169"/>
                <a:gd name="T35" fmla="*/ 60 h 169"/>
                <a:gd name="T36" fmla="*/ 36 w 169"/>
                <a:gd name="T37" fmla="*/ 98 h 169"/>
                <a:gd name="T38" fmla="*/ 90 w 169"/>
                <a:gd name="T39" fmla="*/ 108 h 169"/>
                <a:gd name="T40" fmla="*/ 100 w 169"/>
                <a:gd name="T41" fmla="*/ 97 h 169"/>
                <a:gd name="T42" fmla="*/ 118 w 169"/>
                <a:gd name="T43" fmla="*/ 104 h 169"/>
                <a:gd name="T44" fmla="*/ 120 w 169"/>
                <a:gd name="T45" fmla="*/ 66 h 169"/>
                <a:gd name="T46" fmla="*/ 117 w 169"/>
                <a:gd name="T47" fmla="*/ 64 h 169"/>
                <a:gd name="T48" fmla="*/ 100 w 169"/>
                <a:gd name="T49" fmla="*/ 70 h 169"/>
                <a:gd name="T50" fmla="*/ 96 w 169"/>
                <a:gd name="T51" fmla="*/ 94 h 169"/>
                <a:gd name="T52" fmla="*/ 90 w 169"/>
                <a:gd name="T53" fmla="*/ 104 h 169"/>
                <a:gd name="T54" fmla="*/ 46 w 169"/>
                <a:gd name="T55" fmla="*/ 104 h 169"/>
                <a:gd name="T56" fmla="*/ 40 w 169"/>
                <a:gd name="T57" fmla="*/ 98 h 169"/>
                <a:gd name="T58" fmla="*/ 46 w 169"/>
                <a:gd name="T59" fmla="*/ 64 h 169"/>
                <a:gd name="T60" fmla="*/ 96 w 169"/>
                <a:gd name="T61" fmla="*/ 70 h 169"/>
                <a:gd name="T62" fmla="*/ 116 w 169"/>
                <a:gd name="T63" fmla="*/ 69 h 169"/>
                <a:gd name="T64" fmla="*/ 100 w 169"/>
                <a:gd name="T65" fmla="*/ 93 h 169"/>
                <a:gd name="T66" fmla="*/ 116 w 169"/>
                <a:gd name="T67" fmla="*/ 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169">
                  <a:moveTo>
                    <a:pt x="163" y="0"/>
                  </a:moveTo>
                  <a:cubicBezTo>
                    <a:pt x="152" y="3"/>
                    <a:pt x="144" y="13"/>
                    <a:pt x="144" y="26"/>
                  </a:cubicBezTo>
                  <a:cubicBezTo>
                    <a:pt x="144" y="116"/>
                    <a:pt x="144" y="116"/>
                    <a:pt x="144" y="116"/>
                  </a:cubicBezTo>
                  <a:cubicBezTo>
                    <a:pt x="143" y="125"/>
                    <a:pt x="136" y="132"/>
                    <a:pt x="127" y="132"/>
                  </a:cubicBezTo>
                  <a:cubicBezTo>
                    <a:pt x="22" y="132"/>
                    <a:pt x="22" y="132"/>
                    <a:pt x="22" y="132"/>
                  </a:cubicBezTo>
                  <a:cubicBezTo>
                    <a:pt x="14" y="132"/>
                    <a:pt x="8" y="123"/>
                    <a:pt x="8" y="116"/>
                  </a:cubicBezTo>
                  <a:cubicBezTo>
                    <a:pt x="8" y="52"/>
                    <a:pt x="8" y="52"/>
                    <a:pt x="8" y="52"/>
                  </a:cubicBezTo>
                  <a:cubicBezTo>
                    <a:pt x="8" y="43"/>
                    <a:pt x="15" y="36"/>
                    <a:pt x="24" y="36"/>
                  </a:cubicBezTo>
                  <a:cubicBezTo>
                    <a:pt x="24" y="36"/>
                    <a:pt x="25" y="36"/>
                    <a:pt x="25" y="36"/>
                  </a:cubicBezTo>
                  <a:cubicBezTo>
                    <a:pt x="111" y="36"/>
                    <a:pt x="111" y="36"/>
                    <a:pt x="111" y="36"/>
                  </a:cubicBezTo>
                  <a:cubicBezTo>
                    <a:pt x="113" y="36"/>
                    <a:pt x="115" y="34"/>
                    <a:pt x="115" y="32"/>
                  </a:cubicBezTo>
                  <a:cubicBezTo>
                    <a:pt x="115" y="30"/>
                    <a:pt x="113" y="28"/>
                    <a:pt x="111" y="28"/>
                  </a:cubicBezTo>
                  <a:cubicBezTo>
                    <a:pt x="25" y="28"/>
                    <a:pt x="25" y="28"/>
                    <a:pt x="25" y="28"/>
                  </a:cubicBezTo>
                  <a:cubicBezTo>
                    <a:pt x="12" y="28"/>
                    <a:pt x="0" y="38"/>
                    <a:pt x="0" y="52"/>
                  </a:cubicBezTo>
                  <a:cubicBezTo>
                    <a:pt x="0" y="52"/>
                    <a:pt x="0" y="52"/>
                    <a:pt x="0" y="52"/>
                  </a:cubicBezTo>
                  <a:cubicBezTo>
                    <a:pt x="0" y="116"/>
                    <a:pt x="0" y="116"/>
                    <a:pt x="0" y="116"/>
                  </a:cubicBezTo>
                  <a:cubicBezTo>
                    <a:pt x="0" y="127"/>
                    <a:pt x="8" y="139"/>
                    <a:pt x="20" y="140"/>
                  </a:cubicBezTo>
                  <a:cubicBezTo>
                    <a:pt x="9" y="162"/>
                    <a:pt x="9" y="162"/>
                    <a:pt x="9" y="162"/>
                  </a:cubicBezTo>
                  <a:cubicBezTo>
                    <a:pt x="8" y="164"/>
                    <a:pt x="9" y="167"/>
                    <a:pt x="11" y="167"/>
                  </a:cubicBezTo>
                  <a:cubicBezTo>
                    <a:pt x="13" y="168"/>
                    <a:pt x="15" y="167"/>
                    <a:pt x="16" y="166"/>
                  </a:cubicBezTo>
                  <a:cubicBezTo>
                    <a:pt x="29" y="140"/>
                    <a:pt x="29" y="140"/>
                    <a:pt x="29" y="140"/>
                  </a:cubicBezTo>
                  <a:cubicBezTo>
                    <a:pt x="126" y="140"/>
                    <a:pt x="126" y="140"/>
                    <a:pt x="126" y="140"/>
                  </a:cubicBezTo>
                  <a:cubicBezTo>
                    <a:pt x="126" y="140"/>
                    <a:pt x="127" y="141"/>
                    <a:pt x="127" y="141"/>
                  </a:cubicBezTo>
                  <a:cubicBezTo>
                    <a:pt x="142" y="166"/>
                    <a:pt x="142" y="166"/>
                    <a:pt x="142" y="166"/>
                  </a:cubicBezTo>
                  <a:cubicBezTo>
                    <a:pt x="143" y="168"/>
                    <a:pt x="146" y="169"/>
                    <a:pt x="148" y="168"/>
                  </a:cubicBezTo>
                  <a:cubicBezTo>
                    <a:pt x="150" y="167"/>
                    <a:pt x="150" y="164"/>
                    <a:pt x="149" y="162"/>
                  </a:cubicBezTo>
                  <a:cubicBezTo>
                    <a:pt x="149" y="162"/>
                    <a:pt x="149" y="162"/>
                    <a:pt x="149" y="162"/>
                  </a:cubicBezTo>
                  <a:cubicBezTo>
                    <a:pt x="135" y="139"/>
                    <a:pt x="135" y="139"/>
                    <a:pt x="135" y="139"/>
                  </a:cubicBezTo>
                  <a:cubicBezTo>
                    <a:pt x="145" y="135"/>
                    <a:pt x="151" y="126"/>
                    <a:pt x="152" y="116"/>
                  </a:cubicBezTo>
                  <a:cubicBezTo>
                    <a:pt x="152" y="26"/>
                    <a:pt x="152" y="26"/>
                    <a:pt x="152" y="26"/>
                  </a:cubicBezTo>
                  <a:cubicBezTo>
                    <a:pt x="152" y="19"/>
                    <a:pt x="155" y="10"/>
                    <a:pt x="165" y="8"/>
                  </a:cubicBezTo>
                  <a:cubicBezTo>
                    <a:pt x="167" y="8"/>
                    <a:pt x="169" y="6"/>
                    <a:pt x="168" y="4"/>
                  </a:cubicBezTo>
                  <a:cubicBezTo>
                    <a:pt x="168" y="1"/>
                    <a:pt x="166" y="0"/>
                    <a:pt x="163" y="0"/>
                  </a:cubicBezTo>
                  <a:close/>
                  <a:moveTo>
                    <a:pt x="100" y="70"/>
                  </a:moveTo>
                  <a:cubicBezTo>
                    <a:pt x="100" y="64"/>
                    <a:pt x="96" y="60"/>
                    <a:pt x="90" y="60"/>
                  </a:cubicBezTo>
                  <a:cubicBezTo>
                    <a:pt x="46" y="60"/>
                    <a:pt x="46" y="60"/>
                    <a:pt x="46" y="60"/>
                  </a:cubicBezTo>
                  <a:cubicBezTo>
                    <a:pt x="40" y="60"/>
                    <a:pt x="36" y="64"/>
                    <a:pt x="36" y="70"/>
                  </a:cubicBezTo>
                  <a:cubicBezTo>
                    <a:pt x="36" y="98"/>
                    <a:pt x="36" y="98"/>
                    <a:pt x="36" y="98"/>
                  </a:cubicBezTo>
                  <a:cubicBezTo>
                    <a:pt x="36" y="104"/>
                    <a:pt x="40" y="108"/>
                    <a:pt x="46" y="108"/>
                  </a:cubicBezTo>
                  <a:cubicBezTo>
                    <a:pt x="90" y="108"/>
                    <a:pt x="90" y="108"/>
                    <a:pt x="90" y="108"/>
                  </a:cubicBezTo>
                  <a:cubicBezTo>
                    <a:pt x="96" y="108"/>
                    <a:pt x="100" y="104"/>
                    <a:pt x="100" y="98"/>
                  </a:cubicBezTo>
                  <a:cubicBezTo>
                    <a:pt x="100" y="97"/>
                    <a:pt x="100" y="97"/>
                    <a:pt x="100" y="97"/>
                  </a:cubicBezTo>
                  <a:cubicBezTo>
                    <a:pt x="117" y="104"/>
                    <a:pt x="117" y="104"/>
                    <a:pt x="117" y="104"/>
                  </a:cubicBezTo>
                  <a:cubicBezTo>
                    <a:pt x="117" y="104"/>
                    <a:pt x="118" y="104"/>
                    <a:pt x="118" y="104"/>
                  </a:cubicBezTo>
                  <a:cubicBezTo>
                    <a:pt x="119" y="104"/>
                    <a:pt x="120" y="103"/>
                    <a:pt x="120" y="102"/>
                  </a:cubicBezTo>
                  <a:cubicBezTo>
                    <a:pt x="120" y="66"/>
                    <a:pt x="120" y="66"/>
                    <a:pt x="120" y="66"/>
                  </a:cubicBezTo>
                  <a:cubicBezTo>
                    <a:pt x="120" y="65"/>
                    <a:pt x="119" y="64"/>
                    <a:pt x="118" y="64"/>
                  </a:cubicBezTo>
                  <a:cubicBezTo>
                    <a:pt x="118" y="64"/>
                    <a:pt x="117" y="64"/>
                    <a:pt x="117" y="64"/>
                  </a:cubicBezTo>
                  <a:cubicBezTo>
                    <a:pt x="100" y="71"/>
                    <a:pt x="100" y="71"/>
                    <a:pt x="100" y="71"/>
                  </a:cubicBezTo>
                  <a:lnTo>
                    <a:pt x="100" y="70"/>
                  </a:lnTo>
                  <a:close/>
                  <a:moveTo>
                    <a:pt x="96" y="94"/>
                  </a:moveTo>
                  <a:cubicBezTo>
                    <a:pt x="96" y="94"/>
                    <a:pt x="96" y="94"/>
                    <a:pt x="96" y="94"/>
                  </a:cubicBezTo>
                  <a:cubicBezTo>
                    <a:pt x="96" y="98"/>
                    <a:pt x="96" y="98"/>
                    <a:pt x="96" y="98"/>
                  </a:cubicBezTo>
                  <a:cubicBezTo>
                    <a:pt x="96" y="101"/>
                    <a:pt x="93" y="104"/>
                    <a:pt x="90" y="104"/>
                  </a:cubicBezTo>
                  <a:cubicBezTo>
                    <a:pt x="90" y="104"/>
                    <a:pt x="90" y="104"/>
                    <a:pt x="90" y="104"/>
                  </a:cubicBezTo>
                  <a:cubicBezTo>
                    <a:pt x="46" y="104"/>
                    <a:pt x="46" y="104"/>
                    <a:pt x="46" y="104"/>
                  </a:cubicBezTo>
                  <a:cubicBezTo>
                    <a:pt x="43" y="104"/>
                    <a:pt x="40" y="101"/>
                    <a:pt x="40" y="98"/>
                  </a:cubicBezTo>
                  <a:cubicBezTo>
                    <a:pt x="40" y="98"/>
                    <a:pt x="40" y="98"/>
                    <a:pt x="40" y="98"/>
                  </a:cubicBezTo>
                  <a:cubicBezTo>
                    <a:pt x="40" y="70"/>
                    <a:pt x="40" y="70"/>
                    <a:pt x="40" y="70"/>
                  </a:cubicBezTo>
                  <a:cubicBezTo>
                    <a:pt x="40" y="67"/>
                    <a:pt x="43" y="64"/>
                    <a:pt x="46" y="64"/>
                  </a:cubicBezTo>
                  <a:cubicBezTo>
                    <a:pt x="90" y="64"/>
                    <a:pt x="90" y="64"/>
                    <a:pt x="90" y="64"/>
                  </a:cubicBezTo>
                  <a:cubicBezTo>
                    <a:pt x="93" y="64"/>
                    <a:pt x="96" y="67"/>
                    <a:pt x="96" y="70"/>
                  </a:cubicBezTo>
                  <a:lnTo>
                    <a:pt x="96" y="94"/>
                  </a:lnTo>
                  <a:close/>
                  <a:moveTo>
                    <a:pt x="116" y="69"/>
                  </a:moveTo>
                  <a:cubicBezTo>
                    <a:pt x="116" y="99"/>
                    <a:pt x="116" y="99"/>
                    <a:pt x="116" y="99"/>
                  </a:cubicBezTo>
                  <a:cubicBezTo>
                    <a:pt x="100" y="93"/>
                    <a:pt x="100" y="93"/>
                    <a:pt x="100" y="93"/>
                  </a:cubicBezTo>
                  <a:cubicBezTo>
                    <a:pt x="100" y="76"/>
                    <a:pt x="100" y="76"/>
                    <a:pt x="100" y="76"/>
                  </a:cubicBezTo>
                  <a:lnTo>
                    <a:pt x="116" y="69"/>
                  </a:lnTo>
                  <a:close/>
                </a:path>
              </a:pathLst>
            </a:custGeom>
            <a:solidFill>
              <a:srgbClr val="1D1D1A"/>
            </a:solid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7" name="Freeform 33"/>
            <p:cNvSpPr>
              <a:spLocks noEditPoints="1"/>
            </p:cNvSpPr>
            <p:nvPr/>
          </p:nvSpPr>
          <p:spPr bwMode="auto">
            <a:xfrm>
              <a:off x="9785562" y="3586581"/>
              <a:ext cx="150995" cy="161345"/>
            </a:xfrm>
            <a:custGeom>
              <a:avLst/>
              <a:gdLst>
                <a:gd name="T0" fmla="*/ 140 w 176"/>
                <a:gd name="T1" fmla="*/ 120 h 176"/>
                <a:gd name="T2" fmla="*/ 116 w 176"/>
                <a:gd name="T3" fmla="*/ 172 h 176"/>
                <a:gd name="T4" fmla="*/ 124 w 176"/>
                <a:gd name="T5" fmla="*/ 172 h 176"/>
                <a:gd name="T6" fmla="*/ 140 w 176"/>
                <a:gd name="T7" fmla="*/ 128 h 176"/>
                <a:gd name="T8" fmla="*/ 176 w 176"/>
                <a:gd name="T9" fmla="*/ 124 h 176"/>
                <a:gd name="T10" fmla="*/ 89 w 176"/>
                <a:gd name="T11" fmla="*/ 91 h 176"/>
                <a:gd name="T12" fmla="*/ 91 w 176"/>
                <a:gd name="T13" fmla="*/ 89 h 176"/>
                <a:gd name="T14" fmla="*/ 67 w 176"/>
                <a:gd name="T15" fmla="*/ 65 h 176"/>
                <a:gd name="T16" fmla="*/ 65 w 176"/>
                <a:gd name="T17" fmla="*/ 67 h 176"/>
                <a:gd name="T18" fmla="*/ 84 w 176"/>
                <a:gd name="T19" fmla="*/ 32 h 176"/>
                <a:gd name="T20" fmla="*/ 130 w 176"/>
                <a:gd name="T21" fmla="*/ 88 h 176"/>
                <a:gd name="T22" fmla="*/ 168 w 176"/>
                <a:gd name="T23" fmla="*/ 86 h 176"/>
                <a:gd name="T24" fmla="*/ 130 w 176"/>
                <a:gd name="T25" fmla="*/ 84 h 176"/>
                <a:gd name="T26" fmla="*/ 88 w 176"/>
                <a:gd name="T27" fmla="*/ 32 h 176"/>
                <a:gd name="T28" fmla="*/ 84 w 176"/>
                <a:gd name="T29" fmla="*/ 12 h 176"/>
                <a:gd name="T30" fmla="*/ 84 w 176"/>
                <a:gd name="T31" fmla="*/ 32 h 176"/>
                <a:gd name="T32" fmla="*/ 92 w 176"/>
                <a:gd name="T33" fmla="*/ 22 h 176"/>
                <a:gd name="T34" fmla="*/ 80 w 176"/>
                <a:gd name="T35" fmla="*/ 22 h 176"/>
                <a:gd name="T36" fmla="*/ 140 w 176"/>
                <a:gd name="T37" fmla="*/ 60 h 176"/>
                <a:gd name="T38" fmla="*/ 176 w 176"/>
                <a:gd name="T39" fmla="*/ 56 h 176"/>
                <a:gd name="T40" fmla="*/ 140 w 176"/>
                <a:gd name="T41" fmla="*/ 52 h 176"/>
                <a:gd name="T42" fmla="*/ 124 w 176"/>
                <a:gd name="T43" fmla="*/ 4 h 176"/>
                <a:gd name="T44" fmla="*/ 116 w 176"/>
                <a:gd name="T45" fmla="*/ 4 h 176"/>
                <a:gd name="T46" fmla="*/ 140 w 176"/>
                <a:gd name="T47" fmla="*/ 60 h 176"/>
                <a:gd name="T48" fmla="*/ 97 w 176"/>
                <a:gd name="T49" fmla="*/ 97 h 176"/>
                <a:gd name="T50" fmla="*/ 109 w 176"/>
                <a:gd name="T51" fmla="*/ 111 h 176"/>
                <a:gd name="T52" fmla="*/ 111 w 176"/>
                <a:gd name="T53" fmla="*/ 109 h 176"/>
                <a:gd name="T54" fmla="*/ 88 w 176"/>
                <a:gd name="T55" fmla="*/ 140 h 176"/>
                <a:gd name="T56" fmla="*/ 42 w 176"/>
                <a:gd name="T57" fmla="*/ 88 h 176"/>
                <a:gd name="T58" fmla="*/ 4 w 176"/>
                <a:gd name="T59" fmla="*/ 90 h 176"/>
                <a:gd name="T60" fmla="*/ 42 w 176"/>
                <a:gd name="T61" fmla="*/ 92 h 176"/>
                <a:gd name="T62" fmla="*/ 84 w 176"/>
                <a:gd name="T63" fmla="*/ 140 h 176"/>
                <a:gd name="T64" fmla="*/ 88 w 176"/>
                <a:gd name="T65" fmla="*/ 160 h 176"/>
                <a:gd name="T66" fmla="*/ 88 w 176"/>
                <a:gd name="T67" fmla="*/ 140 h 176"/>
                <a:gd name="T68" fmla="*/ 80 w 176"/>
                <a:gd name="T69" fmla="*/ 150 h 176"/>
                <a:gd name="T70" fmla="*/ 92 w 176"/>
                <a:gd name="T71" fmla="*/ 150 h 176"/>
                <a:gd name="T72" fmla="*/ 4 w 176"/>
                <a:gd name="T73" fmla="*/ 60 h 176"/>
                <a:gd name="T74" fmla="*/ 60 w 176"/>
                <a:gd name="T75" fmla="*/ 36 h 176"/>
                <a:gd name="T76" fmla="*/ 56 w 176"/>
                <a:gd name="T77" fmla="*/ 0 h 176"/>
                <a:gd name="T78" fmla="*/ 52 w 176"/>
                <a:gd name="T79" fmla="*/ 36 h 176"/>
                <a:gd name="T80" fmla="*/ 4 w 176"/>
                <a:gd name="T81" fmla="*/ 52 h 176"/>
                <a:gd name="T82" fmla="*/ 4 w 176"/>
                <a:gd name="T83" fmla="*/ 60 h 176"/>
                <a:gd name="T84" fmla="*/ 4 w 176"/>
                <a:gd name="T85" fmla="*/ 120 h 176"/>
                <a:gd name="T86" fmla="*/ 4 w 176"/>
                <a:gd name="T87" fmla="*/ 128 h 176"/>
                <a:gd name="T88" fmla="*/ 52 w 176"/>
                <a:gd name="T89" fmla="*/ 144 h 176"/>
                <a:gd name="T90" fmla="*/ 56 w 176"/>
                <a:gd name="T91" fmla="*/ 176 h 176"/>
                <a:gd name="T92" fmla="*/ 60 w 176"/>
                <a:gd name="T93"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76">
                  <a:moveTo>
                    <a:pt x="172" y="120"/>
                  </a:moveTo>
                  <a:cubicBezTo>
                    <a:pt x="140" y="120"/>
                    <a:pt x="140" y="120"/>
                    <a:pt x="140" y="120"/>
                  </a:cubicBezTo>
                  <a:cubicBezTo>
                    <a:pt x="127" y="120"/>
                    <a:pt x="116" y="131"/>
                    <a:pt x="116" y="144"/>
                  </a:cubicBezTo>
                  <a:cubicBezTo>
                    <a:pt x="116" y="172"/>
                    <a:pt x="116" y="172"/>
                    <a:pt x="116" y="172"/>
                  </a:cubicBezTo>
                  <a:cubicBezTo>
                    <a:pt x="116" y="174"/>
                    <a:pt x="118" y="176"/>
                    <a:pt x="120" y="176"/>
                  </a:cubicBezTo>
                  <a:cubicBezTo>
                    <a:pt x="122" y="176"/>
                    <a:pt x="124" y="174"/>
                    <a:pt x="124" y="172"/>
                  </a:cubicBezTo>
                  <a:cubicBezTo>
                    <a:pt x="124" y="144"/>
                    <a:pt x="124" y="144"/>
                    <a:pt x="124" y="144"/>
                  </a:cubicBezTo>
                  <a:cubicBezTo>
                    <a:pt x="124" y="135"/>
                    <a:pt x="131" y="128"/>
                    <a:pt x="140" y="128"/>
                  </a:cubicBezTo>
                  <a:cubicBezTo>
                    <a:pt x="172" y="128"/>
                    <a:pt x="172" y="128"/>
                    <a:pt x="172" y="128"/>
                  </a:cubicBezTo>
                  <a:cubicBezTo>
                    <a:pt x="174" y="128"/>
                    <a:pt x="176" y="126"/>
                    <a:pt x="176" y="124"/>
                  </a:cubicBezTo>
                  <a:cubicBezTo>
                    <a:pt x="176" y="122"/>
                    <a:pt x="174" y="120"/>
                    <a:pt x="172" y="120"/>
                  </a:cubicBezTo>
                  <a:close/>
                  <a:moveTo>
                    <a:pt x="89" y="91"/>
                  </a:moveTo>
                  <a:cubicBezTo>
                    <a:pt x="89" y="92"/>
                    <a:pt x="91" y="92"/>
                    <a:pt x="91" y="91"/>
                  </a:cubicBezTo>
                  <a:cubicBezTo>
                    <a:pt x="92" y="91"/>
                    <a:pt x="92" y="89"/>
                    <a:pt x="91" y="89"/>
                  </a:cubicBezTo>
                  <a:cubicBezTo>
                    <a:pt x="91" y="89"/>
                    <a:pt x="91" y="89"/>
                    <a:pt x="91" y="89"/>
                  </a:cubicBezTo>
                  <a:cubicBezTo>
                    <a:pt x="67" y="65"/>
                    <a:pt x="67" y="65"/>
                    <a:pt x="67" y="65"/>
                  </a:cubicBezTo>
                  <a:cubicBezTo>
                    <a:pt x="67" y="64"/>
                    <a:pt x="65" y="64"/>
                    <a:pt x="65" y="65"/>
                  </a:cubicBezTo>
                  <a:cubicBezTo>
                    <a:pt x="64" y="65"/>
                    <a:pt x="64" y="67"/>
                    <a:pt x="65" y="67"/>
                  </a:cubicBezTo>
                  <a:lnTo>
                    <a:pt x="89" y="91"/>
                  </a:lnTo>
                  <a:close/>
                  <a:moveTo>
                    <a:pt x="84" y="32"/>
                  </a:moveTo>
                  <a:cubicBezTo>
                    <a:pt x="84" y="42"/>
                    <a:pt x="84" y="42"/>
                    <a:pt x="84" y="42"/>
                  </a:cubicBezTo>
                  <a:cubicBezTo>
                    <a:pt x="84" y="67"/>
                    <a:pt x="105" y="88"/>
                    <a:pt x="130" y="88"/>
                  </a:cubicBezTo>
                  <a:cubicBezTo>
                    <a:pt x="166" y="88"/>
                    <a:pt x="166" y="88"/>
                    <a:pt x="166" y="88"/>
                  </a:cubicBezTo>
                  <a:cubicBezTo>
                    <a:pt x="167" y="88"/>
                    <a:pt x="168" y="87"/>
                    <a:pt x="168" y="86"/>
                  </a:cubicBezTo>
                  <a:cubicBezTo>
                    <a:pt x="168" y="85"/>
                    <a:pt x="167" y="84"/>
                    <a:pt x="166" y="84"/>
                  </a:cubicBezTo>
                  <a:cubicBezTo>
                    <a:pt x="130" y="84"/>
                    <a:pt x="130" y="84"/>
                    <a:pt x="130" y="84"/>
                  </a:cubicBezTo>
                  <a:cubicBezTo>
                    <a:pt x="107" y="84"/>
                    <a:pt x="88" y="65"/>
                    <a:pt x="88" y="42"/>
                  </a:cubicBezTo>
                  <a:cubicBezTo>
                    <a:pt x="88" y="32"/>
                    <a:pt x="88" y="32"/>
                    <a:pt x="88" y="32"/>
                  </a:cubicBezTo>
                  <a:cubicBezTo>
                    <a:pt x="93" y="31"/>
                    <a:pt x="97" y="25"/>
                    <a:pt x="96" y="20"/>
                  </a:cubicBezTo>
                  <a:cubicBezTo>
                    <a:pt x="95" y="15"/>
                    <a:pt x="89" y="11"/>
                    <a:pt x="84" y="12"/>
                  </a:cubicBezTo>
                  <a:cubicBezTo>
                    <a:pt x="79" y="13"/>
                    <a:pt x="75" y="19"/>
                    <a:pt x="76" y="24"/>
                  </a:cubicBezTo>
                  <a:cubicBezTo>
                    <a:pt x="77" y="28"/>
                    <a:pt x="80" y="31"/>
                    <a:pt x="84" y="32"/>
                  </a:cubicBezTo>
                  <a:close/>
                  <a:moveTo>
                    <a:pt x="86" y="16"/>
                  </a:moveTo>
                  <a:cubicBezTo>
                    <a:pt x="89" y="16"/>
                    <a:pt x="92" y="19"/>
                    <a:pt x="92" y="22"/>
                  </a:cubicBezTo>
                  <a:cubicBezTo>
                    <a:pt x="92" y="25"/>
                    <a:pt x="89" y="28"/>
                    <a:pt x="86" y="28"/>
                  </a:cubicBezTo>
                  <a:cubicBezTo>
                    <a:pt x="83" y="28"/>
                    <a:pt x="80" y="25"/>
                    <a:pt x="80" y="22"/>
                  </a:cubicBezTo>
                  <a:cubicBezTo>
                    <a:pt x="80" y="19"/>
                    <a:pt x="83" y="16"/>
                    <a:pt x="86" y="16"/>
                  </a:cubicBezTo>
                  <a:close/>
                  <a:moveTo>
                    <a:pt x="140" y="60"/>
                  </a:moveTo>
                  <a:cubicBezTo>
                    <a:pt x="172" y="60"/>
                    <a:pt x="172" y="60"/>
                    <a:pt x="172" y="60"/>
                  </a:cubicBezTo>
                  <a:cubicBezTo>
                    <a:pt x="174" y="60"/>
                    <a:pt x="176" y="58"/>
                    <a:pt x="176" y="56"/>
                  </a:cubicBezTo>
                  <a:cubicBezTo>
                    <a:pt x="176" y="54"/>
                    <a:pt x="174" y="52"/>
                    <a:pt x="172" y="52"/>
                  </a:cubicBezTo>
                  <a:cubicBezTo>
                    <a:pt x="140" y="52"/>
                    <a:pt x="140" y="52"/>
                    <a:pt x="140" y="52"/>
                  </a:cubicBezTo>
                  <a:cubicBezTo>
                    <a:pt x="131" y="52"/>
                    <a:pt x="124" y="45"/>
                    <a:pt x="124" y="36"/>
                  </a:cubicBezTo>
                  <a:cubicBezTo>
                    <a:pt x="124" y="4"/>
                    <a:pt x="124" y="4"/>
                    <a:pt x="124" y="4"/>
                  </a:cubicBezTo>
                  <a:cubicBezTo>
                    <a:pt x="124" y="2"/>
                    <a:pt x="122" y="0"/>
                    <a:pt x="120" y="0"/>
                  </a:cubicBezTo>
                  <a:cubicBezTo>
                    <a:pt x="118" y="0"/>
                    <a:pt x="116" y="2"/>
                    <a:pt x="116" y="4"/>
                  </a:cubicBezTo>
                  <a:cubicBezTo>
                    <a:pt x="116" y="36"/>
                    <a:pt x="116" y="36"/>
                    <a:pt x="116" y="36"/>
                  </a:cubicBezTo>
                  <a:cubicBezTo>
                    <a:pt x="116" y="49"/>
                    <a:pt x="127" y="60"/>
                    <a:pt x="140" y="60"/>
                  </a:cubicBezTo>
                  <a:close/>
                  <a:moveTo>
                    <a:pt x="99" y="97"/>
                  </a:moveTo>
                  <a:cubicBezTo>
                    <a:pt x="99" y="96"/>
                    <a:pt x="97" y="96"/>
                    <a:pt x="97" y="97"/>
                  </a:cubicBezTo>
                  <a:cubicBezTo>
                    <a:pt x="96" y="97"/>
                    <a:pt x="96" y="99"/>
                    <a:pt x="97" y="99"/>
                  </a:cubicBezTo>
                  <a:cubicBezTo>
                    <a:pt x="109" y="111"/>
                    <a:pt x="109" y="111"/>
                    <a:pt x="109" y="111"/>
                  </a:cubicBezTo>
                  <a:cubicBezTo>
                    <a:pt x="109" y="112"/>
                    <a:pt x="111" y="112"/>
                    <a:pt x="111" y="111"/>
                  </a:cubicBezTo>
                  <a:cubicBezTo>
                    <a:pt x="112" y="111"/>
                    <a:pt x="112" y="109"/>
                    <a:pt x="111" y="109"/>
                  </a:cubicBezTo>
                  <a:lnTo>
                    <a:pt x="99" y="97"/>
                  </a:lnTo>
                  <a:close/>
                  <a:moveTo>
                    <a:pt x="88" y="140"/>
                  </a:moveTo>
                  <a:cubicBezTo>
                    <a:pt x="88" y="134"/>
                    <a:pt x="88" y="134"/>
                    <a:pt x="88" y="134"/>
                  </a:cubicBezTo>
                  <a:cubicBezTo>
                    <a:pt x="88" y="109"/>
                    <a:pt x="67" y="88"/>
                    <a:pt x="42" y="88"/>
                  </a:cubicBezTo>
                  <a:cubicBezTo>
                    <a:pt x="6" y="88"/>
                    <a:pt x="6" y="88"/>
                    <a:pt x="6" y="88"/>
                  </a:cubicBezTo>
                  <a:cubicBezTo>
                    <a:pt x="5" y="88"/>
                    <a:pt x="4" y="89"/>
                    <a:pt x="4" y="90"/>
                  </a:cubicBezTo>
                  <a:cubicBezTo>
                    <a:pt x="4" y="91"/>
                    <a:pt x="5" y="92"/>
                    <a:pt x="6" y="92"/>
                  </a:cubicBezTo>
                  <a:cubicBezTo>
                    <a:pt x="42" y="92"/>
                    <a:pt x="42" y="92"/>
                    <a:pt x="42" y="92"/>
                  </a:cubicBezTo>
                  <a:cubicBezTo>
                    <a:pt x="65" y="92"/>
                    <a:pt x="84" y="111"/>
                    <a:pt x="84" y="134"/>
                  </a:cubicBezTo>
                  <a:cubicBezTo>
                    <a:pt x="84" y="140"/>
                    <a:pt x="84" y="140"/>
                    <a:pt x="84" y="140"/>
                  </a:cubicBezTo>
                  <a:cubicBezTo>
                    <a:pt x="79" y="141"/>
                    <a:pt x="75" y="147"/>
                    <a:pt x="76" y="152"/>
                  </a:cubicBezTo>
                  <a:cubicBezTo>
                    <a:pt x="77" y="157"/>
                    <a:pt x="83" y="161"/>
                    <a:pt x="88" y="160"/>
                  </a:cubicBezTo>
                  <a:cubicBezTo>
                    <a:pt x="93" y="159"/>
                    <a:pt x="97" y="153"/>
                    <a:pt x="96" y="148"/>
                  </a:cubicBezTo>
                  <a:cubicBezTo>
                    <a:pt x="95" y="144"/>
                    <a:pt x="92" y="141"/>
                    <a:pt x="88" y="140"/>
                  </a:cubicBezTo>
                  <a:close/>
                  <a:moveTo>
                    <a:pt x="86" y="156"/>
                  </a:moveTo>
                  <a:cubicBezTo>
                    <a:pt x="83" y="156"/>
                    <a:pt x="80" y="153"/>
                    <a:pt x="80" y="150"/>
                  </a:cubicBezTo>
                  <a:cubicBezTo>
                    <a:pt x="80" y="147"/>
                    <a:pt x="83" y="144"/>
                    <a:pt x="86" y="144"/>
                  </a:cubicBezTo>
                  <a:cubicBezTo>
                    <a:pt x="89" y="144"/>
                    <a:pt x="92" y="147"/>
                    <a:pt x="92" y="150"/>
                  </a:cubicBezTo>
                  <a:cubicBezTo>
                    <a:pt x="92" y="153"/>
                    <a:pt x="89" y="156"/>
                    <a:pt x="86" y="156"/>
                  </a:cubicBezTo>
                  <a:close/>
                  <a:moveTo>
                    <a:pt x="4" y="60"/>
                  </a:moveTo>
                  <a:cubicBezTo>
                    <a:pt x="36" y="60"/>
                    <a:pt x="36" y="60"/>
                    <a:pt x="36" y="60"/>
                  </a:cubicBezTo>
                  <a:cubicBezTo>
                    <a:pt x="49" y="60"/>
                    <a:pt x="60" y="49"/>
                    <a:pt x="60" y="36"/>
                  </a:cubicBezTo>
                  <a:cubicBezTo>
                    <a:pt x="60" y="4"/>
                    <a:pt x="60" y="4"/>
                    <a:pt x="60" y="4"/>
                  </a:cubicBezTo>
                  <a:cubicBezTo>
                    <a:pt x="60" y="2"/>
                    <a:pt x="58" y="0"/>
                    <a:pt x="56" y="0"/>
                  </a:cubicBezTo>
                  <a:cubicBezTo>
                    <a:pt x="54" y="0"/>
                    <a:pt x="52" y="2"/>
                    <a:pt x="52" y="4"/>
                  </a:cubicBezTo>
                  <a:cubicBezTo>
                    <a:pt x="52" y="36"/>
                    <a:pt x="52" y="36"/>
                    <a:pt x="52" y="36"/>
                  </a:cubicBezTo>
                  <a:cubicBezTo>
                    <a:pt x="52" y="45"/>
                    <a:pt x="45" y="52"/>
                    <a:pt x="36" y="52"/>
                  </a:cubicBezTo>
                  <a:cubicBezTo>
                    <a:pt x="4" y="52"/>
                    <a:pt x="4" y="52"/>
                    <a:pt x="4" y="52"/>
                  </a:cubicBezTo>
                  <a:cubicBezTo>
                    <a:pt x="2" y="52"/>
                    <a:pt x="0" y="54"/>
                    <a:pt x="0" y="56"/>
                  </a:cubicBezTo>
                  <a:cubicBezTo>
                    <a:pt x="0" y="58"/>
                    <a:pt x="2" y="60"/>
                    <a:pt x="4" y="60"/>
                  </a:cubicBezTo>
                  <a:close/>
                  <a:moveTo>
                    <a:pt x="36" y="120"/>
                  </a:moveTo>
                  <a:cubicBezTo>
                    <a:pt x="4" y="120"/>
                    <a:pt x="4" y="120"/>
                    <a:pt x="4" y="120"/>
                  </a:cubicBezTo>
                  <a:cubicBezTo>
                    <a:pt x="2" y="120"/>
                    <a:pt x="0" y="122"/>
                    <a:pt x="0" y="124"/>
                  </a:cubicBezTo>
                  <a:cubicBezTo>
                    <a:pt x="0" y="126"/>
                    <a:pt x="2" y="128"/>
                    <a:pt x="4" y="128"/>
                  </a:cubicBezTo>
                  <a:cubicBezTo>
                    <a:pt x="36" y="128"/>
                    <a:pt x="36" y="128"/>
                    <a:pt x="36" y="128"/>
                  </a:cubicBezTo>
                  <a:cubicBezTo>
                    <a:pt x="45" y="128"/>
                    <a:pt x="52" y="135"/>
                    <a:pt x="52" y="144"/>
                  </a:cubicBezTo>
                  <a:cubicBezTo>
                    <a:pt x="52" y="172"/>
                    <a:pt x="52" y="172"/>
                    <a:pt x="52" y="172"/>
                  </a:cubicBezTo>
                  <a:cubicBezTo>
                    <a:pt x="52" y="174"/>
                    <a:pt x="54" y="176"/>
                    <a:pt x="56" y="176"/>
                  </a:cubicBezTo>
                  <a:cubicBezTo>
                    <a:pt x="58" y="176"/>
                    <a:pt x="60" y="174"/>
                    <a:pt x="60" y="172"/>
                  </a:cubicBezTo>
                  <a:cubicBezTo>
                    <a:pt x="60" y="144"/>
                    <a:pt x="60" y="144"/>
                    <a:pt x="60" y="144"/>
                  </a:cubicBezTo>
                  <a:cubicBezTo>
                    <a:pt x="60" y="131"/>
                    <a:pt x="49" y="120"/>
                    <a:pt x="36" y="120"/>
                  </a:cubicBez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8" name="TextBox 35"/>
            <p:cNvSpPr txBox="1"/>
            <p:nvPr/>
          </p:nvSpPr>
          <p:spPr>
            <a:xfrm>
              <a:off x="8938425" y="3768638"/>
              <a:ext cx="191284"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iWater</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9" name="TextBox 35"/>
            <p:cNvSpPr txBox="1"/>
            <p:nvPr/>
          </p:nvSpPr>
          <p:spPr>
            <a:xfrm>
              <a:off x="9263968" y="3768638"/>
              <a:ext cx="352434"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Smart Retail</a:t>
              </a:r>
              <a:endParaRPr kumimoji="0" lang="zh-CN" alt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0" name="TextBox 35"/>
            <p:cNvSpPr txBox="1"/>
            <p:nvPr/>
          </p:nvSpPr>
          <p:spPr>
            <a:xfrm>
              <a:off x="9727717" y="3768638"/>
              <a:ext cx="374707"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Smart Traffic</a:t>
              </a:r>
              <a:endParaRPr kumimoji="0" lang="zh-CN" alt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1" name="矩形 280"/>
            <p:cNvSpPr/>
            <p:nvPr/>
          </p:nvSpPr>
          <p:spPr>
            <a:xfrm>
              <a:off x="5437442" y="3062837"/>
              <a:ext cx="3258091" cy="406584"/>
            </a:xfrm>
            <a:prstGeom prst="rect">
              <a:avLst/>
            </a:prstGeom>
            <a:noFill/>
            <a:ln w="3175" cap="flat" cmpd="sng" algn="ctr">
              <a:solidFill>
                <a:srgbClr val="F08500"/>
              </a:solidFill>
              <a:prstDash val="solid"/>
              <a:miter lim="800000"/>
            </a:ln>
            <a:effectLst/>
          </p:spPr>
          <p:txBody>
            <a:bodyPr lIns="0" tIns="0" rIns="0" bIns="0" rtlCol="0" anchor="ctr"/>
            <a:lstStyle/>
            <a:p>
              <a:pPr marL="0" marR="0" lvl="0" indent="0" algn="ctr"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2" name="Freeform 4"/>
            <p:cNvSpPr>
              <a:spLocks noEditPoints="1"/>
            </p:cNvSpPr>
            <p:nvPr/>
          </p:nvSpPr>
          <p:spPr bwMode="auto">
            <a:xfrm>
              <a:off x="6288573" y="3139612"/>
              <a:ext cx="196750" cy="175979"/>
            </a:xfrm>
            <a:custGeom>
              <a:avLst/>
              <a:gdLst>
                <a:gd name="T0" fmla="*/ 85 w 853"/>
                <a:gd name="T1" fmla="*/ 563 h 834"/>
                <a:gd name="T2" fmla="*/ 320 w 853"/>
                <a:gd name="T3" fmla="*/ 734 h 834"/>
                <a:gd name="T4" fmla="*/ 296 w 853"/>
                <a:gd name="T5" fmla="*/ 112 h 834"/>
                <a:gd name="T6" fmla="*/ 74 w 853"/>
                <a:gd name="T7" fmla="*/ 301 h 834"/>
                <a:gd name="T8" fmla="*/ 726 w 853"/>
                <a:gd name="T9" fmla="*/ 275 h 834"/>
                <a:gd name="T10" fmla="*/ 760 w 853"/>
                <a:gd name="T11" fmla="*/ 260 h 834"/>
                <a:gd name="T12" fmla="*/ 726 w 853"/>
                <a:gd name="T13" fmla="*/ 275 h 834"/>
                <a:gd name="T14" fmla="*/ 570 w 853"/>
                <a:gd name="T15" fmla="*/ 756 h 834"/>
                <a:gd name="T16" fmla="*/ 739 w 853"/>
                <a:gd name="T17" fmla="*/ 517 h 834"/>
                <a:gd name="T18" fmla="*/ 766 w 853"/>
                <a:gd name="T19" fmla="*/ 328 h 834"/>
                <a:gd name="T20" fmla="*/ 622 w 853"/>
                <a:gd name="T21" fmla="*/ 277 h 834"/>
                <a:gd name="T22" fmla="*/ 514 w 853"/>
                <a:gd name="T23" fmla="*/ 203 h 834"/>
                <a:gd name="T24" fmla="*/ 301 w 853"/>
                <a:gd name="T25" fmla="*/ 231 h 834"/>
                <a:gd name="T26" fmla="*/ 379 w 853"/>
                <a:gd name="T27" fmla="*/ 146 h 834"/>
                <a:gd name="T28" fmla="*/ 485 w 853"/>
                <a:gd name="T29" fmla="*/ 53 h 834"/>
                <a:gd name="T30" fmla="*/ 345 w 853"/>
                <a:gd name="T31" fmla="*/ 42 h 834"/>
                <a:gd name="T32" fmla="*/ 328 w 853"/>
                <a:gd name="T33" fmla="*/ 152 h 834"/>
                <a:gd name="T34" fmla="*/ 199 w 853"/>
                <a:gd name="T35" fmla="*/ 313 h 834"/>
                <a:gd name="T36" fmla="*/ 273 w 853"/>
                <a:gd name="T37" fmla="*/ 555 h 834"/>
                <a:gd name="T38" fmla="*/ 146 w 853"/>
                <a:gd name="T39" fmla="*/ 476 h 834"/>
                <a:gd name="T40" fmla="*/ 87 w 853"/>
                <a:gd name="T41" fmla="*/ 351 h 834"/>
                <a:gd name="T42" fmla="*/ 87 w 853"/>
                <a:gd name="T43" fmla="*/ 506 h 834"/>
                <a:gd name="T44" fmla="*/ 231 w 853"/>
                <a:gd name="T45" fmla="*/ 557 h 834"/>
                <a:gd name="T46" fmla="*/ 339 w 853"/>
                <a:gd name="T47" fmla="*/ 631 h 834"/>
                <a:gd name="T48" fmla="*/ 567 w 853"/>
                <a:gd name="T49" fmla="*/ 569 h 834"/>
                <a:gd name="T50" fmla="*/ 487 w 853"/>
                <a:gd name="T51" fmla="*/ 696 h 834"/>
                <a:gd name="T52" fmla="*/ 371 w 853"/>
                <a:gd name="T53" fmla="*/ 722 h 834"/>
                <a:gd name="T54" fmla="*/ 440 w 853"/>
                <a:gd name="T55" fmla="*/ 834 h 834"/>
                <a:gd name="T56" fmla="*/ 500 w 853"/>
                <a:gd name="T57" fmla="*/ 711 h 834"/>
                <a:gd name="T58" fmla="*/ 591 w 853"/>
                <a:gd name="T59" fmla="*/ 559 h 834"/>
                <a:gd name="T60" fmla="*/ 599 w 853"/>
                <a:gd name="T61" fmla="*/ 535 h 834"/>
                <a:gd name="T62" fmla="*/ 680 w 853"/>
                <a:gd name="T63" fmla="*/ 335 h 834"/>
                <a:gd name="T64" fmla="*/ 732 w 853"/>
                <a:gd name="T65" fmla="*/ 476 h 834"/>
                <a:gd name="T66" fmla="*/ 800 w 853"/>
                <a:gd name="T67" fmla="*/ 335 h 834"/>
                <a:gd name="T68" fmla="*/ 442 w 853"/>
                <a:gd name="T69" fmla="*/ 25 h 834"/>
                <a:gd name="T70" fmla="*/ 413 w 853"/>
                <a:gd name="T71" fmla="*/ 135 h 834"/>
                <a:gd name="T72" fmla="*/ 362 w 853"/>
                <a:gd name="T73" fmla="*/ 51 h 834"/>
                <a:gd name="T74" fmla="*/ 57 w 853"/>
                <a:gd name="T75" fmla="*/ 481 h 834"/>
                <a:gd name="T76" fmla="*/ 110 w 853"/>
                <a:gd name="T77" fmla="*/ 375 h 834"/>
                <a:gd name="T78" fmla="*/ 434 w 853"/>
                <a:gd name="T79" fmla="*/ 815 h 834"/>
                <a:gd name="T80" fmla="*/ 383 w 853"/>
                <a:gd name="T81" fmla="*/ 732 h 834"/>
                <a:gd name="T82" fmla="*/ 491 w 853"/>
                <a:gd name="T83" fmla="*/ 739 h 834"/>
                <a:gd name="T84" fmla="*/ 296 w 853"/>
                <a:gd name="T85" fmla="*/ 565 h 834"/>
                <a:gd name="T86" fmla="*/ 553 w 853"/>
                <a:gd name="T87" fmla="*/ 269 h 834"/>
                <a:gd name="T88" fmla="*/ 764 w 853"/>
                <a:gd name="T89" fmla="*/ 464 h 834"/>
                <a:gd name="T90" fmla="*/ 764 w 853"/>
                <a:gd name="T91" fmla="*/ 347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3" h="834">
                  <a:moveTo>
                    <a:pt x="123" y="555"/>
                  </a:moveTo>
                  <a:cubicBezTo>
                    <a:pt x="123" y="553"/>
                    <a:pt x="121" y="550"/>
                    <a:pt x="119" y="548"/>
                  </a:cubicBezTo>
                  <a:cubicBezTo>
                    <a:pt x="85" y="563"/>
                    <a:pt x="85" y="563"/>
                    <a:pt x="85" y="563"/>
                  </a:cubicBezTo>
                  <a:cubicBezTo>
                    <a:pt x="87" y="567"/>
                    <a:pt x="87" y="569"/>
                    <a:pt x="89" y="572"/>
                  </a:cubicBezTo>
                  <a:cubicBezTo>
                    <a:pt x="131" y="665"/>
                    <a:pt x="212" y="737"/>
                    <a:pt x="309" y="770"/>
                  </a:cubicBezTo>
                  <a:cubicBezTo>
                    <a:pt x="320" y="734"/>
                    <a:pt x="320" y="734"/>
                    <a:pt x="320" y="734"/>
                  </a:cubicBezTo>
                  <a:cubicBezTo>
                    <a:pt x="233" y="703"/>
                    <a:pt x="161" y="639"/>
                    <a:pt x="123" y="555"/>
                  </a:cubicBezTo>
                  <a:close/>
                  <a:moveTo>
                    <a:pt x="286" y="116"/>
                  </a:moveTo>
                  <a:cubicBezTo>
                    <a:pt x="290" y="114"/>
                    <a:pt x="292" y="114"/>
                    <a:pt x="296" y="112"/>
                  </a:cubicBezTo>
                  <a:cubicBezTo>
                    <a:pt x="280" y="78"/>
                    <a:pt x="280" y="78"/>
                    <a:pt x="280" y="78"/>
                  </a:cubicBezTo>
                  <a:cubicBezTo>
                    <a:pt x="277" y="80"/>
                    <a:pt x="275" y="81"/>
                    <a:pt x="271" y="81"/>
                  </a:cubicBezTo>
                  <a:cubicBezTo>
                    <a:pt x="178" y="123"/>
                    <a:pt x="106" y="205"/>
                    <a:pt x="74" y="301"/>
                  </a:cubicBezTo>
                  <a:cubicBezTo>
                    <a:pt x="110" y="313"/>
                    <a:pt x="110" y="313"/>
                    <a:pt x="110" y="313"/>
                  </a:cubicBezTo>
                  <a:cubicBezTo>
                    <a:pt x="138" y="226"/>
                    <a:pt x="203" y="154"/>
                    <a:pt x="286" y="116"/>
                  </a:cubicBezTo>
                  <a:close/>
                  <a:moveTo>
                    <a:pt x="726" y="275"/>
                  </a:moveTo>
                  <a:cubicBezTo>
                    <a:pt x="728" y="279"/>
                    <a:pt x="730" y="282"/>
                    <a:pt x="732" y="286"/>
                  </a:cubicBezTo>
                  <a:cubicBezTo>
                    <a:pt x="766" y="271"/>
                    <a:pt x="766" y="271"/>
                    <a:pt x="766" y="271"/>
                  </a:cubicBezTo>
                  <a:cubicBezTo>
                    <a:pt x="764" y="267"/>
                    <a:pt x="762" y="263"/>
                    <a:pt x="760" y="260"/>
                  </a:cubicBezTo>
                  <a:cubicBezTo>
                    <a:pt x="716" y="167"/>
                    <a:pt x="635" y="97"/>
                    <a:pt x="538" y="66"/>
                  </a:cubicBezTo>
                  <a:cubicBezTo>
                    <a:pt x="527" y="102"/>
                    <a:pt x="527" y="102"/>
                    <a:pt x="527" y="102"/>
                  </a:cubicBezTo>
                  <a:cubicBezTo>
                    <a:pt x="614" y="129"/>
                    <a:pt x="686" y="193"/>
                    <a:pt x="726" y="275"/>
                  </a:cubicBezTo>
                  <a:close/>
                  <a:moveTo>
                    <a:pt x="567" y="716"/>
                  </a:moveTo>
                  <a:cubicBezTo>
                    <a:pt x="563" y="718"/>
                    <a:pt x="559" y="720"/>
                    <a:pt x="555" y="722"/>
                  </a:cubicBezTo>
                  <a:cubicBezTo>
                    <a:pt x="570" y="756"/>
                    <a:pt x="570" y="756"/>
                    <a:pt x="570" y="756"/>
                  </a:cubicBezTo>
                  <a:cubicBezTo>
                    <a:pt x="574" y="754"/>
                    <a:pt x="578" y="752"/>
                    <a:pt x="582" y="751"/>
                  </a:cubicBezTo>
                  <a:cubicBezTo>
                    <a:pt x="675" y="707"/>
                    <a:pt x="745" y="625"/>
                    <a:pt x="775" y="529"/>
                  </a:cubicBezTo>
                  <a:cubicBezTo>
                    <a:pt x="739" y="517"/>
                    <a:pt x="739" y="517"/>
                    <a:pt x="739" y="517"/>
                  </a:cubicBezTo>
                  <a:cubicBezTo>
                    <a:pt x="713" y="607"/>
                    <a:pt x="648" y="679"/>
                    <a:pt x="567" y="716"/>
                  </a:cubicBezTo>
                  <a:close/>
                  <a:moveTo>
                    <a:pt x="800" y="335"/>
                  </a:moveTo>
                  <a:cubicBezTo>
                    <a:pt x="788" y="330"/>
                    <a:pt x="777" y="328"/>
                    <a:pt x="766" y="328"/>
                  </a:cubicBezTo>
                  <a:cubicBezTo>
                    <a:pt x="749" y="328"/>
                    <a:pt x="732" y="334"/>
                    <a:pt x="718" y="345"/>
                  </a:cubicBezTo>
                  <a:cubicBezTo>
                    <a:pt x="709" y="337"/>
                    <a:pt x="699" y="328"/>
                    <a:pt x="690" y="320"/>
                  </a:cubicBezTo>
                  <a:cubicBezTo>
                    <a:pt x="669" y="303"/>
                    <a:pt x="646" y="288"/>
                    <a:pt x="622" y="277"/>
                  </a:cubicBezTo>
                  <a:cubicBezTo>
                    <a:pt x="605" y="267"/>
                    <a:pt x="586" y="260"/>
                    <a:pt x="567" y="254"/>
                  </a:cubicBezTo>
                  <a:cubicBezTo>
                    <a:pt x="555" y="233"/>
                    <a:pt x="544" y="212"/>
                    <a:pt x="529" y="191"/>
                  </a:cubicBezTo>
                  <a:cubicBezTo>
                    <a:pt x="514" y="203"/>
                    <a:pt x="514" y="203"/>
                    <a:pt x="514" y="203"/>
                  </a:cubicBezTo>
                  <a:cubicBezTo>
                    <a:pt x="525" y="216"/>
                    <a:pt x="533" y="231"/>
                    <a:pt x="542" y="246"/>
                  </a:cubicBezTo>
                  <a:cubicBezTo>
                    <a:pt x="457" y="224"/>
                    <a:pt x="368" y="229"/>
                    <a:pt x="286" y="265"/>
                  </a:cubicBezTo>
                  <a:cubicBezTo>
                    <a:pt x="290" y="254"/>
                    <a:pt x="296" y="243"/>
                    <a:pt x="301" y="231"/>
                  </a:cubicBezTo>
                  <a:cubicBezTo>
                    <a:pt x="313" y="208"/>
                    <a:pt x="328" y="186"/>
                    <a:pt x="343" y="165"/>
                  </a:cubicBezTo>
                  <a:cubicBezTo>
                    <a:pt x="351" y="155"/>
                    <a:pt x="358" y="148"/>
                    <a:pt x="366" y="138"/>
                  </a:cubicBezTo>
                  <a:cubicBezTo>
                    <a:pt x="369" y="142"/>
                    <a:pt x="373" y="144"/>
                    <a:pt x="379" y="146"/>
                  </a:cubicBezTo>
                  <a:cubicBezTo>
                    <a:pt x="390" y="152"/>
                    <a:pt x="402" y="154"/>
                    <a:pt x="413" y="154"/>
                  </a:cubicBezTo>
                  <a:cubicBezTo>
                    <a:pt x="443" y="154"/>
                    <a:pt x="468" y="136"/>
                    <a:pt x="481" y="112"/>
                  </a:cubicBezTo>
                  <a:cubicBezTo>
                    <a:pt x="491" y="93"/>
                    <a:pt x="493" y="72"/>
                    <a:pt x="485" y="53"/>
                  </a:cubicBezTo>
                  <a:cubicBezTo>
                    <a:pt x="479" y="34"/>
                    <a:pt x="464" y="17"/>
                    <a:pt x="447" y="8"/>
                  </a:cubicBezTo>
                  <a:cubicBezTo>
                    <a:pt x="438" y="2"/>
                    <a:pt x="426" y="0"/>
                    <a:pt x="413" y="0"/>
                  </a:cubicBezTo>
                  <a:cubicBezTo>
                    <a:pt x="383" y="0"/>
                    <a:pt x="358" y="17"/>
                    <a:pt x="345" y="42"/>
                  </a:cubicBezTo>
                  <a:cubicBezTo>
                    <a:pt x="335" y="61"/>
                    <a:pt x="333" y="81"/>
                    <a:pt x="341" y="100"/>
                  </a:cubicBezTo>
                  <a:cubicBezTo>
                    <a:pt x="343" y="108"/>
                    <a:pt x="349" y="116"/>
                    <a:pt x="352" y="123"/>
                  </a:cubicBezTo>
                  <a:cubicBezTo>
                    <a:pt x="343" y="133"/>
                    <a:pt x="335" y="142"/>
                    <a:pt x="328" y="152"/>
                  </a:cubicBezTo>
                  <a:cubicBezTo>
                    <a:pt x="311" y="172"/>
                    <a:pt x="296" y="197"/>
                    <a:pt x="284" y="220"/>
                  </a:cubicBezTo>
                  <a:cubicBezTo>
                    <a:pt x="275" y="237"/>
                    <a:pt x="267" y="256"/>
                    <a:pt x="261" y="275"/>
                  </a:cubicBezTo>
                  <a:cubicBezTo>
                    <a:pt x="241" y="286"/>
                    <a:pt x="220" y="298"/>
                    <a:pt x="199" y="313"/>
                  </a:cubicBezTo>
                  <a:cubicBezTo>
                    <a:pt x="210" y="328"/>
                    <a:pt x="210" y="328"/>
                    <a:pt x="210" y="328"/>
                  </a:cubicBezTo>
                  <a:cubicBezTo>
                    <a:pt x="224" y="318"/>
                    <a:pt x="239" y="309"/>
                    <a:pt x="254" y="299"/>
                  </a:cubicBezTo>
                  <a:cubicBezTo>
                    <a:pt x="231" y="385"/>
                    <a:pt x="239" y="474"/>
                    <a:pt x="273" y="555"/>
                  </a:cubicBezTo>
                  <a:cubicBezTo>
                    <a:pt x="261" y="552"/>
                    <a:pt x="250" y="546"/>
                    <a:pt x="239" y="540"/>
                  </a:cubicBezTo>
                  <a:cubicBezTo>
                    <a:pt x="216" y="529"/>
                    <a:pt x="193" y="514"/>
                    <a:pt x="172" y="498"/>
                  </a:cubicBezTo>
                  <a:cubicBezTo>
                    <a:pt x="163" y="491"/>
                    <a:pt x="155" y="483"/>
                    <a:pt x="146" y="476"/>
                  </a:cubicBezTo>
                  <a:cubicBezTo>
                    <a:pt x="150" y="472"/>
                    <a:pt x="152" y="466"/>
                    <a:pt x="155" y="462"/>
                  </a:cubicBezTo>
                  <a:cubicBezTo>
                    <a:pt x="174" y="425"/>
                    <a:pt x="159" y="377"/>
                    <a:pt x="121" y="358"/>
                  </a:cubicBezTo>
                  <a:cubicBezTo>
                    <a:pt x="110" y="353"/>
                    <a:pt x="98" y="351"/>
                    <a:pt x="87" y="351"/>
                  </a:cubicBezTo>
                  <a:cubicBezTo>
                    <a:pt x="57" y="351"/>
                    <a:pt x="30" y="368"/>
                    <a:pt x="19" y="394"/>
                  </a:cubicBezTo>
                  <a:cubicBezTo>
                    <a:pt x="0" y="432"/>
                    <a:pt x="15" y="480"/>
                    <a:pt x="53" y="498"/>
                  </a:cubicBezTo>
                  <a:cubicBezTo>
                    <a:pt x="64" y="504"/>
                    <a:pt x="76" y="506"/>
                    <a:pt x="87" y="506"/>
                  </a:cubicBezTo>
                  <a:cubicBezTo>
                    <a:pt x="104" y="506"/>
                    <a:pt x="121" y="500"/>
                    <a:pt x="134" y="489"/>
                  </a:cubicBezTo>
                  <a:cubicBezTo>
                    <a:pt x="144" y="497"/>
                    <a:pt x="153" y="506"/>
                    <a:pt x="163" y="514"/>
                  </a:cubicBezTo>
                  <a:cubicBezTo>
                    <a:pt x="184" y="531"/>
                    <a:pt x="206" y="546"/>
                    <a:pt x="231" y="557"/>
                  </a:cubicBezTo>
                  <a:cubicBezTo>
                    <a:pt x="248" y="567"/>
                    <a:pt x="267" y="574"/>
                    <a:pt x="286" y="580"/>
                  </a:cubicBezTo>
                  <a:cubicBezTo>
                    <a:pt x="297" y="601"/>
                    <a:pt x="309" y="622"/>
                    <a:pt x="324" y="643"/>
                  </a:cubicBezTo>
                  <a:cubicBezTo>
                    <a:pt x="339" y="631"/>
                    <a:pt x="339" y="631"/>
                    <a:pt x="339" y="631"/>
                  </a:cubicBezTo>
                  <a:cubicBezTo>
                    <a:pt x="328" y="618"/>
                    <a:pt x="320" y="603"/>
                    <a:pt x="311" y="588"/>
                  </a:cubicBezTo>
                  <a:cubicBezTo>
                    <a:pt x="345" y="597"/>
                    <a:pt x="379" y="601"/>
                    <a:pt x="413" y="601"/>
                  </a:cubicBezTo>
                  <a:cubicBezTo>
                    <a:pt x="466" y="601"/>
                    <a:pt x="517" y="589"/>
                    <a:pt x="567" y="569"/>
                  </a:cubicBezTo>
                  <a:cubicBezTo>
                    <a:pt x="563" y="580"/>
                    <a:pt x="557" y="591"/>
                    <a:pt x="551" y="603"/>
                  </a:cubicBezTo>
                  <a:cubicBezTo>
                    <a:pt x="540" y="625"/>
                    <a:pt x="525" y="648"/>
                    <a:pt x="510" y="669"/>
                  </a:cubicBezTo>
                  <a:cubicBezTo>
                    <a:pt x="502" y="679"/>
                    <a:pt x="495" y="688"/>
                    <a:pt x="487" y="696"/>
                  </a:cubicBezTo>
                  <a:cubicBezTo>
                    <a:pt x="483" y="692"/>
                    <a:pt x="478" y="690"/>
                    <a:pt x="474" y="688"/>
                  </a:cubicBezTo>
                  <a:cubicBezTo>
                    <a:pt x="462" y="682"/>
                    <a:pt x="451" y="680"/>
                    <a:pt x="440" y="680"/>
                  </a:cubicBezTo>
                  <a:cubicBezTo>
                    <a:pt x="409" y="680"/>
                    <a:pt x="385" y="698"/>
                    <a:pt x="371" y="722"/>
                  </a:cubicBezTo>
                  <a:cubicBezTo>
                    <a:pt x="362" y="741"/>
                    <a:pt x="360" y="762"/>
                    <a:pt x="368" y="781"/>
                  </a:cubicBezTo>
                  <a:cubicBezTo>
                    <a:pt x="373" y="800"/>
                    <a:pt x="388" y="817"/>
                    <a:pt x="406" y="826"/>
                  </a:cubicBezTo>
                  <a:cubicBezTo>
                    <a:pt x="417" y="832"/>
                    <a:pt x="428" y="834"/>
                    <a:pt x="440" y="834"/>
                  </a:cubicBezTo>
                  <a:cubicBezTo>
                    <a:pt x="470" y="834"/>
                    <a:pt x="495" y="817"/>
                    <a:pt x="508" y="792"/>
                  </a:cubicBezTo>
                  <a:cubicBezTo>
                    <a:pt x="517" y="773"/>
                    <a:pt x="519" y="752"/>
                    <a:pt x="512" y="734"/>
                  </a:cubicBezTo>
                  <a:cubicBezTo>
                    <a:pt x="510" y="726"/>
                    <a:pt x="504" y="718"/>
                    <a:pt x="500" y="711"/>
                  </a:cubicBezTo>
                  <a:cubicBezTo>
                    <a:pt x="510" y="701"/>
                    <a:pt x="517" y="692"/>
                    <a:pt x="525" y="682"/>
                  </a:cubicBezTo>
                  <a:cubicBezTo>
                    <a:pt x="542" y="662"/>
                    <a:pt x="557" y="639"/>
                    <a:pt x="569" y="614"/>
                  </a:cubicBezTo>
                  <a:cubicBezTo>
                    <a:pt x="578" y="597"/>
                    <a:pt x="586" y="578"/>
                    <a:pt x="591" y="559"/>
                  </a:cubicBezTo>
                  <a:cubicBezTo>
                    <a:pt x="612" y="548"/>
                    <a:pt x="633" y="536"/>
                    <a:pt x="654" y="521"/>
                  </a:cubicBezTo>
                  <a:cubicBezTo>
                    <a:pt x="642" y="506"/>
                    <a:pt x="642" y="506"/>
                    <a:pt x="642" y="506"/>
                  </a:cubicBezTo>
                  <a:cubicBezTo>
                    <a:pt x="629" y="516"/>
                    <a:pt x="614" y="525"/>
                    <a:pt x="599" y="535"/>
                  </a:cubicBezTo>
                  <a:cubicBezTo>
                    <a:pt x="622" y="449"/>
                    <a:pt x="614" y="360"/>
                    <a:pt x="580" y="279"/>
                  </a:cubicBezTo>
                  <a:cubicBezTo>
                    <a:pt x="591" y="282"/>
                    <a:pt x="603" y="288"/>
                    <a:pt x="614" y="294"/>
                  </a:cubicBezTo>
                  <a:cubicBezTo>
                    <a:pt x="637" y="305"/>
                    <a:pt x="660" y="320"/>
                    <a:pt x="680" y="335"/>
                  </a:cubicBezTo>
                  <a:cubicBezTo>
                    <a:pt x="690" y="343"/>
                    <a:pt x="697" y="351"/>
                    <a:pt x="707" y="358"/>
                  </a:cubicBezTo>
                  <a:cubicBezTo>
                    <a:pt x="703" y="362"/>
                    <a:pt x="701" y="368"/>
                    <a:pt x="697" y="372"/>
                  </a:cubicBezTo>
                  <a:cubicBezTo>
                    <a:pt x="678" y="409"/>
                    <a:pt x="694" y="457"/>
                    <a:pt x="732" y="476"/>
                  </a:cubicBezTo>
                  <a:cubicBezTo>
                    <a:pt x="743" y="481"/>
                    <a:pt x="754" y="483"/>
                    <a:pt x="766" y="483"/>
                  </a:cubicBezTo>
                  <a:cubicBezTo>
                    <a:pt x="796" y="483"/>
                    <a:pt x="823" y="466"/>
                    <a:pt x="834" y="440"/>
                  </a:cubicBezTo>
                  <a:cubicBezTo>
                    <a:pt x="853" y="402"/>
                    <a:pt x="838" y="356"/>
                    <a:pt x="800" y="335"/>
                  </a:cubicBezTo>
                  <a:close/>
                  <a:moveTo>
                    <a:pt x="362" y="51"/>
                  </a:moveTo>
                  <a:cubicBezTo>
                    <a:pt x="371" y="32"/>
                    <a:pt x="392" y="19"/>
                    <a:pt x="415" y="19"/>
                  </a:cubicBezTo>
                  <a:cubicBezTo>
                    <a:pt x="424" y="19"/>
                    <a:pt x="432" y="21"/>
                    <a:pt x="442" y="25"/>
                  </a:cubicBezTo>
                  <a:cubicBezTo>
                    <a:pt x="455" y="32"/>
                    <a:pt x="466" y="44"/>
                    <a:pt x="470" y="59"/>
                  </a:cubicBezTo>
                  <a:cubicBezTo>
                    <a:pt x="476" y="74"/>
                    <a:pt x="474" y="89"/>
                    <a:pt x="466" y="102"/>
                  </a:cubicBezTo>
                  <a:cubicBezTo>
                    <a:pt x="457" y="121"/>
                    <a:pt x="436" y="135"/>
                    <a:pt x="413" y="135"/>
                  </a:cubicBezTo>
                  <a:cubicBezTo>
                    <a:pt x="404" y="135"/>
                    <a:pt x="396" y="133"/>
                    <a:pt x="387" y="129"/>
                  </a:cubicBezTo>
                  <a:cubicBezTo>
                    <a:pt x="373" y="121"/>
                    <a:pt x="362" y="110"/>
                    <a:pt x="358" y="95"/>
                  </a:cubicBezTo>
                  <a:cubicBezTo>
                    <a:pt x="352" y="80"/>
                    <a:pt x="354" y="64"/>
                    <a:pt x="362" y="51"/>
                  </a:cubicBezTo>
                  <a:close/>
                  <a:moveTo>
                    <a:pt x="136" y="455"/>
                  </a:moveTo>
                  <a:cubicBezTo>
                    <a:pt x="127" y="476"/>
                    <a:pt x="106" y="487"/>
                    <a:pt x="83" y="487"/>
                  </a:cubicBezTo>
                  <a:cubicBezTo>
                    <a:pt x="74" y="487"/>
                    <a:pt x="66" y="485"/>
                    <a:pt x="57" y="481"/>
                  </a:cubicBezTo>
                  <a:cubicBezTo>
                    <a:pt x="28" y="466"/>
                    <a:pt x="17" y="432"/>
                    <a:pt x="30" y="402"/>
                  </a:cubicBezTo>
                  <a:cubicBezTo>
                    <a:pt x="40" y="381"/>
                    <a:pt x="61" y="370"/>
                    <a:pt x="83" y="370"/>
                  </a:cubicBezTo>
                  <a:cubicBezTo>
                    <a:pt x="93" y="370"/>
                    <a:pt x="100" y="372"/>
                    <a:pt x="110" y="375"/>
                  </a:cubicBezTo>
                  <a:cubicBezTo>
                    <a:pt x="140" y="390"/>
                    <a:pt x="152" y="425"/>
                    <a:pt x="136" y="455"/>
                  </a:cubicBezTo>
                  <a:close/>
                  <a:moveTo>
                    <a:pt x="487" y="783"/>
                  </a:moveTo>
                  <a:cubicBezTo>
                    <a:pt x="478" y="802"/>
                    <a:pt x="457" y="815"/>
                    <a:pt x="434" y="815"/>
                  </a:cubicBezTo>
                  <a:cubicBezTo>
                    <a:pt x="424" y="815"/>
                    <a:pt x="417" y="813"/>
                    <a:pt x="407" y="809"/>
                  </a:cubicBezTo>
                  <a:cubicBezTo>
                    <a:pt x="394" y="802"/>
                    <a:pt x="383" y="790"/>
                    <a:pt x="379" y="775"/>
                  </a:cubicBezTo>
                  <a:cubicBezTo>
                    <a:pt x="373" y="760"/>
                    <a:pt x="375" y="745"/>
                    <a:pt x="383" y="732"/>
                  </a:cubicBezTo>
                  <a:cubicBezTo>
                    <a:pt x="392" y="713"/>
                    <a:pt x="413" y="699"/>
                    <a:pt x="436" y="699"/>
                  </a:cubicBezTo>
                  <a:cubicBezTo>
                    <a:pt x="445" y="699"/>
                    <a:pt x="453" y="701"/>
                    <a:pt x="462" y="705"/>
                  </a:cubicBezTo>
                  <a:cubicBezTo>
                    <a:pt x="476" y="713"/>
                    <a:pt x="487" y="724"/>
                    <a:pt x="491" y="739"/>
                  </a:cubicBezTo>
                  <a:cubicBezTo>
                    <a:pt x="496" y="754"/>
                    <a:pt x="495" y="770"/>
                    <a:pt x="487" y="783"/>
                  </a:cubicBezTo>
                  <a:close/>
                  <a:moveTo>
                    <a:pt x="572" y="546"/>
                  </a:moveTo>
                  <a:cubicBezTo>
                    <a:pt x="485" y="588"/>
                    <a:pt x="387" y="593"/>
                    <a:pt x="296" y="565"/>
                  </a:cubicBezTo>
                  <a:cubicBezTo>
                    <a:pt x="254" y="478"/>
                    <a:pt x="248" y="379"/>
                    <a:pt x="277" y="288"/>
                  </a:cubicBezTo>
                  <a:cubicBezTo>
                    <a:pt x="279" y="288"/>
                    <a:pt x="279" y="286"/>
                    <a:pt x="280" y="286"/>
                  </a:cubicBezTo>
                  <a:cubicBezTo>
                    <a:pt x="368" y="246"/>
                    <a:pt x="464" y="241"/>
                    <a:pt x="553" y="269"/>
                  </a:cubicBezTo>
                  <a:cubicBezTo>
                    <a:pt x="595" y="354"/>
                    <a:pt x="601" y="453"/>
                    <a:pt x="572" y="546"/>
                  </a:cubicBezTo>
                  <a:close/>
                  <a:moveTo>
                    <a:pt x="817" y="432"/>
                  </a:moveTo>
                  <a:cubicBezTo>
                    <a:pt x="807" y="453"/>
                    <a:pt x="786" y="464"/>
                    <a:pt x="764" y="464"/>
                  </a:cubicBezTo>
                  <a:cubicBezTo>
                    <a:pt x="754" y="464"/>
                    <a:pt x="747" y="462"/>
                    <a:pt x="737" y="459"/>
                  </a:cubicBezTo>
                  <a:cubicBezTo>
                    <a:pt x="709" y="444"/>
                    <a:pt x="697" y="409"/>
                    <a:pt x="711" y="379"/>
                  </a:cubicBezTo>
                  <a:cubicBezTo>
                    <a:pt x="720" y="358"/>
                    <a:pt x="741" y="347"/>
                    <a:pt x="764" y="347"/>
                  </a:cubicBezTo>
                  <a:cubicBezTo>
                    <a:pt x="773" y="347"/>
                    <a:pt x="781" y="349"/>
                    <a:pt x="790" y="353"/>
                  </a:cubicBezTo>
                  <a:cubicBezTo>
                    <a:pt x="819" y="368"/>
                    <a:pt x="830" y="404"/>
                    <a:pt x="817" y="432"/>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3" name="Freeform 8"/>
            <p:cNvSpPr>
              <a:spLocks noEditPoints="1"/>
            </p:cNvSpPr>
            <p:nvPr/>
          </p:nvSpPr>
          <p:spPr bwMode="auto">
            <a:xfrm>
              <a:off x="6573109" y="3148283"/>
              <a:ext cx="180311" cy="158636"/>
            </a:xfrm>
            <a:custGeom>
              <a:avLst/>
              <a:gdLst>
                <a:gd name="T0" fmla="*/ 43 w 739"/>
                <a:gd name="T1" fmla="*/ 273 h 710"/>
                <a:gd name="T2" fmla="*/ 0 w 739"/>
                <a:gd name="T3" fmla="*/ 592 h 710"/>
                <a:gd name="T4" fmla="*/ 464 w 739"/>
                <a:gd name="T5" fmla="*/ 635 h 710"/>
                <a:gd name="T6" fmla="*/ 508 w 739"/>
                <a:gd name="T7" fmla="*/ 317 h 710"/>
                <a:gd name="T8" fmla="*/ 473 w 739"/>
                <a:gd name="T9" fmla="*/ 592 h 710"/>
                <a:gd name="T10" fmla="*/ 43 w 739"/>
                <a:gd name="T11" fmla="*/ 599 h 710"/>
                <a:gd name="T12" fmla="*/ 36 w 739"/>
                <a:gd name="T13" fmla="*/ 317 h 710"/>
                <a:gd name="T14" fmla="*/ 464 w 739"/>
                <a:gd name="T15" fmla="*/ 309 h 710"/>
                <a:gd name="T16" fmla="*/ 471 w 739"/>
                <a:gd name="T17" fmla="*/ 592 h 710"/>
                <a:gd name="T18" fmla="*/ 655 w 739"/>
                <a:gd name="T19" fmla="*/ 291 h 710"/>
                <a:gd name="T20" fmla="*/ 708 w 739"/>
                <a:gd name="T21" fmla="*/ 273 h 710"/>
                <a:gd name="T22" fmla="*/ 655 w 739"/>
                <a:gd name="T23" fmla="*/ 291 h 710"/>
                <a:gd name="T24" fmla="*/ 637 w 739"/>
                <a:gd name="T25" fmla="*/ 157 h 710"/>
                <a:gd name="T26" fmla="*/ 265 w 739"/>
                <a:gd name="T27" fmla="*/ 127 h 710"/>
                <a:gd name="T28" fmla="*/ 234 w 739"/>
                <a:gd name="T29" fmla="*/ 248 h 710"/>
                <a:gd name="T30" fmla="*/ 253 w 739"/>
                <a:gd name="T31" fmla="*/ 157 h 710"/>
                <a:gd name="T32" fmla="*/ 606 w 739"/>
                <a:gd name="T33" fmla="*/ 146 h 710"/>
                <a:gd name="T34" fmla="*/ 619 w 739"/>
                <a:gd name="T35" fmla="*/ 371 h 710"/>
                <a:gd name="T36" fmla="*/ 546 w 739"/>
                <a:gd name="T37" fmla="*/ 382 h 710"/>
                <a:gd name="T38" fmla="*/ 606 w 739"/>
                <a:gd name="T39" fmla="*/ 401 h 710"/>
                <a:gd name="T40" fmla="*/ 437 w 739"/>
                <a:gd name="T41" fmla="*/ 44 h 710"/>
                <a:gd name="T42" fmla="*/ 702 w 739"/>
                <a:gd name="T43" fmla="*/ 36 h 710"/>
                <a:gd name="T44" fmla="*/ 710 w 739"/>
                <a:gd name="T45" fmla="*/ 211 h 710"/>
                <a:gd name="T46" fmla="*/ 655 w 739"/>
                <a:gd name="T47" fmla="*/ 218 h 710"/>
                <a:gd name="T48" fmla="*/ 702 w 739"/>
                <a:gd name="T49" fmla="*/ 237 h 710"/>
                <a:gd name="T50" fmla="*/ 728 w 739"/>
                <a:gd name="T51" fmla="*/ 44 h 710"/>
                <a:gd name="T52" fmla="*/ 442 w 739"/>
                <a:gd name="T53" fmla="*/ 18 h 710"/>
                <a:gd name="T54" fmla="*/ 416 w 739"/>
                <a:gd name="T55" fmla="*/ 104 h 710"/>
                <a:gd name="T56" fmla="*/ 435 w 739"/>
                <a:gd name="T57" fmla="*/ 44 h 710"/>
                <a:gd name="T58" fmla="*/ 546 w 739"/>
                <a:gd name="T59" fmla="*/ 455 h 710"/>
                <a:gd name="T60" fmla="*/ 599 w 739"/>
                <a:gd name="T61" fmla="*/ 437 h 710"/>
                <a:gd name="T62" fmla="*/ 546 w 739"/>
                <a:gd name="T63" fmla="*/ 455 h 710"/>
                <a:gd name="T64" fmla="*/ 142 w 739"/>
                <a:gd name="T65" fmla="*/ 186 h 710"/>
                <a:gd name="T66" fmla="*/ 133 w 739"/>
                <a:gd name="T67" fmla="*/ 169 h 710"/>
                <a:gd name="T68" fmla="*/ 351 w 739"/>
                <a:gd name="T69" fmla="*/ 20 h 710"/>
                <a:gd name="T70" fmla="*/ 366 w 739"/>
                <a:gd name="T71" fmla="*/ 9 h 710"/>
                <a:gd name="T72" fmla="*/ 353 w 739"/>
                <a:gd name="T73" fmla="*/ 0 h 710"/>
                <a:gd name="T74" fmla="*/ 41 w 739"/>
                <a:gd name="T75" fmla="*/ 220 h 710"/>
                <a:gd name="T76" fmla="*/ 726 w 739"/>
                <a:gd name="T77" fmla="*/ 362 h 710"/>
                <a:gd name="T78" fmla="*/ 651 w 739"/>
                <a:gd name="T79" fmla="*/ 450 h 710"/>
                <a:gd name="T80" fmla="*/ 715 w 739"/>
                <a:gd name="T81" fmla="*/ 390 h 710"/>
                <a:gd name="T82" fmla="*/ 518 w 739"/>
                <a:gd name="T83" fmla="*/ 688 h 710"/>
                <a:gd name="T84" fmla="*/ 531 w 739"/>
                <a:gd name="T85" fmla="*/ 694 h 710"/>
                <a:gd name="T86" fmla="*/ 726 w 739"/>
                <a:gd name="T87" fmla="*/ 362 h 710"/>
                <a:gd name="T88" fmla="*/ 72 w 739"/>
                <a:gd name="T89" fmla="*/ 674 h 710"/>
                <a:gd name="T90" fmla="*/ 72 w 739"/>
                <a:gd name="T91" fmla="*/ 710 h 710"/>
                <a:gd name="T92" fmla="*/ 455 w 739"/>
                <a:gd name="T93" fmla="*/ 692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39" h="710">
                  <a:moveTo>
                    <a:pt x="464" y="273"/>
                  </a:moveTo>
                  <a:cubicBezTo>
                    <a:pt x="43" y="273"/>
                    <a:pt x="43" y="273"/>
                    <a:pt x="43" y="273"/>
                  </a:cubicBezTo>
                  <a:cubicBezTo>
                    <a:pt x="20" y="273"/>
                    <a:pt x="0" y="293"/>
                    <a:pt x="0" y="317"/>
                  </a:cubicBezTo>
                  <a:cubicBezTo>
                    <a:pt x="0" y="592"/>
                    <a:pt x="0" y="592"/>
                    <a:pt x="0" y="592"/>
                  </a:cubicBezTo>
                  <a:cubicBezTo>
                    <a:pt x="0" y="615"/>
                    <a:pt x="20" y="635"/>
                    <a:pt x="43" y="635"/>
                  </a:cubicBezTo>
                  <a:cubicBezTo>
                    <a:pt x="464" y="635"/>
                    <a:pt x="464" y="635"/>
                    <a:pt x="464" y="635"/>
                  </a:cubicBezTo>
                  <a:cubicBezTo>
                    <a:pt x="488" y="635"/>
                    <a:pt x="508" y="615"/>
                    <a:pt x="508" y="592"/>
                  </a:cubicBezTo>
                  <a:cubicBezTo>
                    <a:pt x="508" y="317"/>
                    <a:pt x="508" y="317"/>
                    <a:pt x="508" y="317"/>
                  </a:cubicBezTo>
                  <a:cubicBezTo>
                    <a:pt x="509" y="293"/>
                    <a:pt x="489" y="273"/>
                    <a:pt x="464" y="273"/>
                  </a:cubicBezTo>
                  <a:close/>
                  <a:moveTo>
                    <a:pt x="473" y="592"/>
                  </a:moveTo>
                  <a:cubicBezTo>
                    <a:pt x="473" y="595"/>
                    <a:pt x="469" y="599"/>
                    <a:pt x="466" y="599"/>
                  </a:cubicBezTo>
                  <a:cubicBezTo>
                    <a:pt x="43" y="599"/>
                    <a:pt x="43" y="599"/>
                    <a:pt x="43" y="599"/>
                  </a:cubicBezTo>
                  <a:cubicBezTo>
                    <a:pt x="40" y="599"/>
                    <a:pt x="36" y="595"/>
                    <a:pt x="36" y="592"/>
                  </a:cubicBezTo>
                  <a:cubicBezTo>
                    <a:pt x="36" y="317"/>
                    <a:pt x="36" y="317"/>
                    <a:pt x="36" y="317"/>
                  </a:cubicBezTo>
                  <a:cubicBezTo>
                    <a:pt x="36" y="313"/>
                    <a:pt x="40" y="309"/>
                    <a:pt x="43" y="309"/>
                  </a:cubicBezTo>
                  <a:cubicBezTo>
                    <a:pt x="464" y="309"/>
                    <a:pt x="464" y="309"/>
                    <a:pt x="464" y="309"/>
                  </a:cubicBezTo>
                  <a:cubicBezTo>
                    <a:pt x="467" y="309"/>
                    <a:pt x="471" y="313"/>
                    <a:pt x="471" y="317"/>
                  </a:cubicBezTo>
                  <a:cubicBezTo>
                    <a:pt x="471" y="592"/>
                    <a:pt x="471" y="592"/>
                    <a:pt x="471" y="592"/>
                  </a:cubicBezTo>
                  <a:lnTo>
                    <a:pt x="473" y="592"/>
                  </a:lnTo>
                  <a:close/>
                  <a:moveTo>
                    <a:pt x="655" y="291"/>
                  </a:moveTo>
                  <a:cubicBezTo>
                    <a:pt x="708" y="291"/>
                    <a:pt x="708" y="291"/>
                    <a:pt x="708" y="291"/>
                  </a:cubicBezTo>
                  <a:cubicBezTo>
                    <a:pt x="708" y="273"/>
                    <a:pt x="708" y="273"/>
                    <a:pt x="708" y="273"/>
                  </a:cubicBezTo>
                  <a:cubicBezTo>
                    <a:pt x="655" y="273"/>
                    <a:pt x="655" y="273"/>
                    <a:pt x="655" y="273"/>
                  </a:cubicBezTo>
                  <a:lnTo>
                    <a:pt x="655" y="291"/>
                  </a:lnTo>
                  <a:close/>
                  <a:moveTo>
                    <a:pt x="637" y="371"/>
                  </a:moveTo>
                  <a:cubicBezTo>
                    <a:pt x="637" y="157"/>
                    <a:pt x="637" y="157"/>
                    <a:pt x="637" y="157"/>
                  </a:cubicBezTo>
                  <a:cubicBezTo>
                    <a:pt x="637" y="140"/>
                    <a:pt x="624" y="127"/>
                    <a:pt x="606" y="127"/>
                  </a:cubicBezTo>
                  <a:cubicBezTo>
                    <a:pt x="265" y="127"/>
                    <a:pt x="265" y="127"/>
                    <a:pt x="265" y="127"/>
                  </a:cubicBezTo>
                  <a:cubicBezTo>
                    <a:pt x="249" y="127"/>
                    <a:pt x="234" y="140"/>
                    <a:pt x="234" y="157"/>
                  </a:cubicBezTo>
                  <a:cubicBezTo>
                    <a:pt x="234" y="248"/>
                    <a:pt x="234" y="248"/>
                    <a:pt x="234" y="248"/>
                  </a:cubicBezTo>
                  <a:cubicBezTo>
                    <a:pt x="253" y="248"/>
                    <a:pt x="253" y="248"/>
                    <a:pt x="253" y="248"/>
                  </a:cubicBezTo>
                  <a:cubicBezTo>
                    <a:pt x="253" y="157"/>
                    <a:pt x="253" y="157"/>
                    <a:pt x="253" y="157"/>
                  </a:cubicBezTo>
                  <a:cubicBezTo>
                    <a:pt x="253" y="151"/>
                    <a:pt x="258" y="146"/>
                    <a:pt x="265" y="146"/>
                  </a:cubicBezTo>
                  <a:cubicBezTo>
                    <a:pt x="606" y="146"/>
                    <a:pt x="606" y="146"/>
                    <a:pt x="606" y="146"/>
                  </a:cubicBezTo>
                  <a:cubicBezTo>
                    <a:pt x="613" y="146"/>
                    <a:pt x="619" y="151"/>
                    <a:pt x="619" y="157"/>
                  </a:cubicBezTo>
                  <a:cubicBezTo>
                    <a:pt x="619" y="371"/>
                    <a:pt x="619" y="371"/>
                    <a:pt x="619" y="371"/>
                  </a:cubicBezTo>
                  <a:cubicBezTo>
                    <a:pt x="619" y="377"/>
                    <a:pt x="613" y="382"/>
                    <a:pt x="606" y="382"/>
                  </a:cubicBezTo>
                  <a:cubicBezTo>
                    <a:pt x="546" y="382"/>
                    <a:pt x="546" y="382"/>
                    <a:pt x="546" y="382"/>
                  </a:cubicBezTo>
                  <a:cubicBezTo>
                    <a:pt x="546" y="401"/>
                    <a:pt x="546" y="401"/>
                    <a:pt x="546" y="401"/>
                  </a:cubicBezTo>
                  <a:cubicBezTo>
                    <a:pt x="606" y="401"/>
                    <a:pt x="606" y="401"/>
                    <a:pt x="606" y="401"/>
                  </a:cubicBezTo>
                  <a:cubicBezTo>
                    <a:pt x="622" y="401"/>
                    <a:pt x="637" y="388"/>
                    <a:pt x="637" y="371"/>
                  </a:cubicBezTo>
                  <a:close/>
                  <a:moveTo>
                    <a:pt x="437" y="44"/>
                  </a:moveTo>
                  <a:cubicBezTo>
                    <a:pt x="437" y="40"/>
                    <a:pt x="440" y="36"/>
                    <a:pt x="444" y="36"/>
                  </a:cubicBezTo>
                  <a:cubicBezTo>
                    <a:pt x="702" y="36"/>
                    <a:pt x="702" y="36"/>
                    <a:pt x="702" y="36"/>
                  </a:cubicBezTo>
                  <a:cubicBezTo>
                    <a:pt x="706" y="36"/>
                    <a:pt x="710" y="40"/>
                    <a:pt x="710" y="44"/>
                  </a:cubicBezTo>
                  <a:cubicBezTo>
                    <a:pt x="710" y="211"/>
                    <a:pt x="710" y="211"/>
                    <a:pt x="710" y="211"/>
                  </a:cubicBezTo>
                  <a:cubicBezTo>
                    <a:pt x="710" y="215"/>
                    <a:pt x="706" y="218"/>
                    <a:pt x="702" y="218"/>
                  </a:cubicBezTo>
                  <a:cubicBezTo>
                    <a:pt x="655" y="218"/>
                    <a:pt x="655" y="218"/>
                    <a:pt x="655" y="218"/>
                  </a:cubicBezTo>
                  <a:cubicBezTo>
                    <a:pt x="655" y="237"/>
                    <a:pt x="655" y="237"/>
                    <a:pt x="655" y="237"/>
                  </a:cubicBezTo>
                  <a:cubicBezTo>
                    <a:pt x="702" y="237"/>
                    <a:pt x="702" y="237"/>
                    <a:pt x="702" y="237"/>
                  </a:cubicBezTo>
                  <a:cubicBezTo>
                    <a:pt x="717" y="237"/>
                    <a:pt x="728" y="226"/>
                    <a:pt x="728" y="211"/>
                  </a:cubicBezTo>
                  <a:cubicBezTo>
                    <a:pt x="728" y="44"/>
                    <a:pt x="728" y="44"/>
                    <a:pt x="728" y="44"/>
                  </a:cubicBezTo>
                  <a:cubicBezTo>
                    <a:pt x="728" y="29"/>
                    <a:pt x="717" y="18"/>
                    <a:pt x="702" y="18"/>
                  </a:cubicBezTo>
                  <a:cubicBezTo>
                    <a:pt x="442" y="18"/>
                    <a:pt x="442" y="18"/>
                    <a:pt x="442" y="18"/>
                  </a:cubicBezTo>
                  <a:cubicBezTo>
                    <a:pt x="427" y="18"/>
                    <a:pt x="416" y="29"/>
                    <a:pt x="416" y="44"/>
                  </a:cubicBezTo>
                  <a:cubicBezTo>
                    <a:pt x="416" y="104"/>
                    <a:pt x="416" y="104"/>
                    <a:pt x="416" y="104"/>
                  </a:cubicBezTo>
                  <a:cubicBezTo>
                    <a:pt x="435" y="104"/>
                    <a:pt x="435" y="104"/>
                    <a:pt x="435" y="104"/>
                  </a:cubicBezTo>
                  <a:cubicBezTo>
                    <a:pt x="435" y="44"/>
                    <a:pt x="435" y="44"/>
                    <a:pt x="435" y="44"/>
                  </a:cubicBezTo>
                  <a:lnTo>
                    <a:pt x="437" y="44"/>
                  </a:lnTo>
                  <a:close/>
                  <a:moveTo>
                    <a:pt x="546" y="455"/>
                  </a:moveTo>
                  <a:cubicBezTo>
                    <a:pt x="599" y="455"/>
                    <a:pt x="599" y="455"/>
                    <a:pt x="599" y="455"/>
                  </a:cubicBezTo>
                  <a:cubicBezTo>
                    <a:pt x="599" y="437"/>
                    <a:pt x="599" y="437"/>
                    <a:pt x="599" y="437"/>
                  </a:cubicBezTo>
                  <a:cubicBezTo>
                    <a:pt x="546" y="437"/>
                    <a:pt x="546" y="437"/>
                    <a:pt x="546" y="437"/>
                  </a:cubicBezTo>
                  <a:lnTo>
                    <a:pt x="546" y="455"/>
                  </a:lnTo>
                  <a:close/>
                  <a:moveTo>
                    <a:pt x="49" y="224"/>
                  </a:moveTo>
                  <a:cubicBezTo>
                    <a:pt x="58" y="224"/>
                    <a:pt x="80" y="217"/>
                    <a:pt x="142" y="186"/>
                  </a:cubicBezTo>
                  <a:cubicBezTo>
                    <a:pt x="145" y="184"/>
                    <a:pt x="147" y="178"/>
                    <a:pt x="145" y="173"/>
                  </a:cubicBezTo>
                  <a:cubicBezTo>
                    <a:pt x="143" y="169"/>
                    <a:pt x="138" y="167"/>
                    <a:pt x="133" y="169"/>
                  </a:cubicBezTo>
                  <a:cubicBezTo>
                    <a:pt x="107" y="182"/>
                    <a:pt x="80" y="195"/>
                    <a:pt x="61" y="202"/>
                  </a:cubicBezTo>
                  <a:cubicBezTo>
                    <a:pt x="114" y="91"/>
                    <a:pt x="225" y="20"/>
                    <a:pt x="351" y="20"/>
                  </a:cubicBezTo>
                  <a:cubicBezTo>
                    <a:pt x="353" y="20"/>
                    <a:pt x="353" y="20"/>
                    <a:pt x="355" y="20"/>
                  </a:cubicBezTo>
                  <a:cubicBezTo>
                    <a:pt x="360" y="18"/>
                    <a:pt x="366" y="15"/>
                    <a:pt x="366" y="9"/>
                  </a:cubicBezTo>
                  <a:cubicBezTo>
                    <a:pt x="366" y="4"/>
                    <a:pt x="362" y="0"/>
                    <a:pt x="356" y="0"/>
                  </a:cubicBezTo>
                  <a:cubicBezTo>
                    <a:pt x="355" y="0"/>
                    <a:pt x="355" y="0"/>
                    <a:pt x="353" y="0"/>
                  </a:cubicBezTo>
                  <a:cubicBezTo>
                    <a:pt x="214" y="0"/>
                    <a:pt x="92" y="82"/>
                    <a:pt x="40" y="209"/>
                  </a:cubicBezTo>
                  <a:cubicBezTo>
                    <a:pt x="38" y="213"/>
                    <a:pt x="40" y="218"/>
                    <a:pt x="41" y="220"/>
                  </a:cubicBezTo>
                  <a:cubicBezTo>
                    <a:pt x="45" y="222"/>
                    <a:pt x="45" y="224"/>
                    <a:pt x="49" y="224"/>
                  </a:cubicBezTo>
                  <a:close/>
                  <a:moveTo>
                    <a:pt x="726" y="362"/>
                  </a:moveTo>
                  <a:cubicBezTo>
                    <a:pt x="719" y="360"/>
                    <a:pt x="713" y="359"/>
                    <a:pt x="650" y="437"/>
                  </a:cubicBezTo>
                  <a:cubicBezTo>
                    <a:pt x="646" y="441"/>
                    <a:pt x="648" y="446"/>
                    <a:pt x="651" y="450"/>
                  </a:cubicBezTo>
                  <a:cubicBezTo>
                    <a:pt x="655" y="453"/>
                    <a:pt x="660" y="451"/>
                    <a:pt x="664" y="448"/>
                  </a:cubicBezTo>
                  <a:cubicBezTo>
                    <a:pt x="682" y="426"/>
                    <a:pt x="702" y="402"/>
                    <a:pt x="715" y="390"/>
                  </a:cubicBezTo>
                  <a:cubicBezTo>
                    <a:pt x="713" y="513"/>
                    <a:pt x="639" y="624"/>
                    <a:pt x="524" y="675"/>
                  </a:cubicBezTo>
                  <a:cubicBezTo>
                    <a:pt x="518" y="677"/>
                    <a:pt x="517" y="683"/>
                    <a:pt x="518" y="688"/>
                  </a:cubicBezTo>
                  <a:cubicBezTo>
                    <a:pt x="520" y="692"/>
                    <a:pt x="524" y="694"/>
                    <a:pt x="528" y="694"/>
                  </a:cubicBezTo>
                  <a:cubicBezTo>
                    <a:pt x="529" y="694"/>
                    <a:pt x="529" y="694"/>
                    <a:pt x="531" y="694"/>
                  </a:cubicBezTo>
                  <a:cubicBezTo>
                    <a:pt x="659" y="639"/>
                    <a:pt x="739" y="512"/>
                    <a:pt x="733" y="373"/>
                  </a:cubicBezTo>
                  <a:cubicBezTo>
                    <a:pt x="731" y="368"/>
                    <a:pt x="730" y="362"/>
                    <a:pt x="726" y="362"/>
                  </a:cubicBezTo>
                  <a:close/>
                  <a:moveTo>
                    <a:pt x="437" y="674"/>
                  </a:moveTo>
                  <a:cubicBezTo>
                    <a:pt x="72" y="674"/>
                    <a:pt x="72" y="674"/>
                    <a:pt x="72" y="674"/>
                  </a:cubicBezTo>
                  <a:cubicBezTo>
                    <a:pt x="61" y="674"/>
                    <a:pt x="54" y="681"/>
                    <a:pt x="54" y="692"/>
                  </a:cubicBezTo>
                  <a:cubicBezTo>
                    <a:pt x="54" y="703"/>
                    <a:pt x="61" y="710"/>
                    <a:pt x="72" y="710"/>
                  </a:cubicBezTo>
                  <a:cubicBezTo>
                    <a:pt x="437" y="710"/>
                    <a:pt x="437" y="710"/>
                    <a:pt x="437" y="710"/>
                  </a:cubicBezTo>
                  <a:cubicBezTo>
                    <a:pt x="447" y="710"/>
                    <a:pt x="455" y="703"/>
                    <a:pt x="455" y="692"/>
                  </a:cubicBezTo>
                  <a:cubicBezTo>
                    <a:pt x="455" y="681"/>
                    <a:pt x="446" y="674"/>
                    <a:pt x="437" y="674"/>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4" name="Freeform 12"/>
            <p:cNvSpPr>
              <a:spLocks noEditPoints="1"/>
            </p:cNvSpPr>
            <p:nvPr/>
          </p:nvSpPr>
          <p:spPr bwMode="auto">
            <a:xfrm>
              <a:off x="6847258" y="3158947"/>
              <a:ext cx="200855" cy="156401"/>
            </a:xfrm>
            <a:custGeom>
              <a:avLst/>
              <a:gdLst>
                <a:gd name="T0" fmla="*/ 532 w 1067"/>
                <a:gd name="T1" fmla="*/ 0 h 908"/>
                <a:gd name="T2" fmla="*/ 88 w 1067"/>
                <a:gd name="T3" fmla="*/ 118 h 908"/>
                <a:gd name="T4" fmla="*/ 123 w 1067"/>
                <a:gd name="T5" fmla="*/ 371 h 908"/>
                <a:gd name="T6" fmla="*/ 280 w 1067"/>
                <a:gd name="T7" fmla="*/ 326 h 908"/>
                <a:gd name="T8" fmla="*/ 319 w 1067"/>
                <a:gd name="T9" fmla="*/ 221 h 908"/>
                <a:gd name="T10" fmla="*/ 420 w 1067"/>
                <a:gd name="T11" fmla="*/ 206 h 908"/>
                <a:gd name="T12" fmla="*/ 653 w 1067"/>
                <a:gd name="T13" fmla="*/ 209 h 908"/>
                <a:gd name="T14" fmla="*/ 743 w 1067"/>
                <a:gd name="T15" fmla="*/ 223 h 908"/>
                <a:gd name="T16" fmla="*/ 822 w 1067"/>
                <a:gd name="T17" fmla="*/ 353 h 908"/>
                <a:gd name="T18" fmla="*/ 1026 w 1067"/>
                <a:gd name="T19" fmla="*/ 319 h 908"/>
                <a:gd name="T20" fmla="*/ 986 w 1067"/>
                <a:gd name="T21" fmla="*/ 294 h 908"/>
                <a:gd name="T22" fmla="*/ 839 w 1067"/>
                <a:gd name="T23" fmla="*/ 304 h 908"/>
                <a:gd name="T24" fmla="*/ 795 w 1067"/>
                <a:gd name="T25" fmla="*/ 199 h 908"/>
                <a:gd name="T26" fmla="*/ 665 w 1067"/>
                <a:gd name="T27" fmla="*/ 160 h 908"/>
                <a:gd name="T28" fmla="*/ 415 w 1067"/>
                <a:gd name="T29" fmla="*/ 160 h 908"/>
                <a:gd name="T30" fmla="*/ 277 w 1067"/>
                <a:gd name="T31" fmla="*/ 201 h 908"/>
                <a:gd name="T32" fmla="*/ 250 w 1067"/>
                <a:gd name="T33" fmla="*/ 294 h 908"/>
                <a:gd name="T34" fmla="*/ 128 w 1067"/>
                <a:gd name="T35" fmla="*/ 324 h 908"/>
                <a:gd name="T36" fmla="*/ 125 w 1067"/>
                <a:gd name="T37" fmla="*/ 157 h 908"/>
                <a:gd name="T38" fmla="*/ 535 w 1067"/>
                <a:gd name="T39" fmla="*/ 49 h 908"/>
                <a:gd name="T40" fmla="*/ 986 w 1067"/>
                <a:gd name="T41" fmla="*/ 294 h 908"/>
                <a:gd name="T42" fmla="*/ 655 w 1067"/>
                <a:gd name="T43" fmla="*/ 319 h 908"/>
                <a:gd name="T44" fmla="*/ 289 w 1067"/>
                <a:gd name="T45" fmla="*/ 378 h 908"/>
                <a:gd name="T46" fmla="*/ 140 w 1067"/>
                <a:gd name="T47" fmla="*/ 834 h 908"/>
                <a:gd name="T48" fmla="*/ 213 w 1067"/>
                <a:gd name="T49" fmla="*/ 908 h 908"/>
                <a:gd name="T50" fmla="*/ 925 w 1067"/>
                <a:gd name="T51" fmla="*/ 834 h 908"/>
                <a:gd name="T52" fmla="*/ 751 w 1067"/>
                <a:gd name="T53" fmla="*/ 378 h 908"/>
                <a:gd name="T54" fmla="*/ 213 w 1067"/>
                <a:gd name="T55" fmla="*/ 859 h 908"/>
                <a:gd name="T56" fmla="*/ 213 w 1067"/>
                <a:gd name="T57" fmla="*/ 643 h 908"/>
                <a:gd name="T58" fmla="*/ 410 w 1067"/>
                <a:gd name="T59" fmla="*/ 368 h 908"/>
                <a:gd name="T60" fmla="*/ 709 w 1067"/>
                <a:gd name="T61" fmla="*/ 405 h 908"/>
                <a:gd name="T62" fmla="*/ 876 w 1067"/>
                <a:gd name="T63" fmla="*/ 837 h 908"/>
                <a:gd name="T64" fmla="*/ 532 w 1067"/>
                <a:gd name="T65" fmla="*/ 466 h 908"/>
                <a:gd name="T66" fmla="*/ 532 w 1067"/>
                <a:gd name="T67" fmla="*/ 761 h 908"/>
                <a:gd name="T68" fmla="*/ 532 w 1067"/>
                <a:gd name="T69" fmla="*/ 466 h 908"/>
                <a:gd name="T70" fmla="*/ 410 w 1067"/>
                <a:gd name="T71" fmla="*/ 614 h 908"/>
                <a:gd name="T72" fmla="*/ 655 w 1067"/>
                <a:gd name="T73" fmla="*/ 614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7" h="908">
                  <a:moveTo>
                    <a:pt x="932" y="81"/>
                  </a:moveTo>
                  <a:cubicBezTo>
                    <a:pt x="839" y="25"/>
                    <a:pt x="623" y="0"/>
                    <a:pt x="532" y="0"/>
                  </a:cubicBezTo>
                  <a:cubicBezTo>
                    <a:pt x="429" y="0"/>
                    <a:pt x="233" y="27"/>
                    <a:pt x="142" y="79"/>
                  </a:cubicBezTo>
                  <a:cubicBezTo>
                    <a:pt x="123" y="91"/>
                    <a:pt x="105" y="103"/>
                    <a:pt x="88" y="118"/>
                  </a:cubicBezTo>
                  <a:cubicBezTo>
                    <a:pt x="24" y="179"/>
                    <a:pt x="0" y="260"/>
                    <a:pt x="29" y="317"/>
                  </a:cubicBezTo>
                  <a:cubicBezTo>
                    <a:pt x="44" y="344"/>
                    <a:pt x="66" y="371"/>
                    <a:pt x="123" y="371"/>
                  </a:cubicBezTo>
                  <a:cubicBezTo>
                    <a:pt x="152" y="371"/>
                    <a:pt x="189" y="363"/>
                    <a:pt x="233" y="351"/>
                  </a:cubicBezTo>
                  <a:cubicBezTo>
                    <a:pt x="248" y="346"/>
                    <a:pt x="265" y="341"/>
                    <a:pt x="280" y="326"/>
                  </a:cubicBezTo>
                  <a:cubicBezTo>
                    <a:pt x="299" y="307"/>
                    <a:pt x="304" y="287"/>
                    <a:pt x="309" y="260"/>
                  </a:cubicBezTo>
                  <a:cubicBezTo>
                    <a:pt x="312" y="250"/>
                    <a:pt x="314" y="238"/>
                    <a:pt x="319" y="221"/>
                  </a:cubicBezTo>
                  <a:cubicBezTo>
                    <a:pt x="329" y="218"/>
                    <a:pt x="353" y="214"/>
                    <a:pt x="405" y="209"/>
                  </a:cubicBezTo>
                  <a:cubicBezTo>
                    <a:pt x="412" y="209"/>
                    <a:pt x="417" y="206"/>
                    <a:pt x="420" y="206"/>
                  </a:cubicBezTo>
                  <a:cubicBezTo>
                    <a:pt x="432" y="204"/>
                    <a:pt x="503" y="196"/>
                    <a:pt x="532" y="196"/>
                  </a:cubicBezTo>
                  <a:cubicBezTo>
                    <a:pt x="562" y="196"/>
                    <a:pt x="645" y="206"/>
                    <a:pt x="653" y="209"/>
                  </a:cubicBezTo>
                  <a:cubicBezTo>
                    <a:pt x="655" y="209"/>
                    <a:pt x="660" y="209"/>
                    <a:pt x="665" y="211"/>
                  </a:cubicBezTo>
                  <a:cubicBezTo>
                    <a:pt x="712" y="216"/>
                    <a:pt x="734" y="221"/>
                    <a:pt x="743" y="223"/>
                  </a:cubicBezTo>
                  <a:cubicBezTo>
                    <a:pt x="746" y="238"/>
                    <a:pt x="748" y="250"/>
                    <a:pt x="748" y="260"/>
                  </a:cubicBezTo>
                  <a:cubicBezTo>
                    <a:pt x="753" y="297"/>
                    <a:pt x="761" y="336"/>
                    <a:pt x="822" y="353"/>
                  </a:cubicBezTo>
                  <a:cubicBezTo>
                    <a:pt x="864" y="366"/>
                    <a:pt x="898" y="371"/>
                    <a:pt x="928" y="371"/>
                  </a:cubicBezTo>
                  <a:cubicBezTo>
                    <a:pt x="974" y="371"/>
                    <a:pt x="1006" y="353"/>
                    <a:pt x="1026" y="319"/>
                  </a:cubicBezTo>
                  <a:cubicBezTo>
                    <a:pt x="1067" y="255"/>
                    <a:pt x="1038" y="145"/>
                    <a:pt x="932" y="81"/>
                  </a:cubicBezTo>
                  <a:close/>
                  <a:moveTo>
                    <a:pt x="986" y="294"/>
                  </a:moveTo>
                  <a:cubicBezTo>
                    <a:pt x="979" y="309"/>
                    <a:pt x="964" y="321"/>
                    <a:pt x="930" y="321"/>
                  </a:cubicBezTo>
                  <a:cubicBezTo>
                    <a:pt x="908" y="321"/>
                    <a:pt x="876" y="317"/>
                    <a:pt x="839" y="304"/>
                  </a:cubicBezTo>
                  <a:cubicBezTo>
                    <a:pt x="807" y="294"/>
                    <a:pt x="807" y="285"/>
                    <a:pt x="802" y="250"/>
                  </a:cubicBezTo>
                  <a:cubicBezTo>
                    <a:pt x="800" y="238"/>
                    <a:pt x="797" y="221"/>
                    <a:pt x="795" y="199"/>
                  </a:cubicBezTo>
                  <a:cubicBezTo>
                    <a:pt x="790" y="177"/>
                    <a:pt x="770" y="169"/>
                    <a:pt x="675" y="160"/>
                  </a:cubicBezTo>
                  <a:cubicBezTo>
                    <a:pt x="670" y="160"/>
                    <a:pt x="665" y="160"/>
                    <a:pt x="665" y="160"/>
                  </a:cubicBezTo>
                  <a:cubicBezTo>
                    <a:pt x="660" y="160"/>
                    <a:pt x="569" y="147"/>
                    <a:pt x="535" y="147"/>
                  </a:cubicBezTo>
                  <a:cubicBezTo>
                    <a:pt x="501" y="147"/>
                    <a:pt x="417" y="160"/>
                    <a:pt x="415" y="160"/>
                  </a:cubicBezTo>
                  <a:cubicBezTo>
                    <a:pt x="412" y="160"/>
                    <a:pt x="407" y="160"/>
                    <a:pt x="402" y="162"/>
                  </a:cubicBezTo>
                  <a:cubicBezTo>
                    <a:pt x="307" y="172"/>
                    <a:pt x="285" y="179"/>
                    <a:pt x="277" y="201"/>
                  </a:cubicBezTo>
                  <a:cubicBezTo>
                    <a:pt x="272" y="223"/>
                    <a:pt x="267" y="238"/>
                    <a:pt x="265" y="253"/>
                  </a:cubicBezTo>
                  <a:cubicBezTo>
                    <a:pt x="260" y="277"/>
                    <a:pt x="258" y="287"/>
                    <a:pt x="250" y="294"/>
                  </a:cubicBezTo>
                  <a:cubicBezTo>
                    <a:pt x="245" y="299"/>
                    <a:pt x="235" y="304"/>
                    <a:pt x="226" y="307"/>
                  </a:cubicBezTo>
                  <a:cubicBezTo>
                    <a:pt x="184" y="319"/>
                    <a:pt x="152" y="324"/>
                    <a:pt x="128" y="324"/>
                  </a:cubicBezTo>
                  <a:cubicBezTo>
                    <a:pt x="91" y="324"/>
                    <a:pt x="86" y="312"/>
                    <a:pt x="76" y="297"/>
                  </a:cubicBezTo>
                  <a:cubicBezTo>
                    <a:pt x="56" y="263"/>
                    <a:pt x="78" y="201"/>
                    <a:pt x="125" y="157"/>
                  </a:cubicBezTo>
                  <a:cubicBezTo>
                    <a:pt x="137" y="145"/>
                    <a:pt x="152" y="133"/>
                    <a:pt x="169" y="123"/>
                  </a:cubicBezTo>
                  <a:cubicBezTo>
                    <a:pt x="248" y="76"/>
                    <a:pt x="432" y="52"/>
                    <a:pt x="535" y="49"/>
                  </a:cubicBezTo>
                  <a:cubicBezTo>
                    <a:pt x="640" y="49"/>
                    <a:pt x="834" y="76"/>
                    <a:pt x="908" y="123"/>
                  </a:cubicBezTo>
                  <a:cubicBezTo>
                    <a:pt x="989" y="174"/>
                    <a:pt x="1009" y="258"/>
                    <a:pt x="986" y="294"/>
                  </a:cubicBezTo>
                  <a:close/>
                  <a:moveTo>
                    <a:pt x="751" y="378"/>
                  </a:moveTo>
                  <a:cubicBezTo>
                    <a:pt x="721" y="329"/>
                    <a:pt x="694" y="319"/>
                    <a:pt x="655" y="319"/>
                  </a:cubicBezTo>
                  <a:cubicBezTo>
                    <a:pt x="410" y="319"/>
                    <a:pt x="410" y="319"/>
                    <a:pt x="410" y="319"/>
                  </a:cubicBezTo>
                  <a:cubicBezTo>
                    <a:pt x="380" y="319"/>
                    <a:pt x="321" y="319"/>
                    <a:pt x="289" y="378"/>
                  </a:cubicBezTo>
                  <a:cubicBezTo>
                    <a:pt x="277" y="398"/>
                    <a:pt x="177" y="567"/>
                    <a:pt x="164" y="633"/>
                  </a:cubicBezTo>
                  <a:cubicBezTo>
                    <a:pt x="155" y="677"/>
                    <a:pt x="140" y="827"/>
                    <a:pt x="140" y="834"/>
                  </a:cubicBezTo>
                  <a:cubicBezTo>
                    <a:pt x="140" y="837"/>
                    <a:pt x="140" y="837"/>
                    <a:pt x="140" y="837"/>
                  </a:cubicBezTo>
                  <a:cubicBezTo>
                    <a:pt x="140" y="876"/>
                    <a:pt x="172" y="908"/>
                    <a:pt x="213" y="908"/>
                  </a:cubicBezTo>
                  <a:cubicBezTo>
                    <a:pt x="851" y="908"/>
                    <a:pt x="851" y="908"/>
                    <a:pt x="851" y="908"/>
                  </a:cubicBezTo>
                  <a:cubicBezTo>
                    <a:pt x="893" y="908"/>
                    <a:pt x="925" y="876"/>
                    <a:pt x="925" y="834"/>
                  </a:cubicBezTo>
                  <a:cubicBezTo>
                    <a:pt x="925" y="827"/>
                    <a:pt x="910" y="675"/>
                    <a:pt x="901" y="631"/>
                  </a:cubicBezTo>
                  <a:cubicBezTo>
                    <a:pt x="883" y="564"/>
                    <a:pt x="763" y="395"/>
                    <a:pt x="751" y="378"/>
                  </a:cubicBezTo>
                  <a:close/>
                  <a:moveTo>
                    <a:pt x="851" y="859"/>
                  </a:moveTo>
                  <a:cubicBezTo>
                    <a:pt x="213" y="859"/>
                    <a:pt x="213" y="859"/>
                    <a:pt x="213" y="859"/>
                  </a:cubicBezTo>
                  <a:cubicBezTo>
                    <a:pt x="201" y="859"/>
                    <a:pt x="189" y="849"/>
                    <a:pt x="189" y="837"/>
                  </a:cubicBezTo>
                  <a:cubicBezTo>
                    <a:pt x="191" y="822"/>
                    <a:pt x="206" y="682"/>
                    <a:pt x="213" y="643"/>
                  </a:cubicBezTo>
                  <a:cubicBezTo>
                    <a:pt x="223" y="594"/>
                    <a:pt x="304" y="454"/>
                    <a:pt x="334" y="402"/>
                  </a:cubicBezTo>
                  <a:cubicBezTo>
                    <a:pt x="351" y="371"/>
                    <a:pt x="378" y="368"/>
                    <a:pt x="410" y="368"/>
                  </a:cubicBezTo>
                  <a:cubicBezTo>
                    <a:pt x="655" y="368"/>
                    <a:pt x="655" y="368"/>
                    <a:pt x="655" y="368"/>
                  </a:cubicBezTo>
                  <a:cubicBezTo>
                    <a:pt x="675" y="368"/>
                    <a:pt x="687" y="368"/>
                    <a:pt x="709" y="405"/>
                  </a:cubicBezTo>
                  <a:cubicBezTo>
                    <a:pt x="743" y="454"/>
                    <a:pt x="839" y="596"/>
                    <a:pt x="851" y="645"/>
                  </a:cubicBezTo>
                  <a:cubicBezTo>
                    <a:pt x="861" y="680"/>
                    <a:pt x="871" y="798"/>
                    <a:pt x="876" y="837"/>
                  </a:cubicBezTo>
                  <a:cubicBezTo>
                    <a:pt x="876" y="849"/>
                    <a:pt x="866" y="859"/>
                    <a:pt x="851" y="859"/>
                  </a:cubicBezTo>
                  <a:close/>
                  <a:moveTo>
                    <a:pt x="532" y="466"/>
                  </a:moveTo>
                  <a:cubicBezTo>
                    <a:pt x="451" y="466"/>
                    <a:pt x="385" y="533"/>
                    <a:pt x="385" y="614"/>
                  </a:cubicBezTo>
                  <a:cubicBezTo>
                    <a:pt x="385" y="694"/>
                    <a:pt x="451" y="761"/>
                    <a:pt x="532" y="761"/>
                  </a:cubicBezTo>
                  <a:cubicBezTo>
                    <a:pt x="613" y="761"/>
                    <a:pt x="680" y="694"/>
                    <a:pt x="680" y="614"/>
                  </a:cubicBezTo>
                  <a:cubicBezTo>
                    <a:pt x="680" y="533"/>
                    <a:pt x="613" y="466"/>
                    <a:pt x="532" y="466"/>
                  </a:cubicBezTo>
                  <a:close/>
                  <a:moveTo>
                    <a:pt x="532" y="736"/>
                  </a:moveTo>
                  <a:cubicBezTo>
                    <a:pt x="464" y="736"/>
                    <a:pt x="410" y="682"/>
                    <a:pt x="410" y="614"/>
                  </a:cubicBezTo>
                  <a:cubicBezTo>
                    <a:pt x="410" y="545"/>
                    <a:pt x="464" y="491"/>
                    <a:pt x="532" y="491"/>
                  </a:cubicBezTo>
                  <a:cubicBezTo>
                    <a:pt x="601" y="491"/>
                    <a:pt x="655" y="545"/>
                    <a:pt x="655" y="614"/>
                  </a:cubicBezTo>
                  <a:cubicBezTo>
                    <a:pt x="655" y="682"/>
                    <a:pt x="601" y="736"/>
                    <a:pt x="532" y="736"/>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5" name="Freeform 16"/>
            <p:cNvSpPr>
              <a:spLocks noEditPoints="1"/>
            </p:cNvSpPr>
            <p:nvPr/>
          </p:nvSpPr>
          <p:spPr bwMode="auto">
            <a:xfrm>
              <a:off x="7278841" y="3143341"/>
              <a:ext cx="180451" cy="164825"/>
            </a:xfrm>
            <a:custGeom>
              <a:avLst/>
              <a:gdLst>
                <a:gd name="T0" fmla="*/ 342 w 559"/>
                <a:gd name="T1" fmla="*/ 480 h 558"/>
                <a:gd name="T2" fmla="*/ 334 w 559"/>
                <a:gd name="T3" fmla="*/ 481 h 558"/>
                <a:gd name="T4" fmla="*/ 279 w 559"/>
                <a:gd name="T5" fmla="*/ 443 h 558"/>
                <a:gd name="T6" fmla="*/ 221 w 559"/>
                <a:gd name="T7" fmla="*/ 500 h 558"/>
                <a:gd name="T8" fmla="*/ 279 w 559"/>
                <a:gd name="T9" fmla="*/ 558 h 558"/>
                <a:gd name="T10" fmla="*/ 337 w 559"/>
                <a:gd name="T11" fmla="*/ 506 h 558"/>
                <a:gd name="T12" fmla="*/ 348 w 559"/>
                <a:gd name="T13" fmla="*/ 503 h 558"/>
                <a:gd name="T14" fmla="*/ 539 w 559"/>
                <a:gd name="T15" fmla="*/ 255 h 558"/>
                <a:gd name="T16" fmla="*/ 513 w 559"/>
                <a:gd name="T17" fmla="*/ 255 h 558"/>
                <a:gd name="T18" fmla="*/ 342 w 559"/>
                <a:gd name="T19" fmla="*/ 480 h 558"/>
                <a:gd name="T20" fmla="*/ 279 w 559"/>
                <a:gd name="T21" fmla="*/ 533 h 558"/>
                <a:gd name="T22" fmla="*/ 246 w 559"/>
                <a:gd name="T23" fmla="*/ 502 h 558"/>
                <a:gd name="T24" fmla="*/ 279 w 559"/>
                <a:gd name="T25" fmla="*/ 470 h 558"/>
                <a:gd name="T26" fmla="*/ 312 w 559"/>
                <a:gd name="T27" fmla="*/ 502 h 558"/>
                <a:gd name="T28" fmla="*/ 279 w 559"/>
                <a:gd name="T29" fmla="*/ 533 h 558"/>
                <a:gd name="T30" fmla="*/ 44 w 559"/>
                <a:gd name="T31" fmla="*/ 257 h 558"/>
                <a:gd name="T32" fmla="*/ 50 w 559"/>
                <a:gd name="T33" fmla="*/ 210 h 558"/>
                <a:gd name="T34" fmla="*/ 52 w 559"/>
                <a:gd name="T35" fmla="*/ 198 h 558"/>
                <a:gd name="T36" fmla="*/ 57 w 559"/>
                <a:gd name="T37" fmla="*/ 198 h 558"/>
                <a:gd name="T38" fmla="*/ 116 w 559"/>
                <a:gd name="T39" fmla="*/ 141 h 558"/>
                <a:gd name="T40" fmla="*/ 58 w 559"/>
                <a:gd name="T41" fmla="*/ 84 h 558"/>
                <a:gd name="T42" fmla="*/ 0 w 559"/>
                <a:gd name="T43" fmla="*/ 141 h 558"/>
                <a:gd name="T44" fmla="*/ 28 w 559"/>
                <a:gd name="T45" fmla="*/ 191 h 558"/>
                <a:gd name="T46" fmla="*/ 25 w 559"/>
                <a:gd name="T47" fmla="*/ 206 h 558"/>
                <a:gd name="T48" fmla="*/ 20 w 559"/>
                <a:gd name="T49" fmla="*/ 258 h 558"/>
                <a:gd name="T50" fmla="*/ 164 w 559"/>
                <a:gd name="T51" fmla="*/ 488 h 558"/>
                <a:gd name="T52" fmla="*/ 175 w 559"/>
                <a:gd name="T53" fmla="*/ 465 h 558"/>
                <a:gd name="T54" fmla="*/ 44 w 559"/>
                <a:gd name="T55" fmla="*/ 257 h 558"/>
                <a:gd name="T56" fmla="*/ 25 w 559"/>
                <a:gd name="T57" fmla="*/ 141 h 558"/>
                <a:gd name="T58" fmla="*/ 58 w 559"/>
                <a:gd name="T59" fmla="*/ 109 h 558"/>
                <a:gd name="T60" fmla="*/ 91 w 559"/>
                <a:gd name="T61" fmla="*/ 141 h 558"/>
                <a:gd name="T62" fmla="*/ 58 w 559"/>
                <a:gd name="T63" fmla="*/ 174 h 558"/>
                <a:gd name="T64" fmla="*/ 51 w 559"/>
                <a:gd name="T65" fmla="*/ 173 h 558"/>
                <a:gd name="T66" fmla="*/ 43 w 559"/>
                <a:gd name="T67" fmla="*/ 170 h 558"/>
                <a:gd name="T68" fmla="*/ 25 w 559"/>
                <a:gd name="T69" fmla="*/ 141 h 558"/>
                <a:gd name="T70" fmla="*/ 371 w 559"/>
                <a:gd name="T71" fmla="*/ 257 h 558"/>
                <a:gd name="T72" fmla="*/ 279 w 559"/>
                <a:gd name="T73" fmla="*/ 166 h 558"/>
                <a:gd name="T74" fmla="*/ 188 w 559"/>
                <a:gd name="T75" fmla="*/ 257 h 558"/>
                <a:gd name="T76" fmla="*/ 279 w 559"/>
                <a:gd name="T77" fmla="*/ 347 h 558"/>
                <a:gd name="T78" fmla="*/ 371 w 559"/>
                <a:gd name="T79" fmla="*/ 257 h 558"/>
                <a:gd name="T80" fmla="*/ 201 w 559"/>
                <a:gd name="T81" fmla="*/ 257 h 558"/>
                <a:gd name="T82" fmla="*/ 279 w 559"/>
                <a:gd name="T83" fmla="*/ 179 h 558"/>
                <a:gd name="T84" fmla="*/ 358 w 559"/>
                <a:gd name="T85" fmla="*/ 257 h 558"/>
                <a:gd name="T86" fmla="*/ 279 w 559"/>
                <a:gd name="T87" fmla="*/ 334 h 558"/>
                <a:gd name="T88" fmla="*/ 201 w 559"/>
                <a:gd name="T89" fmla="*/ 257 h 558"/>
                <a:gd name="T90" fmla="*/ 500 w 559"/>
                <a:gd name="T91" fmla="*/ 84 h 558"/>
                <a:gd name="T92" fmla="*/ 476 w 559"/>
                <a:gd name="T93" fmla="*/ 89 h 558"/>
                <a:gd name="T94" fmla="*/ 279 w 559"/>
                <a:gd name="T95" fmla="*/ 0 h 558"/>
                <a:gd name="T96" fmla="*/ 124 w 559"/>
                <a:gd name="T97" fmla="*/ 51 h 558"/>
                <a:gd name="T98" fmla="*/ 140 w 559"/>
                <a:gd name="T99" fmla="*/ 71 h 558"/>
                <a:gd name="T100" fmla="*/ 279 w 559"/>
                <a:gd name="T101" fmla="*/ 25 h 558"/>
                <a:gd name="T102" fmla="*/ 456 w 559"/>
                <a:gd name="T103" fmla="*/ 104 h 558"/>
                <a:gd name="T104" fmla="*/ 442 w 559"/>
                <a:gd name="T105" fmla="*/ 141 h 558"/>
                <a:gd name="T106" fmla="*/ 500 w 559"/>
                <a:gd name="T107" fmla="*/ 198 h 558"/>
                <a:gd name="T108" fmla="*/ 559 w 559"/>
                <a:gd name="T109" fmla="*/ 141 h 558"/>
                <a:gd name="T110" fmla="*/ 500 w 559"/>
                <a:gd name="T111" fmla="*/ 84 h 558"/>
                <a:gd name="T112" fmla="*/ 500 w 559"/>
                <a:gd name="T113" fmla="*/ 174 h 558"/>
                <a:gd name="T114" fmla="*/ 467 w 559"/>
                <a:gd name="T115" fmla="*/ 142 h 558"/>
                <a:gd name="T116" fmla="*/ 476 w 559"/>
                <a:gd name="T117" fmla="*/ 121 h 558"/>
                <a:gd name="T118" fmla="*/ 488 w 559"/>
                <a:gd name="T119" fmla="*/ 113 h 558"/>
                <a:gd name="T120" fmla="*/ 500 w 559"/>
                <a:gd name="T121" fmla="*/ 111 h 558"/>
                <a:gd name="T122" fmla="*/ 533 w 559"/>
                <a:gd name="T123" fmla="*/ 142 h 558"/>
                <a:gd name="T124" fmla="*/ 500 w 559"/>
                <a:gd name="T125" fmla="*/ 174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9" h="558">
                  <a:moveTo>
                    <a:pt x="342" y="480"/>
                  </a:moveTo>
                  <a:cubicBezTo>
                    <a:pt x="339" y="481"/>
                    <a:pt x="337" y="481"/>
                    <a:pt x="334" y="481"/>
                  </a:cubicBezTo>
                  <a:cubicBezTo>
                    <a:pt x="326" y="459"/>
                    <a:pt x="305" y="443"/>
                    <a:pt x="279" y="443"/>
                  </a:cubicBezTo>
                  <a:cubicBezTo>
                    <a:pt x="248" y="443"/>
                    <a:pt x="221" y="469"/>
                    <a:pt x="221" y="500"/>
                  </a:cubicBezTo>
                  <a:cubicBezTo>
                    <a:pt x="221" y="532"/>
                    <a:pt x="248" y="558"/>
                    <a:pt x="279" y="558"/>
                  </a:cubicBezTo>
                  <a:cubicBezTo>
                    <a:pt x="310" y="558"/>
                    <a:pt x="334" y="535"/>
                    <a:pt x="337" y="506"/>
                  </a:cubicBezTo>
                  <a:cubicBezTo>
                    <a:pt x="340" y="504"/>
                    <a:pt x="344" y="504"/>
                    <a:pt x="348" y="503"/>
                  </a:cubicBezTo>
                  <a:cubicBezTo>
                    <a:pt x="460" y="472"/>
                    <a:pt x="539" y="371"/>
                    <a:pt x="539" y="255"/>
                  </a:cubicBezTo>
                  <a:cubicBezTo>
                    <a:pt x="513" y="255"/>
                    <a:pt x="513" y="255"/>
                    <a:pt x="513" y="255"/>
                  </a:cubicBezTo>
                  <a:cubicBezTo>
                    <a:pt x="514" y="361"/>
                    <a:pt x="443" y="452"/>
                    <a:pt x="342" y="480"/>
                  </a:cubicBezTo>
                  <a:close/>
                  <a:moveTo>
                    <a:pt x="279" y="533"/>
                  </a:moveTo>
                  <a:cubicBezTo>
                    <a:pt x="262" y="533"/>
                    <a:pt x="246" y="519"/>
                    <a:pt x="246" y="502"/>
                  </a:cubicBezTo>
                  <a:cubicBezTo>
                    <a:pt x="246" y="484"/>
                    <a:pt x="262" y="470"/>
                    <a:pt x="279" y="470"/>
                  </a:cubicBezTo>
                  <a:cubicBezTo>
                    <a:pt x="297" y="470"/>
                    <a:pt x="312" y="484"/>
                    <a:pt x="312" y="502"/>
                  </a:cubicBezTo>
                  <a:cubicBezTo>
                    <a:pt x="312" y="519"/>
                    <a:pt x="297" y="533"/>
                    <a:pt x="279" y="533"/>
                  </a:cubicBezTo>
                  <a:close/>
                  <a:moveTo>
                    <a:pt x="44" y="257"/>
                  </a:moveTo>
                  <a:cubicBezTo>
                    <a:pt x="44" y="241"/>
                    <a:pt x="46" y="225"/>
                    <a:pt x="50" y="210"/>
                  </a:cubicBezTo>
                  <a:cubicBezTo>
                    <a:pt x="51" y="206"/>
                    <a:pt x="52" y="202"/>
                    <a:pt x="52" y="198"/>
                  </a:cubicBezTo>
                  <a:cubicBezTo>
                    <a:pt x="53" y="198"/>
                    <a:pt x="56" y="198"/>
                    <a:pt x="57" y="198"/>
                  </a:cubicBezTo>
                  <a:cubicBezTo>
                    <a:pt x="89" y="198"/>
                    <a:pt x="116" y="173"/>
                    <a:pt x="116" y="141"/>
                  </a:cubicBezTo>
                  <a:cubicBezTo>
                    <a:pt x="116" y="109"/>
                    <a:pt x="90" y="84"/>
                    <a:pt x="58" y="84"/>
                  </a:cubicBezTo>
                  <a:cubicBezTo>
                    <a:pt x="27" y="84"/>
                    <a:pt x="0" y="109"/>
                    <a:pt x="0" y="141"/>
                  </a:cubicBezTo>
                  <a:cubicBezTo>
                    <a:pt x="0" y="163"/>
                    <a:pt x="11" y="180"/>
                    <a:pt x="28" y="191"/>
                  </a:cubicBezTo>
                  <a:cubicBezTo>
                    <a:pt x="27" y="196"/>
                    <a:pt x="25" y="201"/>
                    <a:pt x="25" y="206"/>
                  </a:cubicBezTo>
                  <a:cubicBezTo>
                    <a:pt x="22" y="222"/>
                    <a:pt x="20" y="240"/>
                    <a:pt x="20" y="258"/>
                  </a:cubicBezTo>
                  <a:cubicBezTo>
                    <a:pt x="20" y="356"/>
                    <a:pt x="75" y="443"/>
                    <a:pt x="164" y="488"/>
                  </a:cubicBezTo>
                  <a:cubicBezTo>
                    <a:pt x="175" y="465"/>
                    <a:pt x="175" y="465"/>
                    <a:pt x="175" y="465"/>
                  </a:cubicBezTo>
                  <a:cubicBezTo>
                    <a:pt x="94" y="424"/>
                    <a:pt x="44" y="345"/>
                    <a:pt x="44" y="257"/>
                  </a:cubicBezTo>
                  <a:close/>
                  <a:moveTo>
                    <a:pt x="25" y="141"/>
                  </a:moveTo>
                  <a:cubicBezTo>
                    <a:pt x="25" y="123"/>
                    <a:pt x="41" y="109"/>
                    <a:pt x="58" y="109"/>
                  </a:cubicBezTo>
                  <a:cubicBezTo>
                    <a:pt x="76" y="109"/>
                    <a:pt x="91" y="123"/>
                    <a:pt x="91" y="141"/>
                  </a:cubicBezTo>
                  <a:cubicBezTo>
                    <a:pt x="91" y="159"/>
                    <a:pt x="76" y="174"/>
                    <a:pt x="58" y="174"/>
                  </a:cubicBezTo>
                  <a:cubicBezTo>
                    <a:pt x="56" y="174"/>
                    <a:pt x="53" y="174"/>
                    <a:pt x="51" y="173"/>
                  </a:cubicBezTo>
                  <a:cubicBezTo>
                    <a:pt x="43" y="170"/>
                    <a:pt x="43" y="170"/>
                    <a:pt x="43" y="170"/>
                  </a:cubicBezTo>
                  <a:cubicBezTo>
                    <a:pt x="33" y="164"/>
                    <a:pt x="25" y="154"/>
                    <a:pt x="25" y="141"/>
                  </a:cubicBezTo>
                  <a:close/>
                  <a:moveTo>
                    <a:pt x="371" y="257"/>
                  </a:moveTo>
                  <a:cubicBezTo>
                    <a:pt x="371" y="207"/>
                    <a:pt x="330" y="166"/>
                    <a:pt x="279" y="166"/>
                  </a:cubicBezTo>
                  <a:cubicBezTo>
                    <a:pt x="229" y="166"/>
                    <a:pt x="188" y="207"/>
                    <a:pt x="188" y="257"/>
                  </a:cubicBezTo>
                  <a:cubicBezTo>
                    <a:pt x="188" y="306"/>
                    <a:pt x="229" y="347"/>
                    <a:pt x="279" y="347"/>
                  </a:cubicBezTo>
                  <a:cubicBezTo>
                    <a:pt x="330" y="347"/>
                    <a:pt x="371" y="306"/>
                    <a:pt x="371" y="257"/>
                  </a:cubicBezTo>
                  <a:close/>
                  <a:moveTo>
                    <a:pt x="201" y="257"/>
                  </a:moveTo>
                  <a:cubicBezTo>
                    <a:pt x="201" y="213"/>
                    <a:pt x="236" y="179"/>
                    <a:pt x="279" y="179"/>
                  </a:cubicBezTo>
                  <a:cubicBezTo>
                    <a:pt x="323" y="179"/>
                    <a:pt x="358" y="213"/>
                    <a:pt x="358" y="257"/>
                  </a:cubicBezTo>
                  <a:cubicBezTo>
                    <a:pt x="358" y="300"/>
                    <a:pt x="323" y="334"/>
                    <a:pt x="279" y="334"/>
                  </a:cubicBezTo>
                  <a:cubicBezTo>
                    <a:pt x="236" y="334"/>
                    <a:pt x="201" y="300"/>
                    <a:pt x="201" y="257"/>
                  </a:cubicBezTo>
                  <a:close/>
                  <a:moveTo>
                    <a:pt x="500" y="84"/>
                  </a:moveTo>
                  <a:cubicBezTo>
                    <a:pt x="492" y="84"/>
                    <a:pt x="484" y="86"/>
                    <a:pt x="476" y="89"/>
                  </a:cubicBezTo>
                  <a:cubicBezTo>
                    <a:pt x="427" y="33"/>
                    <a:pt x="356" y="0"/>
                    <a:pt x="279" y="0"/>
                  </a:cubicBezTo>
                  <a:cubicBezTo>
                    <a:pt x="224" y="0"/>
                    <a:pt x="170" y="18"/>
                    <a:pt x="124" y="51"/>
                  </a:cubicBezTo>
                  <a:cubicBezTo>
                    <a:pt x="140" y="71"/>
                    <a:pt x="140" y="71"/>
                    <a:pt x="140" y="71"/>
                  </a:cubicBezTo>
                  <a:cubicBezTo>
                    <a:pt x="180" y="41"/>
                    <a:pt x="229" y="25"/>
                    <a:pt x="279" y="25"/>
                  </a:cubicBezTo>
                  <a:cubicBezTo>
                    <a:pt x="347" y="25"/>
                    <a:pt x="412" y="55"/>
                    <a:pt x="456" y="104"/>
                  </a:cubicBezTo>
                  <a:cubicBezTo>
                    <a:pt x="447" y="114"/>
                    <a:pt x="442" y="127"/>
                    <a:pt x="442" y="141"/>
                  </a:cubicBezTo>
                  <a:cubicBezTo>
                    <a:pt x="442" y="173"/>
                    <a:pt x="469" y="198"/>
                    <a:pt x="500" y="198"/>
                  </a:cubicBezTo>
                  <a:cubicBezTo>
                    <a:pt x="532" y="198"/>
                    <a:pt x="559" y="173"/>
                    <a:pt x="559" y="141"/>
                  </a:cubicBezTo>
                  <a:cubicBezTo>
                    <a:pt x="559" y="109"/>
                    <a:pt x="532" y="84"/>
                    <a:pt x="500" y="84"/>
                  </a:cubicBezTo>
                  <a:close/>
                  <a:moveTo>
                    <a:pt x="500" y="174"/>
                  </a:moveTo>
                  <a:cubicBezTo>
                    <a:pt x="483" y="174"/>
                    <a:pt x="467" y="160"/>
                    <a:pt x="467" y="142"/>
                  </a:cubicBezTo>
                  <a:cubicBezTo>
                    <a:pt x="467" y="133"/>
                    <a:pt x="471" y="127"/>
                    <a:pt x="476" y="121"/>
                  </a:cubicBezTo>
                  <a:cubicBezTo>
                    <a:pt x="488" y="113"/>
                    <a:pt x="488" y="113"/>
                    <a:pt x="488" y="113"/>
                  </a:cubicBezTo>
                  <a:cubicBezTo>
                    <a:pt x="492" y="112"/>
                    <a:pt x="497" y="111"/>
                    <a:pt x="500" y="111"/>
                  </a:cubicBezTo>
                  <a:cubicBezTo>
                    <a:pt x="518" y="111"/>
                    <a:pt x="533" y="124"/>
                    <a:pt x="533" y="142"/>
                  </a:cubicBezTo>
                  <a:cubicBezTo>
                    <a:pt x="533" y="160"/>
                    <a:pt x="518" y="174"/>
                    <a:pt x="500" y="174"/>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6" name="Freeform 20"/>
            <p:cNvSpPr>
              <a:spLocks noEditPoints="1"/>
            </p:cNvSpPr>
            <p:nvPr/>
          </p:nvSpPr>
          <p:spPr bwMode="auto">
            <a:xfrm>
              <a:off x="7666581" y="3153656"/>
              <a:ext cx="204663" cy="136253"/>
            </a:xfrm>
            <a:custGeom>
              <a:avLst/>
              <a:gdLst>
                <a:gd name="T0" fmla="*/ 393 w 787"/>
                <a:gd name="T1" fmla="*/ 170 h 572"/>
                <a:gd name="T2" fmla="*/ 232 w 787"/>
                <a:gd name="T3" fmla="*/ 322 h 572"/>
                <a:gd name="T4" fmla="*/ 232 w 787"/>
                <a:gd name="T5" fmla="*/ 393 h 572"/>
                <a:gd name="T6" fmla="*/ 232 w 787"/>
                <a:gd name="T7" fmla="*/ 393 h 572"/>
                <a:gd name="T8" fmla="*/ 232 w 787"/>
                <a:gd name="T9" fmla="*/ 436 h 572"/>
                <a:gd name="T10" fmla="*/ 277 w 787"/>
                <a:gd name="T11" fmla="*/ 474 h 572"/>
                <a:gd name="T12" fmla="*/ 322 w 787"/>
                <a:gd name="T13" fmla="*/ 436 h 572"/>
                <a:gd name="T14" fmla="*/ 322 w 787"/>
                <a:gd name="T15" fmla="*/ 366 h 572"/>
                <a:gd name="T16" fmla="*/ 277 w 787"/>
                <a:gd name="T17" fmla="*/ 329 h 572"/>
                <a:gd name="T18" fmla="*/ 250 w 787"/>
                <a:gd name="T19" fmla="*/ 336 h 572"/>
                <a:gd name="T20" fmla="*/ 250 w 787"/>
                <a:gd name="T21" fmla="*/ 322 h 572"/>
                <a:gd name="T22" fmla="*/ 393 w 787"/>
                <a:gd name="T23" fmla="*/ 188 h 572"/>
                <a:gd name="T24" fmla="*/ 536 w 787"/>
                <a:gd name="T25" fmla="*/ 322 h 572"/>
                <a:gd name="T26" fmla="*/ 536 w 787"/>
                <a:gd name="T27" fmla="*/ 338 h 572"/>
                <a:gd name="T28" fmla="*/ 509 w 787"/>
                <a:gd name="T29" fmla="*/ 331 h 572"/>
                <a:gd name="T30" fmla="*/ 465 w 787"/>
                <a:gd name="T31" fmla="*/ 368 h 572"/>
                <a:gd name="T32" fmla="*/ 465 w 787"/>
                <a:gd name="T33" fmla="*/ 438 h 572"/>
                <a:gd name="T34" fmla="*/ 509 w 787"/>
                <a:gd name="T35" fmla="*/ 475 h 572"/>
                <a:gd name="T36" fmla="*/ 554 w 787"/>
                <a:gd name="T37" fmla="*/ 438 h 572"/>
                <a:gd name="T38" fmla="*/ 554 w 787"/>
                <a:gd name="T39" fmla="*/ 322 h 572"/>
                <a:gd name="T40" fmla="*/ 393 w 787"/>
                <a:gd name="T41" fmla="*/ 170 h 572"/>
                <a:gd name="T42" fmla="*/ 250 w 787"/>
                <a:gd name="T43" fmla="*/ 368 h 572"/>
                <a:gd name="T44" fmla="*/ 277 w 787"/>
                <a:gd name="T45" fmla="*/ 349 h 572"/>
                <a:gd name="T46" fmla="*/ 304 w 787"/>
                <a:gd name="T47" fmla="*/ 368 h 572"/>
                <a:gd name="T48" fmla="*/ 304 w 787"/>
                <a:gd name="T49" fmla="*/ 438 h 572"/>
                <a:gd name="T50" fmla="*/ 277 w 787"/>
                <a:gd name="T51" fmla="*/ 458 h 572"/>
                <a:gd name="T52" fmla="*/ 250 w 787"/>
                <a:gd name="T53" fmla="*/ 436 h 572"/>
                <a:gd name="T54" fmla="*/ 250 w 787"/>
                <a:gd name="T55" fmla="*/ 368 h 572"/>
                <a:gd name="T56" fmla="*/ 536 w 787"/>
                <a:gd name="T57" fmla="*/ 436 h 572"/>
                <a:gd name="T58" fmla="*/ 509 w 787"/>
                <a:gd name="T59" fmla="*/ 456 h 572"/>
                <a:gd name="T60" fmla="*/ 483 w 787"/>
                <a:gd name="T61" fmla="*/ 436 h 572"/>
                <a:gd name="T62" fmla="*/ 483 w 787"/>
                <a:gd name="T63" fmla="*/ 366 h 572"/>
                <a:gd name="T64" fmla="*/ 509 w 787"/>
                <a:gd name="T65" fmla="*/ 347 h 572"/>
                <a:gd name="T66" fmla="*/ 536 w 787"/>
                <a:gd name="T67" fmla="*/ 368 h 572"/>
                <a:gd name="T68" fmla="*/ 536 w 787"/>
                <a:gd name="T69" fmla="*/ 436 h 572"/>
                <a:gd name="T70" fmla="*/ 595 w 787"/>
                <a:gd name="T71" fmla="*/ 145 h 572"/>
                <a:gd name="T72" fmla="*/ 393 w 787"/>
                <a:gd name="T73" fmla="*/ 0 h 572"/>
                <a:gd name="T74" fmla="*/ 191 w 787"/>
                <a:gd name="T75" fmla="*/ 145 h 572"/>
                <a:gd name="T76" fmla="*/ 0 w 787"/>
                <a:gd name="T77" fmla="*/ 357 h 572"/>
                <a:gd name="T78" fmla="*/ 215 w 787"/>
                <a:gd name="T79" fmla="*/ 572 h 572"/>
                <a:gd name="T80" fmla="*/ 572 w 787"/>
                <a:gd name="T81" fmla="*/ 572 h 572"/>
                <a:gd name="T82" fmla="*/ 787 w 787"/>
                <a:gd name="T83" fmla="*/ 357 h 572"/>
                <a:gd name="T84" fmla="*/ 595 w 787"/>
                <a:gd name="T85" fmla="*/ 145 h 572"/>
                <a:gd name="T86" fmla="*/ 572 w 787"/>
                <a:gd name="T87" fmla="*/ 536 h 572"/>
                <a:gd name="T88" fmla="*/ 215 w 787"/>
                <a:gd name="T89" fmla="*/ 536 h 572"/>
                <a:gd name="T90" fmla="*/ 36 w 787"/>
                <a:gd name="T91" fmla="*/ 357 h 572"/>
                <a:gd name="T92" fmla="*/ 195 w 787"/>
                <a:gd name="T93" fmla="*/ 181 h 572"/>
                <a:gd name="T94" fmla="*/ 225 w 787"/>
                <a:gd name="T95" fmla="*/ 157 h 572"/>
                <a:gd name="T96" fmla="*/ 393 w 787"/>
                <a:gd name="T97" fmla="*/ 38 h 572"/>
                <a:gd name="T98" fmla="*/ 561 w 787"/>
                <a:gd name="T99" fmla="*/ 157 h 572"/>
                <a:gd name="T100" fmla="*/ 592 w 787"/>
                <a:gd name="T101" fmla="*/ 181 h 572"/>
                <a:gd name="T102" fmla="*/ 751 w 787"/>
                <a:gd name="T103" fmla="*/ 357 h 572"/>
                <a:gd name="T104" fmla="*/ 572 w 787"/>
                <a:gd name="T105" fmla="*/ 53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87" h="572">
                  <a:moveTo>
                    <a:pt x="393" y="170"/>
                  </a:moveTo>
                  <a:cubicBezTo>
                    <a:pt x="304" y="170"/>
                    <a:pt x="232" y="238"/>
                    <a:pt x="232" y="322"/>
                  </a:cubicBezTo>
                  <a:cubicBezTo>
                    <a:pt x="232" y="393"/>
                    <a:pt x="232" y="393"/>
                    <a:pt x="232" y="393"/>
                  </a:cubicBezTo>
                  <a:cubicBezTo>
                    <a:pt x="232" y="393"/>
                    <a:pt x="232" y="393"/>
                    <a:pt x="232" y="393"/>
                  </a:cubicBezTo>
                  <a:cubicBezTo>
                    <a:pt x="232" y="436"/>
                    <a:pt x="232" y="436"/>
                    <a:pt x="232" y="436"/>
                  </a:cubicBezTo>
                  <a:cubicBezTo>
                    <a:pt x="232" y="456"/>
                    <a:pt x="252" y="474"/>
                    <a:pt x="277" y="474"/>
                  </a:cubicBezTo>
                  <a:cubicBezTo>
                    <a:pt x="302" y="474"/>
                    <a:pt x="322" y="458"/>
                    <a:pt x="322" y="436"/>
                  </a:cubicBezTo>
                  <a:cubicBezTo>
                    <a:pt x="322" y="366"/>
                    <a:pt x="322" y="366"/>
                    <a:pt x="322" y="366"/>
                  </a:cubicBezTo>
                  <a:cubicBezTo>
                    <a:pt x="322" y="347"/>
                    <a:pt x="302" y="329"/>
                    <a:pt x="277" y="329"/>
                  </a:cubicBezTo>
                  <a:cubicBezTo>
                    <a:pt x="266" y="329"/>
                    <a:pt x="257" y="332"/>
                    <a:pt x="250" y="336"/>
                  </a:cubicBezTo>
                  <a:cubicBezTo>
                    <a:pt x="250" y="322"/>
                    <a:pt x="250" y="322"/>
                    <a:pt x="250" y="322"/>
                  </a:cubicBezTo>
                  <a:cubicBezTo>
                    <a:pt x="250" y="248"/>
                    <a:pt x="315" y="188"/>
                    <a:pt x="393" y="188"/>
                  </a:cubicBezTo>
                  <a:cubicBezTo>
                    <a:pt x="472" y="188"/>
                    <a:pt x="536" y="248"/>
                    <a:pt x="536" y="322"/>
                  </a:cubicBezTo>
                  <a:cubicBezTo>
                    <a:pt x="536" y="338"/>
                    <a:pt x="536" y="338"/>
                    <a:pt x="536" y="338"/>
                  </a:cubicBezTo>
                  <a:cubicBezTo>
                    <a:pt x="529" y="332"/>
                    <a:pt x="520" y="331"/>
                    <a:pt x="509" y="331"/>
                  </a:cubicBezTo>
                  <a:cubicBezTo>
                    <a:pt x="484" y="331"/>
                    <a:pt x="465" y="347"/>
                    <a:pt x="465" y="368"/>
                  </a:cubicBezTo>
                  <a:cubicBezTo>
                    <a:pt x="465" y="438"/>
                    <a:pt x="465" y="438"/>
                    <a:pt x="465" y="438"/>
                  </a:cubicBezTo>
                  <a:cubicBezTo>
                    <a:pt x="465" y="458"/>
                    <a:pt x="484" y="475"/>
                    <a:pt x="509" y="475"/>
                  </a:cubicBezTo>
                  <a:cubicBezTo>
                    <a:pt x="534" y="475"/>
                    <a:pt x="554" y="459"/>
                    <a:pt x="554" y="438"/>
                  </a:cubicBezTo>
                  <a:cubicBezTo>
                    <a:pt x="554" y="322"/>
                    <a:pt x="554" y="322"/>
                    <a:pt x="554" y="322"/>
                  </a:cubicBezTo>
                  <a:cubicBezTo>
                    <a:pt x="554" y="238"/>
                    <a:pt x="483" y="170"/>
                    <a:pt x="393" y="170"/>
                  </a:cubicBezTo>
                  <a:close/>
                  <a:moveTo>
                    <a:pt x="250" y="368"/>
                  </a:moveTo>
                  <a:cubicBezTo>
                    <a:pt x="250" y="357"/>
                    <a:pt x="263" y="349"/>
                    <a:pt x="277" y="349"/>
                  </a:cubicBezTo>
                  <a:cubicBezTo>
                    <a:pt x="291" y="349"/>
                    <a:pt x="304" y="357"/>
                    <a:pt x="304" y="368"/>
                  </a:cubicBezTo>
                  <a:cubicBezTo>
                    <a:pt x="304" y="438"/>
                    <a:pt x="304" y="438"/>
                    <a:pt x="304" y="438"/>
                  </a:cubicBezTo>
                  <a:cubicBezTo>
                    <a:pt x="304" y="449"/>
                    <a:pt x="291" y="458"/>
                    <a:pt x="277" y="458"/>
                  </a:cubicBezTo>
                  <a:cubicBezTo>
                    <a:pt x="263" y="458"/>
                    <a:pt x="250" y="447"/>
                    <a:pt x="250" y="436"/>
                  </a:cubicBezTo>
                  <a:lnTo>
                    <a:pt x="250" y="368"/>
                  </a:lnTo>
                  <a:close/>
                  <a:moveTo>
                    <a:pt x="536" y="436"/>
                  </a:moveTo>
                  <a:cubicBezTo>
                    <a:pt x="536" y="447"/>
                    <a:pt x="524" y="456"/>
                    <a:pt x="509" y="456"/>
                  </a:cubicBezTo>
                  <a:cubicBezTo>
                    <a:pt x="495" y="456"/>
                    <a:pt x="483" y="447"/>
                    <a:pt x="483" y="436"/>
                  </a:cubicBezTo>
                  <a:cubicBezTo>
                    <a:pt x="483" y="366"/>
                    <a:pt x="483" y="366"/>
                    <a:pt x="483" y="366"/>
                  </a:cubicBezTo>
                  <a:cubicBezTo>
                    <a:pt x="483" y="356"/>
                    <a:pt x="495" y="347"/>
                    <a:pt x="509" y="347"/>
                  </a:cubicBezTo>
                  <a:cubicBezTo>
                    <a:pt x="524" y="347"/>
                    <a:pt x="536" y="357"/>
                    <a:pt x="536" y="368"/>
                  </a:cubicBezTo>
                  <a:lnTo>
                    <a:pt x="536" y="436"/>
                  </a:lnTo>
                  <a:close/>
                  <a:moveTo>
                    <a:pt x="595" y="145"/>
                  </a:moveTo>
                  <a:cubicBezTo>
                    <a:pt x="567" y="61"/>
                    <a:pt x="488" y="0"/>
                    <a:pt x="393" y="0"/>
                  </a:cubicBezTo>
                  <a:cubicBezTo>
                    <a:pt x="299" y="0"/>
                    <a:pt x="220" y="61"/>
                    <a:pt x="191" y="145"/>
                  </a:cubicBezTo>
                  <a:cubicBezTo>
                    <a:pt x="84" y="156"/>
                    <a:pt x="0" y="247"/>
                    <a:pt x="0" y="357"/>
                  </a:cubicBezTo>
                  <a:cubicBezTo>
                    <a:pt x="0" y="475"/>
                    <a:pt x="97" y="572"/>
                    <a:pt x="215" y="572"/>
                  </a:cubicBezTo>
                  <a:cubicBezTo>
                    <a:pt x="572" y="572"/>
                    <a:pt x="572" y="572"/>
                    <a:pt x="572" y="572"/>
                  </a:cubicBezTo>
                  <a:cubicBezTo>
                    <a:pt x="690" y="572"/>
                    <a:pt x="787" y="475"/>
                    <a:pt x="787" y="357"/>
                  </a:cubicBezTo>
                  <a:cubicBezTo>
                    <a:pt x="787" y="247"/>
                    <a:pt x="702" y="156"/>
                    <a:pt x="595" y="145"/>
                  </a:cubicBezTo>
                  <a:close/>
                  <a:moveTo>
                    <a:pt x="572" y="536"/>
                  </a:moveTo>
                  <a:cubicBezTo>
                    <a:pt x="215" y="536"/>
                    <a:pt x="215" y="536"/>
                    <a:pt x="215" y="536"/>
                  </a:cubicBezTo>
                  <a:cubicBezTo>
                    <a:pt x="116" y="536"/>
                    <a:pt x="36" y="456"/>
                    <a:pt x="36" y="357"/>
                  </a:cubicBezTo>
                  <a:cubicBezTo>
                    <a:pt x="36" y="266"/>
                    <a:pt x="104" y="189"/>
                    <a:pt x="195" y="181"/>
                  </a:cubicBezTo>
                  <a:cubicBezTo>
                    <a:pt x="209" y="179"/>
                    <a:pt x="220" y="170"/>
                    <a:pt x="225" y="157"/>
                  </a:cubicBezTo>
                  <a:cubicBezTo>
                    <a:pt x="250" y="86"/>
                    <a:pt x="318" y="38"/>
                    <a:pt x="393" y="38"/>
                  </a:cubicBezTo>
                  <a:cubicBezTo>
                    <a:pt x="468" y="38"/>
                    <a:pt x="536" y="86"/>
                    <a:pt x="561" y="157"/>
                  </a:cubicBezTo>
                  <a:cubicBezTo>
                    <a:pt x="567" y="170"/>
                    <a:pt x="577" y="179"/>
                    <a:pt x="592" y="181"/>
                  </a:cubicBezTo>
                  <a:cubicBezTo>
                    <a:pt x="683" y="191"/>
                    <a:pt x="751" y="266"/>
                    <a:pt x="751" y="357"/>
                  </a:cubicBezTo>
                  <a:cubicBezTo>
                    <a:pt x="751" y="456"/>
                    <a:pt x="670" y="536"/>
                    <a:pt x="572" y="536"/>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7" name="Freeform 24"/>
            <p:cNvSpPr>
              <a:spLocks noEditPoints="1"/>
            </p:cNvSpPr>
            <p:nvPr/>
          </p:nvSpPr>
          <p:spPr bwMode="auto">
            <a:xfrm>
              <a:off x="8061154" y="3148284"/>
              <a:ext cx="207519" cy="138190"/>
            </a:xfrm>
            <a:custGeom>
              <a:avLst/>
              <a:gdLst>
                <a:gd name="T0" fmla="*/ 478 w 688"/>
                <a:gd name="T1" fmla="*/ 203 h 500"/>
                <a:gd name="T2" fmla="*/ 211 w 688"/>
                <a:gd name="T3" fmla="*/ 203 h 500"/>
                <a:gd name="T4" fmla="*/ 188 w 688"/>
                <a:gd name="T5" fmla="*/ 227 h 500"/>
                <a:gd name="T6" fmla="*/ 188 w 688"/>
                <a:gd name="T7" fmla="*/ 383 h 500"/>
                <a:gd name="T8" fmla="*/ 211 w 688"/>
                <a:gd name="T9" fmla="*/ 406 h 500"/>
                <a:gd name="T10" fmla="*/ 478 w 688"/>
                <a:gd name="T11" fmla="*/ 406 h 500"/>
                <a:gd name="T12" fmla="*/ 500 w 688"/>
                <a:gd name="T13" fmla="*/ 383 h 500"/>
                <a:gd name="T14" fmla="*/ 500 w 688"/>
                <a:gd name="T15" fmla="*/ 227 h 500"/>
                <a:gd name="T16" fmla="*/ 478 w 688"/>
                <a:gd name="T17" fmla="*/ 203 h 500"/>
                <a:gd name="T18" fmla="*/ 484 w 688"/>
                <a:gd name="T19" fmla="*/ 383 h 500"/>
                <a:gd name="T20" fmla="*/ 478 w 688"/>
                <a:gd name="T21" fmla="*/ 391 h 500"/>
                <a:gd name="T22" fmla="*/ 211 w 688"/>
                <a:gd name="T23" fmla="*/ 391 h 500"/>
                <a:gd name="T24" fmla="*/ 203 w 688"/>
                <a:gd name="T25" fmla="*/ 383 h 500"/>
                <a:gd name="T26" fmla="*/ 203 w 688"/>
                <a:gd name="T27" fmla="*/ 262 h 500"/>
                <a:gd name="T28" fmla="*/ 341 w 688"/>
                <a:gd name="T29" fmla="*/ 320 h 500"/>
                <a:gd name="T30" fmla="*/ 344 w 688"/>
                <a:gd name="T31" fmla="*/ 320 h 500"/>
                <a:gd name="T32" fmla="*/ 347 w 688"/>
                <a:gd name="T33" fmla="*/ 320 h 500"/>
                <a:gd name="T34" fmla="*/ 484 w 688"/>
                <a:gd name="T35" fmla="*/ 262 h 500"/>
                <a:gd name="T36" fmla="*/ 484 w 688"/>
                <a:gd name="T37" fmla="*/ 383 h 500"/>
                <a:gd name="T38" fmla="*/ 484 w 688"/>
                <a:gd name="T39" fmla="*/ 245 h 500"/>
                <a:gd name="T40" fmla="*/ 344 w 688"/>
                <a:gd name="T41" fmla="*/ 305 h 500"/>
                <a:gd name="T42" fmla="*/ 203 w 688"/>
                <a:gd name="T43" fmla="*/ 245 h 500"/>
                <a:gd name="T44" fmla="*/ 203 w 688"/>
                <a:gd name="T45" fmla="*/ 227 h 500"/>
                <a:gd name="T46" fmla="*/ 211 w 688"/>
                <a:gd name="T47" fmla="*/ 219 h 500"/>
                <a:gd name="T48" fmla="*/ 478 w 688"/>
                <a:gd name="T49" fmla="*/ 219 h 500"/>
                <a:gd name="T50" fmla="*/ 484 w 688"/>
                <a:gd name="T51" fmla="*/ 227 h 500"/>
                <a:gd name="T52" fmla="*/ 484 w 688"/>
                <a:gd name="T53" fmla="*/ 245 h 500"/>
                <a:gd name="T54" fmla="*/ 520 w 688"/>
                <a:gd name="T55" fmla="*/ 127 h 500"/>
                <a:gd name="T56" fmla="*/ 344 w 688"/>
                <a:gd name="T57" fmla="*/ 0 h 500"/>
                <a:gd name="T58" fmla="*/ 167 w 688"/>
                <a:gd name="T59" fmla="*/ 127 h 500"/>
                <a:gd name="T60" fmla="*/ 0 w 688"/>
                <a:gd name="T61" fmla="*/ 312 h 500"/>
                <a:gd name="T62" fmla="*/ 188 w 688"/>
                <a:gd name="T63" fmla="*/ 500 h 500"/>
                <a:gd name="T64" fmla="*/ 500 w 688"/>
                <a:gd name="T65" fmla="*/ 500 h 500"/>
                <a:gd name="T66" fmla="*/ 688 w 688"/>
                <a:gd name="T67" fmla="*/ 312 h 500"/>
                <a:gd name="T68" fmla="*/ 520 w 688"/>
                <a:gd name="T69" fmla="*/ 127 h 500"/>
                <a:gd name="T70" fmla="*/ 500 w 688"/>
                <a:gd name="T71" fmla="*/ 469 h 500"/>
                <a:gd name="T72" fmla="*/ 188 w 688"/>
                <a:gd name="T73" fmla="*/ 469 h 500"/>
                <a:gd name="T74" fmla="*/ 31 w 688"/>
                <a:gd name="T75" fmla="*/ 312 h 500"/>
                <a:gd name="T76" fmla="*/ 170 w 688"/>
                <a:gd name="T77" fmla="*/ 158 h 500"/>
                <a:gd name="T78" fmla="*/ 197 w 688"/>
                <a:gd name="T79" fmla="*/ 137 h 500"/>
                <a:gd name="T80" fmla="*/ 344 w 688"/>
                <a:gd name="T81" fmla="*/ 33 h 500"/>
                <a:gd name="T82" fmla="*/ 491 w 688"/>
                <a:gd name="T83" fmla="*/ 137 h 500"/>
                <a:gd name="T84" fmla="*/ 517 w 688"/>
                <a:gd name="T85" fmla="*/ 158 h 500"/>
                <a:gd name="T86" fmla="*/ 656 w 688"/>
                <a:gd name="T87" fmla="*/ 312 h 500"/>
                <a:gd name="T88" fmla="*/ 500 w 688"/>
                <a:gd name="T89" fmla="*/ 469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8" h="500">
                  <a:moveTo>
                    <a:pt x="478" y="203"/>
                  </a:moveTo>
                  <a:cubicBezTo>
                    <a:pt x="211" y="203"/>
                    <a:pt x="211" y="203"/>
                    <a:pt x="211" y="203"/>
                  </a:cubicBezTo>
                  <a:cubicBezTo>
                    <a:pt x="198" y="203"/>
                    <a:pt x="188" y="214"/>
                    <a:pt x="188" y="227"/>
                  </a:cubicBezTo>
                  <a:cubicBezTo>
                    <a:pt x="188" y="383"/>
                    <a:pt x="188" y="383"/>
                    <a:pt x="188" y="383"/>
                  </a:cubicBezTo>
                  <a:cubicBezTo>
                    <a:pt x="188" y="395"/>
                    <a:pt x="198" y="406"/>
                    <a:pt x="211" y="406"/>
                  </a:cubicBezTo>
                  <a:cubicBezTo>
                    <a:pt x="478" y="406"/>
                    <a:pt x="478" y="406"/>
                    <a:pt x="478" y="406"/>
                  </a:cubicBezTo>
                  <a:cubicBezTo>
                    <a:pt x="491" y="406"/>
                    <a:pt x="500" y="395"/>
                    <a:pt x="500" y="383"/>
                  </a:cubicBezTo>
                  <a:cubicBezTo>
                    <a:pt x="500" y="227"/>
                    <a:pt x="500" y="227"/>
                    <a:pt x="500" y="227"/>
                  </a:cubicBezTo>
                  <a:cubicBezTo>
                    <a:pt x="500" y="214"/>
                    <a:pt x="491" y="203"/>
                    <a:pt x="478" y="203"/>
                  </a:cubicBezTo>
                  <a:close/>
                  <a:moveTo>
                    <a:pt x="484" y="383"/>
                  </a:moveTo>
                  <a:cubicBezTo>
                    <a:pt x="484" y="387"/>
                    <a:pt x="481" y="391"/>
                    <a:pt x="478" y="391"/>
                  </a:cubicBezTo>
                  <a:cubicBezTo>
                    <a:pt x="211" y="391"/>
                    <a:pt x="211" y="391"/>
                    <a:pt x="211" y="391"/>
                  </a:cubicBezTo>
                  <a:cubicBezTo>
                    <a:pt x="208" y="391"/>
                    <a:pt x="203" y="387"/>
                    <a:pt x="203" y="383"/>
                  </a:cubicBezTo>
                  <a:cubicBezTo>
                    <a:pt x="203" y="262"/>
                    <a:pt x="203" y="262"/>
                    <a:pt x="203" y="262"/>
                  </a:cubicBezTo>
                  <a:cubicBezTo>
                    <a:pt x="341" y="320"/>
                    <a:pt x="341" y="320"/>
                    <a:pt x="341" y="320"/>
                  </a:cubicBezTo>
                  <a:cubicBezTo>
                    <a:pt x="342" y="320"/>
                    <a:pt x="342" y="320"/>
                    <a:pt x="344" y="320"/>
                  </a:cubicBezTo>
                  <a:cubicBezTo>
                    <a:pt x="345" y="320"/>
                    <a:pt x="345" y="320"/>
                    <a:pt x="347" y="320"/>
                  </a:cubicBezTo>
                  <a:cubicBezTo>
                    <a:pt x="484" y="262"/>
                    <a:pt x="484" y="262"/>
                    <a:pt x="484" y="262"/>
                  </a:cubicBezTo>
                  <a:lnTo>
                    <a:pt x="484" y="383"/>
                  </a:lnTo>
                  <a:close/>
                  <a:moveTo>
                    <a:pt x="484" y="245"/>
                  </a:moveTo>
                  <a:cubicBezTo>
                    <a:pt x="344" y="305"/>
                    <a:pt x="344" y="305"/>
                    <a:pt x="344" y="305"/>
                  </a:cubicBezTo>
                  <a:cubicBezTo>
                    <a:pt x="203" y="245"/>
                    <a:pt x="203" y="245"/>
                    <a:pt x="203" y="245"/>
                  </a:cubicBezTo>
                  <a:cubicBezTo>
                    <a:pt x="203" y="227"/>
                    <a:pt x="203" y="227"/>
                    <a:pt x="203" y="227"/>
                  </a:cubicBezTo>
                  <a:cubicBezTo>
                    <a:pt x="203" y="222"/>
                    <a:pt x="206" y="219"/>
                    <a:pt x="211" y="219"/>
                  </a:cubicBezTo>
                  <a:cubicBezTo>
                    <a:pt x="478" y="219"/>
                    <a:pt x="478" y="219"/>
                    <a:pt x="478" y="219"/>
                  </a:cubicBezTo>
                  <a:cubicBezTo>
                    <a:pt x="481" y="219"/>
                    <a:pt x="484" y="222"/>
                    <a:pt x="484" y="227"/>
                  </a:cubicBezTo>
                  <a:lnTo>
                    <a:pt x="484" y="245"/>
                  </a:lnTo>
                  <a:close/>
                  <a:moveTo>
                    <a:pt x="520" y="127"/>
                  </a:moveTo>
                  <a:cubicBezTo>
                    <a:pt x="495" y="53"/>
                    <a:pt x="427" y="0"/>
                    <a:pt x="344" y="0"/>
                  </a:cubicBezTo>
                  <a:cubicBezTo>
                    <a:pt x="261" y="0"/>
                    <a:pt x="192" y="53"/>
                    <a:pt x="167" y="127"/>
                  </a:cubicBezTo>
                  <a:cubicBezTo>
                    <a:pt x="73" y="136"/>
                    <a:pt x="0" y="216"/>
                    <a:pt x="0" y="312"/>
                  </a:cubicBezTo>
                  <a:cubicBezTo>
                    <a:pt x="0" y="416"/>
                    <a:pt x="84" y="500"/>
                    <a:pt x="188" y="500"/>
                  </a:cubicBezTo>
                  <a:cubicBezTo>
                    <a:pt x="500" y="500"/>
                    <a:pt x="500" y="500"/>
                    <a:pt x="500" y="500"/>
                  </a:cubicBezTo>
                  <a:cubicBezTo>
                    <a:pt x="603" y="500"/>
                    <a:pt x="688" y="416"/>
                    <a:pt x="688" y="312"/>
                  </a:cubicBezTo>
                  <a:cubicBezTo>
                    <a:pt x="688" y="216"/>
                    <a:pt x="614" y="136"/>
                    <a:pt x="520" y="127"/>
                  </a:cubicBezTo>
                  <a:close/>
                  <a:moveTo>
                    <a:pt x="500" y="469"/>
                  </a:moveTo>
                  <a:cubicBezTo>
                    <a:pt x="188" y="469"/>
                    <a:pt x="188" y="469"/>
                    <a:pt x="188" y="469"/>
                  </a:cubicBezTo>
                  <a:cubicBezTo>
                    <a:pt x="102" y="469"/>
                    <a:pt x="31" y="398"/>
                    <a:pt x="31" y="312"/>
                  </a:cubicBezTo>
                  <a:cubicBezTo>
                    <a:pt x="31" y="233"/>
                    <a:pt x="91" y="166"/>
                    <a:pt x="170" y="158"/>
                  </a:cubicBezTo>
                  <a:cubicBezTo>
                    <a:pt x="183" y="156"/>
                    <a:pt x="192" y="148"/>
                    <a:pt x="197" y="137"/>
                  </a:cubicBezTo>
                  <a:cubicBezTo>
                    <a:pt x="219" y="75"/>
                    <a:pt x="278" y="33"/>
                    <a:pt x="344" y="33"/>
                  </a:cubicBezTo>
                  <a:cubicBezTo>
                    <a:pt x="409" y="33"/>
                    <a:pt x="469" y="75"/>
                    <a:pt x="491" y="137"/>
                  </a:cubicBezTo>
                  <a:cubicBezTo>
                    <a:pt x="495" y="148"/>
                    <a:pt x="505" y="156"/>
                    <a:pt x="517" y="158"/>
                  </a:cubicBezTo>
                  <a:cubicBezTo>
                    <a:pt x="597" y="167"/>
                    <a:pt x="656" y="233"/>
                    <a:pt x="656" y="312"/>
                  </a:cubicBezTo>
                  <a:cubicBezTo>
                    <a:pt x="656" y="398"/>
                    <a:pt x="586" y="469"/>
                    <a:pt x="500" y="469"/>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8" name="Freeform 5"/>
            <p:cNvSpPr>
              <a:spLocks noEditPoints="1"/>
            </p:cNvSpPr>
            <p:nvPr/>
          </p:nvSpPr>
          <p:spPr bwMode="auto">
            <a:xfrm>
              <a:off x="8437488" y="3130337"/>
              <a:ext cx="168199" cy="177829"/>
            </a:xfrm>
            <a:custGeom>
              <a:avLst/>
              <a:gdLst>
                <a:gd name="T0" fmla="*/ 132 w 152"/>
                <a:gd name="T1" fmla="*/ 60 h 176"/>
                <a:gd name="T2" fmla="*/ 124 w 152"/>
                <a:gd name="T3" fmla="*/ 44 h 176"/>
                <a:gd name="T4" fmla="*/ 28 w 152"/>
                <a:gd name="T5" fmla="*/ 44 h 176"/>
                <a:gd name="T6" fmla="*/ 20 w 152"/>
                <a:gd name="T7" fmla="*/ 60 h 176"/>
                <a:gd name="T8" fmla="*/ 0 w 152"/>
                <a:gd name="T9" fmla="*/ 155 h 176"/>
                <a:gd name="T10" fmla="*/ 112 w 152"/>
                <a:gd name="T11" fmla="*/ 176 h 176"/>
                <a:gd name="T12" fmla="*/ 152 w 152"/>
                <a:gd name="T13" fmla="*/ 133 h 176"/>
                <a:gd name="T14" fmla="*/ 36 w 152"/>
                <a:gd name="T15" fmla="*/ 44 h 176"/>
                <a:gd name="T16" fmla="*/ 116 w 152"/>
                <a:gd name="T17" fmla="*/ 44 h 176"/>
                <a:gd name="T18" fmla="*/ 36 w 152"/>
                <a:gd name="T19" fmla="*/ 60 h 176"/>
                <a:gd name="T20" fmla="*/ 144 w 152"/>
                <a:gd name="T21" fmla="*/ 132 h 176"/>
                <a:gd name="T22" fmla="*/ 20 w 152"/>
                <a:gd name="T23" fmla="*/ 168 h 176"/>
                <a:gd name="T24" fmla="*/ 8 w 152"/>
                <a:gd name="T25" fmla="*/ 81 h 176"/>
                <a:gd name="T26" fmla="*/ 132 w 152"/>
                <a:gd name="T27" fmla="*/ 68 h 176"/>
                <a:gd name="T28" fmla="*/ 144 w 152"/>
                <a:gd name="T29" fmla="*/ 132 h 176"/>
                <a:gd name="T30" fmla="*/ 44 w 152"/>
                <a:gd name="T31" fmla="*/ 88 h 176"/>
                <a:gd name="T32" fmla="*/ 36 w 152"/>
                <a:gd name="T33" fmla="*/ 140 h 176"/>
                <a:gd name="T34" fmla="*/ 108 w 152"/>
                <a:gd name="T35" fmla="*/ 148 h 176"/>
                <a:gd name="T36" fmla="*/ 116 w 152"/>
                <a:gd name="T37" fmla="*/ 96 h 176"/>
                <a:gd name="T38" fmla="*/ 60 w 152"/>
                <a:gd name="T39" fmla="*/ 144 h 176"/>
                <a:gd name="T40" fmla="*/ 40 w 152"/>
                <a:gd name="T41" fmla="*/ 140 h 176"/>
                <a:gd name="T42" fmla="*/ 60 w 152"/>
                <a:gd name="T43" fmla="*/ 128 h 176"/>
                <a:gd name="T44" fmla="*/ 60 w 152"/>
                <a:gd name="T45" fmla="*/ 124 h 176"/>
                <a:gd name="T46" fmla="*/ 40 w 152"/>
                <a:gd name="T47" fmla="*/ 112 h 176"/>
                <a:gd name="T48" fmla="*/ 60 w 152"/>
                <a:gd name="T49" fmla="*/ 124 h 176"/>
                <a:gd name="T50" fmla="*/ 40 w 152"/>
                <a:gd name="T51" fmla="*/ 108 h 176"/>
                <a:gd name="T52" fmla="*/ 44 w 152"/>
                <a:gd name="T53" fmla="*/ 92 h 176"/>
                <a:gd name="T54" fmla="*/ 60 w 152"/>
                <a:gd name="T55" fmla="*/ 108 h 176"/>
                <a:gd name="T56" fmla="*/ 64 w 152"/>
                <a:gd name="T57" fmla="*/ 144 h 176"/>
                <a:gd name="T58" fmla="*/ 88 w 152"/>
                <a:gd name="T59" fmla="*/ 92 h 176"/>
                <a:gd name="T60" fmla="*/ 112 w 152"/>
                <a:gd name="T61" fmla="*/ 140 h 176"/>
                <a:gd name="T62" fmla="*/ 92 w 152"/>
                <a:gd name="T63" fmla="*/ 144 h 176"/>
                <a:gd name="T64" fmla="*/ 112 w 152"/>
                <a:gd name="T65" fmla="*/ 128 h 176"/>
                <a:gd name="T66" fmla="*/ 112 w 152"/>
                <a:gd name="T67" fmla="*/ 124 h 176"/>
                <a:gd name="T68" fmla="*/ 92 w 152"/>
                <a:gd name="T69" fmla="*/ 112 h 176"/>
                <a:gd name="T70" fmla="*/ 112 w 152"/>
                <a:gd name="T71" fmla="*/ 124 h 176"/>
                <a:gd name="T72" fmla="*/ 92 w 152"/>
                <a:gd name="T73" fmla="*/ 108 h 176"/>
                <a:gd name="T74" fmla="*/ 108 w 152"/>
                <a:gd name="T75" fmla="*/ 92 h 176"/>
                <a:gd name="T76" fmla="*/ 112 w 152"/>
                <a:gd name="T77" fmla="*/ 10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 h="176">
                  <a:moveTo>
                    <a:pt x="152" y="81"/>
                  </a:moveTo>
                  <a:cubicBezTo>
                    <a:pt x="152" y="69"/>
                    <a:pt x="143" y="60"/>
                    <a:pt x="132" y="60"/>
                  </a:cubicBezTo>
                  <a:cubicBezTo>
                    <a:pt x="124" y="60"/>
                    <a:pt x="124" y="60"/>
                    <a:pt x="124" y="60"/>
                  </a:cubicBezTo>
                  <a:cubicBezTo>
                    <a:pt x="124" y="44"/>
                    <a:pt x="124" y="44"/>
                    <a:pt x="124" y="44"/>
                  </a:cubicBezTo>
                  <a:cubicBezTo>
                    <a:pt x="124" y="26"/>
                    <a:pt x="109" y="0"/>
                    <a:pt x="76" y="0"/>
                  </a:cubicBezTo>
                  <a:cubicBezTo>
                    <a:pt x="43" y="0"/>
                    <a:pt x="28" y="26"/>
                    <a:pt x="28" y="44"/>
                  </a:cubicBezTo>
                  <a:cubicBezTo>
                    <a:pt x="28" y="60"/>
                    <a:pt x="28" y="60"/>
                    <a:pt x="28" y="60"/>
                  </a:cubicBezTo>
                  <a:cubicBezTo>
                    <a:pt x="20" y="60"/>
                    <a:pt x="20" y="60"/>
                    <a:pt x="20" y="60"/>
                  </a:cubicBezTo>
                  <a:cubicBezTo>
                    <a:pt x="9" y="60"/>
                    <a:pt x="0" y="69"/>
                    <a:pt x="0" y="81"/>
                  </a:cubicBezTo>
                  <a:cubicBezTo>
                    <a:pt x="0" y="155"/>
                    <a:pt x="0" y="155"/>
                    <a:pt x="0" y="155"/>
                  </a:cubicBezTo>
                  <a:cubicBezTo>
                    <a:pt x="0" y="167"/>
                    <a:pt x="9" y="176"/>
                    <a:pt x="20" y="176"/>
                  </a:cubicBezTo>
                  <a:cubicBezTo>
                    <a:pt x="112" y="176"/>
                    <a:pt x="112" y="176"/>
                    <a:pt x="112" y="176"/>
                  </a:cubicBezTo>
                  <a:cubicBezTo>
                    <a:pt x="114" y="176"/>
                    <a:pt x="115" y="176"/>
                    <a:pt x="134" y="156"/>
                  </a:cubicBezTo>
                  <a:cubicBezTo>
                    <a:pt x="152" y="136"/>
                    <a:pt x="152" y="135"/>
                    <a:pt x="152" y="133"/>
                  </a:cubicBezTo>
                  <a:cubicBezTo>
                    <a:pt x="152" y="130"/>
                    <a:pt x="152" y="86"/>
                    <a:pt x="152" y="81"/>
                  </a:cubicBezTo>
                  <a:close/>
                  <a:moveTo>
                    <a:pt x="36" y="44"/>
                  </a:moveTo>
                  <a:cubicBezTo>
                    <a:pt x="36" y="30"/>
                    <a:pt x="49" y="8"/>
                    <a:pt x="76" y="8"/>
                  </a:cubicBezTo>
                  <a:cubicBezTo>
                    <a:pt x="106" y="8"/>
                    <a:pt x="116" y="32"/>
                    <a:pt x="116" y="44"/>
                  </a:cubicBezTo>
                  <a:cubicBezTo>
                    <a:pt x="116" y="60"/>
                    <a:pt x="116" y="60"/>
                    <a:pt x="116" y="60"/>
                  </a:cubicBezTo>
                  <a:cubicBezTo>
                    <a:pt x="36" y="60"/>
                    <a:pt x="36" y="60"/>
                    <a:pt x="36" y="60"/>
                  </a:cubicBezTo>
                  <a:lnTo>
                    <a:pt x="36" y="44"/>
                  </a:lnTo>
                  <a:close/>
                  <a:moveTo>
                    <a:pt x="144" y="132"/>
                  </a:moveTo>
                  <a:cubicBezTo>
                    <a:pt x="140" y="137"/>
                    <a:pt x="116" y="163"/>
                    <a:pt x="111" y="168"/>
                  </a:cubicBezTo>
                  <a:cubicBezTo>
                    <a:pt x="20" y="168"/>
                    <a:pt x="20" y="168"/>
                    <a:pt x="20" y="168"/>
                  </a:cubicBezTo>
                  <a:cubicBezTo>
                    <a:pt x="14" y="168"/>
                    <a:pt x="8" y="162"/>
                    <a:pt x="8" y="155"/>
                  </a:cubicBezTo>
                  <a:cubicBezTo>
                    <a:pt x="8" y="81"/>
                    <a:pt x="8" y="81"/>
                    <a:pt x="8" y="81"/>
                  </a:cubicBezTo>
                  <a:cubicBezTo>
                    <a:pt x="8" y="74"/>
                    <a:pt x="14" y="68"/>
                    <a:pt x="20" y="68"/>
                  </a:cubicBezTo>
                  <a:cubicBezTo>
                    <a:pt x="132" y="68"/>
                    <a:pt x="132" y="68"/>
                    <a:pt x="132" y="68"/>
                  </a:cubicBezTo>
                  <a:cubicBezTo>
                    <a:pt x="139" y="68"/>
                    <a:pt x="144" y="74"/>
                    <a:pt x="144" y="81"/>
                  </a:cubicBezTo>
                  <a:cubicBezTo>
                    <a:pt x="144" y="99"/>
                    <a:pt x="144" y="126"/>
                    <a:pt x="144" y="132"/>
                  </a:cubicBezTo>
                  <a:close/>
                  <a:moveTo>
                    <a:pt x="108" y="88"/>
                  </a:moveTo>
                  <a:cubicBezTo>
                    <a:pt x="44" y="88"/>
                    <a:pt x="44" y="88"/>
                    <a:pt x="44" y="88"/>
                  </a:cubicBezTo>
                  <a:cubicBezTo>
                    <a:pt x="40" y="88"/>
                    <a:pt x="36" y="92"/>
                    <a:pt x="36" y="96"/>
                  </a:cubicBezTo>
                  <a:cubicBezTo>
                    <a:pt x="36" y="140"/>
                    <a:pt x="36" y="140"/>
                    <a:pt x="36" y="140"/>
                  </a:cubicBezTo>
                  <a:cubicBezTo>
                    <a:pt x="36" y="144"/>
                    <a:pt x="40" y="148"/>
                    <a:pt x="44" y="148"/>
                  </a:cubicBezTo>
                  <a:cubicBezTo>
                    <a:pt x="108" y="148"/>
                    <a:pt x="108" y="148"/>
                    <a:pt x="108" y="148"/>
                  </a:cubicBezTo>
                  <a:cubicBezTo>
                    <a:pt x="112" y="148"/>
                    <a:pt x="116" y="145"/>
                    <a:pt x="116" y="140"/>
                  </a:cubicBezTo>
                  <a:cubicBezTo>
                    <a:pt x="116" y="96"/>
                    <a:pt x="116" y="96"/>
                    <a:pt x="116" y="96"/>
                  </a:cubicBezTo>
                  <a:cubicBezTo>
                    <a:pt x="116" y="92"/>
                    <a:pt x="112" y="88"/>
                    <a:pt x="108" y="88"/>
                  </a:cubicBezTo>
                  <a:close/>
                  <a:moveTo>
                    <a:pt x="60" y="144"/>
                  </a:moveTo>
                  <a:cubicBezTo>
                    <a:pt x="44" y="144"/>
                    <a:pt x="44" y="144"/>
                    <a:pt x="44" y="144"/>
                  </a:cubicBezTo>
                  <a:cubicBezTo>
                    <a:pt x="42" y="144"/>
                    <a:pt x="40" y="142"/>
                    <a:pt x="40" y="140"/>
                  </a:cubicBezTo>
                  <a:cubicBezTo>
                    <a:pt x="40" y="128"/>
                    <a:pt x="40" y="128"/>
                    <a:pt x="40" y="128"/>
                  </a:cubicBezTo>
                  <a:cubicBezTo>
                    <a:pt x="60" y="128"/>
                    <a:pt x="60" y="128"/>
                    <a:pt x="60" y="128"/>
                  </a:cubicBezTo>
                  <a:lnTo>
                    <a:pt x="60" y="144"/>
                  </a:lnTo>
                  <a:close/>
                  <a:moveTo>
                    <a:pt x="60" y="124"/>
                  </a:moveTo>
                  <a:cubicBezTo>
                    <a:pt x="40" y="124"/>
                    <a:pt x="40" y="124"/>
                    <a:pt x="40" y="124"/>
                  </a:cubicBezTo>
                  <a:cubicBezTo>
                    <a:pt x="40" y="112"/>
                    <a:pt x="40" y="112"/>
                    <a:pt x="40" y="112"/>
                  </a:cubicBezTo>
                  <a:cubicBezTo>
                    <a:pt x="60" y="112"/>
                    <a:pt x="60" y="112"/>
                    <a:pt x="60" y="112"/>
                  </a:cubicBezTo>
                  <a:lnTo>
                    <a:pt x="60" y="124"/>
                  </a:lnTo>
                  <a:close/>
                  <a:moveTo>
                    <a:pt x="60" y="108"/>
                  </a:moveTo>
                  <a:cubicBezTo>
                    <a:pt x="40" y="108"/>
                    <a:pt x="40" y="108"/>
                    <a:pt x="40" y="108"/>
                  </a:cubicBezTo>
                  <a:cubicBezTo>
                    <a:pt x="40" y="96"/>
                    <a:pt x="40" y="96"/>
                    <a:pt x="40" y="96"/>
                  </a:cubicBezTo>
                  <a:cubicBezTo>
                    <a:pt x="40" y="94"/>
                    <a:pt x="42" y="92"/>
                    <a:pt x="44" y="92"/>
                  </a:cubicBezTo>
                  <a:cubicBezTo>
                    <a:pt x="60" y="92"/>
                    <a:pt x="60" y="92"/>
                    <a:pt x="60" y="92"/>
                  </a:cubicBezTo>
                  <a:lnTo>
                    <a:pt x="60" y="108"/>
                  </a:lnTo>
                  <a:close/>
                  <a:moveTo>
                    <a:pt x="88" y="144"/>
                  </a:moveTo>
                  <a:cubicBezTo>
                    <a:pt x="64" y="144"/>
                    <a:pt x="64" y="144"/>
                    <a:pt x="64" y="144"/>
                  </a:cubicBezTo>
                  <a:cubicBezTo>
                    <a:pt x="64" y="92"/>
                    <a:pt x="64" y="92"/>
                    <a:pt x="64" y="92"/>
                  </a:cubicBezTo>
                  <a:cubicBezTo>
                    <a:pt x="88" y="92"/>
                    <a:pt x="88" y="92"/>
                    <a:pt x="88" y="92"/>
                  </a:cubicBezTo>
                  <a:lnTo>
                    <a:pt x="88" y="144"/>
                  </a:lnTo>
                  <a:close/>
                  <a:moveTo>
                    <a:pt x="112" y="140"/>
                  </a:moveTo>
                  <a:cubicBezTo>
                    <a:pt x="112" y="142"/>
                    <a:pt x="110" y="144"/>
                    <a:pt x="108" y="144"/>
                  </a:cubicBezTo>
                  <a:cubicBezTo>
                    <a:pt x="92" y="144"/>
                    <a:pt x="92" y="144"/>
                    <a:pt x="92" y="144"/>
                  </a:cubicBezTo>
                  <a:cubicBezTo>
                    <a:pt x="92" y="128"/>
                    <a:pt x="92" y="128"/>
                    <a:pt x="92" y="128"/>
                  </a:cubicBezTo>
                  <a:cubicBezTo>
                    <a:pt x="112" y="128"/>
                    <a:pt x="112" y="128"/>
                    <a:pt x="112" y="128"/>
                  </a:cubicBezTo>
                  <a:lnTo>
                    <a:pt x="112" y="140"/>
                  </a:lnTo>
                  <a:close/>
                  <a:moveTo>
                    <a:pt x="112" y="124"/>
                  </a:moveTo>
                  <a:cubicBezTo>
                    <a:pt x="92" y="124"/>
                    <a:pt x="92" y="124"/>
                    <a:pt x="92" y="124"/>
                  </a:cubicBezTo>
                  <a:cubicBezTo>
                    <a:pt x="92" y="112"/>
                    <a:pt x="92" y="112"/>
                    <a:pt x="92" y="112"/>
                  </a:cubicBezTo>
                  <a:cubicBezTo>
                    <a:pt x="112" y="112"/>
                    <a:pt x="112" y="112"/>
                    <a:pt x="112" y="112"/>
                  </a:cubicBezTo>
                  <a:lnTo>
                    <a:pt x="112" y="124"/>
                  </a:lnTo>
                  <a:close/>
                  <a:moveTo>
                    <a:pt x="112" y="108"/>
                  </a:moveTo>
                  <a:cubicBezTo>
                    <a:pt x="92" y="108"/>
                    <a:pt x="92" y="108"/>
                    <a:pt x="92" y="108"/>
                  </a:cubicBezTo>
                  <a:cubicBezTo>
                    <a:pt x="92" y="92"/>
                    <a:pt x="92" y="92"/>
                    <a:pt x="92" y="92"/>
                  </a:cubicBezTo>
                  <a:cubicBezTo>
                    <a:pt x="108" y="92"/>
                    <a:pt x="108" y="92"/>
                    <a:pt x="108" y="92"/>
                  </a:cubicBezTo>
                  <a:cubicBezTo>
                    <a:pt x="110" y="92"/>
                    <a:pt x="112" y="94"/>
                    <a:pt x="112" y="96"/>
                  </a:cubicBezTo>
                  <a:lnTo>
                    <a:pt x="112" y="108"/>
                  </a:ln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9" name="TextBox 35"/>
            <p:cNvSpPr txBox="1"/>
            <p:nvPr/>
          </p:nvSpPr>
          <p:spPr>
            <a:xfrm>
              <a:off x="6244776" y="3310858"/>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Meeting</a:t>
              </a:r>
            </a:p>
          </p:txBody>
        </p:sp>
        <p:sp>
          <p:nvSpPr>
            <p:cNvPr id="290" name="TextBox 35"/>
            <p:cNvSpPr txBox="1"/>
            <p:nvPr/>
          </p:nvSpPr>
          <p:spPr>
            <a:xfrm>
              <a:off x="6526610" y="3321617"/>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IM</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1" name="TextBox 35"/>
            <p:cNvSpPr txBox="1"/>
            <p:nvPr/>
          </p:nvSpPr>
          <p:spPr>
            <a:xfrm>
              <a:off x="6818896" y="3321617"/>
              <a:ext cx="275135"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CloudPBX</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2" name="TextBox 35"/>
            <p:cNvSpPr txBox="1"/>
            <p:nvPr/>
          </p:nvSpPr>
          <p:spPr>
            <a:xfrm>
              <a:off x="7227840" y="3321617"/>
              <a:ext cx="294786"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CloudIPCC</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3" name="TextBox 35"/>
            <p:cNvSpPr txBox="1"/>
            <p:nvPr/>
          </p:nvSpPr>
          <p:spPr>
            <a:xfrm>
              <a:off x="7647326" y="3321617"/>
              <a:ext cx="260723"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VoiceCall</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4" name="TextBox 35"/>
            <p:cNvSpPr txBox="1"/>
            <p:nvPr/>
          </p:nvSpPr>
          <p:spPr>
            <a:xfrm>
              <a:off x="8316706" y="3321617"/>
              <a:ext cx="418525" cy="120745"/>
            </a:xfrm>
            <a:prstGeom prst="rect">
              <a:avLst/>
            </a:prstGeom>
            <a:noFill/>
          </p:spPr>
          <p:txBody>
            <a:bodyPr wrap="square" lIns="0" tIns="0" rIns="0" bIns="0" rtlCol="0">
              <a:spAutoFit/>
            </a:bodyPr>
            <a:lstStyle>
              <a:defPPr>
                <a:defRPr lang="en-US"/>
              </a:defPPr>
              <a:lvl1pPr algn="ctr" defTabSz="1218824">
                <a:lnSpc>
                  <a:spcPct val="80000"/>
                </a:lnSpc>
                <a:defRPr sz="600">
                  <a:solidFill>
                    <a:schemeClr val="tx2"/>
                  </a:solidFill>
                  <a:latin typeface="Arial" panose="020B0604020202020204" pitchFamily="34" charset="0"/>
                </a:defRPr>
              </a:lvl1pPr>
            </a:lstStyle>
            <a:p>
              <a:pPr marL="0" marR="0" lvl="0" indent="0" algn="ctr" defTabSz="1218824" eaLnBrk="1" fontAlgn="auto" latinLnBrk="0" hangingPunct="1">
                <a:lnSpc>
                  <a:spcPct val="80000"/>
                </a:lnSpc>
                <a:spcBef>
                  <a:spcPts val="0"/>
                </a:spcBef>
                <a:spcAft>
                  <a:spcPts val="0"/>
                </a:spcAft>
                <a:buClrTx/>
                <a:buSzTx/>
                <a:buFontTx/>
                <a:buNone/>
                <a:tabLst/>
                <a:defRPr/>
              </a:pPr>
              <a:r>
                <a:rPr kumimoji="0" sz="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private number</a:t>
              </a:r>
              <a:endParaRPr kumimoji="0" lang="en-US" altLang="zh-CN" sz="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5" name="TextBox 35"/>
            <p:cNvSpPr txBox="1"/>
            <p:nvPr/>
          </p:nvSpPr>
          <p:spPr>
            <a:xfrm>
              <a:off x="8038754" y="3321617"/>
              <a:ext cx="264654" cy="75465"/>
            </a:xfrm>
            <a:prstGeom prst="rect">
              <a:avLst/>
            </a:prstGeom>
            <a:noFill/>
          </p:spPr>
          <p:txBody>
            <a:bodyPr wrap="none" lIns="0" tIns="0" rIns="0" bIns="0" rtlCol="0">
              <a:sp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MSGSMS</a:t>
              </a:r>
            </a:p>
          </p:txBody>
        </p:sp>
        <p:sp>
          <p:nvSpPr>
            <p:cNvPr id="296" name="文本框 528"/>
            <p:cNvSpPr txBox="1"/>
            <p:nvPr/>
          </p:nvSpPr>
          <p:spPr>
            <a:xfrm>
              <a:off x="5546225" y="3160399"/>
              <a:ext cx="872316" cy="125776"/>
            </a:xfrm>
            <a:prstGeom prst="rect">
              <a:avLst/>
            </a:prstGeom>
            <a:noFill/>
          </p:spPr>
          <p:txBody>
            <a:bodyPr wrap="square" lIns="0" tIns="0" rIns="0" bIns="0" rtlCol="0">
              <a:spAutoFit/>
            </a:bodyPr>
            <a:lstStyle>
              <a:defPPr>
                <a:defRPr lang="en-US"/>
              </a:defPPr>
              <a:lvl1pPr defTabSz="1218824">
                <a:defRPr sz="800" b="1">
                  <a:solidFill>
                    <a:srgbClr val="FBA000"/>
                  </a:solidFill>
                  <a:latin typeface="Arial" panose="020B0604020202020204" pitchFamily="34" charset="0"/>
                </a:defRPr>
              </a:lvl1pPr>
            </a:lstStyle>
            <a:p>
              <a:pPr marL="0" marR="0" lvl="0" indent="0" defTabSz="1218824"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云通信</a:t>
              </a:r>
              <a:endParaRPr kumimoji="0" lang="en-US" sz="10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7" name="矩形 296"/>
            <p:cNvSpPr/>
            <p:nvPr/>
          </p:nvSpPr>
          <p:spPr>
            <a:xfrm>
              <a:off x="8189153" y="1211019"/>
              <a:ext cx="2303729" cy="1000412"/>
            </a:xfrm>
            <a:prstGeom prst="rect">
              <a:avLst/>
            </a:prstGeom>
            <a:noFill/>
            <a:ln w="3175" cap="flat" cmpd="sng" algn="ctr">
              <a:solidFill>
                <a:srgbClr val="F08500"/>
              </a:solidFill>
              <a:prstDash val="solid"/>
              <a:miter lim="800000"/>
            </a:ln>
            <a:effectLst/>
          </p:spPr>
          <p:txBody>
            <a:bodyPr lIns="0" tIns="0" rIns="0" bIns="0" rtlCol="0" anchor="ctr"/>
            <a:lstStyle/>
            <a:p>
              <a:pPr marL="0" marR="0" lvl="0" indent="0" algn="ctr"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98" name="组合 297"/>
            <p:cNvGrpSpPr/>
            <p:nvPr/>
          </p:nvGrpSpPr>
          <p:grpSpPr>
            <a:xfrm>
              <a:off x="9073969" y="1898788"/>
              <a:ext cx="177858" cy="160034"/>
              <a:chOff x="13635038" y="261938"/>
              <a:chExt cx="484187" cy="476250"/>
            </a:xfrm>
            <a:solidFill>
              <a:srgbClr val="1D1D1A"/>
            </a:solidFill>
          </p:grpSpPr>
          <p:sp>
            <p:nvSpPr>
              <p:cNvPr id="455" name="Freeform 15"/>
              <p:cNvSpPr>
                <a:spLocks noEditPoints="1"/>
              </p:cNvSpPr>
              <p:nvPr/>
            </p:nvSpPr>
            <p:spPr bwMode="auto">
              <a:xfrm>
                <a:off x="13635038" y="261938"/>
                <a:ext cx="484187" cy="476250"/>
              </a:xfrm>
              <a:custGeom>
                <a:avLst/>
                <a:gdLst>
                  <a:gd name="T0" fmla="*/ 162 w 176"/>
                  <a:gd name="T1" fmla="*/ 0 h 176"/>
                  <a:gd name="T2" fmla="*/ 14 w 176"/>
                  <a:gd name="T3" fmla="*/ 0 h 176"/>
                  <a:gd name="T4" fmla="*/ 0 w 176"/>
                  <a:gd name="T5" fmla="*/ 14 h 176"/>
                  <a:gd name="T6" fmla="*/ 0 w 176"/>
                  <a:gd name="T7" fmla="*/ 117 h 176"/>
                  <a:gd name="T8" fmla="*/ 10 w 176"/>
                  <a:gd name="T9" fmla="*/ 135 h 176"/>
                  <a:gd name="T10" fmla="*/ 78 w 176"/>
                  <a:gd name="T11" fmla="*/ 174 h 176"/>
                  <a:gd name="T12" fmla="*/ 88 w 176"/>
                  <a:gd name="T13" fmla="*/ 176 h 176"/>
                  <a:gd name="T14" fmla="*/ 98 w 176"/>
                  <a:gd name="T15" fmla="*/ 174 h 176"/>
                  <a:gd name="T16" fmla="*/ 166 w 176"/>
                  <a:gd name="T17" fmla="*/ 135 h 176"/>
                  <a:gd name="T18" fmla="*/ 176 w 176"/>
                  <a:gd name="T19" fmla="*/ 117 h 176"/>
                  <a:gd name="T20" fmla="*/ 176 w 176"/>
                  <a:gd name="T21" fmla="*/ 14 h 176"/>
                  <a:gd name="T22" fmla="*/ 162 w 176"/>
                  <a:gd name="T23" fmla="*/ 0 h 176"/>
                  <a:gd name="T24" fmla="*/ 167 w 176"/>
                  <a:gd name="T25" fmla="*/ 117 h 176"/>
                  <a:gd name="T26" fmla="*/ 161 w 176"/>
                  <a:gd name="T27" fmla="*/ 127 h 176"/>
                  <a:gd name="T28" fmla="*/ 94 w 176"/>
                  <a:gd name="T29" fmla="*/ 166 h 176"/>
                  <a:gd name="T30" fmla="*/ 82 w 176"/>
                  <a:gd name="T31" fmla="*/ 166 h 176"/>
                  <a:gd name="T32" fmla="*/ 15 w 176"/>
                  <a:gd name="T33" fmla="*/ 127 h 176"/>
                  <a:gd name="T34" fmla="*/ 9 w 176"/>
                  <a:gd name="T35" fmla="*/ 117 h 176"/>
                  <a:gd name="T36" fmla="*/ 9 w 176"/>
                  <a:gd name="T37" fmla="*/ 14 h 176"/>
                  <a:gd name="T38" fmla="*/ 14 w 176"/>
                  <a:gd name="T39" fmla="*/ 9 h 176"/>
                  <a:gd name="T40" fmla="*/ 162 w 176"/>
                  <a:gd name="T41" fmla="*/ 9 h 176"/>
                  <a:gd name="T42" fmla="*/ 167 w 176"/>
                  <a:gd name="T43" fmla="*/ 14 h 176"/>
                  <a:gd name="T44" fmla="*/ 167 w 176"/>
                  <a:gd name="T45" fmla="*/ 1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162" y="0"/>
                    </a:moveTo>
                    <a:cubicBezTo>
                      <a:pt x="14" y="0"/>
                      <a:pt x="14" y="0"/>
                      <a:pt x="14" y="0"/>
                    </a:cubicBezTo>
                    <a:cubicBezTo>
                      <a:pt x="6" y="0"/>
                      <a:pt x="0" y="6"/>
                      <a:pt x="0" y="14"/>
                    </a:cubicBezTo>
                    <a:cubicBezTo>
                      <a:pt x="0" y="117"/>
                      <a:pt x="0" y="117"/>
                      <a:pt x="0" y="117"/>
                    </a:cubicBezTo>
                    <a:cubicBezTo>
                      <a:pt x="0" y="124"/>
                      <a:pt x="5" y="132"/>
                      <a:pt x="10" y="135"/>
                    </a:cubicBezTo>
                    <a:cubicBezTo>
                      <a:pt x="78" y="174"/>
                      <a:pt x="78" y="174"/>
                      <a:pt x="78" y="174"/>
                    </a:cubicBezTo>
                    <a:cubicBezTo>
                      <a:pt x="80" y="175"/>
                      <a:pt x="84" y="176"/>
                      <a:pt x="88" y="176"/>
                    </a:cubicBezTo>
                    <a:cubicBezTo>
                      <a:pt x="92" y="176"/>
                      <a:pt x="96" y="175"/>
                      <a:pt x="98" y="174"/>
                    </a:cubicBezTo>
                    <a:cubicBezTo>
                      <a:pt x="166" y="135"/>
                      <a:pt x="166" y="135"/>
                      <a:pt x="166" y="135"/>
                    </a:cubicBezTo>
                    <a:cubicBezTo>
                      <a:pt x="171" y="132"/>
                      <a:pt x="176" y="124"/>
                      <a:pt x="176" y="117"/>
                    </a:cubicBezTo>
                    <a:cubicBezTo>
                      <a:pt x="176" y="14"/>
                      <a:pt x="176" y="14"/>
                      <a:pt x="176" y="14"/>
                    </a:cubicBezTo>
                    <a:cubicBezTo>
                      <a:pt x="176" y="6"/>
                      <a:pt x="170" y="0"/>
                      <a:pt x="162" y="0"/>
                    </a:cubicBezTo>
                    <a:close/>
                    <a:moveTo>
                      <a:pt x="167" y="117"/>
                    </a:moveTo>
                    <a:cubicBezTo>
                      <a:pt x="167" y="121"/>
                      <a:pt x="164" y="125"/>
                      <a:pt x="161" y="127"/>
                    </a:cubicBezTo>
                    <a:cubicBezTo>
                      <a:pt x="94" y="166"/>
                      <a:pt x="94" y="166"/>
                      <a:pt x="94" y="166"/>
                    </a:cubicBezTo>
                    <a:cubicBezTo>
                      <a:pt x="91" y="167"/>
                      <a:pt x="85" y="167"/>
                      <a:pt x="82" y="166"/>
                    </a:cubicBezTo>
                    <a:cubicBezTo>
                      <a:pt x="15" y="127"/>
                      <a:pt x="15" y="127"/>
                      <a:pt x="15" y="127"/>
                    </a:cubicBezTo>
                    <a:cubicBezTo>
                      <a:pt x="12" y="125"/>
                      <a:pt x="9" y="121"/>
                      <a:pt x="9" y="117"/>
                    </a:cubicBezTo>
                    <a:cubicBezTo>
                      <a:pt x="9" y="14"/>
                      <a:pt x="9" y="14"/>
                      <a:pt x="9" y="14"/>
                    </a:cubicBezTo>
                    <a:cubicBezTo>
                      <a:pt x="9" y="12"/>
                      <a:pt x="11" y="9"/>
                      <a:pt x="14" y="9"/>
                    </a:cubicBezTo>
                    <a:cubicBezTo>
                      <a:pt x="162" y="9"/>
                      <a:pt x="162" y="9"/>
                      <a:pt x="162" y="9"/>
                    </a:cubicBezTo>
                    <a:cubicBezTo>
                      <a:pt x="165" y="9"/>
                      <a:pt x="167" y="12"/>
                      <a:pt x="167" y="14"/>
                    </a:cubicBezTo>
                    <a:lnTo>
                      <a:pt x="167"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6" name="Freeform 16"/>
              <p:cNvSpPr/>
              <p:nvPr/>
            </p:nvSpPr>
            <p:spPr bwMode="auto">
              <a:xfrm>
                <a:off x="13830300" y="381000"/>
                <a:ext cx="190500" cy="14287"/>
              </a:xfrm>
              <a:custGeom>
                <a:avLst/>
                <a:gdLst>
                  <a:gd name="T0" fmla="*/ 67 w 69"/>
                  <a:gd name="T1" fmla="*/ 0 h 5"/>
                  <a:gd name="T2" fmla="*/ 2 w 69"/>
                  <a:gd name="T3" fmla="*/ 0 h 5"/>
                  <a:gd name="T4" fmla="*/ 0 w 69"/>
                  <a:gd name="T5" fmla="*/ 3 h 5"/>
                  <a:gd name="T6" fmla="*/ 2 w 69"/>
                  <a:gd name="T7" fmla="*/ 5 h 5"/>
                  <a:gd name="T8" fmla="*/ 67 w 69"/>
                  <a:gd name="T9" fmla="*/ 5 h 5"/>
                  <a:gd name="T10" fmla="*/ 69 w 69"/>
                  <a:gd name="T11" fmla="*/ 3 h 5"/>
                  <a:gd name="T12" fmla="*/ 67 w 69"/>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9" h="5">
                    <a:moveTo>
                      <a:pt x="67" y="0"/>
                    </a:moveTo>
                    <a:cubicBezTo>
                      <a:pt x="2" y="0"/>
                      <a:pt x="2" y="0"/>
                      <a:pt x="2" y="0"/>
                    </a:cubicBezTo>
                    <a:cubicBezTo>
                      <a:pt x="1" y="0"/>
                      <a:pt x="0" y="1"/>
                      <a:pt x="0" y="3"/>
                    </a:cubicBezTo>
                    <a:cubicBezTo>
                      <a:pt x="0" y="4"/>
                      <a:pt x="1" y="5"/>
                      <a:pt x="2" y="5"/>
                    </a:cubicBezTo>
                    <a:cubicBezTo>
                      <a:pt x="67" y="5"/>
                      <a:pt x="67" y="5"/>
                      <a:pt x="67" y="5"/>
                    </a:cubicBezTo>
                    <a:cubicBezTo>
                      <a:pt x="68" y="5"/>
                      <a:pt x="69" y="4"/>
                      <a:pt x="69" y="3"/>
                    </a:cubicBezTo>
                    <a:cubicBezTo>
                      <a:pt x="69" y="1"/>
                      <a:pt x="68" y="0"/>
                      <a:pt x="6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7" name="Freeform 17"/>
              <p:cNvSpPr/>
              <p:nvPr/>
            </p:nvSpPr>
            <p:spPr bwMode="auto">
              <a:xfrm>
                <a:off x="13830300" y="419100"/>
                <a:ext cx="190500" cy="14287"/>
              </a:xfrm>
              <a:custGeom>
                <a:avLst/>
                <a:gdLst>
                  <a:gd name="T0" fmla="*/ 67 w 69"/>
                  <a:gd name="T1" fmla="*/ 0 h 5"/>
                  <a:gd name="T2" fmla="*/ 2 w 69"/>
                  <a:gd name="T3" fmla="*/ 0 h 5"/>
                  <a:gd name="T4" fmla="*/ 0 w 69"/>
                  <a:gd name="T5" fmla="*/ 2 h 5"/>
                  <a:gd name="T6" fmla="*/ 2 w 69"/>
                  <a:gd name="T7" fmla="*/ 5 h 5"/>
                  <a:gd name="T8" fmla="*/ 67 w 69"/>
                  <a:gd name="T9" fmla="*/ 5 h 5"/>
                  <a:gd name="T10" fmla="*/ 69 w 69"/>
                  <a:gd name="T11" fmla="*/ 2 h 5"/>
                  <a:gd name="T12" fmla="*/ 67 w 69"/>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9" h="5">
                    <a:moveTo>
                      <a:pt x="67" y="0"/>
                    </a:moveTo>
                    <a:cubicBezTo>
                      <a:pt x="2" y="0"/>
                      <a:pt x="2" y="0"/>
                      <a:pt x="2" y="0"/>
                    </a:cubicBezTo>
                    <a:cubicBezTo>
                      <a:pt x="1" y="0"/>
                      <a:pt x="0" y="1"/>
                      <a:pt x="0" y="2"/>
                    </a:cubicBezTo>
                    <a:cubicBezTo>
                      <a:pt x="0" y="4"/>
                      <a:pt x="1" y="5"/>
                      <a:pt x="2" y="5"/>
                    </a:cubicBezTo>
                    <a:cubicBezTo>
                      <a:pt x="67" y="5"/>
                      <a:pt x="67" y="5"/>
                      <a:pt x="67" y="5"/>
                    </a:cubicBezTo>
                    <a:cubicBezTo>
                      <a:pt x="68" y="5"/>
                      <a:pt x="69" y="4"/>
                      <a:pt x="69" y="2"/>
                    </a:cubicBezTo>
                    <a:cubicBezTo>
                      <a:pt x="69" y="1"/>
                      <a:pt x="68" y="0"/>
                      <a:pt x="6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8" name="Freeform 18"/>
              <p:cNvSpPr>
                <a:spLocks noEditPoints="1"/>
              </p:cNvSpPr>
              <p:nvPr/>
            </p:nvSpPr>
            <p:spPr bwMode="auto">
              <a:xfrm>
                <a:off x="13735050" y="369888"/>
                <a:ext cx="76200" cy="73025"/>
              </a:xfrm>
              <a:custGeom>
                <a:avLst/>
                <a:gdLst>
                  <a:gd name="T0" fmla="*/ 18 w 28"/>
                  <a:gd name="T1" fmla="*/ 0 h 27"/>
                  <a:gd name="T2" fmla="*/ 10 w 28"/>
                  <a:gd name="T3" fmla="*/ 0 h 27"/>
                  <a:gd name="T4" fmla="*/ 0 w 28"/>
                  <a:gd name="T5" fmla="*/ 10 h 27"/>
                  <a:gd name="T6" fmla="*/ 0 w 28"/>
                  <a:gd name="T7" fmla="*/ 17 h 27"/>
                  <a:gd name="T8" fmla="*/ 10 w 28"/>
                  <a:gd name="T9" fmla="*/ 27 h 27"/>
                  <a:gd name="T10" fmla="*/ 18 w 28"/>
                  <a:gd name="T11" fmla="*/ 27 h 27"/>
                  <a:gd name="T12" fmla="*/ 28 w 28"/>
                  <a:gd name="T13" fmla="*/ 17 h 27"/>
                  <a:gd name="T14" fmla="*/ 28 w 28"/>
                  <a:gd name="T15" fmla="*/ 10 h 27"/>
                  <a:gd name="T16" fmla="*/ 18 w 28"/>
                  <a:gd name="T17" fmla="*/ 0 h 27"/>
                  <a:gd name="T18" fmla="*/ 23 w 28"/>
                  <a:gd name="T19" fmla="*/ 17 h 27"/>
                  <a:gd name="T20" fmla="*/ 18 w 28"/>
                  <a:gd name="T21" fmla="*/ 23 h 27"/>
                  <a:gd name="T22" fmla="*/ 10 w 28"/>
                  <a:gd name="T23" fmla="*/ 23 h 27"/>
                  <a:gd name="T24" fmla="*/ 5 w 28"/>
                  <a:gd name="T25" fmla="*/ 17 h 27"/>
                  <a:gd name="T26" fmla="*/ 5 w 28"/>
                  <a:gd name="T27" fmla="*/ 10 h 27"/>
                  <a:gd name="T28" fmla="*/ 10 w 28"/>
                  <a:gd name="T29" fmla="*/ 4 h 27"/>
                  <a:gd name="T30" fmla="*/ 18 w 28"/>
                  <a:gd name="T31" fmla="*/ 4 h 27"/>
                  <a:gd name="T32" fmla="*/ 23 w 28"/>
                  <a:gd name="T33" fmla="*/ 10 h 27"/>
                  <a:gd name="T34" fmla="*/ 23 w 28"/>
                  <a:gd name="T35"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27">
                    <a:moveTo>
                      <a:pt x="18" y="0"/>
                    </a:moveTo>
                    <a:cubicBezTo>
                      <a:pt x="10" y="0"/>
                      <a:pt x="10" y="0"/>
                      <a:pt x="10" y="0"/>
                    </a:cubicBezTo>
                    <a:cubicBezTo>
                      <a:pt x="4" y="0"/>
                      <a:pt x="0" y="4"/>
                      <a:pt x="0" y="10"/>
                    </a:cubicBezTo>
                    <a:cubicBezTo>
                      <a:pt x="0" y="17"/>
                      <a:pt x="0" y="17"/>
                      <a:pt x="0" y="17"/>
                    </a:cubicBezTo>
                    <a:cubicBezTo>
                      <a:pt x="0" y="23"/>
                      <a:pt x="4" y="27"/>
                      <a:pt x="10" y="27"/>
                    </a:cubicBezTo>
                    <a:cubicBezTo>
                      <a:pt x="18" y="27"/>
                      <a:pt x="18" y="27"/>
                      <a:pt x="18" y="27"/>
                    </a:cubicBezTo>
                    <a:cubicBezTo>
                      <a:pt x="23" y="27"/>
                      <a:pt x="28" y="23"/>
                      <a:pt x="28" y="17"/>
                    </a:cubicBezTo>
                    <a:cubicBezTo>
                      <a:pt x="28" y="10"/>
                      <a:pt x="28" y="10"/>
                      <a:pt x="28" y="10"/>
                    </a:cubicBezTo>
                    <a:cubicBezTo>
                      <a:pt x="28" y="4"/>
                      <a:pt x="23" y="0"/>
                      <a:pt x="18" y="0"/>
                    </a:cubicBezTo>
                    <a:close/>
                    <a:moveTo>
                      <a:pt x="23" y="17"/>
                    </a:moveTo>
                    <a:cubicBezTo>
                      <a:pt x="23" y="20"/>
                      <a:pt x="21" y="23"/>
                      <a:pt x="18" y="23"/>
                    </a:cubicBezTo>
                    <a:cubicBezTo>
                      <a:pt x="10" y="23"/>
                      <a:pt x="10" y="23"/>
                      <a:pt x="10" y="23"/>
                    </a:cubicBezTo>
                    <a:cubicBezTo>
                      <a:pt x="7" y="23"/>
                      <a:pt x="5" y="20"/>
                      <a:pt x="5" y="17"/>
                    </a:cubicBezTo>
                    <a:cubicBezTo>
                      <a:pt x="5" y="10"/>
                      <a:pt x="5" y="10"/>
                      <a:pt x="5" y="10"/>
                    </a:cubicBezTo>
                    <a:cubicBezTo>
                      <a:pt x="5" y="7"/>
                      <a:pt x="7" y="4"/>
                      <a:pt x="10" y="4"/>
                    </a:cubicBezTo>
                    <a:cubicBezTo>
                      <a:pt x="18" y="4"/>
                      <a:pt x="18" y="4"/>
                      <a:pt x="18" y="4"/>
                    </a:cubicBezTo>
                    <a:cubicBezTo>
                      <a:pt x="21" y="4"/>
                      <a:pt x="23" y="7"/>
                      <a:pt x="23" y="10"/>
                    </a:cubicBezTo>
                    <a:lnTo>
                      <a:pt x="23"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9" name="Freeform 19"/>
              <p:cNvSpPr/>
              <p:nvPr/>
            </p:nvSpPr>
            <p:spPr bwMode="auto">
              <a:xfrm>
                <a:off x="13830300" y="495300"/>
                <a:ext cx="190500" cy="12700"/>
              </a:xfrm>
              <a:custGeom>
                <a:avLst/>
                <a:gdLst>
                  <a:gd name="T0" fmla="*/ 67 w 69"/>
                  <a:gd name="T1" fmla="*/ 0 h 5"/>
                  <a:gd name="T2" fmla="*/ 2 w 69"/>
                  <a:gd name="T3" fmla="*/ 0 h 5"/>
                  <a:gd name="T4" fmla="*/ 0 w 69"/>
                  <a:gd name="T5" fmla="*/ 2 h 5"/>
                  <a:gd name="T6" fmla="*/ 2 w 69"/>
                  <a:gd name="T7" fmla="*/ 5 h 5"/>
                  <a:gd name="T8" fmla="*/ 67 w 69"/>
                  <a:gd name="T9" fmla="*/ 5 h 5"/>
                  <a:gd name="T10" fmla="*/ 69 w 69"/>
                  <a:gd name="T11" fmla="*/ 2 h 5"/>
                  <a:gd name="T12" fmla="*/ 67 w 69"/>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9" h="5">
                    <a:moveTo>
                      <a:pt x="67" y="0"/>
                    </a:moveTo>
                    <a:cubicBezTo>
                      <a:pt x="2" y="0"/>
                      <a:pt x="2" y="0"/>
                      <a:pt x="2" y="0"/>
                    </a:cubicBezTo>
                    <a:cubicBezTo>
                      <a:pt x="1" y="0"/>
                      <a:pt x="0" y="1"/>
                      <a:pt x="0" y="2"/>
                    </a:cubicBezTo>
                    <a:cubicBezTo>
                      <a:pt x="0" y="4"/>
                      <a:pt x="1" y="5"/>
                      <a:pt x="2" y="5"/>
                    </a:cubicBezTo>
                    <a:cubicBezTo>
                      <a:pt x="67" y="5"/>
                      <a:pt x="67" y="5"/>
                      <a:pt x="67" y="5"/>
                    </a:cubicBezTo>
                    <a:cubicBezTo>
                      <a:pt x="68" y="5"/>
                      <a:pt x="69" y="4"/>
                      <a:pt x="69" y="2"/>
                    </a:cubicBezTo>
                    <a:cubicBezTo>
                      <a:pt x="69" y="1"/>
                      <a:pt x="68" y="0"/>
                      <a:pt x="6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0" name="Freeform 20"/>
              <p:cNvSpPr/>
              <p:nvPr/>
            </p:nvSpPr>
            <p:spPr bwMode="auto">
              <a:xfrm>
                <a:off x="13830300" y="533400"/>
                <a:ext cx="190500" cy="12700"/>
              </a:xfrm>
              <a:custGeom>
                <a:avLst/>
                <a:gdLst>
                  <a:gd name="T0" fmla="*/ 67 w 69"/>
                  <a:gd name="T1" fmla="*/ 0 h 5"/>
                  <a:gd name="T2" fmla="*/ 2 w 69"/>
                  <a:gd name="T3" fmla="*/ 0 h 5"/>
                  <a:gd name="T4" fmla="*/ 0 w 69"/>
                  <a:gd name="T5" fmla="*/ 2 h 5"/>
                  <a:gd name="T6" fmla="*/ 2 w 69"/>
                  <a:gd name="T7" fmla="*/ 5 h 5"/>
                  <a:gd name="T8" fmla="*/ 67 w 69"/>
                  <a:gd name="T9" fmla="*/ 5 h 5"/>
                  <a:gd name="T10" fmla="*/ 69 w 69"/>
                  <a:gd name="T11" fmla="*/ 2 h 5"/>
                  <a:gd name="T12" fmla="*/ 67 w 69"/>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9" h="5">
                    <a:moveTo>
                      <a:pt x="67" y="0"/>
                    </a:moveTo>
                    <a:cubicBezTo>
                      <a:pt x="2" y="0"/>
                      <a:pt x="2" y="0"/>
                      <a:pt x="2" y="0"/>
                    </a:cubicBezTo>
                    <a:cubicBezTo>
                      <a:pt x="1" y="0"/>
                      <a:pt x="0" y="1"/>
                      <a:pt x="0" y="2"/>
                    </a:cubicBezTo>
                    <a:cubicBezTo>
                      <a:pt x="0" y="4"/>
                      <a:pt x="1" y="5"/>
                      <a:pt x="2" y="5"/>
                    </a:cubicBezTo>
                    <a:cubicBezTo>
                      <a:pt x="67" y="5"/>
                      <a:pt x="67" y="5"/>
                      <a:pt x="67" y="5"/>
                    </a:cubicBezTo>
                    <a:cubicBezTo>
                      <a:pt x="68" y="5"/>
                      <a:pt x="69" y="4"/>
                      <a:pt x="69" y="2"/>
                    </a:cubicBezTo>
                    <a:cubicBezTo>
                      <a:pt x="69" y="1"/>
                      <a:pt x="68" y="0"/>
                      <a:pt x="6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1" name="Freeform 21"/>
              <p:cNvSpPr>
                <a:spLocks noEditPoints="1"/>
              </p:cNvSpPr>
              <p:nvPr/>
            </p:nvSpPr>
            <p:spPr bwMode="auto">
              <a:xfrm>
                <a:off x="13735050" y="481013"/>
                <a:ext cx="76200" cy="76200"/>
              </a:xfrm>
              <a:custGeom>
                <a:avLst/>
                <a:gdLst>
                  <a:gd name="T0" fmla="*/ 18 w 28"/>
                  <a:gd name="T1" fmla="*/ 0 h 28"/>
                  <a:gd name="T2" fmla="*/ 10 w 28"/>
                  <a:gd name="T3" fmla="*/ 0 h 28"/>
                  <a:gd name="T4" fmla="*/ 0 w 28"/>
                  <a:gd name="T5" fmla="*/ 10 h 28"/>
                  <a:gd name="T6" fmla="*/ 0 w 28"/>
                  <a:gd name="T7" fmla="*/ 18 h 28"/>
                  <a:gd name="T8" fmla="*/ 10 w 28"/>
                  <a:gd name="T9" fmla="*/ 28 h 28"/>
                  <a:gd name="T10" fmla="*/ 18 w 28"/>
                  <a:gd name="T11" fmla="*/ 28 h 28"/>
                  <a:gd name="T12" fmla="*/ 28 w 28"/>
                  <a:gd name="T13" fmla="*/ 18 h 28"/>
                  <a:gd name="T14" fmla="*/ 28 w 28"/>
                  <a:gd name="T15" fmla="*/ 10 h 28"/>
                  <a:gd name="T16" fmla="*/ 18 w 28"/>
                  <a:gd name="T17" fmla="*/ 0 h 28"/>
                  <a:gd name="T18" fmla="*/ 23 w 28"/>
                  <a:gd name="T19" fmla="*/ 18 h 28"/>
                  <a:gd name="T20" fmla="*/ 18 w 28"/>
                  <a:gd name="T21" fmla="*/ 24 h 28"/>
                  <a:gd name="T22" fmla="*/ 10 w 28"/>
                  <a:gd name="T23" fmla="*/ 24 h 28"/>
                  <a:gd name="T24" fmla="*/ 5 w 28"/>
                  <a:gd name="T25" fmla="*/ 18 h 28"/>
                  <a:gd name="T26" fmla="*/ 5 w 28"/>
                  <a:gd name="T27" fmla="*/ 10 h 28"/>
                  <a:gd name="T28" fmla="*/ 10 w 28"/>
                  <a:gd name="T29" fmla="*/ 5 h 28"/>
                  <a:gd name="T30" fmla="*/ 18 w 28"/>
                  <a:gd name="T31" fmla="*/ 5 h 28"/>
                  <a:gd name="T32" fmla="*/ 23 w 28"/>
                  <a:gd name="T33" fmla="*/ 10 h 28"/>
                  <a:gd name="T34" fmla="*/ 23 w 28"/>
                  <a:gd name="T35"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28">
                    <a:moveTo>
                      <a:pt x="18" y="0"/>
                    </a:moveTo>
                    <a:cubicBezTo>
                      <a:pt x="10" y="0"/>
                      <a:pt x="10" y="0"/>
                      <a:pt x="10" y="0"/>
                    </a:cubicBezTo>
                    <a:cubicBezTo>
                      <a:pt x="4" y="0"/>
                      <a:pt x="0" y="5"/>
                      <a:pt x="0" y="10"/>
                    </a:cubicBezTo>
                    <a:cubicBezTo>
                      <a:pt x="0" y="18"/>
                      <a:pt x="0" y="18"/>
                      <a:pt x="0" y="18"/>
                    </a:cubicBezTo>
                    <a:cubicBezTo>
                      <a:pt x="0" y="24"/>
                      <a:pt x="4" y="28"/>
                      <a:pt x="10" y="28"/>
                    </a:cubicBezTo>
                    <a:cubicBezTo>
                      <a:pt x="18" y="28"/>
                      <a:pt x="18" y="28"/>
                      <a:pt x="18" y="28"/>
                    </a:cubicBezTo>
                    <a:cubicBezTo>
                      <a:pt x="23" y="28"/>
                      <a:pt x="28" y="24"/>
                      <a:pt x="28" y="18"/>
                    </a:cubicBezTo>
                    <a:cubicBezTo>
                      <a:pt x="28" y="10"/>
                      <a:pt x="28" y="10"/>
                      <a:pt x="28" y="10"/>
                    </a:cubicBezTo>
                    <a:cubicBezTo>
                      <a:pt x="28" y="5"/>
                      <a:pt x="23" y="0"/>
                      <a:pt x="18" y="0"/>
                    </a:cubicBezTo>
                    <a:close/>
                    <a:moveTo>
                      <a:pt x="23" y="18"/>
                    </a:moveTo>
                    <a:cubicBezTo>
                      <a:pt x="23" y="21"/>
                      <a:pt x="21" y="24"/>
                      <a:pt x="18" y="24"/>
                    </a:cubicBezTo>
                    <a:cubicBezTo>
                      <a:pt x="10" y="24"/>
                      <a:pt x="10" y="24"/>
                      <a:pt x="10" y="24"/>
                    </a:cubicBezTo>
                    <a:cubicBezTo>
                      <a:pt x="7" y="24"/>
                      <a:pt x="5" y="21"/>
                      <a:pt x="5" y="18"/>
                    </a:cubicBezTo>
                    <a:cubicBezTo>
                      <a:pt x="5" y="10"/>
                      <a:pt x="5" y="10"/>
                      <a:pt x="5" y="10"/>
                    </a:cubicBezTo>
                    <a:cubicBezTo>
                      <a:pt x="5" y="7"/>
                      <a:pt x="7" y="5"/>
                      <a:pt x="10" y="5"/>
                    </a:cubicBezTo>
                    <a:cubicBezTo>
                      <a:pt x="18" y="5"/>
                      <a:pt x="18" y="5"/>
                      <a:pt x="18" y="5"/>
                    </a:cubicBezTo>
                    <a:cubicBezTo>
                      <a:pt x="21" y="5"/>
                      <a:pt x="23" y="7"/>
                      <a:pt x="23" y="10"/>
                    </a:cubicBezTo>
                    <a:lnTo>
                      <a:pt x="2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99" name="组合 298"/>
            <p:cNvGrpSpPr/>
            <p:nvPr/>
          </p:nvGrpSpPr>
          <p:grpSpPr>
            <a:xfrm>
              <a:off x="9432612" y="1899799"/>
              <a:ext cx="175614" cy="158016"/>
              <a:chOff x="13635038" y="1431925"/>
              <a:chExt cx="484187" cy="476250"/>
            </a:xfrm>
            <a:solidFill>
              <a:srgbClr val="1D1D1A"/>
            </a:solidFill>
          </p:grpSpPr>
          <p:sp>
            <p:nvSpPr>
              <p:cNvPr id="452" name="Freeform 22"/>
              <p:cNvSpPr/>
              <p:nvPr/>
            </p:nvSpPr>
            <p:spPr bwMode="auto">
              <a:xfrm>
                <a:off x="13811250" y="1622425"/>
                <a:ext cx="141287" cy="188912"/>
              </a:xfrm>
              <a:custGeom>
                <a:avLst/>
                <a:gdLst>
                  <a:gd name="T0" fmla="*/ 48 w 51"/>
                  <a:gd name="T1" fmla="*/ 25 h 70"/>
                  <a:gd name="T2" fmla="*/ 27 w 51"/>
                  <a:gd name="T3" fmla="*/ 25 h 70"/>
                  <a:gd name="T4" fmla="*/ 27 w 51"/>
                  <a:gd name="T5" fmla="*/ 3 h 70"/>
                  <a:gd name="T6" fmla="*/ 25 w 51"/>
                  <a:gd name="T7" fmla="*/ 0 h 70"/>
                  <a:gd name="T8" fmla="*/ 22 w 51"/>
                  <a:gd name="T9" fmla="*/ 3 h 70"/>
                  <a:gd name="T10" fmla="*/ 22 w 51"/>
                  <a:gd name="T11" fmla="*/ 25 h 70"/>
                  <a:gd name="T12" fmla="*/ 2 w 51"/>
                  <a:gd name="T13" fmla="*/ 25 h 70"/>
                  <a:gd name="T14" fmla="*/ 0 w 51"/>
                  <a:gd name="T15" fmla="*/ 27 h 70"/>
                  <a:gd name="T16" fmla="*/ 2 w 51"/>
                  <a:gd name="T17" fmla="*/ 30 h 70"/>
                  <a:gd name="T18" fmla="*/ 22 w 51"/>
                  <a:gd name="T19" fmla="*/ 30 h 70"/>
                  <a:gd name="T20" fmla="*/ 22 w 51"/>
                  <a:gd name="T21" fmla="*/ 67 h 70"/>
                  <a:gd name="T22" fmla="*/ 25 w 51"/>
                  <a:gd name="T23" fmla="*/ 70 h 70"/>
                  <a:gd name="T24" fmla="*/ 27 w 51"/>
                  <a:gd name="T25" fmla="*/ 67 h 70"/>
                  <a:gd name="T26" fmla="*/ 27 w 51"/>
                  <a:gd name="T27" fmla="*/ 30 h 70"/>
                  <a:gd name="T28" fmla="*/ 48 w 51"/>
                  <a:gd name="T29" fmla="*/ 30 h 70"/>
                  <a:gd name="T30" fmla="*/ 51 w 51"/>
                  <a:gd name="T31" fmla="*/ 27 h 70"/>
                  <a:gd name="T32" fmla="*/ 48 w 51"/>
                  <a:gd name="T33"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0">
                    <a:moveTo>
                      <a:pt x="48" y="25"/>
                    </a:moveTo>
                    <a:cubicBezTo>
                      <a:pt x="27" y="25"/>
                      <a:pt x="27" y="25"/>
                      <a:pt x="27" y="25"/>
                    </a:cubicBezTo>
                    <a:cubicBezTo>
                      <a:pt x="27" y="3"/>
                      <a:pt x="27" y="3"/>
                      <a:pt x="27" y="3"/>
                    </a:cubicBezTo>
                    <a:cubicBezTo>
                      <a:pt x="27" y="1"/>
                      <a:pt x="26" y="0"/>
                      <a:pt x="25" y="0"/>
                    </a:cubicBezTo>
                    <a:cubicBezTo>
                      <a:pt x="23" y="0"/>
                      <a:pt x="22" y="1"/>
                      <a:pt x="22" y="3"/>
                    </a:cubicBezTo>
                    <a:cubicBezTo>
                      <a:pt x="22" y="25"/>
                      <a:pt x="22" y="25"/>
                      <a:pt x="22" y="25"/>
                    </a:cubicBezTo>
                    <a:cubicBezTo>
                      <a:pt x="2" y="25"/>
                      <a:pt x="2" y="25"/>
                      <a:pt x="2" y="25"/>
                    </a:cubicBezTo>
                    <a:cubicBezTo>
                      <a:pt x="1" y="25"/>
                      <a:pt x="0" y="26"/>
                      <a:pt x="0" y="27"/>
                    </a:cubicBezTo>
                    <a:cubicBezTo>
                      <a:pt x="0" y="29"/>
                      <a:pt x="1" y="30"/>
                      <a:pt x="2" y="30"/>
                    </a:cubicBezTo>
                    <a:cubicBezTo>
                      <a:pt x="22" y="30"/>
                      <a:pt x="22" y="30"/>
                      <a:pt x="22" y="30"/>
                    </a:cubicBezTo>
                    <a:cubicBezTo>
                      <a:pt x="22" y="67"/>
                      <a:pt x="22" y="67"/>
                      <a:pt x="22" y="67"/>
                    </a:cubicBezTo>
                    <a:cubicBezTo>
                      <a:pt x="22" y="69"/>
                      <a:pt x="23" y="70"/>
                      <a:pt x="25" y="70"/>
                    </a:cubicBezTo>
                    <a:cubicBezTo>
                      <a:pt x="26" y="70"/>
                      <a:pt x="27" y="69"/>
                      <a:pt x="27" y="67"/>
                    </a:cubicBezTo>
                    <a:cubicBezTo>
                      <a:pt x="27" y="30"/>
                      <a:pt x="27" y="30"/>
                      <a:pt x="27" y="30"/>
                    </a:cubicBezTo>
                    <a:cubicBezTo>
                      <a:pt x="48" y="30"/>
                      <a:pt x="48" y="30"/>
                      <a:pt x="48" y="30"/>
                    </a:cubicBezTo>
                    <a:cubicBezTo>
                      <a:pt x="50" y="30"/>
                      <a:pt x="51" y="29"/>
                      <a:pt x="51" y="27"/>
                    </a:cubicBezTo>
                    <a:cubicBezTo>
                      <a:pt x="51" y="26"/>
                      <a:pt x="50" y="25"/>
                      <a:pt x="4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3" name="Freeform 23"/>
              <p:cNvSpPr>
                <a:spLocks noEditPoints="1"/>
              </p:cNvSpPr>
              <p:nvPr/>
            </p:nvSpPr>
            <p:spPr bwMode="auto">
              <a:xfrm>
                <a:off x="13731875" y="1557338"/>
                <a:ext cx="296862" cy="322262"/>
              </a:xfrm>
              <a:custGeom>
                <a:avLst/>
                <a:gdLst>
                  <a:gd name="T0" fmla="*/ 104 w 108"/>
                  <a:gd name="T1" fmla="*/ 22 h 119"/>
                  <a:gd name="T2" fmla="*/ 59 w 108"/>
                  <a:gd name="T3" fmla="*/ 1 h 119"/>
                  <a:gd name="T4" fmla="*/ 54 w 108"/>
                  <a:gd name="T5" fmla="*/ 0 h 119"/>
                  <a:gd name="T6" fmla="*/ 49 w 108"/>
                  <a:gd name="T7" fmla="*/ 1 h 119"/>
                  <a:gd name="T8" fmla="*/ 4 w 108"/>
                  <a:gd name="T9" fmla="*/ 22 h 119"/>
                  <a:gd name="T10" fmla="*/ 0 w 108"/>
                  <a:gd name="T11" fmla="*/ 30 h 119"/>
                  <a:gd name="T12" fmla="*/ 1 w 108"/>
                  <a:gd name="T13" fmla="*/ 37 h 119"/>
                  <a:gd name="T14" fmla="*/ 17 w 108"/>
                  <a:gd name="T15" fmla="*/ 90 h 119"/>
                  <a:gd name="T16" fmla="*/ 51 w 108"/>
                  <a:gd name="T17" fmla="*/ 118 h 119"/>
                  <a:gd name="T18" fmla="*/ 54 w 108"/>
                  <a:gd name="T19" fmla="*/ 119 h 119"/>
                  <a:gd name="T20" fmla="*/ 57 w 108"/>
                  <a:gd name="T21" fmla="*/ 118 h 119"/>
                  <a:gd name="T22" fmla="*/ 91 w 108"/>
                  <a:gd name="T23" fmla="*/ 90 h 119"/>
                  <a:gd name="T24" fmla="*/ 107 w 108"/>
                  <a:gd name="T25" fmla="*/ 37 h 119"/>
                  <a:gd name="T26" fmla="*/ 107 w 108"/>
                  <a:gd name="T27" fmla="*/ 30 h 119"/>
                  <a:gd name="T28" fmla="*/ 104 w 108"/>
                  <a:gd name="T29" fmla="*/ 22 h 119"/>
                  <a:gd name="T30" fmla="*/ 102 w 108"/>
                  <a:gd name="T31" fmla="*/ 37 h 119"/>
                  <a:gd name="T32" fmla="*/ 87 w 108"/>
                  <a:gd name="T33" fmla="*/ 87 h 119"/>
                  <a:gd name="T34" fmla="*/ 55 w 108"/>
                  <a:gd name="T35" fmla="*/ 114 h 119"/>
                  <a:gd name="T36" fmla="*/ 54 w 108"/>
                  <a:gd name="T37" fmla="*/ 114 h 119"/>
                  <a:gd name="T38" fmla="*/ 54 w 108"/>
                  <a:gd name="T39" fmla="*/ 114 h 119"/>
                  <a:gd name="T40" fmla="*/ 21 w 108"/>
                  <a:gd name="T41" fmla="*/ 87 h 119"/>
                  <a:gd name="T42" fmla="*/ 5 w 108"/>
                  <a:gd name="T43" fmla="*/ 37 h 119"/>
                  <a:gd name="T44" fmla="*/ 5 w 108"/>
                  <a:gd name="T45" fmla="*/ 30 h 119"/>
                  <a:gd name="T46" fmla="*/ 6 w 108"/>
                  <a:gd name="T47" fmla="*/ 27 h 119"/>
                  <a:gd name="T48" fmla="*/ 52 w 108"/>
                  <a:gd name="T49" fmla="*/ 5 h 119"/>
                  <a:gd name="T50" fmla="*/ 54 w 108"/>
                  <a:gd name="T51" fmla="*/ 4 h 119"/>
                  <a:gd name="T52" fmla="*/ 56 w 108"/>
                  <a:gd name="T53" fmla="*/ 5 h 119"/>
                  <a:gd name="T54" fmla="*/ 102 w 108"/>
                  <a:gd name="T55" fmla="*/ 27 h 119"/>
                  <a:gd name="T56" fmla="*/ 103 w 108"/>
                  <a:gd name="T57" fmla="*/ 30 h 119"/>
                  <a:gd name="T58" fmla="*/ 102 w 108"/>
                  <a:gd name="T59" fmla="*/ 3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8" h="119">
                    <a:moveTo>
                      <a:pt x="104" y="22"/>
                    </a:moveTo>
                    <a:cubicBezTo>
                      <a:pt x="85" y="19"/>
                      <a:pt x="67" y="9"/>
                      <a:pt x="59" y="1"/>
                    </a:cubicBezTo>
                    <a:cubicBezTo>
                      <a:pt x="57" y="0"/>
                      <a:pt x="55" y="0"/>
                      <a:pt x="54" y="0"/>
                    </a:cubicBezTo>
                    <a:cubicBezTo>
                      <a:pt x="53" y="0"/>
                      <a:pt x="51" y="0"/>
                      <a:pt x="49" y="1"/>
                    </a:cubicBezTo>
                    <a:cubicBezTo>
                      <a:pt x="41" y="9"/>
                      <a:pt x="23" y="19"/>
                      <a:pt x="4" y="22"/>
                    </a:cubicBezTo>
                    <a:cubicBezTo>
                      <a:pt x="2" y="23"/>
                      <a:pt x="0" y="28"/>
                      <a:pt x="0" y="30"/>
                    </a:cubicBezTo>
                    <a:cubicBezTo>
                      <a:pt x="0" y="32"/>
                      <a:pt x="1" y="35"/>
                      <a:pt x="1" y="37"/>
                    </a:cubicBezTo>
                    <a:cubicBezTo>
                      <a:pt x="2" y="51"/>
                      <a:pt x="4" y="73"/>
                      <a:pt x="17" y="90"/>
                    </a:cubicBezTo>
                    <a:cubicBezTo>
                      <a:pt x="24" y="100"/>
                      <a:pt x="35" y="109"/>
                      <a:pt x="51" y="118"/>
                    </a:cubicBezTo>
                    <a:cubicBezTo>
                      <a:pt x="52" y="118"/>
                      <a:pt x="53" y="119"/>
                      <a:pt x="54" y="119"/>
                    </a:cubicBezTo>
                    <a:cubicBezTo>
                      <a:pt x="56" y="119"/>
                      <a:pt x="56" y="118"/>
                      <a:pt x="57" y="118"/>
                    </a:cubicBezTo>
                    <a:cubicBezTo>
                      <a:pt x="73" y="109"/>
                      <a:pt x="84" y="100"/>
                      <a:pt x="91" y="90"/>
                    </a:cubicBezTo>
                    <a:cubicBezTo>
                      <a:pt x="103" y="74"/>
                      <a:pt x="105" y="52"/>
                      <a:pt x="107" y="37"/>
                    </a:cubicBezTo>
                    <a:cubicBezTo>
                      <a:pt x="107" y="34"/>
                      <a:pt x="107" y="32"/>
                      <a:pt x="107" y="30"/>
                    </a:cubicBezTo>
                    <a:cubicBezTo>
                      <a:pt x="108" y="28"/>
                      <a:pt x="107" y="23"/>
                      <a:pt x="104" y="22"/>
                    </a:cubicBezTo>
                    <a:close/>
                    <a:moveTo>
                      <a:pt x="102" y="37"/>
                    </a:moveTo>
                    <a:cubicBezTo>
                      <a:pt x="101" y="51"/>
                      <a:pt x="98" y="72"/>
                      <a:pt x="87" y="87"/>
                    </a:cubicBezTo>
                    <a:cubicBezTo>
                      <a:pt x="81" y="97"/>
                      <a:pt x="70" y="106"/>
                      <a:pt x="55" y="114"/>
                    </a:cubicBezTo>
                    <a:cubicBezTo>
                      <a:pt x="55" y="114"/>
                      <a:pt x="55" y="114"/>
                      <a:pt x="54" y="114"/>
                    </a:cubicBezTo>
                    <a:cubicBezTo>
                      <a:pt x="54" y="114"/>
                      <a:pt x="53" y="114"/>
                      <a:pt x="54" y="114"/>
                    </a:cubicBezTo>
                    <a:cubicBezTo>
                      <a:pt x="38" y="106"/>
                      <a:pt x="28" y="97"/>
                      <a:pt x="21" y="87"/>
                    </a:cubicBezTo>
                    <a:cubicBezTo>
                      <a:pt x="9" y="71"/>
                      <a:pt x="7" y="50"/>
                      <a:pt x="5" y="37"/>
                    </a:cubicBezTo>
                    <a:cubicBezTo>
                      <a:pt x="5" y="34"/>
                      <a:pt x="5" y="32"/>
                      <a:pt x="5" y="30"/>
                    </a:cubicBezTo>
                    <a:cubicBezTo>
                      <a:pt x="5" y="29"/>
                      <a:pt x="5" y="27"/>
                      <a:pt x="6" y="27"/>
                    </a:cubicBezTo>
                    <a:cubicBezTo>
                      <a:pt x="25" y="23"/>
                      <a:pt x="43" y="13"/>
                      <a:pt x="52" y="5"/>
                    </a:cubicBezTo>
                    <a:cubicBezTo>
                      <a:pt x="53" y="5"/>
                      <a:pt x="53" y="4"/>
                      <a:pt x="54" y="4"/>
                    </a:cubicBezTo>
                    <a:cubicBezTo>
                      <a:pt x="55" y="4"/>
                      <a:pt x="56" y="5"/>
                      <a:pt x="56" y="5"/>
                    </a:cubicBezTo>
                    <a:cubicBezTo>
                      <a:pt x="65" y="13"/>
                      <a:pt x="83" y="23"/>
                      <a:pt x="102" y="27"/>
                    </a:cubicBezTo>
                    <a:cubicBezTo>
                      <a:pt x="103" y="27"/>
                      <a:pt x="103" y="29"/>
                      <a:pt x="103" y="30"/>
                    </a:cubicBezTo>
                    <a:cubicBezTo>
                      <a:pt x="103" y="32"/>
                      <a:pt x="102" y="34"/>
                      <a:pt x="102"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4" name="Freeform 24"/>
              <p:cNvSpPr>
                <a:spLocks noEditPoints="1"/>
              </p:cNvSpPr>
              <p:nvPr/>
            </p:nvSpPr>
            <p:spPr bwMode="auto">
              <a:xfrm>
                <a:off x="13635038" y="1431925"/>
                <a:ext cx="484187" cy="476250"/>
              </a:xfrm>
              <a:custGeom>
                <a:avLst/>
                <a:gdLst>
                  <a:gd name="T0" fmla="*/ 162 w 176"/>
                  <a:gd name="T1" fmla="*/ 0 h 176"/>
                  <a:gd name="T2" fmla="*/ 14 w 176"/>
                  <a:gd name="T3" fmla="*/ 0 h 176"/>
                  <a:gd name="T4" fmla="*/ 0 w 176"/>
                  <a:gd name="T5" fmla="*/ 14 h 176"/>
                  <a:gd name="T6" fmla="*/ 0 w 176"/>
                  <a:gd name="T7" fmla="*/ 117 h 176"/>
                  <a:gd name="T8" fmla="*/ 10 w 176"/>
                  <a:gd name="T9" fmla="*/ 135 h 176"/>
                  <a:gd name="T10" fmla="*/ 78 w 176"/>
                  <a:gd name="T11" fmla="*/ 173 h 176"/>
                  <a:gd name="T12" fmla="*/ 88 w 176"/>
                  <a:gd name="T13" fmla="*/ 176 h 176"/>
                  <a:gd name="T14" fmla="*/ 98 w 176"/>
                  <a:gd name="T15" fmla="*/ 173 h 176"/>
                  <a:gd name="T16" fmla="*/ 166 w 176"/>
                  <a:gd name="T17" fmla="*/ 135 h 176"/>
                  <a:gd name="T18" fmla="*/ 176 w 176"/>
                  <a:gd name="T19" fmla="*/ 117 h 176"/>
                  <a:gd name="T20" fmla="*/ 176 w 176"/>
                  <a:gd name="T21" fmla="*/ 14 h 176"/>
                  <a:gd name="T22" fmla="*/ 162 w 176"/>
                  <a:gd name="T23" fmla="*/ 0 h 176"/>
                  <a:gd name="T24" fmla="*/ 14 w 176"/>
                  <a:gd name="T25" fmla="*/ 9 h 176"/>
                  <a:gd name="T26" fmla="*/ 162 w 176"/>
                  <a:gd name="T27" fmla="*/ 9 h 176"/>
                  <a:gd name="T28" fmla="*/ 167 w 176"/>
                  <a:gd name="T29" fmla="*/ 14 h 176"/>
                  <a:gd name="T30" fmla="*/ 167 w 176"/>
                  <a:gd name="T31" fmla="*/ 26 h 176"/>
                  <a:gd name="T32" fmla="*/ 163 w 176"/>
                  <a:gd name="T33" fmla="*/ 25 h 176"/>
                  <a:gd name="T34" fmla="*/ 15 w 176"/>
                  <a:gd name="T35" fmla="*/ 25 h 176"/>
                  <a:gd name="T36" fmla="*/ 9 w 176"/>
                  <a:gd name="T37" fmla="*/ 27 h 176"/>
                  <a:gd name="T38" fmla="*/ 9 w 176"/>
                  <a:gd name="T39" fmla="*/ 14 h 176"/>
                  <a:gd name="T40" fmla="*/ 14 w 176"/>
                  <a:gd name="T41" fmla="*/ 9 h 176"/>
                  <a:gd name="T42" fmla="*/ 161 w 176"/>
                  <a:gd name="T43" fmla="*/ 127 h 176"/>
                  <a:gd name="T44" fmla="*/ 94 w 176"/>
                  <a:gd name="T45" fmla="*/ 165 h 176"/>
                  <a:gd name="T46" fmla="*/ 82 w 176"/>
                  <a:gd name="T47" fmla="*/ 165 h 176"/>
                  <a:gd name="T48" fmla="*/ 15 w 176"/>
                  <a:gd name="T49" fmla="*/ 127 h 176"/>
                  <a:gd name="T50" fmla="*/ 9 w 176"/>
                  <a:gd name="T51" fmla="*/ 117 h 176"/>
                  <a:gd name="T52" fmla="*/ 9 w 176"/>
                  <a:gd name="T53" fmla="*/ 33 h 176"/>
                  <a:gd name="T54" fmla="*/ 15 w 176"/>
                  <a:gd name="T55" fmla="*/ 30 h 176"/>
                  <a:gd name="T56" fmla="*/ 163 w 176"/>
                  <a:gd name="T57" fmla="*/ 30 h 176"/>
                  <a:gd name="T58" fmla="*/ 167 w 176"/>
                  <a:gd name="T59" fmla="*/ 31 h 176"/>
                  <a:gd name="T60" fmla="*/ 167 w 176"/>
                  <a:gd name="T61" fmla="*/ 117 h 176"/>
                  <a:gd name="T62" fmla="*/ 161 w 176"/>
                  <a:gd name="T63" fmla="*/ 1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162" y="0"/>
                    </a:moveTo>
                    <a:cubicBezTo>
                      <a:pt x="14" y="0"/>
                      <a:pt x="14" y="0"/>
                      <a:pt x="14" y="0"/>
                    </a:cubicBezTo>
                    <a:cubicBezTo>
                      <a:pt x="6" y="0"/>
                      <a:pt x="0" y="6"/>
                      <a:pt x="0" y="14"/>
                    </a:cubicBezTo>
                    <a:cubicBezTo>
                      <a:pt x="0" y="117"/>
                      <a:pt x="0" y="117"/>
                      <a:pt x="0" y="117"/>
                    </a:cubicBezTo>
                    <a:cubicBezTo>
                      <a:pt x="0" y="124"/>
                      <a:pt x="5" y="132"/>
                      <a:pt x="10" y="135"/>
                    </a:cubicBezTo>
                    <a:cubicBezTo>
                      <a:pt x="78" y="173"/>
                      <a:pt x="78" y="173"/>
                      <a:pt x="78" y="173"/>
                    </a:cubicBezTo>
                    <a:cubicBezTo>
                      <a:pt x="80" y="175"/>
                      <a:pt x="84" y="176"/>
                      <a:pt x="88" y="176"/>
                    </a:cubicBezTo>
                    <a:cubicBezTo>
                      <a:pt x="92" y="176"/>
                      <a:pt x="96" y="175"/>
                      <a:pt x="98" y="173"/>
                    </a:cubicBezTo>
                    <a:cubicBezTo>
                      <a:pt x="166" y="135"/>
                      <a:pt x="166" y="135"/>
                      <a:pt x="166" y="135"/>
                    </a:cubicBezTo>
                    <a:cubicBezTo>
                      <a:pt x="171" y="132"/>
                      <a:pt x="176" y="124"/>
                      <a:pt x="176" y="117"/>
                    </a:cubicBezTo>
                    <a:cubicBezTo>
                      <a:pt x="176" y="14"/>
                      <a:pt x="176" y="14"/>
                      <a:pt x="176" y="14"/>
                    </a:cubicBezTo>
                    <a:cubicBezTo>
                      <a:pt x="176" y="6"/>
                      <a:pt x="170" y="0"/>
                      <a:pt x="162" y="0"/>
                    </a:cubicBezTo>
                    <a:close/>
                    <a:moveTo>
                      <a:pt x="14" y="9"/>
                    </a:moveTo>
                    <a:cubicBezTo>
                      <a:pt x="162" y="9"/>
                      <a:pt x="162" y="9"/>
                      <a:pt x="162" y="9"/>
                    </a:cubicBezTo>
                    <a:cubicBezTo>
                      <a:pt x="165" y="9"/>
                      <a:pt x="167" y="11"/>
                      <a:pt x="167" y="14"/>
                    </a:cubicBezTo>
                    <a:cubicBezTo>
                      <a:pt x="167" y="26"/>
                      <a:pt x="167" y="26"/>
                      <a:pt x="167" y="26"/>
                    </a:cubicBezTo>
                    <a:cubicBezTo>
                      <a:pt x="166" y="26"/>
                      <a:pt x="164" y="25"/>
                      <a:pt x="163" y="25"/>
                    </a:cubicBezTo>
                    <a:cubicBezTo>
                      <a:pt x="15" y="25"/>
                      <a:pt x="15" y="25"/>
                      <a:pt x="15" y="25"/>
                    </a:cubicBezTo>
                    <a:cubicBezTo>
                      <a:pt x="13" y="25"/>
                      <a:pt x="11" y="26"/>
                      <a:pt x="9" y="27"/>
                    </a:cubicBezTo>
                    <a:cubicBezTo>
                      <a:pt x="9" y="14"/>
                      <a:pt x="9" y="14"/>
                      <a:pt x="9" y="14"/>
                    </a:cubicBezTo>
                    <a:cubicBezTo>
                      <a:pt x="9" y="11"/>
                      <a:pt x="11" y="9"/>
                      <a:pt x="14" y="9"/>
                    </a:cubicBezTo>
                    <a:close/>
                    <a:moveTo>
                      <a:pt x="161" y="127"/>
                    </a:moveTo>
                    <a:cubicBezTo>
                      <a:pt x="94" y="165"/>
                      <a:pt x="94" y="165"/>
                      <a:pt x="94" y="165"/>
                    </a:cubicBezTo>
                    <a:cubicBezTo>
                      <a:pt x="91" y="167"/>
                      <a:pt x="85" y="167"/>
                      <a:pt x="82" y="165"/>
                    </a:cubicBezTo>
                    <a:cubicBezTo>
                      <a:pt x="15" y="127"/>
                      <a:pt x="15" y="127"/>
                      <a:pt x="15" y="127"/>
                    </a:cubicBezTo>
                    <a:cubicBezTo>
                      <a:pt x="12" y="125"/>
                      <a:pt x="9" y="120"/>
                      <a:pt x="9" y="117"/>
                    </a:cubicBezTo>
                    <a:cubicBezTo>
                      <a:pt x="9" y="33"/>
                      <a:pt x="9" y="33"/>
                      <a:pt x="9" y="33"/>
                    </a:cubicBezTo>
                    <a:cubicBezTo>
                      <a:pt x="11" y="31"/>
                      <a:pt x="13" y="30"/>
                      <a:pt x="15" y="30"/>
                    </a:cubicBezTo>
                    <a:cubicBezTo>
                      <a:pt x="163" y="30"/>
                      <a:pt x="163" y="30"/>
                      <a:pt x="163" y="30"/>
                    </a:cubicBezTo>
                    <a:cubicBezTo>
                      <a:pt x="165" y="30"/>
                      <a:pt x="166" y="30"/>
                      <a:pt x="167" y="31"/>
                    </a:cubicBezTo>
                    <a:cubicBezTo>
                      <a:pt x="167" y="117"/>
                      <a:pt x="167" y="117"/>
                      <a:pt x="167" y="117"/>
                    </a:cubicBezTo>
                    <a:cubicBezTo>
                      <a:pt x="167" y="120"/>
                      <a:pt x="164" y="125"/>
                      <a:pt x="161"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00" name="组合 299"/>
            <p:cNvGrpSpPr/>
            <p:nvPr/>
          </p:nvGrpSpPr>
          <p:grpSpPr>
            <a:xfrm>
              <a:off x="9029129" y="1255047"/>
              <a:ext cx="175614" cy="158545"/>
              <a:chOff x="13635038" y="3771900"/>
              <a:chExt cx="484187" cy="477837"/>
            </a:xfrm>
            <a:solidFill>
              <a:srgbClr val="1D1D1A"/>
            </a:solidFill>
          </p:grpSpPr>
          <p:sp>
            <p:nvSpPr>
              <p:cNvPr id="449" name="Oval 28"/>
              <p:cNvSpPr>
                <a:spLocks noChangeArrowheads="1"/>
              </p:cNvSpPr>
              <p:nvPr/>
            </p:nvSpPr>
            <p:spPr bwMode="auto">
              <a:xfrm>
                <a:off x="13769975" y="3889375"/>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0" name="Freeform 29"/>
              <p:cNvSpPr>
                <a:spLocks noEditPoints="1"/>
              </p:cNvSpPr>
              <p:nvPr/>
            </p:nvSpPr>
            <p:spPr bwMode="auto">
              <a:xfrm>
                <a:off x="13717588" y="3829050"/>
                <a:ext cx="319087" cy="314325"/>
              </a:xfrm>
              <a:custGeom>
                <a:avLst/>
                <a:gdLst>
                  <a:gd name="T0" fmla="*/ 58 w 116"/>
                  <a:gd name="T1" fmla="*/ 0 h 116"/>
                  <a:gd name="T2" fmla="*/ 0 w 116"/>
                  <a:gd name="T3" fmla="*/ 58 h 116"/>
                  <a:gd name="T4" fmla="*/ 58 w 116"/>
                  <a:gd name="T5" fmla="*/ 116 h 116"/>
                  <a:gd name="T6" fmla="*/ 116 w 116"/>
                  <a:gd name="T7" fmla="*/ 58 h 116"/>
                  <a:gd name="T8" fmla="*/ 58 w 116"/>
                  <a:gd name="T9" fmla="*/ 0 h 116"/>
                  <a:gd name="T10" fmla="*/ 111 w 116"/>
                  <a:gd name="T11" fmla="*/ 56 h 116"/>
                  <a:gd name="T12" fmla="*/ 99 w 116"/>
                  <a:gd name="T13" fmla="*/ 56 h 116"/>
                  <a:gd name="T14" fmla="*/ 91 w 116"/>
                  <a:gd name="T15" fmla="*/ 49 h 116"/>
                  <a:gd name="T16" fmla="*/ 60 w 116"/>
                  <a:gd name="T17" fmla="*/ 23 h 116"/>
                  <a:gd name="T18" fmla="*/ 60 w 116"/>
                  <a:gd name="T19" fmla="*/ 5 h 116"/>
                  <a:gd name="T20" fmla="*/ 111 w 116"/>
                  <a:gd name="T21" fmla="*/ 56 h 116"/>
                  <a:gd name="T22" fmla="*/ 28 w 116"/>
                  <a:gd name="T23" fmla="*/ 60 h 116"/>
                  <a:gd name="T24" fmla="*/ 53 w 116"/>
                  <a:gd name="T25" fmla="*/ 60 h 116"/>
                  <a:gd name="T26" fmla="*/ 39 w 116"/>
                  <a:gd name="T27" fmla="*/ 81 h 116"/>
                  <a:gd name="T28" fmla="*/ 28 w 116"/>
                  <a:gd name="T29" fmla="*/ 60 h 116"/>
                  <a:gd name="T30" fmla="*/ 81 w 116"/>
                  <a:gd name="T31" fmla="*/ 56 h 116"/>
                  <a:gd name="T32" fmla="*/ 60 w 116"/>
                  <a:gd name="T33" fmla="*/ 56 h 116"/>
                  <a:gd name="T34" fmla="*/ 60 w 116"/>
                  <a:gd name="T35" fmla="*/ 28 h 116"/>
                  <a:gd name="T36" fmla="*/ 87 w 116"/>
                  <a:gd name="T37" fmla="*/ 49 h 116"/>
                  <a:gd name="T38" fmla="*/ 81 w 116"/>
                  <a:gd name="T39" fmla="*/ 56 h 116"/>
                  <a:gd name="T40" fmla="*/ 56 w 116"/>
                  <a:gd name="T41" fmla="*/ 56 h 116"/>
                  <a:gd name="T42" fmla="*/ 28 w 116"/>
                  <a:gd name="T43" fmla="*/ 56 h 116"/>
                  <a:gd name="T44" fmla="*/ 56 w 116"/>
                  <a:gd name="T45" fmla="*/ 28 h 116"/>
                  <a:gd name="T46" fmla="*/ 56 w 116"/>
                  <a:gd name="T47" fmla="*/ 56 h 116"/>
                  <a:gd name="T48" fmla="*/ 56 w 116"/>
                  <a:gd name="T49" fmla="*/ 65 h 116"/>
                  <a:gd name="T50" fmla="*/ 56 w 116"/>
                  <a:gd name="T51" fmla="*/ 88 h 116"/>
                  <a:gd name="T52" fmla="*/ 42 w 116"/>
                  <a:gd name="T53" fmla="*/ 84 h 116"/>
                  <a:gd name="T54" fmla="*/ 56 w 116"/>
                  <a:gd name="T55" fmla="*/ 65 h 116"/>
                  <a:gd name="T56" fmla="*/ 56 w 116"/>
                  <a:gd name="T57" fmla="*/ 93 h 116"/>
                  <a:gd name="T58" fmla="*/ 56 w 116"/>
                  <a:gd name="T59" fmla="*/ 111 h 116"/>
                  <a:gd name="T60" fmla="*/ 29 w 116"/>
                  <a:gd name="T61" fmla="*/ 103 h 116"/>
                  <a:gd name="T62" fmla="*/ 40 w 116"/>
                  <a:gd name="T63" fmla="*/ 88 h 116"/>
                  <a:gd name="T64" fmla="*/ 56 w 116"/>
                  <a:gd name="T65" fmla="*/ 93 h 116"/>
                  <a:gd name="T66" fmla="*/ 60 w 116"/>
                  <a:gd name="T67" fmla="*/ 60 h 116"/>
                  <a:gd name="T68" fmla="*/ 81 w 116"/>
                  <a:gd name="T69" fmla="*/ 60 h 116"/>
                  <a:gd name="T70" fmla="*/ 87 w 116"/>
                  <a:gd name="T71" fmla="*/ 67 h 116"/>
                  <a:gd name="T72" fmla="*/ 60 w 116"/>
                  <a:gd name="T73" fmla="*/ 88 h 116"/>
                  <a:gd name="T74" fmla="*/ 60 w 116"/>
                  <a:gd name="T75" fmla="*/ 60 h 116"/>
                  <a:gd name="T76" fmla="*/ 56 w 116"/>
                  <a:gd name="T77" fmla="*/ 5 h 116"/>
                  <a:gd name="T78" fmla="*/ 56 w 116"/>
                  <a:gd name="T79" fmla="*/ 23 h 116"/>
                  <a:gd name="T80" fmla="*/ 23 w 116"/>
                  <a:gd name="T81" fmla="*/ 56 h 116"/>
                  <a:gd name="T82" fmla="*/ 5 w 116"/>
                  <a:gd name="T83" fmla="*/ 56 h 116"/>
                  <a:gd name="T84" fmla="*/ 56 w 116"/>
                  <a:gd name="T85" fmla="*/ 5 h 116"/>
                  <a:gd name="T86" fmla="*/ 5 w 116"/>
                  <a:gd name="T87" fmla="*/ 60 h 116"/>
                  <a:gd name="T88" fmla="*/ 23 w 116"/>
                  <a:gd name="T89" fmla="*/ 60 h 116"/>
                  <a:gd name="T90" fmla="*/ 36 w 116"/>
                  <a:gd name="T91" fmla="*/ 85 h 116"/>
                  <a:gd name="T92" fmla="*/ 25 w 116"/>
                  <a:gd name="T93" fmla="*/ 100 h 116"/>
                  <a:gd name="T94" fmla="*/ 5 w 116"/>
                  <a:gd name="T95" fmla="*/ 60 h 116"/>
                  <a:gd name="T96" fmla="*/ 60 w 116"/>
                  <a:gd name="T97" fmla="*/ 111 h 116"/>
                  <a:gd name="T98" fmla="*/ 60 w 116"/>
                  <a:gd name="T99" fmla="*/ 93 h 116"/>
                  <a:gd name="T100" fmla="*/ 91 w 116"/>
                  <a:gd name="T101" fmla="*/ 67 h 116"/>
                  <a:gd name="T102" fmla="*/ 99 w 116"/>
                  <a:gd name="T103" fmla="*/ 60 h 116"/>
                  <a:gd name="T104" fmla="*/ 111 w 116"/>
                  <a:gd name="T105" fmla="*/ 60 h 116"/>
                  <a:gd name="T106" fmla="*/ 60 w 116"/>
                  <a:gd name="T107" fmla="*/ 11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111" y="56"/>
                    </a:moveTo>
                    <a:cubicBezTo>
                      <a:pt x="99" y="56"/>
                      <a:pt x="99" y="56"/>
                      <a:pt x="99" y="56"/>
                    </a:cubicBezTo>
                    <a:cubicBezTo>
                      <a:pt x="98" y="52"/>
                      <a:pt x="95" y="49"/>
                      <a:pt x="91" y="49"/>
                    </a:cubicBezTo>
                    <a:cubicBezTo>
                      <a:pt x="88" y="35"/>
                      <a:pt x="75" y="24"/>
                      <a:pt x="60" y="23"/>
                    </a:cubicBezTo>
                    <a:cubicBezTo>
                      <a:pt x="60" y="5"/>
                      <a:pt x="60" y="5"/>
                      <a:pt x="60" y="5"/>
                    </a:cubicBezTo>
                    <a:cubicBezTo>
                      <a:pt x="88" y="6"/>
                      <a:pt x="110" y="28"/>
                      <a:pt x="111" y="56"/>
                    </a:cubicBezTo>
                    <a:close/>
                    <a:moveTo>
                      <a:pt x="28" y="60"/>
                    </a:moveTo>
                    <a:cubicBezTo>
                      <a:pt x="53" y="60"/>
                      <a:pt x="53" y="60"/>
                      <a:pt x="53" y="60"/>
                    </a:cubicBezTo>
                    <a:cubicBezTo>
                      <a:pt x="39" y="81"/>
                      <a:pt x="39" y="81"/>
                      <a:pt x="39" y="81"/>
                    </a:cubicBezTo>
                    <a:cubicBezTo>
                      <a:pt x="33" y="76"/>
                      <a:pt x="29" y="69"/>
                      <a:pt x="28" y="60"/>
                    </a:cubicBezTo>
                    <a:close/>
                    <a:moveTo>
                      <a:pt x="81" y="56"/>
                    </a:moveTo>
                    <a:cubicBezTo>
                      <a:pt x="60" y="56"/>
                      <a:pt x="60" y="56"/>
                      <a:pt x="60" y="56"/>
                    </a:cubicBezTo>
                    <a:cubicBezTo>
                      <a:pt x="60" y="28"/>
                      <a:pt x="60" y="28"/>
                      <a:pt x="60" y="28"/>
                    </a:cubicBezTo>
                    <a:cubicBezTo>
                      <a:pt x="73" y="29"/>
                      <a:pt x="83" y="38"/>
                      <a:pt x="87" y="49"/>
                    </a:cubicBezTo>
                    <a:cubicBezTo>
                      <a:pt x="84" y="51"/>
                      <a:pt x="82" y="53"/>
                      <a:pt x="81" y="56"/>
                    </a:cubicBezTo>
                    <a:close/>
                    <a:moveTo>
                      <a:pt x="56" y="56"/>
                    </a:moveTo>
                    <a:cubicBezTo>
                      <a:pt x="28" y="56"/>
                      <a:pt x="28" y="56"/>
                      <a:pt x="28" y="56"/>
                    </a:cubicBezTo>
                    <a:cubicBezTo>
                      <a:pt x="29" y="41"/>
                      <a:pt x="41" y="29"/>
                      <a:pt x="56" y="28"/>
                    </a:cubicBezTo>
                    <a:lnTo>
                      <a:pt x="56" y="56"/>
                    </a:lnTo>
                    <a:close/>
                    <a:moveTo>
                      <a:pt x="56" y="65"/>
                    </a:moveTo>
                    <a:cubicBezTo>
                      <a:pt x="56" y="88"/>
                      <a:pt x="56" y="88"/>
                      <a:pt x="56" y="88"/>
                    </a:cubicBezTo>
                    <a:cubicBezTo>
                      <a:pt x="51" y="88"/>
                      <a:pt x="46" y="86"/>
                      <a:pt x="42" y="84"/>
                    </a:cubicBezTo>
                    <a:lnTo>
                      <a:pt x="56" y="65"/>
                    </a:lnTo>
                    <a:close/>
                    <a:moveTo>
                      <a:pt x="56" y="93"/>
                    </a:moveTo>
                    <a:cubicBezTo>
                      <a:pt x="56" y="111"/>
                      <a:pt x="56" y="111"/>
                      <a:pt x="56" y="111"/>
                    </a:cubicBezTo>
                    <a:cubicBezTo>
                      <a:pt x="46" y="111"/>
                      <a:pt x="37" y="108"/>
                      <a:pt x="29" y="103"/>
                    </a:cubicBezTo>
                    <a:cubicBezTo>
                      <a:pt x="40" y="88"/>
                      <a:pt x="40" y="88"/>
                      <a:pt x="40" y="88"/>
                    </a:cubicBezTo>
                    <a:cubicBezTo>
                      <a:pt x="44" y="91"/>
                      <a:pt x="50" y="92"/>
                      <a:pt x="56" y="93"/>
                    </a:cubicBezTo>
                    <a:close/>
                    <a:moveTo>
                      <a:pt x="60" y="60"/>
                    </a:moveTo>
                    <a:cubicBezTo>
                      <a:pt x="81" y="60"/>
                      <a:pt x="81" y="60"/>
                      <a:pt x="81" y="60"/>
                    </a:cubicBezTo>
                    <a:cubicBezTo>
                      <a:pt x="82" y="63"/>
                      <a:pt x="84" y="66"/>
                      <a:pt x="87" y="67"/>
                    </a:cubicBezTo>
                    <a:cubicBezTo>
                      <a:pt x="83" y="78"/>
                      <a:pt x="73" y="87"/>
                      <a:pt x="60" y="88"/>
                    </a:cubicBezTo>
                    <a:lnTo>
                      <a:pt x="60" y="60"/>
                    </a:lnTo>
                    <a:close/>
                    <a:moveTo>
                      <a:pt x="56" y="5"/>
                    </a:moveTo>
                    <a:cubicBezTo>
                      <a:pt x="56" y="23"/>
                      <a:pt x="56" y="23"/>
                      <a:pt x="56" y="23"/>
                    </a:cubicBezTo>
                    <a:cubicBezTo>
                      <a:pt x="38" y="25"/>
                      <a:pt x="25" y="38"/>
                      <a:pt x="23" y="56"/>
                    </a:cubicBezTo>
                    <a:cubicBezTo>
                      <a:pt x="5" y="56"/>
                      <a:pt x="5" y="56"/>
                      <a:pt x="5" y="56"/>
                    </a:cubicBezTo>
                    <a:cubicBezTo>
                      <a:pt x="6" y="28"/>
                      <a:pt x="28" y="6"/>
                      <a:pt x="56" y="5"/>
                    </a:cubicBezTo>
                    <a:close/>
                    <a:moveTo>
                      <a:pt x="5" y="60"/>
                    </a:moveTo>
                    <a:cubicBezTo>
                      <a:pt x="23" y="60"/>
                      <a:pt x="23" y="60"/>
                      <a:pt x="23" y="60"/>
                    </a:cubicBezTo>
                    <a:cubicBezTo>
                      <a:pt x="24" y="70"/>
                      <a:pt x="29" y="79"/>
                      <a:pt x="36" y="85"/>
                    </a:cubicBezTo>
                    <a:cubicBezTo>
                      <a:pt x="25" y="100"/>
                      <a:pt x="25" y="100"/>
                      <a:pt x="25" y="100"/>
                    </a:cubicBezTo>
                    <a:cubicBezTo>
                      <a:pt x="13" y="91"/>
                      <a:pt x="6" y="76"/>
                      <a:pt x="5" y="60"/>
                    </a:cubicBezTo>
                    <a:close/>
                    <a:moveTo>
                      <a:pt x="60" y="111"/>
                    </a:moveTo>
                    <a:cubicBezTo>
                      <a:pt x="60" y="93"/>
                      <a:pt x="60" y="93"/>
                      <a:pt x="60" y="93"/>
                    </a:cubicBezTo>
                    <a:cubicBezTo>
                      <a:pt x="75" y="92"/>
                      <a:pt x="88" y="81"/>
                      <a:pt x="91" y="67"/>
                    </a:cubicBezTo>
                    <a:cubicBezTo>
                      <a:pt x="95" y="67"/>
                      <a:pt x="98" y="64"/>
                      <a:pt x="99" y="60"/>
                    </a:cubicBezTo>
                    <a:cubicBezTo>
                      <a:pt x="111" y="60"/>
                      <a:pt x="111" y="60"/>
                      <a:pt x="111" y="60"/>
                    </a:cubicBezTo>
                    <a:cubicBezTo>
                      <a:pt x="110" y="88"/>
                      <a:pt x="88" y="110"/>
                      <a:pt x="60"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1" name="Freeform 30"/>
              <p:cNvSpPr>
                <a:spLocks noEditPoints="1"/>
              </p:cNvSpPr>
              <p:nvPr/>
            </p:nvSpPr>
            <p:spPr bwMode="auto">
              <a:xfrm>
                <a:off x="13635038" y="3771900"/>
                <a:ext cx="484187" cy="477837"/>
              </a:xfrm>
              <a:custGeom>
                <a:avLst/>
                <a:gdLst>
                  <a:gd name="T0" fmla="*/ 162 w 176"/>
                  <a:gd name="T1" fmla="*/ 0 h 176"/>
                  <a:gd name="T2" fmla="*/ 14 w 176"/>
                  <a:gd name="T3" fmla="*/ 0 h 176"/>
                  <a:gd name="T4" fmla="*/ 0 w 176"/>
                  <a:gd name="T5" fmla="*/ 14 h 176"/>
                  <a:gd name="T6" fmla="*/ 0 w 176"/>
                  <a:gd name="T7" fmla="*/ 117 h 176"/>
                  <a:gd name="T8" fmla="*/ 10 w 176"/>
                  <a:gd name="T9" fmla="*/ 135 h 176"/>
                  <a:gd name="T10" fmla="*/ 78 w 176"/>
                  <a:gd name="T11" fmla="*/ 174 h 176"/>
                  <a:gd name="T12" fmla="*/ 88 w 176"/>
                  <a:gd name="T13" fmla="*/ 176 h 176"/>
                  <a:gd name="T14" fmla="*/ 98 w 176"/>
                  <a:gd name="T15" fmla="*/ 174 h 176"/>
                  <a:gd name="T16" fmla="*/ 166 w 176"/>
                  <a:gd name="T17" fmla="*/ 135 h 176"/>
                  <a:gd name="T18" fmla="*/ 176 w 176"/>
                  <a:gd name="T19" fmla="*/ 117 h 176"/>
                  <a:gd name="T20" fmla="*/ 176 w 176"/>
                  <a:gd name="T21" fmla="*/ 14 h 176"/>
                  <a:gd name="T22" fmla="*/ 162 w 176"/>
                  <a:gd name="T23" fmla="*/ 0 h 176"/>
                  <a:gd name="T24" fmla="*/ 167 w 176"/>
                  <a:gd name="T25" fmla="*/ 117 h 176"/>
                  <a:gd name="T26" fmla="*/ 161 w 176"/>
                  <a:gd name="T27" fmla="*/ 127 h 176"/>
                  <a:gd name="T28" fmla="*/ 94 w 176"/>
                  <a:gd name="T29" fmla="*/ 166 h 176"/>
                  <a:gd name="T30" fmla="*/ 82 w 176"/>
                  <a:gd name="T31" fmla="*/ 166 h 176"/>
                  <a:gd name="T32" fmla="*/ 15 w 176"/>
                  <a:gd name="T33" fmla="*/ 127 h 176"/>
                  <a:gd name="T34" fmla="*/ 9 w 176"/>
                  <a:gd name="T35" fmla="*/ 117 h 176"/>
                  <a:gd name="T36" fmla="*/ 9 w 176"/>
                  <a:gd name="T37" fmla="*/ 14 h 176"/>
                  <a:gd name="T38" fmla="*/ 14 w 176"/>
                  <a:gd name="T39" fmla="*/ 9 h 176"/>
                  <a:gd name="T40" fmla="*/ 162 w 176"/>
                  <a:gd name="T41" fmla="*/ 9 h 176"/>
                  <a:gd name="T42" fmla="*/ 167 w 176"/>
                  <a:gd name="T43" fmla="*/ 14 h 176"/>
                  <a:gd name="T44" fmla="*/ 167 w 176"/>
                  <a:gd name="T45" fmla="*/ 1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162" y="0"/>
                    </a:moveTo>
                    <a:cubicBezTo>
                      <a:pt x="14" y="0"/>
                      <a:pt x="14" y="0"/>
                      <a:pt x="14" y="0"/>
                    </a:cubicBezTo>
                    <a:cubicBezTo>
                      <a:pt x="6" y="0"/>
                      <a:pt x="0" y="6"/>
                      <a:pt x="0" y="14"/>
                    </a:cubicBezTo>
                    <a:cubicBezTo>
                      <a:pt x="0" y="117"/>
                      <a:pt x="0" y="117"/>
                      <a:pt x="0" y="117"/>
                    </a:cubicBezTo>
                    <a:cubicBezTo>
                      <a:pt x="0" y="124"/>
                      <a:pt x="5" y="132"/>
                      <a:pt x="10" y="135"/>
                    </a:cubicBezTo>
                    <a:cubicBezTo>
                      <a:pt x="78" y="174"/>
                      <a:pt x="78" y="174"/>
                      <a:pt x="78" y="174"/>
                    </a:cubicBezTo>
                    <a:cubicBezTo>
                      <a:pt x="80" y="175"/>
                      <a:pt x="84" y="176"/>
                      <a:pt x="88" y="176"/>
                    </a:cubicBezTo>
                    <a:cubicBezTo>
                      <a:pt x="92" y="176"/>
                      <a:pt x="96" y="175"/>
                      <a:pt x="98" y="174"/>
                    </a:cubicBezTo>
                    <a:cubicBezTo>
                      <a:pt x="166" y="135"/>
                      <a:pt x="166" y="135"/>
                      <a:pt x="166" y="135"/>
                    </a:cubicBezTo>
                    <a:cubicBezTo>
                      <a:pt x="171" y="132"/>
                      <a:pt x="176" y="124"/>
                      <a:pt x="176" y="117"/>
                    </a:cubicBezTo>
                    <a:cubicBezTo>
                      <a:pt x="176" y="14"/>
                      <a:pt x="176" y="14"/>
                      <a:pt x="176" y="14"/>
                    </a:cubicBezTo>
                    <a:cubicBezTo>
                      <a:pt x="176" y="6"/>
                      <a:pt x="170" y="0"/>
                      <a:pt x="162" y="0"/>
                    </a:cubicBezTo>
                    <a:close/>
                    <a:moveTo>
                      <a:pt x="167" y="117"/>
                    </a:moveTo>
                    <a:cubicBezTo>
                      <a:pt x="167" y="121"/>
                      <a:pt x="164" y="125"/>
                      <a:pt x="161" y="127"/>
                    </a:cubicBezTo>
                    <a:cubicBezTo>
                      <a:pt x="94" y="166"/>
                      <a:pt x="94" y="166"/>
                      <a:pt x="94" y="166"/>
                    </a:cubicBezTo>
                    <a:cubicBezTo>
                      <a:pt x="91" y="167"/>
                      <a:pt x="85" y="167"/>
                      <a:pt x="82" y="166"/>
                    </a:cubicBezTo>
                    <a:cubicBezTo>
                      <a:pt x="15" y="127"/>
                      <a:pt x="15" y="127"/>
                      <a:pt x="15" y="127"/>
                    </a:cubicBezTo>
                    <a:cubicBezTo>
                      <a:pt x="12" y="125"/>
                      <a:pt x="9" y="121"/>
                      <a:pt x="9" y="117"/>
                    </a:cubicBezTo>
                    <a:cubicBezTo>
                      <a:pt x="9" y="14"/>
                      <a:pt x="9" y="14"/>
                      <a:pt x="9" y="14"/>
                    </a:cubicBezTo>
                    <a:cubicBezTo>
                      <a:pt x="9" y="12"/>
                      <a:pt x="11" y="9"/>
                      <a:pt x="14" y="9"/>
                    </a:cubicBezTo>
                    <a:cubicBezTo>
                      <a:pt x="162" y="9"/>
                      <a:pt x="162" y="9"/>
                      <a:pt x="162" y="9"/>
                    </a:cubicBezTo>
                    <a:cubicBezTo>
                      <a:pt x="165" y="9"/>
                      <a:pt x="167" y="12"/>
                      <a:pt x="167" y="14"/>
                    </a:cubicBezTo>
                    <a:lnTo>
                      <a:pt x="167"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01" name="组合 300"/>
            <p:cNvGrpSpPr/>
            <p:nvPr/>
          </p:nvGrpSpPr>
          <p:grpSpPr>
            <a:xfrm>
              <a:off x="9404821" y="1255309"/>
              <a:ext cx="175614" cy="158016"/>
              <a:chOff x="13635038" y="4937125"/>
              <a:chExt cx="484187" cy="476250"/>
            </a:xfrm>
            <a:solidFill>
              <a:srgbClr val="1D1D1A"/>
            </a:solidFill>
          </p:grpSpPr>
          <p:sp>
            <p:nvSpPr>
              <p:cNvPr id="447" name="Freeform 31"/>
              <p:cNvSpPr/>
              <p:nvPr/>
            </p:nvSpPr>
            <p:spPr bwMode="auto">
              <a:xfrm>
                <a:off x="13731875" y="5032375"/>
                <a:ext cx="292100" cy="214312"/>
              </a:xfrm>
              <a:custGeom>
                <a:avLst/>
                <a:gdLst>
                  <a:gd name="T0" fmla="*/ 94 w 106"/>
                  <a:gd name="T1" fmla="*/ 4 h 79"/>
                  <a:gd name="T2" fmla="*/ 18 w 106"/>
                  <a:gd name="T3" fmla="*/ 4 h 79"/>
                  <a:gd name="T4" fmla="*/ 12 w 106"/>
                  <a:gd name="T5" fmla="*/ 0 h 79"/>
                  <a:gd name="T6" fmla="*/ 5 w 106"/>
                  <a:gd name="T7" fmla="*/ 7 h 79"/>
                  <a:gd name="T8" fmla="*/ 12 w 106"/>
                  <a:gd name="T9" fmla="*/ 14 h 79"/>
                  <a:gd name="T10" fmla="*/ 19 w 106"/>
                  <a:gd name="T11" fmla="*/ 8 h 79"/>
                  <a:gd name="T12" fmla="*/ 94 w 106"/>
                  <a:gd name="T13" fmla="*/ 8 h 79"/>
                  <a:gd name="T14" fmla="*/ 102 w 106"/>
                  <a:gd name="T15" fmla="*/ 18 h 79"/>
                  <a:gd name="T16" fmla="*/ 102 w 106"/>
                  <a:gd name="T17" fmla="*/ 19 h 79"/>
                  <a:gd name="T18" fmla="*/ 94 w 106"/>
                  <a:gd name="T19" fmla="*/ 28 h 79"/>
                  <a:gd name="T20" fmla="*/ 35 w 106"/>
                  <a:gd name="T21" fmla="*/ 28 h 79"/>
                  <a:gd name="T22" fmla="*/ 28 w 106"/>
                  <a:gd name="T23" fmla="*/ 23 h 79"/>
                  <a:gd name="T24" fmla="*/ 21 w 106"/>
                  <a:gd name="T25" fmla="*/ 28 h 79"/>
                  <a:gd name="T26" fmla="*/ 12 w 106"/>
                  <a:gd name="T27" fmla="*/ 28 h 79"/>
                  <a:gd name="T28" fmla="*/ 0 w 106"/>
                  <a:gd name="T29" fmla="*/ 40 h 79"/>
                  <a:gd name="T30" fmla="*/ 12 w 106"/>
                  <a:gd name="T31" fmla="*/ 51 h 79"/>
                  <a:gd name="T32" fmla="*/ 71 w 106"/>
                  <a:gd name="T33" fmla="*/ 51 h 79"/>
                  <a:gd name="T34" fmla="*/ 78 w 106"/>
                  <a:gd name="T35" fmla="*/ 56 h 79"/>
                  <a:gd name="T36" fmla="*/ 85 w 106"/>
                  <a:gd name="T37" fmla="*/ 51 h 79"/>
                  <a:gd name="T38" fmla="*/ 94 w 106"/>
                  <a:gd name="T39" fmla="*/ 51 h 79"/>
                  <a:gd name="T40" fmla="*/ 102 w 106"/>
                  <a:gd name="T41" fmla="*/ 59 h 79"/>
                  <a:gd name="T42" fmla="*/ 102 w 106"/>
                  <a:gd name="T43" fmla="*/ 62 h 79"/>
                  <a:gd name="T44" fmla="*/ 94 w 106"/>
                  <a:gd name="T45" fmla="*/ 70 h 79"/>
                  <a:gd name="T46" fmla="*/ 19 w 106"/>
                  <a:gd name="T47" fmla="*/ 70 h 79"/>
                  <a:gd name="T48" fmla="*/ 12 w 106"/>
                  <a:gd name="T49" fmla="*/ 65 h 79"/>
                  <a:gd name="T50" fmla="*/ 5 w 106"/>
                  <a:gd name="T51" fmla="*/ 72 h 79"/>
                  <a:gd name="T52" fmla="*/ 12 w 106"/>
                  <a:gd name="T53" fmla="*/ 79 h 79"/>
                  <a:gd name="T54" fmla="*/ 19 w 106"/>
                  <a:gd name="T55" fmla="*/ 75 h 79"/>
                  <a:gd name="T56" fmla="*/ 94 w 106"/>
                  <a:gd name="T57" fmla="*/ 75 h 79"/>
                  <a:gd name="T58" fmla="*/ 106 w 106"/>
                  <a:gd name="T59" fmla="*/ 62 h 79"/>
                  <a:gd name="T60" fmla="*/ 106 w 106"/>
                  <a:gd name="T61" fmla="*/ 59 h 79"/>
                  <a:gd name="T62" fmla="*/ 94 w 106"/>
                  <a:gd name="T63" fmla="*/ 47 h 79"/>
                  <a:gd name="T64" fmla="*/ 85 w 106"/>
                  <a:gd name="T65" fmla="*/ 47 h 79"/>
                  <a:gd name="T66" fmla="*/ 78 w 106"/>
                  <a:gd name="T67" fmla="*/ 42 h 79"/>
                  <a:gd name="T68" fmla="*/ 71 w 106"/>
                  <a:gd name="T69" fmla="*/ 47 h 79"/>
                  <a:gd name="T70" fmla="*/ 12 w 106"/>
                  <a:gd name="T71" fmla="*/ 47 h 79"/>
                  <a:gd name="T72" fmla="*/ 4 w 106"/>
                  <a:gd name="T73" fmla="*/ 40 h 79"/>
                  <a:gd name="T74" fmla="*/ 12 w 106"/>
                  <a:gd name="T75" fmla="*/ 33 h 79"/>
                  <a:gd name="T76" fmla="*/ 21 w 106"/>
                  <a:gd name="T77" fmla="*/ 33 h 79"/>
                  <a:gd name="T78" fmla="*/ 28 w 106"/>
                  <a:gd name="T79" fmla="*/ 37 h 79"/>
                  <a:gd name="T80" fmla="*/ 35 w 106"/>
                  <a:gd name="T81" fmla="*/ 33 h 79"/>
                  <a:gd name="T82" fmla="*/ 94 w 106"/>
                  <a:gd name="T83" fmla="*/ 33 h 79"/>
                  <a:gd name="T84" fmla="*/ 106 w 106"/>
                  <a:gd name="T85" fmla="*/ 19 h 79"/>
                  <a:gd name="T86" fmla="*/ 106 w 106"/>
                  <a:gd name="T87" fmla="*/ 18 h 79"/>
                  <a:gd name="T88" fmla="*/ 94 w 106"/>
                  <a:gd name="T89" fmla="*/ 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79">
                    <a:moveTo>
                      <a:pt x="94" y="4"/>
                    </a:moveTo>
                    <a:cubicBezTo>
                      <a:pt x="18" y="4"/>
                      <a:pt x="18" y="4"/>
                      <a:pt x="18" y="4"/>
                    </a:cubicBezTo>
                    <a:cubicBezTo>
                      <a:pt x="17" y="2"/>
                      <a:pt x="15" y="0"/>
                      <a:pt x="12" y="0"/>
                    </a:cubicBezTo>
                    <a:cubicBezTo>
                      <a:pt x="8" y="0"/>
                      <a:pt x="5" y="3"/>
                      <a:pt x="5" y="7"/>
                    </a:cubicBezTo>
                    <a:cubicBezTo>
                      <a:pt x="5" y="11"/>
                      <a:pt x="8" y="14"/>
                      <a:pt x="12" y="14"/>
                    </a:cubicBezTo>
                    <a:cubicBezTo>
                      <a:pt x="16" y="14"/>
                      <a:pt x="19" y="12"/>
                      <a:pt x="19" y="8"/>
                    </a:cubicBezTo>
                    <a:cubicBezTo>
                      <a:pt x="94" y="8"/>
                      <a:pt x="94" y="8"/>
                      <a:pt x="94" y="8"/>
                    </a:cubicBezTo>
                    <a:cubicBezTo>
                      <a:pt x="98" y="8"/>
                      <a:pt x="102" y="14"/>
                      <a:pt x="102" y="18"/>
                    </a:cubicBezTo>
                    <a:cubicBezTo>
                      <a:pt x="102" y="19"/>
                      <a:pt x="102" y="19"/>
                      <a:pt x="102" y="19"/>
                    </a:cubicBezTo>
                    <a:cubicBezTo>
                      <a:pt x="102" y="23"/>
                      <a:pt x="98" y="28"/>
                      <a:pt x="94" y="28"/>
                    </a:cubicBezTo>
                    <a:cubicBezTo>
                      <a:pt x="35" y="28"/>
                      <a:pt x="35" y="28"/>
                      <a:pt x="35" y="28"/>
                    </a:cubicBezTo>
                    <a:cubicBezTo>
                      <a:pt x="34" y="25"/>
                      <a:pt x="31" y="23"/>
                      <a:pt x="28" y="23"/>
                    </a:cubicBezTo>
                    <a:cubicBezTo>
                      <a:pt x="25" y="23"/>
                      <a:pt x="22" y="25"/>
                      <a:pt x="21" y="28"/>
                    </a:cubicBezTo>
                    <a:cubicBezTo>
                      <a:pt x="12" y="28"/>
                      <a:pt x="12" y="28"/>
                      <a:pt x="12" y="28"/>
                    </a:cubicBezTo>
                    <a:cubicBezTo>
                      <a:pt x="5" y="28"/>
                      <a:pt x="0" y="33"/>
                      <a:pt x="0" y="40"/>
                    </a:cubicBezTo>
                    <a:cubicBezTo>
                      <a:pt x="0" y="46"/>
                      <a:pt x="5" y="51"/>
                      <a:pt x="12" y="51"/>
                    </a:cubicBezTo>
                    <a:cubicBezTo>
                      <a:pt x="71" y="51"/>
                      <a:pt x="71" y="51"/>
                      <a:pt x="71" y="51"/>
                    </a:cubicBezTo>
                    <a:cubicBezTo>
                      <a:pt x="72" y="54"/>
                      <a:pt x="75" y="56"/>
                      <a:pt x="78" y="56"/>
                    </a:cubicBezTo>
                    <a:cubicBezTo>
                      <a:pt x="81" y="56"/>
                      <a:pt x="84" y="54"/>
                      <a:pt x="85" y="51"/>
                    </a:cubicBezTo>
                    <a:cubicBezTo>
                      <a:pt x="94" y="51"/>
                      <a:pt x="94" y="51"/>
                      <a:pt x="94" y="51"/>
                    </a:cubicBezTo>
                    <a:cubicBezTo>
                      <a:pt x="98" y="51"/>
                      <a:pt x="102" y="56"/>
                      <a:pt x="102" y="59"/>
                    </a:cubicBezTo>
                    <a:cubicBezTo>
                      <a:pt x="102" y="62"/>
                      <a:pt x="102" y="62"/>
                      <a:pt x="102" y="62"/>
                    </a:cubicBezTo>
                    <a:cubicBezTo>
                      <a:pt x="102" y="66"/>
                      <a:pt x="98" y="70"/>
                      <a:pt x="94" y="70"/>
                    </a:cubicBezTo>
                    <a:cubicBezTo>
                      <a:pt x="19" y="70"/>
                      <a:pt x="19" y="70"/>
                      <a:pt x="19" y="70"/>
                    </a:cubicBezTo>
                    <a:cubicBezTo>
                      <a:pt x="18" y="67"/>
                      <a:pt x="15" y="65"/>
                      <a:pt x="12" y="65"/>
                    </a:cubicBezTo>
                    <a:cubicBezTo>
                      <a:pt x="8" y="65"/>
                      <a:pt x="5" y="68"/>
                      <a:pt x="5" y="72"/>
                    </a:cubicBezTo>
                    <a:cubicBezTo>
                      <a:pt x="5" y="76"/>
                      <a:pt x="8" y="79"/>
                      <a:pt x="12" y="79"/>
                    </a:cubicBezTo>
                    <a:cubicBezTo>
                      <a:pt x="15" y="79"/>
                      <a:pt x="18" y="77"/>
                      <a:pt x="19" y="75"/>
                    </a:cubicBezTo>
                    <a:cubicBezTo>
                      <a:pt x="94" y="75"/>
                      <a:pt x="94" y="75"/>
                      <a:pt x="94" y="75"/>
                    </a:cubicBezTo>
                    <a:cubicBezTo>
                      <a:pt x="101" y="75"/>
                      <a:pt x="106" y="68"/>
                      <a:pt x="106" y="62"/>
                    </a:cubicBezTo>
                    <a:cubicBezTo>
                      <a:pt x="106" y="59"/>
                      <a:pt x="106" y="59"/>
                      <a:pt x="106" y="59"/>
                    </a:cubicBezTo>
                    <a:cubicBezTo>
                      <a:pt x="106" y="53"/>
                      <a:pt x="101" y="47"/>
                      <a:pt x="94" y="47"/>
                    </a:cubicBezTo>
                    <a:cubicBezTo>
                      <a:pt x="85" y="47"/>
                      <a:pt x="85" y="47"/>
                      <a:pt x="85" y="47"/>
                    </a:cubicBezTo>
                    <a:cubicBezTo>
                      <a:pt x="84" y="44"/>
                      <a:pt x="81" y="42"/>
                      <a:pt x="78" y="42"/>
                    </a:cubicBezTo>
                    <a:cubicBezTo>
                      <a:pt x="75" y="42"/>
                      <a:pt x="72" y="44"/>
                      <a:pt x="71" y="47"/>
                    </a:cubicBezTo>
                    <a:cubicBezTo>
                      <a:pt x="12" y="47"/>
                      <a:pt x="12" y="47"/>
                      <a:pt x="12" y="47"/>
                    </a:cubicBezTo>
                    <a:cubicBezTo>
                      <a:pt x="8" y="47"/>
                      <a:pt x="4" y="44"/>
                      <a:pt x="4" y="40"/>
                    </a:cubicBezTo>
                    <a:cubicBezTo>
                      <a:pt x="4" y="36"/>
                      <a:pt x="8" y="33"/>
                      <a:pt x="12" y="33"/>
                    </a:cubicBezTo>
                    <a:cubicBezTo>
                      <a:pt x="21" y="33"/>
                      <a:pt x="21" y="33"/>
                      <a:pt x="21" y="33"/>
                    </a:cubicBezTo>
                    <a:cubicBezTo>
                      <a:pt x="22" y="35"/>
                      <a:pt x="25" y="37"/>
                      <a:pt x="28" y="37"/>
                    </a:cubicBezTo>
                    <a:cubicBezTo>
                      <a:pt x="31" y="37"/>
                      <a:pt x="34" y="35"/>
                      <a:pt x="35" y="33"/>
                    </a:cubicBezTo>
                    <a:cubicBezTo>
                      <a:pt x="94" y="33"/>
                      <a:pt x="94" y="33"/>
                      <a:pt x="94" y="33"/>
                    </a:cubicBezTo>
                    <a:cubicBezTo>
                      <a:pt x="101" y="33"/>
                      <a:pt x="106" y="25"/>
                      <a:pt x="106" y="19"/>
                    </a:cubicBezTo>
                    <a:cubicBezTo>
                      <a:pt x="106" y="18"/>
                      <a:pt x="106" y="18"/>
                      <a:pt x="106" y="18"/>
                    </a:cubicBezTo>
                    <a:cubicBezTo>
                      <a:pt x="106" y="11"/>
                      <a:pt x="101" y="4"/>
                      <a:pt x="9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8" name="Freeform 32"/>
              <p:cNvSpPr>
                <a:spLocks noEditPoints="1"/>
              </p:cNvSpPr>
              <p:nvPr/>
            </p:nvSpPr>
            <p:spPr bwMode="auto">
              <a:xfrm>
                <a:off x="13635038" y="4937125"/>
                <a:ext cx="484187" cy="476250"/>
              </a:xfrm>
              <a:custGeom>
                <a:avLst/>
                <a:gdLst>
                  <a:gd name="T0" fmla="*/ 162 w 176"/>
                  <a:gd name="T1" fmla="*/ 0 h 176"/>
                  <a:gd name="T2" fmla="*/ 14 w 176"/>
                  <a:gd name="T3" fmla="*/ 0 h 176"/>
                  <a:gd name="T4" fmla="*/ 0 w 176"/>
                  <a:gd name="T5" fmla="*/ 14 h 176"/>
                  <a:gd name="T6" fmla="*/ 0 w 176"/>
                  <a:gd name="T7" fmla="*/ 118 h 176"/>
                  <a:gd name="T8" fmla="*/ 10 w 176"/>
                  <a:gd name="T9" fmla="*/ 136 h 176"/>
                  <a:gd name="T10" fmla="*/ 78 w 176"/>
                  <a:gd name="T11" fmla="*/ 174 h 176"/>
                  <a:gd name="T12" fmla="*/ 88 w 176"/>
                  <a:gd name="T13" fmla="*/ 176 h 176"/>
                  <a:gd name="T14" fmla="*/ 98 w 176"/>
                  <a:gd name="T15" fmla="*/ 174 h 176"/>
                  <a:gd name="T16" fmla="*/ 166 w 176"/>
                  <a:gd name="T17" fmla="*/ 136 h 176"/>
                  <a:gd name="T18" fmla="*/ 176 w 176"/>
                  <a:gd name="T19" fmla="*/ 118 h 176"/>
                  <a:gd name="T20" fmla="*/ 176 w 176"/>
                  <a:gd name="T21" fmla="*/ 14 h 176"/>
                  <a:gd name="T22" fmla="*/ 162 w 176"/>
                  <a:gd name="T23" fmla="*/ 0 h 176"/>
                  <a:gd name="T24" fmla="*/ 167 w 176"/>
                  <a:gd name="T25" fmla="*/ 118 h 176"/>
                  <a:gd name="T26" fmla="*/ 161 w 176"/>
                  <a:gd name="T27" fmla="*/ 127 h 176"/>
                  <a:gd name="T28" fmla="*/ 94 w 176"/>
                  <a:gd name="T29" fmla="*/ 166 h 176"/>
                  <a:gd name="T30" fmla="*/ 82 w 176"/>
                  <a:gd name="T31" fmla="*/ 166 h 176"/>
                  <a:gd name="T32" fmla="*/ 15 w 176"/>
                  <a:gd name="T33" fmla="*/ 127 h 176"/>
                  <a:gd name="T34" fmla="*/ 9 w 176"/>
                  <a:gd name="T35" fmla="*/ 118 h 176"/>
                  <a:gd name="T36" fmla="*/ 9 w 176"/>
                  <a:gd name="T37" fmla="*/ 14 h 176"/>
                  <a:gd name="T38" fmla="*/ 14 w 176"/>
                  <a:gd name="T39" fmla="*/ 10 h 176"/>
                  <a:gd name="T40" fmla="*/ 162 w 176"/>
                  <a:gd name="T41" fmla="*/ 10 h 176"/>
                  <a:gd name="T42" fmla="*/ 167 w 176"/>
                  <a:gd name="T43" fmla="*/ 14 h 176"/>
                  <a:gd name="T44" fmla="*/ 167 w 176"/>
                  <a:gd name="T45" fmla="*/ 11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162" y="0"/>
                    </a:moveTo>
                    <a:cubicBezTo>
                      <a:pt x="14" y="0"/>
                      <a:pt x="14" y="0"/>
                      <a:pt x="14" y="0"/>
                    </a:cubicBezTo>
                    <a:cubicBezTo>
                      <a:pt x="6" y="0"/>
                      <a:pt x="0" y="7"/>
                      <a:pt x="0" y="14"/>
                    </a:cubicBezTo>
                    <a:cubicBezTo>
                      <a:pt x="0" y="118"/>
                      <a:pt x="0" y="118"/>
                      <a:pt x="0" y="118"/>
                    </a:cubicBezTo>
                    <a:cubicBezTo>
                      <a:pt x="0" y="124"/>
                      <a:pt x="4" y="132"/>
                      <a:pt x="10" y="136"/>
                    </a:cubicBezTo>
                    <a:cubicBezTo>
                      <a:pt x="78" y="174"/>
                      <a:pt x="78" y="174"/>
                      <a:pt x="78" y="174"/>
                    </a:cubicBezTo>
                    <a:cubicBezTo>
                      <a:pt x="80" y="176"/>
                      <a:pt x="84" y="176"/>
                      <a:pt x="88" y="176"/>
                    </a:cubicBezTo>
                    <a:cubicBezTo>
                      <a:pt x="92" y="176"/>
                      <a:pt x="96" y="176"/>
                      <a:pt x="98" y="174"/>
                    </a:cubicBezTo>
                    <a:cubicBezTo>
                      <a:pt x="166" y="136"/>
                      <a:pt x="166" y="136"/>
                      <a:pt x="166" y="136"/>
                    </a:cubicBezTo>
                    <a:cubicBezTo>
                      <a:pt x="172" y="132"/>
                      <a:pt x="176" y="124"/>
                      <a:pt x="176" y="118"/>
                    </a:cubicBezTo>
                    <a:cubicBezTo>
                      <a:pt x="176" y="14"/>
                      <a:pt x="176" y="14"/>
                      <a:pt x="176" y="14"/>
                    </a:cubicBezTo>
                    <a:cubicBezTo>
                      <a:pt x="176" y="7"/>
                      <a:pt x="170" y="0"/>
                      <a:pt x="162" y="0"/>
                    </a:cubicBezTo>
                    <a:close/>
                    <a:moveTo>
                      <a:pt x="167" y="118"/>
                    </a:moveTo>
                    <a:cubicBezTo>
                      <a:pt x="167" y="121"/>
                      <a:pt x="164" y="126"/>
                      <a:pt x="161" y="127"/>
                    </a:cubicBezTo>
                    <a:cubicBezTo>
                      <a:pt x="94" y="166"/>
                      <a:pt x="94" y="166"/>
                      <a:pt x="94" y="166"/>
                    </a:cubicBezTo>
                    <a:cubicBezTo>
                      <a:pt x="91" y="168"/>
                      <a:pt x="85" y="168"/>
                      <a:pt x="82" y="166"/>
                    </a:cubicBezTo>
                    <a:cubicBezTo>
                      <a:pt x="15" y="127"/>
                      <a:pt x="15" y="127"/>
                      <a:pt x="15" y="127"/>
                    </a:cubicBezTo>
                    <a:cubicBezTo>
                      <a:pt x="12" y="126"/>
                      <a:pt x="9" y="121"/>
                      <a:pt x="9" y="118"/>
                    </a:cubicBezTo>
                    <a:cubicBezTo>
                      <a:pt x="9" y="14"/>
                      <a:pt x="9" y="14"/>
                      <a:pt x="9" y="14"/>
                    </a:cubicBezTo>
                    <a:cubicBezTo>
                      <a:pt x="9" y="12"/>
                      <a:pt x="11" y="10"/>
                      <a:pt x="14" y="10"/>
                    </a:cubicBezTo>
                    <a:cubicBezTo>
                      <a:pt x="162" y="10"/>
                      <a:pt x="162" y="10"/>
                      <a:pt x="162" y="10"/>
                    </a:cubicBezTo>
                    <a:cubicBezTo>
                      <a:pt x="165" y="10"/>
                      <a:pt x="167" y="12"/>
                      <a:pt x="167" y="14"/>
                    </a:cubicBezTo>
                    <a:lnTo>
                      <a:pt x="167"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02" name="组合 301"/>
            <p:cNvGrpSpPr/>
            <p:nvPr/>
          </p:nvGrpSpPr>
          <p:grpSpPr>
            <a:xfrm>
              <a:off x="9761218" y="1265845"/>
              <a:ext cx="205419" cy="136947"/>
              <a:chOff x="4806950" y="2487613"/>
              <a:chExt cx="2581275" cy="1881187"/>
            </a:xfrm>
            <a:solidFill>
              <a:srgbClr val="1D1D1A"/>
            </a:solidFill>
          </p:grpSpPr>
          <p:sp>
            <p:nvSpPr>
              <p:cNvPr id="445" name="Freeform 4"/>
              <p:cNvSpPr>
                <a:spLocks noEditPoints="1"/>
              </p:cNvSpPr>
              <p:nvPr/>
            </p:nvSpPr>
            <p:spPr bwMode="auto">
              <a:xfrm>
                <a:off x="5480050" y="3309938"/>
                <a:ext cx="1231900" cy="704850"/>
              </a:xfrm>
              <a:custGeom>
                <a:avLst/>
                <a:gdLst>
                  <a:gd name="T0" fmla="*/ 319 w 327"/>
                  <a:gd name="T1" fmla="*/ 141 h 187"/>
                  <a:gd name="T2" fmla="*/ 312 w 327"/>
                  <a:gd name="T3" fmla="*/ 148 h 187"/>
                  <a:gd name="T4" fmla="*/ 312 w 327"/>
                  <a:gd name="T5" fmla="*/ 164 h 187"/>
                  <a:gd name="T6" fmla="*/ 304 w 327"/>
                  <a:gd name="T7" fmla="*/ 172 h 187"/>
                  <a:gd name="T8" fmla="*/ 23 w 327"/>
                  <a:gd name="T9" fmla="*/ 172 h 187"/>
                  <a:gd name="T10" fmla="*/ 15 w 327"/>
                  <a:gd name="T11" fmla="*/ 164 h 187"/>
                  <a:gd name="T12" fmla="*/ 15 w 327"/>
                  <a:gd name="T13" fmla="*/ 148 h 187"/>
                  <a:gd name="T14" fmla="*/ 8 w 327"/>
                  <a:gd name="T15" fmla="*/ 141 h 187"/>
                  <a:gd name="T16" fmla="*/ 0 w 327"/>
                  <a:gd name="T17" fmla="*/ 148 h 187"/>
                  <a:gd name="T18" fmla="*/ 0 w 327"/>
                  <a:gd name="T19" fmla="*/ 164 h 187"/>
                  <a:gd name="T20" fmla="*/ 23 w 327"/>
                  <a:gd name="T21" fmla="*/ 187 h 187"/>
                  <a:gd name="T22" fmla="*/ 304 w 327"/>
                  <a:gd name="T23" fmla="*/ 187 h 187"/>
                  <a:gd name="T24" fmla="*/ 327 w 327"/>
                  <a:gd name="T25" fmla="*/ 164 h 187"/>
                  <a:gd name="T26" fmla="*/ 327 w 327"/>
                  <a:gd name="T27" fmla="*/ 148 h 187"/>
                  <a:gd name="T28" fmla="*/ 319 w 327"/>
                  <a:gd name="T29" fmla="*/ 141 h 187"/>
                  <a:gd name="T30" fmla="*/ 304 w 327"/>
                  <a:gd name="T31" fmla="*/ 0 h 187"/>
                  <a:gd name="T32" fmla="*/ 23 w 327"/>
                  <a:gd name="T33" fmla="*/ 0 h 187"/>
                  <a:gd name="T34" fmla="*/ 0 w 327"/>
                  <a:gd name="T35" fmla="*/ 24 h 187"/>
                  <a:gd name="T36" fmla="*/ 0 w 327"/>
                  <a:gd name="T37" fmla="*/ 39 h 187"/>
                  <a:gd name="T38" fmla="*/ 8 w 327"/>
                  <a:gd name="T39" fmla="*/ 47 h 187"/>
                  <a:gd name="T40" fmla="*/ 15 w 327"/>
                  <a:gd name="T41" fmla="*/ 39 h 187"/>
                  <a:gd name="T42" fmla="*/ 15 w 327"/>
                  <a:gd name="T43" fmla="*/ 24 h 187"/>
                  <a:gd name="T44" fmla="*/ 23 w 327"/>
                  <a:gd name="T45" fmla="*/ 16 h 187"/>
                  <a:gd name="T46" fmla="*/ 304 w 327"/>
                  <a:gd name="T47" fmla="*/ 16 h 187"/>
                  <a:gd name="T48" fmla="*/ 312 w 327"/>
                  <a:gd name="T49" fmla="*/ 24 h 187"/>
                  <a:gd name="T50" fmla="*/ 312 w 327"/>
                  <a:gd name="T51" fmla="*/ 39 h 187"/>
                  <a:gd name="T52" fmla="*/ 319 w 327"/>
                  <a:gd name="T53" fmla="*/ 47 h 187"/>
                  <a:gd name="T54" fmla="*/ 327 w 327"/>
                  <a:gd name="T55" fmla="*/ 39 h 187"/>
                  <a:gd name="T56" fmla="*/ 327 w 327"/>
                  <a:gd name="T57" fmla="*/ 24 h 187"/>
                  <a:gd name="T58" fmla="*/ 304 w 327"/>
                  <a:gd name="T5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7" h="187">
                    <a:moveTo>
                      <a:pt x="319" y="141"/>
                    </a:moveTo>
                    <a:cubicBezTo>
                      <a:pt x="315" y="141"/>
                      <a:pt x="312" y="144"/>
                      <a:pt x="312" y="148"/>
                    </a:cubicBezTo>
                    <a:cubicBezTo>
                      <a:pt x="312" y="164"/>
                      <a:pt x="312" y="164"/>
                      <a:pt x="312" y="164"/>
                    </a:cubicBezTo>
                    <a:cubicBezTo>
                      <a:pt x="312" y="168"/>
                      <a:pt x="308" y="172"/>
                      <a:pt x="304" y="172"/>
                    </a:cubicBezTo>
                    <a:cubicBezTo>
                      <a:pt x="23" y="172"/>
                      <a:pt x="23" y="172"/>
                      <a:pt x="23" y="172"/>
                    </a:cubicBezTo>
                    <a:cubicBezTo>
                      <a:pt x="19" y="172"/>
                      <a:pt x="15" y="168"/>
                      <a:pt x="15" y="164"/>
                    </a:cubicBezTo>
                    <a:cubicBezTo>
                      <a:pt x="15" y="148"/>
                      <a:pt x="15" y="148"/>
                      <a:pt x="15" y="148"/>
                    </a:cubicBezTo>
                    <a:cubicBezTo>
                      <a:pt x="15" y="144"/>
                      <a:pt x="12" y="141"/>
                      <a:pt x="8" y="141"/>
                    </a:cubicBezTo>
                    <a:cubicBezTo>
                      <a:pt x="3" y="141"/>
                      <a:pt x="0" y="144"/>
                      <a:pt x="0" y="148"/>
                    </a:cubicBezTo>
                    <a:cubicBezTo>
                      <a:pt x="0" y="164"/>
                      <a:pt x="0" y="164"/>
                      <a:pt x="0" y="164"/>
                    </a:cubicBezTo>
                    <a:cubicBezTo>
                      <a:pt x="0" y="177"/>
                      <a:pt x="10" y="187"/>
                      <a:pt x="23" y="187"/>
                    </a:cubicBezTo>
                    <a:cubicBezTo>
                      <a:pt x="304" y="187"/>
                      <a:pt x="304" y="187"/>
                      <a:pt x="304" y="187"/>
                    </a:cubicBezTo>
                    <a:cubicBezTo>
                      <a:pt x="317" y="187"/>
                      <a:pt x="327" y="177"/>
                      <a:pt x="327" y="164"/>
                    </a:cubicBezTo>
                    <a:cubicBezTo>
                      <a:pt x="327" y="148"/>
                      <a:pt x="327" y="148"/>
                      <a:pt x="327" y="148"/>
                    </a:cubicBezTo>
                    <a:cubicBezTo>
                      <a:pt x="327" y="144"/>
                      <a:pt x="324" y="141"/>
                      <a:pt x="319" y="141"/>
                    </a:cubicBezTo>
                    <a:close/>
                    <a:moveTo>
                      <a:pt x="304" y="0"/>
                    </a:moveTo>
                    <a:cubicBezTo>
                      <a:pt x="23" y="0"/>
                      <a:pt x="23" y="0"/>
                      <a:pt x="23" y="0"/>
                    </a:cubicBezTo>
                    <a:cubicBezTo>
                      <a:pt x="10" y="0"/>
                      <a:pt x="0" y="11"/>
                      <a:pt x="0" y="24"/>
                    </a:cubicBezTo>
                    <a:cubicBezTo>
                      <a:pt x="0" y="39"/>
                      <a:pt x="0" y="39"/>
                      <a:pt x="0" y="39"/>
                    </a:cubicBezTo>
                    <a:cubicBezTo>
                      <a:pt x="0" y="43"/>
                      <a:pt x="3" y="47"/>
                      <a:pt x="8" y="47"/>
                    </a:cubicBezTo>
                    <a:cubicBezTo>
                      <a:pt x="12" y="47"/>
                      <a:pt x="15" y="43"/>
                      <a:pt x="15" y="39"/>
                    </a:cubicBezTo>
                    <a:cubicBezTo>
                      <a:pt x="15" y="24"/>
                      <a:pt x="15" y="24"/>
                      <a:pt x="15" y="24"/>
                    </a:cubicBezTo>
                    <a:cubicBezTo>
                      <a:pt x="15" y="19"/>
                      <a:pt x="19" y="16"/>
                      <a:pt x="23" y="16"/>
                    </a:cubicBezTo>
                    <a:cubicBezTo>
                      <a:pt x="304" y="16"/>
                      <a:pt x="304" y="16"/>
                      <a:pt x="304" y="16"/>
                    </a:cubicBezTo>
                    <a:cubicBezTo>
                      <a:pt x="308" y="16"/>
                      <a:pt x="312" y="19"/>
                      <a:pt x="312" y="24"/>
                    </a:cubicBezTo>
                    <a:cubicBezTo>
                      <a:pt x="312" y="39"/>
                      <a:pt x="312" y="39"/>
                      <a:pt x="312" y="39"/>
                    </a:cubicBezTo>
                    <a:cubicBezTo>
                      <a:pt x="312" y="43"/>
                      <a:pt x="315" y="47"/>
                      <a:pt x="319" y="47"/>
                    </a:cubicBezTo>
                    <a:cubicBezTo>
                      <a:pt x="324" y="47"/>
                      <a:pt x="327" y="43"/>
                      <a:pt x="327" y="39"/>
                    </a:cubicBezTo>
                    <a:cubicBezTo>
                      <a:pt x="327" y="24"/>
                      <a:pt x="327" y="24"/>
                      <a:pt x="327" y="24"/>
                    </a:cubicBezTo>
                    <a:cubicBezTo>
                      <a:pt x="327" y="11"/>
                      <a:pt x="317" y="0"/>
                      <a:pt x="304" y="0"/>
                    </a:cubicBezTo>
                    <a:close/>
                  </a:path>
                </a:pathLst>
              </a:custGeom>
              <a:grp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6" name="Freeform 5"/>
              <p:cNvSpPr>
                <a:spLocks noEditPoints="1"/>
              </p:cNvSpPr>
              <p:nvPr/>
            </p:nvSpPr>
            <p:spPr bwMode="auto">
              <a:xfrm>
                <a:off x="4806950" y="2487613"/>
                <a:ext cx="2581275" cy="1881187"/>
              </a:xfrm>
              <a:custGeom>
                <a:avLst/>
                <a:gdLst>
                  <a:gd name="T0" fmla="*/ 519 w 686"/>
                  <a:gd name="T1" fmla="*/ 126 h 499"/>
                  <a:gd name="T2" fmla="*/ 343 w 686"/>
                  <a:gd name="T3" fmla="*/ 0 h 499"/>
                  <a:gd name="T4" fmla="*/ 166 w 686"/>
                  <a:gd name="T5" fmla="*/ 126 h 499"/>
                  <a:gd name="T6" fmla="*/ 0 w 686"/>
                  <a:gd name="T7" fmla="*/ 312 h 499"/>
                  <a:gd name="T8" fmla="*/ 187 w 686"/>
                  <a:gd name="T9" fmla="*/ 499 h 499"/>
                  <a:gd name="T10" fmla="*/ 498 w 686"/>
                  <a:gd name="T11" fmla="*/ 499 h 499"/>
                  <a:gd name="T12" fmla="*/ 686 w 686"/>
                  <a:gd name="T13" fmla="*/ 312 h 499"/>
                  <a:gd name="T14" fmla="*/ 519 w 686"/>
                  <a:gd name="T15" fmla="*/ 126 h 499"/>
                  <a:gd name="T16" fmla="*/ 498 w 686"/>
                  <a:gd name="T17" fmla="*/ 468 h 499"/>
                  <a:gd name="T18" fmla="*/ 187 w 686"/>
                  <a:gd name="T19" fmla="*/ 468 h 499"/>
                  <a:gd name="T20" fmla="*/ 31 w 686"/>
                  <a:gd name="T21" fmla="*/ 312 h 499"/>
                  <a:gd name="T22" fmla="*/ 169 w 686"/>
                  <a:gd name="T23" fmla="*/ 157 h 499"/>
                  <a:gd name="T24" fmla="*/ 195 w 686"/>
                  <a:gd name="T25" fmla="*/ 136 h 499"/>
                  <a:gd name="T26" fmla="*/ 343 w 686"/>
                  <a:gd name="T27" fmla="*/ 31 h 499"/>
                  <a:gd name="T28" fmla="*/ 490 w 686"/>
                  <a:gd name="T29" fmla="*/ 136 h 499"/>
                  <a:gd name="T30" fmla="*/ 516 w 686"/>
                  <a:gd name="T31" fmla="*/ 157 h 499"/>
                  <a:gd name="T32" fmla="*/ 654 w 686"/>
                  <a:gd name="T33" fmla="*/ 312 h 499"/>
                  <a:gd name="T34" fmla="*/ 498 w 686"/>
                  <a:gd name="T35" fmla="*/ 468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6" h="499">
                    <a:moveTo>
                      <a:pt x="519" y="126"/>
                    </a:moveTo>
                    <a:cubicBezTo>
                      <a:pt x="494" y="53"/>
                      <a:pt x="424" y="0"/>
                      <a:pt x="343" y="0"/>
                    </a:cubicBezTo>
                    <a:cubicBezTo>
                      <a:pt x="261" y="0"/>
                      <a:pt x="191" y="53"/>
                      <a:pt x="166" y="126"/>
                    </a:cubicBezTo>
                    <a:cubicBezTo>
                      <a:pt x="72" y="136"/>
                      <a:pt x="0" y="215"/>
                      <a:pt x="0" y="312"/>
                    </a:cubicBezTo>
                    <a:cubicBezTo>
                      <a:pt x="0" y="415"/>
                      <a:pt x="83" y="499"/>
                      <a:pt x="187" y="499"/>
                    </a:cubicBezTo>
                    <a:cubicBezTo>
                      <a:pt x="498" y="499"/>
                      <a:pt x="498" y="499"/>
                      <a:pt x="498" y="499"/>
                    </a:cubicBezTo>
                    <a:cubicBezTo>
                      <a:pt x="602" y="499"/>
                      <a:pt x="686" y="415"/>
                      <a:pt x="686" y="312"/>
                    </a:cubicBezTo>
                    <a:cubicBezTo>
                      <a:pt x="686" y="215"/>
                      <a:pt x="613" y="136"/>
                      <a:pt x="519" y="126"/>
                    </a:cubicBezTo>
                    <a:close/>
                    <a:moveTo>
                      <a:pt x="498" y="468"/>
                    </a:moveTo>
                    <a:cubicBezTo>
                      <a:pt x="187" y="468"/>
                      <a:pt x="187" y="468"/>
                      <a:pt x="187" y="468"/>
                    </a:cubicBezTo>
                    <a:cubicBezTo>
                      <a:pt x="101" y="468"/>
                      <a:pt x="31" y="398"/>
                      <a:pt x="31" y="312"/>
                    </a:cubicBezTo>
                    <a:cubicBezTo>
                      <a:pt x="31" y="232"/>
                      <a:pt x="90" y="166"/>
                      <a:pt x="169" y="157"/>
                    </a:cubicBezTo>
                    <a:cubicBezTo>
                      <a:pt x="181" y="156"/>
                      <a:pt x="191" y="147"/>
                      <a:pt x="195" y="136"/>
                    </a:cubicBezTo>
                    <a:cubicBezTo>
                      <a:pt x="217" y="73"/>
                      <a:pt x="276" y="31"/>
                      <a:pt x="343" y="31"/>
                    </a:cubicBezTo>
                    <a:cubicBezTo>
                      <a:pt x="409" y="31"/>
                      <a:pt x="468" y="73"/>
                      <a:pt x="490" y="136"/>
                    </a:cubicBezTo>
                    <a:cubicBezTo>
                      <a:pt x="494" y="147"/>
                      <a:pt x="504" y="156"/>
                      <a:pt x="516" y="157"/>
                    </a:cubicBezTo>
                    <a:cubicBezTo>
                      <a:pt x="595" y="166"/>
                      <a:pt x="654" y="232"/>
                      <a:pt x="654" y="312"/>
                    </a:cubicBezTo>
                    <a:cubicBezTo>
                      <a:pt x="654" y="398"/>
                      <a:pt x="584" y="468"/>
                      <a:pt x="498" y="468"/>
                    </a:cubicBezTo>
                    <a:close/>
                  </a:path>
                </a:pathLst>
              </a:custGeom>
              <a:grp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03" name="Freeform 5"/>
            <p:cNvSpPr>
              <a:spLocks noEditPoints="1"/>
            </p:cNvSpPr>
            <p:nvPr/>
          </p:nvSpPr>
          <p:spPr bwMode="auto">
            <a:xfrm>
              <a:off x="10132521" y="1249970"/>
              <a:ext cx="193082" cy="168695"/>
            </a:xfrm>
            <a:custGeom>
              <a:avLst/>
              <a:gdLst>
                <a:gd name="T0" fmla="*/ 107 w 176"/>
                <a:gd name="T1" fmla="*/ 107 h 168"/>
                <a:gd name="T2" fmla="*/ 147 w 176"/>
                <a:gd name="T3" fmla="*/ 63 h 168"/>
                <a:gd name="T4" fmla="*/ 145 w 176"/>
                <a:gd name="T5" fmla="*/ 61 h 168"/>
                <a:gd name="T6" fmla="*/ 105 w 176"/>
                <a:gd name="T7" fmla="*/ 107 h 168"/>
                <a:gd name="T8" fmla="*/ 112 w 176"/>
                <a:gd name="T9" fmla="*/ 0 h 168"/>
                <a:gd name="T10" fmla="*/ 92 w 176"/>
                <a:gd name="T11" fmla="*/ 14 h 168"/>
                <a:gd name="T12" fmla="*/ 72 w 176"/>
                <a:gd name="T13" fmla="*/ 0 h 168"/>
                <a:gd name="T14" fmla="*/ 0 w 176"/>
                <a:gd name="T15" fmla="*/ 4 h 168"/>
                <a:gd name="T16" fmla="*/ 4 w 176"/>
                <a:gd name="T17" fmla="*/ 160 h 168"/>
                <a:gd name="T18" fmla="*/ 92 w 176"/>
                <a:gd name="T19" fmla="*/ 168 h 168"/>
                <a:gd name="T20" fmla="*/ 172 w 176"/>
                <a:gd name="T21" fmla="*/ 160 h 168"/>
                <a:gd name="T22" fmla="*/ 176 w 176"/>
                <a:gd name="T23" fmla="*/ 4 h 168"/>
                <a:gd name="T24" fmla="*/ 168 w 176"/>
                <a:gd name="T25" fmla="*/ 152 h 168"/>
                <a:gd name="T26" fmla="*/ 103 w 176"/>
                <a:gd name="T27" fmla="*/ 154 h 168"/>
                <a:gd name="T28" fmla="*/ 80 w 176"/>
                <a:gd name="T29" fmla="*/ 154 h 168"/>
                <a:gd name="T30" fmla="*/ 8 w 176"/>
                <a:gd name="T31" fmla="*/ 152 h 168"/>
                <a:gd name="T32" fmla="*/ 72 w 176"/>
                <a:gd name="T33" fmla="*/ 8 h 168"/>
                <a:gd name="T34" fmla="*/ 89 w 176"/>
                <a:gd name="T35" fmla="*/ 23 h 168"/>
                <a:gd name="T36" fmla="*/ 92 w 176"/>
                <a:gd name="T37" fmla="*/ 24 h 168"/>
                <a:gd name="T38" fmla="*/ 108 w 176"/>
                <a:gd name="T39" fmla="*/ 10 h 168"/>
                <a:gd name="T40" fmla="*/ 168 w 176"/>
                <a:gd name="T41" fmla="*/ 8 h 168"/>
                <a:gd name="T42" fmla="*/ 88 w 176"/>
                <a:gd name="T43" fmla="*/ 48 h 168"/>
                <a:gd name="T44" fmla="*/ 104 w 176"/>
                <a:gd name="T45" fmla="*/ 46 h 168"/>
                <a:gd name="T46" fmla="*/ 30 w 176"/>
                <a:gd name="T47" fmla="*/ 44 h 168"/>
                <a:gd name="T48" fmla="*/ 28 w 176"/>
                <a:gd name="T49" fmla="*/ 58 h 168"/>
                <a:gd name="T50" fmla="*/ 32 w 176"/>
                <a:gd name="T51" fmla="*/ 58 h 168"/>
                <a:gd name="T52" fmla="*/ 44 w 176"/>
                <a:gd name="T53" fmla="*/ 48 h 168"/>
                <a:gd name="T54" fmla="*/ 44 w 176"/>
                <a:gd name="T55" fmla="*/ 60 h 168"/>
                <a:gd name="T56" fmla="*/ 55 w 176"/>
                <a:gd name="T57" fmla="*/ 97 h 168"/>
                <a:gd name="T58" fmla="*/ 30 w 176"/>
                <a:gd name="T59" fmla="*/ 136 h 168"/>
                <a:gd name="T60" fmla="*/ 66 w 176"/>
                <a:gd name="T61" fmla="*/ 100 h 168"/>
                <a:gd name="T62" fmla="*/ 102 w 176"/>
                <a:gd name="T63" fmla="*/ 136 h 168"/>
                <a:gd name="T64" fmla="*/ 77 w 176"/>
                <a:gd name="T65" fmla="*/ 98 h 168"/>
                <a:gd name="T66" fmla="*/ 88 w 176"/>
                <a:gd name="T67" fmla="*/ 60 h 168"/>
                <a:gd name="T68" fmla="*/ 88 w 176"/>
                <a:gd name="T69" fmla="*/ 48 h 168"/>
                <a:gd name="T70" fmla="*/ 84 w 176"/>
                <a:gd name="T71" fmla="*/ 48 h 168"/>
                <a:gd name="T72" fmla="*/ 66 w 176"/>
                <a:gd name="T73" fmla="*/ 64 h 168"/>
                <a:gd name="T74" fmla="*/ 48 w 176"/>
                <a:gd name="T75" fmla="*/ 48 h 168"/>
                <a:gd name="T76" fmla="*/ 66 w 176"/>
                <a:gd name="T77" fmla="*/ 96 h 168"/>
                <a:gd name="T78" fmla="*/ 47 w 176"/>
                <a:gd name="T79" fmla="*/ 62 h 168"/>
                <a:gd name="T80" fmla="*/ 66 w 176"/>
                <a:gd name="T81" fmla="*/ 68 h 168"/>
                <a:gd name="T82" fmla="*/ 85 w 176"/>
                <a:gd name="T83" fmla="*/ 6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68">
                  <a:moveTo>
                    <a:pt x="105" y="107"/>
                  </a:moveTo>
                  <a:cubicBezTo>
                    <a:pt x="105" y="108"/>
                    <a:pt x="107" y="108"/>
                    <a:pt x="107" y="107"/>
                  </a:cubicBezTo>
                  <a:cubicBezTo>
                    <a:pt x="107" y="107"/>
                    <a:pt x="107" y="107"/>
                    <a:pt x="107" y="107"/>
                  </a:cubicBezTo>
                  <a:cubicBezTo>
                    <a:pt x="147" y="63"/>
                    <a:pt x="147" y="63"/>
                    <a:pt x="147" y="63"/>
                  </a:cubicBezTo>
                  <a:cubicBezTo>
                    <a:pt x="148" y="63"/>
                    <a:pt x="148" y="61"/>
                    <a:pt x="147" y="61"/>
                  </a:cubicBezTo>
                  <a:cubicBezTo>
                    <a:pt x="146" y="60"/>
                    <a:pt x="145" y="60"/>
                    <a:pt x="145" y="61"/>
                  </a:cubicBezTo>
                  <a:cubicBezTo>
                    <a:pt x="105" y="105"/>
                    <a:pt x="105" y="105"/>
                    <a:pt x="105" y="105"/>
                  </a:cubicBezTo>
                  <a:cubicBezTo>
                    <a:pt x="104" y="106"/>
                    <a:pt x="104" y="107"/>
                    <a:pt x="105" y="107"/>
                  </a:cubicBezTo>
                  <a:close/>
                  <a:moveTo>
                    <a:pt x="172" y="0"/>
                  </a:moveTo>
                  <a:cubicBezTo>
                    <a:pt x="112" y="0"/>
                    <a:pt x="112" y="0"/>
                    <a:pt x="112" y="0"/>
                  </a:cubicBezTo>
                  <a:cubicBezTo>
                    <a:pt x="108" y="0"/>
                    <a:pt x="105" y="1"/>
                    <a:pt x="102" y="4"/>
                  </a:cubicBezTo>
                  <a:cubicBezTo>
                    <a:pt x="92" y="14"/>
                    <a:pt x="92" y="14"/>
                    <a:pt x="92" y="14"/>
                  </a:cubicBezTo>
                  <a:cubicBezTo>
                    <a:pt x="82" y="4"/>
                    <a:pt x="82" y="4"/>
                    <a:pt x="82" y="4"/>
                  </a:cubicBezTo>
                  <a:cubicBezTo>
                    <a:pt x="79" y="1"/>
                    <a:pt x="76" y="0"/>
                    <a:pt x="72" y="0"/>
                  </a:cubicBezTo>
                  <a:cubicBezTo>
                    <a:pt x="4" y="0"/>
                    <a:pt x="4" y="0"/>
                    <a:pt x="4" y="0"/>
                  </a:cubicBezTo>
                  <a:cubicBezTo>
                    <a:pt x="2" y="0"/>
                    <a:pt x="0" y="2"/>
                    <a:pt x="0" y="4"/>
                  </a:cubicBezTo>
                  <a:cubicBezTo>
                    <a:pt x="0" y="156"/>
                    <a:pt x="0" y="156"/>
                    <a:pt x="0" y="156"/>
                  </a:cubicBezTo>
                  <a:cubicBezTo>
                    <a:pt x="0" y="158"/>
                    <a:pt x="2" y="160"/>
                    <a:pt x="4" y="160"/>
                  </a:cubicBezTo>
                  <a:cubicBezTo>
                    <a:pt x="74" y="160"/>
                    <a:pt x="74" y="160"/>
                    <a:pt x="74" y="160"/>
                  </a:cubicBezTo>
                  <a:cubicBezTo>
                    <a:pt x="78" y="165"/>
                    <a:pt x="85" y="168"/>
                    <a:pt x="92" y="168"/>
                  </a:cubicBezTo>
                  <a:cubicBezTo>
                    <a:pt x="99" y="168"/>
                    <a:pt x="105" y="165"/>
                    <a:pt x="109" y="160"/>
                  </a:cubicBezTo>
                  <a:cubicBezTo>
                    <a:pt x="172" y="160"/>
                    <a:pt x="172" y="160"/>
                    <a:pt x="172" y="160"/>
                  </a:cubicBezTo>
                  <a:cubicBezTo>
                    <a:pt x="174" y="160"/>
                    <a:pt x="176" y="158"/>
                    <a:pt x="176" y="156"/>
                  </a:cubicBezTo>
                  <a:cubicBezTo>
                    <a:pt x="176" y="4"/>
                    <a:pt x="176" y="4"/>
                    <a:pt x="176" y="4"/>
                  </a:cubicBezTo>
                  <a:cubicBezTo>
                    <a:pt x="176" y="2"/>
                    <a:pt x="174" y="0"/>
                    <a:pt x="172" y="0"/>
                  </a:cubicBezTo>
                  <a:close/>
                  <a:moveTo>
                    <a:pt x="168" y="152"/>
                  </a:moveTo>
                  <a:cubicBezTo>
                    <a:pt x="107" y="152"/>
                    <a:pt x="107" y="152"/>
                    <a:pt x="107" y="152"/>
                  </a:cubicBezTo>
                  <a:cubicBezTo>
                    <a:pt x="105" y="152"/>
                    <a:pt x="104" y="153"/>
                    <a:pt x="103" y="154"/>
                  </a:cubicBezTo>
                  <a:cubicBezTo>
                    <a:pt x="101" y="158"/>
                    <a:pt x="97" y="160"/>
                    <a:pt x="92" y="160"/>
                  </a:cubicBezTo>
                  <a:cubicBezTo>
                    <a:pt x="87" y="160"/>
                    <a:pt x="83" y="158"/>
                    <a:pt x="80" y="154"/>
                  </a:cubicBezTo>
                  <a:cubicBezTo>
                    <a:pt x="79" y="153"/>
                    <a:pt x="78" y="152"/>
                    <a:pt x="76" y="152"/>
                  </a:cubicBezTo>
                  <a:cubicBezTo>
                    <a:pt x="8" y="152"/>
                    <a:pt x="8" y="152"/>
                    <a:pt x="8" y="152"/>
                  </a:cubicBezTo>
                  <a:cubicBezTo>
                    <a:pt x="8" y="8"/>
                    <a:pt x="8" y="8"/>
                    <a:pt x="8" y="8"/>
                  </a:cubicBezTo>
                  <a:cubicBezTo>
                    <a:pt x="72" y="8"/>
                    <a:pt x="72" y="8"/>
                    <a:pt x="72" y="8"/>
                  </a:cubicBezTo>
                  <a:cubicBezTo>
                    <a:pt x="74" y="8"/>
                    <a:pt x="75" y="9"/>
                    <a:pt x="76" y="10"/>
                  </a:cubicBezTo>
                  <a:cubicBezTo>
                    <a:pt x="89" y="23"/>
                    <a:pt x="89" y="23"/>
                    <a:pt x="89" y="23"/>
                  </a:cubicBezTo>
                  <a:cubicBezTo>
                    <a:pt x="90" y="24"/>
                    <a:pt x="91" y="24"/>
                    <a:pt x="92" y="24"/>
                  </a:cubicBezTo>
                  <a:cubicBezTo>
                    <a:pt x="92" y="24"/>
                    <a:pt x="92" y="24"/>
                    <a:pt x="92" y="24"/>
                  </a:cubicBezTo>
                  <a:cubicBezTo>
                    <a:pt x="93" y="24"/>
                    <a:pt x="94" y="24"/>
                    <a:pt x="95" y="23"/>
                  </a:cubicBezTo>
                  <a:cubicBezTo>
                    <a:pt x="108" y="10"/>
                    <a:pt x="108" y="10"/>
                    <a:pt x="108" y="10"/>
                  </a:cubicBezTo>
                  <a:cubicBezTo>
                    <a:pt x="109" y="9"/>
                    <a:pt x="110" y="8"/>
                    <a:pt x="112" y="8"/>
                  </a:cubicBezTo>
                  <a:cubicBezTo>
                    <a:pt x="168" y="8"/>
                    <a:pt x="168" y="8"/>
                    <a:pt x="168" y="8"/>
                  </a:cubicBezTo>
                  <a:lnTo>
                    <a:pt x="168" y="152"/>
                  </a:lnTo>
                  <a:close/>
                  <a:moveTo>
                    <a:pt x="88" y="48"/>
                  </a:moveTo>
                  <a:cubicBezTo>
                    <a:pt x="102" y="48"/>
                    <a:pt x="102" y="48"/>
                    <a:pt x="102" y="48"/>
                  </a:cubicBezTo>
                  <a:cubicBezTo>
                    <a:pt x="103" y="48"/>
                    <a:pt x="104" y="47"/>
                    <a:pt x="104" y="46"/>
                  </a:cubicBezTo>
                  <a:cubicBezTo>
                    <a:pt x="104" y="45"/>
                    <a:pt x="103" y="44"/>
                    <a:pt x="102" y="44"/>
                  </a:cubicBezTo>
                  <a:cubicBezTo>
                    <a:pt x="30" y="44"/>
                    <a:pt x="30" y="44"/>
                    <a:pt x="30" y="44"/>
                  </a:cubicBezTo>
                  <a:cubicBezTo>
                    <a:pt x="29" y="44"/>
                    <a:pt x="28" y="45"/>
                    <a:pt x="28" y="46"/>
                  </a:cubicBezTo>
                  <a:cubicBezTo>
                    <a:pt x="28" y="58"/>
                    <a:pt x="28" y="58"/>
                    <a:pt x="28" y="58"/>
                  </a:cubicBezTo>
                  <a:cubicBezTo>
                    <a:pt x="28" y="59"/>
                    <a:pt x="29" y="60"/>
                    <a:pt x="30" y="60"/>
                  </a:cubicBezTo>
                  <a:cubicBezTo>
                    <a:pt x="31" y="60"/>
                    <a:pt x="32" y="59"/>
                    <a:pt x="32" y="58"/>
                  </a:cubicBezTo>
                  <a:cubicBezTo>
                    <a:pt x="32" y="48"/>
                    <a:pt x="32" y="48"/>
                    <a:pt x="32" y="48"/>
                  </a:cubicBezTo>
                  <a:cubicBezTo>
                    <a:pt x="44" y="48"/>
                    <a:pt x="44" y="48"/>
                    <a:pt x="44" y="48"/>
                  </a:cubicBezTo>
                  <a:cubicBezTo>
                    <a:pt x="44" y="60"/>
                    <a:pt x="44" y="60"/>
                    <a:pt x="44" y="60"/>
                  </a:cubicBezTo>
                  <a:cubicBezTo>
                    <a:pt x="44" y="60"/>
                    <a:pt x="44" y="60"/>
                    <a:pt x="44" y="60"/>
                  </a:cubicBezTo>
                  <a:cubicBezTo>
                    <a:pt x="41" y="64"/>
                    <a:pt x="40" y="69"/>
                    <a:pt x="40" y="74"/>
                  </a:cubicBezTo>
                  <a:cubicBezTo>
                    <a:pt x="40" y="84"/>
                    <a:pt x="46" y="93"/>
                    <a:pt x="55" y="97"/>
                  </a:cubicBezTo>
                  <a:cubicBezTo>
                    <a:pt x="39" y="102"/>
                    <a:pt x="28" y="117"/>
                    <a:pt x="28" y="134"/>
                  </a:cubicBezTo>
                  <a:cubicBezTo>
                    <a:pt x="28" y="135"/>
                    <a:pt x="29" y="136"/>
                    <a:pt x="30" y="136"/>
                  </a:cubicBezTo>
                  <a:cubicBezTo>
                    <a:pt x="31" y="136"/>
                    <a:pt x="32" y="135"/>
                    <a:pt x="32" y="134"/>
                  </a:cubicBezTo>
                  <a:cubicBezTo>
                    <a:pt x="32" y="115"/>
                    <a:pt x="47" y="100"/>
                    <a:pt x="66" y="100"/>
                  </a:cubicBezTo>
                  <a:cubicBezTo>
                    <a:pt x="85" y="100"/>
                    <a:pt x="100" y="115"/>
                    <a:pt x="100" y="134"/>
                  </a:cubicBezTo>
                  <a:cubicBezTo>
                    <a:pt x="100" y="135"/>
                    <a:pt x="101" y="136"/>
                    <a:pt x="102" y="136"/>
                  </a:cubicBezTo>
                  <a:cubicBezTo>
                    <a:pt x="103" y="136"/>
                    <a:pt x="104" y="135"/>
                    <a:pt x="104" y="134"/>
                  </a:cubicBezTo>
                  <a:cubicBezTo>
                    <a:pt x="104" y="117"/>
                    <a:pt x="93" y="102"/>
                    <a:pt x="77" y="98"/>
                  </a:cubicBezTo>
                  <a:cubicBezTo>
                    <a:pt x="86" y="93"/>
                    <a:pt x="92" y="84"/>
                    <a:pt x="92" y="74"/>
                  </a:cubicBezTo>
                  <a:cubicBezTo>
                    <a:pt x="92" y="69"/>
                    <a:pt x="91" y="64"/>
                    <a:pt x="88" y="60"/>
                  </a:cubicBezTo>
                  <a:cubicBezTo>
                    <a:pt x="88" y="60"/>
                    <a:pt x="88" y="60"/>
                    <a:pt x="88" y="60"/>
                  </a:cubicBezTo>
                  <a:lnTo>
                    <a:pt x="88" y="48"/>
                  </a:lnTo>
                  <a:close/>
                  <a:moveTo>
                    <a:pt x="48" y="48"/>
                  </a:moveTo>
                  <a:cubicBezTo>
                    <a:pt x="84" y="48"/>
                    <a:pt x="84" y="48"/>
                    <a:pt x="84" y="48"/>
                  </a:cubicBezTo>
                  <a:cubicBezTo>
                    <a:pt x="84" y="59"/>
                    <a:pt x="84" y="59"/>
                    <a:pt x="84" y="59"/>
                  </a:cubicBezTo>
                  <a:cubicBezTo>
                    <a:pt x="66" y="64"/>
                    <a:pt x="66" y="64"/>
                    <a:pt x="66" y="64"/>
                  </a:cubicBezTo>
                  <a:cubicBezTo>
                    <a:pt x="48" y="59"/>
                    <a:pt x="48" y="59"/>
                    <a:pt x="48" y="59"/>
                  </a:cubicBezTo>
                  <a:lnTo>
                    <a:pt x="48" y="48"/>
                  </a:lnTo>
                  <a:close/>
                  <a:moveTo>
                    <a:pt x="88" y="74"/>
                  </a:moveTo>
                  <a:cubicBezTo>
                    <a:pt x="88" y="86"/>
                    <a:pt x="78" y="96"/>
                    <a:pt x="66" y="96"/>
                  </a:cubicBezTo>
                  <a:cubicBezTo>
                    <a:pt x="54" y="96"/>
                    <a:pt x="44" y="86"/>
                    <a:pt x="44" y="74"/>
                  </a:cubicBezTo>
                  <a:cubicBezTo>
                    <a:pt x="44" y="70"/>
                    <a:pt x="45" y="66"/>
                    <a:pt x="47" y="62"/>
                  </a:cubicBezTo>
                  <a:cubicBezTo>
                    <a:pt x="65" y="68"/>
                    <a:pt x="65" y="68"/>
                    <a:pt x="65" y="68"/>
                  </a:cubicBezTo>
                  <a:cubicBezTo>
                    <a:pt x="66" y="68"/>
                    <a:pt x="66" y="68"/>
                    <a:pt x="66" y="68"/>
                  </a:cubicBezTo>
                  <a:cubicBezTo>
                    <a:pt x="67" y="68"/>
                    <a:pt x="67" y="68"/>
                    <a:pt x="67" y="68"/>
                  </a:cubicBezTo>
                  <a:cubicBezTo>
                    <a:pt x="85" y="63"/>
                    <a:pt x="85" y="63"/>
                    <a:pt x="85" y="63"/>
                  </a:cubicBezTo>
                  <a:cubicBezTo>
                    <a:pt x="87" y="66"/>
                    <a:pt x="88" y="70"/>
                    <a:pt x="88" y="74"/>
                  </a:cubicBezTo>
                  <a:close/>
                </a:path>
              </a:pathLst>
            </a:custGeom>
            <a:solidFill>
              <a:srgbClr val="1D1D1A"/>
            </a:solid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04" name="组合 303"/>
            <p:cNvGrpSpPr/>
            <p:nvPr/>
          </p:nvGrpSpPr>
          <p:grpSpPr>
            <a:xfrm>
              <a:off x="9788513" y="1886563"/>
              <a:ext cx="175614" cy="158016"/>
              <a:chOff x="13635038" y="6110288"/>
              <a:chExt cx="484187" cy="476250"/>
            </a:xfrm>
            <a:solidFill>
              <a:srgbClr val="1D1D1A"/>
            </a:solidFill>
          </p:grpSpPr>
          <p:sp>
            <p:nvSpPr>
              <p:cNvPr id="441" name="Freeform 33"/>
              <p:cNvSpPr>
                <a:spLocks noEditPoints="1"/>
              </p:cNvSpPr>
              <p:nvPr/>
            </p:nvSpPr>
            <p:spPr bwMode="auto">
              <a:xfrm>
                <a:off x="13635038" y="6110288"/>
                <a:ext cx="484187" cy="476250"/>
              </a:xfrm>
              <a:custGeom>
                <a:avLst/>
                <a:gdLst>
                  <a:gd name="T0" fmla="*/ 162 w 176"/>
                  <a:gd name="T1" fmla="*/ 0 h 176"/>
                  <a:gd name="T2" fmla="*/ 14 w 176"/>
                  <a:gd name="T3" fmla="*/ 0 h 176"/>
                  <a:gd name="T4" fmla="*/ 0 w 176"/>
                  <a:gd name="T5" fmla="*/ 14 h 176"/>
                  <a:gd name="T6" fmla="*/ 0 w 176"/>
                  <a:gd name="T7" fmla="*/ 117 h 176"/>
                  <a:gd name="T8" fmla="*/ 10 w 176"/>
                  <a:gd name="T9" fmla="*/ 135 h 176"/>
                  <a:gd name="T10" fmla="*/ 78 w 176"/>
                  <a:gd name="T11" fmla="*/ 174 h 176"/>
                  <a:gd name="T12" fmla="*/ 88 w 176"/>
                  <a:gd name="T13" fmla="*/ 176 h 176"/>
                  <a:gd name="T14" fmla="*/ 98 w 176"/>
                  <a:gd name="T15" fmla="*/ 174 h 176"/>
                  <a:gd name="T16" fmla="*/ 166 w 176"/>
                  <a:gd name="T17" fmla="*/ 135 h 176"/>
                  <a:gd name="T18" fmla="*/ 176 w 176"/>
                  <a:gd name="T19" fmla="*/ 117 h 176"/>
                  <a:gd name="T20" fmla="*/ 176 w 176"/>
                  <a:gd name="T21" fmla="*/ 14 h 176"/>
                  <a:gd name="T22" fmla="*/ 162 w 176"/>
                  <a:gd name="T23" fmla="*/ 0 h 176"/>
                  <a:gd name="T24" fmla="*/ 167 w 176"/>
                  <a:gd name="T25" fmla="*/ 117 h 176"/>
                  <a:gd name="T26" fmla="*/ 161 w 176"/>
                  <a:gd name="T27" fmla="*/ 127 h 176"/>
                  <a:gd name="T28" fmla="*/ 94 w 176"/>
                  <a:gd name="T29" fmla="*/ 166 h 176"/>
                  <a:gd name="T30" fmla="*/ 82 w 176"/>
                  <a:gd name="T31" fmla="*/ 166 h 176"/>
                  <a:gd name="T32" fmla="*/ 15 w 176"/>
                  <a:gd name="T33" fmla="*/ 127 h 176"/>
                  <a:gd name="T34" fmla="*/ 9 w 176"/>
                  <a:gd name="T35" fmla="*/ 117 h 176"/>
                  <a:gd name="T36" fmla="*/ 9 w 176"/>
                  <a:gd name="T37" fmla="*/ 14 h 176"/>
                  <a:gd name="T38" fmla="*/ 14 w 176"/>
                  <a:gd name="T39" fmla="*/ 9 h 176"/>
                  <a:gd name="T40" fmla="*/ 162 w 176"/>
                  <a:gd name="T41" fmla="*/ 9 h 176"/>
                  <a:gd name="T42" fmla="*/ 167 w 176"/>
                  <a:gd name="T43" fmla="*/ 14 h 176"/>
                  <a:gd name="T44" fmla="*/ 167 w 176"/>
                  <a:gd name="T45" fmla="*/ 1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162" y="0"/>
                    </a:moveTo>
                    <a:cubicBezTo>
                      <a:pt x="14" y="0"/>
                      <a:pt x="14" y="0"/>
                      <a:pt x="14" y="0"/>
                    </a:cubicBezTo>
                    <a:cubicBezTo>
                      <a:pt x="6" y="0"/>
                      <a:pt x="0" y="6"/>
                      <a:pt x="0" y="14"/>
                    </a:cubicBezTo>
                    <a:cubicBezTo>
                      <a:pt x="0" y="117"/>
                      <a:pt x="0" y="117"/>
                      <a:pt x="0" y="117"/>
                    </a:cubicBezTo>
                    <a:cubicBezTo>
                      <a:pt x="0" y="124"/>
                      <a:pt x="5" y="132"/>
                      <a:pt x="10" y="135"/>
                    </a:cubicBezTo>
                    <a:cubicBezTo>
                      <a:pt x="78" y="174"/>
                      <a:pt x="78" y="174"/>
                      <a:pt x="78" y="174"/>
                    </a:cubicBezTo>
                    <a:cubicBezTo>
                      <a:pt x="80" y="175"/>
                      <a:pt x="84" y="176"/>
                      <a:pt x="88" y="176"/>
                    </a:cubicBezTo>
                    <a:cubicBezTo>
                      <a:pt x="92" y="176"/>
                      <a:pt x="96" y="175"/>
                      <a:pt x="98" y="174"/>
                    </a:cubicBezTo>
                    <a:cubicBezTo>
                      <a:pt x="166" y="135"/>
                      <a:pt x="166" y="135"/>
                      <a:pt x="166" y="135"/>
                    </a:cubicBezTo>
                    <a:cubicBezTo>
                      <a:pt x="171" y="132"/>
                      <a:pt x="176" y="124"/>
                      <a:pt x="176" y="117"/>
                    </a:cubicBezTo>
                    <a:cubicBezTo>
                      <a:pt x="176" y="14"/>
                      <a:pt x="176" y="14"/>
                      <a:pt x="176" y="14"/>
                    </a:cubicBezTo>
                    <a:cubicBezTo>
                      <a:pt x="176" y="6"/>
                      <a:pt x="170" y="0"/>
                      <a:pt x="162" y="0"/>
                    </a:cubicBezTo>
                    <a:close/>
                    <a:moveTo>
                      <a:pt x="167" y="117"/>
                    </a:moveTo>
                    <a:cubicBezTo>
                      <a:pt x="167" y="121"/>
                      <a:pt x="164" y="125"/>
                      <a:pt x="161" y="127"/>
                    </a:cubicBezTo>
                    <a:cubicBezTo>
                      <a:pt x="94" y="166"/>
                      <a:pt x="94" y="166"/>
                      <a:pt x="94" y="166"/>
                    </a:cubicBezTo>
                    <a:cubicBezTo>
                      <a:pt x="91" y="167"/>
                      <a:pt x="85" y="167"/>
                      <a:pt x="82" y="166"/>
                    </a:cubicBezTo>
                    <a:cubicBezTo>
                      <a:pt x="15" y="127"/>
                      <a:pt x="15" y="127"/>
                      <a:pt x="15" y="127"/>
                    </a:cubicBezTo>
                    <a:cubicBezTo>
                      <a:pt x="12" y="125"/>
                      <a:pt x="9" y="121"/>
                      <a:pt x="9" y="117"/>
                    </a:cubicBezTo>
                    <a:cubicBezTo>
                      <a:pt x="9" y="14"/>
                      <a:pt x="9" y="14"/>
                      <a:pt x="9" y="14"/>
                    </a:cubicBezTo>
                    <a:cubicBezTo>
                      <a:pt x="9" y="11"/>
                      <a:pt x="11" y="9"/>
                      <a:pt x="14" y="9"/>
                    </a:cubicBezTo>
                    <a:cubicBezTo>
                      <a:pt x="162" y="9"/>
                      <a:pt x="162" y="9"/>
                      <a:pt x="162" y="9"/>
                    </a:cubicBezTo>
                    <a:cubicBezTo>
                      <a:pt x="165" y="9"/>
                      <a:pt x="167" y="11"/>
                      <a:pt x="167" y="14"/>
                    </a:cubicBezTo>
                    <a:lnTo>
                      <a:pt x="167"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2" name="Freeform 34"/>
              <p:cNvSpPr>
                <a:spLocks noEditPoints="1"/>
              </p:cNvSpPr>
              <p:nvPr/>
            </p:nvSpPr>
            <p:spPr bwMode="auto">
              <a:xfrm>
                <a:off x="13709650" y="6172200"/>
                <a:ext cx="139700" cy="265112"/>
              </a:xfrm>
              <a:custGeom>
                <a:avLst/>
                <a:gdLst>
                  <a:gd name="T0" fmla="*/ 39 w 51"/>
                  <a:gd name="T1" fmla="*/ 0 h 98"/>
                  <a:gd name="T2" fmla="*/ 11 w 51"/>
                  <a:gd name="T3" fmla="*/ 0 h 98"/>
                  <a:gd name="T4" fmla="*/ 0 w 51"/>
                  <a:gd name="T5" fmla="*/ 12 h 98"/>
                  <a:gd name="T6" fmla="*/ 0 w 51"/>
                  <a:gd name="T7" fmla="*/ 86 h 98"/>
                  <a:gd name="T8" fmla="*/ 11 w 51"/>
                  <a:gd name="T9" fmla="*/ 98 h 98"/>
                  <a:gd name="T10" fmla="*/ 39 w 51"/>
                  <a:gd name="T11" fmla="*/ 98 h 98"/>
                  <a:gd name="T12" fmla="*/ 51 w 51"/>
                  <a:gd name="T13" fmla="*/ 86 h 98"/>
                  <a:gd name="T14" fmla="*/ 51 w 51"/>
                  <a:gd name="T15" fmla="*/ 12 h 98"/>
                  <a:gd name="T16" fmla="*/ 39 w 51"/>
                  <a:gd name="T17" fmla="*/ 0 h 98"/>
                  <a:gd name="T18" fmla="*/ 46 w 51"/>
                  <a:gd name="T19" fmla="*/ 86 h 98"/>
                  <a:gd name="T20" fmla="*/ 39 w 51"/>
                  <a:gd name="T21" fmla="*/ 93 h 98"/>
                  <a:gd name="T22" fmla="*/ 11 w 51"/>
                  <a:gd name="T23" fmla="*/ 93 h 98"/>
                  <a:gd name="T24" fmla="*/ 4 w 51"/>
                  <a:gd name="T25" fmla="*/ 86 h 98"/>
                  <a:gd name="T26" fmla="*/ 4 w 51"/>
                  <a:gd name="T27" fmla="*/ 12 h 98"/>
                  <a:gd name="T28" fmla="*/ 11 w 51"/>
                  <a:gd name="T29" fmla="*/ 5 h 98"/>
                  <a:gd name="T30" fmla="*/ 39 w 51"/>
                  <a:gd name="T31" fmla="*/ 5 h 98"/>
                  <a:gd name="T32" fmla="*/ 46 w 51"/>
                  <a:gd name="T33" fmla="*/ 12 h 98"/>
                  <a:gd name="T34" fmla="*/ 46 w 51"/>
                  <a:gd name="T35" fmla="*/ 8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98">
                    <a:moveTo>
                      <a:pt x="39" y="0"/>
                    </a:moveTo>
                    <a:cubicBezTo>
                      <a:pt x="11" y="0"/>
                      <a:pt x="11" y="0"/>
                      <a:pt x="11" y="0"/>
                    </a:cubicBezTo>
                    <a:cubicBezTo>
                      <a:pt x="5" y="0"/>
                      <a:pt x="0" y="5"/>
                      <a:pt x="0" y="12"/>
                    </a:cubicBezTo>
                    <a:cubicBezTo>
                      <a:pt x="0" y="86"/>
                      <a:pt x="0" y="86"/>
                      <a:pt x="0" y="86"/>
                    </a:cubicBezTo>
                    <a:cubicBezTo>
                      <a:pt x="0" y="92"/>
                      <a:pt x="5" y="98"/>
                      <a:pt x="11" y="98"/>
                    </a:cubicBezTo>
                    <a:cubicBezTo>
                      <a:pt x="39" y="98"/>
                      <a:pt x="39" y="98"/>
                      <a:pt x="39" y="98"/>
                    </a:cubicBezTo>
                    <a:cubicBezTo>
                      <a:pt x="45" y="98"/>
                      <a:pt x="51" y="92"/>
                      <a:pt x="51" y="86"/>
                    </a:cubicBezTo>
                    <a:cubicBezTo>
                      <a:pt x="51" y="12"/>
                      <a:pt x="51" y="12"/>
                      <a:pt x="51" y="12"/>
                    </a:cubicBezTo>
                    <a:cubicBezTo>
                      <a:pt x="51" y="5"/>
                      <a:pt x="45" y="0"/>
                      <a:pt x="39" y="0"/>
                    </a:cubicBezTo>
                    <a:close/>
                    <a:moveTo>
                      <a:pt x="46" y="86"/>
                    </a:moveTo>
                    <a:cubicBezTo>
                      <a:pt x="46" y="90"/>
                      <a:pt x="43" y="93"/>
                      <a:pt x="39" y="93"/>
                    </a:cubicBezTo>
                    <a:cubicBezTo>
                      <a:pt x="11" y="93"/>
                      <a:pt x="11" y="93"/>
                      <a:pt x="11" y="93"/>
                    </a:cubicBezTo>
                    <a:cubicBezTo>
                      <a:pt x="7" y="93"/>
                      <a:pt x="4" y="90"/>
                      <a:pt x="4" y="86"/>
                    </a:cubicBezTo>
                    <a:cubicBezTo>
                      <a:pt x="4" y="12"/>
                      <a:pt x="4" y="12"/>
                      <a:pt x="4" y="12"/>
                    </a:cubicBezTo>
                    <a:cubicBezTo>
                      <a:pt x="4" y="8"/>
                      <a:pt x="7" y="5"/>
                      <a:pt x="11" y="5"/>
                    </a:cubicBezTo>
                    <a:cubicBezTo>
                      <a:pt x="39" y="5"/>
                      <a:pt x="39" y="5"/>
                      <a:pt x="39" y="5"/>
                    </a:cubicBezTo>
                    <a:cubicBezTo>
                      <a:pt x="43" y="5"/>
                      <a:pt x="46" y="8"/>
                      <a:pt x="46" y="12"/>
                    </a:cubicBezTo>
                    <a:lnTo>
                      <a:pt x="46"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3" name="Freeform 35"/>
              <p:cNvSpPr>
                <a:spLocks noEditPoints="1"/>
              </p:cNvSpPr>
              <p:nvPr/>
            </p:nvSpPr>
            <p:spPr bwMode="auto">
              <a:xfrm>
                <a:off x="13874750" y="6172200"/>
                <a:ext cx="165100" cy="114300"/>
              </a:xfrm>
              <a:custGeom>
                <a:avLst/>
                <a:gdLst>
                  <a:gd name="T0" fmla="*/ 48 w 60"/>
                  <a:gd name="T1" fmla="*/ 0 h 42"/>
                  <a:gd name="T2" fmla="*/ 11 w 60"/>
                  <a:gd name="T3" fmla="*/ 0 h 42"/>
                  <a:gd name="T4" fmla="*/ 0 w 60"/>
                  <a:gd name="T5" fmla="*/ 12 h 42"/>
                  <a:gd name="T6" fmla="*/ 0 w 60"/>
                  <a:gd name="T7" fmla="*/ 30 h 42"/>
                  <a:gd name="T8" fmla="*/ 11 w 60"/>
                  <a:gd name="T9" fmla="*/ 42 h 42"/>
                  <a:gd name="T10" fmla="*/ 48 w 60"/>
                  <a:gd name="T11" fmla="*/ 42 h 42"/>
                  <a:gd name="T12" fmla="*/ 60 w 60"/>
                  <a:gd name="T13" fmla="*/ 30 h 42"/>
                  <a:gd name="T14" fmla="*/ 60 w 60"/>
                  <a:gd name="T15" fmla="*/ 12 h 42"/>
                  <a:gd name="T16" fmla="*/ 48 w 60"/>
                  <a:gd name="T17" fmla="*/ 0 h 42"/>
                  <a:gd name="T18" fmla="*/ 55 w 60"/>
                  <a:gd name="T19" fmla="*/ 30 h 42"/>
                  <a:gd name="T20" fmla="*/ 48 w 60"/>
                  <a:gd name="T21" fmla="*/ 37 h 42"/>
                  <a:gd name="T22" fmla="*/ 11 w 60"/>
                  <a:gd name="T23" fmla="*/ 37 h 42"/>
                  <a:gd name="T24" fmla="*/ 4 w 60"/>
                  <a:gd name="T25" fmla="*/ 30 h 42"/>
                  <a:gd name="T26" fmla="*/ 4 w 60"/>
                  <a:gd name="T27" fmla="*/ 12 h 42"/>
                  <a:gd name="T28" fmla="*/ 11 w 60"/>
                  <a:gd name="T29" fmla="*/ 5 h 42"/>
                  <a:gd name="T30" fmla="*/ 48 w 60"/>
                  <a:gd name="T31" fmla="*/ 5 h 42"/>
                  <a:gd name="T32" fmla="*/ 55 w 60"/>
                  <a:gd name="T33" fmla="*/ 12 h 42"/>
                  <a:gd name="T34" fmla="*/ 55 w 60"/>
                  <a:gd name="T35"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42">
                    <a:moveTo>
                      <a:pt x="48" y="0"/>
                    </a:moveTo>
                    <a:cubicBezTo>
                      <a:pt x="11" y="0"/>
                      <a:pt x="11" y="0"/>
                      <a:pt x="11" y="0"/>
                    </a:cubicBezTo>
                    <a:cubicBezTo>
                      <a:pt x="5" y="0"/>
                      <a:pt x="0" y="5"/>
                      <a:pt x="0" y="12"/>
                    </a:cubicBezTo>
                    <a:cubicBezTo>
                      <a:pt x="0" y="30"/>
                      <a:pt x="0" y="30"/>
                      <a:pt x="0" y="30"/>
                    </a:cubicBezTo>
                    <a:cubicBezTo>
                      <a:pt x="0" y="37"/>
                      <a:pt x="5" y="42"/>
                      <a:pt x="11" y="42"/>
                    </a:cubicBezTo>
                    <a:cubicBezTo>
                      <a:pt x="48" y="42"/>
                      <a:pt x="48" y="42"/>
                      <a:pt x="48" y="42"/>
                    </a:cubicBezTo>
                    <a:cubicBezTo>
                      <a:pt x="55" y="42"/>
                      <a:pt x="60" y="37"/>
                      <a:pt x="60" y="30"/>
                    </a:cubicBezTo>
                    <a:cubicBezTo>
                      <a:pt x="60" y="12"/>
                      <a:pt x="60" y="12"/>
                      <a:pt x="60" y="12"/>
                    </a:cubicBezTo>
                    <a:cubicBezTo>
                      <a:pt x="60" y="5"/>
                      <a:pt x="55" y="0"/>
                      <a:pt x="48" y="0"/>
                    </a:cubicBezTo>
                    <a:close/>
                    <a:moveTo>
                      <a:pt x="55" y="30"/>
                    </a:moveTo>
                    <a:cubicBezTo>
                      <a:pt x="55" y="34"/>
                      <a:pt x="52" y="37"/>
                      <a:pt x="48" y="37"/>
                    </a:cubicBezTo>
                    <a:cubicBezTo>
                      <a:pt x="11" y="37"/>
                      <a:pt x="11" y="37"/>
                      <a:pt x="11" y="37"/>
                    </a:cubicBezTo>
                    <a:cubicBezTo>
                      <a:pt x="8" y="37"/>
                      <a:pt x="4" y="34"/>
                      <a:pt x="4" y="30"/>
                    </a:cubicBezTo>
                    <a:cubicBezTo>
                      <a:pt x="4" y="12"/>
                      <a:pt x="4" y="12"/>
                      <a:pt x="4" y="12"/>
                    </a:cubicBezTo>
                    <a:cubicBezTo>
                      <a:pt x="4" y="8"/>
                      <a:pt x="8" y="5"/>
                      <a:pt x="11" y="5"/>
                    </a:cubicBezTo>
                    <a:cubicBezTo>
                      <a:pt x="48" y="5"/>
                      <a:pt x="48" y="5"/>
                      <a:pt x="48" y="5"/>
                    </a:cubicBezTo>
                    <a:cubicBezTo>
                      <a:pt x="52" y="5"/>
                      <a:pt x="55" y="8"/>
                      <a:pt x="55" y="12"/>
                    </a:cubicBezTo>
                    <a:lnTo>
                      <a:pt x="55"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4" name="Freeform 36"/>
              <p:cNvSpPr>
                <a:spLocks noEditPoints="1"/>
              </p:cNvSpPr>
              <p:nvPr/>
            </p:nvSpPr>
            <p:spPr bwMode="auto">
              <a:xfrm>
                <a:off x="13874750" y="6310313"/>
                <a:ext cx="165100" cy="127000"/>
              </a:xfrm>
              <a:custGeom>
                <a:avLst/>
                <a:gdLst>
                  <a:gd name="T0" fmla="*/ 48 w 60"/>
                  <a:gd name="T1" fmla="*/ 0 h 47"/>
                  <a:gd name="T2" fmla="*/ 11 w 60"/>
                  <a:gd name="T3" fmla="*/ 0 h 47"/>
                  <a:gd name="T4" fmla="*/ 0 w 60"/>
                  <a:gd name="T5" fmla="*/ 12 h 47"/>
                  <a:gd name="T6" fmla="*/ 0 w 60"/>
                  <a:gd name="T7" fmla="*/ 35 h 47"/>
                  <a:gd name="T8" fmla="*/ 11 w 60"/>
                  <a:gd name="T9" fmla="*/ 47 h 47"/>
                  <a:gd name="T10" fmla="*/ 48 w 60"/>
                  <a:gd name="T11" fmla="*/ 47 h 47"/>
                  <a:gd name="T12" fmla="*/ 60 w 60"/>
                  <a:gd name="T13" fmla="*/ 35 h 47"/>
                  <a:gd name="T14" fmla="*/ 60 w 60"/>
                  <a:gd name="T15" fmla="*/ 12 h 47"/>
                  <a:gd name="T16" fmla="*/ 48 w 60"/>
                  <a:gd name="T17" fmla="*/ 0 h 47"/>
                  <a:gd name="T18" fmla="*/ 55 w 60"/>
                  <a:gd name="T19" fmla="*/ 35 h 47"/>
                  <a:gd name="T20" fmla="*/ 48 w 60"/>
                  <a:gd name="T21" fmla="*/ 42 h 47"/>
                  <a:gd name="T22" fmla="*/ 11 w 60"/>
                  <a:gd name="T23" fmla="*/ 42 h 47"/>
                  <a:gd name="T24" fmla="*/ 4 w 60"/>
                  <a:gd name="T25" fmla="*/ 35 h 47"/>
                  <a:gd name="T26" fmla="*/ 4 w 60"/>
                  <a:gd name="T27" fmla="*/ 12 h 47"/>
                  <a:gd name="T28" fmla="*/ 11 w 60"/>
                  <a:gd name="T29" fmla="*/ 5 h 47"/>
                  <a:gd name="T30" fmla="*/ 48 w 60"/>
                  <a:gd name="T31" fmla="*/ 5 h 47"/>
                  <a:gd name="T32" fmla="*/ 55 w 60"/>
                  <a:gd name="T33" fmla="*/ 12 h 47"/>
                  <a:gd name="T34" fmla="*/ 55 w 60"/>
                  <a:gd name="T35"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47">
                    <a:moveTo>
                      <a:pt x="48" y="0"/>
                    </a:moveTo>
                    <a:cubicBezTo>
                      <a:pt x="11" y="0"/>
                      <a:pt x="11" y="0"/>
                      <a:pt x="11" y="0"/>
                    </a:cubicBezTo>
                    <a:cubicBezTo>
                      <a:pt x="5" y="0"/>
                      <a:pt x="0" y="5"/>
                      <a:pt x="0" y="12"/>
                    </a:cubicBezTo>
                    <a:cubicBezTo>
                      <a:pt x="0" y="35"/>
                      <a:pt x="0" y="35"/>
                      <a:pt x="0" y="35"/>
                    </a:cubicBezTo>
                    <a:cubicBezTo>
                      <a:pt x="0" y="41"/>
                      <a:pt x="5" y="47"/>
                      <a:pt x="11" y="47"/>
                    </a:cubicBezTo>
                    <a:cubicBezTo>
                      <a:pt x="48" y="47"/>
                      <a:pt x="48" y="47"/>
                      <a:pt x="48" y="47"/>
                    </a:cubicBezTo>
                    <a:cubicBezTo>
                      <a:pt x="55" y="47"/>
                      <a:pt x="60" y="41"/>
                      <a:pt x="60" y="35"/>
                    </a:cubicBezTo>
                    <a:cubicBezTo>
                      <a:pt x="60" y="12"/>
                      <a:pt x="60" y="12"/>
                      <a:pt x="60" y="12"/>
                    </a:cubicBezTo>
                    <a:cubicBezTo>
                      <a:pt x="60" y="5"/>
                      <a:pt x="55" y="0"/>
                      <a:pt x="48" y="0"/>
                    </a:cubicBezTo>
                    <a:close/>
                    <a:moveTo>
                      <a:pt x="55" y="35"/>
                    </a:moveTo>
                    <a:cubicBezTo>
                      <a:pt x="55" y="39"/>
                      <a:pt x="52" y="42"/>
                      <a:pt x="48" y="42"/>
                    </a:cubicBezTo>
                    <a:cubicBezTo>
                      <a:pt x="11" y="42"/>
                      <a:pt x="11" y="42"/>
                      <a:pt x="11" y="42"/>
                    </a:cubicBezTo>
                    <a:cubicBezTo>
                      <a:pt x="8" y="42"/>
                      <a:pt x="4" y="39"/>
                      <a:pt x="4" y="35"/>
                    </a:cubicBezTo>
                    <a:cubicBezTo>
                      <a:pt x="4" y="12"/>
                      <a:pt x="4" y="12"/>
                      <a:pt x="4" y="12"/>
                    </a:cubicBezTo>
                    <a:cubicBezTo>
                      <a:pt x="4" y="8"/>
                      <a:pt x="8" y="5"/>
                      <a:pt x="11" y="5"/>
                    </a:cubicBezTo>
                    <a:cubicBezTo>
                      <a:pt x="48" y="5"/>
                      <a:pt x="48" y="5"/>
                      <a:pt x="48" y="5"/>
                    </a:cubicBezTo>
                    <a:cubicBezTo>
                      <a:pt x="52" y="5"/>
                      <a:pt x="55" y="8"/>
                      <a:pt x="55" y="12"/>
                    </a:cubicBezTo>
                    <a:lnTo>
                      <a:pt x="5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05" name="组合 304"/>
            <p:cNvGrpSpPr/>
            <p:nvPr/>
          </p:nvGrpSpPr>
          <p:grpSpPr>
            <a:xfrm>
              <a:off x="10158909" y="1886563"/>
              <a:ext cx="175614" cy="158016"/>
              <a:chOff x="13635038" y="8472488"/>
              <a:chExt cx="484187" cy="476250"/>
            </a:xfrm>
            <a:solidFill>
              <a:srgbClr val="1D1D1A"/>
            </a:solidFill>
          </p:grpSpPr>
          <p:sp>
            <p:nvSpPr>
              <p:cNvPr id="439" name="Freeform 49"/>
              <p:cNvSpPr>
                <a:spLocks noEditPoints="1"/>
              </p:cNvSpPr>
              <p:nvPr/>
            </p:nvSpPr>
            <p:spPr bwMode="auto">
              <a:xfrm>
                <a:off x="13703300" y="8550275"/>
                <a:ext cx="347662" cy="300037"/>
              </a:xfrm>
              <a:custGeom>
                <a:avLst/>
                <a:gdLst>
                  <a:gd name="T0" fmla="*/ 63 w 126"/>
                  <a:gd name="T1" fmla="*/ 17 h 111"/>
                  <a:gd name="T2" fmla="*/ 0 w 126"/>
                  <a:gd name="T3" fmla="*/ 26 h 111"/>
                  <a:gd name="T4" fmla="*/ 7 w 126"/>
                  <a:gd name="T5" fmla="*/ 67 h 111"/>
                  <a:gd name="T6" fmla="*/ 17 w 126"/>
                  <a:gd name="T7" fmla="*/ 85 h 111"/>
                  <a:gd name="T8" fmla="*/ 61 w 126"/>
                  <a:gd name="T9" fmla="*/ 111 h 111"/>
                  <a:gd name="T10" fmla="*/ 62 w 126"/>
                  <a:gd name="T11" fmla="*/ 111 h 111"/>
                  <a:gd name="T12" fmla="*/ 63 w 126"/>
                  <a:gd name="T13" fmla="*/ 111 h 111"/>
                  <a:gd name="T14" fmla="*/ 63 w 126"/>
                  <a:gd name="T15" fmla="*/ 111 h 111"/>
                  <a:gd name="T16" fmla="*/ 64 w 126"/>
                  <a:gd name="T17" fmla="*/ 111 h 111"/>
                  <a:gd name="T18" fmla="*/ 65 w 126"/>
                  <a:gd name="T19" fmla="*/ 111 h 111"/>
                  <a:gd name="T20" fmla="*/ 109 w 126"/>
                  <a:gd name="T21" fmla="*/ 85 h 111"/>
                  <a:gd name="T22" fmla="*/ 119 w 126"/>
                  <a:gd name="T23" fmla="*/ 67 h 111"/>
                  <a:gd name="T24" fmla="*/ 126 w 126"/>
                  <a:gd name="T25" fmla="*/ 26 h 111"/>
                  <a:gd name="T26" fmla="*/ 9 w 126"/>
                  <a:gd name="T27" fmla="*/ 28 h 111"/>
                  <a:gd name="T28" fmla="*/ 59 w 126"/>
                  <a:gd name="T29" fmla="*/ 20 h 111"/>
                  <a:gd name="T30" fmla="*/ 9 w 126"/>
                  <a:gd name="T31" fmla="*/ 28 h 111"/>
                  <a:gd name="T32" fmla="*/ 21 w 126"/>
                  <a:gd name="T33" fmla="*/ 49 h 111"/>
                  <a:gd name="T34" fmla="*/ 53 w 126"/>
                  <a:gd name="T35" fmla="*/ 83 h 111"/>
                  <a:gd name="T36" fmla="*/ 60 w 126"/>
                  <a:gd name="T37" fmla="*/ 104 h 111"/>
                  <a:gd name="T38" fmla="*/ 22 w 126"/>
                  <a:gd name="T39" fmla="*/ 75 h 111"/>
                  <a:gd name="T40" fmla="*/ 60 w 126"/>
                  <a:gd name="T41" fmla="*/ 79 h 111"/>
                  <a:gd name="T42" fmla="*/ 63 w 126"/>
                  <a:gd name="T43" fmla="*/ 62 h 111"/>
                  <a:gd name="T44" fmla="*/ 63 w 126"/>
                  <a:gd name="T45" fmla="*/ 24 h 111"/>
                  <a:gd name="T46" fmla="*/ 63 w 126"/>
                  <a:gd name="T47" fmla="*/ 62 h 111"/>
                  <a:gd name="T48" fmla="*/ 66 w 126"/>
                  <a:gd name="T49" fmla="*/ 79 h 111"/>
                  <a:gd name="T50" fmla="*/ 104 w 126"/>
                  <a:gd name="T51" fmla="*/ 75 h 111"/>
                  <a:gd name="T52" fmla="*/ 66 w 126"/>
                  <a:gd name="T53" fmla="*/ 104 h 111"/>
                  <a:gd name="T54" fmla="*/ 73 w 126"/>
                  <a:gd name="T55" fmla="*/ 83 h 111"/>
                  <a:gd name="T56" fmla="*/ 105 w 126"/>
                  <a:gd name="T57" fmla="*/ 49 h 111"/>
                  <a:gd name="T58" fmla="*/ 106 w 126"/>
                  <a:gd name="T59" fmla="*/ 41 h 111"/>
                  <a:gd name="T60" fmla="*/ 78 w 126"/>
                  <a:gd name="T61" fmla="*/ 7 h 111"/>
                  <a:gd name="T62" fmla="*/ 106 w 126"/>
                  <a:gd name="T63" fmla="*/ 4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6" h="111">
                    <a:moveTo>
                      <a:pt x="77" y="0"/>
                    </a:moveTo>
                    <a:cubicBezTo>
                      <a:pt x="63" y="17"/>
                      <a:pt x="63" y="17"/>
                      <a:pt x="63" y="17"/>
                    </a:cubicBezTo>
                    <a:cubicBezTo>
                      <a:pt x="49" y="0"/>
                      <a:pt x="49" y="0"/>
                      <a:pt x="49" y="0"/>
                    </a:cubicBezTo>
                    <a:cubicBezTo>
                      <a:pt x="0" y="26"/>
                      <a:pt x="0" y="26"/>
                      <a:pt x="0" y="26"/>
                    </a:cubicBezTo>
                    <a:cubicBezTo>
                      <a:pt x="16" y="45"/>
                      <a:pt x="16" y="45"/>
                      <a:pt x="16" y="45"/>
                    </a:cubicBezTo>
                    <a:cubicBezTo>
                      <a:pt x="7" y="67"/>
                      <a:pt x="7" y="67"/>
                      <a:pt x="7" y="67"/>
                    </a:cubicBezTo>
                    <a:cubicBezTo>
                      <a:pt x="17" y="72"/>
                      <a:pt x="17" y="72"/>
                      <a:pt x="17" y="72"/>
                    </a:cubicBezTo>
                    <a:cubicBezTo>
                      <a:pt x="17" y="85"/>
                      <a:pt x="17" y="85"/>
                      <a:pt x="17" y="85"/>
                    </a:cubicBezTo>
                    <a:cubicBezTo>
                      <a:pt x="17" y="86"/>
                      <a:pt x="17" y="87"/>
                      <a:pt x="18" y="88"/>
                    </a:cubicBezTo>
                    <a:cubicBezTo>
                      <a:pt x="61" y="111"/>
                      <a:pt x="61" y="111"/>
                      <a:pt x="61" y="111"/>
                    </a:cubicBezTo>
                    <a:cubicBezTo>
                      <a:pt x="61" y="111"/>
                      <a:pt x="62" y="111"/>
                      <a:pt x="62" y="111"/>
                    </a:cubicBezTo>
                    <a:cubicBezTo>
                      <a:pt x="62" y="111"/>
                      <a:pt x="62" y="111"/>
                      <a:pt x="62" y="111"/>
                    </a:cubicBezTo>
                    <a:cubicBezTo>
                      <a:pt x="62" y="111"/>
                      <a:pt x="62" y="111"/>
                      <a:pt x="62" y="111"/>
                    </a:cubicBezTo>
                    <a:cubicBezTo>
                      <a:pt x="63" y="111"/>
                      <a:pt x="63" y="111"/>
                      <a:pt x="63" y="111"/>
                    </a:cubicBezTo>
                    <a:cubicBezTo>
                      <a:pt x="63" y="111"/>
                      <a:pt x="63" y="111"/>
                      <a:pt x="63" y="111"/>
                    </a:cubicBezTo>
                    <a:cubicBezTo>
                      <a:pt x="63" y="111"/>
                      <a:pt x="63" y="111"/>
                      <a:pt x="63" y="111"/>
                    </a:cubicBezTo>
                    <a:cubicBezTo>
                      <a:pt x="63" y="111"/>
                      <a:pt x="63" y="111"/>
                      <a:pt x="64" y="111"/>
                    </a:cubicBezTo>
                    <a:cubicBezTo>
                      <a:pt x="64" y="111"/>
                      <a:pt x="64" y="111"/>
                      <a:pt x="64" y="111"/>
                    </a:cubicBezTo>
                    <a:cubicBezTo>
                      <a:pt x="64" y="111"/>
                      <a:pt x="64" y="111"/>
                      <a:pt x="64" y="111"/>
                    </a:cubicBezTo>
                    <a:cubicBezTo>
                      <a:pt x="64" y="111"/>
                      <a:pt x="65" y="111"/>
                      <a:pt x="65" y="111"/>
                    </a:cubicBezTo>
                    <a:cubicBezTo>
                      <a:pt x="108" y="88"/>
                      <a:pt x="108" y="88"/>
                      <a:pt x="108" y="88"/>
                    </a:cubicBezTo>
                    <a:cubicBezTo>
                      <a:pt x="109" y="87"/>
                      <a:pt x="109" y="86"/>
                      <a:pt x="109" y="85"/>
                    </a:cubicBezTo>
                    <a:cubicBezTo>
                      <a:pt x="109" y="72"/>
                      <a:pt x="109" y="72"/>
                      <a:pt x="109" y="72"/>
                    </a:cubicBezTo>
                    <a:cubicBezTo>
                      <a:pt x="119" y="67"/>
                      <a:pt x="119" y="67"/>
                      <a:pt x="119" y="67"/>
                    </a:cubicBezTo>
                    <a:cubicBezTo>
                      <a:pt x="110" y="45"/>
                      <a:pt x="110" y="45"/>
                      <a:pt x="110" y="45"/>
                    </a:cubicBezTo>
                    <a:cubicBezTo>
                      <a:pt x="126" y="26"/>
                      <a:pt x="126" y="26"/>
                      <a:pt x="126" y="26"/>
                    </a:cubicBezTo>
                    <a:lnTo>
                      <a:pt x="77" y="0"/>
                    </a:lnTo>
                    <a:close/>
                    <a:moveTo>
                      <a:pt x="9" y="28"/>
                    </a:moveTo>
                    <a:cubicBezTo>
                      <a:pt x="48" y="7"/>
                      <a:pt x="48" y="7"/>
                      <a:pt x="48" y="7"/>
                    </a:cubicBezTo>
                    <a:cubicBezTo>
                      <a:pt x="59" y="20"/>
                      <a:pt x="59" y="20"/>
                      <a:pt x="59" y="20"/>
                    </a:cubicBezTo>
                    <a:cubicBezTo>
                      <a:pt x="20" y="41"/>
                      <a:pt x="20" y="41"/>
                      <a:pt x="20" y="41"/>
                    </a:cubicBezTo>
                    <a:lnTo>
                      <a:pt x="9" y="28"/>
                    </a:lnTo>
                    <a:close/>
                    <a:moveTo>
                      <a:pt x="14" y="64"/>
                    </a:moveTo>
                    <a:cubicBezTo>
                      <a:pt x="21" y="49"/>
                      <a:pt x="21" y="49"/>
                      <a:pt x="21" y="49"/>
                    </a:cubicBezTo>
                    <a:cubicBezTo>
                      <a:pt x="60" y="67"/>
                      <a:pt x="60" y="67"/>
                      <a:pt x="60" y="67"/>
                    </a:cubicBezTo>
                    <a:cubicBezTo>
                      <a:pt x="53" y="83"/>
                      <a:pt x="53" y="83"/>
                      <a:pt x="53" y="83"/>
                    </a:cubicBezTo>
                    <a:lnTo>
                      <a:pt x="14" y="64"/>
                    </a:lnTo>
                    <a:close/>
                    <a:moveTo>
                      <a:pt x="60" y="104"/>
                    </a:moveTo>
                    <a:cubicBezTo>
                      <a:pt x="22" y="83"/>
                      <a:pt x="22" y="83"/>
                      <a:pt x="22" y="83"/>
                    </a:cubicBezTo>
                    <a:cubicBezTo>
                      <a:pt x="22" y="75"/>
                      <a:pt x="22" y="75"/>
                      <a:pt x="22" y="75"/>
                    </a:cubicBezTo>
                    <a:cubicBezTo>
                      <a:pt x="56" y="90"/>
                      <a:pt x="56" y="90"/>
                      <a:pt x="56" y="90"/>
                    </a:cubicBezTo>
                    <a:cubicBezTo>
                      <a:pt x="60" y="79"/>
                      <a:pt x="60" y="79"/>
                      <a:pt x="60" y="79"/>
                    </a:cubicBezTo>
                    <a:lnTo>
                      <a:pt x="60" y="104"/>
                    </a:lnTo>
                    <a:close/>
                    <a:moveTo>
                      <a:pt x="63" y="62"/>
                    </a:moveTo>
                    <a:cubicBezTo>
                      <a:pt x="26" y="44"/>
                      <a:pt x="26" y="44"/>
                      <a:pt x="26" y="44"/>
                    </a:cubicBezTo>
                    <a:cubicBezTo>
                      <a:pt x="63" y="24"/>
                      <a:pt x="63" y="24"/>
                      <a:pt x="63" y="24"/>
                    </a:cubicBezTo>
                    <a:cubicBezTo>
                      <a:pt x="100" y="44"/>
                      <a:pt x="100" y="44"/>
                      <a:pt x="100" y="44"/>
                    </a:cubicBezTo>
                    <a:lnTo>
                      <a:pt x="63" y="62"/>
                    </a:lnTo>
                    <a:close/>
                    <a:moveTo>
                      <a:pt x="66" y="104"/>
                    </a:moveTo>
                    <a:cubicBezTo>
                      <a:pt x="66" y="79"/>
                      <a:pt x="66" y="79"/>
                      <a:pt x="66" y="79"/>
                    </a:cubicBezTo>
                    <a:cubicBezTo>
                      <a:pt x="70" y="90"/>
                      <a:pt x="70" y="90"/>
                      <a:pt x="70" y="90"/>
                    </a:cubicBezTo>
                    <a:cubicBezTo>
                      <a:pt x="104" y="75"/>
                      <a:pt x="104" y="75"/>
                      <a:pt x="104" y="75"/>
                    </a:cubicBezTo>
                    <a:cubicBezTo>
                      <a:pt x="104" y="83"/>
                      <a:pt x="104" y="83"/>
                      <a:pt x="104" y="83"/>
                    </a:cubicBezTo>
                    <a:lnTo>
                      <a:pt x="66" y="104"/>
                    </a:lnTo>
                    <a:close/>
                    <a:moveTo>
                      <a:pt x="112" y="64"/>
                    </a:moveTo>
                    <a:cubicBezTo>
                      <a:pt x="73" y="83"/>
                      <a:pt x="73" y="83"/>
                      <a:pt x="73" y="83"/>
                    </a:cubicBezTo>
                    <a:cubicBezTo>
                      <a:pt x="66" y="67"/>
                      <a:pt x="66" y="67"/>
                      <a:pt x="66" y="67"/>
                    </a:cubicBezTo>
                    <a:cubicBezTo>
                      <a:pt x="105" y="49"/>
                      <a:pt x="105" y="49"/>
                      <a:pt x="105" y="49"/>
                    </a:cubicBezTo>
                    <a:lnTo>
                      <a:pt x="112" y="64"/>
                    </a:lnTo>
                    <a:close/>
                    <a:moveTo>
                      <a:pt x="106" y="41"/>
                    </a:moveTo>
                    <a:cubicBezTo>
                      <a:pt x="67" y="20"/>
                      <a:pt x="67" y="20"/>
                      <a:pt x="67" y="20"/>
                    </a:cubicBezTo>
                    <a:cubicBezTo>
                      <a:pt x="78" y="7"/>
                      <a:pt x="78" y="7"/>
                      <a:pt x="78" y="7"/>
                    </a:cubicBezTo>
                    <a:cubicBezTo>
                      <a:pt x="117" y="28"/>
                      <a:pt x="117" y="28"/>
                      <a:pt x="117" y="28"/>
                    </a:cubicBezTo>
                    <a:lnTo>
                      <a:pt x="106"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0" name="Freeform 50"/>
              <p:cNvSpPr>
                <a:spLocks noEditPoints="1"/>
              </p:cNvSpPr>
              <p:nvPr/>
            </p:nvSpPr>
            <p:spPr bwMode="auto">
              <a:xfrm>
                <a:off x="13635038" y="8472488"/>
                <a:ext cx="484187" cy="476250"/>
              </a:xfrm>
              <a:custGeom>
                <a:avLst/>
                <a:gdLst>
                  <a:gd name="T0" fmla="*/ 162 w 176"/>
                  <a:gd name="T1" fmla="*/ 0 h 176"/>
                  <a:gd name="T2" fmla="*/ 14 w 176"/>
                  <a:gd name="T3" fmla="*/ 0 h 176"/>
                  <a:gd name="T4" fmla="*/ 0 w 176"/>
                  <a:gd name="T5" fmla="*/ 14 h 176"/>
                  <a:gd name="T6" fmla="*/ 0 w 176"/>
                  <a:gd name="T7" fmla="*/ 117 h 176"/>
                  <a:gd name="T8" fmla="*/ 10 w 176"/>
                  <a:gd name="T9" fmla="*/ 135 h 176"/>
                  <a:gd name="T10" fmla="*/ 78 w 176"/>
                  <a:gd name="T11" fmla="*/ 173 h 176"/>
                  <a:gd name="T12" fmla="*/ 88 w 176"/>
                  <a:gd name="T13" fmla="*/ 176 h 176"/>
                  <a:gd name="T14" fmla="*/ 98 w 176"/>
                  <a:gd name="T15" fmla="*/ 173 h 176"/>
                  <a:gd name="T16" fmla="*/ 166 w 176"/>
                  <a:gd name="T17" fmla="*/ 135 h 176"/>
                  <a:gd name="T18" fmla="*/ 176 w 176"/>
                  <a:gd name="T19" fmla="*/ 117 h 176"/>
                  <a:gd name="T20" fmla="*/ 176 w 176"/>
                  <a:gd name="T21" fmla="*/ 14 h 176"/>
                  <a:gd name="T22" fmla="*/ 162 w 176"/>
                  <a:gd name="T23" fmla="*/ 0 h 176"/>
                  <a:gd name="T24" fmla="*/ 167 w 176"/>
                  <a:gd name="T25" fmla="*/ 117 h 176"/>
                  <a:gd name="T26" fmla="*/ 161 w 176"/>
                  <a:gd name="T27" fmla="*/ 127 h 176"/>
                  <a:gd name="T28" fmla="*/ 94 w 176"/>
                  <a:gd name="T29" fmla="*/ 165 h 176"/>
                  <a:gd name="T30" fmla="*/ 82 w 176"/>
                  <a:gd name="T31" fmla="*/ 165 h 176"/>
                  <a:gd name="T32" fmla="*/ 15 w 176"/>
                  <a:gd name="T33" fmla="*/ 127 h 176"/>
                  <a:gd name="T34" fmla="*/ 9 w 176"/>
                  <a:gd name="T35" fmla="*/ 117 h 176"/>
                  <a:gd name="T36" fmla="*/ 9 w 176"/>
                  <a:gd name="T37" fmla="*/ 14 h 176"/>
                  <a:gd name="T38" fmla="*/ 14 w 176"/>
                  <a:gd name="T39" fmla="*/ 9 h 176"/>
                  <a:gd name="T40" fmla="*/ 162 w 176"/>
                  <a:gd name="T41" fmla="*/ 9 h 176"/>
                  <a:gd name="T42" fmla="*/ 167 w 176"/>
                  <a:gd name="T43" fmla="*/ 14 h 176"/>
                  <a:gd name="T44" fmla="*/ 167 w 176"/>
                  <a:gd name="T45" fmla="*/ 1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162" y="0"/>
                    </a:moveTo>
                    <a:cubicBezTo>
                      <a:pt x="14" y="0"/>
                      <a:pt x="14" y="0"/>
                      <a:pt x="14" y="0"/>
                    </a:cubicBezTo>
                    <a:cubicBezTo>
                      <a:pt x="6" y="0"/>
                      <a:pt x="0" y="6"/>
                      <a:pt x="0" y="14"/>
                    </a:cubicBezTo>
                    <a:cubicBezTo>
                      <a:pt x="0" y="117"/>
                      <a:pt x="0" y="117"/>
                      <a:pt x="0" y="117"/>
                    </a:cubicBezTo>
                    <a:cubicBezTo>
                      <a:pt x="0" y="124"/>
                      <a:pt x="4" y="131"/>
                      <a:pt x="10" y="135"/>
                    </a:cubicBezTo>
                    <a:cubicBezTo>
                      <a:pt x="78" y="173"/>
                      <a:pt x="78" y="173"/>
                      <a:pt x="78" y="173"/>
                    </a:cubicBezTo>
                    <a:cubicBezTo>
                      <a:pt x="80" y="175"/>
                      <a:pt x="84" y="176"/>
                      <a:pt x="88" y="176"/>
                    </a:cubicBezTo>
                    <a:cubicBezTo>
                      <a:pt x="92" y="176"/>
                      <a:pt x="96" y="175"/>
                      <a:pt x="98" y="173"/>
                    </a:cubicBezTo>
                    <a:cubicBezTo>
                      <a:pt x="166" y="135"/>
                      <a:pt x="166" y="135"/>
                      <a:pt x="166" y="135"/>
                    </a:cubicBezTo>
                    <a:cubicBezTo>
                      <a:pt x="172" y="131"/>
                      <a:pt x="176" y="124"/>
                      <a:pt x="176" y="117"/>
                    </a:cubicBezTo>
                    <a:cubicBezTo>
                      <a:pt x="176" y="14"/>
                      <a:pt x="176" y="14"/>
                      <a:pt x="176" y="14"/>
                    </a:cubicBezTo>
                    <a:cubicBezTo>
                      <a:pt x="176" y="6"/>
                      <a:pt x="170" y="0"/>
                      <a:pt x="162" y="0"/>
                    </a:cubicBezTo>
                    <a:close/>
                    <a:moveTo>
                      <a:pt x="167" y="117"/>
                    </a:moveTo>
                    <a:cubicBezTo>
                      <a:pt x="167" y="120"/>
                      <a:pt x="164" y="125"/>
                      <a:pt x="161" y="127"/>
                    </a:cubicBezTo>
                    <a:cubicBezTo>
                      <a:pt x="94" y="165"/>
                      <a:pt x="94" y="165"/>
                      <a:pt x="94" y="165"/>
                    </a:cubicBezTo>
                    <a:cubicBezTo>
                      <a:pt x="91" y="167"/>
                      <a:pt x="85" y="167"/>
                      <a:pt x="82" y="165"/>
                    </a:cubicBezTo>
                    <a:cubicBezTo>
                      <a:pt x="15" y="127"/>
                      <a:pt x="15" y="127"/>
                      <a:pt x="15" y="127"/>
                    </a:cubicBezTo>
                    <a:cubicBezTo>
                      <a:pt x="12" y="125"/>
                      <a:pt x="9" y="120"/>
                      <a:pt x="9" y="117"/>
                    </a:cubicBezTo>
                    <a:cubicBezTo>
                      <a:pt x="9" y="14"/>
                      <a:pt x="9" y="14"/>
                      <a:pt x="9" y="14"/>
                    </a:cubicBezTo>
                    <a:cubicBezTo>
                      <a:pt x="9" y="11"/>
                      <a:pt x="11" y="9"/>
                      <a:pt x="14" y="9"/>
                    </a:cubicBezTo>
                    <a:cubicBezTo>
                      <a:pt x="162" y="9"/>
                      <a:pt x="162" y="9"/>
                      <a:pt x="162" y="9"/>
                    </a:cubicBezTo>
                    <a:cubicBezTo>
                      <a:pt x="165" y="9"/>
                      <a:pt x="167" y="11"/>
                      <a:pt x="167" y="14"/>
                    </a:cubicBezTo>
                    <a:lnTo>
                      <a:pt x="167"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06" name="组合 305"/>
            <p:cNvGrpSpPr/>
            <p:nvPr/>
          </p:nvGrpSpPr>
          <p:grpSpPr>
            <a:xfrm>
              <a:off x="9048422" y="1582952"/>
              <a:ext cx="175614" cy="158016"/>
              <a:chOff x="13635038" y="7269163"/>
              <a:chExt cx="484187" cy="476250"/>
            </a:xfrm>
            <a:solidFill>
              <a:srgbClr val="1D1D1A"/>
            </a:solidFill>
          </p:grpSpPr>
          <p:sp>
            <p:nvSpPr>
              <p:cNvPr id="426" name="Freeform 37"/>
              <p:cNvSpPr>
                <a:spLocks noEditPoints="1"/>
              </p:cNvSpPr>
              <p:nvPr/>
            </p:nvSpPr>
            <p:spPr bwMode="auto">
              <a:xfrm>
                <a:off x="13635038" y="7269163"/>
                <a:ext cx="484187" cy="476250"/>
              </a:xfrm>
              <a:custGeom>
                <a:avLst/>
                <a:gdLst>
                  <a:gd name="T0" fmla="*/ 162 w 176"/>
                  <a:gd name="T1" fmla="*/ 0 h 176"/>
                  <a:gd name="T2" fmla="*/ 14 w 176"/>
                  <a:gd name="T3" fmla="*/ 0 h 176"/>
                  <a:gd name="T4" fmla="*/ 0 w 176"/>
                  <a:gd name="T5" fmla="*/ 14 h 176"/>
                  <a:gd name="T6" fmla="*/ 0 w 176"/>
                  <a:gd name="T7" fmla="*/ 117 h 176"/>
                  <a:gd name="T8" fmla="*/ 10 w 176"/>
                  <a:gd name="T9" fmla="*/ 135 h 176"/>
                  <a:gd name="T10" fmla="*/ 78 w 176"/>
                  <a:gd name="T11" fmla="*/ 174 h 176"/>
                  <a:gd name="T12" fmla="*/ 88 w 176"/>
                  <a:gd name="T13" fmla="*/ 176 h 176"/>
                  <a:gd name="T14" fmla="*/ 98 w 176"/>
                  <a:gd name="T15" fmla="*/ 174 h 176"/>
                  <a:gd name="T16" fmla="*/ 166 w 176"/>
                  <a:gd name="T17" fmla="*/ 135 h 176"/>
                  <a:gd name="T18" fmla="*/ 176 w 176"/>
                  <a:gd name="T19" fmla="*/ 117 h 176"/>
                  <a:gd name="T20" fmla="*/ 176 w 176"/>
                  <a:gd name="T21" fmla="*/ 14 h 176"/>
                  <a:gd name="T22" fmla="*/ 162 w 176"/>
                  <a:gd name="T23" fmla="*/ 0 h 176"/>
                  <a:gd name="T24" fmla="*/ 167 w 176"/>
                  <a:gd name="T25" fmla="*/ 117 h 176"/>
                  <a:gd name="T26" fmla="*/ 161 w 176"/>
                  <a:gd name="T27" fmla="*/ 127 h 176"/>
                  <a:gd name="T28" fmla="*/ 94 w 176"/>
                  <a:gd name="T29" fmla="*/ 166 h 176"/>
                  <a:gd name="T30" fmla="*/ 82 w 176"/>
                  <a:gd name="T31" fmla="*/ 166 h 176"/>
                  <a:gd name="T32" fmla="*/ 15 w 176"/>
                  <a:gd name="T33" fmla="*/ 127 h 176"/>
                  <a:gd name="T34" fmla="*/ 9 w 176"/>
                  <a:gd name="T35" fmla="*/ 117 h 176"/>
                  <a:gd name="T36" fmla="*/ 9 w 176"/>
                  <a:gd name="T37" fmla="*/ 14 h 176"/>
                  <a:gd name="T38" fmla="*/ 14 w 176"/>
                  <a:gd name="T39" fmla="*/ 9 h 176"/>
                  <a:gd name="T40" fmla="*/ 162 w 176"/>
                  <a:gd name="T41" fmla="*/ 9 h 176"/>
                  <a:gd name="T42" fmla="*/ 167 w 176"/>
                  <a:gd name="T43" fmla="*/ 14 h 176"/>
                  <a:gd name="T44" fmla="*/ 167 w 176"/>
                  <a:gd name="T45" fmla="*/ 1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162" y="0"/>
                    </a:moveTo>
                    <a:cubicBezTo>
                      <a:pt x="14" y="0"/>
                      <a:pt x="14" y="0"/>
                      <a:pt x="14" y="0"/>
                    </a:cubicBezTo>
                    <a:cubicBezTo>
                      <a:pt x="6" y="0"/>
                      <a:pt x="0" y="6"/>
                      <a:pt x="0" y="14"/>
                    </a:cubicBezTo>
                    <a:cubicBezTo>
                      <a:pt x="0" y="117"/>
                      <a:pt x="0" y="117"/>
                      <a:pt x="0" y="117"/>
                    </a:cubicBezTo>
                    <a:cubicBezTo>
                      <a:pt x="0" y="124"/>
                      <a:pt x="5" y="132"/>
                      <a:pt x="10" y="135"/>
                    </a:cubicBezTo>
                    <a:cubicBezTo>
                      <a:pt x="78" y="174"/>
                      <a:pt x="78" y="174"/>
                      <a:pt x="78" y="174"/>
                    </a:cubicBezTo>
                    <a:cubicBezTo>
                      <a:pt x="80" y="175"/>
                      <a:pt x="84" y="176"/>
                      <a:pt x="88" y="176"/>
                    </a:cubicBezTo>
                    <a:cubicBezTo>
                      <a:pt x="92" y="176"/>
                      <a:pt x="96" y="175"/>
                      <a:pt x="98" y="174"/>
                    </a:cubicBezTo>
                    <a:cubicBezTo>
                      <a:pt x="166" y="135"/>
                      <a:pt x="166" y="135"/>
                      <a:pt x="166" y="135"/>
                    </a:cubicBezTo>
                    <a:cubicBezTo>
                      <a:pt x="171" y="132"/>
                      <a:pt x="176" y="124"/>
                      <a:pt x="176" y="117"/>
                    </a:cubicBezTo>
                    <a:cubicBezTo>
                      <a:pt x="176" y="14"/>
                      <a:pt x="176" y="14"/>
                      <a:pt x="176" y="14"/>
                    </a:cubicBezTo>
                    <a:cubicBezTo>
                      <a:pt x="176" y="6"/>
                      <a:pt x="170" y="0"/>
                      <a:pt x="162" y="0"/>
                    </a:cubicBezTo>
                    <a:close/>
                    <a:moveTo>
                      <a:pt x="167" y="117"/>
                    </a:moveTo>
                    <a:cubicBezTo>
                      <a:pt x="167" y="121"/>
                      <a:pt x="164" y="125"/>
                      <a:pt x="161" y="127"/>
                    </a:cubicBezTo>
                    <a:cubicBezTo>
                      <a:pt x="94" y="166"/>
                      <a:pt x="94" y="166"/>
                      <a:pt x="94" y="166"/>
                    </a:cubicBezTo>
                    <a:cubicBezTo>
                      <a:pt x="91" y="167"/>
                      <a:pt x="85" y="167"/>
                      <a:pt x="82" y="166"/>
                    </a:cubicBezTo>
                    <a:cubicBezTo>
                      <a:pt x="15" y="127"/>
                      <a:pt x="15" y="127"/>
                      <a:pt x="15" y="127"/>
                    </a:cubicBezTo>
                    <a:cubicBezTo>
                      <a:pt x="12" y="125"/>
                      <a:pt x="9" y="121"/>
                      <a:pt x="9" y="117"/>
                    </a:cubicBezTo>
                    <a:cubicBezTo>
                      <a:pt x="9" y="14"/>
                      <a:pt x="9" y="14"/>
                      <a:pt x="9" y="14"/>
                    </a:cubicBezTo>
                    <a:cubicBezTo>
                      <a:pt x="9" y="12"/>
                      <a:pt x="11" y="9"/>
                      <a:pt x="14" y="9"/>
                    </a:cubicBezTo>
                    <a:cubicBezTo>
                      <a:pt x="162" y="9"/>
                      <a:pt x="162" y="9"/>
                      <a:pt x="162" y="9"/>
                    </a:cubicBezTo>
                    <a:cubicBezTo>
                      <a:pt x="165" y="9"/>
                      <a:pt x="167" y="12"/>
                      <a:pt x="167" y="14"/>
                    </a:cubicBezTo>
                    <a:lnTo>
                      <a:pt x="167"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427" name="组合 426"/>
              <p:cNvGrpSpPr/>
              <p:nvPr/>
            </p:nvGrpSpPr>
            <p:grpSpPr>
              <a:xfrm>
                <a:off x="13698538" y="7402513"/>
                <a:ext cx="357187" cy="161925"/>
                <a:chOff x="13698538" y="7402513"/>
                <a:chExt cx="357187" cy="161925"/>
              </a:xfrm>
              <a:grpFill/>
            </p:grpSpPr>
            <p:sp>
              <p:nvSpPr>
                <p:cNvPr id="428" name="Freeform 38"/>
                <p:cNvSpPr>
                  <a:spLocks noEditPoints="1"/>
                </p:cNvSpPr>
                <p:nvPr/>
              </p:nvSpPr>
              <p:spPr bwMode="auto">
                <a:xfrm>
                  <a:off x="13698538" y="7402513"/>
                  <a:ext cx="357187" cy="161925"/>
                </a:xfrm>
                <a:custGeom>
                  <a:avLst/>
                  <a:gdLst>
                    <a:gd name="T0" fmla="*/ 122 w 130"/>
                    <a:gd name="T1" fmla="*/ 22 h 60"/>
                    <a:gd name="T2" fmla="*/ 115 w 130"/>
                    <a:gd name="T3" fmla="*/ 30 h 60"/>
                    <a:gd name="T4" fmla="*/ 119 w 130"/>
                    <a:gd name="T5" fmla="*/ 37 h 60"/>
                    <a:gd name="T6" fmla="*/ 94 w 130"/>
                    <a:gd name="T7" fmla="*/ 56 h 60"/>
                    <a:gd name="T8" fmla="*/ 68 w 130"/>
                    <a:gd name="T9" fmla="*/ 37 h 60"/>
                    <a:gd name="T10" fmla="*/ 73 w 130"/>
                    <a:gd name="T11" fmla="*/ 30 h 60"/>
                    <a:gd name="T12" fmla="*/ 66 w 130"/>
                    <a:gd name="T13" fmla="*/ 22 h 60"/>
                    <a:gd name="T14" fmla="*/ 36 w 130"/>
                    <a:gd name="T15" fmla="*/ 0 h 60"/>
                    <a:gd name="T16" fmla="*/ 7 w 130"/>
                    <a:gd name="T17" fmla="*/ 22 h 60"/>
                    <a:gd name="T18" fmla="*/ 0 w 130"/>
                    <a:gd name="T19" fmla="*/ 30 h 60"/>
                    <a:gd name="T20" fmla="*/ 8 w 130"/>
                    <a:gd name="T21" fmla="*/ 37 h 60"/>
                    <a:gd name="T22" fmla="*/ 15 w 130"/>
                    <a:gd name="T23" fmla="*/ 30 h 60"/>
                    <a:gd name="T24" fmla="*/ 11 w 130"/>
                    <a:gd name="T25" fmla="*/ 23 h 60"/>
                    <a:gd name="T26" fmla="*/ 36 w 130"/>
                    <a:gd name="T27" fmla="*/ 4 h 60"/>
                    <a:gd name="T28" fmla="*/ 62 w 130"/>
                    <a:gd name="T29" fmla="*/ 23 h 60"/>
                    <a:gd name="T30" fmla="*/ 57 w 130"/>
                    <a:gd name="T31" fmla="*/ 30 h 60"/>
                    <a:gd name="T32" fmla="*/ 64 w 130"/>
                    <a:gd name="T33" fmla="*/ 37 h 60"/>
                    <a:gd name="T34" fmla="*/ 94 w 130"/>
                    <a:gd name="T35" fmla="*/ 60 h 60"/>
                    <a:gd name="T36" fmla="*/ 123 w 130"/>
                    <a:gd name="T37" fmla="*/ 37 h 60"/>
                    <a:gd name="T38" fmla="*/ 130 w 130"/>
                    <a:gd name="T39" fmla="*/ 30 h 60"/>
                    <a:gd name="T40" fmla="*/ 122 w 130"/>
                    <a:gd name="T41" fmla="*/ 22 h 60"/>
                    <a:gd name="T42" fmla="*/ 8 w 130"/>
                    <a:gd name="T43" fmla="*/ 34 h 60"/>
                    <a:gd name="T44" fmla="*/ 4 w 130"/>
                    <a:gd name="T45" fmla="*/ 30 h 60"/>
                    <a:gd name="T46" fmla="*/ 8 w 130"/>
                    <a:gd name="T47" fmla="*/ 26 h 60"/>
                    <a:gd name="T48" fmla="*/ 12 w 130"/>
                    <a:gd name="T49" fmla="*/ 30 h 60"/>
                    <a:gd name="T50" fmla="*/ 8 w 130"/>
                    <a:gd name="T51" fmla="*/ 34 h 60"/>
                    <a:gd name="T52" fmla="*/ 61 w 130"/>
                    <a:gd name="T53" fmla="*/ 30 h 60"/>
                    <a:gd name="T54" fmla="*/ 65 w 130"/>
                    <a:gd name="T55" fmla="*/ 26 h 60"/>
                    <a:gd name="T56" fmla="*/ 69 w 130"/>
                    <a:gd name="T57" fmla="*/ 30 h 60"/>
                    <a:gd name="T58" fmla="*/ 65 w 130"/>
                    <a:gd name="T59" fmla="*/ 34 h 60"/>
                    <a:gd name="T60" fmla="*/ 61 w 130"/>
                    <a:gd name="T61" fmla="*/ 30 h 60"/>
                    <a:gd name="T62" fmla="*/ 122 w 130"/>
                    <a:gd name="T63" fmla="*/ 34 h 60"/>
                    <a:gd name="T64" fmla="*/ 118 w 130"/>
                    <a:gd name="T65" fmla="*/ 30 h 60"/>
                    <a:gd name="T66" fmla="*/ 122 w 130"/>
                    <a:gd name="T67" fmla="*/ 26 h 60"/>
                    <a:gd name="T68" fmla="*/ 126 w 130"/>
                    <a:gd name="T69" fmla="*/ 30 h 60"/>
                    <a:gd name="T70" fmla="*/ 122 w 130"/>
                    <a:gd name="T71"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60">
                      <a:moveTo>
                        <a:pt x="122" y="22"/>
                      </a:moveTo>
                      <a:cubicBezTo>
                        <a:pt x="118" y="22"/>
                        <a:pt x="115" y="26"/>
                        <a:pt x="115" y="30"/>
                      </a:cubicBezTo>
                      <a:cubicBezTo>
                        <a:pt x="115" y="33"/>
                        <a:pt x="116" y="36"/>
                        <a:pt x="119" y="37"/>
                      </a:cubicBezTo>
                      <a:cubicBezTo>
                        <a:pt x="116" y="48"/>
                        <a:pt x="106" y="56"/>
                        <a:pt x="94" y="56"/>
                      </a:cubicBezTo>
                      <a:cubicBezTo>
                        <a:pt x="82" y="56"/>
                        <a:pt x="71" y="48"/>
                        <a:pt x="68" y="37"/>
                      </a:cubicBezTo>
                      <a:cubicBezTo>
                        <a:pt x="71" y="36"/>
                        <a:pt x="73" y="33"/>
                        <a:pt x="73" y="30"/>
                      </a:cubicBezTo>
                      <a:cubicBezTo>
                        <a:pt x="73" y="26"/>
                        <a:pt x="70" y="23"/>
                        <a:pt x="66" y="22"/>
                      </a:cubicBezTo>
                      <a:cubicBezTo>
                        <a:pt x="62" y="9"/>
                        <a:pt x="50" y="0"/>
                        <a:pt x="36" y="0"/>
                      </a:cubicBezTo>
                      <a:cubicBezTo>
                        <a:pt x="22" y="0"/>
                        <a:pt x="10" y="9"/>
                        <a:pt x="7" y="22"/>
                      </a:cubicBezTo>
                      <a:cubicBezTo>
                        <a:pt x="3" y="23"/>
                        <a:pt x="0" y="26"/>
                        <a:pt x="0" y="30"/>
                      </a:cubicBezTo>
                      <a:cubicBezTo>
                        <a:pt x="0" y="34"/>
                        <a:pt x="4" y="37"/>
                        <a:pt x="8" y="37"/>
                      </a:cubicBezTo>
                      <a:cubicBezTo>
                        <a:pt x="12" y="37"/>
                        <a:pt x="15" y="34"/>
                        <a:pt x="15" y="30"/>
                      </a:cubicBezTo>
                      <a:cubicBezTo>
                        <a:pt x="15" y="27"/>
                        <a:pt x="14" y="24"/>
                        <a:pt x="11" y="23"/>
                      </a:cubicBezTo>
                      <a:cubicBezTo>
                        <a:pt x="14" y="12"/>
                        <a:pt x="24" y="4"/>
                        <a:pt x="36" y="4"/>
                      </a:cubicBezTo>
                      <a:cubicBezTo>
                        <a:pt x="48" y="4"/>
                        <a:pt x="59" y="12"/>
                        <a:pt x="62" y="23"/>
                      </a:cubicBezTo>
                      <a:cubicBezTo>
                        <a:pt x="59" y="24"/>
                        <a:pt x="57" y="27"/>
                        <a:pt x="57" y="30"/>
                      </a:cubicBezTo>
                      <a:cubicBezTo>
                        <a:pt x="57" y="34"/>
                        <a:pt x="60" y="37"/>
                        <a:pt x="64" y="37"/>
                      </a:cubicBezTo>
                      <a:cubicBezTo>
                        <a:pt x="68" y="51"/>
                        <a:pt x="80" y="60"/>
                        <a:pt x="94" y="60"/>
                      </a:cubicBezTo>
                      <a:cubicBezTo>
                        <a:pt x="108" y="60"/>
                        <a:pt x="120" y="51"/>
                        <a:pt x="123" y="37"/>
                      </a:cubicBezTo>
                      <a:cubicBezTo>
                        <a:pt x="127" y="37"/>
                        <a:pt x="130" y="34"/>
                        <a:pt x="130" y="30"/>
                      </a:cubicBezTo>
                      <a:cubicBezTo>
                        <a:pt x="130" y="26"/>
                        <a:pt x="126" y="22"/>
                        <a:pt x="122" y="22"/>
                      </a:cubicBezTo>
                      <a:close/>
                      <a:moveTo>
                        <a:pt x="8" y="34"/>
                      </a:moveTo>
                      <a:cubicBezTo>
                        <a:pt x="6" y="34"/>
                        <a:pt x="4" y="32"/>
                        <a:pt x="4" y="30"/>
                      </a:cubicBezTo>
                      <a:cubicBezTo>
                        <a:pt x="4" y="28"/>
                        <a:pt x="6" y="26"/>
                        <a:pt x="8" y="26"/>
                      </a:cubicBezTo>
                      <a:cubicBezTo>
                        <a:pt x="10" y="26"/>
                        <a:pt x="12" y="28"/>
                        <a:pt x="12" y="30"/>
                      </a:cubicBezTo>
                      <a:cubicBezTo>
                        <a:pt x="12" y="32"/>
                        <a:pt x="10" y="34"/>
                        <a:pt x="8" y="34"/>
                      </a:cubicBezTo>
                      <a:close/>
                      <a:moveTo>
                        <a:pt x="61" y="30"/>
                      </a:moveTo>
                      <a:cubicBezTo>
                        <a:pt x="61" y="28"/>
                        <a:pt x="63" y="26"/>
                        <a:pt x="65" y="26"/>
                      </a:cubicBezTo>
                      <a:cubicBezTo>
                        <a:pt x="67" y="26"/>
                        <a:pt x="69" y="28"/>
                        <a:pt x="69" y="30"/>
                      </a:cubicBezTo>
                      <a:cubicBezTo>
                        <a:pt x="69" y="32"/>
                        <a:pt x="67" y="34"/>
                        <a:pt x="65" y="34"/>
                      </a:cubicBezTo>
                      <a:cubicBezTo>
                        <a:pt x="63" y="34"/>
                        <a:pt x="61" y="32"/>
                        <a:pt x="61" y="30"/>
                      </a:cubicBezTo>
                      <a:close/>
                      <a:moveTo>
                        <a:pt x="122" y="34"/>
                      </a:moveTo>
                      <a:cubicBezTo>
                        <a:pt x="120" y="34"/>
                        <a:pt x="118" y="32"/>
                        <a:pt x="118" y="30"/>
                      </a:cubicBezTo>
                      <a:cubicBezTo>
                        <a:pt x="118" y="28"/>
                        <a:pt x="120" y="26"/>
                        <a:pt x="122" y="26"/>
                      </a:cubicBezTo>
                      <a:cubicBezTo>
                        <a:pt x="124" y="26"/>
                        <a:pt x="126" y="28"/>
                        <a:pt x="126" y="30"/>
                      </a:cubicBezTo>
                      <a:cubicBezTo>
                        <a:pt x="126" y="32"/>
                        <a:pt x="124" y="34"/>
                        <a:pt x="12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9" name="Freeform 39"/>
                <p:cNvSpPr/>
                <p:nvPr/>
              </p:nvSpPr>
              <p:spPr bwMode="auto">
                <a:xfrm>
                  <a:off x="14009688" y="7429500"/>
                  <a:ext cx="22225" cy="23812"/>
                </a:xfrm>
                <a:custGeom>
                  <a:avLst/>
                  <a:gdLst>
                    <a:gd name="T0" fmla="*/ 2 w 8"/>
                    <a:gd name="T1" fmla="*/ 4 h 9"/>
                    <a:gd name="T2" fmla="*/ 4 w 8"/>
                    <a:gd name="T3" fmla="*/ 7 h 9"/>
                    <a:gd name="T4" fmla="*/ 5 w 8"/>
                    <a:gd name="T5" fmla="*/ 9 h 9"/>
                    <a:gd name="T6" fmla="*/ 8 w 8"/>
                    <a:gd name="T7" fmla="*/ 7 h 9"/>
                    <a:gd name="T8" fmla="*/ 7 w 8"/>
                    <a:gd name="T9" fmla="*/ 5 h 9"/>
                    <a:gd name="T10" fmla="*/ 5 w 8"/>
                    <a:gd name="T11" fmla="*/ 1 h 9"/>
                    <a:gd name="T12" fmla="*/ 4 w 8"/>
                    <a:gd name="T13" fmla="*/ 0 h 9"/>
                    <a:gd name="T14" fmla="*/ 0 w 8"/>
                    <a:gd name="T15" fmla="*/ 2 h 9"/>
                    <a:gd name="T16" fmla="*/ 2 w 8"/>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2" y="4"/>
                      </a:moveTo>
                      <a:cubicBezTo>
                        <a:pt x="2" y="5"/>
                        <a:pt x="3" y="6"/>
                        <a:pt x="4" y="7"/>
                      </a:cubicBezTo>
                      <a:cubicBezTo>
                        <a:pt x="5" y="9"/>
                        <a:pt x="5" y="9"/>
                        <a:pt x="5" y="9"/>
                      </a:cubicBezTo>
                      <a:cubicBezTo>
                        <a:pt x="8" y="7"/>
                        <a:pt x="8" y="7"/>
                        <a:pt x="8" y="7"/>
                      </a:cubicBezTo>
                      <a:cubicBezTo>
                        <a:pt x="7" y="5"/>
                        <a:pt x="7" y="5"/>
                        <a:pt x="7" y="5"/>
                      </a:cubicBezTo>
                      <a:cubicBezTo>
                        <a:pt x="6" y="4"/>
                        <a:pt x="6" y="3"/>
                        <a:pt x="5" y="1"/>
                      </a:cubicBezTo>
                      <a:cubicBezTo>
                        <a:pt x="4" y="0"/>
                        <a:pt x="4" y="0"/>
                        <a:pt x="4" y="0"/>
                      </a:cubicBezTo>
                      <a:cubicBezTo>
                        <a:pt x="0" y="2"/>
                        <a:pt x="0" y="2"/>
                        <a:pt x="0" y="2"/>
                      </a:cubicBezTo>
                      <a:lnTo>
                        <a:pt x="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0" name="Freeform 40"/>
                <p:cNvSpPr/>
                <p:nvPr/>
              </p:nvSpPr>
              <p:spPr bwMode="auto">
                <a:xfrm>
                  <a:off x="13901738" y="7404100"/>
                  <a:ext cx="30162" cy="25400"/>
                </a:xfrm>
                <a:custGeom>
                  <a:avLst/>
                  <a:gdLst>
                    <a:gd name="T0" fmla="*/ 3 w 11"/>
                    <a:gd name="T1" fmla="*/ 8 h 9"/>
                    <a:gd name="T2" fmla="*/ 9 w 11"/>
                    <a:gd name="T3" fmla="*/ 4 h 9"/>
                    <a:gd name="T4" fmla="*/ 11 w 11"/>
                    <a:gd name="T5" fmla="*/ 4 h 9"/>
                    <a:gd name="T6" fmla="*/ 10 w 11"/>
                    <a:gd name="T7" fmla="*/ 0 h 9"/>
                    <a:gd name="T8" fmla="*/ 8 w 11"/>
                    <a:gd name="T9" fmla="*/ 1 h 9"/>
                    <a:gd name="T10" fmla="*/ 1 w 11"/>
                    <a:gd name="T11" fmla="*/ 5 h 9"/>
                    <a:gd name="T12" fmla="*/ 0 w 11"/>
                    <a:gd name="T13" fmla="*/ 6 h 9"/>
                    <a:gd name="T14" fmla="*/ 2 w 11"/>
                    <a:gd name="T15" fmla="*/ 9 h 9"/>
                    <a:gd name="T16" fmla="*/ 3 w 11"/>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9">
                      <a:moveTo>
                        <a:pt x="3" y="8"/>
                      </a:moveTo>
                      <a:cubicBezTo>
                        <a:pt x="5" y="6"/>
                        <a:pt x="7" y="5"/>
                        <a:pt x="9" y="4"/>
                      </a:cubicBezTo>
                      <a:cubicBezTo>
                        <a:pt x="11" y="4"/>
                        <a:pt x="11" y="4"/>
                        <a:pt x="11" y="4"/>
                      </a:cubicBezTo>
                      <a:cubicBezTo>
                        <a:pt x="10" y="0"/>
                        <a:pt x="10" y="0"/>
                        <a:pt x="10" y="0"/>
                      </a:cubicBezTo>
                      <a:cubicBezTo>
                        <a:pt x="8" y="1"/>
                        <a:pt x="8" y="1"/>
                        <a:pt x="8" y="1"/>
                      </a:cubicBezTo>
                      <a:cubicBezTo>
                        <a:pt x="6" y="2"/>
                        <a:pt x="3" y="3"/>
                        <a:pt x="1" y="5"/>
                      </a:cubicBezTo>
                      <a:cubicBezTo>
                        <a:pt x="0" y="6"/>
                        <a:pt x="0" y="6"/>
                        <a:pt x="0" y="6"/>
                      </a:cubicBezTo>
                      <a:cubicBezTo>
                        <a:pt x="2" y="9"/>
                        <a:pt x="2" y="9"/>
                        <a:pt x="2" y="9"/>
                      </a:cubicBezTo>
                      <a:lnTo>
                        <a:pt x="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1" name="Freeform 41"/>
                <p:cNvSpPr/>
                <p:nvPr/>
              </p:nvSpPr>
              <p:spPr bwMode="auto">
                <a:xfrm>
                  <a:off x="13941425" y="7402513"/>
                  <a:ext cx="30162" cy="9525"/>
                </a:xfrm>
                <a:custGeom>
                  <a:avLst/>
                  <a:gdLst>
                    <a:gd name="T0" fmla="*/ 2 w 11"/>
                    <a:gd name="T1" fmla="*/ 4 h 4"/>
                    <a:gd name="T2" fmla="*/ 9 w 11"/>
                    <a:gd name="T3" fmla="*/ 4 h 4"/>
                    <a:gd name="T4" fmla="*/ 11 w 11"/>
                    <a:gd name="T5" fmla="*/ 4 h 4"/>
                    <a:gd name="T6" fmla="*/ 11 w 11"/>
                    <a:gd name="T7" fmla="*/ 0 h 4"/>
                    <a:gd name="T8" fmla="*/ 10 w 11"/>
                    <a:gd name="T9" fmla="*/ 0 h 4"/>
                    <a:gd name="T10" fmla="*/ 2 w 11"/>
                    <a:gd name="T11" fmla="*/ 0 h 4"/>
                    <a:gd name="T12" fmla="*/ 0 w 11"/>
                    <a:gd name="T13" fmla="*/ 0 h 4"/>
                    <a:gd name="T14" fmla="*/ 0 w 11"/>
                    <a:gd name="T15" fmla="*/ 4 h 4"/>
                    <a:gd name="T16" fmla="*/ 2 w 11"/>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2" y="4"/>
                      </a:moveTo>
                      <a:cubicBezTo>
                        <a:pt x="4" y="3"/>
                        <a:pt x="7" y="3"/>
                        <a:pt x="9" y="4"/>
                      </a:cubicBezTo>
                      <a:cubicBezTo>
                        <a:pt x="11" y="4"/>
                        <a:pt x="11" y="4"/>
                        <a:pt x="11" y="4"/>
                      </a:cubicBezTo>
                      <a:cubicBezTo>
                        <a:pt x="11" y="0"/>
                        <a:pt x="11" y="0"/>
                        <a:pt x="11" y="0"/>
                      </a:cubicBezTo>
                      <a:cubicBezTo>
                        <a:pt x="10" y="0"/>
                        <a:pt x="10" y="0"/>
                        <a:pt x="10" y="0"/>
                      </a:cubicBezTo>
                      <a:cubicBezTo>
                        <a:pt x="7" y="0"/>
                        <a:pt x="4" y="0"/>
                        <a:pt x="2" y="0"/>
                      </a:cubicBezTo>
                      <a:cubicBezTo>
                        <a:pt x="0" y="0"/>
                        <a:pt x="0" y="0"/>
                        <a:pt x="0" y="0"/>
                      </a:cubicBezTo>
                      <a:cubicBezTo>
                        <a:pt x="0" y="4"/>
                        <a:pt x="0" y="4"/>
                        <a:pt x="0" y="4"/>
                      </a:cubicBezTo>
                      <a:lnTo>
                        <a:pt x="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2" name="Freeform 42"/>
                <p:cNvSpPr/>
                <p:nvPr/>
              </p:nvSpPr>
              <p:spPr bwMode="auto">
                <a:xfrm>
                  <a:off x="13979525" y="7404100"/>
                  <a:ext cx="33337" cy="25400"/>
                </a:xfrm>
                <a:custGeom>
                  <a:avLst/>
                  <a:gdLst>
                    <a:gd name="T0" fmla="*/ 8 w 12"/>
                    <a:gd name="T1" fmla="*/ 8 h 9"/>
                    <a:gd name="T2" fmla="*/ 9 w 12"/>
                    <a:gd name="T3" fmla="*/ 9 h 9"/>
                    <a:gd name="T4" fmla="*/ 12 w 12"/>
                    <a:gd name="T5" fmla="*/ 6 h 9"/>
                    <a:gd name="T6" fmla="*/ 10 w 12"/>
                    <a:gd name="T7" fmla="*/ 5 h 9"/>
                    <a:gd name="T8" fmla="*/ 3 w 12"/>
                    <a:gd name="T9" fmla="*/ 1 h 9"/>
                    <a:gd name="T10" fmla="*/ 1 w 12"/>
                    <a:gd name="T11" fmla="*/ 0 h 9"/>
                    <a:gd name="T12" fmla="*/ 0 w 12"/>
                    <a:gd name="T13" fmla="*/ 4 h 9"/>
                    <a:gd name="T14" fmla="*/ 2 w 12"/>
                    <a:gd name="T15" fmla="*/ 4 h 9"/>
                    <a:gd name="T16" fmla="*/ 8 w 12"/>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9">
                      <a:moveTo>
                        <a:pt x="8" y="8"/>
                      </a:moveTo>
                      <a:cubicBezTo>
                        <a:pt x="9" y="9"/>
                        <a:pt x="9" y="9"/>
                        <a:pt x="9" y="9"/>
                      </a:cubicBezTo>
                      <a:cubicBezTo>
                        <a:pt x="12" y="6"/>
                        <a:pt x="12" y="6"/>
                        <a:pt x="12" y="6"/>
                      </a:cubicBezTo>
                      <a:cubicBezTo>
                        <a:pt x="10" y="5"/>
                        <a:pt x="10" y="5"/>
                        <a:pt x="10" y="5"/>
                      </a:cubicBezTo>
                      <a:cubicBezTo>
                        <a:pt x="8" y="3"/>
                        <a:pt x="6" y="2"/>
                        <a:pt x="3" y="1"/>
                      </a:cubicBezTo>
                      <a:cubicBezTo>
                        <a:pt x="1" y="0"/>
                        <a:pt x="1" y="0"/>
                        <a:pt x="1" y="0"/>
                      </a:cubicBezTo>
                      <a:cubicBezTo>
                        <a:pt x="0" y="4"/>
                        <a:pt x="0" y="4"/>
                        <a:pt x="0" y="4"/>
                      </a:cubicBezTo>
                      <a:cubicBezTo>
                        <a:pt x="2" y="4"/>
                        <a:pt x="2" y="4"/>
                        <a:pt x="2" y="4"/>
                      </a:cubicBezTo>
                      <a:cubicBezTo>
                        <a:pt x="4" y="5"/>
                        <a:pt x="6" y="7"/>
                        <a:pt x="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3" name="Freeform 43"/>
                <p:cNvSpPr/>
                <p:nvPr/>
              </p:nvSpPr>
              <p:spPr bwMode="auto">
                <a:xfrm>
                  <a:off x="13879513" y="7429500"/>
                  <a:ext cx="22225" cy="23812"/>
                </a:xfrm>
                <a:custGeom>
                  <a:avLst/>
                  <a:gdLst>
                    <a:gd name="T0" fmla="*/ 4 w 8"/>
                    <a:gd name="T1" fmla="*/ 7 h 9"/>
                    <a:gd name="T2" fmla="*/ 7 w 8"/>
                    <a:gd name="T3" fmla="*/ 4 h 9"/>
                    <a:gd name="T4" fmla="*/ 8 w 8"/>
                    <a:gd name="T5" fmla="*/ 2 h 9"/>
                    <a:gd name="T6" fmla="*/ 5 w 8"/>
                    <a:gd name="T7" fmla="*/ 0 h 9"/>
                    <a:gd name="T8" fmla="*/ 3 w 8"/>
                    <a:gd name="T9" fmla="*/ 1 h 9"/>
                    <a:gd name="T10" fmla="*/ 1 w 8"/>
                    <a:gd name="T11" fmla="*/ 5 h 9"/>
                    <a:gd name="T12" fmla="*/ 0 w 8"/>
                    <a:gd name="T13" fmla="*/ 7 h 9"/>
                    <a:gd name="T14" fmla="*/ 3 w 8"/>
                    <a:gd name="T15" fmla="*/ 9 h 9"/>
                    <a:gd name="T16" fmla="*/ 4 w 8"/>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4" y="7"/>
                      </a:moveTo>
                      <a:cubicBezTo>
                        <a:pt x="5" y="6"/>
                        <a:pt x="6" y="5"/>
                        <a:pt x="7" y="4"/>
                      </a:cubicBezTo>
                      <a:cubicBezTo>
                        <a:pt x="8" y="2"/>
                        <a:pt x="8" y="2"/>
                        <a:pt x="8" y="2"/>
                      </a:cubicBezTo>
                      <a:cubicBezTo>
                        <a:pt x="5" y="0"/>
                        <a:pt x="5" y="0"/>
                        <a:pt x="5" y="0"/>
                      </a:cubicBezTo>
                      <a:cubicBezTo>
                        <a:pt x="3" y="1"/>
                        <a:pt x="3" y="1"/>
                        <a:pt x="3" y="1"/>
                      </a:cubicBezTo>
                      <a:cubicBezTo>
                        <a:pt x="3" y="3"/>
                        <a:pt x="2" y="4"/>
                        <a:pt x="1" y="5"/>
                      </a:cubicBezTo>
                      <a:cubicBezTo>
                        <a:pt x="0" y="7"/>
                        <a:pt x="0" y="7"/>
                        <a:pt x="0" y="7"/>
                      </a:cubicBezTo>
                      <a:cubicBezTo>
                        <a:pt x="3" y="9"/>
                        <a:pt x="3" y="9"/>
                        <a:pt x="3" y="9"/>
                      </a:cubicBezTo>
                      <a:lnTo>
                        <a:pt x="4"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4" name="Freeform 44"/>
                <p:cNvSpPr/>
                <p:nvPr/>
              </p:nvSpPr>
              <p:spPr bwMode="auto">
                <a:xfrm>
                  <a:off x="13723938" y="7513638"/>
                  <a:ext cx="20637" cy="23812"/>
                </a:xfrm>
                <a:custGeom>
                  <a:avLst/>
                  <a:gdLst>
                    <a:gd name="T0" fmla="*/ 6 w 8"/>
                    <a:gd name="T1" fmla="*/ 5 h 9"/>
                    <a:gd name="T2" fmla="*/ 4 w 8"/>
                    <a:gd name="T3" fmla="*/ 2 h 9"/>
                    <a:gd name="T4" fmla="*/ 3 w 8"/>
                    <a:gd name="T5" fmla="*/ 0 h 9"/>
                    <a:gd name="T6" fmla="*/ 0 w 8"/>
                    <a:gd name="T7" fmla="*/ 2 h 9"/>
                    <a:gd name="T8" fmla="*/ 1 w 8"/>
                    <a:gd name="T9" fmla="*/ 4 h 9"/>
                    <a:gd name="T10" fmla="*/ 3 w 8"/>
                    <a:gd name="T11" fmla="*/ 7 h 9"/>
                    <a:gd name="T12" fmla="*/ 4 w 8"/>
                    <a:gd name="T13" fmla="*/ 9 h 9"/>
                    <a:gd name="T14" fmla="*/ 8 w 8"/>
                    <a:gd name="T15" fmla="*/ 7 h 9"/>
                    <a:gd name="T16" fmla="*/ 6 w 8"/>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5"/>
                      </a:moveTo>
                      <a:cubicBezTo>
                        <a:pt x="6" y="4"/>
                        <a:pt x="5" y="3"/>
                        <a:pt x="4" y="2"/>
                      </a:cubicBezTo>
                      <a:cubicBezTo>
                        <a:pt x="3" y="0"/>
                        <a:pt x="3" y="0"/>
                        <a:pt x="3" y="0"/>
                      </a:cubicBezTo>
                      <a:cubicBezTo>
                        <a:pt x="0" y="2"/>
                        <a:pt x="0" y="2"/>
                        <a:pt x="0" y="2"/>
                      </a:cubicBezTo>
                      <a:cubicBezTo>
                        <a:pt x="1" y="4"/>
                        <a:pt x="1" y="4"/>
                        <a:pt x="1" y="4"/>
                      </a:cubicBezTo>
                      <a:cubicBezTo>
                        <a:pt x="2" y="5"/>
                        <a:pt x="2" y="6"/>
                        <a:pt x="3" y="7"/>
                      </a:cubicBezTo>
                      <a:cubicBezTo>
                        <a:pt x="4" y="9"/>
                        <a:pt x="4" y="9"/>
                        <a:pt x="4" y="9"/>
                      </a:cubicBezTo>
                      <a:cubicBezTo>
                        <a:pt x="8" y="7"/>
                        <a:pt x="8" y="7"/>
                        <a:pt x="8" y="7"/>
                      </a:cubicBezTo>
                      <a:lnTo>
                        <a:pt x="6"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5" name="Freeform 45"/>
                <p:cNvSpPr/>
                <p:nvPr/>
              </p:nvSpPr>
              <p:spPr bwMode="auto">
                <a:xfrm>
                  <a:off x="13822363" y="7537450"/>
                  <a:ext cx="30162" cy="23812"/>
                </a:xfrm>
                <a:custGeom>
                  <a:avLst/>
                  <a:gdLst>
                    <a:gd name="T0" fmla="*/ 8 w 11"/>
                    <a:gd name="T1" fmla="*/ 1 h 9"/>
                    <a:gd name="T2" fmla="*/ 2 w 11"/>
                    <a:gd name="T3" fmla="*/ 4 h 9"/>
                    <a:gd name="T4" fmla="*/ 0 w 11"/>
                    <a:gd name="T5" fmla="*/ 5 h 9"/>
                    <a:gd name="T6" fmla="*/ 1 w 11"/>
                    <a:gd name="T7" fmla="*/ 9 h 9"/>
                    <a:gd name="T8" fmla="*/ 3 w 11"/>
                    <a:gd name="T9" fmla="*/ 8 h 9"/>
                    <a:gd name="T10" fmla="*/ 10 w 11"/>
                    <a:gd name="T11" fmla="*/ 4 h 9"/>
                    <a:gd name="T12" fmla="*/ 11 w 11"/>
                    <a:gd name="T13" fmla="*/ 3 h 9"/>
                    <a:gd name="T14" fmla="*/ 9 w 11"/>
                    <a:gd name="T15" fmla="*/ 0 h 9"/>
                    <a:gd name="T16" fmla="*/ 8 w 11"/>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9">
                      <a:moveTo>
                        <a:pt x="8" y="1"/>
                      </a:moveTo>
                      <a:cubicBezTo>
                        <a:pt x="6" y="2"/>
                        <a:pt x="4" y="3"/>
                        <a:pt x="2" y="4"/>
                      </a:cubicBezTo>
                      <a:cubicBezTo>
                        <a:pt x="0" y="5"/>
                        <a:pt x="0" y="5"/>
                        <a:pt x="0" y="5"/>
                      </a:cubicBezTo>
                      <a:cubicBezTo>
                        <a:pt x="1" y="9"/>
                        <a:pt x="1" y="9"/>
                        <a:pt x="1" y="9"/>
                      </a:cubicBezTo>
                      <a:cubicBezTo>
                        <a:pt x="3" y="8"/>
                        <a:pt x="3" y="8"/>
                        <a:pt x="3" y="8"/>
                      </a:cubicBezTo>
                      <a:cubicBezTo>
                        <a:pt x="5" y="7"/>
                        <a:pt x="8" y="5"/>
                        <a:pt x="10" y="4"/>
                      </a:cubicBezTo>
                      <a:cubicBezTo>
                        <a:pt x="11" y="3"/>
                        <a:pt x="11" y="3"/>
                        <a:pt x="11" y="3"/>
                      </a:cubicBezTo>
                      <a:cubicBezTo>
                        <a:pt x="9" y="0"/>
                        <a:pt x="9" y="0"/>
                        <a:pt x="9" y="0"/>
                      </a:cubicBezTo>
                      <a:lnTo>
                        <a:pt x="8"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6" name="Freeform 46"/>
                <p:cNvSpPr/>
                <p:nvPr/>
              </p:nvSpPr>
              <p:spPr bwMode="auto">
                <a:xfrm>
                  <a:off x="13784263" y="7553325"/>
                  <a:ext cx="30162" cy="11112"/>
                </a:xfrm>
                <a:custGeom>
                  <a:avLst/>
                  <a:gdLst>
                    <a:gd name="T0" fmla="*/ 9 w 11"/>
                    <a:gd name="T1" fmla="*/ 0 h 4"/>
                    <a:gd name="T2" fmla="*/ 2 w 11"/>
                    <a:gd name="T3" fmla="*/ 0 h 4"/>
                    <a:gd name="T4" fmla="*/ 0 w 11"/>
                    <a:gd name="T5" fmla="*/ 0 h 4"/>
                    <a:gd name="T6" fmla="*/ 0 w 11"/>
                    <a:gd name="T7" fmla="*/ 4 h 4"/>
                    <a:gd name="T8" fmla="*/ 1 w 11"/>
                    <a:gd name="T9" fmla="*/ 4 h 4"/>
                    <a:gd name="T10" fmla="*/ 5 w 11"/>
                    <a:gd name="T11" fmla="*/ 4 h 4"/>
                    <a:gd name="T12" fmla="*/ 9 w 11"/>
                    <a:gd name="T13" fmla="*/ 4 h 4"/>
                    <a:gd name="T14" fmla="*/ 11 w 11"/>
                    <a:gd name="T15" fmla="*/ 4 h 4"/>
                    <a:gd name="T16" fmla="*/ 11 w 11"/>
                    <a:gd name="T17" fmla="*/ 0 h 4"/>
                    <a:gd name="T18" fmla="*/ 9 w 11"/>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4">
                      <a:moveTo>
                        <a:pt x="9" y="0"/>
                      </a:moveTo>
                      <a:cubicBezTo>
                        <a:pt x="7" y="0"/>
                        <a:pt x="4" y="0"/>
                        <a:pt x="2" y="0"/>
                      </a:cubicBezTo>
                      <a:cubicBezTo>
                        <a:pt x="0" y="0"/>
                        <a:pt x="0" y="0"/>
                        <a:pt x="0" y="0"/>
                      </a:cubicBezTo>
                      <a:cubicBezTo>
                        <a:pt x="0" y="4"/>
                        <a:pt x="0" y="4"/>
                        <a:pt x="0" y="4"/>
                      </a:cubicBezTo>
                      <a:cubicBezTo>
                        <a:pt x="1" y="4"/>
                        <a:pt x="1" y="4"/>
                        <a:pt x="1" y="4"/>
                      </a:cubicBezTo>
                      <a:cubicBezTo>
                        <a:pt x="3" y="4"/>
                        <a:pt x="4" y="4"/>
                        <a:pt x="5" y="4"/>
                      </a:cubicBezTo>
                      <a:cubicBezTo>
                        <a:pt x="7" y="4"/>
                        <a:pt x="8" y="4"/>
                        <a:pt x="9" y="4"/>
                      </a:cubicBezTo>
                      <a:cubicBezTo>
                        <a:pt x="11" y="4"/>
                        <a:pt x="11" y="4"/>
                        <a:pt x="11" y="4"/>
                      </a:cubicBezTo>
                      <a:cubicBezTo>
                        <a:pt x="11" y="0"/>
                        <a:pt x="11" y="0"/>
                        <a:pt x="11" y="0"/>
                      </a:cubicBez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7" name="Freeform 47"/>
                <p:cNvSpPr/>
                <p:nvPr/>
              </p:nvSpPr>
              <p:spPr bwMode="auto">
                <a:xfrm>
                  <a:off x="13742988" y="7537450"/>
                  <a:ext cx="33337" cy="22225"/>
                </a:xfrm>
                <a:custGeom>
                  <a:avLst/>
                  <a:gdLst>
                    <a:gd name="T0" fmla="*/ 4 w 12"/>
                    <a:gd name="T1" fmla="*/ 1 h 8"/>
                    <a:gd name="T2" fmla="*/ 3 w 12"/>
                    <a:gd name="T3" fmla="*/ 0 h 8"/>
                    <a:gd name="T4" fmla="*/ 0 w 12"/>
                    <a:gd name="T5" fmla="*/ 3 h 8"/>
                    <a:gd name="T6" fmla="*/ 2 w 12"/>
                    <a:gd name="T7" fmla="*/ 4 h 8"/>
                    <a:gd name="T8" fmla="*/ 9 w 12"/>
                    <a:gd name="T9" fmla="*/ 8 h 8"/>
                    <a:gd name="T10" fmla="*/ 11 w 12"/>
                    <a:gd name="T11" fmla="*/ 8 h 8"/>
                    <a:gd name="T12" fmla="*/ 12 w 12"/>
                    <a:gd name="T13" fmla="*/ 5 h 8"/>
                    <a:gd name="T14" fmla="*/ 10 w 12"/>
                    <a:gd name="T15" fmla="*/ 4 h 8"/>
                    <a:gd name="T16" fmla="*/ 4 w 12"/>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8">
                      <a:moveTo>
                        <a:pt x="4" y="1"/>
                      </a:moveTo>
                      <a:cubicBezTo>
                        <a:pt x="3" y="0"/>
                        <a:pt x="3" y="0"/>
                        <a:pt x="3" y="0"/>
                      </a:cubicBezTo>
                      <a:cubicBezTo>
                        <a:pt x="0" y="3"/>
                        <a:pt x="0" y="3"/>
                        <a:pt x="0" y="3"/>
                      </a:cubicBezTo>
                      <a:cubicBezTo>
                        <a:pt x="2" y="4"/>
                        <a:pt x="2" y="4"/>
                        <a:pt x="2" y="4"/>
                      </a:cubicBezTo>
                      <a:cubicBezTo>
                        <a:pt x="4" y="5"/>
                        <a:pt x="6" y="7"/>
                        <a:pt x="9" y="8"/>
                      </a:cubicBezTo>
                      <a:cubicBezTo>
                        <a:pt x="11" y="8"/>
                        <a:pt x="11" y="8"/>
                        <a:pt x="11" y="8"/>
                      </a:cubicBezTo>
                      <a:cubicBezTo>
                        <a:pt x="12" y="5"/>
                        <a:pt x="12" y="5"/>
                        <a:pt x="12" y="5"/>
                      </a:cubicBezTo>
                      <a:cubicBezTo>
                        <a:pt x="10" y="4"/>
                        <a:pt x="10" y="4"/>
                        <a:pt x="10" y="4"/>
                      </a:cubicBezTo>
                      <a:cubicBezTo>
                        <a:pt x="8" y="3"/>
                        <a:pt x="6" y="2"/>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8" name="Freeform 48"/>
                <p:cNvSpPr/>
                <p:nvPr/>
              </p:nvSpPr>
              <p:spPr bwMode="auto">
                <a:xfrm>
                  <a:off x="13852525" y="7513638"/>
                  <a:ext cx="22225" cy="23812"/>
                </a:xfrm>
                <a:custGeom>
                  <a:avLst/>
                  <a:gdLst>
                    <a:gd name="T0" fmla="*/ 4 w 8"/>
                    <a:gd name="T1" fmla="*/ 2 h 9"/>
                    <a:gd name="T2" fmla="*/ 1 w 8"/>
                    <a:gd name="T3" fmla="*/ 5 h 9"/>
                    <a:gd name="T4" fmla="*/ 0 w 8"/>
                    <a:gd name="T5" fmla="*/ 7 h 9"/>
                    <a:gd name="T6" fmla="*/ 3 w 8"/>
                    <a:gd name="T7" fmla="*/ 9 h 9"/>
                    <a:gd name="T8" fmla="*/ 4 w 8"/>
                    <a:gd name="T9" fmla="*/ 7 h 9"/>
                    <a:gd name="T10" fmla="*/ 7 w 8"/>
                    <a:gd name="T11" fmla="*/ 4 h 9"/>
                    <a:gd name="T12" fmla="*/ 8 w 8"/>
                    <a:gd name="T13" fmla="*/ 2 h 9"/>
                    <a:gd name="T14" fmla="*/ 5 w 8"/>
                    <a:gd name="T15" fmla="*/ 0 h 9"/>
                    <a:gd name="T16" fmla="*/ 4 w 8"/>
                    <a:gd name="T1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4" y="2"/>
                      </a:moveTo>
                      <a:cubicBezTo>
                        <a:pt x="3" y="3"/>
                        <a:pt x="2" y="4"/>
                        <a:pt x="1" y="5"/>
                      </a:cubicBezTo>
                      <a:cubicBezTo>
                        <a:pt x="0" y="7"/>
                        <a:pt x="0" y="7"/>
                        <a:pt x="0" y="7"/>
                      </a:cubicBezTo>
                      <a:cubicBezTo>
                        <a:pt x="3" y="9"/>
                        <a:pt x="3" y="9"/>
                        <a:pt x="3" y="9"/>
                      </a:cubicBezTo>
                      <a:cubicBezTo>
                        <a:pt x="4" y="7"/>
                        <a:pt x="4" y="7"/>
                        <a:pt x="4" y="7"/>
                      </a:cubicBezTo>
                      <a:cubicBezTo>
                        <a:pt x="5" y="6"/>
                        <a:pt x="6" y="5"/>
                        <a:pt x="7" y="4"/>
                      </a:cubicBezTo>
                      <a:cubicBezTo>
                        <a:pt x="8" y="2"/>
                        <a:pt x="8" y="2"/>
                        <a:pt x="8" y="2"/>
                      </a:cubicBezTo>
                      <a:cubicBezTo>
                        <a:pt x="5" y="0"/>
                        <a:pt x="5" y="0"/>
                        <a:pt x="5" y="0"/>
                      </a:cubicBezTo>
                      <a:lnTo>
                        <a:pt x="4"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307" name="组合 306"/>
            <p:cNvGrpSpPr/>
            <p:nvPr/>
          </p:nvGrpSpPr>
          <p:grpSpPr>
            <a:xfrm>
              <a:off x="9404821" y="1573244"/>
              <a:ext cx="175614" cy="158545"/>
              <a:chOff x="13635038" y="2601913"/>
              <a:chExt cx="484187" cy="477837"/>
            </a:xfrm>
            <a:solidFill>
              <a:srgbClr val="1D1D1A"/>
            </a:solidFill>
          </p:grpSpPr>
          <p:sp>
            <p:nvSpPr>
              <p:cNvPr id="423" name="Freeform 25"/>
              <p:cNvSpPr/>
              <p:nvPr/>
            </p:nvSpPr>
            <p:spPr bwMode="auto">
              <a:xfrm>
                <a:off x="13822363" y="2754313"/>
                <a:ext cx="109537" cy="11112"/>
              </a:xfrm>
              <a:custGeom>
                <a:avLst/>
                <a:gdLst>
                  <a:gd name="T0" fmla="*/ 37 w 40"/>
                  <a:gd name="T1" fmla="*/ 0 h 4"/>
                  <a:gd name="T2" fmla="*/ 3 w 40"/>
                  <a:gd name="T3" fmla="*/ 0 h 4"/>
                  <a:gd name="T4" fmla="*/ 0 w 40"/>
                  <a:gd name="T5" fmla="*/ 2 h 4"/>
                  <a:gd name="T6" fmla="*/ 3 w 40"/>
                  <a:gd name="T7" fmla="*/ 4 h 4"/>
                  <a:gd name="T8" fmla="*/ 37 w 40"/>
                  <a:gd name="T9" fmla="*/ 4 h 4"/>
                  <a:gd name="T10" fmla="*/ 40 w 40"/>
                  <a:gd name="T11" fmla="*/ 2 h 4"/>
                  <a:gd name="T12" fmla="*/ 37 w 4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37" y="0"/>
                    </a:moveTo>
                    <a:cubicBezTo>
                      <a:pt x="3" y="0"/>
                      <a:pt x="3" y="0"/>
                      <a:pt x="3" y="0"/>
                    </a:cubicBezTo>
                    <a:cubicBezTo>
                      <a:pt x="1" y="0"/>
                      <a:pt x="0" y="1"/>
                      <a:pt x="0" y="2"/>
                    </a:cubicBezTo>
                    <a:cubicBezTo>
                      <a:pt x="0" y="3"/>
                      <a:pt x="1" y="4"/>
                      <a:pt x="3" y="4"/>
                    </a:cubicBezTo>
                    <a:cubicBezTo>
                      <a:pt x="37" y="4"/>
                      <a:pt x="37" y="4"/>
                      <a:pt x="37" y="4"/>
                    </a:cubicBezTo>
                    <a:cubicBezTo>
                      <a:pt x="39" y="4"/>
                      <a:pt x="40" y="3"/>
                      <a:pt x="40" y="2"/>
                    </a:cubicBezTo>
                    <a:cubicBezTo>
                      <a:pt x="40" y="1"/>
                      <a:pt x="39" y="0"/>
                      <a:pt x="3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4" name="Freeform 26"/>
              <p:cNvSpPr>
                <a:spLocks noEditPoints="1"/>
              </p:cNvSpPr>
              <p:nvPr/>
            </p:nvSpPr>
            <p:spPr bwMode="auto">
              <a:xfrm>
                <a:off x="13731875" y="2697163"/>
                <a:ext cx="292100" cy="214312"/>
              </a:xfrm>
              <a:custGeom>
                <a:avLst/>
                <a:gdLst>
                  <a:gd name="T0" fmla="*/ 95 w 106"/>
                  <a:gd name="T1" fmla="*/ 0 h 79"/>
                  <a:gd name="T2" fmla="*/ 11 w 106"/>
                  <a:gd name="T3" fmla="*/ 0 h 79"/>
                  <a:gd name="T4" fmla="*/ 0 w 106"/>
                  <a:gd name="T5" fmla="*/ 12 h 79"/>
                  <a:gd name="T6" fmla="*/ 0 w 106"/>
                  <a:gd name="T7" fmla="*/ 67 h 79"/>
                  <a:gd name="T8" fmla="*/ 11 w 106"/>
                  <a:gd name="T9" fmla="*/ 79 h 79"/>
                  <a:gd name="T10" fmla="*/ 95 w 106"/>
                  <a:gd name="T11" fmla="*/ 79 h 79"/>
                  <a:gd name="T12" fmla="*/ 106 w 106"/>
                  <a:gd name="T13" fmla="*/ 67 h 79"/>
                  <a:gd name="T14" fmla="*/ 106 w 106"/>
                  <a:gd name="T15" fmla="*/ 12 h 79"/>
                  <a:gd name="T16" fmla="*/ 95 w 106"/>
                  <a:gd name="T17" fmla="*/ 0 h 79"/>
                  <a:gd name="T18" fmla="*/ 102 w 106"/>
                  <a:gd name="T19" fmla="*/ 67 h 79"/>
                  <a:gd name="T20" fmla="*/ 95 w 106"/>
                  <a:gd name="T21" fmla="*/ 74 h 79"/>
                  <a:gd name="T22" fmla="*/ 11 w 106"/>
                  <a:gd name="T23" fmla="*/ 74 h 79"/>
                  <a:gd name="T24" fmla="*/ 4 w 106"/>
                  <a:gd name="T25" fmla="*/ 67 h 79"/>
                  <a:gd name="T26" fmla="*/ 4 w 106"/>
                  <a:gd name="T27" fmla="*/ 12 h 79"/>
                  <a:gd name="T28" fmla="*/ 11 w 106"/>
                  <a:gd name="T29" fmla="*/ 5 h 79"/>
                  <a:gd name="T30" fmla="*/ 95 w 106"/>
                  <a:gd name="T31" fmla="*/ 5 h 79"/>
                  <a:gd name="T32" fmla="*/ 102 w 106"/>
                  <a:gd name="T33" fmla="*/ 12 h 79"/>
                  <a:gd name="T34" fmla="*/ 102 w 106"/>
                  <a:gd name="T35" fmla="*/ 6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79">
                    <a:moveTo>
                      <a:pt x="95" y="0"/>
                    </a:moveTo>
                    <a:cubicBezTo>
                      <a:pt x="11" y="0"/>
                      <a:pt x="11" y="0"/>
                      <a:pt x="11" y="0"/>
                    </a:cubicBezTo>
                    <a:cubicBezTo>
                      <a:pt x="5" y="0"/>
                      <a:pt x="0" y="5"/>
                      <a:pt x="0" y="12"/>
                    </a:cubicBezTo>
                    <a:cubicBezTo>
                      <a:pt x="0" y="67"/>
                      <a:pt x="0" y="67"/>
                      <a:pt x="0" y="67"/>
                    </a:cubicBezTo>
                    <a:cubicBezTo>
                      <a:pt x="0" y="74"/>
                      <a:pt x="5" y="79"/>
                      <a:pt x="11" y="79"/>
                    </a:cubicBezTo>
                    <a:cubicBezTo>
                      <a:pt x="95" y="79"/>
                      <a:pt x="95" y="79"/>
                      <a:pt x="95" y="79"/>
                    </a:cubicBezTo>
                    <a:cubicBezTo>
                      <a:pt x="101" y="79"/>
                      <a:pt x="106" y="74"/>
                      <a:pt x="106" y="67"/>
                    </a:cubicBezTo>
                    <a:cubicBezTo>
                      <a:pt x="106" y="12"/>
                      <a:pt x="106" y="12"/>
                      <a:pt x="106" y="12"/>
                    </a:cubicBezTo>
                    <a:cubicBezTo>
                      <a:pt x="106" y="5"/>
                      <a:pt x="101" y="0"/>
                      <a:pt x="95" y="0"/>
                    </a:cubicBezTo>
                    <a:close/>
                    <a:moveTo>
                      <a:pt x="102" y="67"/>
                    </a:moveTo>
                    <a:cubicBezTo>
                      <a:pt x="102" y="71"/>
                      <a:pt x="99" y="74"/>
                      <a:pt x="95" y="74"/>
                    </a:cubicBezTo>
                    <a:cubicBezTo>
                      <a:pt x="11" y="74"/>
                      <a:pt x="11" y="74"/>
                      <a:pt x="11" y="74"/>
                    </a:cubicBezTo>
                    <a:cubicBezTo>
                      <a:pt x="7" y="74"/>
                      <a:pt x="4" y="71"/>
                      <a:pt x="4" y="67"/>
                    </a:cubicBezTo>
                    <a:cubicBezTo>
                      <a:pt x="4" y="12"/>
                      <a:pt x="4" y="12"/>
                      <a:pt x="4" y="12"/>
                    </a:cubicBezTo>
                    <a:cubicBezTo>
                      <a:pt x="4" y="8"/>
                      <a:pt x="7" y="5"/>
                      <a:pt x="11" y="5"/>
                    </a:cubicBezTo>
                    <a:cubicBezTo>
                      <a:pt x="95" y="5"/>
                      <a:pt x="95" y="5"/>
                      <a:pt x="95" y="5"/>
                    </a:cubicBezTo>
                    <a:cubicBezTo>
                      <a:pt x="99" y="5"/>
                      <a:pt x="102" y="8"/>
                      <a:pt x="102" y="12"/>
                    </a:cubicBezTo>
                    <a:lnTo>
                      <a:pt x="102"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5" name="Freeform 27"/>
              <p:cNvSpPr>
                <a:spLocks noEditPoints="1"/>
              </p:cNvSpPr>
              <p:nvPr/>
            </p:nvSpPr>
            <p:spPr bwMode="auto">
              <a:xfrm>
                <a:off x="13635038" y="2601913"/>
                <a:ext cx="484187" cy="477837"/>
              </a:xfrm>
              <a:custGeom>
                <a:avLst/>
                <a:gdLst>
                  <a:gd name="T0" fmla="*/ 162 w 176"/>
                  <a:gd name="T1" fmla="*/ 0 h 176"/>
                  <a:gd name="T2" fmla="*/ 14 w 176"/>
                  <a:gd name="T3" fmla="*/ 0 h 176"/>
                  <a:gd name="T4" fmla="*/ 0 w 176"/>
                  <a:gd name="T5" fmla="*/ 14 h 176"/>
                  <a:gd name="T6" fmla="*/ 0 w 176"/>
                  <a:gd name="T7" fmla="*/ 117 h 176"/>
                  <a:gd name="T8" fmla="*/ 10 w 176"/>
                  <a:gd name="T9" fmla="*/ 135 h 176"/>
                  <a:gd name="T10" fmla="*/ 78 w 176"/>
                  <a:gd name="T11" fmla="*/ 174 h 176"/>
                  <a:gd name="T12" fmla="*/ 88 w 176"/>
                  <a:gd name="T13" fmla="*/ 176 h 176"/>
                  <a:gd name="T14" fmla="*/ 98 w 176"/>
                  <a:gd name="T15" fmla="*/ 174 h 176"/>
                  <a:gd name="T16" fmla="*/ 166 w 176"/>
                  <a:gd name="T17" fmla="*/ 135 h 176"/>
                  <a:gd name="T18" fmla="*/ 176 w 176"/>
                  <a:gd name="T19" fmla="*/ 117 h 176"/>
                  <a:gd name="T20" fmla="*/ 176 w 176"/>
                  <a:gd name="T21" fmla="*/ 14 h 176"/>
                  <a:gd name="T22" fmla="*/ 162 w 176"/>
                  <a:gd name="T23" fmla="*/ 0 h 176"/>
                  <a:gd name="T24" fmla="*/ 167 w 176"/>
                  <a:gd name="T25" fmla="*/ 117 h 176"/>
                  <a:gd name="T26" fmla="*/ 161 w 176"/>
                  <a:gd name="T27" fmla="*/ 127 h 176"/>
                  <a:gd name="T28" fmla="*/ 94 w 176"/>
                  <a:gd name="T29" fmla="*/ 166 h 176"/>
                  <a:gd name="T30" fmla="*/ 82 w 176"/>
                  <a:gd name="T31" fmla="*/ 166 h 176"/>
                  <a:gd name="T32" fmla="*/ 15 w 176"/>
                  <a:gd name="T33" fmla="*/ 127 h 176"/>
                  <a:gd name="T34" fmla="*/ 9 w 176"/>
                  <a:gd name="T35" fmla="*/ 117 h 176"/>
                  <a:gd name="T36" fmla="*/ 9 w 176"/>
                  <a:gd name="T37" fmla="*/ 14 h 176"/>
                  <a:gd name="T38" fmla="*/ 14 w 176"/>
                  <a:gd name="T39" fmla="*/ 9 h 176"/>
                  <a:gd name="T40" fmla="*/ 162 w 176"/>
                  <a:gd name="T41" fmla="*/ 9 h 176"/>
                  <a:gd name="T42" fmla="*/ 167 w 176"/>
                  <a:gd name="T43" fmla="*/ 14 h 176"/>
                  <a:gd name="T44" fmla="*/ 167 w 176"/>
                  <a:gd name="T45" fmla="*/ 1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162" y="0"/>
                    </a:moveTo>
                    <a:cubicBezTo>
                      <a:pt x="14" y="0"/>
                      <a:pt x="14" y="0"/>
                      <a:pt x="14" y="0"/>
                    </a:cubicBezTo>
                    <a:cubicBezTo>
                      <a:pt x="6" y="0"/>
                      <a:pt x="0" y="6"/>
                      <a:pt x="0" y="14"/>
                    </a:cubicBezTo>
                    <a:cubicBezTo>
                      <a:pt x="0" y="117"/>
                      <a:pt x="0" y="117"/>
                      <a:pt x="0" y="117"/>
                    </a:cubicBezTo>
                    <a:cubicBezTo>
                      <a:pt x="0" y="124"/>
                      <a:pt x="5" y="132"/>
                      <a:pt x="10" y="135"/>
                    </a:cubicBezTo>
                    <a:cubicBezTo>
                      <a:pt x="78" y="174"/>
                      <a:pt x="78" y="174"/>
                      <a:pt x="78" y="174"/>
                    </a:cubicBezTo>
                    <a:cubicBezTo>
                      <a:pt x="80" y="175"/>
                      <a:pt x="84" y="176"/>
                      <a:pt x="88" y="176"/>
                    </a:cubicBezTo>
                    <a:cubicBezTo>
                      <a:pt x="92" y="176"/>
                      <a:pt x="96" y="175"/>
                      <a:pt x="98" y="174"/>
                    </a:cubicBezTo>
                    <a:cubicBezTo>
                      <a:pt x="166" y="135"/>
                      <a:pt x="166" y="135"/>
                      <a:pt x="166" y="135"/>
                    </a:cubicBezTo>
                    <a:cubicBezTo>
                      <a:pt x="171" y="132"/>
                      <a:pt x="176" y="124"/>
                      <a:pt x="176" y="117"/>
                    </a:cubicBezTo>
                    <a:cubicBezTo>
                      <a:pt x="176" y="14"/>
                      <a:pt x="176" y="14"/>
                      <a:pt x="176" y="14"/>
                    </a:cubicBezTo>
                    <a:cubicBezTo>
                      <a:pt x="176" y="6"/>
                      <a:pt x="170" y="0"/>
                      <a:pt x="162" y="0"/>
                    </a:cubicBezTo>
                    <a:close/>
                    <a:moveTo>
                      <a:pt x="167" y="117"/>
                    </a:moveTo>
                    <a:cubicBezTo>
                      <a:pt x="167" y="121"/>
                      <a:pt x="164" y="125"/>
                      <a:pt x="161" y="127"/>
                    </a:cubicBezTo>
                    <a:cubicBezTo>
                      <a:pt x="94" y="166"/>
                      <a:pt x="94" y="166"/>
                      <a:pt x="94" y="166"/>
                    </a:cubicBezTo>
                    <a:cubicBezTo>
                      <a:pt x="91" y="167"/>
                      <a:pt x="85" y="167"/>
                      <a:pt x="82" y="166"/>
                    </a:cubicBezTo>
                    <a:cubicBezTo>
                      <a:pt x="15" y="127"/>
                      <a:pt x="15" y="127"/>
                      <a:pt x="15" y="127"/>
                    </a:cubicBezTo>
                    <a:cubicBezTo>
                      <a:pt x="12" y="125"/>
                      <a:pt x="9" y="121"/>
                      <a:pt x="9" y="117"/>
                    </a:cubicBezTo>
                    <a:cubicBezTo>
                      <a:pt x="9" y="14"/>
                      <a:pt x="9" y="14"/>
                      <a:pt x="9" y="14"/>
                    </a:cubicBezTo>
                    <a:cubicBezTo>
                      <a:pt x="9" y="12"/>
                      <a:pt x="11" y="9"/>
                      <a:pt x="14" y="9"/>
                    </a:cubicBezTo>
                    <a:cubicBezTo>
                      <a:pt x="162" y="9"/>
                      <a:pt x="162" y="9"/>
                      <a:pt x="162" y="9"/>
                    </a:cubicBezTo>
                    <a:cubicBezTo>
                      <a:pt x="165" y="9"/>
                      <a:pt x="167" y="12"/>
                      <a:pt x="167" y="14"/>
                    </a:cubicBezTo>
                    <a:lnTo>
                      <a:pt x="167"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08" name="Freeform 52"/>
            <p:cNvSpPr>
              <a:spLocks noEditPoints="1"/>
            </p:cNvSpPr>
            <p:nvPr/>
          </p:nvSpPr>
          <p:spPr bwMode="auto">
            <a:xfrm>
              <a:off x="9776123" y="1573244"/>
              <a:ext cx="175614" cy="158016"/>
            </a:xfrm>
            <a:custGeom>
              <a:avLst/>
              <a:gdLst>
                <a:gd name="T0" fmla="*/ 94 w 176"/>
                <a:gd name="T1" fmla="*/ 124 h 176"/>
                <a:gd name="T2" fmla="*/ 82 w 176"/>
                <a:gd name="T3" fmla="*/ 124 h 176"/>
                <a:gd name="T4" fmla="*/ 82 w 176"/>
                <a:gd name="T5" fmla="*/ 128 h 176"/>
                <a:gd name="T6" fmla="*/ 94 w 176"/>
                <a:gd name="T7" fmla="*/ 128 h 176"/>
                <a:gd name="T8" fmla="*/ 94 w 176"/>
                <a:gd name="T9" fmla="*/ 124 h 176"/>
                <a:gd name="T10" fmla="*/ 161 w 176"/>
                <a:gd name="T11" fmla="*/ 0 h 176"/>
                <a:gd name="T12" fmla="*/ 15 w 176"/>
                <a:gd name="T13" fmla="*/ 0 h 176"/>
                <a:gd name="T14" fmla="*/ 0 w 176"/>
                <a:gd name="T15" fmla="*/ 16 h 176"/>
                <a:gd name="T16" fmla="*/ 0 w 176"/>
                <a:gd name="T17" fmla="*/ 121 h 176"/>
                <a:gd name="T18" fmla="*/ 8 w 176"/>
                <a:gd name="T19" fmla="*/ 134 h 176"/>
                <a:gd name="T20" fmla="*/ 81 w 176"/>
                <a:gd name="T21" fmla="*/ 174 h 176"/>
                <a:gd name="T22" fmla="*/ 88 w 176"/>
                <a:gd name="T23" fmla="*/ 176 h 176"/>
                <a:gd name="T24" fmla="*/ 95 w 176"/>
                <a:gd name="T25" fmla="*/ 174 h 176"/>
                <a:gd name="T26" fmla="*/ 168 w 176"/>
                <a:gd name="T27" fmla="*/ 134 h 176"/>
                <a:gd name="T28" fmla="*/ 176 w 176"/>
                <a:gd name="T29" fmla="*/ 121 h 176"/>
                <a:gd name="T30" fmla="*/ 176 w 176"/>
                <a:gd name="T31" fmla="*/ 16 h 176"/>
                <a:gd name="T32" fmla="*/ 161 w 176"/>
                <a:gd name="T33" fmla="*/ 0 h 176"/>
                <a:gd name="T34" fmla="*/ 168 w 176"/>
                <a:gd name="T35" fmla="*/ 121 h 176"/>
                <a:gd name="T36" fmla="*/ 164 w 176"/>
                <a:gd name="T37" fmla="*/ 127 h 176"/>
                <a:gd name="T38" fmla="*/ 92 w 176"/>
                <a:gd name="T39" fmla="*/ 167 h 176"/>
                <a:gd name="T40" fmla="*/ 84 w 176"/>
                <a:gd name="T41" fmla="*/ 167 h 176"/>
                <a:gd name="T42" fmla="*/ 12 w 176"/>
                <a:gd name="T43" fmla="*/ 127 h 176"/>
                <a:gd name="T44" fmla="*/ 8 w 176"/>
                <a:gd name="T45" fmla="*/ 121 h 176"/>
                <a:gd name="T46" fmla="*/ 8 w 176"/>
                <a:gd name="T47" fmla="*/ 16 h 176"/>
                <a:gd name="T48" fmla="*/ 15 w 176"/>
                <a:gd name="T49" fmla="*/ 8 h 176"/>
                <a:gd name="T50" fmla="*/ 161 w 176"/>
                <a:gd name="T51" fmla="*/ 8 h 176"/>
                <a:gd name="T52" fmla="*/ 168 w 176"/>
                <a:gd name="T53" fmla="*/ 16 h 176"/>
                <a:gd name="T54" fmla="*/ 168 w 176"/>
                <a:gd name="T55" fmla="*/ 121 h 176"/>
                <a:gd name="T56" fmla="*/ 116 w 176"/>
                <a:gd name="T57" fmla="*/ 24 h 176"/>
                <a:gd name="T58" fmla="*/ 60 w 176"/>
                <a:gd name="T59" fmla="*/ 24 h 176"/>
                <a:gd name="T60" fmla="*/ 52 w 176"/>
                <a:gd name="T61" fmla="*/ 32 h 176"/>
                <a:gd name="T62" fmla="*/ 52 w 176"/>
                <a:gd name="T63" fmla="*/ 128 h 176"/>
                <a:gd name="T64" fmla="*/ 60 w 176"/>
                <a:gd name="T65" fmla="*/ 136 h 176"/>
                <a:gd name="T66" fmla="*/ 116 w 176"/>
                <a:gd name="T67" fmla="*/ 136 h 176"/>
                <a:gd name="T68" fmla="*/ 124 w 176"/>
                <a:gd name="T69" fmla="*/ 128 h 176"/>
                <a:gd name="T70" fmla="*/ 124 w 176"/>
                <a:gd name="T71" fmla="*/ 32 h 176"/>
                <a:gd name="T72" fmla="*/ 116 w 176"/>
                <a:gd name="T73" fmla="*/ 24 h 176"/>
                <a:gd name="T74" fmla="*/ 120 w 176"/>
                <a:gd name="T75" fmla="*/ 128 h 176"/>
                <a:gd name="T76" fmla="*/ 116 w 176"/>
                <a:gd name="T77" fmla="*/ 132 h 176"/>
                <a:gd name="T78" fmla="*/ 60 w 176"/>
                <a:gd name="T79" fmla="*/ 132 h 176"/>
                <a:gd name="T80" fmla="*/ 56 w 176"/>
                <a:gd name="T81" fmla="*/ 128 h 176"/>
                <a:gd name="T82" fmla="*/ 56 w 176"/>
                <a:gd name="T83" fmla="*/ 120 h 176"/>
                <a:gd name="T84" fmla="*/ 120 w 176"/>
                <a:gd name="T85" fmla="*/ 120 h 176"/>
                <a:gd name="T86" fmla="*/ 120 w 176"/>
                <a:gd name="T87" fmla="*/ 128 h 176"/>
                <a:gd name="T88" fmla="*/ 120 w 176"/>
                <a:gd name="T89" fmla="*/ 116 h 176"/>
                <a:gd name="T90" fmla="*/ 56 w 176"/>
                <a:gd name="T91" fmla="*/ 116 h 176"/>
                <a:gd name="T92" fmla="*/ 56 w 176"/>
                <a:gd name="T93" fmla="*/ 32 h 176"/>
                <a:gd name="T94" fmla="*/ 60 w 176"/>
                <a:gd name="T95" fmla="*/ 28 h 176"/>
                <a:gd name="T96" fmla="*/ 116 w 176"/>
                <a:gd name="T97" fmla="*/ 28 h 176"/>
                <a:gd name="T98" fmla="*/ 120 w 176"/>
                <a:gd name="T99" fmla="*/ 32 h 176"/>
                <a:gd name="T100" fmla="*/ 120 w 176"/>
                <a:gd name="T101" fmla="*/ 1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176">
                  <a:moveTo>
                    <a:pt x="94" y="124"/>
                  </a:moveTo>
                  <a:cubicBezTo>
                    <a:pt x="82" y="124"/>
                    <a:pt x="82" y="124"/>
                    <a:pt x="82" y="124"/>
                  </a:cubicBezTo>
                  <a:cubicBezTo>
                    <a:pt x="82" y="128"/>
                    <a:pt x="82" y="128"/>
                    <a:pt x="82" y="128"/>
                  </a:cubicBezTo>
                  <a:cubicBezTo>
                    <a:pt x="94" y="128"/>
                    <a:pt x="94" y="128"/>
                    <a:pt x="94" y="128"/>
                  </a:cubicBezTo>
                  <a:lnTo>
                    <a:pt x="94" y="124"/>
                  </a:lnTo>
                  <a:close/>
                  <a:moveTo>
                    <a:pt x="161" y="0"/>
                  </a:moveTo>
                  <a:cubicBezTo>
                    <a:pt x="15" y="0"/>
                    <a:pt x="15" y="0"/>
                    <a:pt x="15" y="0"/>
                  </a:cubicBezTo>
                  <a:cubicBezTo>
                    <a:pt x="7" y="0"/>
                    <a:pt x="0" y="7"/>
                    <a:pt x="0" y="16"/>
                  </a:cubicBezTo>
                  <a:cubicBezTo>
                    <a:pt x="0" y="121"/>
                    <a:pt x="0" y="121"/>
                    <a:pt x="0" y="121"/>
                  </a:cubicBezTo>
                  <a:cubicBezTo>
                    <a:pt x="0" y="126"/>
                    <a:pt x="3" y="132"/>
                    <a:pt x="8" y="134"/>
                  </a:cubicBezTo>
                  <a:cubicBezTo>
                    <a:pt x="81" y="174"/>
                    <a:pt x="81" y="174"/>
                    <a:pt x="81" y="174"/>
                  </a:cubicBezTo>
                  <a:cubicBezTo>
                    <a:pt x="83" y="176"/>
                    <a:pt x="85" y="176"/>
                    <a:pt x="88" y="176"/>
                  </a:cubicBezTo>
                  <a:cubicBezTo>
                    <a:pt x="91" y="176"/>
                    <a:pt x="93" y="176"/>
                    <a:pt x="95" y="174"/>
                  </a:cubicBezTo>
                  <a:cubicBezTo>
                    <a:pt x="168" y="134"/>
                    <a:pt x="168" y="134"/>
                    <a:pt x="168" y="134"/>
                  </a:cubicBezTo>
                  <a:cubicBezTo>
                    <a:pt x="173" y="132"/>
                    <a:pt x="176" y="126"/>
                    <a:pt x="176" y="121"/>
                  </a:cubicBezTo>
                  <a:cubicBezTo>
                    <a:pt x="176" y="16"/>
                    <a:pt x="176" y="16"/>
                    <a:pt x="176" y="16"/>
                  </a:cubicBezTo>
                  <a:cubicBezTo>
                    <a:pt x="176" y="7"/>
                    <a:pt x="169" y="0"/>
                    <a:pt x="161" y="0"/>
                  </a:cubicBezTo>
                  <a:close/>
                  <a:moveTo>
                    <a:pt x="168" y="121"/>
                  </a:moveTo>
                  <a:cubicBezTo>
                    <a:pt x="168" y="123"/>
                    <a:pt x="167" y="126"/>
                    <a:pt x="164" y="127"/>
                  </a:cubicBezTo>
                  <a:cubicBezTo>
                    <a:pt x="92" y="167"/>
                    <a:pt x="92" y="167"/>
                    <a:pt x="92" y="167"/>
                  </a:cubicBezTo>
                  <a:cubicBezTo>
                    <a:pt x="89" y="168"/>
                    <a:pt x="87" y="168"/>
                    <a:pt x="84" y="167"/>
                  </a:cubicBezTo>
                  <a:cubicBezTo>
                    <a:pt x="12" y="127"/>
                    <a:pt x="12" y="127"/>
                    <a:pt x="12" y="127"/>
                  </a:cubicBezTo>
                  <a:cubicBezTo>
                    <a:pt x="9" y="126"/>
                    <a:pt x="8" y="123"/>
                    <a:pt x="8" y="121"/>
                  </a:cubicBezTo>
                  <a:cubicBezTo>
                    <a:pt x="8" y="16"/>
                    <a:pt x="8" y="16"/>
                    <a:pt x="8" y="16"/>
                  </a:cubicBezTo>
                  <a:cubicBezTo>
                    <a:pt x="8" y="12"/>
                    <a:pt x="11" y="8"/>
                    <a:pt x="15" y="8"/>
                  </a:cubicBezTo>
                  <a:cubicBezTo>
                    <a:pt x="161" y="8"/>
                    <a:pt x="161" y="8"/>
                    <a:pt x="161" y="8"/>
                  </a:cubicBezTo>
                  <a:cubicBezTo>
                    <a:pt x="165" y="8"/>
                    <a:pt x="168" y="12"/>
                    <a:pt x="168" y="16"/>
                  </a:cubicBezTo>
                  <a:lnTo>
                    <a:pt x="168" y="121"/>
                  </a:lnTo>
                  <a:close/>
                  <a:moveTo>
                    <a:pt x="116" y="24"/>
                  </a:moveTo>
                  <a:cubicBezTo>
                    <a:pt x="60" y="24"/>
                    <a:pt x="60" y="24"/>
                    <a:pt x="60" y="24"/>
                  </a:cubicBezTo>
                  <a:cubicBezTo>
                    <a:pt x="56" y="24"/>
                    <a:pt x="52" y="28"/>
                    <a:pt x="52" y="32"/>
                  </a:cubicBezTo>
                  <a:cubicBezTo>
                    <a:pt x="52" y="128"/>
                    <a:pt x="52" y="128"/>
                    <a:pt x="52" y="128"/>
                  </a:cubicBezTo>
                  <a:cubicBezTo>
                    <a:pt x="52" y="133"/>
                    <a:pt x="56" y="136"/>
                    <a:pt x="60" y="136"/>
                  </a:cubicBezTo>
                  <a:cubicBezTo>
                    <a:pt x="116" y="136"/>
                    <a:pt x="116" y="136"/>
                    <a:pt x="116" y="136"/>
                  </a:cubicBezTo>
                  <a:cubicBezTo>
                    <a:pt x="120" y="136"/>
                    <a:pt x="124" y="133"/>
                    <a:pt x="124" y="128"/>
                  </a:cubicBezTo>
                  <a:cubicBezTo>
                    <a:pt x="124" y="32"/>
                    <a:pt x="124" y="32"/>
                    <a:pt x="124" y="32"/>
                  </a:cubicBezTo>
                  <a:cubicBezTo>
                    <a:pt x="124" y="28"/>
                    <a:pt x="120" y="24"/>
                    <a:pt x="116" y="24"/>
                  </a:cubicBezTo>
                  <a:close/>
                  <a:moveTo>
                    <a:pt x="120" y="128"/>
                  </a:moveTo>
                  <a:cubicBezTo>
                    <a:pt x="120" y="130"/>
                    <a:pt x="118" y="132"/>
                    <a:pt x="116" y="132"/>
                  </a:cubicBezTo>
                  <a:cubicBezTo>
                    <a:pt x="60" y="132"/>
                    <a:pt x="60" y="132"/>
                    <a:pt x="60" y="132"/>
                  </a:cubicBezTo>
                  <a:cubicBezTo>
                    <a:pt x="58" y="132"/>
                    <a:pt x="56" y="130"/>
                    <a:pt x="56" y="128"/>
                  </a:cubicBezTo>
                  <a:cubicBezTo>
                    <a:pt x="56" y="120"/>
                    <a:pt x="56" y="120"/>
                    <a:pt x="56" y="120"/>
                  </a:cubicBezTo>
                  <a:cubicBezTo>
                    <a:pt x="120" y="120"/>
                    <a:pt x="120" y="120"/>
                    <a:pt x="120" y="120"/>
                  </a:cubicBezTo>
                  <a:lnTo>
                    <a:pt x="120" y="128"/>
                  </a:lnTo>
                  <a:close/>
                  <a:moveTo>
                    <a:pt x="120" y="116"/>
                  </a:moveTo>
                  <a:cubicBezTo>
                    <a:pt x="56" y="116"/>
                    <a:pt x="56" y="116"/>
                    <a:pt x="56" y="116"/>
                  </a:cubicBezTo>
                  <a:cubicBezTo>
                    <a:pt x="56" y="32"/>
                    <a:pt x="56" y="32"/>
                    <a:pt x="56" y="32"/>
                  </a:cubicBezTo>
                  <a:cubicBezTo>
                    <a:pt x="56" y="30"/>
                    <a:pt x="58" y="28"/>
                    <a:pt x="60" y="28"/>
                  </a:cubicBezTo>
                  <a:cubicBezTo>
                    <a:pt x="116" y="28"/>
                    <a:pt x="116" y="28"/>
                    <a:pt x="116" y="28"/>
                  </a:cubicBezTo>
                  <a:cubicBezTo>
                    <a:pt x="118" y="28"/>
                    <a:pt x="120" y="30"/>
                    <a:pt x="120" y="32"/>
                  </a:cubicBezTo>
                  <a:lnTo>
                    <a:pt x="120" y="116"/>
                  </a:ln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9" name="Freeform 5"/>
            <p:cNvSpPr>
              <a:spLocks noEditPoints="1"/>
            </p:cNvSpPr>
            <p:nvPr/>
          </p:nvSpPr>
          <p:spPr bwMode="auto">
            <a:xfrm>
              <a:off x="10129686" y="1573244"/>
              <a:ext cx="198753" cy="133234"/>
            </a:xfrm>
            <a:custGeom>
              <a:avLst/>
              <a:gdLst>
                <a:gd name="T0" fmla="*/ 506 w 586"/>
                <a:gd name="T1" fmla="*/ 345 h 425"/>
                <a:gd name="T2" fmla="*/ 506 w 586"/>
                <a:gd name="T3" fmla="*/ 345 h 425"/>
                <a:gd name="T4" fmla="*/ 466 w 586"/>
                <a:gd name="T5" fmla="*/ 385 h 425"/>
                <a:gd name="T6" fmla="*/ 506 w 586"/>
                <a:gd name="T7" fmla="*/ 425 h 425"/>
                <a:gd name="T8" fmla="*/ 546 w 586"/>
                <a:gd name="T9" fmla="*/ 385 h 425"/>
                <a:gd name="T10" fmla="*/ 506 w 586"/>
                <a:gd name="T11" fmla="*/ 345 h 425"/>
                <a:gd name="T12" fmla="*/ 500 w 586"/>
                <a:gd name="T13" fmla="*/ 285 h 425"/>
                <a:gd name="T14" fmla="*/ 500 w 586"/>
                <a:gd name="T15" fmla="*/ 285 h 425"/>
                <a:gd name="T16" fmla="*/ 441 w 586"/>
                <a:gd name="T17" fmla="*/ 315 h 425"/>
                <a:gd name="T18" fmla="*/ 393 w 586"/>
                <a:gd name="T19" fmla="*/ 291 h 425"/>
                <a:gd name="T20" fmla="*/ 281 w 586"/>
                <a:gd name="T21" fmla="*/ 333 h 425"/>
                <a:gd name="T22" fmla="*/ 249 w 586"/>
                <a:gd name="T23" fmla="*/ 359 h 425"/>
                <a:gd name="T24" fmla="*/ 146 w 586"/>
                <a:gd name="T25" fmla="*/ 399 h 425"/>
                <a:gd name="T26" fmla="*/ 26 w 586"/>
                <a:gd name="T27" fmla="*/ 267 h 425"/>
                <a:gd name="T28" fmla="*/ 30 w 586"/>
                <a:gd name="T29" fmla="*/ 233 h 425"/>
                <a:gd name="T30" fmla="*/ 68 w 586"/>
                <a:gd name="T31" fmla="*/ 327 h 425"/>
                <a:gd name="T32" fmla="*/ 142 w 586"/>
                <a:gd name="T33" fmla="*/ 357 h 425"/>
                <a:gd name="T34" fmla="*/ 164 w 586"/>
                <a:gd name="T35" fmla="*/ 355 h 425"/>
                <a:gd name="T36" fmla="*/ 230 w 586"/>
                <a:gd name="T37" fmla="*/ 309 h 425"/>
                <a:gd name="T38" fmla="*/ 500 w 586"/>
                <a:gd name="T39" fmla="*/ 216 h 425"/>
                <a:gd name="T40" fmla="*/ 570 w 586"/>
                <a:gd name="T41" fmla="*/ 312 h 425"/>
                <a:gd name="T42" fmla="*/ 500 w 586"/>
                <a:gd name="T43" fmla="*/ 285 h 425"/>
                <a:gd name="T44" fmla="*/ 505 w 586"/>
                <a:gd name="T45" fmla="*/ 204 h 425"/>
                <a:gd name="T46" fmla="*/ 505 w 586"/>
                <a:gd name="T47" fmla="*/ 204 h 425"/>
                <a:gd name="T48" fmla="*/ 221 w 586"/>
                <a:gd name="T49" fmla="*/ 299 h 425"/>
                <a:gd name="T50" fmla="*/ 160 w 586"/>
                <a:gd name="T51" fmla="*/ 341 h 425"/>
                <a:gd name="T52" fmla="*/ 75 w 586"/>
                <a:gd name="T53" fmla="*/ 316 h 425"/>
                <a:gd name="T54" fmla="*/ 44 w 586"/>
                <a:gd name="T55" fmla="*/ 195 h 425"/>
                <a:gd name="T56" fmla="*/ 146 w 586"/>
                <a:gd name="T57" fmla="*/ 128 h 425"/>
                <a:gd name="T58" fmla="*/ 157 w 586"/>
                <a:gd name="T59" fmla="*/ 119 h 425"/>
                <a:gd name="T60" fmla="*/ 286 w 586"/>
                <a:gd name="T61" fmla="*/ 25 h 425"/>
                <a:gd name="T62" fmla="*/ 415 w 586"/>
                <a:gd name="T63" fmla="*/ 119 h 425"/>
                <a:gd name="T64" fmla="*/ 433 w 586"/>
                <a:gd name="T65" fmla="*/ 127 h 425"/>
                <a:gd name="T66" fmla="*/ 441 w 586"/>
                <a:gd name="T67" fmla="*/ 109 h 425"/>
                <a:gd name="T68" fmla="*/ 286 w 586"/>
                <a:gd name="T69" fmla="*/ 0 h 425"/>
                <a:gd name="T70" fmla="*/ 134 w 586"/>
                <a:gd name="T71" fmla="*/ 103 h 425"/>
                <a:gd name="T72" fmla="*/ 0 w 586"/>
                <a:gd name="T73" fmla="*/ 265 h 425"/>
                <a:gd name="T74" fmla="*/ 146 w 586"/>
                <a:gd name="T75" fmla="*/ 424 h 425"/>
                <a:gd name="T76" fmla="*/ 266 w 586"/>
                <a:gd name="T77" fmla="*/ 379 h 425"/>
                <a:gd name="T78" fmla="*/ 297 w 586"/>
                <a:gd name="T79" fmla="*/ 353 h 425"/>
                <a:gd name="T80" fmla="*/ 389 w 586"/>
                <a:gd name="T81" fmla="*/ 316 h 425"/>
                <a:gd name="T82" fmla="*/ 429 w 586"/>
                <a:gd name="T83" fmla="*/ 343 h 425"/>
                <a:gd name="T84" fmla="*/ 439 w 586"/>
                <a:gd name="T85" fmla="*/ 357 h 425"/>
                <a:gd name="T86" fmla="*/ 450 w 586"/>
                <a:gd name="T87" fmla="*/ 341 h 425"/>
                <a:gd name="T88" fmla="*/ 501 w 586"/>
                <a:gd name="T89" fmla="*/ 309 h 425"/>
                <a:gd name="T90" fmla="*/ 562 w 586"/>
                <a:gd name="T91" fmla="*/ 339 h 425"/>
                <a:gd name="T92" fmla="*/ 581 w 586"/>
                <a:gd name="T93" fmla="*/ 339 h 425"/>
                <a:gd name="T94" fmla="*/ 585 w 586"/>
                <a:gd name="T95" fmla="*/ 329 h 425"/>
                <a:gd name="T96" fmla="*/ 505 w 586"/>
                <a:gd name="T97" fmla="*/ 20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86" h="425">
                  <a:moveTo>
                    <a:pt x="506" y="345"/>
                  </a:moveTo>
                  <a:lnTo>
                    <a:pt x="506" y="345"/>
                  </a:lnTo>
                  <a:cubicBezTo>
                    <a:pt x="484" y="345"/>
                    <a:pt x="466" y="363"/>
                    <a:pt x="466" y="385"/>
                  </a:cubicBezTo>
                  <a:cubicBezTo>
                    <a:pt x="466" y="408"/>
                    <a:pt x="484" y="425"/>
                    <a:pt x="506" y="425"/>
                  </a:cubicBezTo>
                  <a:cubicBezTo>
                    <a:pt x="529" y="425"/>
                    <a:pt x="546" y="408"/>
                    <a:pt x="546" y="385"/>
                  </a:cubicBezTo>
                  <a:cubicBezTo>
                    <a:pt x="546" y="363"/>
                    <a:pt x="529" y="345"/>
                    <a:pt x="506" y="345"/>
                  </a:cubicBezTo>
                  <a:close/>
                  <a:moveTo>
                    <a:pt x="500" y="285"/>
                  </a:moveTo>
                  <a:lnTo>
                    <a:pt x="500" y="285"/>
                  </a:lnTo>
                  <a:cubicBezTo>
                    <a:pt x="473" y="288"/>
                    <a:pt x="453" y="304"/>
                    <a:pt x="441" y="315"/>
                  </a:cubicBezTo>
                  <a:cubicBezTo>
                    <a:pt x="428" y="301"/>
                    <a:pt x="411" y="293"/>
                    <a:pt x="393" y="291"/>
                  </a:cubicBezTo>
                  <a:cubicBezTo>
                    <a:pt x="345" y="284"/>
                    <a:pt x="297" y="321"/>
                    <a:pt x="281" y="333"/>
                  </a:cubicBezTo>
                  <a:cubicBezTo>
                    <a:pt x="270" y="341"/>
                    <a:pt x="249" y="359"/>
                    <a:pt x="249" y="359"/>
                  </a:cubicBezTo>
                  <a:cubicBezTo>
                    <a:pt x="199" y="393"/>
                    <a:pt x="168" y="399"/>
                    <a:pt x="146" y="399"/>
                  </a:cubicBezTo>
                  <a:cubicBezTo>
                    <a:pt x="85" y="399"/>
                    <a:pt x="26" y="335"/>
                    <a:pt x="26" y="267"/>
                  </a:cubicBezTo>
                  <a:cubicBezTo>
                    <a:pt x="26" y="255"/>
                    <a:pt x="28" y="244"/>
                    <a:pt x="30" y="233"/>
                  </a:cubicBezTo>
                  <a:cubicBezTo>
                    <a:pt x="31" y="272"/>
                    <a:pt x="44" y="304"/>
                    <a:pt x="68" y="327"/>
                  </a:cubicBezTo>
                  <a:cubicBezTo>
                    <a:pt x="88" y="347"/>
                    <a:pt x="115" y="357"/>
                    <a:pt x="142" y="357"/>
                  </a:cubicBezTo>
                  <a:cubicBezTo>
                    <a:pt x="149" y="357"/>
                    <a:pt x="155" y="356"/>
                    <a:pt x="164" y="355"/>
                  </a:cubicBezTo>
                  <a:cubicBezTo>
                    <a:pt x="179" y="351"/>
                    <a:pt x="202" y="332"/>
                    <a:pt x="230" y="309"/>
                  </a:cubicBezTo>
                  <a:cubicBezTo>
                    <a:pt x="295" y="256"/>
                    <a:pt x="394" y="173"/>
                    <a:pt x="500" y="216"/>
                  </a:cubicBezTo>
                  <a:cubicBezTo>
                    <a:pt x="549" y="236"/>
                    <a:pt x="565" y="284"/>
                    <a:pt x="570" y="312"/>
                  </a:cubicBezTo>
                  <a:cubicBezTo>
                    <a:pt x="548" y="292"/>
                    <a:pt x="524" y="283"/>
                    <a:pt x="500" y="285"/>
                  </a:cubicBezTo>
                  <a:close/>
                  <a:moveTo>
                    <a:pt x="505" y="204"/>
                  </a:moveTo>
                  <a:lnTo>
                    <a:pt x="505" y="204"/>
                  </a:lnTo>
                  <a:cubicBezTo>
                    <a:pt x="391" y="159"/>
                    <a:pt x="289" y="243"/>
                    <a:pt x="221" y="299"/>
                  </a:cubicBezTo>
                  <a:cubicBezTo>
                    <a:pt x="195" y="320"/>
                    <a:pt x="173" y="339"/>
                    <a:pt x="160" y="341"/>
                  </a:cubicBezTo>
                  <a:cubicBezTo>
                    <a:pt x="131" y="348"/>
                    <a:pt x="98" y="337"/>
                    <a:pt x="75" y="316"/>
                  </a:cubicBezTo>
                  <a:cubicBezTo>
                    <a:pt x="49" y="289"/>
                    <a:pt x="37" y="247"/>
                    <a:pt x="44" y="195"/>
                  </a:cubicBezTo>
                  <a:cubicBezTo>
                    <a:pt x="65" y="159"/>
                    <a:pt x="102" y="132"/>
                    <a:pt x="146" y="128"/>
                  </a:cubicBezTo>
                  <a:cubicBezTo>
                    <a:pt x="151" y="128"/>
                    <a:pt x="155" y="124"/>
                    <a:pt x="157" y="119"/>
                  </a:cubicBezTo>
                  <a:cubicBezTo>
                    <a:pt x="175" y="63"/>
                    <a:pt x="228" y="25"/>
                    <a:pt x="286" y="25"/>
                  </a:cubicBezTo>
                  <a:cubicBezTo>
                    <a:pt x="345" y="25"/>
                    <a:pt x="395" y="63"/>
                    <a:pt x="415" y="119"/>
                  </a:cubicBezTo>
                  <a:cubicBezTo>
                    <a:pt x="418" y="125"/>
                    <a:pt x="425" y="129"/>
                    <a:pt x="433" y="127"/>
                  </a:cubicBezTo>
                  <a:cubicBezTo>
                    <a:pt x="440" y="124"/>
                    <a:pt x="444" y="117"/>
                    <a:pt x="441" y="109"/>
                  </a:cubicBezTo>
                  <a:cubicBezTo>
                    <a:pt x="418" y="43"/>
                    <a:pt x="355" y="0"/>
                    <a:pt x="286" y="0"/>
                  </a:cubicBezTo>
                  <a:cubicBezTo>
                    <a:pt x="219" y="0"/>
                    <a:pt x="159" y="40"/>
                    <a:pt x="134" y="103"/>
                  </a:cubicBezTo>
                  <a:cubicBezTo>
                    <a:pt x="58" y="115"/>
                    <a:pt x="0" y="184"/>
                    <a:pt x="0" y="265"/>
                  </a:cubicBezTo>
                  <a:cubicBezTo>
                    <a:pt x="0" y="347"/>
                    <a:pt x="70" y="424"/>
                    <a:pt x="146" y="424"/>
                  </a:cubicBezTo>
                  <a:cubicBezTo>
                    <a:pt x="185" y="424"/>
                    <a:pt x="222" y="411"/>
                    <a:pt x="266" y="379"/>
                  </a:cubicBezTo>
                  <a:cubicBezTo>
                    <a:pt x="266" y="379"/>
                    <a:pt x="286" y="361"/>
                    <a:pt x="297" y="353"/>
                  </a:cubicBezTo>
                  <a:cubicBezTo>
                    <a:pt x="310" y="343"/>
                    <a:pt x="351" y="311"/>
                    <a:pt x="389" y="316"/>
                  </a:cubicBezTo>
                  <a:cubicBezTo>
                    <a:pt x="405" y="319"/>
                    <a:pt x="418" y="327"/>
                    <a:pt x="429" y="343"/>
                  </a:cubicBezTo>
                  <a:lnTo>
                    <a:pt x="439" y="357"/>
                  </a:lnTo>
                  <a:lnTo>
                    <a:pt x="450" y="341"/>
                  </a:lnTo>
                  <a:cubicBezTo>
                    <a:pt x="450" y="341"/>
                    <a:pt x="470" y="312"/>
                    <a:pt x="501" y="309"/>
                  </a:cubicBezTo>
                  <a:cubicBezTo>
                    <a:pt x="521" y="308"/>
                    <a:pt x="542" y="317"/>
                    <a:pt x="562" y="339"/>
                  </a:cubicBezTo>
                  <a:cubicBezTo>
                    <a:pt x="568" y="344"/>
                    <a:pt x="575" y="344"/>
                    <a:pt x="581" y="339"/>
                  </a:cubicBezTo>
                  <a:cubicBezTo>
                    <a:pt x="584" y="336"/>
                    <a:pt x="585" y="332"/>
                    <a:pt x="585" y="329"/>
                  </a:cubicBezTo>
                  <a:cubicBezTo>
                    <a:pt x="586" y="328"/>
                    <a:pt x="585" y="236"/>
                    <a:pt x="505" y="204"/>
                  </a:cubicBezTo>
                  <a:close/>
                </a:path>
              </a:pathLst>
            </a:custGeom>
            <a:solidFill>
              <a:srgbClr val="1D1D1A"/>
            </a:solidFill>
            <a:ln w="0">
              <a:noFill/>
              <a:prstDash val="solid"/>
              <a:round/>
              <a:headEnd/>
              <a:tailEnd/>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0" name="Freeform 56"/>
            <p:cNvSpPr>
              <a:spLocks noEditPoints="1"/>
            </p:cNvSpPr>
            <p:nvPr/>
          </p:nvSpPr>
          <p:spPr bwMode="auto">
            <a:xfrm>
              <a:off x="8339693" y="1887573"/>
              <a:ext cx="190417" cy="174602"/>
            </a:xfrm>
            <a:custGeom>
              <a:avLst/>
              <a:gdLst>
                <a:gd name="T0" fmla="*/ 144 w 176"/>
                <a:gd name="T1" fmla="*/ 120 h 176"/>
                <a:gd name="T2" fmla="*/ 128 w 176"/>
                <a:gd name="T3" fmla="*/ 89 h 176"/>
                <a:gd name="T4" fmla="*/ 128 w 176"/>
                <a:gd name="T5" fmla="*/ 31 h 176"/>
                <a:gd name="T6" fmla="*/ 124 w 176"/>
                <a:gd name="T7" fmla="*/ 0 h 176"/>
                <a:gd name="T8" fmla="*/ 120 w 176"/>
                <a:gd name="T9" fmla="*/ 31 h 176"/>
                <a:gd name="T10" fmla="*/ 88 w 176"/>
                <a:gd name="T11" fmla="*/ 47 h 176"/>
                <a:gd name="T12" fmla="*/ 32 w 176"/>
                <a:gd name="T13" fmla="*/ 48 h 176"/>
                <a:gd name="T14" fmla="*/ 0 w 176"/>
                <a:gd name="T15" fmla="*/ 52 h 176"/>
                <a:gd name="T16" fmla="*/ 31 w 176"/>
                <a:gd name="T17" fmla="*/ 56 h 176"/>
                <a:gd name="T18" fmla="*/ 48 w 176"/>
                <a:gd name="T19" fmla="*/ 87 h 176"/>
                <a:gd name="T20" fmla="*/ 48 w 176"/>
                <a:gd name="T21" fmla="*/ 89 h 176"/>
                <a:gd name="T22" fmla="*/ 36 w 176"/>
                <a:gd name="T23" fmla="*/ 160 h 176"/>
                <a:gd name="T24" fmla="*/ 68 w 176"/>
                <a:gd name="T25" fmla="*/ 160 h 176"/>
                <a:gd name="T26" fmla="*/ 56 w 176"/>
                <a:gd name="T27" fmla="*/ 112 h 176"/>
                <a:gd name="T28" fmla="*/ 88 w 176"/>
                <a:gd name="T29" fmla="*/ 128 h 176"/>
                <a:gd name="T30" fmla="*/ 160 w 176"/>
                <a:gd name="T31" fmla="*/ 139 h 176"/>
                <a:gd name="T32" fmla="*/ 160 w 176"/>
                <a:gd name="T33" fmla="*/ 107 h 176"/>
                <a:gd name="T34" fmla="*/ 124 w 176"/>
                <a:gd name="T35" fmla="*/ 8 h 176"/>
                <a:gd name="T36" fmla="*/ 124 w 176"/>
                <a:gd name="T37" fmla="*/ 24 h 176"/>
                <a:gd name="T38" fmla="*/ 16 w 176"/>
                <a:gd name="T39" fmla="*/ 60 h 176"/>
                <a:gd name="T40" fmla="*/ 16 w 176"/>
                <a:gd name="T41" fmla="*/ 44 h 176"/>
                <a:gd name="T42" fmla="*/ 16 w 176"/>
                <a:gd name="T43" fmla="*/ 60 h 176"/>
                <a:gd name="T44" fmla="*/ 52 w 176"/>
                <a:gd name="T45" fmla="*/ 168 h 176"/>
                <a:gd name="T46" fmla="*/ 46 w 176"/>
                <a:gd name="T47" fmla="*/ 154 h 176"/>
                <a:gd name="T48" fmla="*/ 52 w 176"/>
                <a:gd name="T49" fmla="*/ 153 h 176"/>
                <a:gd name="T50" fmla="*/ 60 w 176"/>
                <a:gd name="T51" fmla="*/ 160 h 176"/>
                <a:gd name="T52" fmla="*/ 80 w 176"/>
                <a:gd name="T53" fmla="*/ 56 h 176"/>
                <a:gd name="T54" fmla="*/ 91 w 176"/>
                <a:gd name="T55" fmla="*/ 56 h 176"/>
                <a:gd name="T56" fmla="*/ 88 w 176"/>
                <a:gd name="T57" fmla="*/ 120 h 176"/>
                <a:gd name="T58" fmla="*/ 160 w 176"/>
                <a:gd name="T59" fmla="*/ 132 h 176"/>
                <a:gd name="T60" fmla="*/ 160 w 176"/>
                <a:gd name="T61" fmla="*/ 116 h 176"/>
                <a:gd name="T62" fmla="*/ 160 w 176"/>
                <a:gd name="T63"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160" y="107"/>
                  </a:moveTo>
                  <a:cubicBezTo>
                    <a:pt x="152" y="107"/>
                    <a:pt x="146" y="112"/>
                    <a:pt x="144" y="120"/>
                  </a:cubicBezTo>
                  <a:cubicBezTo>
                    <a:pt x="110" y="120"/>
                    <a:pt x="110" y="120"/>
                    <a:pt x="110" y="120"/>
                  </a:cubicBezTo>
                  <a:cubicBezTo>
                    <a:pt x="121" y="116"/>
                    <a:pt x="127" y="102"/>
                    <a:pt x="128" y="89"/>
                  </a:cubicBezTo>
                  <a:cubicBezTo>
                    <a:pt x="128" y="89"/>
                    <a:pt x="128" y="89"/>
                    <a:pt x="128" y="89"/>
                  </a:cubicBezTo>
                  <a:cubicBezTo>
                    <a:pt x="128" y="31"/>
                    <a:pt x="128" y="31"/>
                    <a:pt x="128" y="31"/>
                  </a:cubicBezTo>
                  <a:cubicBezTo>
                    <a:pt x="135" y="30"/>
                    <a:pt x="140" y="23"/>
                    <a:pt x="140" y="16"/>
                  </a:cubicBezTo>
                  <a:cubicBezTo>
                    <a:pt x="140" y="7"/>
                    <a:pt x="133" y="0"/>
                    <a:pt x="124" y="0"/>
                  </a:cubicBezTo>
                  <a:cubicBezTo>
                    <a:pt x="115" y="0"/>
                    <a:pt x="108" y="7"/>
                    <a:pt x="108" y="16"/>
                  </a:cubicBezTo>
                  <a:cubicBezTo>
                    <a:pt x="108" y="23"/>
                    <a:pt x="113" y="30"/>
                    <a:pt x="120" y="31"/>
                  </a:cubicBezTo>
                  <a:cubicBezTo>
                    <a:pt x="120" y="64"/>
                    <a:pt x="120" y="64"/>
                    <a:pt x="120" y="64"/>
                  </a:cubicBezTo>
                  <a:cubicBezTo>
                    <a:pt x="113" y="54"/>
                    <a:pt x="101" y="47"/>
                    <a:pt x="88" y="47"/>
                  </a:cubicBezTo>
                  <a:cubicBezTo>
                    <a:pt x="85" y="47"/>
                    <a:pt x="82" y="48"/>
                    <a:pt x="79" y="48"/>
                  </a:cubicBezTo>
                  <a:cubicBezTo>
                    <a:pt x="32" y="48"/>
                    <a:pt x="32" y="48"/>
                    <a:pt x="32" y="48"/>
                  </a:cubicBezTo>
                  <a:cubicBezTo>
                    <a:pt x="30" y="40"/>
                    <a:pt x="24" y="35"/>
                    <a:pt x="16" y="35"/>
                  </a:cubicBezTo>
                  <a:cubicBezTo>
                    <a:pt x="7" y="35"/>
                    <a:pt x="0" y="43"/>
                    <a:pt x="0" y="52"/>
                  </a:cubicBezTo>
                  <a:cubicBezTo>
                    <a:pt x="0" y="60"/>
                    <a:pt x="7" y="67"/>
                    <a:pt x="16" y="67"/>
                  </a:cubicBezTo>
                  <a:cubicBezTo>
                    <a:pt x="23" y="67"/>
                    <a:pt x="29" y="64"/>
                    <a:pt x="31" y="56"/>
                  </a:cubicBezTo>
                  <a:cubicBezTo>
                    <a:pt x="63" y="56"/>
                    <a:pt x="63" y="56"/>
                    <a:pt x="63" y="56"/>
                  </a:cubicBezTo>
                  <a:cubicBezTo>
                    <a:pt x="54" y="64"/>
                    <a:pt x="48" y="75"/>
                    <a:pt x="48" y="87"/>
                  </a:cubicBezTo>
                  <a:cubicBezTo>
                    <a:pt x="48" y="88"/>
                    <a:pt x="48" y="88"/>
                    <a:pt x="48" y="89"/>
                  </a:cubicBezTo>
                  <a:cubicBezTo>
                    <a:pt x="48" y="89"/>
                    <a:pt x="48" y="89"/>
                    <a:pt x="48" y="89"/>
                  </a:cubicBezTo>
                  <a:cubicBezTo>
                    <a:pt x="48" y="144"/>
                    <a:pt x="48" y="144"/>
                    <a:pt x="48" y="144"/>
                  </a:cubicBezTo>
                  <a:cubicBezTo>
                    <a:pt x="41" y="146"/>
                    <a:pt x="36" y="152"/>
                    <a:pt x="36" y="160"/>
                  </a:cubicBezTo>
                  <a:cubicBezTo>
                    <a:pt x="36" y="169"/>
                    <a:pt x="43" y="176"/>
                    <a:pt x="52" y="176"/>
                  </a:cubicBezTo>
                  <a:cubicBezTo>
                    <a:pt x="61" y="176"/>
                    <a:pt x="68" y="169"/>
                    <a:pt x="68" y="160"/>
                  </a:cubicBezTo>
                  <a:cubicBezTo>
                    <a:pt x="68" y="152"/>
                    <a:pt x="63" y="146"/>
                    <a:pt x="56" y="144"/>
                  </a:cubicBezTo>
                  <a:cubicBezTo>
                    <a:pt x="56" y="112"/>
                    <a:pt x="56" y="112"/>
                    <a:pt x="56" y="112"/>
                  </a:cubicBezTo>
                  <a:cubicBezTo>
                    <a:pt x="63" y="121"/>
                    <a:pt x="73" y="126"/>
                    <a:pt x="85" y="127"/>
                  </a:cubicBezTo>
                  <a:cubicBezTo>
                    <a:pt x="86" y="128"/>
                    <a:pt x="87" y="128"/>
                    <a:pt x="88" y="128"/>
                  </a:cubicBezTo>
                  <a:cubicBezTo>
                    <a:pt x="145" y="128"/>
                    <a:pt x="145" y="128"/>
                    <a:pt x="145" y="128"/>
                  </a:cubicBezTo>
                  <a:cubicBezTo>
                    <a:pt x="147" y="136"/>
                    <a:pt x="153" y="139"/>
                    <a:pt x="160" y="139"/>
                  </a:cubicBezTo>
                  <a:cubicBezTo>
                    <a:pt x="169" y="139"/>
                    <a:pt x="176" y="132"/>
                    <a:pt x="176" y="123"/>
                  </a:cubicBezTo>
                  <a:cubicBezTo>
                    <a:pt x="176" y="115"/>
                    <a:pt x="169" y="107"/>
                    <a:pt x="160" y="107"/>
                  </a:cubicBezTo>
                  <a:close/>
                  <a:moveTo>
                    <a:pt x="116" y="16"/>
                  </a:moveTo>
                  <a:cubicBezTo>
                    <a:pt x="116" y="12"/>
                    <a:pt x="120" y="8"/>
                    <a:pt x="124" y="8"/>
                  </a:cubicBezTo>
                  <a:cubicBezTo>
                    <a:pt x="128" y="8"/>
                    <a:pt x="132" y="12"/>
                    <a:pt x="132" y="16"/>
                  </a:cubicBezTo>
                  <a:cubicBezTo>
                    <a:pt x="132" y="20"/>
                    <a:pt x="128" y="24"/>
                    <a:pt x="124" y="24"/>
                  </a:cubicBezTo>
                  <a:cubicBezTo>
                    <a:pt x="120" y="24"/>
                    <a:pt x="116" y="20"/>
                    <a:pt x="116" y="16"/>
                  </a:cubicBezTo>
                  <a:close/>
                  <a:moveTo>
                    <a:pt x="16" y="60"/>
                  </a:moveTo>
                  <a:cubicBezTo>
                    <a:pt x="12" y="60"/>
                    <a:pt x="8" y="56"/>
                    <a:pt x="8" y="52"/>
                  </a:cubicBezTo>
                  <a:cubicBezTo>
                    <a:pt x="8" y="48"/>
                    <a:pt x="12" y="44"/>
                    <a:pt x="16" y="44"/>
                  </a:cubicBezTo>
                  <a:cubicBezTo>
                    <a:pt x="20" y="44"/>
                    <a:pt x="24" y="48"/>
                    <a:pt x="24" y="52"/>
                  </a:cubicBezTo>
                  <a:cubicBezTo>
                    <a:pt x="24" y="56"/>
                    <a:pt x="20" y="60"/>
                    <a:pt x="16" y="60"/>
                  </a:cubicBezTo>
                  <a:close/>
                  <a:moveTo>
                    <a:pt x="60" y="160"/>
                  </a:moveTo>
                  <a:cubicBezTo>
                    <a:pt x="60" y="164"/>
                    <a:pt x="56" y="168"/>
                    <a:pt x="52" y="168"/>
                  </a:cubicBezTo>
                  <a:cubicBezTo>
                    <a:pt x="48" y="168"/>
                    <a:pt x="44" y="164"/>
                    <a:pt x="44" y="160"/>
                  </a:cubicBezTo>
                  <a:cubicBezTo>
                    <a:pt x="44" y="158"/>
                    <a:pt x="45" y="156"/>
                    <a:pt x="46" y="154"/>
                  </a:cubicBezTo>
                  <a:cubicBezTo>
                    <a:pt x="47" y="153"/>
                    <a:pt x="48" y="153"/>
                    <a:pt x="50" y="152"/>
                  </a:cubicBezTo>
                  <a:cubicBezTo>
                    <a:pt x="50" y="153"/>
                    <a:pt x="51" y="153"/>
                    <a:pt x="52" y="153"/>
                  </a:cubicBezTo>
                  <a:cubicBezTo>
                    <a:pt x="53" y="153"/>
                    <a:pt x="54" y="153"/>
                    <a:pt x="54" y="152"/>
                  </a:cubicBezTo>
                  <a:cubicBezTo>
                    <a:pt x="58" y="153"/>
                    <a:pt x="60" y="156"/>
                    <a:pt x="60" y="160"/>
                  </a:cubicBezTo>
                  <a:close/>
                  <a:moveTo>
                    <a:pt x="56" y="87"/>
                  </a:moveTo>
                  <a:cubicBezTo>
                    <a:pt x="56" y="73"/>
                    <a:pt x="66" y="60"/>
                    <a:pt x="80" y="56"/>
                  </a:cubicBezTo>
                  <a:cubicBezTo>
                    <a:pt x="88" y="56"/>
                    <a:pt x="88" y="56"/>
                    <a:pt x="88" y="56"/>
                  </a:cubicBezTo>
                  <a:cubicBezTo>
                    <a:pt x="89" y="56"/>
                    <a:pt x="90" y="56"/>
                    <a:pt x="91" y="56"/>
                  </a:cubicBezTo>
                  <a:cubicBezTo>
                    <a:pt x="107" y="57"/>
                    <a:pt x="120" y="71"/>
                    <a:pt x="120" y="88"/>
                  </a:cubicBezTo>
                  <a:cubicBezTo>
                    <a:pt x="120" y="105"/>
                    <a:pt x="106" y="120"/>
                    <a:pt x="88" y="120"/>
                  </a:cubicBezTo>
                  <a:cubicBezTo>
                    <a:pt x="70" y="120"/>
                    <a:pt x="56" y="105"/>
                    <a:pt x="56" y="87"/>
                  </a:cubicBezTo>
                  <a:close/>
                  <a:moveTo>
                    <a:pt x="160" y="132"/>
                  </a:moveTo>
                  <a:cubicBezTo>
                    <a:pt x="156" y="132"/>
                    <a:pt x="152" y="128"/>
                    <a:pt x="152" y="124"/>
                  </a:cubicBezTo>
                  <a:cubicBezTo>
                    <a:pt x="152" y="120"/>
                    <a:pt x="156" y="116"/>
                    <a:pt x="160" y="116"/>
                  </a:cubicBezTo>
                  <a:cubicBezTo>
                    <a:pt x="164" y="116"/>
                    <a:pt x="168" y="120"/>
                    <a:pt x="168" y="124"/>
                  </a:cubicBezTo>
                  <a:cubicBezTo>
                    <a:pt x="168" y="128"/>
                    <a:pt x="164" y="132"/>
                    <a:pt x="160" y="132"/>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11" name="组合 310"/>
            <p:cNvGrpSpPr/>
            <p:nvPr/>
          </p:nvGrpSpPr>
          <p:grpSpPr>
            <a:xfrm>
              <a:off x="8719075" y="1895772"/>
              <a:ext cx="172448" cy="158201"/>
              <a:chOff x="5905500" y="2955925"/>
              <a:chExt cx="557213" cy="558800"/>
            </a:xfrm>
            <a:solidFill>
              <a:srgbClr val="1D1D1A"/>
            </a:solidFill>
          </p:grpSpPr>
          <p:sp>
            <p:nvSpPr>
              <p:cNvPr id="420" name="Oval 9"/>
              <p:cNvSpPr>
                <a:spLocks noChangeArrowheads="1"/>
              </p:cNvSpPr>
              <p:nvPr/>
            </p:nvSpPr>
            <p:spPr bwMode="auto">
              <a:xfrm>
                <a:off x="6061075" y="3092450"/>
                <a:ext cx="41275" cy="444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1" name="Freeform 10"/>
              <p:cNvSpPr>
                <a:spLocks noEditPoints="1"/>
              </p:cNvSpPr>
              <p:nvPr/>
            </p:nvSpPr>
            <p:spPr bwMode="auto">
              <a:xfrm>
                <a:off x="6000750" y="3022600"/>
                <a:ext cx="366713" cy="368300"/>
              </a:xfrm>
              <a:custGeom>
                <a:avLst/>
                <a:gdLst>
                  <a:gd name="T0" fmla="*/ 58 w 116"/>
                  <a:gd name="T1" fmla="*/ 0 h 116"/>
                  <a:gd name="T2" fmla="*/ 0 w 116"/>
                  <a:gd name="T3" fmla="*/ 58 h 116"/>
                  <a:gd name="T4" fmla="*/ 58 w 116"/>
                  <a:gd name="T5" fmla="*/ 116 h 116"/>
                  <a:gd name="T6" fmla="*/ 116 w 116"/>
                  <a:gd name="T7" fmla="*/ 58 h 116"/>
                  <a:gd name="T8" fmla="*/ 58 w 116"/>
                  <a:gd name="T9" fmla="*/ 0 h 116"/>
                  <a:gd name="T10" fmla="*/ 111 w 116"/>
                  <a:gd name="T11" fmla="*/ 55 h 116"/>
                  <a:gd name="T12" fmla="*/ 100 w 116"/>
                  <a:gd name="T13" fmla="*/ 55 h 116"/>
                  <a:gd name="T14" fmla="*/ 92 w 116"/>
                  <a:gd name="T15" fmla="*/ 49 h 116"/>
                  <a:gd name="T16" fmla="*/ 60 w 116"/>
                  <a:gd name="T17" fmla="*/ 23 h 116"/>
                  <a:gd name="T18" fmla="*/ 60 w 116"/>
                  <a:gd name="T19" fmla="*/ 5 h 116"/>
                  <a:gd name="T20" fmla="*/ 111 w 116"/>
                  <a:gd name="T21" fmla="*/ 55 h 116"/>
                  <a:gd name="T22" fmla="*/ 28 w 116"/>
                  <a:gd name="T23" fmla="*/ 60 h 116"/>
                  <a:gd name="T24" fmla="*/ 54 w 116"/>
                  <a:gd name="T25" fmla="*/ 60 h 116"/>
                  <a:gd name="T26" fmla="*/ 39 w 116"/>
                  <a:gd name="T27" fmla="*/ 81 h 116"/>
                  <a:gd name="T28" fmla="*/ 28 w 116"/>
                  <a:gd name="T29" fmla="*/ 60 h 116"/>
                  <a:gd name="T30" fmla="*/ 82 w 116"/>
                  <a:gd name="T31" fmla="*/ 55 h 116"/>
                  <a:gd name="T32" fmla="*/ 60 w 116"/>
                  <a:gd name="T33" fmla="*/ 55 h 116"/>
                  <a:gd name="T34" fmla="*/ 60 w 116"/>
                  <a:gd name="T35" fmla="*/ 28 h 116"/>
                  <a:gd name="T36" fmla="*/ 87 w 116"/>
                  <a:gd name="T37" fmla="*/ 49 h 116"/>
                  <a:gd name="T38" fmla="*/ 82 w 116"/>
                  <a:gd name="T39" fmla="*/ 55 h 116"/>
                  <a:gd name="T40" fmla="*/ 56 w 116"/>
                  <a:gd name="T41" fmla="*/ 55 h 116"/>
                  <a:gd name="T42" fmla="*/ 28 w 116"/>
                  <a:gd name="T43" fmla="*/ 55 h 116"/>
                  <a:gd name="T44" fmla="*/ 56 w 116"/>
                  <a:gd name="T45" fmla="*/ 28 h 116"/>
                  <a:gd name="T46" fmla="*/ 56 w 116"/>
                  <a:gd name="T47" fmla="*/ 55 h 116"/>
                  <a:gd name="T48" fmla="*/ 56 w 116"/>
                  <a:gd name="T49" fmla="*/ 65 h 116"/>
                  <a:gd name="T50" fmla="*/ 56 w 116"/>
                  <a:gd name="T51" fmla="*/ 88 h 116"/>
                  <a:gd name="T52" fmla="*/ 42 w 116"/>
                  <a:gd name="T53" fmla="*/ 83 h 116"/>
                  <a:gd name="T54" fmla="*/ 56 w 116"/>
                  <a:gd name="T55" fmla="*/ 65 h 116"/>
                  <a:gd name="T56" fmla="*/ 56 w 116"/>
                  <a:gd name="T57" fmla="*/ 93 h 116"/>
                  <a:gd name="T58" fmla="*/ 56 w 116"/>
                  <a:gd name="T59" fmla="*/ 111 h 116"/>
                  <a:gd name="T60" fmla="*/ 29 w 116"/>
                  <a:gd name="T61" fmla="*/ 102 h 116"/>
                  <a:gd name="T62" fmla="*/ 40 w 116"/>
                  <a:gd name="T63" fmla="*/ 87 h 116"/>
                  <a:gd name="T64" fmla="*/ 56 w 116"/>
                  <a:gd name="T65" fmla="*/ 93 h 116"/>
                  <a:gd name="T66" fmla="*/ 60 w 116"/>
                  <a:gd name="T67" fmla="*/ 60 h 116"/>
                  <a:gd name="T68" fmla="*/ 82 w 116"/>
                  <a:gd name="T69" fmla="*/ 60 h 116"/>
                  <a:gd name="T70" fmla="*/ 87 w 116"/>
                  <a:gd name="T71" fmla="*/ 67 h 116"/>
                  <a:gd name="T72" fmla="*/ 60 w 116"/>
                  <a:gd name="T73" fmla="*/ 88 h 116"/>
                  <a:gd name="T74" fmla="*/ 60 w 116"/>
                  <a:gd name="T75" fmla="*/ 60 h 116"/>
                  <a:gd name="T76" fmla="*/ 56 w 116"/>
                  <a:gd name="T77" fmla="*/ 5 h 116"/>
                  <a:gd name="T78" fmla="*/ 56 w 116"/>
                  <a:gd name="T79" fmla="*/ 23 h 116"/>
                  <a:gd name="T80" fmla="*/ 23 w 116"/>
                  <a:gd name="T81" fmla="*/ 55 h 116"/>
                  <a:gd name="T82" fmla="*/ 5 w 116"/>
                  <a:gd name="T83" fmla="*/ 55 h 116"/>
                  <a:gd name="T84" fmla="*/ 56 w 116"/>
                  <a:gd name="T85" fmla="*/ 5 h 116"/>
                  <a:gd name="T86" fmla="*/ 5 w 116"/>
                  <a:gd name="T87" fmla="*/ 60 h 116"/>
                  <a:gd name="T88" fmla="*/ 23 w 116"/>
                  <a:gd name="T89" fmla="*/ 60 h 116"/>
                  <a:gd name="T90" fmla="*/ 36 w 116"/>
                  <a:gd name="T91" fmla="*/ 85 h 116"/>
                  <a:gd name="T92" fmla="*/ 25 w 116"/>
                  <a:gd name="T93" fmla="*/ 100 h 116"/>
                  <a:gd name="T94" fmla="*/ 5 w 116"/>
                  <a:gd name="T95" fmla="*/ 60 h 116"/>
                  <a:gd name="T96" fmla="*/ 60 w 116"/>
                  <a:gd name="T97" fmla="*/ 111 h 116"/>
                  <a:gd name="T98" fmla="*/ 60 w 116"/>
                  <a:gd name="T99" fmla="*/ 93 h 116"/>
                  <a:gd name="T100" fmla="*/ 92 w 116"/>
                  <a:gd name="T101" fmla="*/ 67 h 116"/>
                  <a:gd name="T102" fmla="*/ 100 w 116"/>
                  <a:gd name="T103" fmla="*/ 60 h 116"/>
                  <a:gd name="T104" fmla="*/ 111 w 116"/>
                  <a:gd name="T105" fmla="*/ 60 h 116"/>
                  <a:gd name="T106" fmla="*/ 60 w 116"/>
                  <a:gd name="T107" fmla="*/ 11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111" y="55"/>
                    </a:moveTo>
                    <a:cubicBezTo>
                      <a:pt x="100" y="55"/>
                      <a:pt x="100" y="55"/>
                      <a:pt x="100" y="55"/>
                    </a:cubicBezTo>
                    <a:cubicBezTo>
                      <a:pt x="99" y="52"/>
                      <a:pt x="96" y="49"/>
                      <a:pt x="92" y="49"/>
                    </a:cubicBezTo>
                    <a:cubicBezTo>
                      <a:pt x="88" y="35"/>
                      <a:pt x="75" y="24"/>
                      <a:pt x="60" y="23"/>
                    </a:cubicBezTo>
                    <a:cubicBezTo>
                      <a:pt x="60" y="5"/>
                      <a:pt x="60" y="5"/>
                      <a:pt x="60" y="5"/>
                    </a:cubicBezTo>
                    <a:cubicBezTo>
                      <a:pt x="88" y="6"/>
                      <a:pt x="110" y="28"/>
                      <a:pt x="111" y="55"/>
                    </a:cubicBezTo>
                    <a:close/>
                    <a:moveTo>
                      <a:pt x="28" y="60"/>
                    </a:moveTo>
                    <a:cubicBezTo>
                      <a:pt x="54" y="60"/>
                      <a:pt x="54" y="60"/>
                      <a:pt x="54" y="60"/>
                    </a:cubicBezTo>
                    <a:cubicBezTo>
                      <a:pt x="39" y="81"/>
                      <a:pt x="39" y="81"/>
                      <a:pt x="39" y="81"/>
                    </a:cubicBezTo>
                    <a:cubicBezTo>
                      <a:pt x="33" y="76"/>
                      <a:pt x="29" y="69"/>
                      <a:pt x="28" y="60"/>
                    </a:cubicBezTo>
                    <a:close/>
                    <a:moveTo>
                      <a:pt x="82" y="55"/>
                    </a:moveTo>
                    <a:cubicBezTo>
                      <a:pt x="60" y="55"/>
                      <a:pt x="60" y="55"/>
                      <a:pt x="60" y="55"/>
                    </a:cubicBezTo>
                    <a:cubicBezTo>
                      <a:pt x="60" y="28"/>
                      <a:pt x="60" y="28"/>
                      <a:pt x="60" y="28"/>
                    </a:cubicBezTo>
                    <a:cubicBezTo>
                      <a:pt x="73" y="29"/>
                      <a:pt x="84" y="37"/>
                      <a:pt x="87" y="49"/>
                    </a:cubicBezTo>
                    <a:cubicBezTo>
                      <a:pt x="84" y="51"/>
                      <a:pt x="82" y="53"/>
                      <a:pt x="82" y="55"/>
                    </a:cubicBezTo>
                    <a:close/>
                    <a:moveTo>
                      <a:pt x="56" y="55"/>
                    </a:moveTo>
                    <a:cubicBezTo>
                      <a:pt x="28" y="55"/>
                      <a:pt x="28" y="55"/>
                      <a:pt x="28" y="55"/>
                    </a:cubicBezTo>
                    <a:cubicBezTo>
                      <a:pt x="29" y="41"/>
                      <a:pt x="41" y="29"/>
                      <a:pt x="56" y="28"/>
                    </a:cubicBezTo>
                    <a:lnTo>
                      <a:pt x="56" y="55"/>
                    </a:lnTo>
                    <a:close/>
                    <a:moveTo>
                      <a:pt x="56" y="65"/>
                    </a:moveTo>
                    <a:cubicBezTo>
                      <a:pt x="56" y="88"/>
                      <a:pt x="56" y="88"/>
                      <a:pt x="56" y="88"/>
                    </a:cubicBezTo>
                    <a:cubicBezTo>
                      <a:pt x="51" y="87"/>
                      <a:pt x="46" y="86"/>
                      <a:pt x="42" y="83"/>
                    </a:cubicBezTo>
                    <a:lnTo>
                      <a:pt x="56" y="65"/>
                    </a:lnTo>
                    <a:close/>
                    <a:moveTo>
                      <a:pt x="56" y="93"/>
                    </a:moveTo>
                    <a:cubicBezTo>
                      <a:pt x="56" y="111"/>
                      <a:pt x="56" y="111"/>
                      <a:pt x="56" y="111"/>
                    </a:cubicBezTo>
                    <a:cubicBezTo>
                      <a:pt x="46" y="111"/>
                      <a:pt x="36" y="107"/>
                      <a:pt x="29" y="102"/>
                    </a:cubicBezTo>
                    <a:cubicBezTo>
                      <a:pt x="40" y="87"/>
                      <a:pt x="40" y="87"/>
                      <a:pt x="40" y="87"/>
                    </a:cubicBezTo>
                    <a:cubicBezTo>
                      <a:pt x="44" y="90"/>
                      <a:pt x="50" y="92"/>
                      <a:pt x="56" y="93"/>
                    </a:cubicBezTo>
                    <a:close/>
                    <a:moveTo>
                      <a:pt x="60" y="60"/>
                    </a:moveTo>
                    <a:cubicBezTo>
                      <a:pt x="82" y="60"/>
                      <a:pt x="82" y="60"/>
                      <a:pt x="82" y="60"/>
                    </a:cubicBezTo>
                    <a:cubicBezTo>
                      <a:pt x="82" y="63"/>
                      <a:pt x="84" y="65"/>
                      <a:pt x="87" y="67"/>
                    </a:cubicBezTo>
                    <a:cubicBezTo>
                      <a:pt x="83" y="78"/>
                      <a:pt x="73" y="87"/>
                      <a:pt x="60" y="88"/>
                    </a:cubicBezTo>
                    <a:lnTo>
                      <a:pt x="60" y="60"/>
                    </a:lnTo>
                    <a:close/>
                    <a:moveTo>
                      <a:pt x="56" y="5"/>
                    </a:moveTo>
                    <a:cubicBezTo>
                      <a:pt x="56" y="23"/>
                      <a:pt x="56" y="23"/>
                      <a:pt x="56" y="23"/>
                    </a:cubicBezTo>
                    <a:cubicBezTo>
                      <a:pt x="38" y="24"/>
                      <a:pt x="24" y="38"/>
                      <a:pt x="23" y="55"/>
                    </a:cubicBezTo>
                    <a:cubicBezTo>
                      <a:pt x="5" y="55"/>
                      <a:pt x="5" y="55"/>
                      <a:pt x="5" y="55"/>
                    </a:cubicBezTo>
                    <a:cubicBezTo>
                      <a:pt x="6" y="28"/>
                      <a:pt x="28" y="6"/>
                      <a:pt x="56" y="5"/>
                    </a:cubicBezTo>
                    <a:close/>
                    <a:moveTo>
                      <a:pt x="5" y="60"/>
                    </a:moveTo>
                    <a:cubicBezTo>
                      <a:pt x="23" y="60"/>
                      <a:pt x="23" y="60"/>
                      <a:pt x="23" y="60"/>
                    </a:cubicBezTo>
                    <a:cubicBezTo>
                      <a:pt x="24" y="70"/>
                      <a:pt x="28" y="79"/>
                      <a:pt x="36" y="85"/>
                    </a:cubicBezTo>
                    <a:cubicBezTo>
                      <a:pt x="25" y="100"/>
                      <a:pt x="25" y="100"/>
                      <a:pt x="25" y="100"/>
                    </a:cubicBezTo>
                    <a:cubicBezTo>
                      <a:pt x="13" y="91"/>
                      <a:pt x="6" y="76"/>
                      <a:pt x="5" y="60"/>
                    </a:cubicBezTo>
                    <a:close/>
                    <a:moveTo>
                      <a:pt x="60" y="111"/>
                    </a:moveTo>
                    <a:cubicBezTo>
                      <a:pt x="60" y="93"/>
                      <a:pt x="60" y="93"/>
                      <a:pt x="60" y="93"/>
                    </a:cubicBezTo>
                    <a:cubicBezTo>
                      <a:pt x="75" y="92"/>
                      <a:pt x="88" y="81"/>
                      <a:pt x="92" y="67"/>
                    </a:cubicBezTo>
                    <a:cubicBezTo>
                      <a:pt x="96" y="67"/>
                      <a:pt x="98" y="64"/>
                      <a:pt x="100" y="60"/>
                    </a:cubicBezTo>
                    <a:cubicBezTo>
                      <a:pt x="111" y="60"/>
                      <a:pt x="111" y="60"/>
                      <a:pt x="111" y="60"/>
                    </a:cubicBezTo>
                    <a:cubicBezTo>
                      <a:pt x="110" y="88"/>
                      <a:pt x="88" y="110"/>
                      <a:pt x="60"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2" name="Freeform 11"/>
              <p:cNvSpPr>
                <a:spLocks noEditPoints="1"/>
              </p:cNvSpPr>
              <p:nvPr/>
            </p:nvSpPr>
            <p:spPr bwMode="auto">
              <a:xfrm>
                <a:off x="5905500" y="2955925"/>
                <a:ext cx="557213" cy="558800"/>
              </a:xfrm>
              <a:custGeom>
                <a:avLst/>
                <a:gdLst>
                  <a:gd name="T0" fmla="*/ 162 w 176"/>
                  <a:gd name="T1" fmla="*/ 0 h 176"/>
                  <a:gd name="T2" fmla="*/ 14 w 176"/>
                  <a:gd name="T3" fmla="*/ 0 h 176"/>
                  <a:gd name="T4" fmla="*/ 0 w 176"/>
                  <a:gd name="T5" fmla="*/ 14 h 176"/>
                  <a:gd name="T6" fmla="*/ 0 w 176"/>
                  <a:gd name="T7" fmla="*/ 117 h 176"/>
                  <a:gd name="T8" fmla="*/ 10 w 176"/>
                  <a:gd name="T9" fmla="*/ 135 h 176"/>
                  <a:gd name="T10" fmla="*/ 78 w 176"/>
                  <a:gd name="T11" fmla="*/ 174 h 176"/>
                  <a:gd name="T12" fmla="*/ 88 w 176"/>
                  <a:gd name="T13" fmla="*/ 176 h 176"/>
                  <a:gd name="T14" fmla="*/ 98 w 176"/>
                  <a:gd name="T15" fmla="*/ 174 h 176"/>
                  <a:gd name="T16" fmla="*/ 166 w 176"/>
                  <a:gd name="T17" fmla="*/ 135 h 176"/>
                  <a:gd name="T18" fmla="*/ 176 w 176"/>
                  <a:gd name="T19" fmla="*/ 117 h 176"/>
                  <a:gd name="T20" fmla="*/ 176 w 176"/>
                  <a:gd name="T21" fmla="*/ 14 h 176"/>
                  <a:gd name="T22" fmla="*/ 162 w 176"/>
                  <a:gd name="T23" fmla="*/ 0 h 176"/>
                  <a:gd name="T24" fmla="*/ 167 w 176"/>
                  <a:gd name="T25" fmla="*/ 117 h 176"/>
                  <a:gd name="T26" fmla="*/ 161 w 176"/>
                  <a:gd name="T27" fmla="*/ 127 h 176"/>
                  <a:gd name="T28" fmla="*/ 94 w 176"/>
                  <a:gd name="T29" fmla="*/ 166 h 176"/>
                  <a:gd name="T30" fmla="*/ 82 w 176"/>
                  <a:gd name="T31" fmla="*/ 166 h 176"/>
                  <a:gd name="T32" fmla="*/ 15 w 176"/>
                  <a:gd name="T33" fmla="*/ 127 h 176"/>
                  <a:gd name="T34" fmla="*/ 9 w 176"/>
                  <a:gd name="T35" fmla="*/ 117 h 176"/>
                  <a:gd name="T36" fmla="*/ 9 w 176"/>
                  <a:gd name="T37" fmla="*/ 14 h 176"/>
                  <a:gd name="T38" fmla="*/ 14 w 176"/>
                  <a:gd name="T39" fmla="*/ 9 h 176"/>
                  <a:gd name="T40" fmla="*/ 162 w 176"/>
                  <a:gd name="T41" fmla="*/ 9 h 176"/>
                  <a:gd name="T42" fmla="*/ 167 w 176"/>
                  <a:gd name="T43" fmla="*/ 14 h 176"/>
                  <a:gd name="T44" fmla="*/ 167 w 176"/>
                  <a:gd name="T45" fmla="*/ 1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176">
                    <a:moveTo>
                      <a:pt x="162" y="0"/>
                    </a:moveTo>
                    <a:cubicBezTo>
                      <a:pt x="14" y="0"/>
                      <a:pt x="14" y="0"/>
                      <a:pt x="14" y="0"/>
                    </a:cubicBezTo>
                    <a:cubicBezTo>
                      <a:pt x="6" y="0"/>
                      <a:pt x="0" y="6"/>
                      <a:pt x="0" y="14"/>
                    </a:cubicBezTo>
                    <a:cubicBezTo>
                      <a:pt x="0" y="117"/>
                      <a:pt x="0" y="117"/>
                      <a:pt x="0" y="117"/>
                    </a:cubicBezTo>
                    <a:cubicBezTo>
                      <a:pt x="0" y="124"/>
                      <a:pt x="4" y="132"/>
                      <a:pt x="10" y="135"/>
                    </a:cubicBezTo>
                    <a:cubicBezTo>
                      <a:pt x="78" y="174"/>
                      <a:pt x="78" y="174"/>
                      <a:pt x="78" y="174"/>
                    </a:cubicBezTo>
                    <a:cubicBezTo>
                      <a:pt x="80" y="175"/>
                      <a:pt x="84" y="176"/>
                      <a:pt x="88" y="176"/>
                    </a:cubicBezTo>
                    <a:cubicBezTo>
                      <a:pt x="92" y="176"/>
                      <a:pt x="96" y="175"/>
                      <a:pt x="98" y="174"/>
                    </a:cubicBezTo>
                    <a:cubicBezTo>
                      <a:pt x="166" y="135"/>
                      <a:pt x="166" y="135"/>
                      <a:pt x="166" y="135"/>
                    </a:cubicBezTo>
                    <a:cubicBezTo>
                      <a:pt x="172" y="132"/>
                      <a:pt x="176" y="124"/>
                      <a:pt x="176" y="117"/>
                    </a:cubicBezTo>
                    <a:cubicBezTo>
                      <a:pt x="176" y="14"/>
                      <a:pt x="176" y="14"/>
                      <a:pt x="176" y="14"/>
                    </a:cubicBezTo>
                    <a:cubicBezTo>
                      <a:pt x="176" y="6"/>
                      <a:pt x="170" y="0"/>
                      <a:pt x="162" y="0"/>
                    </a:cubicBezTo>
                    <a:close/>
                    <a:moveTo>
                      <a:pt x="167" y="117"/>
                    </a:moveTo>
                    <a:cubicBezTo>
                      <a:pt x="167" y="121"/>
                      <a:pt x="164" y="125"/>
                      <a:pt x="161" y="127"/>
                    </a:cubicBezTo>
                    <a:cubicBezTo>
                      <a:pt x="94" y="166"/>
                      <a:pt x="94" y="166"/>
                      <a:pt x="94" y="166"/>
                    </a:cubicBezTo>
                    <a:cubicBezTo>
                      <a:pt x="91" y="167"/>
                      <a:pt x="85" y="167"/>
                      <a:pt x="82" y="166"/>
                    </a:cubicBezTo>
                    <a:cubicBezTo>
                      <a:pt x="15" y="127"/>
                      <a:pt x="15" y="127"/>
                      <a:pt x="15" y="127"/>
                    </a:cubicBezTo>
                    <a:cubicBezTo>
                      <a:pt x="12" y="126"/>
                      <a:pt x="9" y="121"/>
                      <a:pt x="9" y="117"/>
                    </a:cubicBezTo>
                    <a:cubicBezTo>
                      <a:pt x="9" y="14"/>
                      <a:pt x="9" y="14"/>
                      <a:pt x="9" y="14"/>
                    </a:cubicBezTo>
                    <a:cubicBezTo>
                      <a:pt x="9" y="12"/>
                      <a:pt x="11" y="9"/>
                      <a:pt x="14" y="9"/>
                    </a:cubicBezTo>
                    <a:cubicBezTo>
                      <a:pt x="162" y="9"/>
                      <a:pt x="162" y="9"/>
                      <a:pt x="162" y="9"/>
                    </a:cubicBezTo>
                    <a:cubicBezTo>
                      <a:pt x="165" y="9"/>
                      <a:pt x="167" y="11"/>
                      <a:pt x="167" y="14"/>
                    </a:cubicBezTo>
                    <a:cubicBezTo>
                      <a:pt x="167" y="117"/>
                      <a:pt x="167" y="117"/>
                      <a:pt x="167"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12" name="TextBox 35"/>
            <p:cNvSpPr txBox="1"/>
            <p:nvPr/>
          </p:nvSpPr>
          <p:spPr>
            <a:xfrm>
              <a:off x="9036065" y="2081684"/>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5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ProjectMan</a:t>
              </a:r>
              <a:endParaRPr kumimoji="0" lang="en-US" altLang="zh-CN" sz="5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3" name="TextBox 35"/>
            <p:cNvSpPr txBox="1"/>
            <p:nvPr/>
          </p:nvSpPr>
          <p:spPr>
            <a:xfrm>
              <a:off x="9395314" y="2081684"/>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5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CodeHub</a:t>
              </a:r>
              <a:endParaRPr kumimoji="0" lang="en-US" altLang="zh-CN" sz="5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4" name="TextBox 35"/>
            <p:cNvSpPr txBox="1"/>
            <p:nvPr/>
          </p:nvSpPr>
          <p:spPr>
            <a:xfrm>
              <a:off x="8971675" y="1419984"/>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CodeCheck</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5" name="TextBox 35"/>
            <p:cNvSpPr txBox="1"/>
            <p:nvPr/>
          </p:nvSpPr>
          <p:spPr>
            <a:xfrm>
              <a:off x="9366082" y="1419984"/>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TestMan</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6" name="TextBox 35"/>
            <p:cNvSpPr txBox="1"/>
            <p:nvPr/>
          </p:nvSpPr>
          <p:spPr>
            <a:xfrm>
              <a:off x="9736970" y="1419984"/>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CloudIDE</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7" name="TextBox 35"/>
            <p:cNvSpPr txBox="1"/>
            <p:nvPr/>
          </p:nvSpPr>
          <p:spPr>
            <a:xfrm>
              <a:off x="10102229" y="1419984"/>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classroom</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8" name="TextBox 35"/>
            <p:cNvSpPr txBox="1"/>
            <p:nvPr/>
          </p:nvSpPr>
          <p:spPr>
            <a:xfrm>
              <a:off x="9736892" y="2068842"/>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5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CloudDeploy</a:t>
              </a:r>
              <a:endParaRPr kumimoji="0" lang="en-US" altLang="zh-CN" sz="5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9" name="TextBox 35"/>
            <p:cNvSpPr txBox="1"/>
            <p:nvPr/>
          </p:nvSpPr>
          <p:spPr>
            <a:xfrm>
              <a:off x="10119882" y="2068842"/>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5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CloudRelease</a:t>
              </a:r>
              <a:endParaRPr kumimoji="0" lang="en-US" altLang="zh-CN" sz="5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0" name="TextBox 35"/>
            <p:cNvSpPr txBox="1"/>
            <p:nvPr/>
          </p:nvSpPr>
          <p:spPr>
            <a:xfrm>
              <a:off x="8951588" y="1739409"/>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CloudPipeline</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1" name="TextBox 35"/>
            <p:cNvSpPr txBox="1"/>
            <p:nvPr/>
          </p:nvSpPr>
          <p:spPr>
            <a:xfrm>
              <a:off x="9365793" y="1739409"/>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CodeCI</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2" name="TextBox 35"/>
            <p:cNvSpPr txBox="1"/>
            <p:nvPr/>
          </p:nvSpPr>
          <p:spPr>
            <a:xfrm>
              <a:off x="9737095" y="1739409"/>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MobileTest</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3" name="TextBox 35"/>
            <p:cNvSpPr txBox="1"/>
            <p:nvPr/>
          </p:nvSpPr>
          <p:spPr>
            <a:xfrm>
              <a:off x="10135992" y="1739409"/>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DevCloud</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4" name="TextBox 35"/>
            <p:cNvSpPr txBox="1"/>
            <p:nvPr/>
          </p:nvSpPr>
          <p:spPr>
            <a:xfrm>
              <a:off x="8295474" y="2088635"/>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5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Collaboration</a:t>
              </a:r>
            </a:p>
          </p:txBody>
        </p:sp>
        <p:sp>
          <p:nvSpPr>
            <p:cNvPr id="325" name="TextBox 35"/>
            <p:cNvSpPr txBox="1"/>
            <p:nvPr/>
          </p:nvSpPr>
          <p:spPr>
            <a:xfrm>
              <a:off x="8680345" y="2088635"/>
              <a:ext cx="253666" cy="87120"/>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5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CodeCheck</a:t>
              </a:r>
              <a:endParaRPr kumimoji="0" lang="en-US" altLang="zh-CN" sz="5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6" name="文本框 415"/>
            <p:cNvSpPr txBox="1"/>
            <p:nvPr/>
          </p:nvSpPr>
          <p:spPr>
            <a:xfrm>
              <a:off x="8325232" y="1298988"/>
              <a:ext cx="572293" cy="251552"/>
            </a:xfrm>
            <a:prstGeom prst="rect">
              <a:avLst/>
            </a:prstGeom>
            <a:noFill/>
          </p:spPr>
          <p:txBody>
            <a:bodyPr wrap="square" lIns="0" tIns="0" rIns="0" bIns="0" rtlCol="0">
              <a:spAutoFit/>
            </a:bodyPr>
            <a:lstStyle>
              <a:defPPr>
                <a:defRPr lang="en-US"/>
              </a:defPPr>
              <a:lvl1pPr defTabSz="1218824">
                <a:defRPr sz="800" b="1">
                  <a:solidFill>
                    <a:srgbClr val="FBA000"/>
                  </a:solidFill>
                  <a:latin typeface="Arial" panose="020B0604020202020204" pitchFamily="34" charset="0"/>
                </a:defRPr>
              </a:lvl1pPr>
            </a:lstStyle>
            <a:p>
              <a:pPr marL="0" marR="0" lvl="0" indent="0" defTabSz="1218824"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软件开发</a:t>
              </a:r>
              <a:endPar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1218824"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服务</a:t>
              </a:r>
              <a:endParaRPr kumimoji="0" lang="en-US" sz="10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7" name="矩形 326"/>
            <p:cNvSpPr/>
            <p:nvPr/>
          </p:nvSpPr>
          <p:spPr>
            <a:xfrm>
              <a:off x="8194930" y="2275387"/>
              <a:ext cx="2297953" cy="719230"/>
            </a:xfrm>
            <a:prstGeom prst="rect">
              <a:avLst/>
            </a:prstGeom>
            <a:noFill/>
            <a:ln w="3175" cap="flat" cmpd="sng" algn="ctr">
              <a:solidFill>
                <a:srgbClr val="F08500"/>
              </a:solidFill>
              <a:prstDash val="solid"/>
              <a:miter lim="800000"/>
            </a:ln>
            <a:effectLst/>
          </p:spPr>
          <p:txBody>
            <a:bodyPr lIns="0" tIns="0" rIns="0" bIns="0" rtlCol="0" anchor="ctr"/>
            <a:lstStyle/>
            <a:p>
              <a:pPr marL="0" marR="0" lvl="0" indent="0" algn="ctr"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8" name="Freeform 5"/>
            <p:cNvSpPr>
              <a:spLocks noEditPoints="1"/>
            </p:cNvSpPr>
            <p:nvPr/>
          </p:nvSpPr>
          <p:spPr bwMode="auto">
            <a:xfrm>
              <a:off x="8781702" y="2471961"/>
              <a:ext cx="244753" cy="182759"/>
            </a:xfrm>
            <a:custGeom>
              <a:avLst/>
              <a:gdLst>
                <a:gd name="T0" fmla="*/ 689 w 2244"/>
                <a:gd name="T1" fmla="*/ 1505 h 1831"/>
                <a:gd name="T2" fmla="*/ 714 w 2244"/>
                <a:gd name="T3" fmla="*/ 1530 h 1831"/>
                <a:gd name="T4" fmla="*/ 1530 w 2244"/>
                <a:gd name="T5" fmla="*/ 1530 h 1831"/>
                <a:gd name="T6" fmla="*/ 1556 w 2244"/>
                <a:gd name="T7" fmla="*/ 1515 h 1831"/>
                <a:gd name="T8" fmla="*/ 1550 w 2244"/>
                <a:gd name="T9" fmla="*/ 1490 h 1831"/>
                <a:gd name="T10" fmla="*/ 1397 w 2244"/>
                <a:gd name="T11" fmla="*/ 1337 h 1831"/>
                <a:gd name="T12" fmla="*/ 1362 w 2244"/>
                <a:gd name="T13" fmla="*/ 1337 h 1831"/>
                <a:gd name="T14" fmla="*/ 1362 w 2244"/>
                <a:gd name="T15" fmla="*/ 1372 h 1831"/>
                <a:gd name="T16" fmla="*/ 1474 w 2244"/>
                <a:gd name="T17" fmla="*/ 1479 h 1831"/>
                <a:gd name="T18" fmla="*/ 714 w 2244"/>
                <a:gd name="T19" fmla="*/ 1479 h 1831"/>
                <a:gd name="T20" fmla="*/ 689 w 2244"/>
                <a:gd name="T21" fmla="*/ 1505 h 1831"/>
                <a:gd name="T22" fmla="*/ 1530 w 2244"/>
                <a:gd name="T23" fmla="*/ 1632 h 1831"/>
                <a:gd name="T24" fmla="*/ 714 w 2244"/>
                <a:gd name="T25" fmla="*/ 1632 h 1831"/>
                <a:gd name="T26" fmla="*/ 689 w 2244"/>
                <a:gd name="T27" fmla="*/ 1648 h 1831"/>
                <a:gd name="T28" fmla="*/ 694 w 2244"/>
                <a:gd name="T29" fmla="*/ 1673 h 1831"/>
                <a:gd name="T30" fmla="*/ 847 w 2244"/>
                <a:gd name="T31" fmla="*/ 1826 h 1831"/>
                <a:gd name="T32" fmla="*/ 867 w 2244"/>
                <a:gd name="T33" fmla="*/ 1831 h 1831"/>
                <a:gd name="T34" fmla="*/ 887 w 2244"/>
                <a:gd name="T35" fmla="*/ 1826 h 1831"/>
                <a:gd name="T36" fmla="*/ 887 w 2244"/>
                <a:gd name="T37" fmla="*/ 1791 h 1831"/>
                <a:gd name="T38" fmla="*/ 775 w 2244"/>
                <a:gd name="T39" fmla="*/ 1683 h 1831"/>
                <a:gd name="T40" fmla="*/ 1530 w 2244"/>
                <a:gd name="T41" fmla="*/ 1683 h 1831"/>
                <a:gd name="T42" fmla="*/ 1556 w 2244"/>
                <a:gd name="T43" fmla="*/ 1658 h 1831"/>
                <a:gd name="T44" fmla="*/ 1530 w 2244"/>
                <a:gd name="T45" fmla="*/ 1632 h 1831"/>
                <a:gd name="T46" fmla="*/ 1709 w 2244"/>
                <a:gd name="T47" fmla="*/ 393 h 1831"/>
                <a:gd name="T48" fmla="*/ 1122 w 2244"/>
                <a:gd name="T49" fmla="*/ 0 h 1831"/>
                <a:gd name="T50" fmla="*/ 536 w 2244"/>
                <a:gd name="T51" fmla="*/ 393 h 1831"/>
                <a:gd name="T52" fmla="*/ 0 w 2244"/>
                <a:gd name="T53" fmla="*/ 1010 h 1831"/>
                <a:gd name="T54" fmla="*/ 500 w 2244"/>
                <a:gd name="T55" fmla="*/ 1622 h 1831"/>
                <a:gd name="T56" fmla="*/ 561 w 2244"/>
                <a:gd name="T57" fmla="*/ 1581 h 1831"/>
                <a:gd name="T58" fmla="*/ 520 w 2244"/>
                <a:gd name="T59" fmla="*/ 1520 h 1831"/>
                <a:gd name="T60" fmla="*/ 102 w 2244"/>
                <a:gd name="T61" fmla="*/ 1010 h 1831"/>
                <a:gd name="T62" fmla="*/ 576 w 2244"/>
                <a:gd name="T63" fmla="*/ 490 h 1831"/>
                <a:gd name="T64" fmla="*/ 607 w 2244"/>
                <a:gd name="T65" fmla="*/ 485 h 1831"/>
                <a:gd name="T66" fmla="*/ 617 w 2244"/>
                <a:gd name="T67" fmla="*/ 454 h 1831"/>
                <a:gd name="T68" fmla="*/ 1122 w 2244"/>
                <a:gd name="T69" fmla="*/ 102 h 1831"/>
                <a:gd name="T70" fmla="*/ 1627 w 2244"/>
                <a:gd name="T71" fmla="*/ 454 h 1831"/>
                <a:gd name="T72" fmla="*/ 1637 w 2244"/>
                <a:gd name="T73" fmla="*/ 485 h 1831"/>
                <a:gd name="T74" fmla="*/ 1668 w 2244"/>
                <a:gd name="T75" fmla="*/ 490 h 1831"/>
                <a:gd name="T76" fmla="*/ 2142 w 2244"/>
                <a:gd name="T77" fmla="*/ 1010 h 1831"/>
                <a:gd name="T78" fmla="*/ 1724 w 2244"/>
                <a:gd name="T79" fmla="*/ 1520 h 1831"/>
                <a:gd name="T80" fmla="*/ 1683 w 2244"/>
                <a:gd name="T81" fmla="*/ 1581 h 1831"/>
                <a:gd name="T82" fmla="*/ 1734 w 2244"/>
                <a:gd name="T83" fmla="*/ 1622 h 1831"/>
                <a:gd name="T84" fmla="*/ 1744 w 2244"/>
                <a:gd name="T85" fmla="*/ 1622 h 1831"/>
                <a:gd name="T86" fmla="*/ 2244 w 2244"/>
                <a:gd name="T87" fmla="*/ 1010 h 1831"/>
                <a:gd name="T88" fmla="*/ 1709 w 2244"/>
                <a:gd name="T89" fmla="*/ 393 h 1831"/>
                <a:gd name="T90" fmla="*/ 954 w 2244"/>
                <a:gd name="T91" fmla="*/ 1153 h 1831"/>
                <a:gd name="T92" fmla="*/ 1413 w 2244"/>
                <a:gd name="T93" fmla="*/ 893 h 1831"/>
                <a:gd name="T94" fmla="*/ 1428 w 2244"/>
                <a:gd name="T95" fmla="*/ 873 h 1831"/>
                <a:gd name="T96" fmla="*/ 1413 w 2244"/>
                <a:gd name="T97" fmla="*/ 852 h 1831"/>
                <a:gd name="T98" fmla="*/ 954 w 2244"/>
                <a:gd name="T99" fmla="*/ 592 h 1831"/>
                <a:gd name="T100" fmla="*/ 928 w 2244"/>
                <a:gd name="T101" fmla="*/ 592 h 1831"/>
                <a:gd name="T102" fmla="*/ 918 w 2244"/>
                <a:gd name="T103" fmla="*/ 607 h 1831"/>
                <a:gd name="T104" fmla="*/ 918 w 2244"/>
                <a:gd name="T105" fmla="*/ 1133 h 1831"/>
                <a:gd name="T106" fmla="*/ 928 w 2244"/>
                <a:gd name="T107" fmla="*/ 1153 h 1831"/>
                <a:gd name="T108" fmla="*/ 944 w 2244"/>
                <a:gd name="T109" fmla="*/ 1158 h 1831"/>
                <a:gd name="T110" fmla="*/ 954 w 2244"/>
                <a:gd name="T111" fmla="*/ 1153 h 1831"/>
                <a:gd name="T112" fmla="*/ 969 w 2244"/>
                <a:gd name="T113" fmla="*/ 648 h 1831"/>
                <a:gd name="T114" fmla="*/ 1352 w 2244"/>
                <a:gd name="T115" fmla="*/ 867 h 1831"/>
                <a:gd name="T116" fmla="*/ 969 w 2244"/>
                <a:gd name="T117" fmla="*/ 1087 h 1831"/>
                <a:gd name="T118" fmla="*/ 969 w 2244"/>
                <a:gd name="T119" fmla="*/ 648 h 1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44" h="1831">
                  <a:moveTo>
                    <a:pt x="689" y="1505"/>
                  </a:moveTo>
                  <a:cubicBezTo>
                    <a:pt x="689" y="1520"/>
                    <a:pt x="699" y="1530"/>
                    <a:pt x="714" y="1530"/>
                  </a:cubicBezTo>
                  <a:cubicBezTo>
                    <a:pt x="1530" y="1530"/>
                    <a:pt x="1530" y="1530"/>
                    <a:pt x="1530" y="1530"/>
                  </a:cubicBezTo>
                  <a:cubicBezTo>
                    <a:pt x="1540" y="1530"/>
                    <a:pt x="1550" y="1525"/>
                    <a:pt x="1556" y="1515"/>
                  </a:cubicBezTo>
                  <a:cubicBezTo>
                    <a:pt x="1561" y="1505"/>
                    <a:pt x="1556" y="1495"/>
                    <a:pt x="1550" y="1490"/>
                  </a:cubicBezTo>
                  <a:cubicBezTo>
                    <a:pt x="1397" y="1337"/>
                    <a:pt x="1397" y="1337"/>
                    <a:pt x="1397" y="1337"/>
                  </a:cubicBezTo>
                  <a:cubicBezTo>
                    <a:pt x="1387" y="1326"/>
                    <a:pt x="1372" y="1326"/>
                    <a:pt x="1362" y="1337"/>
                  </a:cubicBezTo>
                  <a:cubicBezTo>
                    <a:pt x="1352" y="1347"/>
                    <a:pt x="1352" y="1362"/>
                    <a:pt x="1362" y="1372"/>
                  </a:cubicBezTo>
                  <a:cubicBezTo>
                    <a:pt x="1474" y="1479"/>
                    <a:pt x="1474" y="1479"/>
                    <a:pt x="1474" y="1479"/>
                  </a:cubicBezTo>
                  <a:cubicBezTo>
                    <a:pt x="714" y="1479"/>
                    <a:pt x="714" y="1479"/>
                    <a:pt x="714" y="1479"/>
                  </a:cubicBezTo>
                  <a:cubicBezTo>
                    <a:pt x="699" y="1479"/>
                    <a:pt x="689" y="1495"/>
                    <a:pt x="689" y="1505"/>
                  </a:cubicBezTo>
                  <a:close/>
                  <a:moveTo>
                    <a:pt x="1530" y="1632"/>
                  </a:moveTo>
                  <a:cubicBezTo>
                    <a:pt x="714" y="1632"/>
                    <a:pt x="714" y="1632"/>
                    <a:pt x="714" y="1632"/>
                  </a:cubicBezTo>
                  <a:cubicBezTo>
                    <a:pt x="704" y="1632"/>
                    <a:pt x="694" y="1638"/>
                    <a:pt x="689" y="1648"/>
                  </a:cubicBezTo>
                  <a:cubicBezTo>
                    <a:pt x="683" y="1658"/>
                    <a:pt x="689" y="1668"/>
                    <a:pt x="694" y="1673"/>
                  </a:cubicBezTo>
                  <a:cubicBezTo>
                    <a:pt x="847" y="1826"/>
                    <a:pt x="847" y="1826"/>
                    <a:pt x="847" y="1826"/>
                  </a:cubicBezTo>
                  <a:cubicBezTo>
                    <a:pt x="852" y="1831"/>
                    <a:pt x="857" y="1831"/>
                    <a:pt x="867" y="1831"/>
                  </a:cubicBezTo>
                  <a:cubicBezTo>
                    <a:pt x="872" y="1831"/>
                    <a:pt x="882" y="1831"/>
                    <a:pt x="887" y="1826"/>
                  </a:cubicBezTo>
                  <a:cubicBezTo>
                    <a:pt x="898" y="1816"/>
                    <a:pt x="898" y="1801"/>
                    <a:pt x="887" y="1791"/>
                  </a:cubicBezTo>
                  <a:cubicBezTo>
                    <a:pt x="775" y="1683"/>
                    <a:pt x="775" y="1683"/>
                    <a:pt x="775" y="1683"/>
                  </a:cubicBezTo>
                  <a:cubicBezTo>
                    <a:pt x="1530" y="1683"/>
                    <a:pt x="1530" y="1683"/>
                    <a:pt x="1530" y="1683"/>
                  </a:cubicBezTo>
                  <a:cubicBezTo>
                    <a:pt x="1545" y="1683"/>
                    <a:pt x="1556" y="1673"/>
                    <a:pt x="1556" y="1658"/>
                  </a:cubicBezTo>
                  <a:cubicBezTo>
                    <a:pt x="1556" y="1643"/>
                    <a:pt x="1545" y="1632"/>
                    <a:pt x="1530" y="1632"/>
                  </a:cubicBezTo>
                  <a:close/>
                  <a:moveTo>
                    <a:pt x="1709" y="393"/>
                  </a:moveTo>
                  <a:cubicBezTo>
                    <a:pt x="1612" y="159"/>
                    <a:pt x="1382" y="0"/>
                    <a:pt x="1122" y="0"/>
                  </a:cubicBezTo>
                  <a:cubicBezTo>
                    <a:pt x="862" y="0"/>
                    <a:pt x="632" y="159"/>
                    <a:pt x="536" y="393"/>
                  </a:cubicBezTo>
                  <a:cubicBezTo>
                    <a:pt x="230" y="439"/>
                    <a:pt x="0" y="699"/>
                    <a:pt x="0" y="1010"/>
                  </a:cubicBezTo>
                  <a:cubicBezTo>
                    <a:pt x="0" y="1301"/>
                    <a:pt x="209" y="1556"/>
                    <a:pt x="500" y="1622"/>
                  </a:cubicBezTo>
                  <a:cubicBezTo>
                    <a:pt x="525" y="1627"/>
                    <a:pt x="556" y="1612"/>
                    <a:pt x="561" y="1581"/>
                  </a:cubicBezTo>
                  <a:cubicBezTo>
                    <a:pt x="566" y="1556"/>
                    <a:pt x="551" y="1525"/>
                    <a:pt x="520" y="1520"/>
                  </a:cubicBezTo>
                  <a:cubicBezTo>
                    <a:pt x="275" y="1469"/>
                    <a:pt x="102" y="1255"/>
                    <a:pt x="102" y="1010"/>
                  </a:cubicBezTo>
                  <a:cubicBezTo>
                    <a:pt x="102" y="745"/>
                    <a:pt x="306" y="521"/>
                    <a:pt x="576" y="490"/>
                  </a:cubicBezTo>
                  <a:cubicBezTo>
                    <a:pt x="607" y="485"/>
                    <a:pt x="607" y="485"/>
                    <a:pt x="607" y="485"/>
                  </a:cubicBezTo>
                  <a:cubicBezTo>
                    <a:pt x="617" y="454"/>
                    <a:pt x="617" y="454"/>
                    <a:pt x="617" y="454"/>
                  </a:cubicBezTo>
                  <a:cubicBezTo>
                    <a:pt x="694" y="245"/>
                    <a:pt x="893" y="102"/>
                    <a:pt x="1122" y="102"/>
                  </a:cubicBezTo>
                  <a:cubicBezTo>
                    <a:pt x="1352" y="102"/>
                    <a:pt x="1550" y="245"/>
                    <a:pt x="1627" y="454"/>
                  </a:cubicBezTo>
                  <a:cubicBezTo>
                    <a:pt x="1637" y="485"/>
                    <a:pt x="1637" y="485"/>
                    <a:pt x="1637" y="485"/>
                  </a:cubicBezTo>
                  <a:cubicBezTo>
                    <a:pt x="1668" y="490"/>
                    <a:pt x="1668" y="490"/>
                    <a:pt x="1668" y="490"/>
                  </a:cubicBezTo>
                  <a:cubicBezTo>
                    <a:pt x="1938" y="521"/>
                    <a:pt x="2142" y="740"/>
                    <a:pt x="2142" y="1010"/>
                  </a:cubicBezTo>
                  <a:cubicBezTo>
                    <a:pt x="2142" y="1255"/>
                    <a:pt x="1964" y="1469"/>
                    <a:pt x="1724" y="1520"/>
                  </a:cubicBezTo>
                  <a:cubicBezTo>
                    <a:pt x="1698" y="1525"/>
                    <a:pt x="1678" y="1551"/>
                    <a:pt x="1683" y="1581"/>
                  </a:cubicBezTo>
                  <a:cubicBezTo>
                    <a:pt x="1688" y="1607"/>
                    <a:pt x="1709" y="1622"/>
                    <a:pt x="1734" y="1622"/>
                  </a:cubicBezTo>
                  <a:cubicBezTo>
                    <a:pt x="1739" y="1622"/>
                    <a:pt x="1739" y="1622"/>
                    <a:pt x="1744" y="1622"/>
                  </a:cubicBezTo>
                  <a:cubicBezTo>
                    <a:pt x="2035" y="1556"/>
                    <a:pt x="2244" y="1301"/>
                    <a:pt x="2244" y="1010"/>
                  </a:cubicBezTo>
                  <a:cubicBezTo>
                    <a:pt x="2244" y="699"/>
                    <a:pt x="2015" y="439"/>
                    <a:pt x="1709" y="393"/>
                  </a:cubicBezTo>
                  <a:close/>
                  <a:moveTo>
                    <a:pt x="954" y="1153"/>
                  </a:moveTo>
                  <a:cubicBezTo>
                    <a:pt x="1413" y="893"/>
                    <a:pt x="1413" y="893"/>
                    <a:pt x="1413" y="893"/>
                  </a:cubicBezTo>
                  <a:cubicBezTo>
                    <a:pt x="1423" y="888"/>
                    <a:pt x="1428" y="878"/>
                    <a:pt x="1428" y="873"/>
                  </a:cubicBezTo>
                  <a:cubicBezTo>
                    <a:pt x="1428" y="867"/>
                    <a:pt x="1423" y="857"/>
                    <a:pt x="1413" y="852"/>
                  </a:cubicBezTo>
                  <a:cubicBezTo>
                    <a:pt x="954" y="592"/>
                    <a:pt x="954" y="592"/>
                    <a:pt x="954" y="592"/>
                  </a:cubicBezTo>
                  <a:cubicBezTo>
                    <a:pt x="944" y="587"/>
                    <a:pt x="938" y="587"/>
                    <a:pt x="928" y="592"/>
                  </a:cubicBezTo>
                  <a:cubicBezTo>
                    <a:pt x="923" y="587"/>
                    <a:pt x="918" y="597"/>
                    <a:pt x="918" y="607"/>
                  </a:cubicBezTo>
                  <a:cubicBezTo>
                    <a:pt x="918" y="1133"/>
                    <a:pt x="918" y="1133"/>
                    <a:pt x="918" y="1133"/>
                  </a:cubicBezTo>
                  <a:cubicBezTo>
                    <a:pt x="918" y="1143"/>
                    <a:pt x="923" y="1148"/>
                    <a:pt x="928" y="1153"/>
                  </a:cubicBezTo>
                  <a:cubicBezTo>
                    <a:pt x="933" y="1153"/>
                    <a:pt x="938" y="1158"/>
                    <a:pt x="944" y="1158"/>
                  </a:cubicBezTo>
                  <a:cubicBezTo>
                    <a:pt x="949" y="1158"/>
                    <a:pt x="954" y="1153"/>
                    <a:pt x="954" y="1153"/>
                  </a:cubicBezTo>
                  <a:close/>
                  <a:moveTo>
                    <a:pt x="969" y="648"/>
                  </a:moveTo>
                  <a:cubicBezTo>
                    <a:pt x="1352" y="867"/>
                    <a:pt x="1352" y="867"/>
                    <a:pt x="1352" y="867"/>
                  </a:cubicBezTo>
                  <a:cubicBezTo>
                    <a:pt x="969" y="1087"/>
                    <a:pt x="969" y="1087"/>
                    <a:pt x="969" y="1087"/>
                  </a:cubicBezTo>
                  <a:lnTo>
                    <a:pt x="969" y="648"/>
                  </a:lnTo>
                  <a:close/>
                </a:path>
              </a:pathLst>
            </a:custGeom>
            <a:solidFill>
              <a:srgbClr val="1D1D1A"/>
            </a:solid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9" name="Freeform 9"/>
            <p:cNvSpPr>
              <a:spLocks noEditPoints="1"/>
            </p:cNvSpPr>
            <p:nvPr/>
          </p:nvSpPr>
          <p:spPr bwMode="auto">
            <a:xfrm>
              <a:off x="9289952" y="2472730"/>
              <a:ext cx="219150" cy="180470"/>
            </a:xfrm>
            <a:custGeom>
              <a:avLst/>
              <a:gdLst>
                <a:gd name="T0" fmla="*/ 1046 w 2040"/>
                <a:gd name="T1" fmla="*/ 357 h 1836"/>
                <a:gd name="T2" fmla="*/ 714 w 2040"/>
                <a:gd name="T3" fmla="*/ 551 h 1836"/>
                <a:gd name="T4" fmla="*/ 714 w 2040"/>
                <a:gd name="T5" fmla="*/ 306 h 1836"/>
                <a:gd name="T6" fmla="*/ 689 w 2040"/>
                <a:gd name="T7" fmla="*/ 280 h 1836"/>
                <a:gd name="T8" fmla="*/ 663 w 2040"/>
                <a:gd name="T9" fmla="*/ 306 h 1836"/>
                <a:gd name="T10" fmla="*/ 663 w 2040"/>
                <a:gd name="T11" fmla="*/ 637 h 1836"/>
                <a:gd name="T12" fmla="*/ 689 w 2040"/>
                <a:gd name="T13" fmla="*/ 663 h 1836"/>
                <a:gd name="T14" fmla="*/ 995 w 2040"/>
                <a:gd name="T15" fmla="*/ 663 h 1836"/>
                <a:gd name="T16" fmla="*/ 1020 w 2040"/>
                <a:gd name="T17" fmla="*/ 637 h 1836"/>
                <a:gd name="T18" fmla="*/ 995 w 2040"/>
                <a:gd name="T19" fmla="*/ 612 h 1836"/>
                <a:gd name="T20" fmla="*/ 740 w 2040"/>
                <a:gd name="T21" fmla="*/ 612 h 1836"/>
                <a:gd name="T22" fmla="*/ 1046 w 2040"/>
                <a:gd name="T23" fmla="*/ 408 h 1836"/>
                <a:gd name="T24" fmla="*/ 1377 w 2040"/>
                <a:gd name="T25" fmla="*/ 739 h 1836"/>
                <a:gd name="T26" fmla="*/ 1046 w 2040"/>
                <a:gd name="T27" fmla="*/ 1071 h 1836"/>
                <a:gd name="T28" fmla="*/ 724 w 2040"/>
                <a:gd name="T29" fmla="*/ 816 h 1836"/>
                <a:gd name="T30" fmla="*/ 694 w 2040"/>
                <a:gd name="T31" fmla="*/ 796 h 1836"/>
                <a:gd name="T32" fmla="*/ 673 w 2040"/>
                <a:gd name="T33" fmla="*/ 826 h 1836"/>
                <a:gd name="T34" fmla="*/ 1046 w 2040"/>
                <a:gd name="T35" fmla="*/ 1122 h 1836"/>
                <a:gd name="T36" fmla="*/ 1428 w 2040"/>
                <a:gd name="T37" fmla="*/ 739 h 1836"/>
                <a:gd name="T38" fmla="*/ 1046 w 2040"/>
                <a:gd name="T39" fmla="*/ 357 h 1836"/>
                <a:gd name="T40" fmla="*/ 1887 w 2040"/>
                <a:gd name="T41" fmla="*/ 0 h 1836"/>
                <a:gd name="T42" fmla="*/ 153 w 2040"/>
                <a:gd name="T43" fmla="*/ 0 h 1836"/>
                <a:gd name="T44" fmla="*/ 0 w 2040"/>
                <a:gd name="T45" fmla="*/ 153 h 1836"/>
                <a:gd name="T46" fmla="*/ 0 w 2040"/>
                <a:gd name="T47" fmla="*/ 1377 h 1836"/>
                <a:gd name="T48" fmla="*/ 153 w 2040"/>
                <a:gd name="T49" fmla="*/ 1530 h 1836"/>
                <a:gd name="T50" fmla="*/ 1887 w 2040"/>
                <a:gd name="T51" fmla="*/ 1530 h 1836"/>
                <a:gd name="T52" fmla="*/ 2040 w 2040"/>
                <a:gd name="T53" fmla="*/ 1377 h 1836"/>
                <a:gd name="T54" fmla="*/ 2040 w 2040"/>
                <a:gd name="T55" fmla="*/ 153 h 1836"/>
                <a:gd name="T56" fmla="*/ 1887 w 2040"/>
                <a:gd name="T57" fmla="*/ 0 h 1836"/>
                <a:gd name="T58" fmla="*/ 1938 w 2040"/>
                <a:gd name="T59" fmla="*/ 1377 h 1836"/>
                <a:gd name="T60" fmla="*/ 1887 w 2040"/>
                <a:gd name="T61" fmla="*/ 1428 h 1836"/>
                <a:gd name="T62" fmla="*/ 153 w 2040"/>
                <a:gd name="T63" fmla="*/ 1428 h 1836"/>
                <a:gd name="T64" fmla="*/ 102 w 2040"/>
                <a:gd name="T65" fmla="*/ 1377 h 1836"/>
                <a:gd name="T66" fmla="*/ 102 w 2040"/>
                <a:gd name="T67" fmla="*/ 153 h 1836"/>
                <a:gd name="T68" fmla="*/ 153 w 2040"/>
                <a:gd name="T69" fmla="*/ 102 h 1836"/>
                <a:gd name="T70" fmla="*/ 1887 w 2040"/>
                <a:gd name="T71" fmla="*/ 102 h 1836"/>
                <a:gd name="T72" fmla="*/ 1938 w 2040"/>
                <a:gd name="T73" fmla="*/ 153 h 1836"/>
                <a:gd name="T74" fmla="*/ 1938 w 2040"/>
                <a:gd name="T75" fmla="*/ 1377 h 1836"/>
                <a:gd name="T76" fmla="*/ 1785 w 2040"/>
                <a:gd name="T77" fmla="*/ 1734 h 1836"/>
                <a:gd name="T78" fmla="*/ 255 w 2040"/>
                <a:gd name="T79" fmla="*/ 1734 h 1836"/>
                <a:gd name="T80" fmla="*/ 204 w 2040"/>
                <a:gd name="T81" fmla="*/ 1785 h 1836"/>
                <a:gd name="T82" fmla="*/ 255 w 2040"/>
                <a:gd name="T83" fmla="*/ 1836 h 1836"/>
                <a:gd name="T84" fmla="*/ 1785 w 2040"/>
                <a:gd name="T85" fmla="*/ 1836 h 1836"/>
                <a:gd name="T86" fmla="*/ 1836 w 2040"/>
                <a:gd name="T87" fmla="*/ 1785 h 1836"/>
                <a:gd name="T88" fmla="*/ 1785 w 2040"/>
                <a:gd name="T89" fmla="*/ 1734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40" h="1836">
                  <a:moveTo>
                    <a:pt x="1046" y="357"/>
                  </a:moveTo>
                  <a:cubicBezTo>
                    <a:pt x="908" y="357"/>
                    <a:pt x="780" y="428"/>
                    <a:pt x="714" y="551"/>
                  </a:cubicBezTo>
                  <a:cubicBezTo>
                    <a:pt x="714" y="306"/>
                    <a:pt x="714" y="306"/>
                    <a:pt x="714" y="306"/>
                  </a:cubicBezTo>
                  <a:cubicBezTo>
                    <a:pt x="714" y="291"/>
                    <a:pt x="704" y="280"/>
                    <a:pt x="689" y="280"/>
                  </a:cubicBezTo>
                  <a:cubicBezTo>
                    <a:pt x="673" y="280"/>
                    <a:pt x="663" y="291"/>
                    <a:pt x="663" y="306"/>
                  </a:cubicBezTo>
                  <a:cubicBezTo>
                    <a:pt x="663" y="637"/>
                    <a:pt x="663" y="637"/>
                    <a:pt x="663" y="637"/>
                  </a:cubicBezTo>
                  <a:cubicBezTo>
                    <a:pt x="663" y="653"/>
                    <a:pt x="673" y="663"/>
                    <a:pt x="689" y="663"/>
                  </a:cubicBezTo>
                  <a:cubicBezTo>
                    <a:pt x="995" y="663"/>
                    <a:pt x="995" y="663"/>
                    <a:pt x="995" y="663"/>
                  </a:cubicBezTo>
                  <a:cubicBezTo>
                    <a:pt x="1010" y="663"/>
                    <a:pt x="1020" y="653"/>
                    <a:pt x="1020" y="637"/>
                  </a:cubicBezTo>
                  <a:cubicBezTo>
                    <a:pt x="1020" y="622"/>
                    <a:pt x="1010" y="612"/>
                    <a:pt x="995" y="612"/>
                  </a:cubicBezTo>
                  <a:cubicBezTo>
                    <a:pt x="740" y="612"/>
                    <a:pt x="740" y="612"/>
                    <a:pt x="740" y="612"/>
                  </a:cubicBezTo>
                  <a:cubicBezTo>
                    <a:pt x="791" y="490"/>
                    <a:pt x="908" y="408"/>
                    <a:pt x="1046" y="408"/>
                  </a:cubicBezTo>
                  <a:cubicBezTo>
                    <a:pt x="1229" y="408"/>
                    <a:pt x="1377" y="556"/>
                    <a:pt x="1377" y="739"/>
                  </a:cubicBezTo>
                  <a:cubicBezTo>
                    <a:pt x="1377" y="923"/>
                    <a:pt x="1229" y="1071"/>
                    <a:pt x="1046" y="1071"/>
                  </a:cubicBezTo>
                  <a:cubicBezTo>
                    <a:pt x="893" y="1071"/>
                    <a:pt x="760" y="969"/>
                    <a:pt x="724" y="816"/>
                  </a:cubicBezTo>
                  <a:cubicBezTo>
                    <a:pt x="719" y="801"/>
                    <a:pt x="709" y="796"/>
                    <a:pt x="694" y="796"/>
                  </a:cubicBezTo>
                  <a:cubicBezTo>
                    <a:pt x="678" y="801"/>
                    <a:pt x="673" y="811"/>
                    <a:pt x="673" y="826"/>
                  </a:cubicBezTo>
                  <a:cubicBezTo>
                    <a:pt x="714" y="1000"/>
                    <a:pt x="867" y="1122"/>
                    <a:pt x="1046" y="1122"/>
                  </a:cubicBezTo>
                  <a:cubicBezTo>
                    <a:pt x="1255" y="1122"/>
                    <a:pt x="1428" y="949"/>
                    <a:pt x="1428" y="739"/>
                  </a:cubicBezTo>
                  <a:cubicBezTo>
                    <a:pt x="1428" y="530"/>
                    <a:pt x="1255" y="357"/>
                    <a:pt x="1046" y="357"/>
                  </a:cubicBezTo>
                  <a:close/>
                  <a:moveTo>
                    <a:pt x="1887" y="0"/>
                  </a:moveTo>
                  <a:cubicBezTo>
                    <a:pt x="153" y="0"/>
                    <a:pt x="153" y="0"/>
                    <a:pt x="153" y="0"/>
                  </a:cubicBezTo>
                  <a:cubicBezTo>
                    <a:pt x="66" y="0"/>
                    <a:pt x="0" y="66"/>
                    <a:pt x="0" y="153"/>
                  </a:cubicBezTo>
                  <a:cubicBezTo>
                    <a:pt x="0" y="1377"/>
                    <a:pt x="0" y="1377"/>
                    <a:pt x="0" y="1377"/>
                  </a:cubicBezTo>
                  <a:cubicBezTo>
                    <a:pt x="0" y="1464"/>
                    <a:pt x="66" y="1530"/>
                    <a:pt x="153" y="1530"/>
                  </a:cubicBezTo>
                  <a:cubicBezTo>
                    <a:pt x="1887" y="1530"/>
                    <a:pt x="1887" y="1530"/>
                    <a:pt x="1887" y="1530"/>
                  </a:cubicBezTo>
                  <a:cubicBezTo>
                    <a:pt x="1974" y="1530"/>
                    <a:pt x="2040" y="1464"/>
                    <a:pt x="2040" y="1377"/>
                  </a:cubicBezTo>
                  <a:cubicBezTo>
                    <a:pt x="2040" y="153"/>
                    <a:pt x="2040" y="153"/>
                    <a:pt x="2040" y="153"/>
                  </a:cubicBezTo>
                  <a:cubicBezTo>
                    <a:pt x="2040" y="66"/>
                    <a:pt x="1974" y="0"/>
                    <a:pt x="1887" y="0"/>
                  </a:cubicBezTo>
                  <a:close/>
                  <a:moveTo>
                    <a:pt x="1938" y="1377"/>
                  </a:moveTo>
                  <a:cubicBezTo>
                    <a:pt x="1938" y="1408"/>
                    <a:pt x="1918" y="1428"/>
                    <a:pt x="1887" y="1428"/>
                  </a:cubicBezTo>
                  <a:cubicBezTo>
                    <a:pt x="153" y="1428"/>
                    <a:pt x="153" y="1428"/>
                    <a:pt x="153" y="1428"/>
                  </a:cubicBezTo>
                  <a:cubicBezTo>
                    <a:pt x="122" y="1428"/>
                    <a:pt x="102" y="1408"/>
                    <a:pt x="102" y="1377"/>
                  </a:cubicBezTo>
                  <a:cubicBezTo>
                    <a:pt x="102" y="153"/>
                    <a:pt x="102" y="153"/>
                    <a:pt x="102" y="153"/>
                  </a:cubicBezTo>
                  <a:cubicBezTo>
                    <a:pt x="102" y="122"/>
                    <a:pt x="122" y="102"/>
                    <a:pt x="153" y="102"/>
                  </a:cubicBezTo>
                  <a:cubicBezTo>
                    <a:pt x="1887" y="102"/>
                    <a:pt x="1887" y="102"/>
                    <a:pt x="1887" y="102"/>
                  </a:cubicBezTo>
                  <a:cubicBezTo>
                    <a:pt x="1918" y="102"/>
                    <a:pt x="1938" y="122"/>
                    <a:pt x="1938" y="153"/>
                  </a:cubicBezTo>
                  <a:lnTo>
                    <a:pt x="1938" y="1377"/>
                  </a:lnTo>
                  <a:close/>
                  <a:moveTo>
                    <a:pt x="1785" y="1734"/>
                  </a:moveTo>
                  <a:cubicBezTo>
                    <a:pt x="255" y="1734"/>
                    <a:pt x="255" y="1734"/>
                    <a:pt x="255" y="1734"/>
                  </a:cubicBezTo>
                  <a:cubicBezTo>
                    <a:pt x="224" y="1734"/>
                    <a:pt x="204" y="1754"/>
                    <a:pt x="204" y="1785"/>
                  </a:cubicBezTo>
                  <a:cubicBezTo>
                    <a:pt x="204" y="1816"/>
                    <a:pt x="224" y="1836"/>
                    <a:pt x="255" y="1836"/>
                  </a:cubicBezTo>
                  <a:cubicBezTo>
                    <a:pt x="1785" y="1836"/>
                    <a:pt x="1785" y="1836"/>
                    <a:pt x="1785" y="1836"/>
                  </a:cubicBezTo>
                  <a:cubicBezTo>
                    <a:pt x="1816" y="1836"/>
                    <a:pt x="1836" y="1816"/>
                    <a:pt x="1836" y="1785"/>
                  </a:cubicBezTo>
                  <a:cubicBezTo>
                    <a:pt x="1836" y="1754"/>
                    <a:pt x="1816" y="1734"/>
                    <a:pt x="1785" y="1734"/>
                  </a:cubicBezTo>
                  <a:close/>
                </a:path>
              </a:pathLst>
            </a:custGeom>
            <a:solidFill>
              <a:srgbClr val="1D1D1A"/>
            </a:solid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0" name="Freeform 13"/>
            <p:cNvSpPr>
              <a:spLocks noEditPoints="1"/>
            </p:cNvSpPr>
            <p:nvPr/>
          </p:nvSpPr>
          <p:spPr bwMode="auto">
            <a:xfrm>
              <a:off x="10008507" y="2454215"/>
              <a:ext cx="208807" cy="192834"/>
            </a:xfrm>
            <a:custGeom>
              <a:avLst/>
              <a:gdLst>
                <a:gd name="T0" fmla="*/ 1989 w 2040"/>
                <a:gd name="T1" fmla="*/ 1836 h 1938"/>
                <a:gd name="T2" fmla="*/ 1397 w 2040"/>
                <a:gd name="T3" fmla="*/ 1836 h 1938"/>
                <a:gd name="T4" fmla="*/ 1938 w 2040"/>
                <a:gd name="T5" fmla="*/ 969 h 1938"/>
                <a:gd name="T6" fmla="*/ 969 w 2040"/>
                <a:gd name="T7" fmla="*/ 0 h 1938"/>
                <a:gd name="T8" fmla="*/ 0 w 2040"/>
                <a:gd name="T9" fmla="*/ 969 h 1938"/>
                <a:gd name="T10" fmla="*/ 969 w 2040"/>
                <a:gd name="T11" fmla="*/ 1938 h 1938"/>
                <a:gd name="T12" fmla="*/ 1989 w 2040"/>
                <a:gd name="T13" fmla="*/ 1938 h 1938"/>
                <a:gd name="T14" fmla="*/ 2040 w 2040"/>
                <a:gd name="T15" fmla="*/ 1887 h 1938"/>
                <a:gd name="T16" fmla="*/ 1989 w 2040"/>
                <a:gd name="T17" fmla="*/ 1836 h 1938"/>
                <a:gd name="T18" fmla="*/ 102 w 2040"/>
                <a:gd name="T19" fmla="*/ 969 h 1938"/>
                <a:gd name="T20" fmla="*/ 969 w 2040"/>
                <a:gd name="T21" fmla="*/ 102 h 1938"/>
                <a:gd name="T22" fmla="*/ 1836 w 2040"/>
                <a:gd name="T23" fmla="*/ 969 h 1938"/>
                <a:gd name="T24" fmla="*/ 969 w 2040"/>
                <a:gd name="T25" fmla="*/ 1836 h 1938"/>
                <a:gd name="T26" fmla="*/ 102 w 2040"/>
                <a:gd name="T27" fmla="*/ 969 h 1938"/>
                <a:gd name="T28" fmla="*/ 969 w 2040"/>
                <a:gd name="T29" fmla="*/ 816 h 1938"/>
                <a:gd name="T30" fmla="*/ 1250 w 2040"/>
                <a:gd name="T31" fmla="*/ 535 h 1938"/>
                <a:gd name="T32" fmla="*/ 969 w 2040"/>
                <a:gd name="T33" fmla="*/ 255 h 1938"/>
                <a:gd name="T34" fmla="*/ 689 w 2040"/>
                <a:gd name="T35" fmla="*/ 535 h 1938"/>
                <a:gd name="T36" fmla="*/ 969 w 2040"/>
                <a:gd name="T37" fmla="*/ 816 h 1938"/>
                <a:gd name="T38" fmla="*/ 969 w 2040"/>
                <a:gd name="T39" fmla="*/ 306 h 1938"/>
                <a:gd name="T40" fmla="*/ 1199 w 2040"/>
                <a:gd name="T41" fmla="*/ 535 h 1938"/>
                <a:gd name="T42" fmla="*/ 969 w 2040"/>
                <a:gd name="T43" fmla="*/ 765 h 1938"/>
                <a:gd name="T44" fmla="*/ 740 w 2040"/>
                <a:gd name="T45" fmla="*/ 535 h 1938"/>
                <a:gd name="T46" fmla="*/ 969 w 2040"/>
                <a:gd name="T47" fmla="*/ 306 h 1938"/>
                <a:gd name="T48" fmla="*/ 1683 w 2040"/>
                <a:gd name="T49" fmla="*/ 969 h 1938"/>
                <a:gd name="T50" fmla="*/ 1403 w 2040"/>
                <a:gd name="T51" fmla="*/ 688 h 1938"/>
                <a:gd name="T52" fmla="*/ 1122 w 2040"/>
                <a:gd name="T53" fmla="*/ 969 h 1938"/>
                <a:gd name="T54" fmla="*/ 1403 w 2040"/>
                <a:gd name="T55" fmla="*/ 1249 h 1938"/>
                <a:gd name="T56" fmla="*/ 1683 w 2040"/>
                <a:gd name="T57" fmla="*/ 969 h 1938"/>
                <a:gd name="T58" fmla="*/ 1403 w 2040"/>
                <a:gd name="T59" fmla="*/ 1198 h 1938"/>
                <a:gd name="T60" fmla="*/ 1173 w 2040"/>
                <a:gd name="T61" fmla="*/ 969 h 1938"/>
                <a:gd name="T62" fmla="*/ 1403 w 2040"/>
                <a:gd name="T63" fmla="*/ 739 h 1938"/>
                <a:gd name="T64" fmla="*/ 1632 w 2040"/>
                <a:gd name="T65" fmla="*/ 969 h 1938"/>
                <a:gd name="T66" fmla="*/ 1403 w 2040"/>
                <a:gd name="T67" fmla="*/ 1198 h 1938"/>
                <a:gd name="T68" fmla="*/ 816 w 2040"/>
                <a:gd name="T69" fmla="*/ 969 h 1938"/>
                <a:gd name="T70" fmla="*/ 536 w 2040"/>
                <a:gd name="T71" fmla="*/ 688 h 1938"/>
                <a:gd name="T72" fmla="*/ 255 w 2040"/>
                <a:gd name="T73" fmla="*/ 969 h 1938"/>
                <a:gd name="T74" fmla="*/ 536 w 2040"/>
                <a:gd name="T75" fmla="*/ 1249 h 1938"/>
                <a:gd name="T76" fmla="*/ 816 w 2040"/>
                <a:gd name="T77" fmla="*/ 969 h 1938"/>
                <a:gd name="T78" fmla="*/ 536 w 2040"/>
                <a:gd name="T79" fmla="*/ 1198 h 1938"/>
                <a:gd name="T80" fmla="*/ 306 w 2040"/>
                <a:gd name="T81" fmla="*/ 969 h 1938"/>
                <a:gd name="T82" fmla="*/ 536 w 2040"/>
                <a:gd name="T83" fmla="*/ 739 h 1938"/>
                <a:gd name="T84" fmla="*/ 765 w 2040"/>
                <a:gd name="T85" fmla="*/ 969 h 1938"/>
                <a:gd name="T86" fmla="*/ 536 w 2040"/>
                <a:gd name="T87" fmla="*/ 1198 h 1938"/>
                <a:gd name="T88" fmla="*/ 969 w 2040"/>
                <a:gd name="T89" fmla="*/ 1122 h 1938"/>
                <a:gd name="T90" fmla="*/ 689 w 2040"/>
                <a:gd name="T91" fmla="*/ 1402 h 1938"/>
                <a:gd name="T92" fmla="*/ 969 w 2040"/>
                <a:gd name="T93" fmla="*/ 1683 h 1938"/>
                <a:gd name="T94" fmla="*/ 1250 w 2040"/>
                <a:gd name="T95" fmla="*/ 1402 h 1938"/>
                <a:gd name="T96" fmla="*/ 969 w 2040"/>
                <a:gd name="T97" fmla="*/ 1122 h 1938"/>
                <a:gd name="T98" fmla="*/ 969 w 2040"/>
                <a:gd name="T99" fmla="*/ 1632 h 1938"/>
                <a:gd name="T100" fmla="*/ 740 w 2040"/>
                <a:gd name="T101" fmla="*/ 1402 h 1938"/>
                <a:gd name="T102" fmla="*/ 969 w 2040"/>
                <a:gd name="T103" fmla="*/ 1173 h 1938"/>
                <a:gd name="T104" fmla="*/ 1199 w 2040"/>
                <a:gd name="T105" fmla="*/ 1402 h 1938"/>
                <a:gd name="T106" fmla="*/ 969 w 2040"/>
                <a:gd name="T107" fmla="*/ 1632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40" h="1938">
                  <a:moveTo>
                    <a:pt x="1989" y="1836"/>
                  </a:moveTo>
                  <a:cubicBezTo>
                    <a:pt x="1397" y="1836"/>
                    <a:pt x="1397" y="1836"/>
                    <a:pt x="1397" y="1836"/>
                  </a:cubicBezTo>
                  <a:cubicBezTo>
                    <a:pt x="1719" y="1678"/>
                    <a:pt x="1938" y="1346"/>
                    <a:pt x="1938" y="969"/>
                  </a:cubicBezTo>
                  <a:cubicBezTo>
                    <a:pt x="1938" y="433"/>
                    <a:pt x="1505" y="0"/>
                    <a:pt x="969" y="0"/>
                  </a:cubicBezTo>
                  <a:cubicBezTo>
                    <a:pt x="434" y="0"/>
                    <a:pt x="0" y="433"/>
                    <a:pt x="0" y="969"/>
                  </a:cubicBezTo>
                  <a:cubicBezTo>
                    <a:pt x="0" y="1504"/>
                    <a:pt x="434" y="1938"/>
                    <a:pt x="969" y="1938"/>
                  </a:cubicBezTo>
                  <a:cubicBezTo>
                    <a:pt x="1989" y="1938"/>
                    <a:pt x="1989" y="1938"/>
                    <a:pt x="1989" y="1938"/>
                  </a:cubicBezTo>
                  <a:cubicBezTo>
                    <a:pt x="2020" y="1938"/>
                    <a:pt x="2040" y="1918"/>
                    <a:pt x="2040" y="1887"/>
                  </a:cubicBezTo>
                  <a:cubicBezTo>
                    <a:pt x="2040" y="1856"/>
                    <a:pt x="2020" y="1836"/>
                    <a:pt x="1989" y="1836"/>
                  </a:cubicBezTo>
                  <a:close/>
                  <a:moveTo>
                    <a:pt x="102" y="969"/>
                  </a:moveTo>
                  <a:cubicBezTo>
                    <a:pt x="102" y="490"/>
                    <a:pt x="490" y="102"/>
                    <a:pt x="969" y="102"/>
                  </a:cubicBezTo>
                  <a:cubicBezTo>
                    <a:pt x="1448" y="102"/>
                    <a:pt x="1836" y="490"/>
                    <a:pt x="1836" y="969"/>
                  </a:cubicBezTo>
                  <a:cubicBezTo>
                    <a:pt x="1836" y="1448"/>
                    <a:pt x="1448" y="1836"/>
                    <a:pt x="969" y="1836"/>
                  </a:cubicBezTo>
                  <a:cubicBezTo>
                    <a:pt x="490" y="1836"/>
                    <a:pt x="102" y="1448"/>
                    <a:pt x="102" y="969"/>
                  </a:cubicBezTo>
                  <a:close/>
                  <a:moveTo>
                    <a:pt x="969" y="816"/>
                  </a:moveTo>
                  <a:cubicBezTo>
                    <a:pt x="1122" y="816"/>
                    <a:pt x="1250" y="688"/>
                    <a:pt x="1250" y="535"/>
                  </a:cubicBezTo>
                  <a:cubicBezTo>
                    <a:pt x="1250" y="382"/>
                    <a:pt x="1122" y="255"/>
                    <a:pt x="969" y="255"/>
                  </a:cubicBezTo>
                  <a:cubicBezTo>
                    <a:pt x="816" y="255"/>
                    <a:pt x="689" y="382"/>
                    <a:pt x="689" y="535"/>
                  </a:cubicBezTo>
                  <a:cubicBezTo>
                    <a:pt x="689" y="688"/>
                    <a:pt x="816" y="816"/>
                    <a:pt x="969" y="816"/>
                  </a:cubicBezTo>
                  <a:close/>
                  <a:moveTo>
                    <a:pt x="969" y="306"/>
                  </a:moveTo>
                  <a:cubicBezTo>
                    <a:pt x="1097" y="306"/>
                    <a:pt x="1199" y="408"/>
                    <a:pt x="1199" y="535"/>
                  </a:cubicBezTo>
                  <a:cubicBezTo>
                    <a:pt x="1199" y="663"/>
                    <a:pt x="1097" y="765"/>
                    <a:pt x="969" y="765"/>
                  </a:cubicBezTo>
                  <a:cubicBezTo>
                    <a:pt x="842" y="765"/>
                    <a:pt x="740" y="663"/>
                    <a:pt x="740" y="535"/>
                  </a:cubicBezTo>
                  <a:cubicBezTo>
                    <a:pt x="740" y="408"/>
                    <a:pt x="842" y="306"/>
                    <a:pt x="969" y="306"/>
                  </a:cubicBezTo>
                  <a:close/>
                  <a:moveTo>
                    <a:pt x="1683" y="969"/>
                  </a:moveTo>
                  <a:cubicBezTo>
                    <a:pt x="1683" y="816"/>
                    <a:pt x="1556" y="688"/>
                    <a:pt x="1403" y="688"/>
                  </a:cubicBezTo>
                  <a:cubicBezTo>
                    <a:pt x="1250" y="688"/>
                    <a:pt x="1122" y="816"/>
                    <a:pt x="1122" y="969"/>
                  </a:cubicBezTo>
                  <a:cubicBezTo>
                    <a:pt x="1122" y="1122"/>
                    <a:pt x="1250" y="1249"/>
                    <a:pt x="1403" y="1249"/>
                  </a:cubicBezTo>
                  <a:cubicBezTo>
                    <a:pt x="1556" y="1249"/>
                    <a:pt x="1683" y="1122"/>
                    <a:pt x="1683" y="969"/>
                  </a:cubicBezTo>
                  <a:close/>
                  <a:moveTo>
                    <a:pt x="1403" y="1198"/>
                  </a:moveTo>
                  <a:cubicBezTo>
                    <a:pt x="1275" y="1198"/>
                    <a:pt x="1173" y="1096"/>
                    <a:pt x="1173" y="969"/>
                  </a:cubicBezTo>
                  <a:cubicBezTo>
                    <a:pt x="1173" y="841"/>
                    <a:pt x="1275" y="739"/>
                    <a:pt x="1403" y="739"/>
                  </a:cubicBezTo>
                  <a:cubicBezTo>
                    <a:pt x="1530" y="739"/>
                    <a:pt x="1632" y="841"/>
                    <a:pt x="1632" y="969"/>
                  </a:cubicBezTo>
                  <a:cubicBezTo>
                    <a:pt x="1632" y="1096"/>
                    <a:pt x="1530" y="1198"/>
                    <a:pt x="1403" y="1198"/>
                  </a:cubicBezTo>
                  <a:close/>
                  <a:moveTo>
                    <a:pt x="816" y="969"/>
                  </a:moveTo>
                  <a:cubicBezTo>
                    <a:pt x="816" y="816"/>
                    <a:pt x="689" y="688"/>
                    <a:pt x="536" y="688"/>
                  </a:cubicBezTo>
                  <a:cubicBezTo>
                    <a:pt x="383" y="688"/>
                    <a:pt x="255" y="816"/>
                    <a:pt x="255" y="969"/>
                  </a:cubicBezTo>
                  <a:cubicBezTo>
                    <a:pt x="255" y="1122"/>
                    <a:pt x="383" y="1249"/>
                    <a:pt x="536" y="1249"/>
                  </a:cubicBezTo>
                  <a:cubicBezTo>
                    <a:pt x="689" y="1249"/>
                    <a:pt x="816" y="1122"/>
                    <a:pt x="816" y="969"/>
                  </a:cubicBezTo>
                  <a:close/>
                  <a:moveTo>
                    <a:pt x="536" y="1198"/>
                  </a:moveTo>
                  <a:cubicBezTo>
                    <a:pt x="408" y="1198"/>
                    <a:pt x="306" y="1096"/>
                    <a:pt x="306" y="969"/>
                  </a:cubicBezTo>
                  <a:cubicBezTo>
                    <a:pt x="306" y="841"/>
                    <a:pt x="408" y="739"/>
                    <a:pt x="536" y="739"/>
                  </a:cubicBezTo>
                  <a:cubicBezTo>
                    <a:pt x="663" y="739"/>
                    <a:pt x="765" y="841"/>
                    <a:pt x="765" y="969"/>
                  </a:cubicBezTo>
                  <a:cubicBezTo>
                    <a:pt x="765" y="1096"/>
                    <a:pt x="663" y="1198"/>
                    <a:pt x="536" y="1198"/>
                  </a:cubicBezTo>
                  <a:close/>
                  <a:moveTo>
                    <a:pt x="969" y="1122"/>
                  </a:moveTo>
                  <a:cubicBezTo>
                    <a:pt x="816" y="1122"/>
                    <a:pt x="689" y="1249"/>
                    <a:pt x="689" y="1402"/>
                  </a:cubicBezTo>
                  <a:cubicBezTo>
                    <a:pt x="689" y="1555"/>
                    <a:pt x="816" y="1683"/>
                    <a:pt x="969" y="1683"/>
                  </a:cubicBezTo>
                  <a:cubicBezTo>
                    <a:pt x="1122" y="1683"/>
                    <a:pt x="1250" y="1555"/>
                    <a:pt x="1250" y="1402"/>
                  </a:cubicBezTo>
                  <a:cubicBezTo>
                    <a:pt x="1250" y="1249"/>
                    <a:pt x="1122" y="1122"/>
                    <a:pt x="969" y="1122"/>
                  </a:cubicBezTo>
                  <a:close/>
                  <a:moveTo>
                    <a:pt x="969" y="1632"/>
                  </a:moveTo>
                  <a:cubicBezTo>
                    <a:pt x="842" y="1632"/>
                    <a:pt x="740" y="1530"/>
                    <a:pt x="740" y="1402"/>
                  </a:cubicBezTo>
                  <a:cubicBezTo>
                    <a:pt x="740" y="1275"/>
                    <a:pt x="842" y="1173"/>
                    <a:pt x="969" y="1173"/>
                  </a:cubicBezTo>
                  <a:cubicBezTo>
                    <a:pt x="1097" y="1173"/>
                    <a:pt x="1199" y="1275"/>
                    <a:pt x="1199" y="1402"/>
                  </a:cubicBezTo>
                  <a:cubicBezTo>
                    <a:pt x="1199" y="1530"/>
                    <a:pt x="1097" y="1632"/>
                    <a:pt x="969" y="1632"/>
                  </a:cubicBezTo>
                  <a:close/>
                </a:path>
              </a:pathLst>
            </a:custGeom>
            <a:solidFill>
              <a:srgbClr val="1D1D1A"/>
            </a:solid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1" name="Freeform 17"/>
            <p:cNvSpPr>
              <a:spLocks noEditPoints="1"/>
            </p:cNvSpPr>
            <p:nvPr/>
          </p:nvSpPr>
          <p:spPr bwMode="auto">
            <a:xfrm>
              <a:off x="9640383" y="2471721"/>
              <a:ext cx="242465" cy="150123"/>
            </a:xfrm>
            <a:custGeom>
              <a:avLst/>
              <a:gdLst>
                <a:gd name="T0" fmla="*/ 1193 w 2244"/>
                <a:gd name="T1" fmla="*/ 674 h 1428"/>
                <a:gd name="T2" fmla="*/ 765 w 2244"/>
                <a:gd name="T3" fmla="*/ 434 h 1428"/>
                <a:gd name="T4" fmla="*/ 714 w 2244"/>
                <a:gd name="T5" fmla="*/ 434 h 1428"/>
                <a:gd name="T6" fmla="*/ 689 w 2244"/>
                <a:gd name="T7" fmla="*/ 480 h 1428"/>
                <a:gd name="T8" fmla="*/ 689 w 2244"/>
                <a:gd name="T9" fmla="*/ 954 h 1428"/>
                <a:gd name="T10" fmla="*/ 714 w 2244"/>
                <a:gd name="T11" fmla="*/ 1000 h 1428"/>
                <a:gd name="T12" fmla="*/ 740 w 2244"/>
                <a:gd name="T13" fmla="*/ 1005 h 1428"/>
                <a:gd name="T14" fmla="*/ 765 w 2244"/>
                <a:gd name="T15" fmla="*/ 1000 h 1428"/>
                <a:gd name="T16" fmla="*/ 1199 w 2244"/>
                <a:gd name="T17" fmla="*/ 760 h 1428"/>
                <a:gd name="T18" fmla="*/ 1224 w 2244"/>
                <a:gd name="T19" fmla="*/ 715 h 1428"/>
                <a:gd name="T20" fmla="*/ 1193 w 2244"/>
                <a:gd name="T21" fmla="*/ 674 h 1428"/>
                <a:gd name="T22" fmla="*/ 1173 w 2244"/>
                <a:gd name="T23" fmla="*/ 714 h 1428"/>
                <a:gd name="T24" fmla="*/ 740 w 2244"/>
                <a:gd name="T25" fmla="*/ 954 h 1428"/>
                <a:gd name="T26" fmla="*/ 740 w 2244"/>
                <a:gd name="T27" fmla="*/ 480 h 1428"/>
                <a:gd name="T28" fmla="*/ 1173 w 2244"/>
                <a:gd name="T29" fmla="*/ 714 h 1428"/>
                <a:gd name="T30" fmla="*/ 2142 w 2244"/>
                <a:gd name="T31" fmla="*/ 174 h 1428"/>
                <a:gd name="T32" fmla="*/ 2091 w 2244"/>
                <a:gd name="T33" fmla="*/ 184 h 1428"/>
                <a:gd name="T34" fmla="*/ 1785 w 2244"/>
                <a:gd name="T35" fmla="*/ 352 h 1428"/>
                <a:gd name="T36" fmla="*/ 1785 w 2244"/>
                <a:gd name="T37" fmla="*/ 255 h 1428"/>
                <a:gd name="T38" fmla="*/ 1530 w 2244"/>
                <a:gd name="T39" fmla="*/ 0 h 1428"/>
                <a:gd name="T40" fmla="*/ 255 w 2244"/>
                <a:gd name="T41" fmla="*/ 0 h 1428"/>
                <a:gd name="T42" fmla="*/ 0 w 2244"/>
                <a:gd name="T43" fmla="*/ 255 h 1428"/>
                <a:gd name="T44" fmla="*/ 0 w 2244"/>
                <a:gd name="T45" fmla="*/ 1173 h 1428"/>
                <a:gd name="T46" fmla="*/ 255 w 2244"/>
                <a:gd name="T47" fmla="*/ 1428 h 1428"/>
                <a:gd name="T48" fmla="*/ 1530 w 2244"/>
                <a:gd name="T49" fmla="*/ 1428 h 1428"/>
                <a:gd name="T50" fmla="*/ 1785 w 2244"/>
                <a:gd name="T51" fmla="*/ 1173 h 1428"/>
                <a:gd name="T52" fmla="*/ 1785 w 2244"/>
                <a:gd name="T53" fmla="*/ 1077 h 1428"/>
                <a:gd name="T54" fmla="*/ 2091 w 2244"/>
                <a:gd name="T55" fmla="*/ 1245 h 1428"/>
                <a:gd name="T56" fmla="*/ 2142 w 2244"/>
                <a:gd name="T57" fmla="*/ 1255 h 1428"/>
                <a:gd name="T58" fmla="*/ 2244 w 2244"/>
                <a:gd name="T59" fmla="*/ 1153 h 1428"/>
                <a:gd name="T60" fmla="*/ 2244 w 2244"/>
                <a:gd name="T61" fmla="*/ 276 h 1428"/>
                <a:gd name="T62" fmla="*/ 2142 w 2244"/>
                <a:gd name="T63" fmla="*/ 174 h 1428"/>
                <a:gd name="T64" fmla="*/ 1683 w 2244"/>
                <a:gd name="T65" fmla="*/ 1173 h 1428"/>
                <a:gd name="T66" fmla="*/ 1530 w 2244"/>
                <a:gd name="T67" fmla="*/ 1326 h 1428"/>
                <a:gd name="T68" fmla="*/ 255 w 2244"/>
                <a:gd name="T69" fmla="*/ 1326 h 1428"/>
                <a:gd name="T70" fmla="*/ 102 w 2244"/>
                <a:gd name="T71" fmla="*/ 1173 h 1428"/>
                <a:gd name="T72" fmla="*/ 102 w 2244"/>
                <a:gd name="T73" fmla="*/ 255 h 1428"/>
                <a:gd name="T74" fmla="*/ 255 w 2244"/>
                <a:gd name="T75" fmla="*/ 102 h 1428"/>
                <a:gd name="T76" fmla="*/ 1530 w 2244"/>
                <a:gd name="T77" fmla="*/ 102 h 1428"/>
                <a:gd name="T78" fmla="*/ 1683 w 2244"/>
                <a:gd name="T79" fmla="*/ 255 h 1428"/>
                <a:gd name="T80" fmla="*/ 1683 w 2244"/>
                <a:gd name="T81" fmla="*/ 1173 h 1428"/>
                <a:gd name="T82" fmla="*/ 2142 w 2244"/>
                <a:gd name="T83" fmla="*/ 1158 h 1428"/>
                <a:gd name="T84" fmla="*/ 1785 w 2244"/>
                <a:gd name="T85" fmla="*/ 964 h 1428"/>
                <a:gd name="T86" fmla="*/ 1785 w 2244"/>
                <a:gd name="T87" fmla="*/ 475 h 1428"/>
                <a:gd name="T88" fmla="*/ 2142 w 2244"/>
                <a:gd name="T89" fmla="*/ 281 h 1428"/>
                <a:gd name="T90" fmla="*/ 2142 w 2244"/>
                <a:gd name="T91" fmla="*/ 1158 h 1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44" h="1428">
                  <a:moveTo>
                    <a:pt x="1193" y="674"/>
                  </a:moveTo>
                  <a:cubicBezTo>
                    <a:pt x="765" y="434"/>
                    <a:pt x="765" y="434"/>
                    <a:pt x="765" y="434"/>
                  </a:cubicBezTo>
                  <a:cubicBezTo>
                    <a:pt x="750" y="424"/>
                    <a:pt x="729" y="424"/>
                    <a:pt x="714" y="434"/>
                  </a:cubicBezTo>
                  <a:cubicBezTo>
                    <a:pt x="699" y="444"/>
                    <a:pt x="689" y="459"/>
                    <a:pt x="689" y="480"/>
                  </a:cubicBezTo>
                  <a:cubicBezTo>
                    <a:pt x="689" y="954"/>
                    <a:pt x="689" y="954"/>
                    <a:pt x="689" y="954"/>
                  </a:cubicBezTo>
                  <a:cubicBezTo>
                    <a:pt x="689" y="975"/>
                    <a:pt x="699" y="990"/>
                    <a:pt x="714" y="1000"/>
                  </a:cubicBezTo>
                  <a:cubicBezTo>
                    <a:pt x="724" y="1005"/>
                    <a:pt x="729" y="1005"/>
                    <a:pt x="740" y="1005"/>
                  </a:cubicBezTo>
                  <a:cubicBezTo>
                    <a:pt x="750" y="1005"/>
                    <a:pt x="755" y="1005"/>
                    <a:pt x="765" y="1000"/>
                  </a:cubicBezTo>
                  <a:cubicBezTo>
                    <a:pt x="1199" y="760"/>
                    <a:pt x="1199" y="760"/>
                    <a:pt x="1199" y="760"/>
                  </a:cubicBezTo>
                  <a:cubicBezTo>
                    <a:pt x="1214" y="750"/>
                    <a:pt x="1224" y="735"/>
                    <a:pt x="1224" y="715"/>
                  </a:cubicBezTo>
                  <a:cubicBezTo>
                    <a:pt x="1224" y="699"/>
                    <a:pt x="1214" y="679"/>
                    <a:pt x="1193" y="674"/>
                  </a:cubicBezTo>
                  <a:close/>
                  <a:moveTo>
                    <a:pt x="1173" y="714"/>
                  </a:moveTo>
                  <a:cubicBezTo>
                    <a:pt x="740" y="954"/>
                    <a:pt x="740" y="954"/>
                    <a:pt x="740" y="954"/>
                  </a:cubicBezTo>
                  <a:cubicBezTo>
                    <a:pt x="740" y="480"/>
                    <a:pt x="740" y="480"/>
                    <a:pt x="740" y="480"/>
                  </a:cubicBezTo>
                  <a:cubicBezTo>
                    <a:pt x="1173" y="714"/>
                    <a:pt x="1173" y="714"/>
                    <a:pt x="1173" y="714"/>
                  </a:cubicBezTo>
                  <a:close/>
                  <a:moveTo>
                    <a:pt x="2142" y="174"/>
                  </a:moveTo>
                  <a:cubicBezTo>
                    <a:pt x="2127" y="174"/>
                    <a:pt x="2111" y="179"/>
                    <a:pt x="2091" y="184"/>
                  </a:cubicBezTo>
                  <a:cubicBezTo>
                    <a:pt x="1785" y="352"/>
                    <a:pt x="1785" y="352"/>
                    <a:pt x="1785" y="352"/>
                  </a:cubicBezTo>
                  <a:cubicBezTo>
                    <a:pt x="1785" y="255"/>
                    <a:pt x="1785" y="255"/>
                    <a:pt x="1785" y="255"/>
                  </a:cubicBezTo>
                  <a:cubicBezTo>
                    <a:pt x="1785" y="113"/>
                    <a:pt x="1673" y="0"/>
                    <a:pt x="1530" y="0"/>
                  </a:cubicBezTo>
                  <a:cubicBezTo>
                    <a:pt x="255" y="0"/>
                    <a:pt x="255" y="0"/>
                    <a:pt x="255" y="0"/>
                  </a:cubicBezTo>
                  <a:cubicBezTo>
                    <a:pt x="112" y="0"/>
                    <a:pt x="0" y="113"/>
                    <a:pt x="0" y="255"/>
                  </a:cubicBezTo>
                  <a:cubicBezTo>
                    <a:pt x="0" y="1173"/>
                    <a:pt x="0" y="1173"/>
                    <a:pt x="0" y="1173"/>
                  </a:cubicBezTo>
                  <a:cubicBezTo>
                    <a:pt x="0" y="1316"/>
                    <a:pt x="112" y="1428"/>
                    <a:pt x="255" y="1428"/>
                  </a:cubicBezTo>
                  <a:cubicBezTo>
                    <a:pt x="1530" y="1428"/>
                    <a:pt x="1530" y="1428"/>
                    <a:pt x="1530" y="1428"/>
                  </a:cubicBezTo>
                  <a:cubicBezTo>
                    <a:pt x="1673" y="1428"/>
                    <a:pt x="1785" y="1316"/>
                    <a:pt x="1785" y="1173"/>
                  </a:cubicBezTo>
                  <a:cubicBezTo>
                    <a:pt x="1785" y="1077"/>
                    <a:pt x="1785" y="1077"/>
                    <a:pt x="1785" y="1077"/>
                  </a:cubicBezTo>
                  <a:cubicBezTo>
                    <a:pt x="2091" y="1245"/>
                    <a:pt x="2091" y="1245"/>
                    <a:pt x="2091" y="1245"/>
                  </a:cubicBezTo>
                  <a:cubicBezTo>
                    <a:pt x="2106" y="1255"/>
                    <a:pt x="2122" y="1255"/>
                    <a:pt x="2142" y="1255"/>
                  </a:cubicBezTo>
                  <a:cubicBezTo>
                    <a:pt x="2193" y="1255"/>
                    <a:pt x="2244" y="1214"/>
                    <a:pt x="2244" y="1153"/>
                  </a:cubicBezTo>
                  <a:cubicBezTo>
                    <a:pt x="2244" y="276"/>
                    <a:pt x="2244" y="276"/>
                    <a:pt x="2244" y="276"/>
                  </a:cubicBezTo>
                  <a:cubicBezTo>
                    <a:pt x="2244" y="215"/>
                    <a:pt x="2193" y="174"/>
                    <a:pt x="2142" y="174"/>
                  </a:cubicBezTo>
                  <a:close/>
                  <a:moveTo>
                    <a:pt x="1683" y="1173"/>
                  </a:moveTo>
                  <a:cubicBezTo>
                    <a:pt x="1683" y="1260"/>
                    <a:pt x="1617" y="1326"/>
                    <a:pt x="1530" y="1326"/>
                  </a:cubicBezTo>
                  <a:cubicBezTo>
                    <a:pt x="255" y="1326"/>
                    <a:pt x="255" y="1326"/>
                    <a:pt x="255" y="1326"/>
                  </a:cubicBezTo>
                  <a:cubicBezTo>
                    <a:pt x="168" y="1326"/>
                    <a:pt x="102" y="1260"/>
                    <a:pt x="102" y="1173"/>
                  </a:cubicBezTo>
                  <a:cubicBezTo>
                    <a:pt x="102" y="255"/>
                    <a:pt x="102" y="255"/>
                    <a:pt x="102" y="255"/>
                  </a:cubicBezTo>
                  <a:cubicBezTo>
                    <a:pt x="102" y="169"/>
                    <a:pt x="168" y="102"/>
                    <a:pt x="255" y="102"/>
                  </a:cubicBezTo>
                  <a:cubicBezTo>
                    <a:pt x="1530" y="102"/>
                    <a:pt x="1530" y="102"/>
                    <a:pt x="1530" y="102"/>
                  </a:cubicBezTo>
                  <a:cubicBezTo>
                    <a:pt x="1617" y="102"/>
                    <a:pt x="1683" y="169"/>
                    <a:pt x="1683" y="255"/>
                  </a:cubicBezTo>
                  <a:lnTo>
                    <a:pt x="1683" y="1173"/>
                  </a:lnTo>
                  <a:close/>
                  <a:moveTo>
                    <a:pt x="2142" y="1158"/>
                  </a:moveTo>
                  <a:cubicBezTo>
                    <a:pt x="1785" y="964"/>
                    <a:pt x="1785" y="964"/>
                    <a:pt x="1785" y="964"/>
                  </a:cubicBezTo>
                  <a:cubicBezTo>
                    <a:pt x="1785" y="475"/>
                    <a:pt x="1785" y="475"/>
                    <a:pt x="1785" y="475"/>
                  </a:cubicBezTo>
                  <a:cubicBezTo>
                    <a:pt x="2142" y="281"/>
                    <a:pt x="2142" y="281"/>
                    <a:pt x="2142" y="281"/>
                  </a:cubicBezTo>
                  <a:lnTo>
                    <a:pt x="2142" y="1158"/>
                  </a:lnTo>
                  <a:close/>
                </a:path>
              </a:pathLst>
            </a:custGeom>
            <a:solidFill>
              <a:srgbClr val="1D1D1A"/>
            </a:solid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2500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2" name="TextBox 35"/>
            <p:cNvSpPr txBox="1"/>
            <p:nvPr/>
          </p:nvSpPr>
          <p:spPr>
            <a:xfrm>
              <a:off x="8634918" y="2728215"/>
              <a:ext cx="497862" cy="120745"/>
            </a:xfrm>
            <a:prstGeom prst="rect">
              <a:avLst/>
            </a:prstGeom>
            <a:noFill/>
          </p:spPr>
          <p:txBody>
            <a:bodyPr wrap="none" lIns="0" tIns="0" rIns="0" bIns="0" rtlCol="0">
              <a:spAutoFit/>
            </a:bodyPr>
            <a:lstStyle>
              <a:defPPr>
                <a:defRPr lang="en-US"/>
              </a:defPPr>
              <a:lvl1pPr algn="ctr" defTabSz="1218824">
                <a:lnSpc>
                  <a:spcPct val="80000"/>
                </a:lnSpc>
                <a:defRPr sz="600">
                  <a:solidFill>
                    <a:schemeClr val="tx2"/>
                  </a:solidFill>
                  <a:latin typeface="Arial" panose="020B0604020202020204" pitchFamily="34" charset="0"/>
                </a:defRPr>
              </a:lvl1pPr>
            </a:lstStyle>
            <a:p>
              <a:pPr marL="0" marR="0" lvl="0" indent="0" algn="ctr" defTabSz="1218824" eaLnBrk="1" fontAlgn="auto" latinLnBrk="0" hangingPunct="1">
                <a:lnSpc>
                  <a:spcPct val="80000"/>
                </a:lnSpc>
                <a:spcBef>
                  <a:spcPts val="0"/>
                </a:spcBef>
                <a:spcAft>
                  <a:spcPts val="0"/>
                </a:spcAft>
                <a:buClrTx/>
                <a:buSzTx/>
                <a:buFontTx/>
                <a:buNone/>
                <a:tabLst/>
                <a:defRPr/>
              </a:pPr>
              <a:r>
                <a:rPr kumimoji="0" sz="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Media Processing</a:t>
              </a:r>
            </a:p>
            <a:p>
              <a:pPr marL="0" marR="0" lvl="0" indent="0" algn="ctr" defTabSz="1218824" eaLnBrk="1" fontAlgn="auto" latinLnBrk="0" hangingPunct="1">
                <a:lnSpc>
                  <a:spcPct val="80000"/>
                </a:lnSpc>
                <a:spcBef>
                  <a:spcPts val="0"/>
                </a:spcBef>
                <a:spcAft>
                  <a:spcPts val="0"/>
                </a:spcAft>
                <a:buClrTx/>
                <a:buSzTx/>
                <a:buFontTx/>
                <a:buNone/>
                <a:tabLst/>
                <a:defRPr/>
              </a:pPr>
              <a:r>
                <a:rPr kumimoji="0" sz="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Center</a:t>
              </a:r>
              <a:endParaRPr kumimoji="0" lang="en-US" altLang="zh-CN" sz="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3" name="TextBox 35"/>
            <p:cNvSpPr txBox="1"/>
            <p:nvPr/>
          </p:nvSpPr>
          <p:spPr>
            <a:xfrm>
              <a:off x="9269936" y="2728215"/>
              <a:ext cx="273825" cy="120745"/>
            </a:xfrm>
            <a:prstGeom prst="rect">
              <a:avLst/>
            </a:prstGeom>
            <a:noFill/>
          </p:spPr>
          <p:txBody>
            <a:bodyPr wrap="none" lIns="0" tIns="0" rIns="0" bIns="0" rtlCol="0">
              <a:spAutoFit/>
            </a:bodyPr>
            <a:lstStyle>
              <a:defPPr>
                <a:defRPr lang="en-US"/>
              </a:defPPr>
              <a:lvl1pPr algn="ctr" defTabSz="1218824">
                <a:lnSpc>
                  <a:spcPct val="80000"/>
                </a:lnSpc>
                <a:defRPr sz="600">
                  <a:solidFill>
                    <a:schemeClr val="tx2"/>
                  </a:solidFill>
                  <a:latin typeface="Arial" panose="020B0604020202020204" pitchFamily="34" charset="0"/>
                </a:defRPr>
              </a:lvl1pPr>
            </a:lstStyle>
            <a:p>
              <a:pPr marL="0" marR="0" lvl="0" indent="0" algn="ctr" defTabSz="1218824" eaLnBrk="1" fontAlgn="auto" latinLnBrk="0" hangingPunct="1">
                <a:lnSpc>
                  <a:spcPct val="80000"/>
                </a:lnSpc>
                <a:spcBef>
                  <a:spcPts val="0"/>
                </a:spcBef>
                <a:spcAft>
                  <a:spcPts val="0"/>
                </a:spcAft>
                <a:buClrTx/>
                <a:buSzTx/>
                <a:buFontTx/>
                <a:buNone/>
                <a:tabLst/>
                <a:defRPr/>
              </a:pPr>
              <a:r>
                <a:rPr kumimoji="0" sz="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Video on </a:t>
              </a:r>
            </a:p>
            <a:p>
              <a:pPr marL="0" marR="0" lvl="0" indent="0" algn="ctr" defTabSz="1218824" eaLnBrk="1" fontAlgn="auto" latinLnBrk="0" hangingPunct="1">
                <a:lnSpc>
                  <a:spcPct val="80000"/>
                </a:lnSpc>
                <a:spcBef>
                  <a:spcPts val="0"/>
                </a:spcBef>
                <a:spcAft>
                  <a:spcPts val="0"/>
                </a:spcAft>
                <a:buClrTx/>
                <a:buSzTx/>
                <a:buFontTx/>
                <a:buNone/>
                <a:tabLst/>
                <a:defRPr/>
              </a:pPr>
              <a:r>
                <a:rPr kumimoji="0" sz="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Demand</a:t>
              </a:r>
              <a:endParaRPr kumimoji="0" lang="en-US" altLang="zh-CN" sz="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4" name="TextBox 35"/>
            <p:cNvSpPr txBox="1"/>
            <p:nvPr/>
          </p:nvSpPr>
          <p:spPr>
            <a:xfrm>
              <a:off x="9670837" y="2725660"/>
              <a:ext cx="111364" cy="60372"/>
            </a:xfrm>
            <a:prstGeom prst="rect">
              <a:avLst/>
            </a:prstGeom>
            <a:noFill/>
          </p:spPr>
          <p:txBody>
            <a:bodyPr wrap="none" lIns="0" tIns="0" rIns="0" bIns="0" rtlCol="0">
              <a:spAutoFit/>
            </a:bodyPr>
            <a:lstStyle>
              <a:defPPr>
                <a:defRPr lang="en-US"/>
              </a:defPPr>
              <a:lvl1pPr algn="ctr" defTabSz="1218824">
                <a:lnSpc>
                  <a:spcPct val="80000"/>
                </a:lnSpc>
                <a:defRPr sz="600">
                  <a:solidFill>
                    <a:schemeClr val="tx2"/>
                  </a:solidFill>
                  <a:latin typeface="Arial" panose="020B0604020202020204" pitchFamily="34" charset="0"/>
                </a:defRPr>
              </a:lvl1pPr>
            </a:lstStyle>
            <a:p>
              <a:pPr marL="0" marR="0" lvl="0" indent="0" algn="ctr" defTabSz="1218824" eaLnBrk="1" fontAlgn="auto" latinLnBrk="0" hangingPunct="1">
                <a:lnSpc>
                  <a:spcPct val="80000"/>
                </a:lnSpc>
                <a:spcBef>
                  <a:spcPts val="0"/>
                </a:spcBef>
                <a:spcAft>
                  <a:spcPts val="0"/>
                </a:spcAft>
                <a:buClrTx/>
                <a:buSzTx/>
                <a:buFontTx/>
                <a:buNone/>
                <a:tabLst/>
                <a:defRPr/>
              </a:pPr>
              <a:r>
                <a:rPr kumimoji="0" sz="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Live</a:t>
              </a:r>
              <a:endParaRPr kumimoji="0" lang="en-US" altLang="zh-CN" sz="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5" name="矩形 334"/>
            <p:cNvSpPr/>
            <p:nvPr/>
          </p:nvSpPr>
          <p:spPr>
            <a:xfrm>
              <a:off x="9843660" y="2733068"/>
              <a:ext cx="512633" cy="60372"/>
            </a:xfrm>
            <a:prstGeom prst="rect">
              <a:avLst/>
            </a:prstGeom>
            <a:noFill/>
          </p:spPr>
          <p:txBody>
            <a:bodyPr wrap="square" lIns="0" tIns="0" rIns="0" bIns="0" rtlCol="0">
              <a:spAutoFit/>
            </a:bodyPr>
            <a:lstStyle/>
            <a:p>
              <a:pPr marL="0" marR="0" lvl="0" indent="0" algn="ctr" defTabSz="1218345" eaLnBrk="1" fontAlgn="auto" latinLnBrk="0" hangingPunct="1">
                <a:lnSpc>
                  <a:spcPct val="8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Convergent Video </a:t>
              </a:r>
            </a:p>
          </p:txBody>
        </p:sp>
        <p:sp>
          <p:nvSpPr>
            <p:cNvPr id="336" name="文本框 538"/>
            <p:cNvSpPr txBox="1"/>
            <p:nvPr/>
          </p:nvSpPr>
          <p:spPr>
            <a:xfrm>
              <a:off x="8297223" y="2498610"/>
              <a:ext cx="706911" cy="125776"/>
            </a:xfrm>
            <a:prstGeom prst="rect">
              <a:avLst/>
            </a:prstGeom>
            <a:noFill/>
          </p:spPr>
          <p:txBody>
            <a:bodyPr wrap="square" lIns="0" tIns="0" rIns="0" bIns="0" rtlCol="0">
              <a:spAutoFit/>
            </a:bodyPr>
            <a:lstStyle>
              <a:defPPr>
                <a:defRPr lang="en-US"/>
              </a:defPPr>
              <a:lvl1pPr defTabSz="1218824">
                <a:defRPr sz="800" b="1">
                  <a:solidFill>
                    <a:srgbClr val="FBA000"/>
                  </a:solidFill>
                  <a:latin typeface="Arial" panose="020B0604020202020204" pitchFamily="34" charset="0"/>
                </a:defRPr>
              </a:lvl1pPr>
            </a:lstStyle>
            <a:p>
              <a:pPr marL="0" marR="0" lvl="0" indent="0" defTabSz="1218824"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视频</a:t>
              </a:r>
              <a:endParaRPr kumimoji="0" lang="en-US" sz="10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37" name="组合 336"/>
            <p:cNvGrpSpPr/>
            <p:nvPr/>
          </p:nvGrpSpPr>
          <p:grpSpPr>
            <a:xfrm>
              <a:off x="9330537" y="3163048"/>
              <a:ext cx="140116" cy="128175"/>
              <a:chOff x="7342188" y="-758825"/>
              <a:chExt cx="579437" cy="579437"/>
            </a:xfrm>
            <a:solidFill>
              <a:srgbClr val="1D1D1A"/>
            </a:solidFill>
          </p:grpSpPr>
          <p:sp>
            <p:nvSpPr>
              <p:cNvPr id="417" name="Freeform 5"/>
              <p:cNvSpPr/>
              <p:nvPr/>
            </p:nvSpPr>
            <p:spPr bwMode="auto">
              <a:xfrm>
                <a:off x="7524750" y="-633413"/>
                <a:ext cx="249237" cy="247650"/>
              </a:xfrm>
              <a:custGeom>
                <a:avLst/>
                <a:gdLst>
                  <a:gd name="T0" fmla="*/ 72 w 157"/>
                  <a:gd name="T1" fmla="*/ 10 h 156"/>
                  <a:gd name="T2" fmla="*/ 70 w 157"/>
                  <a:gd name="T3" fmla="*/ 0 h 156"/>
                  <a:gd name="T4" fmla="*/ 0 w 157"/>
                  <a:gd name="T5" fmla="*/ 7 h 156"/>
                  <a:gd name="T6" fmla="*/ 149 w 157"/>
                  <a:gd name="T7" fmla="*/ 156 h 156"/>
                  <a:gd name="T8" fmla="*/ 157 w 157"/>
                  <a:gd name="T9" fmla="*/ 149 h 156"/>
                  <a:gd name="T10" fmla="*/ 22 w 157"/>
                  <a:gd name="T11" fmla="*/ 14 h 156"/>
                  <a:gd name="T12" fmla="*/ 72 w 157"/>
                  <a:gd name="T13" fmla="*/ 10 h 156"/>
                </a:gdLst>
                <a:ahLst/>
                <a:cxnLst>
                  <a:cxn ang="0">
                    <a:pos x="T0" y="T1"/>
                  </a:cxn>
                  <a:cxn ang="0">
                    <a:pos x="T2" y="T3"/>
                  </a:cxn>
                  <a:cxn ang="0">
                    <a:pos x="T4" y="T5"/>
                  </a:cxn>
                  <a:cxn ang="0">
                    <a:pos x="T6" y="T7"/>
                  </a:cxn>
                  <a:cxn ang="0">
                    <a:pos x="T8" y="T9"/>
                  </a:cxn>
                  <a:cxn ang="0">
                    <a:pos x="T10" y="T11"/>
                  </a:cxn>
                  <a:cxn ang="0">
                    <a:pos x="T12" y="T13"/>
                  </a:cxn>
                </a:cxnLst>
                <a:rect l="0" t="0" r="r" b="b"/>
                <a:pathLst>
                  <a:path w="157" h="156">
                    <a:moveTo>
                      <a:pt x="72" y="10"/>
                    </a:moveTo>
                    <a:lnTo>
                      <a:pt x="70" y="0"/>
                    </a:lnTo>
                    <a:lnTo>
                      <a:pt x="0" y="7"/>
                    </a:lnTo>
                    <a:lnTo>
                      <a:pt x="149" y="156"/>
                    </a:lnTo>
                    <a:lnTo>
                      <a:pt x="157" y="149"/>
                    </a:lnTo>
                    <a:lnTo>
                      <a:pt x="22" y="14"/>
                    </a:lnTo>
                    <a:lnTo>
                      <a:pt x="7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8" name="Freeform 6"/>
              <p:cNvSpPr/>
              <p:nvPr/>
            </p:nvSpPr>
            <p:spPr bwMode="auto">
              <a:xfrm>
                <a:off x="7489825" y="-549275"/>
                <a:ext cx="249237" cy="244475"/>
              </a:xfrm>
              <a:custGeom>
                <a:avLst/>
                <a:gdLst>
                  <a:gd name="T0" fmla="*/ 0 w 157"/>
                  <a:gd name="T1" fmla="*/ 5 h 154"/>
                  <a:gd name="T2" fmla="*/ 135 w 157"/>
                  <a:gd name="T3" fmla="*/ 139 h 154"/>
                  <a:gd name="T4" fmla="*/ 87 w 157"/>
                  <a:gd name="T5" fmla="*/ 144 h 154"/>
                  <a:gd name="T6" fmla="*/ 87 w 157"/>
                  <a:gd name="T7" fmla="*/ 154 h 154"/>
                  <a:gd name="T8" fmla="*/ 157 w 157"/>
                  <a:gd name="T9" fmla="*/ 149 h 154"/>
                  <a:gd name="T10" fmla="*/ 8 w 157"/>
                  <a:gd name="T11" fmla="*/ 0 h 154"/>
                  <a:gd name="T12" fmla="*/ 0 w 157"/>
                  <a:gd name="T13" fmla="*/ 5 h 154"/>
                </a:gdLst>
                <a:ahLst/>
                <a:cxnLst>
                  <a:cxn ang="0">
                    <a:pos x="T0" y="T1"/>
                  </a:cxn>
                  <a:cxn ang="0">
                    <a:pos x="T2" y="T3"/>
                  </a:cxn>
                  <a:cxn ang="0">
                    <a:pos x="T4" y="T5"/>
                  </a:cxn>
                  <a:cxn ang="0">
                    <a:pos x="T6" y="T7"/>
                  </a:cxn>
                  <a:cxn ang="0">
                    <a:pos x="T8" y="T9"/>
                  </a:cxn>
                  <a:cxn ang="0">
                    <a:pos x="T10" y="T11"/>
                  </a:cxn>
                  <a:cxn ang="0">
                    <a:pos x="T12" y="T13"/>
                  </a:cxn>
                </a:cxnLst>
                <a:rect l="0" t="0" r="r" b="b"/>
                <a:pathLst>
                  <a:path w="157" h="154">
                    <a:moveTo>
                      <a:pt x="0" y="5"/>
                    </a:moveTo>
                    <a:lnTo>
                      <a:pt x="135" y="139"/>
                    </a:lnTo>
                    <a:lnTo>
                      <a:pt x="87" y="144"/>
                    </a:lnTo>
                    <a:lnTo>
                      <a:pt x="87" y="154"/>
                    </a:lnTo>
                    <a:lnTo>
                      <a:pt x="157" y="149"/>
                    </a:lnTo>
                    <a:lnTo>
                      <a:pt x="8"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9" name="Freeform 7"/>
              <p:cNvSpPr>
                <a:spLocks noEditPoints="1"/>
              </p:cNvSpPr>
              <p:nvPr/>
            </p:nvSpPr>
            <p:spPr bwMode="auto">
              <a:xfrm>
                <a:off x="7342188" y="-758825"/>
                <a:ext cx="579437" cy="579437"/>
              </a:xfrm>
              <a:custGeom>
                <a:avLst/>
                <a:gdLst>
                  <a:gd name="T0" fmla="*/ 139 w 152"/>
                  <a:gd name="T1" fmla="*/ 46 h 152"/>
                  <a:gd name="T2" fmla="*/ 106 w 152"/>
                  <a:gd name="T3" fmla="*/ 46 h 152"/>
                  <a:gd name="T4" fmla="*/ 106 w 152"/>
                  <a:gd name="T5" fmla="*/ 13 h 152"/>
                  <a:gd name="T6" fmla="*/ 93 w 152"/>
                  <a:gd name="T7" fmla="*/ 0 h 152"/>
                  <a:gd name="T8" fmla="*/ 13 w 152"/>
                  <a:gd name="T9" fmla="*/ 0 h 152"/>
                  <a:gd name="T10" fmla="*/ 0 w 152"/>
                  <a:gd name="T11" fmla="*/ 13 h 152"/>
                  <a:gd name="T12" fmla="*/ 0 w 152"/>
                  <a:gd name="T13" fmla="*/ 93 h 152"/>
                  <a:gd name="T14" fmla="*/ 13 w 152"/>
                  <a:gd name="T15" fmla="*/ 106 h 152"/>
                  <a:gd name="T16" fmla="*/ 46 w 152"/>
                  <a:gd name="T17" fmla="*/ 106 h 152"/>
                  <a:gd name="T18" fmla="*/ 46 w 152"/>
                  <a:gd name="T19" fmla="*/ 139 h 152"/>
                  <a:gd name="T20" fmla="*/ 59 w 152"/>
                  <a:gd name="T21" fmla="*/ 152 h 152"/>
                  <a:gd name="T22" fmla="*/ 139 w 152"/>
                  <a:gd name="T23" fmla="*/ 152 h 152"/>
                  <a:gd name="T24" fmla="*/ 152 w 152"/>
                  <a:gd name="T25" fmla="*/ 139 h 152"/>
                  <a:gd name="T26" fmla="*/ 152 w 152"/>
                  <a:gd name="T27" fmla="*/ 59 h 152"/>
                  <a:gd name="T28" fmla="*/ 139 w 152"/>
                  <a:gd name="T29" fmla="*/ 46 h 152"/>
                  <a:gd name="T30" fmla="*/ 144 w 152"/>
                  <a:gd name="T31" fmla="*/ 139 h 152"/>
                  <a:gd name="T32" fmla="*/ 139 w 152"/>
                  <a:gd name="T33" fmla="*/ 144 h 152"/>
                  <a:gd name="T34" fmla="*/ 59 w 152"/>
                  <a:gd name="T35" fmla="*/ 144 h 152"/>
                  <a:gd name="T36" fmla="*/ 54 w 152"/>
                  <a:gd name="T37" fmla="*/ 139 h 152"/>
                  <a:gd name="T38" fmla="*/ 54 w 152"/>
                  <a:gd name="T39" fmla="*/ 98 h 152"/>
                  <a:gd name="T40" fmla="*/ 13 w 152"/>
                  <a:gd name="T41" fmla="*/ 98 h 152"/>
                  <a:gd name="T42" fmla="*/ 8 w 152"/>
                  <a:gd name="T43" fmla="*/ 93 h 152"/>
                  <a:gd name="T44" fmla="*/ 8 w 152"/>
                  <a:gd name="T45" fmla="*/ 13 h 152"/>
                  <a:gd name="T46" fmla="*/ 13 w 152"/>
                  <a:gd name="T47" fmla="*/ 8 h 152"/>
                  <a:gd name="T48" fmla="*/ 93 w 152"/>
                  <a:gd name="T49" fmla="*/ 8 h 152"/>
                  <a:gd name="T50" fmla="*/ 98 w 152"/>
                  <a:gd name="T51" fmla="*/ 13 h 152"/>
                  <a:gd name="T52" fmla="*/ 98 w 152"/>
                  <a:gd name="T53" fmla="*/ 54 h 152"/>
                  <a:gd name="T54" fmla="*/ 139 w 152"/>
                  <a:gd name="T55" fmla="*/ 54 h 152"/>
                  <a:gd name="T56" fmla="*/ 144 w 152"/>
                  <a:gd name="T57" fmla="*/ 59 h 152"/>
                  <a:gd name="T58" fmla="*/ 144 w 152"/>
                  <a:gd name="T59" fmla="*/ 13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 h="152">
                    <a:moveTo>
                      <a:pt x="139" y="46"/>
                    </a:moveTo>
                    <a:cubicBezTo>
                      <a:pt x="106" y="46"/>
                      <a:pt x="106" y="46"/>
                      <a:pt x="106" y="46"/>
                    </a:cubicBezTo>
                    <a:cubicBezTo>
                      <a:pt x="106" y="13"/>
                      <a:pt x="106" y="13"/>
                      <a:pt x="106" y="13"/>
                    </a:cubicBezTo>
                    <a:cubicBezTo>
                      <a:pt x="106" y="6"/>
                      <a:pt x="100" y="0"/>
                      <a:pt x="93" y="0"/>
                    </a:cubicBezTo>
                    <a:cubicBezTo>
                      <a:pt x="13" y="0"/>
                      <a:pt x="13" y="0"/>
                      <a:pt x="13" y="0"/>
                    </a:cubicBezTo>
                    <a:cubicBezTo>
                      <a:pt x="6" y="0"/>
                      <a:pt x="0" y="6"/>
                      <a:pt x="0" y="13"/>
                    </a:cubicBezTo>
                    <a:cubicBezTo>
                      <a:pt x="0" y="93"/>
                      <a:pt x="0" y="93"/>
                      <a:pt x="0" y="93"/>
                    </a:cubicBezTo>
                    <a:cubicBezTo>
                      <a:pt x="0" y="100"/>
                      <a:pt x="6" y="106"/>
                      <a:pt x="13" y="106"/>
                    </a:cubicBezTo>
                    <a:cubicBezTo>
                      <a:pt x="46" y="106"/>
                      <a:pt x="46" y="106"/>
                      <a:pt x="46" y="106"/>
                    </a:cubicBezTo>
                    <a:cubicBezTo>
                      <a:pt x="46" y="139"/>
                      <a:pt x="46" y="139"/>
                      <a:pt x="46" y="139"/>
                    </a:cubicBezTo>
                    <a:cubicBezTo>
                      <a:pt x="46" y="146"/>
                      <a:pt x="52" y="152"/>
                      <a:pt x="59" y="152"/>
                    </a:cubicBezTo>
                    <a:cubicBezTo>
                      <a:pt x="139" y="152"/>
                      <a:pt x="139" y="152"/>
                      <a:pt x="139" y="152"/>
                    </a:cubicBezTo>
                    <a:cubicBezTo>
                      <a:pt x="146" y="152"/>
                      <a:pt x="152" y="146"/>
                      <a:pt x="152" y="139"/>
                    </a:cubicBezTo>
                    <a:cubicBezTo>
                      <a:pt x="152" y="59"/>
                      <a:pt x="152" y="59"/>
                      <a:pt x="152" y="59"/>
                    </a:cubicBezTo>
                    <a:cubicBezTo>
                      <a:pt x="152" y="52"/>
                      <a:pt x="146" y="46"/>
                      <a:pt x="139" y="46"/>
                    </a:cubicBezTo>
                    <a:close/>
                    <a:moveTo>
                      <a:pt x="144" y="139"/>
                    </a:moveTo>
                    <a:cubicBezTo>
                      <a:pt x="144" y="142"/>
                      <a:pt x="142" y="144"/>
                      <a:pt x="139" y="144"/>
                    </a:cubicBezTo>
                    <a:cubicBezTo>
                      <a:pt x="59" y="144"/>
                      <a:pt x="59" y="144"/>
                      <a:pt x="59" y="144"/>
                    </a:cubicBezTo>
                    <a:cubicBezTo>
                      <a:pt x="56" y="144"/>
                      <a:pt x="54" y="142"/>
                      <a:pt x="54" y="139"/>
                    </a:cubicBezTo>
                    <a:cubicBezTo>
                      <a:pt x="54" y="98"/>
                      <a:pt x="54" y="98"/>
                      <a:pt x="54" y="98"/>
                    </a:cubicBezTo>
                    <a:cubicBezTo>
                      <a:pt x="13" y="98"/>
                      <a:pt x="13" y="98"/>
                      <a:pt x="13" y="98"/>
                    </a:cubicBezTo>
                    <a:cubicBezTo>
                      <a:pt x="10" y="98"/>
                      <a:pt x="8" y="96"/>
                      <a:pt x="8" y="93"/>
                    </a:cubicBezTo>
                    <a:cubicBezTo>
                      <a:pt x="8" y="13"/>
                      <a:pt x="8" y="13"/>
                      <a:pt x="8" y="13"/>
                    </a:cubicBezTo>
                    <a:cubicBezTo>
                      <a:pt x="8" y="10"/>
                      <a:pt x="10" y="8"/>
                      <a:pt x="13" y="8"/>
                    </a:cubicBezTo>
                    <a:cubicBezTo>
                      <a:pt x="93" y="8"/>
                      <a:pt x="93" y="8"/>
                      <a:pt x="93" y="8"/>
                    </a:cubicBezTo>
                    <a:cubicBezTo>
                      <a:pt x="96" y="8"/>
                      <a:pt x="98" y="10"/>
                      <a:pt x="98" y="13"/>
                    </a:cubicBezTo>
                    <a:cubicBezTo>
                      <a:pt x="98" y="54"/>
                      <a:pt x="98" y="54"/>
                      <a:pt x="98" y="54"/>
                    </a:cubicBezTo>
                    <a:cubicBezTo>
                      <a:pt x="139" y="54"/>
                      <a:pt x="139" y="54"/>
                      <a:pt x="139" y="54"/>
                    </a:cubicBezTo>
                    <a:cubicBezTo>
                      <a:pt x="142" y="54"/>
                      <a:pt x="144" y="56"/>
                      <a:pt x="144" y="59"/>
                    </a:cubicBezTo>
                    <a:lnTo>
                      <a:pt x="144" y="1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38" name="组合 337"/>
            <p:cNvGrpSpPr/>
            <p:nvPr/>
          </p:nvGrpSpPr>
          <p:grpSpPr>
            <a:xfrm>
              <a:off x="9610426" y="3150132"/>
              <a:ext cx="143541" cy="149120"/>
              <a:chOff x="5461000" y="2892425"/>
              <a:chExt cx="3265488" cy="3708400"/>
            </a:xfrm>
            <a:solidFill>
              <a:srgbClr val="1D1D1A"/>
            </a:solidFill>
          </p:grpSpPr>
          <p:sp>
            <p:nvSpPr>
              <p:cNvPr id="415" name="Freeform 9"/>
              <p:cNvSpPr>
                <a:spLocks noEditPoints="1"/>
              </p:cNvSpPr>
              <p:nvPr/>
            </p:nvSpPr>
            <p:spPr bwMode="auto">
              <a:xfrm>
                <a:off x="6186488" y="4059238"/>
                <a:ext cx="1814513" cy="1382713"/>
              </a:xfrm>
              <a:custGeom>
                <a:avLst/>
                <a:gdLst>
                  <a:gd name="T0" fmla="*/ 469 w 482"/>
                  <a:gd name="T1" fmla="*/ 254 h 368"/>
                  <a:gd name="T2" fmla="*/ 12 w 482"/>
                  <a:gd name="T3" fmla="*/ 254 h 368"/>
                  <a:gd name="T4" fmla="*/ 1 w 482"/>
                  <a:gd name="T5" fmla="*/ 265 h 368"/>
                  <a:gd name="T6" fmla="*/ 12 w 482"/>
                  <a:gd name="T7" fmla="*/ 277 h 368"/>
                  <a:gd name="T8" fmla="*/ 437 w 482"/>
                  <a:gd name="T9" fmla="*/ 277 h 368"/>
                  <a:gd name="T10" fmla="*/ 348 w 482"/>
                  <a:gd name="T11" fmla="*/ 348 h 368"/>
                  <a:gd name="T12" fmla="*/ 346 w 482"/>
                  <a:gd name="T13" fmla="*/ 364 h 368"/>
                  <a:gd name="T14" fmla="*/ 355 w 482"/>
                  <a:gd name="T15" fmla="*/ 368 h 368"/>
                  <a:gd name="T16" fmla="*/ 362 w 482"/>
                  <a:gd name="T17" fmla="*/ 366 h 368"/>
                  <a:gd name="T18" fmla="*/ 476 w 482"/>
                  <a:gd name="T19" fmla="*/ 274 h 368"/>
                  <a:gd name="T20" fmla="*/ 480 w 482"/>
                  <a:gd name="T21" fmla="*/ 261 h 368"/>
                  <a:gd name="T22" fmla="*/ 469 w 482"/>
                  <a:gd name="T23" fmla="*/ 254 h 368"/>
                  <a:gd name="T24" fmla="*/ 12 w 482"/>
                  <a:gd name="T25" fmla="*/ 116 h 368"/>
                  <a:gd name="T26" fmla="*/ 469 w 482"/>
                  <a:gd name="T27" fmla="*/ 116 h 368"/>
                  <a:gd name="T28" fmla="*/ 481 w 482"/>
                  <a:gd name="T29" fmla="*/ 105 h 368"/>
                  <a:gd name="T30" fmla="*/ 469 w 482"/>
                  <a:gd name="T31" fmla="*/ 93 h 368"/>
                  <a:gd name="T32" fmla="*/ 45 w 482"/>
                  <a:gd name="T33" fmla="*/ 93 h 368"/>
                  <a:gd name="T34" fmla="*/ 134 w 482"/>
                  <a:gd name="T35" fmla="*/ 22 h 368"/>
                  <a:gd name="T36" fmla="*/ 136 w 482"/>
                  <a:gd name="T37" fmla="*/ 6 h 368"/>
                  <a:gd name="T38" fmla="*/ 120 w 482"/>
                  <a:gd name="T39" fmla="*/ 4 h 368"/>
                  <a:gd name="T40" fmla="*/ 5 w 482"/>
                  <a:gd name="T41" fmla="*/ 96 h 368"/>
                  <a:gd name="T42" fmla="*/ 2 w 482"/>
                  <a:gd name="T43" fmla="*/ 108 h 368"/>
                  <a:gd name="T44" fmla="*/ 12 w 482"/>
                  <a:gd name="T45" fmla="*/ 116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2" h="368">
                    <a:moveTo>
                      <a:pt x="469" y="254"/>
                    </a:moveTo>
                    <a:cubicBezTo>
                      <a:pt x="12" y="254"/>
                      <a:pt x="12" y="254"/>
                      <a:pt x="12" y="254"/>
                    </a:cubicBezTo>
                    <a:cubicBezTo>
                      <a:pt x="6" y="254"/>
                      <a:pt x="1" y="259"/>
                      <a:pt x="1" y="265"/>
                    </a:cubicBezTo>
                    <a:cubicBezTo>
                      <a:pt x="1" y="271"/>
                      <a:pt x="6" y="277"/>
                      <a:pt x="12" y="277"/>
                    </a:cubicBezTo>
                    <a:cubicBezTo>
                      <a:pt x="437" y="277"/>
                      <a:pt x="437" y="277"/>
                      <a:pt x="437" y="277"/>
                    </a:cubicBezTo>
                    <a:cubicBezTo>
                      <a:pt x="348" y="348"/>
                      <a:pt x="348" y="348"/>
                      <a:pt x="348" y="348"/>
                    </a:cubicBezTo>
                    <a:cubicBezTo>
                      <a:pt x="343" y="352"/>
                      <a:pt x="342" y="359"/>
                      <a:pt x="346" y="364"/>
                    </a:cubicBezTo>
                    <a:cubicBezTo>
                      <a:pt x="348" y="367"/>
                      <a:pt x="352" y="368"/>
                      <a:pt x="355" y="368"/>
                    </a:cubicBezTo>
                    <a:cubicBezTo>
                      <a:pt x="357" y="368"/>
                      <a:pt x="360" y="367"/>
                      <a:pt x="362" y="366"/>
                    </a:cubicBezTo>
                    <a:cubicBezTo>
                      <a:pt x="476" y="274"/>
                      <a:pt x="476" y="274"/>
                      <a:pt x="476" y="274"/>
                    </a:cubicBezTo>
                    <a:cubicBezTo>
                      <a:pt x="480" y="271"/>
                      <a:pt x="482" y="266"/>
                      <a:pt x="480" y="261"/>
                    </a:cubicBezTo>
                    <a:cubicBezTo>
                      <a:pt x="478" y="257"/>
                      <a:pt x="474" y="254"/>
                      <a:pt x="469" y="254"/>
                    </a:cubicBezTo>
                    <a:close/>
                    <a:moveTo>
                      <a:pt x="12" y="116"/>
                    </a:moveTo>
                    <a:cubicBezTo>
                      <a:pt x="469" y="116"/>
                      <a:pt x="469" y="116"/>
                      <a:pt x="469" y="116"/>
                    </a:cubicBezTo>
                    <a:cubicBezTo>
                      <a:pt x="476" y="116"/>
                      <a:pt x="481" y="111"/>
                      <a:pt x="481" y="105"/>
                    </a:cubicBezTo>
                    <a:cubicBezTo>
                      <a:pt x="481" y="98"/>
                      <a:pt x="475" y="93"/>
                      <a:pt x="469" y="93"/>
                    </a:cubicBezTo>
                    <a:cubicBezTo>
                      <a:pt x="45" y="93"/>
                      <a:pt x="45" y="93"/>
                      <a:pt x="45" y="93"/>
                    </a:cubicBezTo>
                    <a:cubicBezTo>
                      <a:pt x="134" y="22"/>
                      <a:pt x="134" y="22"/>
                      <a:pt x="134" y="22"/>
                    </a:cubicBezTo>
                    <a:cubicBezTo>
                      <a:pt x="139" y="18"/>
                      <a:pt x="140" y="11"/>
                      <a:pt x="136" y="6"/>
                    </a:cubicBezTo>
                    <a:cubicBezTo>
                      <a:pt x="132" y="1"/>
                      <a:pt x="125" y="0"/>
                      <a:pt x="120" y="4"/>
                    </a:cubicBezTo>
                    <a:cubicBezTo>
                      <a:pt x="5" y="96"/>
                      <a:pt x="5" y="96"/>
                      <a:pt x="5" y="96"/>
                    </a:cubicBezTo>
                    <a:cubicBezTo>
                      <a:pt x="2" y="99"/>
                      <a:pt x="0" y="104"/>
                      <a:pt x="2" y="108"/>
                    </a:cubicBezTo>
                    <a:cubicBezTo>
                      <a:pt x="3" y="113"/>
                      <a:pt x="8" y="116"/>
                      <a:pt x="12" y="116"/>
                    </a:cubicBezTo>
                    <a:close/>
                  </a:path>
                </a:pathLst>
              </a:custGeom>
              <a:grp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6" name="Freeform 10"/>
              <p:cNvSpPr>
                <a:spLocks noEditPoints="1"/>
              </p:cNvSpPr>
              <p:nvPr/>
            </p:nvSpPr>
            <p:spPr bwMode="auto">
              <a:xfrm>
                <a:off x="5461000" y="2892425"/>
                <a:ext cx="3265488" cy="3708400"/>
              </a:xfrm>
              <a:custGeom>
                <a:avLst/>
                <a:gdLst>
                  <a:gd name="T0" fmla="*/ 817 w 868"/>
                  <a:gd name="T1" fmla="*/ 206 h 986"/>
                  <a:gd name="T2" fmla="*/ 485 w 868"/>
                  <a:gd name="T3" fmla="*/ 16 h 986"/>
                  <a:gd name="T4" fmla="*/ 383 w 868"/>
                  <a:gd name="T5" fmla="*/ 16 h 986"/>
                  <a:gd name="T6" fmla="*/ 51 w 868"/>
                  <a:gd name="T7" fmla="*/ 206 h 986"/>
                  <a:gd name="T8" fmla="*/ 0 w 868"/>
                  <a:gd name="T9" fmla="*/ 294 h 986"/>
                  <a:gd name="T10" fmla="*/ 0 w 868"/>
                  <a:gd name="T11" fmla="*/ 695 h 986"/>
                  <a:gd name="T12" fmla="*/ 51 w 868"/>
                  <a:gd name="T13" fmla="*/ 784 h 986"/>
                  <a:gd name="T14" fmla="*/ 383 w 868"/>
                  <a:gd name="T15" fmla="*/ 974 h 986"/>
                  <a:gd name="T16" fmla="*/ 434 w 868"/>
                  <a:gd name="T17" fmla="*/ 986 h 986"/>
                  <a:gd name="T18" fmla="*/ 485 w 868"/>
                  <a:gd name="T19" fmla="*/ 974 h 986"/>
                  <a:gd name="T20" fmla="*/ 817 w 868"/>
                  <a:gd name="T21" fmla="*/ 784 h 986"/>
                  <a:gd name="T22" fmla="*/ 868 w 868"/>
                  <a:gd name="T23" fmla="*/ 695 h 986"/>
                  <a:gd name="T24" fmla="*/ 868 w 868"/>
                  <a:gd name="T25" fmla="*/ 294 h 986"/>
                  <a:gd name="T26" fmla="*/ 817 w 868"/>
                  <a:gd name="T27" fmla="*/ 206 h 986"/>
                  <a:gd name="T28" fmla="*/ 822 w 868"/>
                  <a:gd name="T29" fmla="*/ 695 h 986"/>
                  <a:gd name="T30" fmla="*/ 794 w 868"/>
                  <a:gd name="T31" fmla="*/ 744 h 986"/>
                  <a:gd name="T32" fmla="*/ 462 w 868"/>
                  <a:gd name="T33" fmla="*/ 934 h 986"/>
                  <a:gd name="T34" fmla="*/ 406 w 868"/>
                  <a:gd name="T35" fmla="*/ 934 h 986"/>
                  <a:gd name="T36" fmla="*/ 74 w 868"/>
                  <a:gd name="T37" fmla="*/ 744 h 986"/>
                  <a:gd name="T38" fmla="*/ 46 w 868"/>
                  <a:gd name="T39" fmla="*/ 695 h 986"/>
                  <a:gd name="T40" fmla="*/ 46 w 868"/>
                  <a:gd name="T41" fmla="*/ 294 h 986"/>
                  <a:gd name="T42" fmla="*/ 74 w 868"/>
                  <a:gd name="T43" fmla="*/ 246 h 986"/>
                  <a:gd name="T44" fmla="*/ 406 w 868"/>
                  <a:gd name="T45" fmla="*/ 56 h 986"/>
                  <a:gd name="T46" fmla="*/ 434 w 868"/>
                  <a:gd name="T47" fmla="*/ 49 h 986"/>
                  <a:gd name="T48" fmla="*/ 462 w 868"/>
                  <a:gd name="T49" fmla="*/ 56 h 986"/>
                  <a:gd name="T50" fmla="*/ 794 w 868"/>
                  <a:gd name="T51" fmla="*/ 246 h 986"/>
                  <a:gd name="T52" fmla="*/ 822 w 868"/>
                  <a:gd name="T53" fmla="*/ 294 h 986"/>
                  <a:gd name="T54" fmla="*/ 822 w 868"/>
                  <a:gd name="T55" fmla="*/ 695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8" h="986">
                    <a:moveTo>
                      <a:pt x="817" y="206"/>
                    </a:moveTo>
                    <a:cubicBezTo>
                      <a:pt x="485" y="16"/>
                      <a:pt x="485" y="16"/>
                      <a:pt x="485" y="16"/>
                    </a:cubicBezTo>
                    <a:cubicBezTo>
                      <a:pt x="457" y="0"/>
                      <a:pt x="411" y="0"/>
                      <a:pt x="383" y="16"/>
                    </a:cubicBezTo>
                    <a:cubicBezTo>
                      <a:pt x="51" y="206"/>
                      <a:pt x="51" y="206"/>
                      <a:pt x="51" y="206"/>
                    </a:cubicBezTo>
                    <a:cubicBezTo>
                      <a:pt x="22" y="222"/>
                      <a:pt x="0" y="261"/>
                      <a:pt x="0" y="294"/>
                    </a:cubicBezTo>
                    <a:cubicBezTo>
                      <a:pt x="0" y="695"/>
                      <a:pt x="0" y="695"/>
                      <a:pt x="0" y="695"/>
                    </a:cubicBezTo>
                    <a:cubicBezTo>
                      <a:pt x="0" y="729"/>
                      <a:pt x="22" y="767"/>
                      <a:pt x="51" y="784"/>
                    </a:cubicBezTo>
                    <a:cubicBezTo>
                      <a:pt x="383" y="974"/>
                      <a:pt x="383" y="974"/>
                      <a:pt x="383" y="974"/>
                    </a:cubicBezTo>
                    <a:cubicBezTo>
                      <a:pt x="397" y="982"/>
                      <a:pt x="415" y="986"/>
                      <a:pt x="434" y="986"/>
                    </a:cubicBezTo>
                    <a:cubicBezTo>
                      <a:pt x="453" y="986"/>
                      <a:pt x="471" y="982"/>
                      <a:pt x="485" y="974"/>
                    </a:cubicBezTo>
                    <a:cubicBezTo>
                      <a:pt x="817" y="784"/>
                      <a:pt x="817" y="784"/>
                      <a:pt x="817" y="784"/>
                    </a:cubicBezTo>
                    <a:cubicBezTo>
                      <a:pt x="845" y="767"/>
                      <a:pt x="868" y="729"/>
                      <a:pt x="868" y="695"/>
                    </a:cubicBezTo>
                    <a:cubicBezTo>
                      <a:pt x="868" y="294"/>
                      <a:pt x="868" y="294"/>
                      <a:pt x="868" y="294"/>
                    </a:cubicBezTo>
                    <a:cubicBezTo>
                      <a:pt x="868" y="261"/>
                      <a:pt x="845" y="222"/>
                      <a:pt x="817" y="206"/>
                    </a:cubicBezTo>
                    <a:close/>
                    <a:moveTo>
                      <a:pt x="822" y="695"/>
                    </a:moveTo>
                    <a:cubicBezTo>
                      <a:pt x="822" y="712"/>
                      <a:pt x="809" y="736"/>
                      <a:pt x="794" y="744"/>
                    </a:cubicBezTo>
                    <a:cubicBezTo>
                      <a:pt x="462" y="934"/>
                      <a:pt x="462" y="934"/>
                      <a:pt x="462" y="934"/>
                    </a:cubicBezTo>
                    <a:cubicBezTo>
                      <a:pt x="448" y="942"/>
                      <a:pt x="420" y="942"/>
                      <a:pt x="406" y="934"/>
                    </a:cubicBezTo>
                    <a:cubicBezTo>
                      <a:pt x="74" y="744"/>
                      <a:pt x="74" y="744"/>
                      <a:pt x="74" y="744"/>
                    </a:cubicBezTo>
                    <a:cubicBezTo>
                      <a:pt x="59" y="736"/>
                      <a:pt x="46" y="712"/>
                      <a:pt x="46" y="695"/>
                    </a:cubicBezTo>
                    <a:cubicBezTo>
                      <a:pt x="46" y="294"/>
                      <a:pt x="46" y="294"/>
                      <a:pt x="46" y="294"/>
                    </a:cubicBezTo>
                    <a:cubicBezTo>
                      <a:pt x="46" y="277"/>
                      <a:pt x="59" y="254"/>
                      <a:pt x="74" y="246"/>
                    </a:cubicBezTo>
                    <a:cubicBezTo>
                      <a:pt x="406" y="56"/>
                      <a:pt x="406" y="56"/>
                      <a:pt x="406" y="56"/>
                    </a:cubicBezTo>
                    <a:cubicBezTo>
                      <a:pt x="413" y="52"/>
                      <a:pt x="423" y="49"/>
                      <a:pt x="434" y="49"/>
                    </a:cubicBezTo>
                    <a:cubicBezTo>
                      <a:pt x="445" y="49"/>
                      <a:pt x="455" y="52"/>
                      <a:pt x="462" y="56"/>
                    </a:cubicBezTo>
                    <a:cubicBezTo>
                      <a:pt x="794" y="246"/>
                      <a:pt x="794" y="246"/>
                      <a:pt x="794" y="246"/>
                    </a:cubicBezTo>
                    <a:cubicBezTo>
                      <a:pt x="809" y="254"/>
                      <a:pt x="822" y="277"/>
                      <a:pt x="822" y="294"/>
                    </a:cubicBezTo>
                    <a:lnTo>
                      <a:pt x="822" y="695"/>
                    </a:lnTo>
                    <a:close/>
                  </a:path>
                </a:pathLst>
              </a:custGeom>
              <a:grp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39" name="Freeform 5"/>
            <p:cNvSpPr>
              <a:spLocks noEditPoints="1"/>
            </p:cNvSpPr>
            <p:nvPr/>
          </p:nvSpPr>
          <p:spPr bwMode="auto">
            <a:xfrm>
              <a:off x="9920018" y="3154105"/>
              <a:ext cx="160165" cy="145826"/>
            </a:xfrm>
            <a:custGeom>
              <a:avLst/>
              <a:gdLst>
                <a:gd name="T0" fmla="*/ 76 w 176"/>
                <a:gd name="T1" fmla="*/ 59 h 175"/>
                <a:gd name="T2" fmla="*/ 61 w 176"/>
                <a:gd name="T3" fmla="*/ 97 h 175"/>
                <a:gd name="T4" fmla="*/ 58 w 176"/>
                <a:gd name="T5" fmla="*/ 100 h 175"/>
                <a:gd name="T6" fmla="*/ 78 w 176"/>
                <a:gd name="T7" fmla="*/ 117 h 175"/>
                <a:gd name="T8" fmla="*/ 80 w 176"/>
                <a:gd name="T9" fmla="*/ 115 h 175"/>
                <a:gd name="T10" fmla="*/ 78 w 176"/>
                <a:gd name="T11" fmla="*/ 57 h 175"/>
                <a:gd name="T12" fmla="*/ 102 w 176"/>
                <a:gd name="T13" fmla="*/ 4 h 175"/>
                <a:gd name="T14" fmla="*/ 156 w 176"/>
                <a:gd name="T15" fmla="*/ 46 h 175"/>
                <a:gd name="T16" fmla="*/ 88 w 176"/>
                <a:gd name="T17" fmla="*/ 31 h 175"/>
                <a:gd name="T18" fmla="*/ 20 w 176"/>
                <a:gd name="T19" fmla="*/ 45 h 175"/>
                <a:gd name="T20" fmla="*/ 74 w 176"/>
                <a:gd name="T21" fmla="*/ 4 h 175"/>
                <a:gd name="T22" fmla="*/ 0 w 176"/>
                <a:gd name="T23" fmla="*/ 87 h 175"/>
                <a:gd name="T24" fmla="*/ 8 w 176"/>
                <a:gd name="T25" fmla="*/ 117 h 175"/>
                <a:gd name="T26" fmla="*/ 12 w 176"/>
                <a:gd name="T27" fmla="*/ 111 h 175"/>
                <a:gd name="T28" fmla="*/ 18 w 176"/>
                <a:gd name="T29" fmla="*/ 49 h 175"/>
                <a:gd name="T30" fmla="*/ 32 w 176"/>
                <a:gd name="T31" fmla="*/ 87 h 175"/>
                <a:gd name="T32" fmla="*/ 86 w 176"/>
                <a:gd name="T33" fmla="*/ 167 h 175"/>
                <a:gd name="T34" fmla="*/ 24 w 176"/>
                <a:gd name="T35" fmla="*/ 141 h 175"/>
                <a:gd name="T36" fmla="*/ 88 w 176"/>
                <a:gd name="T37" fmla="*/ 175 h 175"/>
                <a:gd name="T38" fmla="*/ 153 w 176"/>
                <a:gd name="T39" fmla="*/ 141 h 175"/>
                <a:gd name="T40" fmla="*/ 90 w 176"/>
                <a:gd name="T41" fmla="*/ 167 h 175"/>
                <a:gd name="T42" fmla="*/ 144 w 176"/>
                <a:gd name="T43" fmla="*/ 87 h 175"/>
                <a:gd name="T44" fmla="*/ 158 w 176"/>
                <a:gd name="T45" fmla="*/ 49 h 175"/>
                <a:gd name="T46" fmla="*/ 164 w 176"/>
                <a:gd name="T47" fmla="*/ 111 h 175"/>
                <a:gd name="T48" fmla="*/ 168 w 176"/>
                <a:gd name="T49" fmla="*/ 117 h 175"/>
                <a:gd name="T50" fmla="*/ 176 w 176"/>
                <a:gd name="T51" fmla="*/ 87 h 175"/>
                <a:gd name="T52" fmla="*/ 140 w 176"/>
                <a:gd name="T53" fmla="*/ 87 h 175"/>
                <a:gd name="T54" fmla="*/ 36 w 176"/>
                <a:gd name="T55" fmla="*/ 87 h 175"/>
                <a:gd name="T56" fmla="*/ 88 w 176"/>
                <a:gd name="T57" fmla="*/ 35 h 175"/>
                <a:gd name="T58" fmla="*/ 140 w 176"/>
                <a:gd name="T59" fmla="*/ 87 h 175"/>
                <a:gd name="T60" fmla="*/ 97 w 176"/>
                <a:gd name="T61" fmla="*/ 57 h 175"/>
                <a:gd name="T62" fmla="*/ 96 w 176"/>
                <a:gd name="T63" fmla="*/ 115 h 175"/>
                <a:gd name="T64" fmla="*/ 100 w 176"/>
                <a:gd name="T65" fmla="*/ 115 h 175"/>
                <a:gd name="T66" fmla="*/ 115 w 176"/>
                <a:gd name="T67" fmla="*/ 77 h 175"/>
                <a:gd name="T68" fmla="*/ 118 w 176"/>
                <a:gd name="T69" fmla="*/ 7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6" h="175">
                  <a:moveTo>
                    <a:pt x="78" y="57"/>
                  </a:moveTo>
                  <a:cubicBezTo>
                    <a:pt x="77" y="57"/>
                    <a:pt x="76" y="58"/>
                    <a:pt x="76" y="59"/>
                  </a:cubicBezTo>
                  <a:cubicBezTo>
                    <a:pt x="76" y="111"/>
                    <a:pt x="76" y="111"/>
                    <a:pt x="76" y="111"/>
                  </a:cubicBezTo>
                  <a:cubicBezTo>
                    <a:pt x="61" y="97"/>
                    <a:pt x="61" y="97"/>
                    <a:pt x="61" y="97"/>
                  </a:cubicBezTo>
                  <a:cubicBezTo>
                    <a:pt x="60" y="97"/>
                    <a:pt x="59" y="97"/>
                    <a:pt x="58" y="97"/>
                  </a:cubicBezTo>
                  <a:cubicBezTo>
                    <a:pt x="58" y="98"/>
                    <a:pt x="58" y="99"/>
                    <a:pt x="58" y="100"/>
                  </a:cubicBezTo>
                  <a:cubicBezTo>
                    <a:pt x="76" y="116"/>
                    <a:pt x="76" y="116"/>
                    <a:pt x="76" y="116"/>
                  </a:cubicBezTo>
                  <a:cubicBezTo>
                    <a:pt x="77" y="117"/>
                    <a:pt x="77" y="117"/>
                    <a:pt x="78" y="117"/>
                  </a:cubicBezTo>
                  <a:cubicBezTo>
                    <a:pt x="78" y="117"/>
                    <a:pt x="78" y="117"/>
                    <a:pt x="78" y="117"/>
                  </a:cubicBezTo>
                  <a:cubicBezTo>
                    <a:pt x="79" y="116"/>
                    <a:pt x="80" y="115"/>
                    <a:pt x="80" y="115"/>
                  </a:cubicBezTo>
                  <a:cubicBezTo>
                    <a:pt x="80" y="59"/>
                    <a:pt x="80" y="59"/>
                    <a:pt x="80" y="59"/>
                  </a:cubicBezTo>
                  <a:cubicBezTo>
                    <a:pt x="80" y="58"/>
                    <a:pt x="79" y="57"/>
                    <a:pt x="78" y="57"/>
                  </a:cubicBezTo>
                  <a:close/>
                  <a:moveTo>
                    <a:pt x="107" y="1"/>
                  </a:moveTo>
                  <a:cubicBezTo>
                    <a:pt x="105" y="1"/>
                    <a:pt x="102" y="2"/>
                    <a:pt x="102" y="4"/>
                  </a:cubicBezTo>
                  <a:cubicBezTo>
                    <a:pt x="102" y="6"/>
                    <a:pt x="103" y="9"/>
                    <a:pt x="105" y="9"/>
                  </a:cubicBezTo>
                  <a:cubicBezTo>
                    <a:pt x="127" y="14"/>
                    <a:pt x="145" y="27"/>
                    <a:pt x="156" y="46"/>
                  </a:cubicBezTo>
                  <a:cubicBezTo>
                    <a:pt x="136" y="58"/>
                    <a:pt x="136" y="58"/>
                    <a:pt x="136" y="58"/>
                  </a:cubicBezTo>
                  <a:cubicBezTo>
                    <a:pt x="125" y="41"/>
                    <a:pt x="107" y="31"/>
                    <a:pt x="88" y="31"/>
                  </a:cubicBezTo>
                  <a:cubicBezTo>
                    <a:pt x="69" y="31"/>
                    <a:pt x="51" y="41"/>
                    <a:pt x="40" y="57"/>
                  </a:cubicBezTo>
                  <a:cubicBezTo>
                    <a:pt x="20" y="45"/>
                    <a:pt x="20" y="45"/>
                    <a:pt x="20" y="45"/>
                  </a:cubicBezTo>
                  <a:cubicBezTo>
                    <a:pt x="31" y="27"/>
                    <a:pt x="49" y="13"/>
                    <a:pt x="71" y="9"/>
                  </a:cubicBezTo>
                  <a:cubicBezTo>
                    <a:pt x="73" y="8"/>
                    <a:pt x="74" y="6"/>
                    <a:pt x="74" y="4"/>
                  </a:cubicBezTo>
                  <a:cubicBezTo>
                    <a:pt x="74" y="2"/>
                    <a:pt x="71" y="0"/>
                    <a:pt x="69" y="1"/>
                  </a:cubicBezTo>
                  <a:cubicBezTo>
                    <a:pt x="29" y="10"/>
                    <a:pt x="0" y="46"/>
                    <a:pt x="0" y="87"/>
                  </a:cubicBezTo>
                  <a:cubicBezTo>
                    <a:pt x="0" y="96"/>
                    <a:pt x="1" y="105"/>
                    <a:pt x="4" y="114"/>
                  </a:cubicBezTo>
                  <a:cubicBezTo>
                    <a:pt x="4" y="115"/>
                    <a:pt x="6" y="117"/>
                    <a:pt x="8" y="117"/>
                  </a:cubicBezTo>
                  <a:cubicBezTo>
                    <a:pt x="8" y="117"/>
                    <a:pt x="9" y="117"/>
                    <a:pt x="9" y="117"/>
                  </a:cubicBezTo>
                  <a:cubicBezTo>
                    <a:pt x="11" y="116"/>
                    <a:pt x="12" y="114"/>
                    <a:pt x="12" y="111"/>
                  </a:cubicBezTo>
                  <a:cubicBezTo>
                    <a:pt x="10" y="103"/>
                    <a:pt x="8" y="95"/>
                    <a:pt x="8" y="87"/>
                  </a:cubicBezTo>
                  <a:cubicBezTo>
                    <a:pt x="8" y="73"/>
                    <a:pt x="12" y="61"/>
                    <a:pt x="18" y="49"/>
                  </a:cubicBezTo>
                  <a:cubicBezTo>
                    <a:pt x="39" y="61"/>
                    <a:pt x="39" y="61"/>
                    <a:pt x="39" y="61"/>
                  </a:cubicBezTo>
                  <a:cubicBezTo>
                    <a:pt x="34" y="69"/>
                    <a:pt x="32" y="78"/>
                    <a:pt x="32" y="87"/>
                  </a:cubicBezTo>
                  <a:cubicBezTo>
                    <a:pt x="32" y="117"/>
                    <a:pt x="56" y="142"/>
                    <a:pt x="86" y="143"/>
                  </a:cubicBezTo>
                  <a:cubicBezTo>
                    <a:pt x="86" y="167"/>
                    <a:pt x="86" y="167"/>
                    <a:pt x="86" y="167"/>
                  </a:cubicBezTo>
                  <a:cubicBezTo>
                    <a:pt x="65" y="167"/>
                    <a:pt x="44" y="157"/>
                    <a:pt x="29" y="141"/>
                  </a:cubicBezTo>
                  <a:cubicBezTo>
                    <a:pt x="28" y="139"/>
                    <a:pt x="25" y="139"/>
                    <a:pt x="24" y="141"/>
                  </a:cubicBezTo>
                  <a:cubicBezTo>
                    <a:pt x="22" y="142"/>
                    <a:pt x="22" y="145"/>
                    <a:pt x="23" y="146"/>
                  </a:cubicBezTo>
                  <a:cubicBezTo>
                    <a:pt x="40" y="165"/>
                    <a:pt x="63" y="175"/>
                    <a:pt x="88" y="175"/>
                  </a:cubicBezTo>
                  <a:cubicBezTo>
                    <a:pt x="113" y="175"/>
                    <a:pt x="136" y="165"/>
                    <a:pt x="153" y="146"/>
                  </a:cubicBezTo>
                  <a:cubicBezTo>
                    <a:pt x="155" y="145"/>
                    <a:pt x="154" y="142"/>
                    <a:pt x="153" y="141"/>
                  </a:cubicBezTo>
                  <a:cubicBezTo>
                    <a:pt x="151" y="139"/>
                    <a:pt x="149" y="139"/>
                    <a:pt x="147" y="141"/>
                  </a:cubicBezTo>
                  <a:cubicBezTo>
                    <a:pt x="132" y="157"/>
                    <a:pt x="112" y="167"/>
                    <a:pt x="90" y="167"/>
                  </a:cubicBezTo>
                  <a:cubicBezTo>
                    <a:pt x="90" y="143"/>
                    <a:pt x="90" y="143"/>
                    <a:pt x="90" y="143"/>
                  </a:cubicBezTo>
                  <a:cubicBezTo>
                    <a:pt x="120" y="142"/>
                    <a:pt x="144" y="117"/>
                    <a:pt x="144" y="87"/>
                  </a:cubicBezTo>
                  <a:cubicBezTo>
                    <a:pt x="144" y="78"/>
                    <a:pt x="142" y="69"/>
                    <a:pt x="138" y="61"/>
                  </a:cubicBezTo>
                  <a:cubicBezTo>
                    <a:pt x="158" y="49"/>
                    <a:pt x="158" y="49"/>
                    <a:pt x="158" y="49"/>
                  </a:cubicBezTo>
                  <a:cubicBezTo>
                    <a:pt x="165" y="61"/>
                    <a:pt x="168" y="73"/>
                    <a:pt x="168" y="87"/>
                  </a:cubicBezTo>
                  <a:cubicBezTo>
                    <a:pt x="168" y="95"/>
                    <a:pt x="167" y="103"/>
                    <a:pt x="164" y="111"/>
                  </a:cubicBezTo>
                  <a:cubicBezTo>
                    <a:pt x="164" y="113"/>
                    <a:pt x="165" y="116"/>
                    <a:pt x="167" y="117"/>
                  </a:cubicBezTo>
                  <a:cubicBezTo>
                    <a:pt x="168" y="117"/>
                    <a:pt x="168" y="117"/>
                    <a:pt x="168" y="117"/>
                  </a:cubicBezTo>
                  <a:cubicBezTo>
                    <a:pt x="170" y="117"/>
                    <a:pt x="172" y="115"/>
                    <a:pt x="172" y="114"/>
                  </a:cubicBezTo>
                  <a:cubicBezTo>
                    <a:pt x="175" y="105"/>
                    <a:pt x="176" y="96"/>
                    <a:pt x="176" y="87"/>
                  </a:cubicBezTo>
                  <a:cubicBezTo>
                    <a:pt x="176" y="46"/>
                    <a:pt x="147" y="10"/>
                    <a:pt x="107" y="1"/>
                  </a:cubicBezTo>
                  <a:close/>
                  <a:moveTo>
                    <a:pt x="140" y="87"/>
                  </a:moveTo>
                  <a:cubicBezTo>
                    <a:pt x="140" y="116"/>
                    <a:pt x="117" y="139"/>
                    <a:pt x="88" y="139"/>
                  </a:cubicBezTo>
                  <a:cubicBezTo>
                    <a:pt x="59" y="139"/>
                    <a:pt x="36" y="116"/>
                    <a:pt x="36" y="87"/>
                  </a:cubicBezTo>
                  <a:cubicBezTo>
                    <a:pt x="36" y="78"/>
                    <a:pt x="38" y="69"/>
                    <a:pt x="43" y="61"/>
                  </a:cubicBezTo>
                  <a:cubicBezTo>
                    <a:pt x="52" y="45"/>
                    <a:pt x="70" y="35"/>
                    <a:pt x="88" y="35"/>
                  </a:cubicBezTo>
                  <a:cubicBezTo>
                    <a:pt x="106" y="35"/>
                    <a:pt x="124" y="45"/>
                    <a:pt x="133" y="61"/>
                  </a:cubicBezTo>
                  <a:cubicBezTo>
                    <a:pt x="138" y="69"/>
                    <a:pt x="140" y="78"/>
                    <a:pt x="140" y="87"/>
                  </a:cubicBezTo>
                  <a:close/>
                  <a:moveTo>
                    <a:pt x="99" y="57"/>
                  </a:moveTo>
                  <a:cubicBezTo>
                    <a:pt x="99" y="57"/>
                    <a:pt x="98" y="57"/>
                    <a:pt x="97" y="57"/>
                  </a:cubicBezTo>
                  <a:cubicBezTo>
                    <a:pt x="96" y="57"/>
                    <a:pt x="96" y="58"/>
                    <a:pt x="96" y="59"/>
                  </a:cubicBezTo>
                  <a:cubicBezTo>
                    <a:pt x="96" y="115"/>
                    <a:pt x="96" y="115"/>
                    <a:pt x="96" y="115"/>
                  </a:cubicBezTo>
                  <a:cubicBezTo>
                    <a:pt x="96" y="116"/>
                    <a:pt x="97" y="117"/>
                    <a:pt x="98" y="117"/>
                  </a:cubicBezTo>
                  <a:cubicBezTo>
                    <a:pt x="99" y="117"/>
                    <a:pt x="100" y="116"/>
                    <a:pt x="100" y="115"/>
                  </a:cubicBezTo>
                  <a:cubicBezTo>
                    <a:pt x="100" y="63"/>
                    <a:pt x="100" y="63"/>
                    <a:pt x="100" y="63"/>
                  </a:cubicBezTo>
                  <a:cubicBezTo>
                    <a:pt x="115" y="77"/>
                    <a:pt x="115" y="77"/>
                    <a:pt x="115" y="77"/>
                  </a:cubicBezTo>
                  <a:cubicBezTo>
                    <a:pt x="116" y="77"/>
                    <a:pt x="117" y="77"/>
                    <a:pt x="118" y="77"/>
                  </a:cubicBezTo>
                  <a:cubicBezTo>
                    <a:pt x="118" y="76"/>
                    <a:pt x="118" y="75"/>
                    <a:pt x="118" y="74"/>
                  </a:cubicBezTo>
                  <a:lnTo>
                    <a:pt x="99" y="57"/>
                  </a:ln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0" name="Freeform 9"/>
            <p:cNvSpPr>
              <a:spLocks noEditPoints="1"/>
            </p:cNvSpPr>
            <p:nvPr/>
          </p:nvSpPr>
          <p:spPr bwMode="auto">
            <a:xfrm>
              <a:off x="10260271" y="3153414"/>
              <a:ext cx="160165" cy="126773"/>
            </a:xfrm>
            <a:custGeom>
              <a:avLst/>
              <a:gdLst>
                <a:gd name="T0" fmla="*/ 48 w 176"/>
                <a:gd name="T1" fmla="*/ 116 h 152"/>
                <a:gd name="T2" fmla="*/ 8 w 176"/>
                <a:gd name="T3" fmla="*/ 108 h 152"/>
                <a:gd name="T4" fmla="*/ 16 w 176"/>
                <a:gd name="T5" fmla="*/ 8 h 152"/>
                <a:gd name="T6" fmla="*/ 156 w 176"/>
                <a:gd name="T7" fmla="*/ 16 h 152"/>
                <a:gd name="T8" fmla="*/ 160 w 176"/>
                <a:gd name="T9" fmla="*/ 60 h 152"/>
                <a:gd name="T10" fmla="*/ 164 w 176"/>
                <a:gd name="T11" fmla="*/ 16 h 152"/>
                <a:gd name="T12" fmla="*/ 16 w 176"/>
                <a:gd name="T13" fmla="*/ 0 h 152"/>
                <a:gd name="T14" fmla="*/ 0 w 176"/>
                <a:gd name="T15" fmla="*/ 108 h 152"/>
                <a:gd name="T16" fmla="*/ 48 w 176"/>
                <a:gd name="T17" fmla="*/ 124 h 152"/>
                <a:gd name="T18" fmla="*/ 140 w 176"/>
                <a:gd name="T19" fmla="*/ 144 h 152"/>
                <a:gd name="T20" fmla="*/ 20 w 176"/>
                <a:gd name="T21" fmla="*/ 148 h 152"/>
                <a:gd name="T22" fmla="*/ 140 w 176"/>
                <a:gd name="T23" fmla="*/ 152 h 152"/>
                <a:gd name="T24" fmla="*/ 140 w 176"/>
                <a:gd name="T25" fmla="*/ 144 h 152"/>
                <a:gd name="T26" fmla="*/ 118 w 176"/>
                <a:gd name="T27" fmla="*/ 44 h 152"/>
                <a:gd name="T28" fmla="*/ 60 w 176"/>
                <a:gd name="T29" fmla="*/ 96 h 152"/>
                <a:gd name="T30" fmla="*/ 144 w 176"/>
                <a:gd name="T31" fmla="*/ 128 h 152"/>
                <a:gd name="T32" fmla="*/ 148 w 176"/>
                <a:gd name="T33" fmla="*/ 65 h 152"/>
                <a:gd name="T34" fmla="*/ 92 w 176"/>
                <a:gd name="T35" fmla="*/ 120 h 152"/>
                <a:gd name="T36" fmla="*/ 89 w 176"/>
                <a:gd name="T37" fmla="*/ 73 h 152"/>
                <a:gd name="T38" fmla="*/ 118 w 176"/>
                <a:gd name="T39" fmla="*/ 52 h 152"/>
                <a:gd name="T40" fmla="*/ 148 w 176"/>
                <a:gd name="T41" fmla="*/ 73 h 152"/>
                <a:gd name="T42" fmla="*/ 144 w 176"/>
                <a:gd name="T43" fmla="*/ 120 h 152"/>
                <a:gd name="T44" fmla="*/ 108 w 176"/>
                <a:gd name="T45" fmla="*/ 74 h 152"/>
                <a:gd name="T46" fmla="*/ 99 w 176"/>
                <a:gd name="T47" fmla="*/ 89 h 152"/>
                <a:gd name="T48" fmla="*/ 108 w 176"/>
                <a:gd name="T49" fmla="*/ 81 h 152"/>
                <a:gd name="T50" fmla="*/ 110 w 176"/>
                <a:gd name="T51" fmla="*/ 110 h 152"/>
                <a:gd name="T52" fmla="*/ 112 w 176"/>
                <a:gd name="T53" fmla="*/ 76 h 152"/>
                <a:gd name="T54" fmla="*/ 134 w 176"/>
                <a:gd name="T55" fmla="*/ 95 h 152"/>
                <a:gd name="T56" fmla="*/ 128 w 176"/>
                <a:gd name="T57" fmla="*/ 76 h 152"/>
                <a:gd name="T58" fmla="*/ 124 w 176"/>
                <a:gd name="T59" fmla="*/ 76 h 152"/>
                <a:gd name="T60" fmla="*/ 125 w 176"/>
                <a:gd name="T61" fmla="*/ 110 h 152"/>
                <a:gd name="T62" fmla="*/ 128 w 176"/>
                <a:gd name="T63" fmla="*/ 109 h 152"/>
                <a:gd name="T64" fmla="*/ 137 w 176"/>
                <a:gd name="T65" fmla="*/ 9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52">
                  <a:moveTo>
                    <a:pt x="52" y="120"/>
                  </a:moveTo>
                  <a:cubicBezTo>
                    <a:pt x="52" y="118"/>
                    <a:pt x="50" y="116"/>
                    <a:pt x="48" y="116"/>
                  </a:cubicBezTo>
                  <a:cubicBezTo>
                    <a:pt x="16" y="116"/>
                    <a:pt x="16" y="116"/>
                    <a:pt x="16" y="116"/>
                  </a:cubicBezTo>
                  <a:cubicBezTo>
                    <a:pt x="12" y="116"/>
                    <a:pt x="8" y="112"/>
                    <a:pt x="8" y="108"/>
                  </a:cubicBezTo>
                  <a:cubicBezTo>
                    <a:pt x="8" y="16"/>
                    <a:pt x="8" y="16"/>
                    <a:pt x="8" y="16"/>
                  </a:cubicBezTo>
                  <a:cubicBezTo>
                    <a:pt x="8" y="12"/>
                    <a:pt x="12" y="8"/>
                    <a:pt x="16" y="8"/>
                  </a:cubicBezTo>
                  <a:cubicBezTo>
                    <a:pt x="148" y="8"/>
                    <a:pt x="148" y="8"/>
                    <a:pt x="148" y="8"/>
                  </a:cubicBezTo>
                  <a:cubicBezTo>
                    <a:pt x="152" y="8"/>
                    <a:pt x="156" y="12"/>
                    <a:pt x="156" y="16"/>
                  </a:cubicBezTo>
                  <a:cubicBezTo>
                    <a:pt x="156" y="56"/>
                    <a:pt x="156" y="56"/>
                    <a:pt x="156" y="56"/>
                  </a:cubicBezTo>
                  <a:cubicBezTo>
                    <a:pt x="156" y="58"/>
                    <a:pt x="158" y="60"/>
                    <a:pt x="160" y="60"/>
                  </a:cubicBezTo>
                  <a:cubicBezTo>
                    <a:pt x="162" y="60"/>
                    <a:pt x="164" y="58"/>
                    <a:pt x="164" y="56"/>
                  </a:cubicBezTo>
                  <a:cubicBezTo>
                    <a:pt x="164" y="16"/>
                    <a:pt x="164" y="16"/>
                    <a:pt x="164" y="16"/>
                  </a:cubicBezTo>
                  <a:cubicBezTo>
                    <a:pt x="164" y="7"/>
                    <a:pt x="157" y="0"/>
                    <a:pt x="148" y="0"/>
                  </a:cubicBezTo>
                  <a:cubicBezTo>
                    <a:pt x="16" y="0"/>
                    <a:pt x="16" y="0"/>
                    <a:pt x="16" y="0"/>
                  </a:cubicBezTo>
                  <a:cubicBezTo>
                    <a:pt x="7" y="0"/>
                    <a:pt x="0" y="7"/>
                    <a:pt x="0" y="16"/>
                  </a:cubicBezTo>
                  <a:cubicBezTo>
                    <a:pt x="0" y="108"/>
                    <a:pt x="0" y="108"/>
                    <a:pt x="0" y="108"/>
                  </a:cubicBezTo>
                  <a:cubicBezTo>
                    <a:pt x="0" y="117"/>
                    <a:pt x="7" y="124"/>
                    <a:pt x="16" y="124"/>
                  </a:cubicBezTo>
                  <a:cubicBezTo>
                    <a:pt x="48" y="124"/>
                    <a:pt x="48" y="124"/>
                    <a:pt x="48" y="124"/>
                  </a:cubicBezTo>
                  <a:cubicBezTo>
                    <a:pt x="50" y="124"/>
                    <a:pt x="52" y="122"/>
                    <a:pt x="52" y="120"/>
                  </a:cubicBezTo>
                  <a:close/>
                  <a:moveTo>
                    <a:pt x="140" y="144"/>
                  </a:moveTo>
                  <a:cubicBezTo>
                    <a:pt x="24" y="144"/>
                    <a:pt x="24" y="144"/>
                    <a:pt x="24" y="144"/>
                  </a:cubicBezTo>
                  <a:cubicBezTo>
                    <a:pt x="22" y="144"/>
                    <a:pt x="20" y="146"/>
                    <a:pt x="20" y="148"/>
                  </a:cubicBezTo>
                  <a:cubicBezTo>
                    <a:pt x="20" y="150"/>
                    <a:pt x="22" y="152"/>
                    <a:pt x="24" y="152"/>
                  </a:cubicBezTo>
                  <a:cubicBezTo>
                    <a:pt x="140" y="152"/>
                    <a:pt x="140" y="152"/>
                    <a:pt x="140" y="152"/>
                  </a:cubicBezTo>
                  <a:cubicBezTo>
                    <a:pt x="142" y="152"/>
                    <a:pt x="144" y="150"/>
                    <a:pt x="144" y="148"/>
                  </a:cubicBezTo>
                  <a:cubicBezTo>
                    <a:pt x="144" y="146"/>
                    <a:pt x="142" y="144"/>
                    <a:pt x="140" y="144"/>
                  </a:cubicBezTo>
                  <a:close/>
                  <a:moveTo>
                    <a:pt x="148" y="65"/>
                  </a:moveTo>
                  <a:cubicBezTo>
                    <a:pt x="144" y="53"/>
                    <a:pt x="132" y="44"/>
                    <a:pt x="118" y="44"/>
                  </a:cubicBezTo>
                  <a:cubicBezTo>
                    <a:pt x="104" y="44"/>
                    <a:pt x="92" y="53"/>
                    <a:pt x="88" y="65"/>
                  </a:cubicBezTo>
                  <a:cubicBezTo>
                    <a:pt x="72" y="67"/>
                    <a:pt x="60" y="80"/>
                    <a:pt x="60" y="96"/>
                  </a:cubicBezTo>
                  <a:cubicBezTo>
                    <a:pt x="60" y="114"/>
                    <a:pt x="74" y="128"/>
                    <a:pt x="92" y="128"/>
                  </a:cubicBezTo>
                  <a:cubicBezTo>
                    <a:pt x="144" y="128"/>
                    <a:pt x="144" y="128"/>
                    <a:pt x="144" y="128"/>
                  </a:cubicBezTo>
                  <a:cubicBezTo>
                    <a:pt x="162" y="128"/>
                    <a:pt x="176" y="114"/>
                    <a:pt x="176" y="96"/>
                  </a:cubicBezTo>
                  <a:cubicBezTo>
                    <a:pt x="176" y="80"/>
                    <a:pt x="164" y="67"/>
                    <a:pt x="148" y="65"/>
                  </a:cubicBezTo>
                  <a:close/>
                  <a:moveTo>
                    <a:pt x="144" y="120"/>
                  </a:moveTo>
                  <a:cubicBezTo>
                    <a:pt x="92" y="120"/>
                    <a:pt x="92" y="120"/>
                    <a:pt x="92" y="120"/>
                  </a:cubicBezTo>
                  <a:cubicBezTo>
                    <a:pt x="78" y="120"/>
                    <a:pt x="68" y="110"/>
                    <a:pt x="68" y="96"/>
                  </a:cubicBezTo>
                  <a:cubicBezTo>
                    <a:pt x="68" y="84"/>
                    <a:pt x="77" y="74"/>
                    <a:pt x="89" y="73"/>
                  </a:cubicBezTo>
                  <a:cubicBezTo>
                    <a:pt x="92" y="73"/>
                    <a:pt x="95" y="71"/>
                    <a:pt x="96" y="68"/>
                  </a:cubicBezTo>
                  <a:cubicBezTo>
                    <a:pt x="99" y="58"/>
                    <a:pt x="108" y="52"/>
                    <a:pt x="118" y="52"/>
                  </a:cubicBezTo>
                  <a:cubicBezTo>
                    <a:pt x="128" y="52"/>
                    <a:pt x="138" y="58"/>
                    <a:pt x="141" y="68"/>
                  </a:cubicBezTo>
                  <a:cubicBezTo>
                    <a:pt x="142" y="71"/>
                    <a:pt x="144" y="73"/>
                    <a:pt x="148" y="73"/>
                  </a:cubicBezTo>
                  <a:cubicBezTo>
                    <a:pt x="160" y="74"/>
                    <a:pt x="169" y="84"/>
                    <a:pt x="169" y="96"/>
                  </a:cubicBezTo>
                  <a:cubicBezTo>
                    <a:pt x="168" y="110"/>
                    <a:pt x="157" y="120"/>
                    <a:pt x="144" y="120"/>
                  </a:cubicBezTo>
                  <a:close/>
                  <a:moveTo>
                    <a:pt x="111" y="74"/>
                  </a:moveTo>
                  <a:cubicBezTo>
                    <a:pt x="110" y="74"/>
                    <a:pt x="109" y="74"/>
                    <a:pt x="108" y="74"/>
                  </a:cubicBezTo>
                  <a:cubicBezTo>
                    <a:pt x="98" y="86"/>
                    <a:pt x="98" y="86"/>
                    <a:pt x="98" y="86"/>
                  </a:cubicBezTo>
                  <a:cubicBezTo>
                    <a:pt x="98" y="87"/>
                    <a:pt x="98" y="88"/>
                    <a:pt x="99" y="89"/>
                  </a:cubicBezTo>
                  <a:cubicBezTo>
                    <a:pt x="100" y="90"/>
                    <a:pt x="101" y="90"/>
                    <a:pt x="102" y="89"/>
                  </a:cubicBezTo>
                  <a:cubicBezTo>
                    <a:pt x="108" y="81"/>
                    <a:pt x="108" y="81"/>
                    <a:pt x="108" y="81"/>
                  </a:cubicBezTo>
                  <a:cubicBezTo>
                    <a:pt x="108" y="108"/>
                    <a:pt x="108" y="108"/>
                    <a:pt x="108" y="108"/>
                  </a:cubicBezTo>
                  <a:cubicBezTo>
                    <a:pt x="108" y="109"/>
                    <a:pt x="109" y="110"/>
                    <a:pt x="110" y="110"/>
                  </a:cubicBezTo>
                  <a:cubicBezTo>
                    <a:pt x="111" y="110"/>
                    <a:pt x="112" y="109"/>
                    <a:pt x="112" y="108"/>
                  </a:cubicBezTo>
                  <a:cubicBezTo>
                    <a:pt x="112" y="76"/>
                    <a:pt x="112" y="76"/>
                    <a:pt x="112" y="76"/>
                  </a:cubicBezTo>
                  <a:cubicBezTo>
                    <a:pt x="112" y="75"/>
                    <a:pt x="112" y="74"/>
                    <a:pt x="111" y="74"/>
                  </a:cubicBezTo>
                  <a:close/>
                  <a:moveTo>
                    <a:pt x="134" y="95"/>
                  </a:moveTo>
                  <a:cubicBezTo>
                    <a:pt x="128" y="102"/>
                    <a:pt x="128" y="102"/>
                    <a:pt x="128" y="102"/>
                  </a:cubicBezTo>
                  <a:cubicBezTo>
                    <a:pt x="128" y="76"/>
                    <a:pt x="128" y="76"/>
                    <a:pt x="128" y="76"/>
                  </a:cubicBezTo>
                  <a:cubicBezTo>
                    <a:pt x="128" y="75"/>
                    <a:pt x="127" y="74"/>
                    <a:pt x="126" y="74"/>
                  </a:cubicBezTo>
                  <a:cubicBezTo>
                    <a:pt x="125" y="74"/>
                    <a:pt x="124" y="75"/>
                    <a:pt x="124" y="76"/>
                  </a:cubicBezTo>
                  <a:cubicBezTo>
                    <a:pt x="124" y="108"/>
                    <a:pt x="124" y="108"/>
                    <a:pt x="124" y="108"/>
                  </a:cubicBezTo>
                  <a:cubicBezTo>
                    <a:pt x="124" y="109"/>
                    <a:pt x="124" y="110"/>
                    <a:pt x="125" y="110"/>
                  </a:cubicBezTo>
                  <a:cubicBezTo>
                    <a:pt x="126" y="110"/>
                    <a:pt x="126" y="110"/>
                    <a:pt x="126" y="110"/>
                  </a:cubicBezTo>
                  <a:cubicBezTo>
                    <a:pt x="126" y="110"/>
                    <a:pt x="127" y="110"/>
                    <a:pt x="128" y="109"/>
                  </a:cubicBezTo>
                  <a:cubicBezTo>
                    <a:pt x="138" y="97"/>
                    <a:pt x="138" y="97"/>
                    <a:pt x="138" y="97"/>
                  </a:cubicBezTo>
                  <a:cubicBezTo>
                    <a:pt x="138" y="96"/>
                    <a:pt x="138" y="95"/>
                    <a:pt x="137" y="94"/>
                  </a:cubicBezTo>
                  <a:cubicBezTo>
                    <a:pt x="136" y="94"/>
                    <a:pt x="135" y="94"/>
                    <a:pt x="134" y="95"/>
                  </a:cubicBez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1" name="矩形 340"/>
            <p:cNvSpPr/>
            <p:nvPr/>
          </p:nvSpPr>
          <p:spPr>
            <a:xfrm>
              <a:off x="8741218" y="3062837"/>
              <a:ext cx="1751663" cy="406584"/>
            </a:xfrm>
            <a:prstGeom prst="rect">
              <a:avLst/>
            </a:prstGeom>
            <a:noFill/>
            <a:ln w="3175" cap="flat" cmpd="sng" algn="ctr">
              <a:solidFill>
                <a:srgbClr val="F08500"/>
              </a:solidFill>
              <a:prstDash val="solid"/>
              <a:miter lim="800000"/>
            </a:ln>
            <a:effectLst/>
          </p:spPr>
          <p:txBody>
            <a:bodyPr lIns="0" tIns="0" rIns="0" bIns="0" rtlCol="0" anchor="ctr"/>
            <a:lstStyle/>
            <a:p>
              <a:pPr marL="0" marR="0" lvl="0" indent="0" algn="ctr"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2" name="TextBox 35"/>
            <p:cNvSpPr txBox="1"/>
            <p:nvPr/>
          </p:nvSpPr>
          <p:spPr>
            <a:xfrm>
              <a:off x="9282533" y="3291799"/>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OMS</a:t>
              </a:r>
              <a:endParaRPr kumimoji="0" lang="zh-CN" alt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3" name="TextBox 35"/>
            <p:cNvSpPr txBox="1"/>
            <p:nvPr/>
          </p:nvSpPr>
          <p:spPr>
            <a:xfrm>
              <a:off x="9563318" y="3291799"/>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CDM</a:t>
              </a:r>
              <a:endParaRPr kumimoji="0" lang="zh-CN" alt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4" name="TextBox 35"/>
            <p:cNvSpPr txBox="1"/>
            <p:nvPr/>
          </p:nvSpPr>
          <p:spPr>
            <a:xfrm>
              <a:off x="9882039" y="3291799"/>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CMC</a:t>
              </a:r>
              <a:endParaRPr kumimoji="0" lang="zh-CN" alt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5" name="TextBox 35"/>
            <p:cNvSpPr txBox="1"/>
            <p:nvPr/>
          </p:nvSpPr>
          <p:spPr>
            <a:xfrm>
              <a:off x="10213520" y="3291799"/>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sms</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6" name="文本框 553"/>
            <p:cNvSpPr txBox="1"/>
            <p:nvPr/>
          </p:nvSpPr>
          <p:spPr>
            <a:xfrm>
              <a:off x="8810153" y="3181179"/>
              <a:ext cx="514882" cy="125776"/>
            </a:xfrm>
            <a:prstGeom prst="rect">
              <a:avLst/>
            </a:prstGeom>
            <a:noFill/>
          </p:spPr>
          <p:txBody>
            <a:bodyPr wrap="square" lIns="0" tIns="0" rIns="0" bIns="0" rtlCol="0">
              <a:spAutoFit/>
            </a:bodyPr>
            <a:lstStyle>
              <a:defPPr>
                <a:defRPr lang="en-US"/>
              </a:defPPr>
              <a:lvl1pPr defTabSz="1218824">
                <a:defRPr sz="800" b="1">
                  <a:solidFill>
                    <a:srgbClr val="FBA000"/>
                  </a:solidFill>
                  <a:latin typeface="Arial" panose="020B0604020202020204" pitchFamily="34" charset="0"/>
                </a:defRPr>
              </a:lvl1pPr>
            </a:lstStyle>
            <a:p>
              <a:pPr marL="0" marR="0" lvl="0" indent="0" defTabSz="1218824"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迁移</a:t>
              </a:r>
              <a:endParaRPr kumimoji="0" lang="en-US" sz="10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7" name="Freeform 5"/>
            <p:cNvSpPr>
              <a:spLocks noEditPoints="1"/>
            </p:cNvSpPr>
            <p:nvPr/>
          </p:nvSpPr>
          <p:spPr bwMode="auto">
            <a:xfrm>
              <a:off x="4589470" y="1946487"/>
              <a:ext cx="135920" cy="113167"/>
            </a:xfrm>
            <a:custGeom>
              <a:avLst/>
              <a:gdLst>
                <a:gd name="T0" fmla="*/ 16 w 176"/>
                <a:gd name="T1" fmla="*/ 144 h 160"/>
                <a:gd name="T2" fmla="*/ 8 w 176"/>
                <a:gd name="T3" fmla="*/ 24 h 160"/>
                <a:gd name="T4" fmla="*/ 33 w 176"/>
                <a:gd name="T5" fmla="*/ 16 h 160"/>
                <a:gd name="T6" fmla="*/ 56 w 176"/>
                <a:gd name="T7" fmla="*/ 12 h 160"/>
                <a:gd name="T8" fmla="*/ 33 w 176"/>
                <a:gd name="T9" fmla="*/ 8 h 160"/>
                <a:gd name="T10" fmla="*/ 0 w 176"/>
                <a:gd name="T11" fmla="*/ 24 h 160"/>
                <a:gd name="T12" fmla="*/ 16 w 176"/>
                <a:gd name="T13" fmla="*/ 152 h 160"/>
                <a:gd name="T14" fmla="*/ 108 w 176"/>
                <a:gd name="T15" fmla="*/ 148 h 160"/>
                <a:gd name="T16" fmla="*/ 44 w 176"/>
                <a:gd name="T17" fmla="*/ 4 h 160"/>
                <a:gd name="T18" fmla="*/ 44 w 176"/>
                <a:gd name="T19" fmla="*/ 20 h 160"/>
                <a:gd name="T20" fmla="*/ 44 w 176"/>
                <a:gd name="T21" fmla="*/ 4 h 160"/>
                <a:gd name="T22" fmla="*/ 113 w 176"/>
                <a:gd name="T23" fmla="*/ 75 h 160"/>
                <a:gd name="T24" fmla="*/ 71 w 176"/>
                <a:gd name="T25" fmla="*/ 53 h 160"/>
                <a:gd name="T26" fmla="*/ 68 w 176"/>
                <a:gd name="T27" fmla="*/ 102 h 160"/>
                <a:gd name="T28" fmla="*/ 74 w 176"/>
                <a:gd name="T29" fmla="*/ 108 h 160"/>
                <a:gd name="T30" fmla="*/ 113 w 176"/>
                <a:gd name="T31" fmla="*/ 85 h 160"/>
                <a:gd name="T32" fmla="*/ 113 w 176"/>
                <a:gd name="T33" fmla="*/ 75 h 160"/>
                <a:gd name="T34" fmla="*/ 75 w 176"/>
                <a:gd name="T35" fmla="*/ 104 h 160"/>
                <a:gd name="T36" fmla="*/ 72 w 176"/>
                <a:gd name="T37" fmla="*/ 102 h 160"/>
                <a:gd name="T38" fmla="*/ 73 w 176"/>
                <a:gd name="T39" fmla="*/ 56 h 160"/>
                <a:gd name="T40" fmla="*/ 75 w 176"/>
                <a:gd name="T41" fmla="*/ 56 h 160"/>
                <a:gd name="T42" fmla="*/ 112 w 176"/>
                <a:gd name="T43" fmla="*/ 80 h 160"/>
                <a:gd name="T44" fmla="*/ 160 w 176"/>
                <a:gd name="T45" fmla="*/ 8 h 160"/>
                <a:gd name="T46" fmla="*/ 68 w 176"/>
                <a:gd name="T47" fmla="*/ 12 h 160"/>
                <a:gd name="T48" fmla="*/ 160 w 176"/>
                <a:gd name="T49" fmla="*/ 16 h 160"/>
                <a:gd name="T50" fmla="*/ 168 w 176"/>
                <a:gd name="T51" fmla="*/ 136 h 160"/>
                <a:gd name="T52" fmla="*/ 143 w 176"/>
                <a:gd name="T53" fmla="*/ 144 h 160"/>
                <a:gd name="T54" fmla="*/ 120 w 176"/>
                <a:gd name="T55" fmla="*/ 148 h 160"/>
                <a:gd name="T56" fmla="*/ 143 w 176"/>
                <a:gd name="T57" fmla="*/ 152 h 160"/>
                <a:gd name="T58" fmla="*/ 176 w 176"/>
                <a:gd name="T59" fmla="*/ 136 h 160"/>
                <a:gd name="T60" fmla="*/ 160 w 176"/>
                <a:gd name="T61" fmla="*/ 8 h 160"/>
                <a:gd name="T62" fmla="*/ 124 w 176"/>
                <a:gd name="T63" fmla="*/ 148 h 160"/>
                <a:gd name="T64" fmla="*/ 140 w 176"/>
                <a:gd name="T65" fmla="*/ 14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60">
                  <a:moveTo>
                    <a:pt x="104" y="144"/>
                  </a:moveTo>
                  <a:cubicBezTo>
                    <a:pt x="16" y="144"/>
                    <a:pt x="16" y="144"/>
                    <a:pt x="16" y="144"/>
                  </a:cubicBezTo>
                  <a:cubicBezTo>
                    <a:pt x="12" y="144"/>
                    <a:pt x="8" y="140"/>
                    <a:pt x="8" y="136"/>
                  </a:cubicBezTo>
                  <a:cubicBezTo>
                    <a:pt x="8" y="24"/>
                    <a:pt x="8" y="24"/>
                    <a:pt x="8" y="24"/>
                  </a:cubicBezTo>
                  <a:cubicBezTo>
                    <a:pt x="8" y="20"/>
                    <a:pt x="12" y="16"/>
                    <a:pt x="16" y="16"/>
                  </a:cubicBezTo>
                  <a:cubicBezTo>
                    <a:pt x="33" y="16"/>
                    <a:pt x="33" y="16"/>
                    <a:pt x="33" y="16"/>
                  </a:cubicBezTo>
                  <a:cubicBezTo>
                    <a:pt x="34" y="21"/>
                    <a:pt x="39" y="24"/>
                    <a:pt x="44" y="24"/>
                  </a:cubicBezTo>
                  <a:cubicBezTo>
                    <a:pt x="51" y="24"/>
                    <a:pt x="56" y="19"/>
                    <a:pt x="56" y="12"/>
                  </a:cubicBezTo>
                  <a:cubicBezTo>
                    <a:pt x="56" y="5"/>
                    <a:pt x="51" y="0"/>
                    <a:pt x="44" y="0"/>
                  </a:cubicBezTo>
                  <a:cubicBezTo>
                    <a:pt x="39" y="0"/>
                    <a:pt x="34" y="3"/>
                    <a:pt x="33" y="8"/>
                  </a:cubicBezTo>
                  <a:cubicBezTo>
                    <a:pt x="16" y="8"/>
                    <a:pt x="16" y="8"/>
                    <a:pt x="16" y="8"/>
                  </a:cubicBezTo>
                  <a:cubicBezTo>
                    <a:pt x="7" y="8"/>
                    <a:pt x="0" y="15"/>
                    <a:pt x="0" y="24"/>
                  </a:cubicBezTo>
                  <a:cubicBezTo>
                    <a:pt x="0" y="136"/>
                    <a:pt x="0" y="136"/>
                    <a:pt x="0" y="136"/>
                  </a:cubicBezTo>
                  <a:cubicBezTo>
                    <a:pt x="0" y="145"/>
                    <a:pt x="7" y="152"/>
                    <a:pt x="16" y="152"/>
                  </a:cubicBezTo>
                  <a:cubicBezTo>
                    <a:pt x="104" y="152"/>
                    <a:pt x="104" y="152"/>
                    <a:pt x="104" y="152"/>
                  </a:cubicBezTo>
                  <a:cubicBezTo>
                    <a:pt x="106" y="152"/>
                    <a:pt x="108" y="150"/>
                    <a:pt x="108" y="148"/>
                  </a:cubicBezTo>
                  <a:cubicBezTo>
                    <a:pt x="108" y="146"/>
                    <a:pt x="106" y="144"/>
                    <a:pt x="104" y="144"/>
                  </a:cubicBezTo>
                  <a:close/>
                  <a:moveTo>
                    <a:pt x="44" y="4"/>
                  </a:moveTo>
                  <a:cubicBezTo>
                    <a:pt x="48" y="4"/>
                    <a:pt x="52" y="8"/>
                    <a:pt x="52" y="12"/>
                  </a:cubicBezTo>
                  <a:cubicBezTo>
                    <a:pt x="52" y="16"/>
                    <a:pt x="48" y="20"/>
                    <a:pt x="44" y="20"/>
                  </a:cubicBezTo>
                  <a:cubicBezTo>
                    <a:pt x="40" y="20"/>
                    <a:pt x="36" y="16"/>
                    <a:pt x="36" y="12"/>
                  </a:cubicBezTo>
                  <a:cubicBezTo>
                    <a:pt x="36" y="8"/>
                    <a:pt x="40" y="4"/>
                    <a:pt x="44" y="4"/>
                  </a:cubicBezTo>
                  <a:close/>
                  <a:moveTo>
                    <a:pt x="113" y="75"/>
                  </a:moveTo>
                  <a:cubicBezTo>
                    <a:pt x="113" y="75"/>
                    <a:pt x="113" y="75"/>
                    <a:pt x="113" y="75"/>
                  </a:cubicBezTo>
                  <a:cubicBezTo>
                    <a:pt x="77" y="53"/>
                    <a:pt x="77" y="53"/>
                    <a:pt x="77" y="53"/>
                  </a:cubicBezTo>
                  <a:cubicBezTo>
                    <a:pt x="75" y="52"/>
                    <a:pt x="73" y="52"/>
                    <a:pt x="71" y="53"/>
                  </a:cubicBezTo>
                  <a:cubicBezTo>
                    <a:pt x="69" y="54"/>
                    <a:pt x="68" y="56"/>
                    <a:pt x="68" y="58"/>
                  </a:cubicBezTo>
                  <a:cubicBezTo>
                    <a:pt x="68" y="102"/>
                    <a:pt x="68" y="102"/>
                    <a:pt x="68" y="102"/>
                  </a:cubicBezTo>
                  <a:cubicBezTo>
                    <a:pt x="68" y="104"/>
                    <a:pt x="69" y="106"/>
                    <a:pt x="71" y="107"/>
                  </a:cubicBezTo>
                  <a:cubicBezTo>
                    <a:pt x="72" y="108"/>
                    <a:pt x="73" y="108"/>
                    <a:pt x="74" y="108"/>
                  </a:cubicBezTo>
                  <a:cubicBezTo>
                    <a:pt x="75" y="108"/>
                    <a:pt x="76" y="108"/>
                    <a:pt x="77" y="107"/>
                  </a:cubicBezTo>
                  <a:cubicBezTo>
                    <a:pt x="113" y="85"/>
                    <a:pt x="113" y="85"/>
                    <a:pt x="113" y="85"/>
                  </a:cubicBezTo>
                  <a:cubicBezTo>
                    <a:pt x="115" y="84"/>
                    <a:pt x="116" y="82"/>
                    <a:pt x="116" y="80"/>
                  </a:cubicBezTo>
                  <a:cubicBezTo>
                    <a:pt x="116" y="78"/>
                    <a:pt x="115" y="76"/>
                    <a:pt x="113" y="75"/>
                  </a:cubicBezTo>
                  <a:close/>
                  <a:moveTo>
                    <a:pt x="111" y="82"/>
                  </a:moveTo>
                  <a:cubicBezTo>
                    <a:pt x="75" y="104"/>
                    <a:pt x="75" y="104"/>
                    <a:pt x="75" y="104"/>
                  </a:cubicBezTo>
                  <a:cubicBezTo>
                    <a:pt x="74" y="104"/>
                    <a:pt x="74" y="104"/>
                    <a:pt x="73" y="104"/>
                  </a:cubicBezTo>
                  <a:cubicBezTo>
                    <a:pt x="73" y="104"/>
                    <a:pt x="72" y="103"/>
                    <a:pt x="72" y="102"/>
                  </a:cubicBezTo>
                  <a:cubicBezTo>
                    <a:pt x="72" y="58"/>
                    <a:pt x="72" y="58"/>
                    <a:pt x="72" y="58"/>
                  </a:cubicBezTo>
                  <a:cubicBezTo>
                    <a:pt x="72" y="57"/>
                    <a:pt x="73" y="56"/>
                    <a:pt x="73" y="56"/>
                  </a:cubicBezTo>
                  <a:cubicBezTo>
                    <a:pt x="73" y="56"/>
                    <a:pt x="74" y="56"/>
                    <a:pt x="74" y="56"/>
                  </a:cubicBezTo>
                  <a:cubicBezTo>
                    <a:pt x="74" y="56"/>
                    <a:pt x="75" y="56"/>
                    <a:pt x="75" y="56"/>
                  </a:cubicBezTo>
                  <a:cubicBezTo>
                    <a:pt x="111" y="78"/>
                    <a:pt x="111" y="78"/>
                    <a:pt x="111" y="78"/>
                  </a:cubicBezTo>
                  <a:cubicBezTo>
                    <a:pt x="112" y="79"/>
                    <a:pt x="112" y="80"/>
                    <a:pt x="112" y="80"/>
                  </a:cubicBezTo>
                  <a:cubicBezTo>
                    <a:pt x="112" y="80"/>
                    <a:pt x="112" y="81"/>
                    <a:pt x="111" y="82"/>
                  </a:cubicBezTo>
                  <a:close/>
                  <a:moveTo>
                    <a:pt x="160" y="8"/>
                  </a:moveTo>
                  <a:cubicBezTo>
                    <a:pt x="72" y="8"/>
                    <a:pt x="72" y="8"/>
                    <a:pt x="72" y="8"/>
                  </a:cubicBezTo>
                  <a:cubicBezTo>
                    <a:pt x="70" y="8"/>
                    <a:pt x="68" y="10"/>
                    <a:pt x="68" y="12"/>
                  </a:cubicBezTo>
                  <a:cubicBezTo>
                    <a:pt x="68" y="14"/>
                    <a:pt x="70" y="16"/>
                    <a:pt x="72" y="16"/>
                  </a:cubicBezTo>
                  <a:cubicBezTo>
                    <a:pt x="160" y="16"/>
                    <a:pt x="160" y="16"/>
                    <a:pt x="160" y="16"/>
                  </a:cubicBezTo>
                  <a:cubicBezTo>
                    <a:pt x="164" y="16"/>
                    <a:pt x="168" y="20"/>
                    <a:pt x="168" y="24"/>
                  </a:cubicBezTo>
                  <a:cubicBezTo>
                    <a:pt x="168" y="136"/>
                    <a:pt x="168" y="136"/>
                    <a:pt x="168" y="136"/>
                  </a:cubicBezTo>
                  <a:cubicBezTo>
                    <a:pt x="168" y="140"/>
                    <a:pt x="164" y="144"/>
                    <a:pt x="160" y="144"/>
                  </a:cubicBezTo>
                  <a:cubicBezTo>
                    <a:pt x="143" y="144"/>
                    <a:pt x="143" y="144"/>
                    <a:pt x="143" y="144"/>
                  </a:cubicBezTo>
                  <a:cubicBezTo>
                    <a:pt x="142" y="139"/>
                    <a:pt x="137" y="136"/>
                    <a:pt x="132" y="136"/>
                  </a:cubicBezTo>
                  <a:cubicBezTo>
                    <a:pt x="125" y="136"/>
                    <a:pt x="120" y="141"/>
                    <a:pt x="120" y="148"/>
                  </a:cubicBezTo>
                  <a:cubicBezTo>
                    <a:pt x="120" y="155"/>
                    <a:pt x="125" y="160"/>
                    <a:pt x="132" y="160"/>
                  </a:cubicBezTo>
                  <a:cubicBezTo>
                    <a:pt x="137" y="160"/>
                    <a:pt x="142" y="157"/>
                    <a:pt x="143" y="152"/>
                  </a:cubicBezTo>
                  <a:cubicBezTo>
                    <a:pt x="160" y="152"/>
                    <a:pt x="160" y="152"/>
                    <a:pt x="160" y="152"/>
                  </a:cubicBezTo>
                  <a:cubicBezTo>
                    <a:pt x="169" y="152"/>
                    <a:pt x="176" y="145"/>
                    <a:pt x="176" y="136"/>
                  </a:cubicBezTo>
                  <a:cubicBezTo>
                    <a:pt x="176" y="24"/>
                    <a:pt x="176" y="24"/>
                    <a:pt x="176" y="24"/>
                  </a:cubicBezTo>
                  <a:cubicBezTo>
                    <a:pt x="176" y="15"/>
                    <a:pt x="169" y="8"/>
                    <a:pt x="160" y="8"/>
                  </a:cubicBezTo>
                  <a:close/>
                  <a:moveTo>
                    <a:pt x="132" y="156"/>
                  </a:moveTo>
                  <a:cubicBezTo>
                    <a:pt x="128" y="156"/>
                    <a:pt x="124" y="152"/>
                    <a:pt x="124" y="148"/>
                  </a:cubicBezTo>
                  <a:cubicBezTo>
                    <a:pt x="124" y="144"/>
                    <a:pt x="128" y="140"/>
                    <a:pt x="132" y="140"/>
                  </a:cubicBezTo>
                  <a:cubicBezTo>
                    <a:pt x="136" y="140"/>
                    <a:pt x="140" y="144"/>
                    <a:pt x="140" y="148"/>
                  </a:cubicBezTo>
                  <a:cubicBezTo>
                    <a:pt x="140" y="152"/>
                    <a:pt x="136" y="156"/>
                    <a:pt x="132" y="156"/>
                  </a:cubicBezTo>
                  <a:close/>
                </a:path>
              </a:pathLst>
            </a:custGeom>
            <a:solidFill>
              <a:srgbClr val="1D1D1A"/>
            </a:solidFill>
            <a:ln>
              <a:noFill/>
            </a:ln>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8" name="TextBox 35"/>
            <p:cNvSpPr txBox="1"/>
            <p:nvPr/>
          </p:nvSpPr>
          <p:spPr>
            <a:xfrm>
              <a:off x="4530596" y="2085000"/>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LSA</a:t>
              </a:r>
              <a:endParaRPr kumimoji="0" lang="zh-CN" alt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9" name="Freeform 47"/>
            <p:cNvSpPr>
              <a:spLocks noEditPoints="1"/>
            </p:cNvSpPr>
            <p:nvPr/>
          </p:nvSpPr>
          <p:spPr bwMode="auto">
            <a:xfrm>
              <a:off x="4871098" y="1941830"/>
              <a:ext cx="149908" cy="100500"/>
            </a:xfrm>
            <a:custGeom>
              <a:avLst/>
              <a:gdLst>
                <a:gd name="T0" fmla="*/ 133 w 176"/>
                <a:gd name="T1" fmla="*/ 32 h 128"/>
                <a:gd name="T2" fmla="*/ 88 w 176"/>
                <a:gd name="T3" fmla="*/ 0 h 128"/>
                <a:gd name="T4" fmla="*/ 42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74 w 176"/>
                <a:gd name="T17" fmla="*/ 88 h 128"/>
                <a:gd name="T18" fmla="*/ 74 w 176"/>
                <a:gd name="T19" fmla="*/ 86 h 128"/>
                <a:gd name="T20" fmla="*/ 52 w 176"/>
                <a:gd name="T21" fmla="*/ 86 h 128"/>
                <a:gd name="T22" fmla="*/ 49 w 176"/>
                <a:gd name="T23" fmla="*/ 86 h 128"/>
                <a:gd name="T24" fmla="*/ 51 w 176"/>
                <a:gd name="T25" fmla="*/ 84 h 128"/>
                <a:gd name="T26" fmla="*/ 83 w 176"/>
                <a:gd name="T27" fmla="*/ 51 h 128"/>
                <a:gd name="T28" fmla="*/ 88 w 176"/>
                <a:gd name="T29" fmla="*/ 49 h 128"/>
                <a:gd name="T30" fmla="*/ 92 w 176"/>
                <a:gd name="T31" fmla="*/ 51 h 128"/>
                <a:gd name="T32" fmla="*/ 124 w 176"/>
                <a:gd name="T33" fmla="*/ 84 h 128"/>
                <a:gd name="T34" fmla="*/ 125 w 176"/>
                <a:gd name="T35" fmla="*/ 86 h 128"/>
                <a:gd name="T36" fmla="*/ 123 w 176"/>
                <a:gd name="T37" fmla="*/ 86 h 128"/>
                <a:gd name="T38" fmla="*/ 102 w 176"/>
                <a:gd name="T39" fmla="*/ 86 h 128"/>
                <a:gd name="T40" fmla="*/ 102 w 176"/>
                <a:gd name="T41" fmla="*/ 88 h 128"/>
                <a:gd name="T42" fmla="*/ 102 w 176"/>
                <a:gd name="T43" fmla="*/ 90 h 128"/>
                <a:gd name="T44" fmla="*/ 102 w 176"/>
                <a:gd name="T45" fmla="*/ 120 h 128"/>
                <a:gd name="T46" fmla="*/ 74 w 176"/>
                <a:gd name="T47" fmla="*/ 120 h 128"/>
                <a:gd name="T48" fmla="*/ 74 w 176"/>
                <a:gd name="T49" fmla="*/ 90 h 128"/>
                <a:gd name="T50" fmla="*/ 74 w 176"/>
                <a:gd name="T51" fmla="*/ 88 h 128"/>
                <a:gd name="T52" fmla="*/ 128 w 176"/>
                <a:gd name="T53" fmla="*/ 120 h 128"/>
                <a:gd name="T54" fmla="*/ 106 w 176"/>
                <a:gd name="T55" fmla="*/ 120 h 128"/>
                <a:gd name="T56" fmla="*/ 106 w 176"/>
                <a:gd name="T57" fmla="*/ 90 h 128"/>
                <a:gd name="T58" fmla="*/ 123 w 176"/>
                <a:gd name="T59" fmla="*/ 90 h 128"/>
                <a:gd name="T60" fmla="*/ 128 w 176"/>
                <a:gd name="T61" fmla="*/ 87 h 128"/>
                <a:gd name="T62" fmla="*/ 126 w 176"/>
                <a:gd name="T63" fmla="*/ 81 h 128"/>
                <a:gd name="T64" fmla="*/ 95 w 176"/>
                <a:gd name="T65" fmla="*/ 48 h 128"/>
                <a:gd name="T66" fmla="*/ 88 w 176"/>
                <a:gd name="T67" fmla="*/ 45 h 128"/>
                <a:gd name="T68" fmla="*/ 87 w 176"/>
                <a:gd name="T69" fmla="*/ 45 h 128"/>
                <a:gd name="T70" fmla="*/ 80 w 176"/>
                <a:gd name="T71" fmla="*/ 48 h 128"/>
                <a:gd name="T72" fmla="*/ 48 w 176"/>
                <a:gd name="T73" fmla="*/ 81 h 128"/>
                <a:gd name="T74" fmla="*/ 46 w 176"/>
                <a:gd name="T75" fmla="*/ 87 h 128"/>
                <a:gd name="T76" fmla="*/ 52 w 176"/>
                <a:gd name="T77" fmla="*/ 90 h 128"/>
                <a:gd name="T78" fmla="*/ 70 w 176"/>
                <a:gd name="T79" fmla="*/ 90 h 128"/>
                <a:gd name="T80" fmla="*/ 70 w 176"/>
                <a:gd name="T81" fmla="*/ 120 h 128"/>
                <a:gd name="T82" fmla="*/ 48 w 176"/>
                <a:gd name="T83" fmla="*/ 120 h 128"/>
                <a:gd name="T84" fmla="*/ 8 w 176"/>
                <a:gd name="T85" fmla="*/ 80 h 128"/>
                <a:gd name="T86" fmla="*/ 43 w 176"/>
                <a:gd name="T87" fmla="*/ 40 h 128"/>
                <a:gd name="T88" fmla="*/ 50 w 176"/>
                <a:gd name="T89" fmla="*/ 35 h 128"/>
                <a:gd name="T90" fmla="*/ 88 w 176"/>
                <a:gd name="T91" fmla="*/ 8 h 128"/>
                <a:gd name="T92" fmla="*/ 125 w 176"/>
                <a:gd name="T93" fmla="*/ 35 h 128"/>
                <a:gd name="T94" fmla="*/ 132 w 176"/>
                <a:gd name="T95" fmla="*/ 40 h 128"/>
                <a:gd name="T96" fmla="*/ 168 w 176"/>
                <a:gd name="T97" fmla="*/ 80 h 128"/>
                <a:gd name="T98" fmla="*/ 128 w 176"/>
                <a:gd name="T9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28">
                  <a:moveTo>
                    <a:pt x="133" y="32"/>
                  </a:moveTo>
                  <a:cubicBezTo>
                    <a:pt x="126" y="14"/>
                    <a:pt x="109" y="0"/>
                    <a:pt x="88" y="0"/>
                  </a:cubicBezTo>
                  <a:cubicBezTo>
                    <a:pt x="67" y="0"/>
                    <a:pt x="49" y="14"/>
                    <a:pt x="42" y="32"/>
                  </a:cubicBezTo>
                  <a:cubicBezTo>
                    <a:pt x="18" y="35"/>
                    <a:pt x="0" y="55"/>
                    <a:pt x="0" y="80"/>
                  </a:cubicBezTo>
                  <a:cubicBezTo>
                    <a:pt x="0" y="107"/>
                    <a:pt x="21" y="128"/>
                    <a:pt x="48" y="128"/>
                  </a:cubicBezTo>
                  <a:cubicBezTo>
                    <a:pt x="128" y="128"/>
                    <a:pt x="128" y="128"/>
                    <a:pt x="128" y="128"/>
                  </a:cubicBezTo>
                  <a:cubicBezTo>
                    <a:pt x="154" y="128"/>
                    <a:pt x="176" y="107"/>
                    <a:pt x="176" y="80"/>
                  </a:cubicBezTo>
                  <a:cubicBezTo>
                    <a:pt x="176" y="55"/>
                    <a:pt x="157" y="35"/>
                    <a:pt x="133" y="32"/>
                  </a:cubicBezTo>
                  <a:close/>
                  <a:moveTo>
                    <a:pt x="74" y="88"/>
                  </a:moveTo>
                  <a:cubicBezTo>
                    <a:pt x="74" y="86"/>
                    <a:pt x="74" y="86"/>
                    <a:pt x="74" y="86"/>
                  </a:cubicBezTo>
                  <a:cubicBezTo>
                    <a:pt x="52" y="86"/>
                    <a:pt x="52" y="86"/>
                    <a:pt x="52" y="86"/>
                  </a:cubicBezTo>
                  <a:cubicBezTo>
                    <a:pt x="50" y="86"/>
                    <a:pt x="50" y="86"/>
                    <a:pt x="49" y="86"/>
                  </a:cubicBezTo>
                  <a:cubicBezTo>
                    <a:pt x="49" y="86"/>
                    <a:pt x="50" y="85"/>
                    <a:pt x="51" y="84"/>
                  </a:cubicBezTo>
                  <a:cubicBezTo>
                    <a:pt x="83" y="51"/>
                    <a:pt x="83" y="51"/>
                    <a:pt x="83" y="51"/>
                  </a:cubicBezTo>
                  <a:cubicBezTo>
                    <a:pt x="84" y="50"/>
                    <a:pt x="86" y="49"/>
                    <a:pt x="88" y="49"/>
                  </a:cubicBezTo>
                  <a:cubicBezTo>
                    <a:pt x="89" y="49"/>
                    <a:pt x="91" y="50"/>
                    <a:pt x="92" y="51"/>
                  </a:cubicBezTo>
                  <a:cubicBezTo>
                    <a:pt x="124" y="84"/>
                    <a:pt x="124" y="84"/>
                    <a:pt x="124" y="84"/>
                  </a:cubicBezTo>
                  <a:cubicBezTo>
                    <a:pt x="125" y="85"/>
                    <a:pt x="125" y="86"/>
                    <a:pt x="125" y="86"/>
                  </a:cubicBezTo>
                  <a:cubicBezTo>
                    <a:pt x="125" y="86"/>
                    <a:pt x="124" y="86"/>
                    <a:pt x="123" y="86"/>
                  </a:cubicBezTo>
                  <a:cubicBezTo>
                    <a:pt x="102" y="86"/>
                    <a:pt x="102" y="86"/>
                    <a:pt x="102" y="86"/>
                  </a:cubicBezTo>
                  <a:cubicBezTo>
                    <a:pt x="102" y="88"/>
                    <a:pt x="102" y="88"/>
                    <a:pt x="102" y="88"/>
                  </a:cubicBezTo>
                  <a:cubicBezTo>
                    <a:pt x="102" y="90"/>
                    <a:pt x="102" y="90"/>
                    <a:pt x="102" y="90"/>
                  </a:cubicBezTo>
                  <a:cubicBezTo>
                    <a:pt x="102" y="120"/>
                    <a:pt x="102" y="120"/>
                    <a:pt x="102" y="120"/>
                  </a:cubicBezTo>
                  <a:cubicBezTo>
                    <a:pt x="74" y="120"/>
                    <a:pt x="74" y="120"/>
                    <a:pt x="74" y="120"/>
                  </a:cubicBezTo>
                  <a:cubicBezTo>
                    <a:pt x="74" y="90"/>
                    <a:pt x="74" y="90"/>
                    <a:pt x="74" y="90"/>
                  </a:cubicBezTo>
                  <a:lnTo>
                    <a:pt x="74" y="88"/>
                  </a:lnTo>
                  <a:close/>
                  <a:moveTo>
                    <a:pt x="128" y="120"/>
                  </a:moveTo>
                  <a:cubicBezTo>
                    <a:pt x="106" y="120"/>
                    <a:pt x="106" y="120"/>
                    <a:pt x="106" y="120"/>
                  </a:cubicBezTo>
                  <a:cubicBezTo>
                    <a:pt x="106" y="90"/>
                    <a:pt x="106" y="90"/>
                    <a:pt x="106" y="90"/>
                  </a:cubicBezTo>
                  <a:cubicBezTo>
                    <a:pt x="123" y="90"/>
                    <a:pt x="123" y="90"/>
                    <a:pt x="123" y="90"/>
                  </a:cubicBezTo>
                  <a:cubicBezTo>
                    <a:pt x="127" y="90"/>
                    <a:pt x="128" y="88"/>
                    <a:pt x="128" y="87"/>
                  </a:cubicBezTo>
                  <a:cubicBezTo>
                    <a:pt x="129" y="86"/>
                    <a:pt x="129" y="84"/>
                    <a:pt x="126" y="81"/>
                  </a:cubicBezTo>
                  <a:cubicBezTo>
                    <a:pt x="95" y="48"/>
                    <a:pt x="95" y="48"/>
                    <a:pt x="95" y="48"/>
                  </a:cubicBezTo>
                  <a:cubicBezTo>
                    <a:pt x="93" y="47"/>
                    <a:pt x="90" y="45"/>
                    <a:pt x="88" y="45"/>
                  </a:cubicBezTo>
                  <a:cubicBezTo>
                    <a:pt x="88" y="45"/>
                    <a:pt x="88" y="45"/>
                    <a:pt x="87" y="45"/>
                  </a:cubicBezTo>
                  <a:cubicBezTo>
                    <a:pt x="85" y="45"/>
                    <a:pt x="82" y="47"/>
                    <a:pt x="80" y="48"/>
                  </a:cubicBezTo>
                  <a:cubicBezTo>
                    <a:pt x="48" y="81"/>
                    <a:pt x="48" y="81"/>
                    <a:pt x="48" y="81"/>
                  </a:cubicBezTo>
                  <a:cubicBezTo>
                    <a:pt x="45" y="84"/>
                    <a:pt x="45" y="86"/>
                    <a:pt x="46" y="87"/>
                  </a:cubicBezTo>
                  <a:cubicBezTo>
                    <a:pt x="46" y="88"/>
                    <a:pt x="48" y="90"/>
                    <a:pt x="52" y="90"/>
                  </a:cubicBezTo>
                  <a:cubicBezTo>
                    <a:pt x="70" y="90"/>
                    <a:pt x="70" y="90"/>
                    <a:pt x="70" y="90"/>
                  </a:cubicBezTo>
                  <a:cubicBezTo>
                    <a:pt x="70" y="120"/>
                    <a:pt x="70" y="120"/>
                    <a:pt x="70" y="120"/>
                  </a:cubicBezTo>
                  <a:cubicBezTo>
                    <a:pt x="48" y="120"/>
                    <a:pt x="48" y="120"/>
                    <a:pt x="48" y="120"/>
                  </a:cubicBezTo>
                  <a:cubicBezTo>
                    <a:pt x="26" y="120"/>
                    <a:pt x="8" y="102"/>
                    <a:pt x="8" y="80"/>
                  </a:cubicBezTo>
                  <a:cubicBezTo>
                    <a:pt x="8" y="60"/>
                    <a:pt x="23" y="43"/>
                    <a:pt x="43" y="40"/>
                  </a:cubicBezTo>
                  <a:cubicBezTo>
                    <a:pt x="46" y="40"/>
                    <a:pt x="49" y="38"/>
                    <a:pt x="50" y="35"/>
                  </a:cubicBezTo>
                  <a:cubicBezTo>
                    <a:pt x="55" y="19"/>
                    <a:pt x="71" y="8"/>
                    <a:pt x="88" y="8"/>
                  </a:cubicBezTo>
                  <a:cubicBezTo>
                    <a:pt x="105" y="8"/>
                    <a:pt x="120" y="19"/>
                    <a:pt x="125" y="35"/>
                  </a:cubicBezTo>
                  <a:cubicBezTo>
                    <a:pt x="126" y="38"/>
                    <a:pt x="129" y="40"/>
                    <a:pt x="132" y="40"/>
                  </a:cubicBezTo>
                  <a:cubicBezTo>
                    <a:pt x="152" y="43"/>
                    <a:pt x="168" y="60"/>
                    <a:pt x="168" y="80"/>
                  </a:cubicBezTo>
                  <a:cubicBezTo>
                    <a:pt x="168" y="102"/>
                    <a:pt x="150" y="120"/>
                    <a:pt x="128" y="120"/>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0" name="TextBox 35"/>
            <p:cNvSpPr txBox="1"/>
            <p:nvPr/>
          </p:nvSpPr>
          <p:spPr>
            <a:xfrm>
              <a:off x="4819219" y="2085000"/>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OBS</a:t>
              </a:r>
              <a:endParaRPr kumimoji="0" lang="zh-CN" alt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51" name="组合 350"/>
            <p:cNvGrpSpPr/>
            <p:nvPr/>
          </p:nvGrpSpPr>
          <p:grpSpPr>
            <a:xfrm>
              <a:off x="5163598" y="1939669"/>
              <a:ext cx="127232" cy="132290"/>
              <a:chOff x="10661650" y="3152775"/>
              <a:chExt cx="581025" cy="660400"/>
            </a:xfrm>
            <a:solidFill>
              <a:srgbClr val="1D1D1A"/>
            </a:solidFill>
          </p:grpSpPr>
          <p:sp>
            <p:nvSpPr>
              <p:cNvPr id="410" name="Freeform 13"/>
              <p:cNvSpPr>
                <a:spLocks noEditPoints="1"/>
              </p:cNvSpPr>
              <p:nvPr/>
            </p:nvSpPr>
            <p:spPr bwMode="auto">
              <a:xfrm>
                <a:off x="10661650" y="3152775"/>
                <a:ext cx="581025" cy="660400"/>
              </a:xfrm>
              <a:custGeom>
                <a:avLst/>
                <a:gdLst>
                  <a:gd name="T0" fmla="*/ 143 w 152"/>
                  <a:gd name="T1" fmla="*/ 36 h 173"/>
                  <a:gd name="T2" fmla="*/ 84 w 152"/>
                  <a:gd name="T3" fmla="*/ 3 h 173"/>
                  <a:gd name="T4" fmla="*/ 67 w 152"/>
                  <a:gd name="T5" fmla="*/ 3 h 173"/>
                  <a:gd name="T6" fmla="*/ 9 w 152"/>
                  <a:gd name="T7" fmla="*/ 36 h 173"/>
                  <a:gd name="T8" fmla="*/ 0 w 152"/>
                  <a:gd name="T9" fmla="*/ 52 h 173"/>
                  <a:gd name="T10" fmla="*/ 0 w 152"/>
                  <a:gd name="T11" fmla="*/ 122 h 173"/>
                  <a:gd name="T12" fmla="*/ 9 w 152"/>
                  <a:gd name="T13" fmla="*/ 138 h 173"/>
                  <a:gd name="T14" fmla="*/ 67 w 152"/>
                  <a:gd name="T15" fmla="*/ 171 h 173"/>
                  <a:gd name="T16" fmla="*/ 76 w 152"/>
                  <a:gd name="T17" fmla="*/ 173 h 173"/>
                  <a:gd name="T18" fmla="*/ 84 w 152"/>
                  <a:gd name="T19" fmla="*/ 171 h 173"/>
                  <a:gd name="T20" fmla="*/ 143 w 152"/>
                  <a:gd name="T21" fmla="*/ 138 h 173"/>
                  <a:gd name="T22" fmla="*/ 152 w 152"/>
                  <a:gd name="T23" fmla="*/ 122 h 173"/>
                  <a:gd name="T24" fmla="*/ 152 w 152"/>
                  <a:gd name="T25" fmla="*/ 52 h 173"/>
                  <a:gd name="T26" fmla="*/ 143 w 152"/>
                  <a:gd name="T27" fmla="*/ 36 h 173"/>
                  <a:gd name="T28" fmla="*/ 144 w 152"/>
                  <a:gd name="T29" fmla="*/ 122 h 173"/>
                  <a:gd name="T30" fmla="*/ 139 w 152"/>
                  <a:gd name="T31" fmla="*/ 131 h 173"/>
                  <a:gd name="T32" fmla="*/ 81 w 152"/>
                  <a:gd name="T33" fmla="*/ 164 h 173"/>
                  <a:gd name="T34" fmla="*/ 71 w 152"/>
                  <a:gd name="T35" fmla="*/ 164 h 173"/>
                  <a:gd name="T36" fmla="*/ 12 w 152"/>
                  <a:gd name="T37" fmla="*/ 131 h 173"/>
                  <a:gd name="T38" fmla="*/ 8 w 152"/>
                  <a:gd name="T39" fmla="*/ 122 h 173"/>
                  <a:gd name="T40" fmla="*/ 8 w 152"/>
                  <a:gd name="T41" fmla="*/ 52 h 173"/>
                  <a:gd name="T42" fmla="*/ 12 w 152"/>
                  <a:gd name="T43" fmla="*/ 43 h 173"/>
                  <a:gd name="T44" fmla="*/ 71 w 152"/>
                  <a:gd name="T45" fmla="*/ 10 h 173"/>
                  <a:gd name="T46" fmla="*/ 76 w 152"/>
                  <a:gd name="T47" fmla="*/ 9 h 173"/>
                  <a:gd name="T48" fmla="*/ 81 w 152"/>
                  <a:gd name="T49" fmla="*/ 10 h 173"/>
                  <a:gd name="T50" fmla="*/ 139 w 152"/>
                  <a:gd name="T51" fmla="*/ 43 h 173"/>
                  <a:gd name="T52" fmla="*/ 144 w 152"/>
                  <a:gd name="T53" fmla="*/ 52 h 173"/>
                  <a:gd name="T54" fmla="*/ 144 w 152"/>
                  <a:gd name="T55" fmla="*/ 12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2" h="173">
                    <a:moveTo>
                      <a:pt x="143" y="36"/>
                    </a:moveTo>
                    <a:cubicBezTo>
                      <a:pt x="84" y="3"/>
                      <a:pt x="84" y="3"/>
                      <a:pt x="84" y="3"/>
                    </a:cubicBezTo>
                    <a:cubicBezTo>
                      <a:pt x="80" y="0"/>
                      <a:pt x="72" y="0"/>
                      <a:pt x="67" y="3"/>
                    </a:cubicBezTo>
                    <a:cubicBezTo>
                      <a:pt x="9" y="36"/>
                      <a:pt x="9" y="36"/>
                      <a:pt x="9" y="36"/>
                    </a:cubicBezTo>
                    <a:cubicBezTo>
                      <a:pt x="4" y="39"/>
                      <a:pt x="0" y="46"/>
                      <a:pt x="0" y="52"/>
                    </a:cubicBezTo>
                    <a:cubicBezTo>
                      <a:pt x="0" y="122"/>
                      <a:pt x="0" y="122"/>
                      <a:pt x="0" y="122"/>
                    </a:cubicBezTo>
                    <a:cubicBezTo>
                      <a:pt x="0" y="128"/>
                      <a:pt x="4" y="135"/>
                      <a:pt x="9" y="138"/>
                    </a:cubicBezTo>
                    <a:cubicBezTo>
                      <a:pt x="67" y="171"/>
                      <a:pt x="67" y="171"/>
                      <a:pt x="67" y="171"/>
                    </a:cubicBezTo>
                    <a:cubicBezTo>
                      <a:pt x="69" y="172"/>
                      <a:pt x="72" y="173"/>
                      <a:pt x="76" y="173"/>
                    </a:cubicBezTo>
                    <a:cubicBezTo>
                      <a:pt x="79" y="173"/>
                      <a:pt x="82" y="172"/>
                      <a:pt x="84" y="171"/>
                    </a:cubicBezTo>
                    <a:cubicBezTo>
                      <a:pt x="143" y="138"/>
                      <a:pt x="143" y="138"/>
                      <a:pt x="143" y="138"/>
                    </a:cubicBezTo>
                    <a:cubicBezTo>
                      <a:pt x="148" y="135"/>
                      <a:pt x="152" y="128"/>
                      <a:pt x="152" y="122"/>
                    </a:cubicBezTo>
                    <a:cubicBezTo>
                      <a:pt x="152" y="52"/>
                      <a:pt x="152" y="52"/>
                      <a:pt x="152" y="52"/>
                    </a:cubicBezTo>
                    <a:cubicBezTo>
                      <a:pt x="152" y="46"/>
                      <a:pt x="148" y="39"/>
                      <a:pt x="143" y="36"/>
                    </a:cubicBezTo>
                    <a:close/>
                    <a:moveTo>
                      <a:pt x="144" y="122"/>
                    </a:moveTo>
                    <a:cubicBezTo>
                      <a:pt x="144" y="125"/>
                      <a:pt x="141" y="129"/>
                      <a:pt x="139" y="131"/>
                    </a:cubicBezTo>
                    <a:cubicBezTo>
                      <a:pt x="81" y="164"/>
                      <a:pt x="81" y="164"/>
                      <a:pt x="81" y="164"/>
                    </a:cubicBezTo>
                    <a:cubicBezTo>
                      <a:pt x="78" y="165"/>
                      <a:pt x="73" y="165"/>
                      <a:pt x="71" y="164"/>
                    </a:cubicBezTo>
                    <a:cubicBezTo>
                      <a:pt x="12" y="131"/>
                      <a:pt x="12" y="131"/>
                      <a:pt x="12" y="131"/>
                    </a:cubicBezTo>
                    <a:cubicBezTo>
                      <a:pt x="10" y="129"/>
                      <a:pt x="8" y="125"/>
                      <a:pt x="8" y="122"/>
                    </a:cubicBezTo>
                    <a:cubicBezTo>
                      <a:pt x="8" y="52"/>
                      <a:pt x="8" y="52"/>
                      <a:pt x="8" y="52"/>
                    </a:cubicBezTo>
                    <a:cubicBezTo>
                      <a:pt x="8" y="49"/>
                      <a:pt x="10" y="45"/>
                      <a:pt x="12" y="43"/>
                    </a:cubicBezTo>
                    <a:cubicBezTo>
                      <a:pt x="71" y="10"/>
                      <a:pt x="71" y="10"/>
                      <a:pt x="71" y="10"/>
                    </a:cubicBezTo>
                    <a:cubicBezTo>
                      <a:pt x="72" y="9"/>
                      <a:pt x="74" y="9"/>
                      <a:pt x="76" y="9"/>
                    </a:cubicBezTo>
                    <a:cubicBezTo>
                      <a:pt x="77" y="9"/>
                      <a:pt x="79" y="9"/>
                      <a:pt x="81" y="10"/>
                    </a:cubicBezTo>
                    <a:cubicBezTo>
                      <a:pt x="139" y="43"/>
                      <a:pt x="139" y="43"/>
                      <a:pt x="139" y="43"/>
                    </a:cubicBezTo>
                    <a:cubicBezTo>
                      <a:pt x="141" y="45"/>
                      <a:pt x="144" y="49"/>
                      <a:pt x="144" y="52"/>
                    </a:cubicBezTo>
                    <a:lnTo>
                      <a:pt x="144" y="122"/>
                    </a:lnTo>
                    <a:close/>
                  </a:path>
                </a:pathLst>
              </a:custGeom>
              <a:grpFill/>
              <a:ln>
                <a:noFill/>
              </a:ln>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1" name="Freeform 14"/>
              <p:cNvSpPr/>
              <p:nvPr/>
            </p:nvSpPr>
            <p:spPr bwMode="auto">
              <a:xfrm>
                <a:off x="10837863" y="3346450"/>
                <a:ext cx="228600" cy="138113"/>
              </a:xfrm>
              <a:custGeom>
                <a:avLst/>
                <a:gdLst>
                  <a:gd name="T0" fmla="*/ 2 w 60"/>
                  <a:gd name="T1" fmla="*/ 20 h 36"/>
                  <a:gd name="T2" fmla="*/ 53 w 60"/>
                  <a:gd name="T3" fmla="*/ 20 h 36"/>
                  <a:gd name="T4" fmla="*/ 41 w 60"/>
                  <a:gd name="T5" fmla="*/ 33 h 36"/>
                  <a:gd name="T6" fmla="*/ 41 w 60"/>
                  <a:gd name="T7" fmla="*/ 35 h 36"/>
                  <a:gd name="T8" fmla="*/ 42 w 60"/>
                  <a:gd name="T9" fmla="*/ 36 h 36"/>
                  <a:gd name="T10" fmla="*/ 44 w 60"/>
                  <a:gd name="T11" fmla="*/ 35 h 36"/>
                  <a:gd name="T12" fmla="*/ 59 w 60"/>
                  <a:gd name="T13" fmla="*/ 19 h 36"/>
                  <a:gd name="T14" fmla="*/ 59 w 60"/>
                  <a:gd name="T15" fmla="*/ 17 h 36"/>
                  <a:gd name="T16" fmla="*/ 44 w 60"/>
                  <a:gd name="T17" fmla="*/ 0 h 36"/>
                  <a:gd name="T18" fmla="*/ 41 w 60"/>
                  <a:gd name="T19" fmla="*/ 0 h 36"/>
                  <a:gd name="T20" fmla="*/ 41 w 60"/>
                  <a:gd name="T21" fmla="*/ 3 h 36"/>
                  <a:gd name="T22" fmla="*/ 53 w 60"/>
                  <a:gd name="T23" fmla="*/ 16 h 36"/>
                  <a:gd name="T24" fmla="*/ 2 w 60"/>
                  <a:gd name="T25" fmla="*/ 16 h 36"/>
                  <a:gd name="T26" fmla="*/ 0 w 60"/>
                  <a:gd name="T27" fmla="*/ 18 h 36"/>
                  <a:gd name="T28" fmla="*/ 2 w 60"/>
                  <a:gd name="T2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36">
                    <a:moveTo>
                      <a:pt x="2" y="20"/>
                    </a:moveTo>
                    <a:cubicBezTo>
                      <a:pt x="53" y="20"/>
                      <a:pt x="53" y="20"/>
                      <a:pt x="53" y="20"/>
                    </a:cubicBezTo>
                    <a:cubicBezTo>
                      <a:pt x="41" y="33"/>
                      <a:pt x="41" y="33"/>
                      <a:pt x="41" y="33"/>
                    </a:cubicBezTo>
                    <a:cubicBezTo>
                      <a:pt x="40" y="33"/>
                      <a:pt x="40" y="35"/>
                      <a:pt x="41" y="35"/>
                    </a:cubicBezTo>
                    <a:cubicBezTo>
                      <a:pt x="41" y="36"/>
                      <a:pt x="42" y="36"/>
                      <a:pt x="42" y="36"/>
                    </a:cubicBezTo>
                    <a:cubicBezTo>
                      <a:pt x="43" y="36"/>
                      <a:pt x="43" y="36"/>
                      <a:pt x="44" y="35"/>
                    </a:cubicBezTo>
                    <a:cubicBezTo>
                      <a:pt x="59" y="19"/>
                      <a:pt x="59" y="19"/>
                      <a:pt x="59" y="19"/>
                    </a:cubicBezTo>
                    <a:cubicBezTo>
                      <a:pt x="60" y="19"/>
                      <a:pt x="60" y="17"/>
                      <a:pt x="59" y="17"/>
                    </a:cubicBezTo>
                    <a:cubicBezTo>
                      <a:pt x="44" y="0"/>
                      <a:pt x="44" y="0"/>
                      <a:pt x="44" y="0"/>
                    </a:cubicBezTo>
                    <a:cubicBezTo>
                      <a:pt x="43" y="0"/>
                      <a:pt x="42" y="0"/>
                      <a:pt x="41" y="0"/>
                    </a:cubicBezTo>
                    <a:cubicBezTo>
                      <a:pt x="40" y="1"/>
                      <a:pt x="40" y="2"/>
                      <a:pt x="41" y="3"/>
                    </a:cubicBezTo>
                    <a:cubicBezTo>
                      <a:pt x="53" y="16"/>
                      <a:pt x="53" y="16"/>
                      <a:pt x="53" y="16"/>
                    </a:cubicBezTo>
                    <a:cubicBezTo>
                      <a:pt x="2" y="16"/>
                      <a:pt x="2" y="16"/>
                      <a:pt x="2" y="16"/>
                    </a:cubicBezTo>
                    <a:cubicBezTo>
                      <a:pt x="0" y="16"/>
                      <a:pt x="0" y="17"/>
                      <a:pt x="0" y="18"/>
                    </a:cubicBezTo>
                    <a:cubicBezTo>
                      <a:pt x="0" y="19"/>
                      <a:pt x="0" y="20"/>
                      <a:pt x="2" y="20"/>
                    </a:cubicBezTo>
                    <a:close/>
                  </a:path>
                </a:pathLst>
              </a:custGeom>
              <a:grpFill/>
              <a:ln>
                <a:noFill/>
              </a:ln>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2" name="Freeform 15"/>
              <p:cNvSpPr/>
              <p:nvPr/>
            </p:nvSpPr>
            <p:spPr bwMode="auto">
              <a:xfrm>
                <a:off x="10768013" y="3408363"/>
                <a:ext cx="46038" cy="15875"/>
              </a:xfrm>
              <a:custGeom>
                <a:avLst/>
                <a:gdLst>
                  <a:gd name="T0" fmla="*/ 10 w 12"/>
                  <a:gd name="T1" fmla="*/ 0 h 4"/>
                  <a:gd name="T2" fmla="*/ 2 w 12"/>
                  <a:gd name="T3" fmla="*/ 0 h 4"/>
                  <a:gd name="T4" fmla="*/ 0 w 12"/>
                  <a:gd name="T5" fmla="*/ 2 h 4"/>
                  <a:gd name="T6" fmla="*/ 2 w 12"/>
                  <a:gd name="T7" fmla="*/ 4 h 4"/>
                  <a:gd name="T8" fmla="*/ 10 w 12"/>
                  <a:gd name="T9" fmla="*/ 4 h 4"/>
                  <a:gd name="T10" fmla="*/ 12 w 12"/>
                  <a:gd name="T11" fmla="*/ 2 h 4"/>
                  <a:gd name="T12" fmla="*/ 10 w 1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 h="4">
                    <a:moveTo>
                      <a:pt x="10" y="0"/>
                    </a:moveTo>
                    <a:cubicBezTo>
                      <a:pt x="2" y="0"/>
                      <a:pt x="2" y="0"/>
                      <a:pt x="2" y="0"/>
                    </a:cubicBezTo>
                    <a:cubicBezTo>
                      <a:pt x="0" y="0"/>
                      <a:pt x="0" y="1"/>
                      <a:pt x="0" y="2"/>
                    </a:cubicBezTo>
                    <a:cubicBezTo>
                      <a:pt x="0" y="3"/>
                      <a:pt x="0" y="4"/>
                      <a:pt x="2" y="4"/>
                    </a:cubicBezTo>
                    <a:cubicBezTo>
                      <a:pt x="10" y="4"/>
                      <a:pt x="10" y="4"/>
                      <a:pt x="10" y="4"/>
                    </a:cubicBezTo>
                    <a:cubicBezTo>
                      <a:pt x="11" y="4"/>
                      <a:pt x="12" y="3"/>
                      <a:pt x="12" y="2"/>
                    </a:cubicBezTo>
                    <a:cubicBezTo>
                      <a:pt x="12" y="1"/>
                      <a:pt x="11" y="0"/>
                      <a:pt x="10" y="0"/>
                    </a:cubicBezTo>
                    <a:close/>
                  </a:path>
                </a:pathLst>
              </a:custGeom>
              <a:grpFill/>
              <a:ln>
                <a:noFill/>
              </a:ln>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3" name="Freeform 16"/>
              <p:cNvSpPr/>
              <p:nvPr/>
            </p:nvSpPr>
            <p:spPr bwMode="auto">
              <a:xfrm>
                <a:off x="10837863" y="3544888"/>
                <a:ext cx="46038" cy="15875"/>
              </a:xfrm>
              <a:custGeom>
                <a:avLst/>
                <a:gdLst>
                  <a:gd name="T0" fmla="*/ 10 w 12"/>
                  <a:gd name="T1" fmla="*/ 0 h 4"/>
                  <a:gd name="T2" fmla="*/ 2 w 12"/>
                  <a:gd name="T3" fmla="*/ 0 h 4"/>
                  <a:gd name="T4" fmla="*/ 0 w 12"/>
                  <a:gd name="T5" fmla="*/ 2 h 4"/>
                  <a:gd name="T6" fmla="*/ 2 w 12"/>
                  <a:gd name="T7" fmla="*/ 4 h 4"/>
                  <a:gd name="T8" fmla="*/ 10 w 12"/>
                  <a:gd name="T9" fmla="*/ 4 h 4"/>
                  <a:gd name="T10" fmla="*/ 12 w 12"/>
                  <a:gd name="T11" fmla="*/ 2 h 4"/>
                  <a:gd name="T12" fmla="*/ 10 w 1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 h="4">
                    <a:moveTo>
                      <a:pt x="10" y="0"/>
                    </a:moveTo>
                    <a:cubicBezTo>
                      <a:pt x="2" y="0"/>
                      <a:pt x="2" y="0"/>
                      <a:pt x="2" y="0"/>
                    </a:cubicBezTo>
                    <a:cubicBezTo>
                      <a:pt x="0" y="0"/>
                      <a:pt x="0" y="1"/>
                      <a:pt x="0" y="2"/>
                    </a:cubicBezTo>
                    <a:cubicBezTo>
                      <a:pt x="0" y="3"/>
                      <a:pt x="0" y="4"/>
                      <a:pt x="2" y="4"/>
                    </a:cubicBezTo>
                    <a:cubicBezTo>
                      <a:pt x="10" y="4"/>
                      <a:pt x="10" y="4"/>
                      <a:pt x="10" y="4"/>
                    </a:cubicBezTo>
                    <a:cubicBezTo>
                      <a:pt x="11" y="4"/>
                      <a:pt x="12" y="3"/>
                      <a:pt x="12" y="2"/>
                    </a:cubicBezTo>
                    <a:cubicBezTo>
                      <a:pt x="12" y="1"/>
                      <a:pt x="11" y="0"/>
                      <a:pt x="10" y="0"/>
                    </a:cubicBezTo>
                    <a:close/>
                  </a:path>
                </a:pathLst>
              </a:custGeom>
              <a:grpFill/>
              <a:ln>
                <a:noFill/>
              </a:ln>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4" name="Freeform 17"/>
              <p:cNvSpPr/>
              <p:nvPr/>
            </p:nvSpPr>
            <p:spPr bwMode="auto">
              <a:xfrm>
                <a:off x="10906125" y="3484563"/>
                <a:ext cx="228600" cy="136525"/>
              </a:xfrm>
              <a:custGeom>
                <a:avLst/>
                <a:gdLst>
                  <a:gd name="T0" fmla="*/ 44 w 60"/>
                  <a:gd name="T1" fmla="*/ 1 h 36"/>
                  <a:gd name="T2" fmla="*/ 41 w 60"/>
                  <a:gd name="T3" fmla="*/ 1 h 36"/>
                  <a:gd name="T4" fmla="*/ 41 w 60"/>
                  <a:gd name="T5" fmla="*/ 3 h 36"/>
                  <a:gd name="T6" fmla="*/ 53 w 60"/>
                  <a:gd name="T7" fmla="*/ 16 h 36"/>
                  <a:gd name="T8" fmla="*/ 2 w 60"/>
                  <a:gd name="T9" fmla="*/ 16 h 36"/>
                  <a:gd name="T10" fmla="*/ 0 w 60"/>
                  <a:gd name="T11" fmla="*/ 18 h 36"/>
                  <a:gd name="T12" fmla="*/ 2 w 60"/>
                  <a:gd name="T13" fmla="*/ 20 h 36"/>
                  <a:gd name="T14" fmla="*/ 53 w 60"/>
                  <a:gd name="T15" fmla="*/ 20 h 36"/>
                  <a:gd name="T16" fmla="*/ 41 w 60"/>
                  <a:gd name="T17" fmla="*/ 33 h 36"/>
                  <a:gd name="T18" fmla="*/ 41 w 60"/>
                  <a:gd name="T19" fmla="*/ 36 h 36"/>
                  <a:gd name="T20" fmla="*/ 42 w 60"/>
                  <a:gd name="T21" fmla="*/ 36 h 36"/>
                  <a:gd name="T22" fmla="*/ 44 w 60"/>
                  <a:gd name="T23" fmla="*/ 36 h 36"/>
                  <a:gd name="T24" fmla="*/ 59 w 60"/>
                  <a:gd name="T25" fmla="*/ 19 h 36"/>
                  <a:gd name="T26" fmla="*/ 59 w 60"/>
                  <a:gd name="T27" fmla="*/ 17 h 36"/>
                  <a:gd name="T28" fmla="*/ 44 w 60"/>
                  <a:gd name="T2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36">
                    <a:moveTo>
                      <a:pt x="44" y="1"/>
                    </a:moveTo>
                    <a:cubicBezTo>
                      <a:pt x="43" y="0"/>
                      <a:pt x="42" y="0"/>
                      <a:pt x="41" y="1"/>
                    </a:cubicBezTo>
                    <a:cubicBezTo>
                      <a:pt x="40" y="1"/>
                      <a:pt x="40" y="3"/>
                      <a:pt x="41" y="3"/>
                    </a:cubicBezTo>
                    <a:cubicBezTo>
                      <a:pt x="53" y="16"/>
                      <a:pt x="53" y="16"/>
                      <a:pt x="53" y="16"/>
                    </a:cubicBezTo>
                    <a:cubicBezTo>
                      <a:pt x="2" y="16"/>
                      <a:pt x="2" y="16"/>
                      <a:pt x="2" y="16"/>
                    </a:cubicBezTo>
                    <a:cubicBezTo>
                      <a:pt x="0" y="16"/>
                      <a:pt x="0" y="17"/>
                      <a:pt x="0" y="18"/>
                    </a:cubicBezTo>
                    <a:cubicBezTo>
                      <a:pt x="0" y="19"/>
                      <a:pt x="0" y="20"/>
                      <a:pt x="2" y="20"/>
                    </a:cubicBezTo>
                    <a:cubicBezTo>
                      <a:pt x="53" y="20"/>
                      <a:pt x="53" y="20"/>
                      <a:pt x="53" y="20"/>
                    </a:cubicBezTo>
                    <a:cubicBezTo>
                      <a:pt x="41" y="33"/>
                      <a:pt x="41" y="33"/>
                      <a:pt x="41" y="33"/>
                    </a:cubicBezTo>
                    <a:cubicBezTo>
                      <a:pt x="40" y="34"/>
                      <a:pt x="40" y="35"/>
                      <a:pt x="41" y="36"/>
                    </a:cubicBezTo>
                    <a:cubicBezTo>
                      <a:pt x="41" y="36"/>
                      <a:pt x="42" y="36"/>
                      <a:pt x="42" y="36"/>
                    </a:cubicBezTo>
                    <a:cubicBezTo>
                      <a:pt x="43" y="36"/>
                      <a:pt x="43" y="36"/>
                      <a:pt x="44" y="36"/>
                    </a:cubicBezTo>
                    <a:cubicBezTo>
                      <a:pt x="59" y="19"/>
                      <a:pt x="59" y="19"/>
                      <a:pt x="59" y="19"/>
                    </a:cubicBezTo>
                    <a:cubicBezTo>
                      <a:pt x="60" y="19"/>
                      <a:pt x="60" y="17"/>
                      <a:pt x="59" y="17"/>
                    </a:cubicBezTo>
                    <a:lnTo>
                      <a:pt x="44" y="1"/>
                    </a:lnTo>
                    <a:close/>
                  </a:path>
                </a:pathLst>
              </a:custGeom>
              <a:grpFill/>
              <a:ln>
                <a:noFill/>
              </a:ln>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52" name="TextBox 35"/>
            <p:cNvSpPr txBox="1"/>
            <p:nvPr/>
          </p:nvSpPr>
          <p:spPr>
            <a:xfrm>
              <a:off x="5084693" y="2085000"/>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DTA</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3" name="矩形 352"/>
            <p:cNvSpPr/>
            <p:nvPr/>
          </p:nvSpPr>
          <p:spPr>
            <a:xfrm>
              <a:off x="5437441" y="1875750"/>
              <a:ext cx="2688772" cy="325267"/>
            </a:xfrm>
            <a:prstGeom prst="rect">
              <a:avLst/>
            </a:prstGeom>
            <a:noFill/>
            <a:ln w="3175" cap="flat" cmpd="sng" algn="ctr">
              <a:solidFill>
                <a:srgbClr val="F08500"/>
              </a:solidFill>
              <a:prstDash val="solid"/>
              <a:miter lim="800000"/>
            </a:ln>
            <a:effectLst/>
          </p:spPr>
          <p:txBody>
            <a:bodyPr lIns="0" tIns="0" rIns="0" bIns="0" rtlCol="0" anchor="ctr"/>
            <a:lstStyle/>
            <a:p>
              <a:pPr marL="0" marR="0" lvl="0" indent="0" algn="ctr"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4" name="Freeform 21"/>
            <p:cNvSpPr>
              <a:spLocks noEditPoints="1"/>
            </p:cNvSpPr>
            <p:nvPr/>
          </p:nvSpPr>
          <p:spPr bwMode="auto">
            <a:xfrm>
              <a:off x="6584105" y="1912373"/>
              <a:ext cx="185890" cy="167598"/>
            </a:xfrm>
            <a:custGeom>
              <a:avLst/>
              <a:gdLst>
                <a:gd name="T0" fmla="*/ 1887 w 2142"/>
                <a:gd name="T1" fmla="*/ 1831 h 2142"/>
                <a:gd name="T2" fmla="*/ 1698 w 2142"/>
                <a:gd name="T3" fmla="*/ 1474 h 2142"/>
                <a:gd name="T4" fmla="*/ 1612 w 2142"/>
                <a:gd name="T5" fmla="*/ 1821 h 2142"/>
                <a:gd name="T6" fmla="*/ 1520 w 2142"/>
                <a:gd name="T7" fmla="*/ 1474 h 2142"/>
                <a:gd name="T8" fmla="*/ 1566 w 2142"/>
                <a:gd name="T9" fmla="*/ 1994 h 2142"/>
                <a:gd name="T10" fmla="*/ 1749 w 2142"/>
                <a:gd name="T11" fmla="*/ 1647 h 2142"/>
                <a:gd name="T12" fmla="*/ 1831 w 2142"/>
                <a:gd name="T13" fmla="*/ 1989 h 2142"/>
                <a:gd name="T14" fmla="*/ 2076 w 2142"/>
                <a:gd name="T15" fmla="*/ 1474 h 2142"/>
                <a:gd name="T16" fmla="*/ 1897 w 2142"/>
                <a:gd name="T17" fmla="*/ 1795 h 2142"/>
                <a:gd name="T18" fmla="*/ 0 w 2142"/>
                <a:gd name="T19" fmla="*/ 1071 h 2142"/>
                <a:gd name="T20" fmla="*/ 1464 w 2142"/>
                <a:gd name="T21" fmla="*/ 2065 h 2142"/>
                <a:gd name="T22" fmla="*/ 1392 w 2142"/>
                <a:gd name="T23" fmla="*/ 1984 h 2142"/>
                <a:gd name="T24" fmla="*/ 1423 w 2142"/>
                <a:gd name="T25" fmla="*/ 1958 h 2142"/>
                <a:gd name="T26" fmla="*/ 1341 w 2142"/>
                <a:gd name="T27" fmla="*/ 1953 h 2142"/>
                <a:gd name="T28" fmla="*/ 1086 w 2142"/>
                <a:gd name="T29" fmla="*/ 1673 h 2142"/>
                <a:gd name="T30" fmla="*/ 1326 w 2142"/>
                <a:gd name="T31" fmla="*/ 1663 h 2142"/>
                <a:gd name="T32" fmla="*/ 1086 w 2142"/>
                <a:gd name="T33" fmla="*/ 1617 h 2142"/>
                <a:gd name="T34" fmla="*/ 1714 w 2142"/>
                <a:gd name="T35" fmla="*/ 1127 h 2142"/>
                <a:gd name="T36" fmla="*/ 1734 w 2142"/>
                <a:gd name="T37" fmla="*/ 1372 h 2142"/>
                <a:gd name="T38" fmla="*/ 2035 w 2142"/>
                <a:gd name="T39" fmla="*/ 1122 h 2142"/>
                <a:gd name="T40" fmla="*/ 2096 w 2142"/>
                <a:gd name="T41" fmla="*/ 1372 h 2142"/>
                <a:gd name="T42" fmla="*/ 1071 w 2142"/>
                <a:gd name="T43" fmla="*/ 0 h 2142"/>
                <a:gd name="T44" fmla="*/ 474 w 2142"/>
                <a:gd name="T45" fmla="*/ 490 h 2142"/>
                <a:gd name="T46" fmla="*/ 750 w 2142"/>
                <a:gd name="T47" fmla="*/ 163 h 2142"/>
                <a:gd name="T48" fmla="*/ 469 w 2142"/>
                <a:gd name="T49" fmla="*/ 535 h 2142"/>
                <a:gd name="T50" fmla="*/ 97 w 2142"/>
                <a:gd name="T51" fmla="*/ 1076 h 2142"/>
                <a:gd name="T52" fmla="*/ 97 w 2142"/>
                <a:gd name="T53" fmla="*/ 1127 h 2142"/>
                <a:gd name="T54" fmla="*/ 459 w 2142"/>
                <a:gd name="T55" fmla="*/ 1617 h 2142"/>
                <a:gd name="T56" fmla="*/ 97 w 2142"/>
                <a:gd name="T57" fmla="*/ 1127 h 2142"/>
                <a:gd name="T58" fmla="*/ 301 w 2142"/>
                <a:gd name="T59" fmla="*/ 1668 h 2142"/>
                <a:gd name="T60" fmla="*/ 663 w 2142"/>
                <a:gd name="T61" fmla="*/ 1918 h 2142"/>
                <a:gd name="T62" fmla="*/ 760 w 2142"/>
                <a:gd name="T63" fmla="*/ 1989 h 2142"/>
                <a:gd name="T64" fmla="*/ 1040 w 2142"/>
                <a:gd name="T65" fmla="*/ 2045 h 2142"/>
                <a:gd name="T66" fmla="*/ 724 w 2142"/>
                <a:gd name="T67" fmla="*/ 1912 h 2142"/>
                <a:gd name="T68" fmla="*/ 1040 w 2142"/>
                <a:gd name="T69" fmla="*/ 1673 h 2142"/>
                <a:gd name="T70" fmla="*/ 1040 w 2142"/>
                <a:gd name="T71" fmla="*/ 1617 h 2142"/>
                <a:gd name="T72" fmla="*/ 413 w 2142"/>
                <a:gd name="T73" fmla="*/ 1127 h 2142"/>
                <a:gd name="T74" fmla="*/ 1040 w 2142"/>
                <a:gd name="T75" fmla="*/ 1617 h 2142"/>
                <a:gd name="T76" fmla="*/ 408 w 2142"/>
                <a:gd name="T77" fmla="*/ 1076 h 2142"/>
                <a:gd name="T78" fmla="*/ 1040 w 2142"/>
                <a:gd name="T79" fmla="*/ 535 h 2142"/>
                <a:gd name="T80" fmla="*/ 1040 w 2142"/>
                <a:gd name="T81" fmla="*/ 484 h 2142"/>
                <a:gd name="T82" fmla="*/ 1040 w 2142"/>
                <a:gd name="T83" fmla="*/ 112 h 2142"/>
                <a:gd name="T84" fmla="*/ 1831 w 2142"/>
                <a:gd name="T85" fmla="*/ 484 h 2142"/>
                <a:gd name="T86" fmla="*/ 1377 w 2142"/>
                <a:gd name="T87" fmla="*/ 158 h 2142"/>
                <a:gd name="T88" fmla="*/ 1091 w 2142"/>
                <a:gd name="T89" fmla="*/ 112 h 2142"/>
                <a:gd name="T90" fmla="*/ 1091 w 2142"/>
                <a:gd name="T91" fmla="*/ 484 h 2142"/>
                <a:gd name="T92" fmla="*/ 1091 w 2142"/>
                <a:gd name="T93" fmla="*/ 1076 h 2142"/>
                <a:gd name="T94" fmla="*/ 1607 w 2142"/>
                <a:gd name="T95" fmla="*/ 535 h 2142"/>
                <a:gd name="T96" fmla="*/ 1091 w 2142"/>
                <a:gd name="T97" fmla="*/ 1076 h 2142"/>
                <a:gd name="T98" fmla="*/ 1663 w 2142"/>
                <a:gd name="T99" fmla="*/ 535 h 2142"/>
                <a:gd name="T100" fmla="*/ 2035 w 2142"/>
                <a:gd name="T101" fmla="*/ 1076 h 2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42" h="2142">
                  <a:moveTo>
                    <a:pt x="1897" y="1795"/>
                  </a:moveTo>
                  <a:cubicBezTo>
                    <a:pt x="1892" y="1810"/>
                    <a:pt x="1892" y="1821"/>
                    <a:pt x="1887" y="1831"/>
                  </a:cubicBezTo>
                  <a:cubicBezTo>
                    <a:pt x="1795" y="1474"/>
                    <a:pt x="1795" y="1474"/>
                    <a:pt x="1795" y="1474"/>
                  </a:cubicBezTo>
                  <a:cubicBezTo>
                    <a:pt x="1698" y="1474"/>
                    <a:pt x="1698" y="1474"/>
                    <a:pt x="1698" y="1474"/>
                  </a:cubicBezTo>
                  <a:cubicBezTo>
                    <a:pt x="1617" y="1790"/>
                    <a:pt x="1617" y="1790"/>
                    <a:pt x="1617" y="1790"/>
                  </a:cubicBezTo>
                  <a:cubicBezTo>
                    <a:pt x="1612" y="1821"/>
                    <a:pt x="1612" y="1821"/>
                    <a:pt x="1612" y="1821"/>
                  </a:cubicBezTo>
                  <a:cubicBezTo>
                    <a:pt x="1601" y="1790"/>
                    <a:pt x="1601" y="1790"/>
                    <a:pt x="1601" y="1790"/>
                  </a:cubicBezTo>
                  <a:cubicBezTo>
                    <a:pt x="1520" y="1474"/>
                    <a:pt x="1520" y="1474"/>
                    <a:pt x="1520" y="1474"/>
                  </a:cubicBezTo>
                  <a:cubicBezTo>
                    <a:pt x="1418" y="1474"/>
                    <a:pt x="1418" y="1474"/>
                    <a:pt x="1418" y="1474"/>
                  </a:cubicBezTo>
                  <a:cubicBezTo>
                    <a:pt x="1566" y="1994"/>
                    <a:pt x="1566" y="1994"/>
                    <a:pt x="1566" y="1994"/>
                  </a:cubicBezTo>
                  <a:cubicBezTo>
                    <a:pt x="1663" y="1994"/>
                    <a:pt x="1663" y="1994"/>
                    <a:pt x="1663" y="1994"/>
                  </a:cubicBezTo>
                  <a:cubicBezTo>
                    <a:pt x="1749" y="1647"/>
                    <a:pt x="1749" y="1647"/>
                    <a:pt x="1749" y="1647"/>
                  </a:cubicBezTo>
                  <a:cubicBezTo>
                    <a:pt x="1754" y="1663"/>
                    <a:pt x="1754" y="1673"/>
                    <a:pt x="1760" y="1688"/>
                  </a:cubicBezTo>
                  <a:cubicBezTo>
                    <a:pt x="1831" y="1989"/>
                    <a:pt x="1831" y="1989"/>
                    <a:pt x="1831" y="1989"/>
                  </a:cubicBezTo>
                  <a:cubicBezTo>
                    <a:pt x="1933" y="1989"/>
                    <a:pt x="1933" y="1989"/>
                    <a:pt x="1933" y="1989"/>
                  </a:cubicBezTo>
                  <a:cubicBezTo>
                    <a:pt x="2076" y="1474"/>
                    <a:pt x="2076" y="1474"/>
                    <a:pt x="2076" y="1474"/>
                  </a:cubicBezTo>
                  <a:cubicBezTo>
                    <a:pt x="2076" y="1474"/>
                    <a:pt x="1979" y="1474"/>
                    <a:pt x="1974" y="1479"/>
                  </a:cubicBezTo>
                  <a:lnTo>
                    <a:pt x="1897" y="1795"/>
                  </a:lnTo>
                  <a:close/>
                  <a:moveTo>
                    <a:pt x="1071" y="0"/>
                  </a:moveTo>
                  <a:cubicBezTo>
                    <a:pt x="479" y="0"/>
                    <a:pt x="0" y="479"/>
                    <a:pt x="0" y="1071"/>
                  </a:cubicBezTo>
                  <a:cubicBezTo>
                    <a:pt x="0" y="1663"/>
                    <a:pt x="479" y="2142"/>
                    <a:pt x="1071" y="2142"/>
                  </a:cubicBezTo>
                  <a:cubicBezTo>
                    <a:pt x="1209" y="2142"/>
                    <a:pt x="1341" y="2116"/>
                    <a:pt x="1464" y="2065"/>
                  </a:cubicBezTo>
                  <a:cubicBezTo>
                    <a:pt x="1433" y="1963"/>
                    <a:pt x="1433" y="1963"/>
                    <a:pt x="1433" y="1963"/>
                  </a:cubicBezTo>
                  <a:cubicBezTo>
                    <a:pt x="1418" y="1974"/>
                    <a:pt x="1403" y="1979"/>
                    <a:pt x="1392" y="1984"/>
                  </a:cubicBezTo>
                  <a:cubicBezTo>
                    <a:pt x="1387" y="1984"/>
                    <a:pt x="1387" y="1984"/>
                    <a:pt x="1387" y="1984"/>
                  </a:cubicBezTo>
                  <a:cubicBezTo>
                    <a:pt x="1397" y="1974"/>
                    <a:pt x="1408" y="1969"/>
                    <a:pt x="1423" y="1958"/>
                  </a:cubicBezTo>
                  <a:cubicBezTo>
                    <a:pt x="1408" y="1907"/>
                    <a:pt x="1408" y="1907"/>
                    <a:pt x="1408" y="1907"/>
                  </a:cubicBezTo>
                  <a:cubicBezTo>
                    <a:pt x="1341" y="1953"/>
                    <a:pt x="1341" y="1953"/>
                    <a:pt x="1341" y="1953"/>
                  </a:cubicBezTo>
                  <a:cubicBezTo>
                    <a:pt x="1265" y="2004"/>
                    <a:pt x="1178" y="2035"/>
                    <a:pt x="1086" y="2040"/>
                  </a:cubicBezTo>
                  <a:cubicBezTo>
                    <a:pt x="1086" y="1673"/>
                    <a:pt x="1086" y="1673"/>
                    <a:pt x="1086" y="1673"/>
                  </a:cubicBezTo>
                  <a:cubicBezTo>
                    <a:pt x="1331" y="1673"/>
                    <a:pt x="1331" y="1673"/>
                    <a:pt x="1331" y="1673"/>
                  </a:cubicBezTo>
                  <a:cubicBezTo>
                    <a:pt x="1326" y="1663"/>
                    <a:pt x="1326" y="1663"/>
                    <a:pt x="1326" y="1663"/>
                  </a:cubicBezTo>
                  <a:cubicBezTo>
                    <a:pt x="1311" y="1617"/>
                    <a:pt x="1311" y="1617"/>
                    <a:pt x="1311" y="1617"/>
                  </a:cubicBezTo>
                  <a:cubicBezTo>
                    <a:pt x="1086" y="1617"/>
                    <a:pt x="1086" y="1617"/>
                    <a:pt x="1086" y="1617"/>
                  </a:cubicBezTo>
                  <a:cubicBezTo>
                    <a:pt x="1086" y="1127"/>
                    <a:pt x="1086" y="1127"/>
                    <a:pt x="1086" y="1127"/>
                  </a:cubicBezTo>
                  <a:cubicBezTo>
                    <a:pt x="1714" y="1127"/>
                    <a:pt x="1714" y="1127"/>
                    <a:pt x="1714" y="1127"/>
                  </a:cubicBezTo>
                  <a:cubicBezTo>
                    <a:pt x="1709" y="1214"/>
                    <a:pt x="1698" y="1290"/>
                    <a:pt x="1683" y="1372"/>
                  </a:cubicBezTo>
                  <a:cubicBezTo>
                    <a:pt x="1734" y="1372"/>
                    <a:pt x="1734" y="1372"/>
                    <a:pt x="1734" y="1372"/>
                  </a:cubicBezTo>
                  <a:cubicBezTo>
                    <a:pt x="1749" y="1290"/>
                    <a:pt x="1760" y="1209"/>
                    <a:pt x="1765" y="1122"/>
                  </a:cubicBezTo>
                  <a:cubicBezTo>
                    <a:pt x="2035" y="1122"/>
                    <a:pt x="2035" y="1122"/>
                    <a:pt x="2035" y="1122"/>
                  </a:cubicBezTo>
                  <a:cubicBezTo>
                    <a:pt x="2030" y="1209"/>
                    <a:pt x="2015" y="1290"/>
                    <a:pt x="1989" y="1372"/>
                  </a:cubicBezTo>
                  <a:cubicBezTo>
                    <a:pt x="2096" y="1372"/>
                    <a:pt x="2096" y="1372"/>
                    <a:pt x="2096" y="1372"/>
                  </a:cubicBezTo>
                  <a:cubicBezTo>
                    <a:pt x="2122" y="1275"/>
                    <a:pt x="2142" y="1178"/>
                    <a:pt x="2142" y="1071"/>
                  </a:cubicBezTo>
                  <a:cubicBezTo>
                    <a:pt x="2142" y="479"/>
                    <a:pt x="1663" y="0"/>
                    <a:pt x="1071" y="0"/>
                  </a:cubicBezTo>
                  <a:close/>
                  <a:moveTo>
                    <a:pt x="750" y="163"/>
                  </a:moveTo>
                  <a:cubicBezTo>
                    <a:pt x="643" y="240"/>
                    <a:pt x="546" y="352"/>
                    <a:pt x="474" y="490"/>
                  </a:cubicBezTo>
                  <a:cubicBezTo>
                    <a:pt x="301" y="490"/>
                    <a:pt x="301" y="490"/>
                    <a:pt x="301" y="490"/>
                  </a:cubicBezTo>
                  <a:cubicBezTo>
                    <a:pt x="413" y="337"/>
                    <a:pt x="571" y="224"/>
                    <a:pt x="750" y="163"/>
                  </a:cubicBezTo>
                  <a:close/>
                  <a:moveTo>
                    <a:pt x="260" y="535"/>
                  </a:moveTo>
                  <a:cubicBezTo>
                    <a:pt x="469" y="535"/>
                    <a:pt x="469" y="535"/>
                    <a:pt x="469" y="535"/>
                  </a:cubicBezTo>
                  <a:cubicBezTo>
                    <a:pt x="398" y="694"/>
                    <a:pt x="362" y="877"/>
                    <a:pt x="362" y="1076"/>
                  </a:cubicBezTo>
                  <a:cubicBezTo>
                    <a:pt x="97" y="1076"/>
                    <a:pt x="97" y="1076"/>
                    <a:pt x="97" y="1076"/>
                  </a:cubicBezTo>
                  <a:cubicBezTo>
                    <a:pt x="97" y="877"/>
                    <a:pt x="158" y="694"/>
                    <a:pt x="260" y="535"/>
                  </a:cubicBezTo>
                  <a:close/>
                  <a:moveTo>
                    <a:pt x="97" y="1127"/>
                  </a:moveTo>
                  <a:cubicBezTo>
                    <a:pt x="357" y="1127"/>
                    <a:pt x="357" y="1127"/>
                    <a:pt x="357" y="1127"/>
                  </a:cubicBezTo>
                  <a:cubicBezTo>
                    <a:pt x="362" y="1306"/>
                    <a:pt x="398" y="1474"/>
                    <a:pt x="459" y="1617"/>
                  </a:cubicBezTo>
                  <a:cubicBezTo>
                    <a:pt x="255" y="1617"/>
                    <a:pt x="255" y="1617"/>
                    <a:pt x="255" y="1617"/>
                  </a:cubicBezTo>
                  <a:cubicBezTo>
                    <a:pt x="168" y="1469"/>
                    <a:pt x="107" y="1306"/>
                    <a:pt x="97" y="1127"/>
                  </a:cubicBezTo>
                  <a:close/>
                  <a:moveTo>
                    <a:pt x="745" y="1989"/>
                  </a:moveTo>
                  <a:cubicBezTo>
                    <a:pt x="566" y="1923"/>
                    <a:pt x="413" y="1810"/>
                    <a:pt x="301" y="1668"/>
                  </a:cubicBezTo>
                  <a:cubicBezTo>
                    <a:pt x="479" y="1668"/>
                    <a:pt x="479" y="1668"/>
                    <a:pt x="479" y="1668"/>
                  </a:cubicBezTo>
                  <a:cubicBezTo>
                    <a:pt x="530" y="1765"/>
                    <a:pt x="592" y="1851"/>
                    <a:pt x="663" y="1918"/>
                  </a:cubicBezTo>
                  <a:cubicBezTo>
                    <a:pt x="668" y="1923"/>
                    <a:pt x="668" y="1923"/>
                    <a:pt x="678" y="1928"/>
                  </a:cubicBezTo>
                  <a:cubicBezTo>
                    <a:pt x="704" y="1953"/>
                    <a:pt x="729" y="1974"/>
                    <a:pt x="760" y="1989"/>
                  </a:cubicBezTo>
                  <a:cubicBezTo>
                    <a:pt x="750" y="1994"/>
                    <a:pt x="750" y="1989"/>
                    <a:pt x="745" y="1989"/>
                  </a:cubicBezTo>
                  <a:close/>
                  <a:moveTo>
                    <a:pt x="1040" y="2045"/>
                  </a:moveTo>
                  <a:cubicBezTo>
                    <a:pt x="928" y="2040"/>
                    <a:pt x="821" y="1994"/>
                    <a:pt x="729" y="1918"/>
                  </a:cubicBezTo>
                  <a:cubicBezTo>
                    <a:pt x="724" y="1912"/>
                    <a:pt x="724" y="1912"/>
                    <a:pt x="724" y="1912"/>
                  </a:cubicBezTo>
                  <a:cubicBezTo>
                    <a:pt x="653" y="1851"/>
                    <a:pt x="587" y="1770"/>
                    <a:pt x="536" y="1673"/>
                  </a:cubicBezTo>
                  <a:cubicBezTo>
                    <a:pt x="1040" y="1673"/>
                    <a:pt x="1040" y="1673"/>
                    <a:pt x="1040" y="1673"/>
                  </a:cubicBezTo>
                  <a:cubicBezTo>
                    <a:pt x="1040" y="2045"/>
                    <a:pt x="1040" y="2045"/>
                    <a:pt x="1040" y="2045"/>
                  </a:cubicBezTo>
                  <a:close/>
                  <a:moveTo>
                    <a:pt x="1040" y="1617"/>
                  </a:moveTo>
                  <a:cubicBezTo>
                    <a:pt x="520" y="1617"/>
                    <a:pt x="520" y="1617"/>
                    <a:pt x="520" y="1617"/>
                  </a:cubicBezTo>
                  <a:cubicBezTo>
                    <a:pt x="459" y="1474"/>
                    <a:pt x="418" y="1306"/>
                    <a:pt x="413" y="1127"/>
                  </a:cubicBezTo>
                  <a:cubicBezTo>
                    <a:pt x="1040" y="1127"/>
                    <a:pt x="1040" y="1127"/>
                    <a:pt x="1040" y="1127"/>
                  </a:cubicBezTo>
                  <a:cubicBezTo>
                    <a:pt x="1040" y="1617"/>
                    <a:pt x="1040" y="1617"/>
                    <a:pt x="1040" y="1617"/>
                  </a:cubicBezTo>
                  <a:close/>
                  <a:moveTo>
                    <a:pt x="1040" y="1076"/>
                  </a:moveTo>
                  <a:cubicBezTo>
                    <a:pt x="408" y="1076"/>
                    <a:pt x="408" y="1076"/>
                    <a:pt x="408" y="1076"/>
                  </a:cubicBezTo>
                  <a:cubicBezTo>
                    <a:pt x="408" y="877"/>
                    <a:pt x="449" y="688"/>
                    <a:pt x="520" y="535"/>
                  </a:cubicBezTo>
                  <a:cubicBezTo>
                    <a:pt x="1040" y="535"/>
                    <a:pt x="1040" y="535"/>
                    <a:pt x="1040" y="535"/>
                  </a:cubicBezTo>
                  <a:lnTo>
                    <a:pt x="1040" y="1076"/>
                  </a:lnTo>
                  <a:close/>
                  <a:moveTo>
                    <a:pt x="1040" y="484"/>
                  </a:moveTo>
                  <a:cubicBezTo>
                    <a:pt x="546" y="484"/>
                    <a:pt x="546" y="484"/>
                    <a:pt x="546" y="484"/>
                  </a:cubicBezTo>
                  <a:cubicBezTo>
                    <a:pt x="663" y="265"/>
                    <a:pt x="842" y="122"/>
                    <a:pt x="1040" y="112"/>
                  </a:cubicBezTo>
                  <a:lnTo>
                    <a:pt x="1040" y="484"/>
                  </a:lnTo>
                  <a:close/>
                  <a:moveTo>
                    <a:pt x="1831" y="484"/>
                  </a:moveTo>
                  <a:cubicBezTo>
                    <a:pt x="1652" y="484"/>
                    <a:pt x="1652" y="484"/>
                    <a:pt x="1652" y="484"/>
                  </a:cubicBezTo>
                  <a:cubicBezTo>
                    <a:pt x="1581" y="347"/>
                    <a:pt x="1489" y="235"/>
                    <a:pt x="1377" y="158"/>
                  </a:cubicBezTo>
                  <a:cubicBezTo>
                    <a:pt x="1561" y="224"/>
                    <a:pt x="1719" y="337"/>
                    <a:pt x="1831" y="484"/>
                  </a:cubicBezTo>
                  <a:close/>
                  <a:moveTo>
                    <a:pt x="1091" y="112"/>
                  </a:moveTo>
                  <a:cubicBezTo>
                    <a:pt x="1290" y="122"/>
                    <a:pt x="1464" y="265"/>
                    <a:pt x="1581" y="484"/>
                  </a:cubicBezTo>
                  <a:cubicBezTo>
                    <a:pt x="1091" y="484"/>
                    <a:pt x="1091" y="484"/>
                    <a:pt x="1091" y="484"/>
                  </a:cubicBezTo>
                  <a:lnTo>
                    <a:pt x="1091" y="112"/>
                  </a:lnTo>
                  <a:close/>
                  <a:moveTo>
                    <a:pt x="1091" y="1076"/>
                  </a:moveTo>
                  <a:cubicBezTo>
                    <a:pt x="1091" y="535"/>
                    <a:pt x="1091" y="535"/>
                    <a:pt x="1091" y="535"/>
                  </a:cubicBezTo>
                  <a:cubicBezTo>
                    <a:pt x="1607" y="535"/>
                    <a:pt x="1607" y="535"/>
                    <a:pt x="1607" y="535"/>
                  </a:cubicBezTo>
                  <a:cubicBezTo>
                    <a:pt x="1678" y="688"/>
                    <a:pt x="1719" y="877"/>
                    <a:pt x="1719" y="1076"/>
                  </a:cubicBezTo>
                  <a:lnTo>
                    <a:pt x="1091" y="1076"/>
                  </a:lnTo>
                  <a:close/>
                  <a:moveTo>
                    <a:pt x="1770" y="1076"/>
                  </a:moveTo>
                  <a:cubicBezTo>
                    <a:pt x="1770" y="877"/>
                    <a:pt x="1729" y="694"/>
                    <a:pt x="1663" y="535"/>
                  </a:cubicBezTo>
                  <a:cubicBezTo>
                    <a:pt x="1872" y="535"/>
                    <a:pt x="1872" y="535"/>
                    <a:pt x="1872" y="535"/>
                  </a:cubicBezTo>
                  <a:cubicBezTo>
                    <a:pt x="1974" y="688"/>
                    <a:pt x="2035" y="877"/>
                    <a:pt x="2035" y="1076"/>
                  </a:cubicBezTo>
                  <a:lnTo>
                    <a:pt x="1770" y="1076"/>
                  </a:lnTo>
                  <a:close/>
                </a:path>
              </a:pathLst>
            </a:custGeom>
            <a:solidFill>
              <a:srgbClr val="1D1D1A"/>
            </a:solid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5" name="Freeform 5"/>
            <p:cNvSpPr>
              <a:spLocks noEditPoints="1"/>
            </p:cNvSpPr>
            <p:nvPr/>
          </p:nvSpPr>
          <p:spPr bwMode="auto">
            <a:xfrm>
              <a:off x="7043324" y="1912373"/>
              <a:ext cx="169842" cy="167598"/>
            </a:xfrm>
            <a:custGeom>
              <a:avLst/>
              <a:gdLst>
                <a:gd name="T0" fmla="*/ 1510 w 2050"/>
                <a:gd name="T1" fmla="*/ 275 h 2244"/>
                <a:gd name="T2" fmla="*/ 1025 w 2050"/>
                <a:gd name="T3" fmla="*/ 0 h 2244"/>
                <a:gd name="T4" fmla="*/ 1025 w 2050"/>
                <a:gd name="T5" fmla="*/ 0 h 2244"/>
                <a:gd name="T6" fmla="*/ 541 w 2050"/>
                <a:gd name="T7" fmla="*/ 270 h 2244"/>
                <a:gd name="T8" fmla="*/ 5 w 2050"/>
                <a:gd name="T9" fmla="*/ 586 h 2244"/>
                <a:gd name="T10" fmla="*/ 943 w 2050"/>
                <a:gd name="T11" fmla="*/ 2224 h 2244"/>
                <a:gd name="T12" fmla="*/ 1107 w 2050"/>
                <a:gd name="T13" fmla="*/ 2224 h 2244"/>
                <a:gd name="T14" fmla="*/ 2045 w 2050"/>
                <a:gd name="T15" fmla="*/ 597 h 2244"/>
                <a:gd name="T16" fmla="*/ 1739 w 2050"/>
                <a:gd name="T17" fmla="*/ 1510 h 2244"/>
                <a:gd name="T18" fmla="*/ 1025 w 2050"/>
                <a:gd name="T19" fmla="*/ 2142 h 2244"/>
                <a:gd name="T20" fmla="*/ 311 w 2050"/>
                <a:gd name="T21" fmla="*/ 1510 h 2244"/>
                <a:gd name="T22" fmla="*/ 148 w 2050"/>
                <a:gd name="T23" fmla="*/ 530 h 2244"/>
                <a:gd name="T24" fmla="*/ 592 w 2050"/>
                <a:gd name="T25" fmla="*/ 362 h 2244"/>
                <a:gd name="T26" fmla="*/ 984 w 2050"/>
                <a:gd name="T27" fmla="*/ 112 h 2244"/>
                <a:gd name="T28" fmla="*/ 1020 w 2050"/>
                <a:gd name="T29" fmla="*/ 102 h 2244"/>
                <a:gd name="T30" fmla="*/ 1020 w 2050"/>
                <a:gd name="T31" fmla="*/ 102 h 2244"/>
                <a:gd name="T32" fmla="*/ 1061 w 2050"/>
                <a:gd name="T33" fmla="*/ 112 h 2244"/>
                <a:gd name="T34" fmla="*/ 1453 w 2050"/>
                <a:gd name="T35" fmla="*/ 362 h 2244"/>
                <a:gd name="T36" fmla="*/ 1897 w 2050"/>
                <a:gd name="T37" fmla="*/ 530 h 2244"/>
                <a:gd name="T38" fmla="*/ 1739 w 2050"/>
                <a:gd name="T39" fmla="*/ 1510 h 2244"/>
                <a:gd name="T40" fmla="*/ 1249 w 2050"/>
                <a:gd name="T41" fmla="*/ 1112 h 2244"/>
                <a:gd name="T42" fmla="*/ 1030 w 2050"/>
                <a:gd name="T43" fmla="*/ 964 h 2244"/>
                <a:gd name="T44" fmla="*/ 1214 w 2050"/>
                <a:gd name="T45" fmla="*/ 1219 h 2244"/>
                <a:gd name="T46" fmla="*/ 1285 w 2050"/>
                <a:gd name="T47" fmla="*/ 1219 h 2244"/>
                <a:gd name="T48" fmla="*/ 1642 w 2050"/>
                <a:gd name="T49" fmla="*/ 790 h 2244"/>
                <a:gd name="T50" fmla="*/ 592 w 2050"/>
                <a:gd name="T51" fmla="*/ 816 h 2244"/>
                <a:gd name="T52" fmla="*/ 1331 w 2050"/>
                <a:gd name="T53" fmla="*/ 790 h 2244"/>
                <a:gd name="T54" fmla="*/ 592 w 2050"/>
                <a:gd name="T55" fmla="*/ 765 h 2244"/>
                <a:gd name="T56" fmla="*/ 592 w 2050"/>
                <a:gd name="T57" fmla="*/ 816 h 2244"/>
                <a:gd name="T58" fmla="*/ 592 w 2050"/>
                <a:gd name="T59" fmla="*/ 1377 h 2244"/>
                <a:gd name="T60" fmla="*/ 592 w 2050"/>
                <a:gd name="T61" fmla="*/ 1428 h 2244"/>
                <a:gd name="T62" fmla="*/ 1382 w 2050"/>
                <a:gd name="T63" fmla="*/ 1402 h 2244"/>
                <a:gd name="T64" fmla="*/ 592 w 2050"/>
                <a:gd name="T65" fmla="*/ 1122 h 2244"/>
                <a:gd name="T66" fmla="*/ 872 w 2050"/>
                <a:gd name="T67" fmla="*/ 1096 h 2244"/>
                <a:gd name="T68" fmla="*/ 592 w 2050"/>
                <a:gd name="T69" fmla="*/ 1071 h 2244"/>
                <a:gd name="T70" fmla="*/ 592 w 2050"/>
                <a:gd name="T71" fmla="*/ 1122 h 2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50" h="2244">
                  <a:moveTo>
                    <a:pt x="1938" y="433"/>
                  </a:moveTo>
                  <a:cubicBezTo>
                    <a:pt x="1831" y="398"/>
                    <a:pt x="1617" y="326"/>
                    <a:pt x="1510" y="275"/>
                  </a:cubicBezTo>
                  <a:cubicBezTo>
                    <a:pt x="1295" y="168"/>
                    <a:pt x="1214" y="97"/>
                    <a:pt x="1132" y="36"/>
                  </a:cubicBezTo>
                  <a:cubicBezTo>
                    <a:pt x="1102" y="10"/>
                    <a:pt x="1066" y="0"/>
                    <a:pt x="1025" y="0"/>
                  </a:cubicBezTo>
                  <a:cubicBezTo>
                    <a:pt x="1025" y="0"/>
                    <a:pt x="1025" y="0"/>
                    <a:pt x="1025" y="0"/>
                  </a:cubicBezTo>
                  <a:cubicBezTo>
                    <a:pt x="1025" y="0"/>
                    <a:pt x="1025" y="0"/>
                    <a:pt x="1025" y="0"/>
                  </a:cubicBezTo>
                  <a:cubicBezTo>
                    <a:pt x="984" y="0"/>
                    <a:pt x="949" y="10"/>
                    <a:pt x="918" y="31"/>
                  </a:cubicBezTo>
                  <a:cubicBezTo>
                    <a:pt x="836" y="92"/>
                    <a:pt x="755" y="163"/>
                    <a:pt x="541" y="270"/>
                  </a:cubicBezTo>
                  <a:cubicBezTo>
                    <a:pt x="433" y="321"/>
                    <a:pt x="219" y="393"/>
                    <a:pt x="112" y="428"/>
                  </a:cubicBezTo>
                  <a:cubicBezTo>
                    <a:pt x="41" y="454"/>
                    <a:pt x="0" y="515"/>
                    <a:pt x="5" y="586"/>
                  </a:cubicBezTo>
                  <a:cubicBezTo>
                    <a:pt x="25" y="821"/>
                    <a:pt x="82" y="1275"/>
                    <a:pt x="219" y="1555"/>
                  </a:cubicBezTo>
                  <a:cubicBezTo>
                    <a:pt x="382" y="1877"/>
                    <a:pt x="785" y="2127"/>
                    <a:pt x="943" y="2224"/>
                  </a:cubicBezTo>
                  <a:cubicBezTo>
                    <a:pt x="969" y="2239"/>
                    <a:pt x="994" y="2244"/>
                    <a:pt x="1025" y="2244"/>
                  </a:cubicBezTo>
                  <a:cubicBezTo>
                    <a:pt x="1056" y="2244"/>
                    <a:pt x="1081" y="2239"/>
                    <a:pt x="1107" y="2224"/>
                  </a:cubicBezTo>
                  <a:cubicBezTo>
                    <a:pt x="1265" y="2127"/>
                    <a:pt x="1668" y="1877"/>
                    <a:pt x="1831" y="1555"/>
                  </a:cubicBezTo>
                  <a:cubicBezTo>
                    <a:pt x="1969" y="1275"/>
                    <a:pt x="2025" y="821"/>
                    <a:pt x="2045" y="597"/>
                  </a:cubicBezTo>
                  <a:cubicBezTo>
                    <a:pt x="2050" y="520"/>
                    <a:pt x="2004" y="454"/>
                    <a:pt x="1938" y="433"/>
                  </a:cubicBezTo>
                  <a:close/>
                  <a:moveTo>
                    <a:pt x="1739" y="1510"/>
                  </a:moveTo>
                  <a:cubicBezTo>
                    <a:pt x="1637" y="1714"/>
                    <a:pt x="1408" y="1923"/>
                    <a:pt x="1056" y="2137"/>
                  </a:cubicBezTo>
                  <a:cubicBezTo>
                    <a:pt x="1045" y="2137"/>
                    <a:pt x="1035" y="2142"/>
                    <a:pt x="1025" y="2142"/>
                  </a:cubicBezTo>
                  <a:cubicBezTo>
                    <a:pt x="1015" y="2142"/>
                    <a:pt x="1005" y="2137"/>
                    <a:pt x="1000" y="2132"/>
                  </a:cubicBezTo>
                  <a:cubicBezTo>
                    <a:pt x="643" y="1923"/>
                    <a:pt x="413" y="1708"/>
                    <a:pt x="311" y="1510"/>
                  </a:cubicBezTo>
                  <a:cubicBezTo>
                    <a:pt x="168" y="1224"/>
                    <a:pt x="117" y="729"/>
                    <a:pt x="107" y="586"/>
                  </a:cubicBezTo>
                  <a:cubicBezTo>
                    <a:pt x="102" y="551"/>
                    <a:pt x="138" y="535"/>
                    <a:pt x="148" y="530"/>
                  </a:cubicBezTo>
                  <a:cubicBezTo>
                    <a:pt x="189" y="515"/>
                    <a:pt x="189" y="515"/>
                    <a:pt x="189" y="515"/>
                  </a:cubicBezTo>
                  <a:cubicBezTo>
                    <a:pt x="306" y="474"/>
                    <a:pt x="490" y="413"/>
                    <a:pt x="592" y="362"/>
                  </a:cubicBezTo>
                  <a:cubicBezTo>
                    <a:pt x="785" y="265"/>
                    <a:pt x="877" y="194"/>
                    <a:pt x="954" y="138"/>
                  </a:cubicBezTo>
                  <a:cubicBezTo>
                    <a:pt x="964" y="127"/>
                    <a:pt x="974" y="122"/>
                    <a:pt x="984" y="112"/>
                  </a:cubicBezTo>
                  <a:cubicBezTo>
                    <a:pt x="984" y="107"/>
                    <a:pt x="1000" y="102"/>
                    <a:pt x="1020" y="102"/>
                  </a:cubicBezTo>
                  <a:cubicBezTo>
                    <a:pt x="1020" y="102"/>
                    <a:pt x="1020" y="102"/>
                    <a:pt x="1020" y="102"/>
                  </a:cubicBezTo>
                  <a:cubicBezTo>
                    <a:pt x="1020" y="102"/>
                    <a:pt x="1020" y="102"/>
                    <a:pt x="1020" y="102"/>
                  </a:cubicBezTo>
                  <a:cubicBezTo>
                    <a:pt x="1020" y="102"/>
                    <a:pt x="1020" y="102"/>
                    <a:pt x="1020" y="102"/>
                  </a:cubicBezTo>
                  <a:cubicBezTo>
                    <a:pt x="1020" y="102"/>
                    <a:pt x="1020" y="102"/>
                    <a:pt x="1020" y="102"/>
                  </a:cubicBezTo>
                  <a:cubicBezTo>
                    <a:pt x="1040" y="102"/>
                    <a:pt x="1056" y="107"/>
                    <a:pt x="1061" y="112"/>
                  </a:cubicBezTo>
                  <a:cubicBezTo>
                    <a:pt x="1071" y="122"/>
                    <a:pt x="1081" y="127"/>
                    <a:pt x="1091" y="138"/>
                  </a:cubicBezTo>
                  <a:cubicBezTo>
                    <a:pt x="1163" y="194"/>
                    <a:pt x="1255" y="265"/>
                    <a:pt x="1453" y="362"/>
                  </a:cubicBezTo>
                  <a:cubicBezTo>
                    <a:pt x="1555" y="413"/>
                    <a:pt x="1734" y="474"/>
                    <a:pt x="1856" y="515"/>
                  </a:cubicBezTo>
                  <a:cubicBezTo>
                    <a:pt x="1897" y="530"/>
                    <a:pt x="1897" y="530"/>
                    <a:pt x="1897" y="530"/>
                  </a:cubicBezTo>
                  <a:cubicBezTo>
                    <a:pt x="1907" y="535"/>
                    <a:pt x="1938" y="546"/>
                    <a:pt x="1938" y="586"/>
                  </a:cubicBezTo>
                  <a:cubicBezTo>
                    <a:pt x="1933" y="729"/>
                    <a:pt x="1882" y="1224"/>
                    <a:pt x="1739" y="1510"/>
                  </a:cubicBezTo>
                  <a:close/>
                  <a:moveTo>
                    <a:pt x="1571" y="790"/>
                  </a:moveTo>
                  <a:cubicBezTo>
                    <a:pt x="1249" y="1112"/>
                    <a:pt x="1249" y="1112"/>
                    <a:pt x="1249" y="1112"/>
                  </a:cubicBezTo>
                  <a:cubicBezTo>
                    <a:pt x="1102" y="964"/>
                    <a:pt x="1102" y="964"/>
                    <a:pt x="1102" y="964"/>
                  </a:cubicBezTo>
                  <a:cubicBezTo>
                    <a:pt x="1081" y="943"/>
                    <a:pt x="1051" y="943"/>
                    <a:pt x="1030" y="964"/>
                  </a:cubicBezTo>
                  <a:cubicBezTo>
                    <a:pt x="1010" y="984"/>
                    <a:pt x="1010" y="1015"/>
                    <a:pt x="1030" y="1035"/>
                  </a:cubicBezTo>
                  <a:cubicBezTo>
                    <a:pt x="1214" y="1219"/>
                    <a:pt x="1214" y="1219"/>
                    <a:pt x="1214" y="1219"/>
                  </a:cubicBezTo>
                  <a:cubicBezTo>
                    <a:pt x="1224" y="1229"/>
                    <a:pt x="1234" y="1234"/>
                    <a:pt x="1249" y="1234"/>
                  </a:cubicBezTo>
                  <a:cubicBezTo>
                    <a:pt x="1265" y="1234"/>
                    <a:pt x="1275" y="1229"/>
                    <a:pt x="1285" y="1219"/>
                  </a:cubicBezTo>
                  <a:cubicBezTo>
                    <a:pt x="1642" y="862"/>
                    <a:pt x="1642" y="862"/>
                    <a:pt x="1642" y="862"/>
                  </a:cubicBezTo>
                  <a:cubicBezTo>
                    <a:pt x="1663" y="841"/>
                    <a:pt x="1663" y="811"/>
                    <a:pt x="1642" y="790"/>
                  </a:cubicBezTo>
                  <a:cubicBezTo>
                    <a:pt x="1622" y="770"/>
                    <a:pt x="1591" y="770"/>
                    <a:pt x="1571" y="790"/>
                  </a:cubicBezTo>
                  <a:close/>
                  <a:moveTo>
                    <a:pt x="592" y="816"/>
                  </a:moveTo>
                  <a:cubicBezTo>
                    <a:pt x="1306" y="816"/>
                    <a:pt x="1306" y="816"/>
                    <a:pt x="1306" y="816"/>
                  </a:cubicBezTo>
                  <a:cubicBezTo>
                    <a:pt x="1321" y="816"/>
                    <a:pt x="1331" y="806"/>
                    <a:pt x="1331" y="790"/>
                  </a:cubicBezTo>
                  <a:cubicBezTo>
                    <a:pt x="1331" y="775"/>
                    <a:pt x="1321" y="765"/>
                    <a:pt x="1306" y="765"/>
                  </a:cubicBezTo>
                  <a:cubicBezTo>
                    <a:pt x="592" y="765"/>
                    <a:pt x="592" y="765"/>
                    <a:pt x="592" y="765"/>
                  </a:cubicBezTo>
                  <a:cubicBezTo>
                    <a:pt x="576" y="765"/>
                    <a:pt x="566" y="775"/>
                    <a:pt x="566" y="790"/>
                  </a:cubicBezTo>
                  <a:cubicBezTo>
                    <a:pt x="566" y="806"/>
                    <a:pt x="576" y="816"/>
                    <a:pt x="592" y="816"/>
                  </a:cubicBezTo>
                  <a:close/>
                  <a:moveTo>
                    <a:pt x="1357" y="1377"/>
                  </a:moveTo>
                  <a:cubicBezTo>
                    <a:pt x="592" y="1377"/>
                    <a:pt x="592" y="1377"/>
                    <a:pt x="592" y="1377"/>
                  </a:cubicBezTo>
                  <a:cubicBezTo>
                    <a:pt x="576" y="1377"/>
                    <a:pt x="566" y="1387"/>
                    <a:pt x="566" y="1402"/>
                  </a:cubicBezTo>
                  <a:cubicBezTo>
                    <a:pt x="566" y="1418"/>
                    <a:pt x="576" y="1428"/>
                    <a:pt x="592" y="1428"/>
                  </a:cubicBezTo>
                  <a:cubicBezTo>
                    <a:pt x="1357" y="1428"/>
                    <a:pt x="1357" y="1428"/>
                    <a:pt x="1357" y="1428"/>
                  </a:cubicBezTo>
                  <a:cubicBezTo>
                    <a:pt x="1372" y="1428"/>
                    <a:pt x="1382" y="1418"/>
                    <a:pt x="1382" y="1402"/>
                  </a:cubicBezTo>
                  <a:cubicBezTo>
                    <a:pt x="1382" y="1387"/>
                    <a:pt x="1372" y="1377"/>
                    <a:pt x="1357" y="1377"/>
                  </a:cubicBezTo>
                  <a:close/>
                  <a:moveTo>
                    <a:pt x="592" y="1122"/>
                  </a:moveTo>
                  <a:cubicBezTo>
                    <a:pt x="847" y="1122"/>
                    <a:pt x="847" y="1122"/>
                    <a:pt x="847" y="1122"/>
                  </a:cubicBezTo>
                  <a:cubicBezTo>
                    <a:pt x="862" y="1122"/>
                    <a:pt x="872" y="1112"/>
                    <a:pt x="872" y="1096"/>
                  </a:cubicBezTo>
                  <a:cubicBezTo>
                    <a:pt x="872" y="1081"/>
                    <a:pt x="862" y="1071"/>
                    <a:pt x="847" y="1071"/>
                  </a:cubicBezTo>
                  <a:cubicBezTo>
                    <a:pt x="592" y="1071"/>
                    <a:pt x="592" y="1071"/>
                    <a:pt x="592" y="1071"/>
                  </a:cubicBezTo>
                  <a:cubicBezTo>
                    <a:pt x="576" y="1071"/>
                    <a:pt x="566" y="1081"/>
                    <a:pt x="566" y="1096"/>
                  </a:cubicBezTo>
                  <a:cubicBezTo>
                    <a:pt x="566" y="1112"/>
                    <a:pt x="576" y="1122"/>
                    <a:pt x="592" y="1122"/>
                  </a:cubicBezTo>
                  <a:close/>
                </a:path>
              </a:pathLst>
            </a:custGeom>
            <a:solidFill>
              <a:srgbClr val="1D1D1A"/>
            </a:solid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6" name="Freeform 9"/>
            <p:cNvSpPr>
              <a:spLocks noEditPoints="1"/>
            </p:cNvSpPr>
            <p:nvPr/>
          </p:nvSpPr>
          <p:spPr bwMode="auto">
            <a:xfrm>
              <a:off x="7615473" y="1922837"/>
              <a:ext cx="168034" cy="151500"/>
            </a:xfrm>
            <a:custGeom>
              <a:avLst/>
              <a:gdLst>
                <a:gd name="T0" fmla="*/ 214 w 2040"/>
                <a:gd name="T1" fmla="*/ 1836 h 2040"/>
                <a:gd name="T2" fmla="*/ 102 w 2040"/>
                <a:gd name="T3" fmla="*/ 209 h 2040"/>
                <a:gd name="T4" fmla="*/ 1719 w 2040"/>
                <a:gd name="T5" fmla="*/ 102 h 2040"/>
                <a:gd name="T6" fmla="*/ 1836 w 2040"/>
                <a:gd name="T7" fmla="*/ 612 h 2040"/>
                <a:gd name="T8" fmla="*/ 1938 w 2040"/>
                <a:gd name="T9" fmla="*/ 612 h 2040"/>
                <a:gd name="T10" fmla="*/ 1724 w 2040"/>
                <a:gd name="T11" fmla="*/ 0 h 2040"/>
                <a:gd name="T12" fmla="*/ 0 w 2040"/>
                <a:gd name="T13" fmla="*/ 209 h 2040"/>
                <a:gd name="T14" fmla="*/ 214 w 2040"/>
                <a:gd name="T15" fmla="*/ 1938 h 2040"/>
                <a:gd name="T16" fmla="*/ 663 w 2040"/>
                <a:gd name="T17" fmla="*/ 1887 h 2040"/>
                <a:gd name="T18" fmla="*/ 1887 w 2040"/>
                <a:gd name="T19" fmla="*/ 816 h 2040"/>
                <a:gd name="T20" fmla="*/ 1836 w 2040"/>
                <a:gd name="T21" fmla="*/ 1112 h 2040"/>
                <a:gd name="T22" fmla="*/ 1724 w 2040"/>
                <a:gd name="T23" fmla="*/ 1836 h 2040"/>
                <a:gd name="T24" fmla="*/ 969 w 2040"/>
                <a:gd name="T25" fmla="*/ 1734 h 2040"/>
                <a:gd name="T26" fmla="*/ 969 w 2040"/>
                <a:gd name="T27" fmla="*/ 2040 h 2040"/>
                <a:gd name="T28" fmla="*/ 1724 w 2040"/>
                <a:gd name="T29" fmla="*/ 1938 h 2040"/>
                <a:gd name="T30" fmla="*/ 1938 w 2040"/>
                <a:gd name="T31" fmla="*/ 1112 h 2040"/>
                <a:gd name="T32" fmla="*/ 1887 w 2040"/>
                <a:gd name="T33" fmla="*/ 816 h 2040"/>
                <a:gd name="T34" fmla="*/ 867 w 2040"/>
                <a:gd name="T35" fmla="*/ 1887 h 2040"/>
                <a:gd name="T36" fmla="*/ 1071 w 2040"/>
                <a:gd name="T37" fmla="*/ 1887 h 2040"/>
                <a:gd name="T38" fmla="*/ 1887 w 2040"/>
                <a:gd name="T39" fmla="*/ 1071 h 2040"/>
                <a:gd name="T40" fmla="*/ 1887 w 2040"/>
                <a:gd name="T41" fmla="*/ 867 h 2040"/>
                <a:gd name="T42" fmla="*/ 1887 w 2040"/>
                <a:gd name="T43" fmla="*/ 1071 h 2040"/>
                <a:gd name="T44" fmla="*/ 561 w 2040"/>
                <a:gd name="T45" fmla="*/ 561 h 2040"/>
                <a:gd name="T46" fmla="*/ 561 w 2040"/>
                <a:gd name="T47" fmla="*/ 1071 h 2040"/>
                <a:gd name="T48" fmla="*/ 1632 w 2040"/>
                <a:gd name="T49" fmla="*/ 816 h 2040"/>
                <a:gd name="T50" fmla="*/ 1377 w 2040"/>
                <a:gd name="T51" fmla="*/ 1020 h 2040"/>
                <a:gd name="T52" fmla="*/ 357 w 2040"/>
                <a:gd name="T53" fmla="*/ 816 h 2040"/>
                <a:gd name="T54" fmla="*/ 1377 w 2040"/>
                <a:gd name="T55" fmla="*/ 612 h 2040"/>
                <a:gd name="T56" fmla="*/ 1377 w 2040"/>
                <a:gd name="T57" fmla="*/ 1020 h 2040"/>
                <a:gd name="T58" fmla="*/ 357 w 2040"/>
                <a:gd name="T59" fmla="*/ 1351 h 2040"/>
                <a:gd name="T60" fmla="*/ 1556 w 2040"/>
                <a:gd name="T61" fmla="*/ 1377 h 2040"/>
                <a:gd name="T62" fmla="*/ 1556 w 2040"/>
                <a:gd name="T63" fmla="*/ 1326 h 2040"/>
                <a:gd name="T64" fmla="*/ 1377 w 2040"/>
                <a:gd name="T65" fmla="*/ 739 h 2040"/>
                <a:gd name="T66" fmla="*/ 1377 w 2040"/>
                <a:gd name="T67" fmla="*/ 892 h 2040"/>
                <a:gd name="T68" fmla="*/ 1377 w 2040"/>
                <a:gd name="T69" fmla="*/ 73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40" h="2040">
                  <a:moveTo>
                    <a:pt x="612" y="1836"/>
                  </a:moveTo>
                  <a:cubicBezTo>
                    <a:pt x="214" y="1836"/>
                    <a:pt x="214" y="1836"/>
                    <a:pt x="214" y="1836"/>
                  </a:cubicBezTo>
                  <a:cubicBezTo>
                    <a:pt x="153" y="1836"/>
                    <a:pt x="102" y="1780"/>
                    <a:pt x="102" y="1714"/>
                  </a:cubicBezTo>
                  <a:cubicBezTo>
                    <a:pt x="102" y="209"/>
                    <a:pt x="102" y="209"/>
                    <a:pt x="102" y="209"/>
                  </a:cubicBezTo>
                  <a:cubicBezTo>
                    <a:pt x="102" y="148"/>
                    <a:pt x="153" y="102"/>
                    <a:pt x="214" y="102"/>
                  </a:cubicBezTo>
                  <a:cubicBezTo>
                    <a:pt x="1719" y="102"/>
                    <a:pt x="1719" y="102"/>
                    <a:pt x="1719" y="102"/>
                  </a:cubicBezTo>
                  <a:cubicBezTo>
                    <a:pt x="1785" y="102"/>
                    <a:pt x="1836" y="148"/>
                    <a:pt x="1836" y="209"/>
                  </a:cubicBezTo>
                  <a:cubicBezTo>
                    <a:pt x="1836" y="612"/>
                    <a:pt x="1836" y="612"/>
                    <a:pt x="1836" y="612"/>
                  </a:cubicBezTo>
                  <a:cubicBezTo>
                    <a:pt x="1836" y="643"/>
                    <a:pt x="1856" y="663"/>
                    <a:pt x="1887" y="663"/>
                  </a:cubicBezTo>
                  <a:cubicBezTo>
                    <a:pt x="1918" y="663"/>
                    <a:pt x="1938" y="643"/>
                    <a:pt x="1938" y="612"/>
                  </a:cubicBezTo>
                  <a:cubicBezTo>
                    <a:pt x="1938" y="209"/>
                    <a:pt x="1938" y="209"/>
                    <a:pt x="1938" y="209"/>
                  </a:cubicBezTo>
                  <a:cubicBezTo>
                    <a:pt x="1938" y="92"/>
                    <a:pt x="1841" y="0"/>
                    <a:pt x="1724" y="0"/>
                  </a:cubicBezTo>
                  <a:cubicBezTo>
                    <a:pt x="214" y="0"/>
                    <a:pt x="214" y="0"/>
                    <a:pt x="214" y="0"/>
                  </a:cubicBezTo>
                  <a:cubicBezTo>
                    <a:pt x="97" y="0"/>
                    <a:pt x="0" y="92"/>
                    <a:pt x="0" y="209"/>
                  </a:cubicBezTo>
                  <a:cubicBezTo>
                    <a:pt x="0" y="1714"/>
                    <a:pt x="0" y="1714"/>
                    <a:pt x="0" y="1714"/>
                  </a:cubicBezTo>
                  <a:cubicBezTo>
                    <a:pt x="0" y="1836"/>
                    <a:pt x="97" y="1938"/>
                    <a:pt x="214" y="1938"/>
                  </a:cubicBezTo>
                  <a:cubicBezTo>
                    <a:pt x="612" y="1938"/>
                    <a:pt x="612" y="1938"/>
                    <a:pt x="612" y="1938"/>
                  </a:cubicBezTo>
                  <a:cubicBezTo>
                    <a:pt x="643" y="1938"/>
                    <a:pt x="663" y="1918"/>
                    <a:pt x="663" y="1887"/>
                  </a:cubicBezTo>
                  <a:cubicBezTo>
                    <a:pt x="663" y="1856"/>
                    <a:pt x="643" y="1836"/>
                    <a:pt x="612" y="1836"/>
                  </a:cubicBezTo>
                  <a:close/>
                  <a:moveTo>
                    <a:pt x="1887" y="816"/>
                  </a:moveTo>
                  <a:cubicBezTo>
                    <a:pt x="1800" y="816"/>
                    <a:pt x="1734" y="882"/>
                    <a:pt x="1734" y="969"/>
                  </a:cubicBezTo>
                  <a:cubicBezTo>
                    <a:pt x="1734" y="1035"/>
                    <a:pt x="1775" y="1091"/>
                    <a:pt x="1836" y="1112"/>
                  </a:cubicBezTo>
                  <a:cubicBezTo>
                    <a:pt x="1836" y="1714"/>
                    <a:pt x="1836" y="1714"/>
                    <a:pt x="1836" y="1714"/>
                  </a:cubicBezTo>
                  <a:cubicBezTo>
                    <a:pt x="1836" y="1780"/>
                    <a:pt x="1785" y="1836"/>
                    <a:pt x="1724" y="1836"/>
                  </a:cubicBezTo>
                  <a:cubicBezTo>
                    <a:pt x="1112" y="1836"/>
                    <a:pt x="1112" y="1836"/>
                    <a:pt x="1112" y="1836"/>
                  </a:cubicBezTo>
                  <a:cubicBezTo>
                    <a:pt x="1091" y="1775"/>
                    <a:pt x="1035" y="1734"/>
                    <a:pt x="969" y="1734"/>
                  </a:cubicBezTo>
                  <a:cubicBezTo>
                    <a:pt x="882" y="1734"/>
                    <a:pt x="816" y="1800"/>
                    <a:pt x="816" y="1887"/>
                  </a:cubicBezTo>
                  <a:cubicBezTo>
                    <a:pt x="816" y="1974"/>
                    <a:pt x="882" y="2040"/>
                    <a:pt x="969" y="2040"/>
                  </a:cubicBezTo>
                  <a:cubicBezTo>
                    <a:pt x="1035" y="2040"/>
                    <a:pt x="1091" y="1999"/>
                    <a:pt x="1112" y="1938"/>
                  </a:cubicBezTo>
                  <a:cubicBezTo>
                    <a:pt x="1724" y="1938"/>
                    <a:pt x="1724" y="1938"/>
                    <a:pt x="1724" y="1938"/>
                  </a:cubicBezTo>
                  <a:cubicBezTo>
                    <a:pt x="1841" y="1938"/>
                    <a:pt x="1938" y="1836"/>
                    <a:pt x="1938" y="1714"/>
                  </a:cubicBezTo>
                  <a:cubicBezTo>
                    <a:pt x="1938" y="1112"/>
                    <a:pt x="1938" y="1112"/>
                    <a:pt x="1938" y="1112"/>
                  </a:cubicBezTo>
                  <a:cubicBezTo>
                    <a:pt x="1999" y="1091"/>
                    <a:pt x="2040" y="1035"/>
                    <a:pt x="2040" y="969"/>
                  </a:cubicBezTo>
                  <a:cubicBezTo>
                    <a:pt x="2040" y="882"/>
                    <a:pt x="1974" y="816"/>
                    <a:pt x="1887" y="816"/>
                  </a:cubicBezTo>
                  <a:close/>
                  <a:moveTo>
                    <a:pt x="969" y="1989"/>
                  </a:moveTo>
                  <a:cubicBezTo>
                    <a:pt x="913" y="1989"/>
                    <a:pt x="867" y="1943"/>
                    <a:pt x="867" y="1887"/>
                  </a:cubicBezTo>
                  <a:cubicBezTo>
                    <a:pt x="867" y="1831"/>
                    <a:pt x="913" y="1785"/>
                    <a:pt x="969" y="1785"/>
                  </a:cubicBezTo>
                  <a:cubicBezTo>
                    <a:pt x="1025" y="1785"/>
                    <a:pt x="1071" y="1831"/>
                    <a:pt x="1071" y="1887"/>
                  </a:cubicBezTo>
                  <a:cubicBezTo>
                    <a:pt x="1071" y="1943"/>
                    <a:pt x="1025" y="1989"/>
                    <a:pt x="969" y="1989"/>
                  </a:cubicBezTo>
                  <a:close/>
                  <a:moveTo>
                    <a:pt x="1887" y="1071"/>
                  </a:moveTo>
                  <a:cubicBezTo>
                    <a:pt x="1831" y="1071"/>
                    <a:pt x="1785" y="1025"/>
                    <a:pt x="1785" y="969"/>
                  </a:cubicBezTo>
                  <a:cubicBezTo>
                    <a:pt x="1785" y="913"/>
                    <a:pt x="1831" y="867"/>
                    <a:pt x="1887" y="867"/>
                  </a:cubicBezTo>
                  <a:cubicBezTo>
                    <a:pt x="1943" y="867"/>
                    <a:pt x="1989" y="913"/>
                    <a:pt x="1989" y="969"/>
                  </a:cubicBezTo>
                  <a:cubicBezTo>
                    <a:pt x="1989" y="1025"/>
                    <a:pt x="1943" y="1071"/>
                    <a:pt x="1887" y="1071"/>
                  </a:cubicBezTo>
                  <a:close/>
                  <a:moveTo>
                    <a:pt x="1377" y="561"/>
                  </a:moveTo>
                  <a:cubicBezTo>
                    <a:pt x="561" y="561"/>
                    <a:pt x="561" y="561"/>
                    <a:pt x="561" y="561"/>
                  </a:cubicBezTo>
                  <a:cubicBezTo>
                    <a:pt x="418" y="561"/>
                    <a:pt x="306" y="673"/>
                    <a:pt x="306" y="816"/>
                  </a:cubicBezTo>
                  <a:cubicBezTo>
                    <a:pt x="306" y="959"/>
                    <a:pt x="418" y="1071"/>
                    <a:pt x="561" y="1071"/>
                  </a:cubicBezTo>
                  <a:cubicBezTo>
                    <a:pt x="1377" y="1071"/>
                    <a:pt x="1377" y="1071"/>
                    <a:pt x="1377" y="1071"/>
                  </a:cubicBezTo>
                  <a:cubicBezTo>
                    <a:pt x="1520" y="1071"/>
                    <a:pt x="1632" y="959"/>
                    <a:pt x="1632" y="816"/>
                  </a:cubicBezTo>
                  <a:cubicBezTo>
                    <a:pt x="1632" y="673"/>
                    <a:pt x="1520" y="561"/>
                    <a:pt x="1377" y="561"/>
                  </a:cubicBezTo>
                  <a:close/>
                  <a:moveTo>
                    <a:pt x="1377" y="1020"/>
                  </a:moveTo>
                  <a:cubicBezTo>
                    <a:pt x="561" y="1020"/>
                    <a:pt x="561" y="1020"/>
                    <a:pt x="561" y="1020"/>
                  </a:cubicBezTo>
                  <a:cubicBezTo>
                    <a:pt x="449" y="1020"/>
                    <a:pt x="357" y="928"/>
                    <a:pt x="357" y="816"/>
                  </a:cubicBezTo>
                  <a:cubicBezTo>
                    <a:pt x="357" y="704"/>
                    <a:pt x="449" y="612"/>
                    <a:pt x="561" y="612"/>
                  </a:cubicBezTo>
                  <a:cubicBezTo>
                    <a:pt x="1377" y="612"/>
                    <a:pt x="1377" y="612"/>
                    <a:pt x="1377" y="612"/>
                  </a:cubicBezTo>
                  <a:cubicBezTo>
                    <a:pt x="1489" y="612"/>
                    <a:pt x="1581" y="704"/>
                    <a:pt x="1581" y="816"/>
                  </a:cubicBezTo>
                  <a:cubicBezTo>
                    <a:pt x="1581" y="928"/>
                    <a:pt x="1489" y="1020"/>
                    <a:pt x="1377" y="1020"/>
                  </a:cubicBezTo>
                  <a:close/>
                  <a:moveTo>
                    <a:pt x="383" y="1326"/>
                  </a:moveTo>
                  <a:cubicBezTo>
                    <a:pt x="367" y="1326"/>
                    <a:pt x="357" y="1336"/>
                    <a:pt x="357" y="1351"/>
                  </a:cubicBezTo>
                  <a:cubicBezTo>
                    <a:pt x="357" y="1367"/>
                    <a:pt x="367" y="1377"/>
                    <a:pt x="383" y="1377"/>
                  </a:cubicBezTo>
                  <a:cubicBezTo>
                    <a:pt x="1556" y="1377"/>
                    <a:pt x="1556" y="1377"/>
                    <a:pt x="1556" y="1377"/>
                  </a:cubicBezTo>
                  <a:cubicBezTo>
                    <a:pt x="1571" y="1377"/>
                    <a:pt x="1581" y="1367"/>
                    <a:pt x="1581" y="1351"/>
                  </a:cubicBezTo>
                  <a:cubicBezTo>
                    <a:pt x="1581" y="1336"/>
                    <a:pt x="1571" y="1326"/>
                    <a:pt x="1556" y="1326"/>
                  </a:cubicBezTo>
                  <a:lnTo>
                    <a:pt x="383" y="1326"/>
                  </a:lnTo>
                  <a:close/>
                  <a:moveTo>
                    <a:pt x="1377" y="739"/>
                  </a:moveTo>
                  <a:cubicBezTo>
                    <a:pt x="1336" y="739"/>
                    <a:pt x="1301" y="775"/>
                    <a:pt x="1301" y="816"/>
                  </a:cubicBezTo>
                  <a:cubicBezTo>
                    <a:pt x="1301" y="857"/>
                    <a:pt x="1336" y="892"/>
                    <a:pt x="1377" y="892"/>
                  </a:cubicBezTo>
                  <a:cubicBezTo>
                    <a:pt x="1418" y="892"/>
                    <a:pt x="1454" y="857"/>
                    <a:pt x="1454" y="816"/>
                  </a:cubicBezTo>
                  <a:cubicBezTo>
                    <a:pt x="1454" y="775"/>
                    <a:pt x="1418" y="739"/>
                    <a:pt x="1377" y="739"/>
                  </a:cubicBezTo>
                  <a:close/>
                </a:path>
              </a:pathLst>
            </a:custGeom>
            <a:solidFill>
              <a:srgbClr val="1D1D1A"/>
            </a:solid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7" name="TextBox 35"/>
            <p:cNvSpPr txBox="1"/>
            <p:nvPr/>
          </p:nvSpPr>
          <p:spPr>
            <a:xfrm>
              <a:off x="6579057" y="2087827"/>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domains</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8" name="文本框 593"/>
            <p:cNvSpPr txBox="1"/>
            <p:nvPr/>
          </p:nvSpPr>
          <p:spPr>
            <a:xfrm>
              <a:off x="5500015" y="1960853"/>
              <a:ext cx="1077092" cy="125776"/>
            </a:xfrm>
            <a:prstGeom prst="rect">
              <a:avLst/>
            </a:prstGeom>
            <a:noFill/>
          </p:spPr>
          <p:txBody>
            <a:bodyPr wrap="square" lIns="0" tIns="0" rIns="0" bIns="0" rtlCol="0">
              <a:spAutoFit/>
            </a:bodyPr>
            <a:lstStyle>
              <a:defPPr>
                <a:defRPr lang="en-US"/>
              </a:defPPr>
              <a:lvl1pPr defTabSz="1218824">
                <a:defRPr sz="800" b="1">
                  <a:solidFill>
                    <a:srgbClr val="FBA000"/>
                  </a:solidFill>
                  <a:latin typeface="Arial" panose="020B0604020202020204" pitchFamily="34" charset="0"/>
                </a:defRPr>
              </a:lvl1pPr>
            </a:lstStyle>
            <a:p>
              <a:pPr marL="0" marR="0" lvl="0" indent="0" defTabSz="1218824"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域名</a:t>
              </a:r>
              <a:r>
                <a:rPr kumimoji="0" lang="zh-CN" alt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与网站</a:t>
              </a:r>
              <a:endParaRPr kumimoji="0" lang="en-US" sz="10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9" name="TextBox 35"/>
            <p:cNvSpPr txBox="1"/>
            <p:nvPr/>
          </p:nvSpPr>
          <p:spPr>
            <a:xfrm>
              <a:off x="7035478" y="2087827"/>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Web record </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0" name="TextBox 35"/>
            <p:cNvSpPr txBox="1"/>
            <p:nvPr/>
          </p:nvSpPr>
          <p:spPr>
            <a:xfrm>
              <a:off x="7287939" y="2079625"/>
              <a:ext cx="876357" cy="206794"/>
            </a:xfrm>
            <a:prstGeom prst="rect">
              <a:avLst/>
            </a:prstGeom>
            <a:noFill/>
          </p:spPr>
          <p:txBody>
            <a:bodyPr wrap="none" lIns="0" tIns="0" rIns="0" bIns="0" rtlCol="0">
              <a:noAutofit/>
            </a:bodyPr>
            <a:lstStyle>
              <a:defPPr>
                <a:defRPr lang="zh-CN"/>
              </a:defPPr>
              <a:lvl1pPr algn="ctr">
                <a:buNone/>
                <a:defRPr sz="400">
                  <a:solidFill>
                    <a:srgbClr val="666666"/>
                  </a:solidFill>
                  <a:latin typeface="微软雅黑" pitchFamily="34" charset="-122"/>
                  <a:ea typeface="微软雅黑" pitchFamily="34" charset="-122"/>
                </a:defRPr>
              </a:lvl1p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optimization server</a:t>
              </a:r>
              <a:endParaRPr kumimoji="0" lang="en-US" altLang="zh-CN" sz="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61" name="组合 360"/>
            <p:cNvGrpSpPr/>
            <p:nvPr/>
          </p:nvGrpSpPr>
          <p:grpSpPr>
            <a:xfrm>
              <a:off x="5098634" y="2349380"/>
              <a:ext cx="163475" cy="149545"/>
              <a:chOff x="8102600" y="2932113"/>
              <a:chExt cx="671513" cy="671512"/>
            </a:xfrm>
            <a:solidFill>
              <a:srgbClr val="1D1D1A"/>
            </a:solidFill>
          </p:grpSpPr>
          <p:sp>
            <p:nvSpPr>
              <p:cNvPr id="406" name="Freeform 35"/>
              <p:cNvSpPr>
                <a:spLocks noEditPoints="1"/>
              </p:cNvSpPr>
              <p:nvPr/>
            </p:nvSpPr>
            <p:spPr bwMode="auto">
              <a:xfrm>
                <a:off x="8186738" y="3176588"/>
                <a:ext cx="136525" cy="182562"/>
              </a:xfrm>
              <a:custGeom>
                <a:avLst/>
                <a:gdLst>
                  <a:gd name="T0" fmla="*/ 4 w 36"/>
                  <a:gd name="T1" fmla="*/ 48 h 48"/>
                  <a:gd name="T2" fmla="*/ 27 w 36"/>
                  <a:gd name="T3" fmla="*/ 48 h 48"/>
                  <a:gd name="T4" fmla="*/ 36 w 36"/>
                  <a:gd name="T5" fmla="*/ 38 h 48"/>
                  <a:gd name="T6" fmla="*/ 36 w 36"/>
                  <a:gd name="T7" fmla="*/ 10 h 48"/>
                  <a:gd name="T8" fmla="*/ 27 w 36"/>
                  <a:gd name="T9" fmla="*/ 0 h 48"/>
                  <a:gd name="T10" fmla="*/ 4 w 36"/>
                  <a:gd name="T11" fmla="*/ 0 h 48"/>
                  <a:gd name="T12" fmla="*/ 0 w 36"/>
                  <a:gd name="T13" fmla="*/ 0 h 48"/>
                  <a:gd name="T14" fmla="*/ 0 w 36"/>
                  <a:gd name="T15" fmla="*/ 4 h 48"/>
                  <a:gd name="T16" fmla="*/ 0 w 36"/>
                  <a:gd name="T17" fmla="*/ 44 h 48"/>
                  <a:gd name="T18" fmla="*/ 0 w 36"/>
                  <a:gd name="T19" fmla="*/ 48 h 48"/>
                  <a:gd name="T20" fmla="*/ 4 w 36"/>
                  <a:gd name="T21" fmla="*/ 48 h 48"/>
                  <a:gd name="T22" fmla="*/ 4 w 36"/>
                  <a:gd name="T23" fmla="*/ 4 h 48"/>
                  <a:gd name="T24" fmla="*/ 27 w 36"/>
                  <a:gd name="T25" fmla="*/ 4 h 48"/>
                  <a:gd name="T26" fmla="*/ 32 w 36"/>
                  <a:gd name="T27" fmla="*/ 10 h 48"/>
                  <a:gd name="T28" fmla="*/ 32 w 36"/>
                  <a:gd name="T29" fmla="*/ 39 h 48"/>
                  <a:gd name="T30" fmla="*/ 27 w 36"/>
                  <a:gd name="T31" fmla="*/ 44 h 48"/>
                  <a:gd name="T32" fmla="*/ 4 w 36"/>
                  <a:gd name="T33" fmla="*/ 44 h 48"/>
                  <a:gd name="T34" fmla="*/ 4 w 36"/>
                  <a:gd name="T35"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8">
                    <a:moveTo>
                      <a:pt x="4" y="48"/>
                    </a:moveTo>
                    <a:cubicBezTo>
                      <a:pt x="27" y="48"/>
                      <a:pt x="27" y="48"/>
                      <a:pt x="27" y="48"/>
                    </a:cubicBezTo>
                    <a:cubicBezTo>
                      <a:pt x="32" y="48"/>
                      <a:pt x="36" y="44"/>
                      <a:pt x="36" y="38"/>
                    </a:cubicBezTo>
                    <a:cubicBezTo>
                      <a:pt x="36" y="10"/>
                      <a:pt x="36" y="10"/>
                      <a:pt x="36" y="10"/>
                    </a:cubicBezTo>
                    <a:cubicBezTo>
                      <a:pt x="36" y="4"/>
                      <a:pt x="32" y="0"/>
                      <a:pt x="27" y="0"/>
                    </a:cubicBezTo>
                    <a:cubicBezTo>
                      <a:pt x="4" y="0"/>
                      <a:pt x="4" y="0"/>
                      <a:pt x="4" y="0"/>
                    </a:cubicBezTo>
                    <a:cubicBezTo>
                      <a:pt x="0" y="0"/>
                      <a:pt x="0" y="0"/>
                      <a:pt x="0" y="0"/>
                    </a:cubicBezTo>
                    <a:cubicBezTo>
                      <a:pt x="0" y="4"/>
                      <a:pt x="0" y="4"/>
                      <a:pt x="0" y="4"/>
                    </a:cubicBezTo>
                    <a:cubicBezTo>
                      <a:pt x="0" y="44"/>
                      <a:pt x="0" y="44"/>
                      <a:pt x="0" y="44"/>
                    </a:cubicBezTo>
                    <a:cubicBezTo>
                      <a:pt x="0" y="48"/>
                      <a:pt x="0" y="48"/>
                      <a:pt x="0" y="48"/>
                    </a:cubicBezTo>
                    <a:cubicBezTo>
                      <a:pt x="4" y="48"/>
                      <a:pt x="4" y="48"/>
                      <a:pt x="4" y="48"/>
                    </a:cubicBezTo>
                    <a:close/>
                    <a:moveTo>
                      <a:pt x="4" y="4"/>
                    </a:moveTo>
                    <a:cubicBezTo>
                      <a:pt x="27" y="4"/>
                      <a:pt x="27" y="4"/>
                      <a:pt x="27" y="4"/>
                    </a:cubicBezTo>
                    <a:cubicBezTo>
                      <a:pt x="30" y="4"/>
                      <a:pt x="32" y="7"/>
                      <a:pt x="32" y="10"/>
                    </a:cubicBezTo>
                    <a:cubicBezTo>
                      <a:pt x="32" y="39"/>
                      <a:pt x="32" y="39"/>
                      <a:pt x="32" y="39"/>
                    </a:cubicBezTo>
                    <a:cubicBezTo>
                      <a:pt x="32" y="42"/>
                      <a:pt x="30" y="44"/>
                      <a:pt x="27" y="44"/>
                    </a:cubicBezTo>
                    <a:cubicBezTo>
                      <a:pt x="4" y="44"/>
                      <a:pt x="4" y="44"/>
                      <a:pt x="4" y="44"/>
                    </a:cubicBezTo>
                    <a:lnTo>
                      <a:pt x="4" y="4"/>
                    </a:lnTo>
                    <a:close/>
                  </a:path>
                </a:pathLst>
              </a:custGeom>
              <a:grp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7" name="Freeform 36"/>
              <p:cNvSpPr>
                <a:spLocks/>
              </p:cNvSpPr>
              <p:nvPr/>
            </p:nvSpPr>
            <p:spPr bwMode="auto">
              <a:xfrm>
                <a:off x="8361363" y="3176588"/>
                <a:ext cx="152400" cy="182562"/>
              </a:xfrm>
              <a:custGeom>
                <a:avLst/>
                <a:gdLst>
                  <a:gd name="T0" fmla="*/ 23 w 40"/>
                  <a:gd name="T1" fmla="*/ 41 h 48"/>
                  <a:gd name="T2" fmla="*/ 35 w 40"/>
                  <a:gd name="T3" fmla="*/ 48 h 48"/>
                  <a:gd name="T4" fmla="*/ 40 w 40"/>
                  <a:gd name="T5" fmla="*/ 48 h 48"/>
                  <a:gd name="T6" fmla="*/ 40 w 40"/>
                  <a:gd name="T7" fmla="*/ 44 h 48"/>
                  <a:gd name="T8" fmla="*/ 40 w 40"/>
                  <a:gd name="T9" fmla="*/ 44 h 48"/>
                  <a:gd name="T10" fmla="*/ 40 w 40"/>
                  <a:gd name="T11" fmla="*/ 0 h 48"/>
                  <a:gd name="T12" fmla="*/ 36 w 40"/>
                  <a:gd name="T13" fmla="*/ 0 h 48"/>
                  <a:gd name="T14" fmla="*/ 36 w 40"/>
                  <a:gd name="T15" fmla="*/ 44 h 48"/>
                  <a:gd name="T16" fmla="*/ 35 w 40"/>
                  <a:gd name="T17" fmla="*/ 44 h 48"/>
                  <a:gd name="T18" fmla="*/ 27 w 40"/>
                  <a:gd name="T19" fmla="*/ 39 h 48"/>
                  <a:gd name="T20" fmla="*/ 27 w 40"/>
                  <a:gd name="T21" fmla="*/ 39 h 48"/>
                  <a:gd name="T22" fmla="*/ 16 w 40"/>
                  <a:gd name="T23" fmla="*/ 9 h 48"/>
                  <a:gd name="T24" fmla="*/ 5 w 40"/>
                  <a:gd name="T25" fmla="*/ 0 h 48"/>
                  <a:gd name="T26" fmla="*/ 2 w 40"/>
                  <a:gd name="T27" fmla="*/ 0 h 48"/>
                  <a:gd name="T28" fmla="*/ 2 w 40"/>
                  <a:gd name="T29" fmla="*/ 0 h 48"/>
                  <a:gd name="T30" fmla="*/ 0 w 40"/>
                  <a:gd name="T31" fmla="*/ 0 h 48"/>
                  <a:gd name="T32" fmla="*/ 0 w 40"/>
                  <a:gd name="T33" fmla="*/ 48 h 48"/>
                  <a:gd name="T34" fmla="*/ 4 w 40"/>
                  <a:gd name="T35" fmla="*/ 48 h 48"/>
                  <a:gd name="T36" fmla="*/ 4 w 40"/>
                  <a:gd name="T37" fmla="*/ 4 h 48"/>
                  <a:gd name="T38" fmla="*/ 5 w 40"/>
                  <a:gd name="T39" fmla="*/ 4 h 48"/>
                  <a:gd name="T40" fmla="*/ 12 w 40"/>
                  <a:gd name="T41" fmla="*/ 10 h 48"/>
                  <a:gd name="T42" fmla="*/ 23 w 40"/>
                  <a:gd name="T43" fmla="*/ 4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8">
                    <a:moveTo>
                      <a:pt x="23" y="41"/>
                    </a:moveTo>
                    <a:cubicBezTo>
                      <a:pt x="25" y="46"/>
                      <a:pt x="29" y="48"/>
                      <a:pt x="35" y="48"/>
                    </a:cubicBezTo>
                    <a:cubicBezTo>
                      <a:pt x="40" y="48"/>
                      <a:pt x="40" y="48"/>
                      <a:pt x="40" y="48"/>
                    </a:cubicBezTo>
                    <a:cubicBezTo>
                      <a:pt x="40" y="44"/>
                      <a:pt x="40" y="44"/>
                      <a:pt x="40" y="44"/>
                    </a:cubicBezTo>
                    <a:cubicBezTo>
                      <a:pt x="40" y="44"/>
                      <a:pt x="40" y="44"/>
                      <a:pt x="40" y="44"/>
                    </a:cubicBezTo>
                    <a:cubicBezTo>
                      <a:pt x="40" y="0"/>
                      <a:pt x="40" y="0"/>
                      <a:pt x="40" y="0"/>
                    </a:cubicBezTo>
                    <a:cubicBezTo>
                      <a:pt x="36" y="0"/>
                      <a:pt x="36" y="0"/>
                      <a:pt x="36" y="0"/>
                    </a:cubicBezTo>
                    <a:cubicBezTo>
                      <a:pt x="36" y="44"/>
                      <a:pt x="36" y="44"/>
                      <a:pt x="36" y="44"/>
                    </a:cubicBezTo>
                    <a:cubicBezTo>
                      <a:pt x="35" y="44"/>
                      <a:pt x="35" y="44"/>
                      <a:pt x="35" y="44"/>
                    </a:cubicBezTo>
                    <a:cubicBezTo>
                      <a:pt x="30" y="44"/>
                      <a:pt x="28" y="43"/>
                      <a:pt x="27" y="39"/>
                    </a:cubicBezTo>
                    <a:cubicBezTo>
                      <a:pt x="27" y="39"/>
                      <a:pt x="27" y="39"/>
                      <a:pt x="27" y="39"/>
                    </a:cubicBezTo>
                    <a:cubicBezTo>
                      <a:pt x="16" y="9"/>
                      <a:pt x="16" y="9"/>
                      <a:pt x="16" y="9"/>
                    </a:cubicBezTo>
                    <a:cubicBezTo>
                      <a:pt x="16" y="7"/>
                      <a:pt x="13" y="0"/>
                      <a:pt x="5" y="0"/>
                    </a:cubicBezTo>
                    <a:cubicBezTo>
                      <a:pt x="2" y="0"/>
                      <a:pt x="2" y="0"/>
                      <a:pt x="2" y="0"/>
                    </a:cubicBezTo>
                    <a:cubicBezTo>
                      <a:pt x="2" y="0"/>
                      <a:pt x="2" y="0"/>
                      <a:pt x="2" y="0"/>
                    </a:cubicBezTo>
                    <a:cubicBezTo>
                      <a:pt x="0" y="0"/>
                      <a:pt x="0" y="0"/>
                      <a:pt x="0" y="0"/>
                    </a:cubicBezTo>
                    <a:cubicBezTo>
                      <a:pt x="0" y="48"/>
                      <a:pt x="0" y="48"/>
                      <a:pt x="0" y="48"/>
                    </a:cubicBezTo>
                    <a:cubicBezTo>
                      <a:pt x="4" y="48"/>
                      <a:pt x="4" y="48"/>
                      <a:pt x="4" y="48"/>
                    </a:cubicBezTo>
                    <a:cubicBezTo>
                      <a:pt x="4" y="4"/>
                      <a:pt x="4" y="4"/>
                      <a:pt x="4" y="4"/>
                    </a:cubicBezTo>
                    <a:cubicBezTo>
                      <a:pt x="5" y="4"/>
                      <a:pt x="5" y="4"/>
                      <a:pt x="5" y="4"/>
                    </a:cubicBezTo>
                    <a:cubicBezTo>
                      <a:pt x="9" y="4"/>
                      <a:pt x="11" y="6"/>
                      <a:pt x="12" y="10"/>
                    </a:cubicBezTo>
                    <a:cubicBezTo>
                      <a:pt x="23" y="41"/>
                      <a:pt x="23" y="41"/>
                      <a:pt x="23" y="41"/>
                    </a:cubicBezTo>
                  </a:path>
                </a:pathLst>
              </a:custGeom>
              <a:grp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8" name="Freeform 37"/>
              <p:cNvSpPr>
                <a:spLocks/>
              </p:cNvSpPr>
              <p:nvPr/>
            </p:nvSpPr>
            <p:spPr bwMode="auto">
              <a:xfrm>
                <a:off x="8551863" y="3176588"/>
                <a:ext cx="138113" cy="182562"/>
              </a:xfrm>
              <a:custGeom>
                <a:avLst/>
                <a:gdLst>
                  <a:gd name="T0" fmla="*/ 9 w 36"/>
                  <a:gd name="T1" fmla="*/ 24 h 48"/>
                  <a:gd name="T2" fmla="*/ 13 w 36"/>
                  <a:gd name="T3" fmla="*/ 24 h 48"/>
                  <a:gd name="T4" fmla="*/ 13 w 36"/>
                  <a:gd name="T5" fmla="*/ 24 h 48"/>
                  <a:gd name="T6" fmla="*/ 28 w 36"/>
                  <a:gd name="T7" fmla="*/ 24 h 48"/>
                  <a:gd name="T8" fmla="*/ 32 w 36"/>
                  <a:gd name="T9" fmla="*/ 30 h 48"/>
                  <a:gd name="T10" fmla="*/ 32 w 36"/>
                  <a:gd name="T11" fmla="*/ 39 h 48"/>
                  <a:gd name="T12" fmla="*/ 28 w 36"/>
                  <a:gd name="T13" fmla="*/ 44 h 48"/>
                  <a:gd name="T14" fmla="*/ 1 w 36"/>
                  <a:gd name="T15" fmla="*/ 44 h 48"/>
                  <a:gd name="T16" fmla="*/ 1 w 36"/>
                  <a:gd name="T17" fmla="*/ 48 h 48"/>
                  <a:gd name="T18" fmla="*/ 28 w 36"/>
                  <a:gd name="T19" fmla="*/ 48 h 48"/>
                  <a:gd name="T20" fmla="*/ 36 w 36"/>
                  <a:gd name="T21" fmla="*/ 39 h 48"/>
                  <a:gd name="T22" fmla="*/ 36 w 36"/>
                  <a:gd name="T23" fmla="*/ 30 h 48"/>
                  <a:gd name="T24" fmla="*/ 28 w 36"/>
                  <a:gd name="T25" fmla="*/ 20 h 48"/>
                  <a:gd name="T26" fmla="*/ 24 w 36"/>
                  <a:gd name="T27" fmla="*/ 20 h 48"/>
                  <a:gd name="T28" fmla="*/ 24 w 36"/>
                  <a:gd name="T29" fmla="*/ 20 h 48"/>
                  <a:gd name="T30" fmla="*/ 9 w 36"/>
                  <a:gd name="T31" fmla="*/ 20 h 48"/>
                  <a:gd name="T32" fmla="*/ 4 w 36"/>
                  <a:gd name="T33" fmla="*/ 14 h 48"/>
                  <a:gd name="T34" fmla="*/ 4 w 36"/>
                  <a:gd name="T35" fmla="*/ 9 h 48"/>
                  <a:gd name="T36" fmla="*/ 9 w 36"/>
                  <a:gd name="T37" fmla="*/ 4 h 48"/>
                  <a:gd name="T38" fmla="*/ 36 w 36"/>
                  <a:gd name="T39" fmla="*/ 4 h 48"/>
                  <a:gd name="T40" fmla="*/ 36 w 36"/>
                  <a:gd name="T41" fmla="*/ 0 h 48"/>
                  <a:gd name="T42" fmla="*/ 9 w 36"/>
                  <a:gd name="T43" fmla="*/ 0 h 48"/>
                  <a:gd name="T44" fmla="*/ 0 w 36"/>
                  <a:gd name="T45" fmla="*/ 9 h 48"/>
                  <a:gd name="T46" fmla="*/ 0 w 36"/>
                  <a:gd name="T47" fmla="*/ 14 h 48"/>
                  <a:gd name="T48" fmla="*/ 9 w 36"/>
                  <a:gd name="T4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48">
                    <a:moveTo>
                      <a:pt x="9" y="24"/>
                    </a:moveTo>
                    <a:cubicBezTo>
                      <a:pt x="13" y="24"/>
                      <a:pt x="13" y="24"/>
                      <a:pt x="13" y="24"/>
                    </a:cubicBezTo>
                    <a:cubicBezTo>
                      <a:pt x="13" y="24"/>
                      <a:pt x="13" y="24"/>
                      <a:pt x="13" y="24"/>
                    </a:cubicBezTo>
                    <a:cubicBezTo>
                      <a:pt x="28" y="24"/>
                      <a:pt x="28" y="24"/>
                      <a:pt x="28" y="24"/>
                    </a:cubicBezTo>
                    <a:cubicBezTo>
                      <a:pt x="30" y="24"/>
                      <a:pt x="32" y="26"/>
                      <a:pt x="32" y="30"/>
                    </a:cubicBezTo>
                    <a:cubicBezTo>
                      <a:pt x="32" y="39"/>
                      <a:pt x="32" y="39"/>
                      <a:pt x="32" y="39"/>
                    </a:cubicBezTo>
                    <a:cubicBezTo>
                      <a:pt x="32" y="42"/>
                      <a:pt x="30" y="44"/>
                      <a:pt x="28" y="44"/>
                    </a:cubicBezTo>
                    <a:cubicBezTo>
                      <a:pt x="1" y="44"/>
                      <a:pt x="1" y="44"/>
                      <a:pt x="1" y="44"/>
                    </a:cubicBezTo>
                    <a:cubicBezTo>
                      <a:pt x="1" y="48"/>
                      <a:pt x="1" y="48"/>
                      <a:pt x="1" y="48"/>
                    </a:cubicBezTo>
                    <a:cubicBezTo>
                      <a:pt x="28" y="48"/>
                      <a:pt x="28" y="48"/>
                      <a:pt x="28" y="48"/>
                    </a:cubicBezTo>
                    <a:cubicBezTo>
                      <a:pt x="32" y="48"/>
                      <a:pt x="36" y="44"/>
                      <a:pt x="36" y="39"/>
                    </a:cubicBezTo>
                    <a:cubicBezTo>
                      <a:pt x="36" y="30"/>
                      <a:pt x="36" y="30"/>
                      <a:pt x="36" y="30"/>
                    </a:cubicBezTo>
                    <a:cubicBezTo>
                      <a:pt x="36" y="24"/>
                      <a:pt x="32" y="20"/>
                      <a:pt x="28" y="20"/>
                    </a:cubicBezTo>
                    <a:cubicBezTo>
                      <a:pt x="24" y="20"/>
                      <a:pt x="24" y="20"/>
                      <a:pt x="24" y="20"/>
                    </a:cubicBezTo>
                    <a:cubicBezTo>
                      <a:pt x="24" y="20"/>
                      <a:pt x="24" y="20"/>
                      <a:pt x="24" y="20"/>
                    </a:cubicBezTo>
                    <a:cubicBezTo>
                      <a:pt x="9" y="20"/>
                      <a:pt x="9" y="20"/>
                      <a:pt x="9" y="20"/>
                    </a:cubicBezTo>
                    <a:cubicBezTo>
                      <a:pt x="6" y="20"/>
                      <a:pt x="4" y="18"/>
                      <a:pt x="4" y="14"/>
                    </a:cubicBezTo>
                    <a:cubicBezTo>
                      <a:pt x="4" y="9"/>
                      <a:pt x="4" y="9"/>
                      <a:pt x="4" y="9"/>
                    </a:cubicBezTo>
                    <a:cubicBezTo>
                      <a:pt x="4" y="6"/>
                      <a:pt x="6" y="4"/>
                      <a:pt x="9" y="4"/>
                    </a:cubicBezTo>
                    <a:cubicBezTo>
                      <a:pt x="36" y="4"/>
                      <a:pt x="36" y="4"/>
                      <a:pt x="36" y="4"/>
                    </a:cubicBezTo>
                    <a:cubicBezTo>
                      <a:pt x="36" y="0"/>
                      <a:pt x="36" y="0"/>
                      <a:pt x="36" y="0"/>
                    </a:cubicBezTo>
                    <a:cubicBezTo>
                      <a:pt x="9" y="0"/>
                      <a:pt x="9" y="0"/>
                      <a:pt x="9" y="0"/>
                    </a:cubicBezTo>
                    <a:cubicBezTo>
                      <a:pt x="4" y="0"/>
                      <a:pt x="0" y="4"/>
                      <a:pt x="0" y="9"/>
                    </a:cubicBezTo>
                    <a:cubicBezTo>
                      <a:pt x="0" y="14"/>
                      <a:pt x="0" y="14"/>
                      <a:pt x="0" y="14"/>
                    </a:cubicBezTo>
                    <a:cubicBezTo>
                      <a:pt x="0" y="20"/>
                      <a:pt x="4" y="24"/>
                      <a:pt x="9" y="24"/>
                    </a:cubicBezTo>
                    <a:close/>
                  </a:path>
                </a:pathLst>
              </a:custGeom>
              <a:grp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9" name="Freeform 38"/>
              <p:cNvSpPr>
                <a:spLocks noEditPoints="1"/>
              </p:cNvSpPr>
              <p:nvPr/>
            </p:nvSpPr>
            <p:spPr bwMode="auto">
              <a:xfrm>
                <a:off x="8102600" y="2932113"/>
                <a:ext cx="671513" cy="671512"/>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70 h 176"/>
                  <a:gd name="T12" fmla="*/ 23 w 176"/>
                  <a:gd name="T13" fmla="*/ 136 h 176"/>
                  <a:gd name="T14" fmla="*/ 128 w 176"/>
                  <a:gd name="T15" fmla="*/ 136 h 176"/>
                  <a:gd name="T16" fmla="*/ 114 w 176"/>
                  <a:gd name="T17" fmla="*/ 146 h 176"/>
                  <a:gd name="T18" fmla="*/ 114 w 176"/>
                  <a:gd name="T19" fmla="*/ 146 h 176"/>
                  <a:gd name="T20" fmla="*/ 115 w 176"/>
                  <a:gd name="T21" fmla="*/ 147 h 176"/>
                  <a:gd name="T22" fmla="*/ 118 w 176"/>
                  <a:gd name="T23" fmla="*/ 148 h 176"/>
                  <a:gd name="T24" fmla="*/ 135 w 176"/>
                  <a:gd name="T25" fmla="*/ 135 h 176"/>
                  <a:gd name="T26" fmla="*/ 135 w 176"/>
                  <a:gd name="T27" fmla="*/ 135 h 176"/>
                  <a:gd name="T28" fmla="*/ 136 w 176"/>
                  <a:gd name="T29" fmla="*/ 134 h 176"/>
                  <a:gd name="T30" fmla="*/ 136 w 176"/>
                  <a:gd name="T31" fmla="*/ 133 h 176"/>
                  <a:gd name="T32" fmla="*/ 134 w 176"/>
                  <a:gd name="T33" fmla="*/ 131 h 176"/>
                  <a:gd name="T34" fmla="*/ 20 w 176"/>
                  <a:gd name="T35" fmla="*/ 131 h 176"/>
                  <a:gd name="T36" fmla="*/ 8 w 176"/>
                  <a:gd name="T37" fmla="*/ 88 h 176"/>
                  <a:gd name="T38" fmla="*/ 88 w 176"/>
                  <a:gd name="T39" fmla="*/ 6 h 176"/>
                  <a:gd name="T40" fmla="*/ 156 w 176"/>
                  <a:gd name="T41" fmla="*/ 44 h 176"/>
                  <a:gd name="T42" fmla="*/ 48 w 176"/>
                  <a:gd name="T43" fmla="*/ 44 h 176"/>
                  <a:gd name="T44" fmla="*/ 62 w 176"/>
                  <a:gd name="T45" fmla="*/ 34 h 176"/>
                  <a:gd name="T46" fmla="*/ 62 w 176"/>
                  <a:gd name="T47" fmla="*/ 34 h 176"/>
                  <a:gd name="T48" fmla="*/ 61 w 176"/>
                  <a:gd name="T49" fmla="*/ 33 h 176"/>
                  <a:gd name="T50" fmla="*/ 58 w 176"/>
                  <a:gd name="T51" fmla="*/ 32 h 176"/>
                  <a:gd name="T52" fmla="*/ 41 w 176"/>
                  <a:gd name="T53" fmla="*/ 45 h 176"/>
                  <a:gd name="T54" fmla="*/ 41 w 176"/>
                  <a:gd name="T55" fmla="*/ 45 h 176"/>
                  <a:gd name="T56" fmla="*/ 40 w 176"/>
                  <a:gd name="T57" fmla="*/ 46 h 176"/>
                  <a:gd name="T58" fmla="*/ 40 w 176"/>
                  <a:gd name="T59" fmla="*/ 47 h 176"/>
                  <a:gd name="T60" fmla="*/ 42 w 176"/>
                  <a:gd name="T61" fmla="*/ 49 h 176"/>
                  <a:gd name="T62" fmla="*/ 158 w 176"/>
                  <a:gd name="T63" fmla="*/ 49 h 176"/>
                  <a:gd name="T64" fmla="*/ 168 w 176"/>
                  <a:gd name="T65" fmla="*/ 88 h 176"/>
                  <a:gd name="T66" fmla="*/ 88 w 176"/>
                  <a:gd name="T67"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76">
                    <a:moveTo>
                      <a:pt x="88" y="0"/>
                    </a:moveTo>
                    <a:cubicBezTo>
                      <a:pt x="40" y="0"/>
                      <a:pt x="0" y="39"/>
                      <a:pt x="0" y="88"/>
                    </a:cubicBezTo>
                    <a:cubicBezTo>
                      <a:pt x="0" y="137"/>
                      <a:pt x="40" y="176"/>
                      <a:pt x="88" y="176"/>
                    </a:cubicBezTo>
                    <a:cubicBezTo>
                      <a:pt x="137" y="176"/>
                      <a:pt x="176" y="137"/>
                      <a:pt x="176" y="88"/>
                    </a:cubicBezTo>
                    <a:cubicBezTo>
                      <a:pt x="176" y="39"/>
                      <a:pt x="137" y="0"/>
                      <a:pt x="88" y="0"/>
                    </a:cubicBezTo>
                    <a:close/>
                    <a:moveTo>
                      <a:pt x="88" y="170"/>
                    </a:moveTo>
                    <a:cubicBezTo>
                      <a:pt x="61" y="170"/>
                      <a:pt x="38" y="156"/>
                      <a:pt x="23" y="136"/>
                    </a:cubicBezTo>
                    <a:cubicBezTo>
                      <a:pt x="128" y="136"/>
                      <a:pt x="128" y="136"/>
                      <a:pt x="128" y="136"/>
                    </a:cubicBezTo>
                    <a:cubicBezTo>
                      <a:pt x="114" y="146"/>
                      <a:pt x="114" y="146"/>
                      <a:pt x="114" y="146"/>
                    </a:cubicBezTo>
                    <a:cubicBezTo>
                      <a:pt x="114" y="146"/>
                      <a:pt x="114" y="146"/>
                      <a:pt x="114" y="146"/>
                    </a:cubicBezTo>
                    <a:cubicBezTo>
                      <a:pt x="115" y="147"/>
                      <a:pt x="115" y="147"/>
                      <a:pt x="115" y="147"/>
                    </a:cubicBezTo>
                    <a:cubicBezTo>
                      <a:pt x="116" y="148"/>
                      <a:pt x="117" y="148"/>
                      <a:pt x="118" y="148"/>
                    </a:cubicBezTo>
                    <a:cubicBezTo>
                      <a:pt x="135" y="135"/>
                      <a:pt x="135" y="135"/>
                      <a:pt x="135" y="135"/>
                    </a:cubicBezTo>
                    <a:cubicBezTo>
                      <a:pt x="135" y="135"/>
                      <a:pt x="135" y="135"/>
                      <a:pt x="135" y="135"/>
                    </a:cubicBezTo>
                    <a:cubicBezTo>
                      <a:pt x="136" y="135"/>
                      <a:pt x="136" y="134"/>
                      <a:pt x="136" y="134"/>
                    </a:cubicBezTo>
                    <a:cubicBezTo>
                      <a:pt x="136" y="133"/>
                      <a:pt x="136" y="133"/>
                      <a:pt x="136" y="133"/>
                    </a:cubicBezTo>
                    <a:cubicBezTo>
                      <a:pt x="136" y="132"/>
                      <a:pt x="135" y="131"/>
                      <a:pt x="134" y="131"/>
                    </a:cubicBezTo>
                    <a:cubicBezTo>
                      <a:pt x="20" y="131"/>
                      <a:pt x="20" y="131"/>
                      <a:pt x="20" y="131"/>
                    </a:cubicBezTo>
                    <a:cubicBezTo>
                      <a:pt x="12" y="119"/>
                      <a:pt x="8" y="104"/>
                      <a:pt x="8" y="88"/>
                    </a:cubicBezTo>
                    <a:cubicBezTo>
                      <a:pt x="8" y="43"/>
                      <a:pt x="44" y="6"/>
                      <a:pt x="88" y="6"/>
                    </a:cubicBezTo>
                    <a:cubicBezTo>
                      <a:pt x="116" y="6"/>
                      <a:pt x="142" y="21"/>
                      <a:pt x="156" y="44"/>
                    </a:cubicBezTo>
                    <a:cubicBezTo>
                      <a:pt x="48" y="44"/>
                      <a:pt x="48" y="44"/>
                      <a:pt x="48" y="44"/>
                    </a:cubicBezTo>
                    <a:cubicBezTo>
                      <a:pt x="62" y="34"/>
                      <a:pt x="62" y="34"/>
                      <a:pt x="62" y="34"/>
                    </a:cubicBezTo>
                    <a:cubicBezTo>
                      <a:pt x="62" y="34"/>
                      <a:pt x="62" y="34"/>
                      <a:pt x="62" y="34"/>
                    </a:cubicBezTo>
                    <a:cubicBezTo>
                      <a:pt x="61" y="33"/>
                      <a:pt x="61" y="33"/>
                      <a:pt x="61" y="33"/>
                    </a:cubicBezTo>
                    <a:cubicBezTo>
                      <a:pt x="60" y="32"/>
                      <a:pt x="59" y="32"/>
                      <a:pt x="58" y="32"/>
                    </a:cubicBezTo>
                    <a:cubicBezTo>
                      <a:pt x="41" y="45"/>
                      <a:pt x="41" y="45"/>
                      <a:pt x="41" y="45"/>
                    </a:cubicBezTo>
                    <a:cubicBezTo>
                      <a:pt x="41" y="45"/>
                      <a:pt x="41" y="45"/>
                      <a:pt x="41" y="45"/>
                    </a:cubicBezTo>
                    <a:cubicBezTo>
                      <a:pt x="40" y="45"/>
                      <a:pt x="40" y="46"/>
                      <a:pt x="40" y="46"/>
                    </a:cubicBezTo>
                    <a:cubicBezTo>
                      <a:pt x="40" y="47"/>
                      <a:pt x="40" y="47"/>
                      <a:pt x="40" y="47"/>
                    </a:cubicBezTo>
                    <a:cubicBezTo>
                      <a:pt x="40" y="48"/>
                      <a:pt x="41" y="49"/>
                      <a:pt x="42" y="49"/>
                    </a:cubicBezTo>
                    <a:cubicBezTo>
                      <a:pt x="158" y="49"/>
                      <a:pt x="158" y="49"/>
                      <a:pt x="158" y="49"/>
                    </a:cubicBezTo>
                    <a:cubicBezTo>
                      <a:pt x="164" y="60"/>
                      <a:pt x="168" y="74"/>
                      <a:pt x="168" y="88"/>
                    </a:cubicBezTo>
                    <a:cubicBezTo>
                      <a:pt x="168" y="133"/>
                      <a:pt x="132" y="170"/>
                      <a:pt x="88" y="170"/>
                    </a:cubicBezTo>
                    <a:close/>
                  </a:path>
                </a:pathLst>
              </a:custGeom>
              <a:grp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62" name="TextBox 35"/>
            <p:cNvSpPr txBox="1"/>
            <p:nvPr/>
          </p:nvSpPr>
          <p:spPr>
            <a:xfrm>
              <a:off x="5039527" y="2562705"/>
              <a:ext cx="281685" cy="60372"/>
            </a:xfrm>
            <a:prstGeom prst="rect">
              <a:avLst/>
            </a:prstGeom>
            <a:noFill/>
          </p:spPr>
          <p:txBody>
            <a:bodyPr wrap="none" lIns="0" tIns="0" rIns="0" bIns="0" rtlCol="0">
              <a:spAutoFit/>
            </a:bodyPr>
            <a:lstStyle>
              <a:defPPr>
                <a:defRPr lang="en-US"/>
              </a:defPPr>
              <a:lvl1pPr algn="ctr" defTabSz="1218824">
                <a:lnSpc>
                  <a:spcPct val="80000"/>
                </a:lnSpc>
                <a:defRPr sz="600">
                  <a:solidFill>
                    <a:schemeClr val="tx2"/>
                  </a:solidFill>
                  <a:latin typeface="Arial" panose="020B0604020202020204" pitchFamily="34" charset="0"/>
                </a:defRPr>
              </a:lvl1pPr>
            </a:lstStyle>
            <a:p>
              <a:pPr marL="0" marR="0" lvl="0" indent="0" algn="ctr" defTabSz="1218824" eaLnBrk="1" fontAlgn="auto" latinLnBrk="0" hangingPunct="1">
                <a:lnSpc>
                  <a:spcPct val="80000"/>
                </a:lnSpc>
                <a:spcBef>
                  <a:spcPts val="0"/>
                </a:spcBef>
                <a:spcAft>
                  <a:spcPts val="0"/>
                </a:spcAft>
                <a:buClrTx/>
                <a:buSzTx/>
                <a:buFontTx/>
                <a:buNone/>
                <a:tabLst/>
                <a:defRPr/>
              </a:pPr>
              <a:r>
                <a:rPr kumimoji="0" sz="6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HTTPDNS</a:t>
              </a:r>
            </a:p>
          </p:txBody>
        </p:sp>
        <p:sp>
          <p:nvSpPr>
            <p:cNvPr id="363" name="矩形 362"/>
            <p:cNvSpPr/>
            <p:nvPr/>
          </p:nvSpPr>
          <p:spPr>
            <a:xfrm>
              <a:off x="6872208" y="4557217"/>
              <a:ext cx="2471800" cy="406584"/>
            </a:xfrm>
            <a:prstGeom prst="rect">
              <a:avLst/>
            </a:prstGeom>
            <a:noFill/>
            <a:ln w="3175" cap="flat" cmpd="sng" algn="ctr">
              <a:solidFill>
                <a:srgbClr val="F08500"/>
              </a:solidFill>
              <a:prstDash val="solid"/>
              <a:miter lim="800000"/>
            </a:ln>
            <a:effectLst/>
          </p:spPr>
          <p:txBody>
            <a:bodyPr lIns="0" tIns="0" rIns="0" bIns="0" rtlCol="0" anchor="ctr"/>
            <a:lstStyle/>
            <a:p>
              <a:pPr marL="0" marR="0" lvl="0" indent="0" algn="ctr"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4" name="Freeform 5"/>
            <p:cNvSpPr>
              <a:spLocks noEditPoints="1"/>
            </p:cNvSpPr>
            <p:nvPr/>
          </p:nvSpPr>
          <p:spPr bwMode="auto">
            <a:xfrm>
              <a:off x="8452626" y="4633944"/>
              <a:ext cx="147415" cy="137277"/>
            </a:xfrm>
            <a:custGeom>
              <a:avLst/>
              <a:gdLst>
                <a:gd name="T0" fmla="*/ 113 w 115"/>
                <a:gd name="T1" fmla="*/ 37 h 117"/>
                <a:gd name="T2" fmla="*/ 93 w 115"/>
                <a:gd name="T3" fmla="*/ 5 h 117"/>
                <a:gd name="T4" fmla="*/ 84 w 115"/>
                <a:gd name="T5" fmla="*/ 0 h 117"/>
                <a:gd name="T6" fmla="*/ 48 w 115"/>
                <a:gd name="T7" fmla="*/ 0 h 117"/>
                <a:gd name="T8" fmla="*/ 39 w 115"/>
                <a:gd name="T9" fmla="*/ 5 h 117"/>
                <a:gd name="T10" fmla="*/ 2 w 115"/>
                <a:gd name="T11" fmla="*/ 69 h 117"/>
                <a:gd name="T12" fmla="*/ 2 w 115"/>
                <a:gd name="T13" fmla="*/ 80 h 117"/>
                <a:gd name="T14" fmla="*/ 22 w 115"/>
                <a:gd name="T15" fmla="*/ 112 h 117"/>
                <a:gd name="T16" fmla="*/ 31 w 115"/>
                <a:gd name="T17" fmla="*/ 117 h 117"/>
                <a:gd name="T18" fmla="*/ 68 w 115"/>
                <a:gd name="T19" fmla="*/ 117 h 117"/>
                <a:gd name="T20" fmla="*/ 77 w 115"/>
                <a:gd name="T21" fmla="*/ 112 h 117"/>
                <a:gd name="T22" fmla="*/ 114 w 115"/>
                <a:gd name="T23" fmla="*/ 48 h 117"/>
                <a:gd name="T24" fmla="*/ 113 w 115"/>
                <a:gd name="T25" fmla="*/ 37 h 117"/>
                <a:gd name="T26" fmla="*/ 72 w 115"/>
                <a:gd name="T27" fmla="*/ 109 h 117"/>
                <a:gd name="T28" fmla="*/ 68 w 115"/>
                <a:gd name="T29" fmla="*/ 112 h 117"/>
                <a:gd name="T30" fmla="*/ 31 w 115"/>
                <a:gd name="T31" fmla="*/ 112 h 117"/>
                <a:gd name="T32" fmla="*/ 27 w 115"/>
                <a:gd name="T33" fmla="*/ 109 h 117"/>
                <a:gd name="T34" fmla="*/ 7 w 115"/>
                <a:gd name="T35" fmla="*/ 77 h 117"/>
                <a:gd name="T36" fmla="*/ 7 w 115"/>
                <a:gd name="T37" fmla="*/ 72 h 117"/>
                <a:gd name="T38" fmla="*/ 21 w 115"/>
                <a:gd name="T39" fmla="*/ 46 h 117"/>
                <a:gd name="T40" fmla="*/ 23 w 115"/>
                <a:gd name="T41" fmla="*/ 50 h 117"/>
                <a:gd name="T42" fmla="*/ 41 w 115"/>
                <a:gd name="T43" fmla="*/ 80 h 117"/>
                <a:gd name="T44" fmla="*/ 50 w 115"/>
                <a:gd name="T45" fmla="*/ 85 h 117"/>
                <a:gd name="T46" fmla="*/ 51 w 115"/>
                <a:gd name="T47" fmla="*/ 85 h 117"/>
                <a:gd name="T48" fmla="*/ 84 w 115"/>
                <a:gd name="T49" fmla="*/ 84 h 117"/>
                <a:gd name="T50" fmla="*/ 87 w 115"/>
                <a:gd name="T51" fmla="*/ 84 h 117"/>
                <a:gd name="T52" fmla="*/ 72 w 115"/>
                <a:gd name="T53" fmla="*/ 109 h 117"/>
                <a:gd name="T54" fmla="*/ 90 w 115"/>
                <a:gd name="T55" fmla="*/ 76 h 117"/>
                <a:gd name="T56" fmla="*/ 90 w 115"/>
                <a:gd name="T57" fmla="*/ 77 h 117"/>
                <a:gd name="T58" fmla="*/ 83 w 115"/>
                <a:gd name="T59" fmla="*/ 82 h 117"/>
                <a:gd name="T60" fmla="*/ 50 w 115"/>
                <a:gd name="T61" fmla="*/ 82 h 117"/>
                <a:gd name="T62" fmla="*/ 50 w 115"/>
                <a:gd name="T63" fmla="*/ 82 h 117"/>
                <a:gd name="T64" fmla="*/ 43 w 115"/>
                <a:gd name="T65" fmla="*/ 78 h 117"/>
                <a:gd name="T66" fmla="*/ 25 w 115"/>
                <a:gd name="T67" fmla="*/ 48 h 117"/>
                <a:gd name="T68" fmla="*/ 24 w 115"/>
                <a:gd name="T69" fmla="*/ 40 h 117"/>
                <a:gd name="T70" fmla="*/ 25 w 115"/>
                <a:gd name="T71" fmla="*/ 39 h 117"/>
                <a:gd name="T72" fmla="*/ 32 w 115"/>
                <a:gd name="T73" fmla="*/ 35 h 117"/>
                <a:gd name="T74" fmla="*/ 65 w 115"/>
                <a:gd name="T75" fmla="*/ 35 h 117"/>
                <a:gd name="T76" fmla="*/ 65 w 115"/>
                <a:gd name="T77" fmla="*/ 35 h 117"/>
                <a:gd name="T78" fmla="*/ 72 w 115"/>
                <a:gd name="T79" fmla="*/ 39 h 117"/>
                <a:gd name="T80" fmla="*/ 90 w 115"/>
                <a:gd name="T81" fmla="*/ 68 h 117"/>
                <a:gd name="T82" fmla="*/ 90 w 115"/>
                <a:gd name="T83" fmla="*/ 76 h 117"/>
                <a:gd name="T84" fmla="*/ 109 w 115"/>
                <a:gd name="T85" fmla="*/ 46 h 117"/>
                <a:gd name="T86" fmla="*/ 94 w 115"/>
                <a:gd name="T87" fmla="*/ 71 h 117"/>
                <a:gd name="T88" fmla="*/ 93 w 115"/>
                <a:gd name="T89" fmla="*/ 67 h 117"/>
                <a:gd name="T90" fmla="*/ 75 w 115"/>
                <a:gd name="T91" fmla="*/ 37 h 117"/>
                <a:gd name="T92" fmla="*/ 65 w 115"/>
                <a:gd name="T93" fmla="*/ 32 h 117"/>
                <a:gd name="T94" fmla="*/ 65 w 115"/>
                <a:gd name="T95" fmla="*/ 32 h 117"/>
                <a:gd name="T96" fmla="*/ 32 w 115"/>
                <a:gd name="T97" fmla="*/ 33 h 117"/>
                <a:gd name="T98" fmla="*/ 28 w 115"/>
                <a:gd name="T99" fmla="*/ 34 h 117"/>
                <a:gd name="T100" fmla="*/ 43 w 115"/>
                <a:gd name="T101" fmla="*/ 8 h 117"/>
                <a:gd name="T102" fmla="*/ 48 w 115"/>
                <a:gd name="T103" fmla="*/ 5 h 117"/>
                <a:gd name="T104" fmla="*/ 84 w 115"/>
                <a:gd name="T105" fmla="*/ 5 h 117"/>
                <a:gd name="T106" fmla="*/ 88 w 115"/>
                <a:gd name="T107" fmla="*/ 8 h 117"/>
                <a:gd name="T108" fmla="*/ 109 w 115"/>
                <a:gd name="T109" fmla="*/ 40 h 117"/>
                <a:gd name="T110" fmla="*/ 109 w 115"/>
                <a:gd name="T111" fmla="*/ 4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 h="117">
                  <a:moveTo>
                    <a:pt x="113" y="37"/>
                  </a:moveTo>
                  <a:cubicBezTo>
                    <a:pt x="93" y="5"/>
                    <a:pt x="93" y="5"/>
                    <a:pt x="93" y="5"/>
                  </a:cubicBezTo>
                  <a:cubicBezTo>
                    <a:pt x="91" y="2"/>
                    <a:pt x="88" y="0"/>
                    <a:pt x="84" y="0"/>
                  </a:cubicBezTo>
                  <a:cubicBezTo>
                    <a:pt x="48" y="0"/>
                    <a:pt x="48" y="0"/>
                    <a:pt x="48" y="0"/>
                  </a:cubicBezTo>
                  <a:cubicBezTo>
                    <a:pt x="44" y="0"/>
                    <a:pt x="40" y="2"/>
                    <a:pt x="39" y="5"/>
                  </a:cubicBezTo>
                  <a:cubicBezTo>
                    <a:pt x="2" y="69"/>
                    <a:pt x="2" y="69"/>
                    <a:pt x="2" y="69"/>
                  </a:cubicBezTo>
                  <a:cubicBezTo>
                    <a:pt x="0" y="72"/>
                    <a:pt x="0" y="77"/>
                    <a:pt x="2" y="80"/>
                  </a:cubicBezTo>
                  <a:cubicBezTo>
                    <a:pt x="22" y="112"/>
                    <a:pt x="22" y="112"/>
                    <a:pt x="22" y="112"/>
                  </a:cubicBezTo>
                  <a:cubicBezTo>
                    <a:pt x="24" y="115"/>
                    <a:pt x="28" y="117"/>
                    <a:pt x="31" y="117"/>
                  </a:cubicBezTo>
                  <a:cubicBezTo>
                    <a:pt x="68" y="117"/>
                    <a:pt x="68" y="117"/>
                    <a:pt x="68" y="117"/>
                  </a:cubicBezTo>
                  <a:cubicBezTo>
                    <a:pt x="71" y="117"/>
                    <a:pt x="75" y="115"/>
                    <a:pt x="77" y="112"/>
                  </a:cubicBezTo>
                  <a:cubicBezTo>
                    <a:pt x="114" y="48"/>
                    <a:pt x="114" y="48"/>
                    <a:pt x="114" y="48"/>
                  </a:cubicBezTo>
                  <a:cubicBezTo>
                    <a:pt x="115" y="45"/>
                    <a:pt x="115" y="40"/>
                    <a:pt x="113" y="37"/>
                  </a:cubicBezTo>
                  <a:close/>
                  <a:moveTo>
                    <a:pt x="72" y="109"/>
                  </a:moveTo>
                  <a:cubicBezTo>
                    <a:pt x="71" y="111"/>
                    <a:pt x="70" y="112"/>
                    <a:pt x="68" y="112"/>
                  </a:cubicBezTo>
                  <a:cubicBezTo>
                    <a:pt x="31" y="112"/>
                    <a:pt x="31" y="112"/>
                    <a:pt x="31" y="112"/>
                  </a:cubicBezTo>
                  <a:cubicBezTo>
                    <a:pt x="30" y="112"/>
                    <a:pt x="28" y="111"/>
                    <a:pt x="27" y="109"/>
                  </a:cubicBezTo>
                  <a:cubicBezTo>
                    <a:pt x="7" y="77"/>
                    <a:pt x="7" y="77"/>
                    <a:pt x="7" y="77"/>
                  </a:cubicBezTo>
                  <a:cubicBezTo>
                    <a:pt x="6" y="76"/>
                    <a:pt x="6" y="73"/>
                    <a:pt x="7" y="72"/>
                  </a:cubicBezTo>
                  <a:cubicBezTo>
                    <a:pt x="21" y="46"/>
                    <a:pt x="21" y="46"/>
                    <a:pt x="21" y="46"/>
                  </a:cubicBezTo>
                  <a:cubicBezTo>
                    <a:pt x="22" y="47"/>
                    <a:pt x="22" y="49"/>
                    <a:pt x="23" y="50"/>
                  </a:cubicBezTo>
                  <a:cubicBezTo>
                    <a:pt x="41" y="80"/>
                    <a:pt x="41" y="80"/>
                    <a:pt x="41" y="80"/>
                  </a:cubicBezTo>
                  <a:cubicBezTo>
                    <a:pt x="43" y="83"/>
                    <a:pt x="46" y="85"/>
                    <a:pt x="50" y="85"/>
                  </a:cubicBezTo>
                  <a:cubicBezTo>
                    <a:pt x="50" y="85"/>
                    <a:pt x="50" y="85"/>
                    <a:pt x="51" y="85"/>
                  </a:cubicBezTo>
                  <a:cubicBezTo>
                    <a:pt x="84" y="84"/>
                    <a:pt x="84" y="84"/>
                    <a:pt x="84" y="84"/>
                  </a:cubicBezTo>
                  <a:cubicBezTo>
                    <a:pt x="85" y="84"/>
                    <a:pt x="86" y="84"/>
                    <a:pt x="87" y="84"/>
                  </a:cubicBezTo>
                  <a:lnTo>
                    <a:pt x="72" y="109"/>
                  </a:lnTo>
                  <a:close/>
                  <a:moveTo>
                    <a:pt x="90" y="76"/>
                  </a:moveTo>
                  <a:cubicBezTo>
                    <a:pt x="90" y="77"/>
                    <a:pt x="90" y="77"/>
                    <a:pt x="90" y="77"/>
                  </a:cubicBezTo>
                  <a:cubicBezTo>
                    <a:pt x="89" y="80"/>
                    <a:pt x="86" y="82"/>
                    <a:pt x="83" y="82"/>
                  </a:cubicBezTo>
                  <a:cubicBezTo>
                    <a:pt x="50" y="82"/>
                    <a:pt x="50" y="82"/>
                    <a:pt x="50" y="82"/>
                  </a:cubicBezTo>
                  <a:cubicBezTo>
                    <a:pt x="50" y="82"/>
                    <a:pt x="50" y="82"/>
                    <a:pt x="50" y="82"/>
                  </a:cubicBezTo>
                  <a:cubicBezTo>
                    <a:pt x="47" y="82"/>
                    <a:pt x="44" y="81"/>
                    <a:pt x="43" y="78"/>
                  </a:cubicBezTo>
                  <a:cubicBezTo>
                    <a:pt x="25" y="48"/>
                    <a:pt x="25" y="48"/>
                    <a:pt x="25" y="48"/>
                  </a:cubicBezTo>
                  <a:cubicBezTo>
                    <a:pt x="23" y="46"/>
                    <a:pt x="23" y="43"/>
                    <a:pt x="24" y="40"/>
                  </a:cubicBezTo>
                  <a:cubicBezTo>
                    <a:pt x="25" y="39"/>
                    <a:pt x="25" y="39"/>
                    <a:pt x="25" y="39"/>
                  </a:cubicBezTo>
                  <a:cubicBezTo>
                    <a:pt x="26" y="37"/>
                    <a:pt x="29" y="35"/>
                    <a:pt x="32" y="35"/>
                  </a:cubicBezTo>
                  <a:cubicBezTo>
                    <a:pt x="65" y="35"/>
                    <a:pt x="65" y="35"/>
                    <a:pt x="65" y="35"/>
                  </a:cubicBezTo>
                  <a:cubicBezTo>
                    <a:pt x="65" y="35"/>
                    <a:pt x="65" y="35"/>
                    <a:pt x="65" y="35"/>
                  </a:cubicBezTo>
                  <a:cubicBezTo>
                    <a:pt x="68" y="35"/>
                    <a:pt x="71" y="36"/>
                    <a:pt x="72" y="39"/>
                  </a:cubicBezTo>
                  <a:cubicBezTo>
                    <a:pt x="90" y="68"/>
                    <a:pt x="90" y="68"/>
                    <a:pt x="90" y="68"/>
                  </a:cubicBezTo>
                  <a:cubicBezTo>
                    <a:pt x="92" y="71"/>
                    <a:pt x="92" y="74"/>
                    <a:pt x="90" y="76"/>
                  </a:cubicBezTo>
                  <a:close/>
                  <a:moveTo>
                    <a:pt x="109" y="46"/>
                  </a:moveTo>
                  <a:cubicBezTo>
                    <a:pt x="94" y="71"/>
                    <a:pt x="94" y="71"/>
                    <a:pt x="94" y="71"/>
                  </a:cubicBezTo>
                  <a:cubicBezTo>
                    <a:pt x="94" y="70"/>
                    <a:pt x="93" y="68"/>
                    <a:pt x="93" y="67"/>
                  </a:cubicBezTo>
                  <a:cubicBezTo>
                    <a:pt x="75" y="37"/>
                    <a:pt x="75" y="37"/>
                    <a:pt x="75" y="37"/>
                  </a:cubicBezTo>
                  <a:cubicBezTo>
                    <a:pt x="73" y="34"/>
                    <a:pt x="69" y="32"/>
                    <a:pt x="65" y="32"/>
                  </a:cubicBezTo>
                  <a:cubicBezTo>
                    <a:pt x="65" y="32"/>
                    <a:pt x="65" y="32"/>
                    <a:pt x="65" y="32"/>
                  </a:cubicBezTo>
                  <a:cubicBezTo>
                    <a:pt x="32" y="33"/>
                    <a:pt x="32" y="33"/>
                    <a:pt x="32" y="33"/>
                  </a:cubicBezTo>
                  <a:cubicBezTo>
                    <a:pt x="31" y="33"/>
                    <a:pt x="29" y="33"/>
                    <a:pt x="28" y="34"/>
                  </a:cubicBezTo>
                  <a:cubicBezTo>
                    <a:pt x="43" y="8"/>
                    <a:pt x="43" y="8"/>
                    <a:pt x="43" y="8"/>
                  </a:cubicBezTo>
                  <a:cubicBezTo>
                    <a:pt x="44" y="6"/>
                    <a:pt x="46" y="5"/>
                    <a:pt x="48" y="5"/>
                  </a:cubicBezTo>
                  <a:cubicBezTo>
                    <a:pt x="84" y="5"/>
                    <a:pt x="84" y="5"/>
                    <a:pt x="84" y="5"/>
                  </a:cubicBezTo>
                  <a:cubicBezTo>
                    <a:pt x="86" y="5"/>
                    <a:pt x="87" y="6"/>
                    <a:pt x="88" y="8"/>
                  </a:cubicBezTo>
                  <a:cubicBezTo>
                    <a:pt x="109" y="40"/>
                    <a:pt x="109" y="40"/>
                    <a:pt x="109" y="40"/>
                  </a:cubicBezTo>
                  <a:cubicBezTo>
                    <a:pt x="110" y="42"/>
                    <a:pt x="110" y="44"/>
                    <a:pt x="109" y="46"/>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5" name="Freeform 9"/>
            <p:cNvSpPr>
              <a:spLocks noEditPoints="1"/>
            </p:cNvSpPr>
            <p:nvPr/>
          </p:nvSpPr>
          <p:spPr bwMode="auto">
            <a:xfrm>
              <a:off x="8781590" y="4633466"/>
              <a:ext cx="109929" cy="138235"/>
            </a:xfrm>
            <a:custGeom>
              <a:avLst/>
              <a:gdLst>
                <a:gd name="T0" fmla="*/ 1974 w 2688"/>
                <a:gd name="T1" fmla="*/ 2520 h 3696"/>
                <a:gd name="T2" fmla="*/ 714 w 2688"/>
                <a:gd name="T3" fmla="*/ 2520 h 3696"/>
                <a:gd name="T4" fmla="*/ 672 w 2688"/>
                <a:gd name="T5" fmla="*/ 2562 h 3696"/>
                <a:gd name="T6" fmla="*/ 714 w 2688"/>
                <a:gd name="T7" fmla="*/ 2604 h 3696"/>
                <a:gd name="T8" fmla="*/ 1974 w 2688"/>
                <a:gd name="T9" fmla="*/ 2604 h 3696"/>
                <a:gd name="T10" fmla="*/ 2016 w 2688"/>
                <a:gd name="T11" fmla="*/ 2562 h 3696"/>
                <a:gd name="T12" fmla="*/ 1974 w 2688"/>
                <a:gd name="T13" fmla="*/ 2520 h 3696"/>
                <a:gd name="T14" fmla="*/ 2209 w 2688"/>
                <a:gd name="T15" fmla="*/ 1436 h 3696"/>
                <a:gd name="T16" fmla="*/ 1781 w 2688"/>
                <a:gd name="T17" fmla="*/ 1672 h 3696"/>
                <a:gd name="T18" fmla="*/ 1386 w 2688"/>
                <a:gd name="T19" fmla="*/ 1117 h 3696"/>
                <a:gd name="T20" fmla="*/ 1319 w 2688"/>
                <a:gd name="T21" fmla="*/ 1117 h 3696"/>
                <a:gd name="T22" fmla="*/ 924 w 2688"/>
                <a:gd name="T23" fmla="*/ 1672 h 3696"/>
                <a:gd name="T24" fmla="*/ 496 w 2688"/>
                <a:gd name="T25" fmla="*/ 1436 h 3696"/>
                <a:gd name="T26" fmla="*/ 445 w 2688"/>
                <a:gd name="T27" fmla="*/ 1445 h 3696"/>
                <a:gd name="T28" fmla="*/ 420 w 2688"/>
                <a:gd name="T29" fmla="*/ 1478 h 3696"/>
                <a:gd name="T30" fmla="*/ 672 w 2688"/>
                <a:gd name="T31" fmla="*/ 2318 h 3696"/>
                <a:gd name="T32" fmla="*/ 714 w 2688"/>
                <a:gd name="T33" fmla="*/ 2352 h 3696"/>
                <a:gd name="T34" fmla="*/ 1974 w 2688"/>
                <a:gd name="T35" fmla="*/ 2352 h 3696"/>
                <a:gd name="T36" fmla="*/ 2016 w 2688"/>
                <a:gd name="T37" fmla="*/ 2318 h 3696"/>
                <a:gd name="T38" fmla="*/ 2268 w 2688"/>
                <a:gd name="T39" fmla="*/ 1478 h 3696"/>
                <a:gd name="T40" fmla="*/ 2251 w 2688"/>
                <a:gd name="T41" fmla="*/ 1436 h 3696"/>
                <a:gd name="T42" fmla="*/ 2209 w 2688"/>
                <a:gd name="T43" fmla="*/ 1436 h 3696"/>
                <a:gd name="T44" fmla="*/ 1940 w 2688"/>
                <a:gd name="T45" fmla="*/ 2268 h 3696"/>
                <a:gd name="T46" fmla="*/ 748 w 2688"/>
                <a:gd name="T47" fmla="*/ 2268 h 3696"/>
                <a:gd name="T48" fmla="*/ 538 w 2688"/>
                <a:gd name="T49" fmla="*/ 1554 h 3696"/>
                <a:gd name="T50" fmla="*/ 907 w 2688"/>
                <a:gd name="T51" fmla="*/ 1756 h 3696"/>
                <a:gd name="T52" fmla="*/ 958 w 2688"/>
                <a:gd name="T53" fmla="*/ 1747 h 3696"/>
                <a:gd name="T54" fmla="*/ 1344 w 2688"/>
                <a:gd name="T55" fmla="*/ 1210 h 3696"/>
                <a:gd name="T56" fmla="*/ 1730 w 2688"/>
                <a:gd name="T57" fmla="*/ 1747 h 3696"/>
                <a:gd name="T58" fmla="*/ 1781 w 2688"/>
                <a:gd name="T59" fmla="*/ 1756 h 3696"/>
                <a:gd name="T60" fmla="*/ 2150 w 2688"/>
                <a:gd name="T61" fmla="*/ 1554 h 3696"/>
                <a:gd name="T62" fmla="*/ 1940 w 2688"/>
                <a:gd name="T63" fmla="*/ 2268 h 3696"/>
                <a:gd name="T64" fmla="*/ 2293 w 2688"/>
                <a:gd name="T65" fmla="*/ 0 h 3696"/>
                <a:gd name="T66" fmla="*/ 395 w 2688"/>
                <a:gd name="T67" fmla="*/ 0 h 3696"/>
                <a:gd name="T68" fmla="*/ 0 w 2688"/>
                <a:gd name="T69" fmla="*/ 420 h 3696"/>
                <a:gd name="T70" fmla="*/ 0 w 2688"/>
                <a:gd name="T71" fmla="*/ 3276 h 3696"/>
                <a:gd name="T72" fmla="*/ 395 w 2688"/>
                <a:gd name="T73" fmla="*/ 3696 h 3696"/>
                <a:gd name="T74" fmla="*/ 2285 w 2688"/>
                <a:gd name="T75" fmla="*/ 3696 h 3696"/>
                <a:gd name="T76" fmla="*/ 2680 w 2688"/>
                <a:gd name="T77" fmla="*/ 3276 h 3696"/>
                <a:gd name="T78" fmla="*/ 2680 w 2688"/>
                <a:gd name="T79" fmla="*/ 420 h 3696"/>
                <a:gd name="T80" fmla="*/ 2293 w 2688"/>
                <a:gd name="T81" fmla="*/ 0 h 3696"/>
                <a:gd name="T82" fmla="*/ 2520 w 2688"/>
                <a:gd name="T83" fmla="*/ 3276 h 3696"/>
                <a:gd name="T84" fmla="*/ 2293 w 2688"/>
                <a:gd name="T85" fmla="*/ 3528 h 3696"/>
                <a:gd name="T86" fmla="*/ 395 w 2688"/>
                <a:gd name="T87" fmla="*/ 3528 h 3696"/>
                <a:gd name="T88" fmla="*/ 168 w 2688"/>
                <a:gd name="T89" fmla="*/ 3276 h 3696"/>
                <a:gd name="T90" fmla="*/ 168 w 2688"/>
                <a:gd name="T91" fmla="*/ 420 h 3696"/>
                <a:gd name="T92" fmla="*/ 395 w 2688"/>
                <a:gd name="T93" fmla="*/ 168 h 3696"/>
                <a:gd name="T94" fmla="*/ 2285 w 2688"/>
                <a:gd name="T95" fmla="*/ 168 h 3696"/>
                <a:gd name="T96" fmla="*/ 2520 w 2688"/>
                <a:gd name="T97" fmla="*/ 420 h 3696"/>
                <a:gd name="T98" fmla="*/ 2520 w 2688"/>
                <a:gd name="T99" fmla="*/ 3276 h 3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88" h="3696">
                  <a:moveTo>
                    <a:pt x="1974" y="2520"/>
                  </a:moveTo>
                  <a:cubicBezTo>
                    <a:pt x="714" y="2520"/>
                    <a:pt x="714" y="2520"/>
                    <a:pt x="714" y="2520"/>
                  </a:cubicBezTo>
                  <a:cubicBezTo>
                    <a:pt x="689" y="2520"/>
                    <a:pt x="672" y="2537"/>
                    <a:pt x="672" y="2562"/>
                  </a:cubicBezTo>
                  <a:cubicBezTo>
                    <a:pt x="672" y="2587"/>
                    <a:pt x="689" y="2604"/>
                    <a:pt x="714" y="2604"/>
                  </a:cubicBezTo>
                  <a:cubicBezTo>
                    <a:pt x="1974" y="2604"/>
                    <a:pt x="1974" y="2604"/>
                    <a:pt x="1974" y="2604"/>
                  </a:cubicBezTo>
                  <a:cubicBezTo>
                    <a:pt x="1999" y="2604"/>
                    <a:pt x="2016" y="2587"/>
                    <a:pt x="2016" y="2562"/>
                  </a:cubicBezTo>
                  <a:cubicBezTo>
                    <a:pt x="2016" y="2537"/>
                    <a:pt x="1999" y="2520"/>
                    <a:pt x="1974" y="2520"/>
                  </a:cubicBezTo>
                  <a:close/>
                  <a:moveTo>
                    <a:pt x="2209" y="1436"/>
                  </a:moveTo>
                  <a:cubicBezTo>
                    <a:pt x="1781" y="1672"/>
                    <a:pt x="1781" y="1672"/>
                    <a:pt x="1781" y="1672"/>
                  </a:cubicBezTo>
                  <a:cubicBezTo>
                    <a:pt x="1386" y="1117"/>
                    <a:pt x="1386" y="1117"/>
                    <a:pt x="1386" y="1117"/>
                  </a:cubicBezTo>
                  <a:cubicBezTo>
                    <a:pt x="1369" y="1092"/>
                    <a:pt x="1336" y="1092"/>
                    <a:pt x="1319" y="1117"/>
                  </a:cubicBezTo>
                  <a:cubicBezTo>
                    <a:pt x="924" y="1672"/>
                    <a:pt x="924" y="1672"/>
                    <a:pt x="924" y="1672"/>
                  </a:cubicBezTo>
                  <a:cubicBezTo>
                    <a:pt x="496" y="1436"/>
                    <a:pt x="496" y="1436"/>
                    <a:pt x="496" y="1436"/>
                  </a:cubicBezTo>
                  <a:cubicBezTo>
                    <a:pt x="479" y="1428"/>
                    <a:pt x="462" y="1428"/>
                    <a:pt x="445" y="1445"/>
                  </a:cubicBezTo>
                  <a:cubicBezTo>
                    <a:pt x="420" y="1445"/>
                    <a:pt x="420" y="1462"/>
                    <a:pt x="420" y="1478"/>
                  </a:cubicBezTo>
                  <a:cubicBezTo>
                    <a:pt x="672" y="2318"/>
                    <a:pt x="672" y="2318"/>
                    <a:pt x="672" y="2318"/>
                  </a:cubicBezTo>
                  <a:cubicBezTo>
                    <a:pt x="680" y="2335"/>
                    <a:pt x="697" y="2352"/>
                    <a:pt x="714" y="2352"/>
                  </a:cubicBezTo>
                  <a:cubicBezTo>
                    <a:pt x="1974" y="2352"/>
                    <a:pt x="1974" y="2352"/>
                    <a:pt x="1974" y="2352"/>
                  </a:cubicBezTo>
                  <a:cubicBezTo>
                    <a:pt x="1991" y="2352"/>
                    <a:pt x="2008" y="2344"/>
                    <a:pt x="2016" y="2318"/>
                  </a:cubicBezTo>
                  <a:cubicBezTo>
                    <a:pt x="2268" y="1478"/>
                    <a:pt x="2268" y="1478"/>
                    <a:pt x="2268" y="1478"/>
                  </a:cubicBezTo>
                  <a:cubicBezTo>
                    <a:pt x="2276" y="1462"/>
                    <a:pt x="2268" y="1445"/>
                    <a:pt x="2251" y="1436"/>
                  </a:cubicBezTo>
                  <a:cubicBezTo>
                    <a:pt x="2243" y="1428"/>
                    <a:pt x="2218" y="1428"/>
                    <a:pt x="2209" y="1436"/>
                  </a:cubicBezTo>
                  <a:close/>
                  <a:moveTo>
                    <a:pt x="1940" y="2268"/>
                  </a:moveTo>
                  <a:cubicBezTo>
                    <a:pt x="748" y="2268"/>
                    <a:pt x="748" y="2268"/>
                    <a:pt x="748" y="2268"/>
                  </a:cubicBezTo>
                  <a:cubicBezTo>
                    <a:pt x="538" y="1554"/>
                    <a:pt x="538" y="1554"/>
                    <a:pt x="538" y="1554"/>
                  </a:cubicBezTo>
                  <a:cubicBezTo>
                    <a:pt x="907" y="1756"/>
                    <a:pt x="907" y="1756"/>
                    <a:pt x="907" y="1756"/>
                  </a:cubicBezTo>
                  <a:cubicBezTo>
                    <a:pt x="924" y="1764"/>
                    <a:pt x="949" y="1764"/>
                    <a:pt x="958" y="1747"/>
                  </a:cubicBezTo>
                  <a:cubicBezTo>
                    <a:pt x="1344" y="1210"/>
                    <a:pt x="1344" y="1210"/>
                    <a:pt x="1344" y="1210"/>
                  </a:cubicBezTo>
                  <a:cubicBezTo>
                    <a:pt x="1730" y="1747"/>
                    <a:pt x="1730" y="1747"/>
                    <a:pt x="1730" y="1747"/>
                  </a:cubicBezTo>
                  <a:cubicBezTo>
                    <a:pt x="1739" y="1764"/>
                    <a:pt x="1764" y="1772"/>
                    <a:pt x="1781" y="1756"/>
                  </a:cubicBezTo>
                  <a:cubicBezTo>
                    <a:pt x="2150" y="1554"/>
                    <a:pt x="2150" y="1554"/>
                    <a:pt x="2150" y="1554"/>
                  </a:cubicBezTo>
                  <a:lnTo>
                    <a:pt x="1940" y="2268"/>
                  </a:lnTo>
                  <a:close/>
                  <a:moveTo>
                    <a:pt x="2293" y="0"/>
                  </a:moveTo>
                  <a:cubicBezTo>
                    <a:pt x="395" y="0"/>
                    <a:pt x="395" y="0"/>
                    <a:pt x="395" y="0"/>
                  </a:cubicBezTo>
                  <a:cubicBezTo>
                    <a:pt x="176" y="0"/>
                    <a:pt x="0" y="185"/>
                    <a:pt x="0" y="420"/>
                  </a:cubicBezTo>
                  <a:cubicBezTo>
                    <a:pt x="0" y="3276"/>
                    <a:pt x="0" y="3276"/>
                    <a:pt x="0" y="3276"/>
                  </a:cubicBezTo>
                  <a:cubicBezTo>
                    <a:pt x="0" y="3511"/>
                    <a:pt x="176" y="3696"/>
                    <a:pt x="395" y="3696"/>
                  </a:cubicBezTo>
                  <a:cubicBezTo>
                    <a:pt x="2285" y="3696"/>
                    <a:pt x="2285" y="3696"/>
                    <a:pt x="2285" y="3696"/>
                  </a:cubicBezTo>
                  <a:cubicBezTo>
                    <a:pt x="2503" y="3696"/>
                    <a:pt x="2680" y="3511"/>
                    <a:pt x="2680" y="3276"/>
                  </a:cubicBezTo>
                  <a:cubicBezTo>
                    <a:pt x="2680" y="420"/>
                    <a:pt x="2680" y="420"/>
                    <a:pt x="2680" y="420"/>
                  </a:cubicBezTo>
                  <a:cubicBezTo>
                    <a:pt x="2688" y="185"/>
                    <a:pt x="2512" y="0"/>
                    <a:pt x="2293" y="0"/>
                  </a:cubicBezTo>
                  <a:close/>
                  <a:moveTo>
                    <a:pt x="2520" y="3276"/>
                  </a:moveTo>
                  <a:cubicBezTo>
                    <a:pt x="2520" y="3419"/>
                    <a:pt x="2419" y="3528"/>
                    <a:pt x="2293" y="3528"/>
                  </a:cubicBezTo>
                  <a:cubicBezTo>
                    <a:pt x="395" y="3528"/>
                    <a:pt x="395" y="3528"/>
                    <a:pt x="395" y="3528"/>
                  </a:cubicBezTo>
                  <a:cubicBezTo>
                    <a:pt x="269" y="3528"/>
                    <a:pt x="168" y="3419"/>
                    <a:pt x="168" y="3276"/>
                  </a:cubicBezTo>
                  <a:cubicBezTo>
                    <a:pt x="168" y="420"/>
                    <a:pt x="168" y="420"/>
                    <a:pt x="168" y="420"/>
                  </a:cubicBezTo>
                  <a:cubicBezTo>
                    <a:pt x="168" y="277"/>
                    <a:pt x="269" y="168"/>
                    <a:pt x="395" y="168"/>
                  </a:cubicBezTo>
                  <a:cubicBezTo>
                    <a:pt x="2285" y="168"/>
                    <a:pt x="2285" y="168"/>
                    <a:pt x="2285" y="168"/>
                  </a:cubicBezTo>
                  <a:cubicBezTo>
                    <a:pt x="2419" y="168"/>
                    <a:pt x="2520" y="277"/>
                    <a:pt x="2520" y="420"/>
                  </a:cubicBezTo>
                  <a:lnTo>
                    <a:pt x="2520" y="3276"/>
                  </a:ln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6" name="Freeform 22"/>
            <p:cNvSpPr>
              <a:spLocks noEditPoints="1"/>
            </p:cNvSpPr>
            <p:nvPr/>
          </p:nvSpPr>
          <p:spPr bwMode="auto">
            <a:xfrm>
              <a:off x="8126214" y="4646171"/>
              <a:ext cx="172174" cy="112822"/>
            </a:xfrm>
            <a:custGeom>
              <a:avLst/>
              <a:gdLst>
                <a:gd name="T0" fmla="*/ 176 w 176"/>
                <a:gd name="T1" fmla="*/ 71 h 128"/>
                <a:gd name="T2" fmla="*/ 176 w 176"/>
                <a:gd name="T3" fmla="*/ 70 h 128"/>
                <a:gd name="T4" fmla="*/ 176 w 176"/>
                <a:gd name="T5" fmla="*/ 69 h 128"/>
                <a:gd name="T6" fmla="*/ 176 w 176"/>
                <a:gd name="T7" fmla="*/ 69 h 128"/>
                <a:gd name="T8" fmla="*/ 176 w 176"/>
                <a:gd name="T9" fmla="*/ 69 h 128"/>
                <a:gd name="T10" fmla="*/ 176 w 176"/>
                <a:gd name="T11" fmla="*/ 69 h 128"/>
                <a:gd name="T12" fmla="*/ 135 w 176"/>
                <a:gd name="T13" fmla="*/ 31 h 128"/>
                <a:gd name="T14" fmla="*/ 89 w 176"/>
                <a:gd name="T15" fmla="*/ 0 h 128"/>
                <a:gd name="T16" fmla="*/ 42 w 176"/>
                <a:gd name="T17" fmla="*/ 31 h 128"/>
                <a:gd name="T18" fmla="*/ 0 w 176"/>
                <a:gd name="T19" fmla="*/ 79 h 128"/>
                <a:gd name="T20" fmla="*/ 50 w 176"/>
                <a:gd name="T21" fmla="*/ 128 h 128"/>
                <a:gd name="T22" fmla="*/ 104 w 176"/>
                <a:gd name="T23" fmla="*/ 128 h 128"/>
                <a:gd name="T24" fmla="*/ 105 w 176"/>
                <a:gd name="T25" fmla="*/ 128 h 128"/>
                <a:gd name="T26" fmla="*/ 106 w 176"/>
                <a:gd name="T27" fmla="*/ 128 h 128"/>
                <a:gd name="T28" fmla="*/ 109 w 176"/>
                <a:gd name="T29" fmla="*/ 127 h 128"/>
                <a:gd name="T30" fmla="*/ 175 w 176"/>
                <a:gd name="T31" fmla="*/ 73 h 128"/>
                <a:gd name="T32" fmla="*/ 175 w 176"/>
                <a:gd name="T33" fmla="*/ 72 h 128"/>
                <a:gd name="T34" fmla="*/ 176 w 176"/>
                <a:gd name="T35" fmla="*/ 72 h 128"/>
                <a:gd name="T36" fmla="*/ 176 w 176"/>
                <a:gd name="T37" fmla="*/ 71 h 128"/>
                <a:gd name="T38" fmla="*/ 8 w 176"/>
                <a:gd name="T39" fmla="*/ 79 h 128"/>
                <a:gd name="T40" fmla="*/ 46 w 176"/>
                <a:gd name="T41" fmla="*/ 38 h 128"/>
                <a:gd name="T42" fmla="*/ 49 w 176"/>
                <a:gd name="T43" fmla="*/ 36 h 128"/>
                <a:gd name="T44" fmla="*/ 89 w 176"/>
                <a:gd name="T45" fmla="*/ 8 h 128"/>
                <a:gd name="T46" fmla="*/ 128 w 176"/>
                <a:gd name="T47" fmla="*/ 36 h 128"/>
                <a:gd name="T48" fmla="*/ 132 w 176"/>
                <a:gd name="T49" fmla="*/ 38 h 128"/>
                <a:gd name="T50" fmla="*/ 167 w 176"/>
                <a:gd name="T51" fmla="*/ 67 h 128"/>
                <a:gd name="T52" fmla="*/ 149 w 176"/>
                <a:gd name="T53" fmla="*/ 67 h 128"/>
                <a:gd name="T54" fmla="*/ 102 w 176"/>
                <a:gd name="T55" fmla="*/ 117 h 128"/>
                <a:gd name="T56" fmla="*/ 102 w 176"/>
                <a:gd name="T57" fmla="*/ 120 h 128"/>
                <a:gd name="T58" fmla="*/ 50 w 176"/>
                <a:gd name="T59" fmla="*/ 120 h 128"/>
                <a:gd name="T60" fmla="*/ 8 w 176"/>
                <a:gd name="T61" fmla="*/ 79 h 128"/>
                <a:gd name="T62" fmla="*/ 106 w 176"/>
                <a:gd name="T63" fmla="*/ 119 h 128"/>
                <a:gd name="T64" fmla="*/ 106 w 176"/>
                <a:gd name="T65" fmla="*/ 117 h 128"/>
                <a:gd name="T66" fmla="*/ 149 w 176"/>
                <a:gd name="T67" fmla="*/ 71 h 128"/>
                <a:gd name="T68" fmla="*/ 164 w 176"/>
                <a:gd name="T69" fmla="*/ 71 h 128"/>
                <a:gd name="T70" fmla="*/ 106 w 176"/>
                <a:gd name="T71" fmla="*/ 11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28">
                  <a:moveTo>
                    <a:pt x="176" y="71"/>
                  </a:moveTo>
                  <a:cubicBezTo>
                    <a:pt x="176" y="71"/>
                    <a:pt x="176" y="71"/>
                    <a:pt x="176" y="70"/>
                  </a:cubicBezTo>
                  <a:cubicBezTo>
                    <a:pt x="176" y="70"/>
                    <a:pt x="176" y="70"/>
                    <a:pt x="176" y="69"/>
                  </a:cubicBezTo>
                  <a:cubicBezTo>
                    <a:pt x="176" y="69"/>
                    <a:pt x="176" y="69"/>
                    <a:pt x="176" y="69"/>
                  </a:cubicBezTo>
                  <a:cubicBezTo>
                    <a:pt x="176" y="69"/>
                    <a:pt x="176" y="69"/>
                    <a:pt x="176" y="69"/>
                  </a:cubicBezTo>
                  <a:cubicBezTo>
                    <a:pt x="176" y="69"/>
                    <a:pt x="176" y="69"/>
                    <a:pt x="176" y="69"/>
                  </a:cubicBezTo>
                  <a:cubicBezTo>
                    <a:pt x="172" y="49"/>
                    <a:pt x="155" y="34"/>
                    <a:pt x="135" y="31"/>
                  </a:cubicBezTo>
                  <a:cubicBezTo>
                    <a:pt x="127" y="12"/>
                    <a:pt x="109" y="0"/>
                    <a:pt x="89" y="0"/>
                  </a:cubicBezTo>
                  <a:cubicBezTo>
                    <a:pt x="68" y="0"/>
                    <a:pt x="50" y="12"/>
                    <a:pt x="42" y="31"/>
                  </a:cubicBezTo>
                  <a:cubicBezTo>
                    <a:pt x="18" y="35"/>
                    <a:pt x="0" y="55"/>
                    <a:pt x="0" y="79"/>
                  </a:cubicBezTo>
                  <a:cubicBezTo>
                    <a:pt x="0" y="106"/>
                    <a:pt x="23" y="128"/>
                    <a:pt x="50" y="128"/>
                  </a:cubicBezTo>
                  <a:cubicBezTo>
                    <a:pt x="104" y="128"/>
                    <a:pt x="104" y="128"/>
                    <a:pt x="104" y="128"/>
                  </a:cubicBezTo>
                  <a:cubicBezTo>
                    <a:pt x="104" y="128"/>
                    <a:pt x="105" y="128"/>
                    <a:pt x="105" y="128"/>
                  </a:cubicBezTo>
                  <a:cubicBezTo>
                    <a:pt x="105" y="128"/>
                    <a:pt x="106" y="128"/>
                    <a:pt x="106" y="128"/>
                  </a:cubicBezTo>
                  <a:cubicBezTo>
                    <a:pt x="107" y="128"/>
                    <a:pt x="108" y="128"/>
                    <a:pt x="109" y="127"/>
                  </a:cubicBezTo>
                  <a:cubicBezTo>
                    <a:pt x="175" y="73"/>
                    <a:pt x="175" y="73"/>
                    <a:pt x="175" y="73"/>
                  </a:cubicBezTo>
                  <a:cubicBezTo>
                    <a:pt x="175" y="73"/>
                    <a:pt x="175" y="73"/>
                    <a:pt x="175" y="72"/>
                  </a:cubicBezTo>
                  <a:cubicBezTo>
                    <a:pt x="175" y="72"/>
                    <a:pt x="175" y="72"/>
                    <a:pt x="176" y="72"/>
                  </a:cubicBezTo>
                  <a:cubicBezTo>
                    <a:pt x="176" y="71"/>
                    <a:pt x="176" y="71"/>
                    <a:pt x="176" y="71"/>
                  </a:cubicBezTo>
                  <a:close/>
                  <a:moveTo>
                    <a:pt x="8" y="79"/>
                  </a:moveTo>
                  <a:cubicBezTo>
                    <a:pt x="8" y="58"/>
                    <a:pt x="24" y="41"/>
                    <a:pt x="46" y="38"/>
                  </a:cubicBezTo>
                  <a:cubicBezTo>
                    <a:pt x="47" y="38"/>
                    <a:pt x="48" y="37"/>
                    <a:pt x="49" y="36"/>
                  </a:cubicBezTo>
                  <a:cubicBezTo>
                    <a:pt x="55" y="19"/>
                    <a:pt x="71" y="8"/>
                    <a:pt x="89" y="8"/>
                  </a:cubicBezTo>
                  <a:cubicBezTo>
                    <a:pt x="107" y="8"/>
                    <a:pt x="123" y="19"/>
                    <a:pt x="128" y="36"/>
                  </a:cubicBezTo>
                  <a:cubicBezTo>
                    <a:pt x="129" y="37"/>
                    <a:pt x="130" y="38"/>
                    <a:pt x="132" y="38"/>
                  </a:cubicBezTo>
                  <a:cubicBezTo>
                    <a:pt x="149" y="40"/>
                    <a:pt x="162" y="52"/>
                    <a:pt x="167" y="67"/>
                  </a:cubicBezTo>
                  <a:cubicBezTo>
                    <a:pt x="149" y="67"/>
                    <a:pt x="149" y="67"/>
                    <a:pt x="149" y="67"/>
                  </a:cubicBezTo>
                  <a:cubicBezTo>
                    <a:pt x="122" y="67"/>
                    <a:pt x="102" y="89"/>
                    <a:pt x="102" y="117"/>
                  </a:cubicBezTo>
                  <a:cubicBezTo>
                    <a:pt x="102" y="118"/>
                    <a:pt x="102" y="119"/>
                    <a:pt x="102" y="120"/>
                  </a:cubicBezTo>
                  <a:cubicBezTo>
                    <a:pt x="50" y="120"/>
                    <a:pt x="50" y="120"/>
                    <a:pt x="50" y="120"/>
                  </a:cubicBezTo>
                  <a:cubicBezTo>
                    <a:pt x="27" y="120"/>
                    <a:pt x="8" y="102"/>
                    <a:pt x="8" y="79"/>
                  </a:cubicBezTo>
                  <a:close/>
                  <a:moveTo>
                    <a:pt x="106" y="119"/>
                  </a:moveTo>
                  <a:cubicBezTo>
                    <a:pt x="106" y="118"/>
                    <a:pt x="106" y="118"/>
                    <a:pt x="106" y="117"/>
                  </a:cubicBezTo>
                  <a:cubicBezTo>
                    <a:pt x="106" y="91"/>
                    <a:pt x="124" y="71"/>
                    <a:pt x="149" y="71"/>
                  </a:cubicBezTo>
                  <a:cubicBezTo>
                    <a:pt x="164" y="71"/>
                    <a:pt x="164" y="71"/>
                    <a:pt x="164" y="71"/>
                  </a:cubicBezTo>
                  <a:lnTo>
                    <a:pt x="106" y="119"/>
                  </a:ln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67" name="组合 366"/>
            <p:cNvGrpSpPr/>
            <p:nvPr/>
          </p:nvGrpSpPr>
          <p:grpSpPr>
            <a:xfrm>
              <a:off x="9047985" y="4642017"/>
              <a:ext cx="180684" cy="121134"/>
              <a:chOff x="5129568" y="883716"/>
              <a:chExt cx="671512" cy="492124"/>
            </a:xfrm>
            <a:solidFill>
              <a:srgbClr val="1D1D1A"/>
            </a:solidFill>
          </p:grpSpPr>
          <p:sp>
            <p:nvSpPr>
              <p:cNvPr id="401" name="Freeform 12"/>
              <p:cNvSpPr>
                <a:spLocks noEditPoints="1"/>
              </p:cNvSpPr>
              <p:nvPr/>
            </p:nvSpPr>
            <p:spPr bwMode="auto">
              <a:xfrm>
                <a:off x="5129568" y="883716"/>
                <a:ext cx="671512" cy="492124"/>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3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3"/>
                      <a:pt x="109" y="0"/>
                      <a:pt x="88" y="0"/>
                    </a:cubicBezTo>
                    <a:cubicBezTo>
                      <a:pt x="67" y="0"/>
                      <a:pt x="49" y="13"/>
                      <a:pt x="43" y="32"/>
                    </a:cubicBezTo>
                    <a:cubicBezTo>
                      <a:pt x="19" y="35"/>
                      <a:pt x="0" y="55"/>
                      <a:pt x="0" y="80"/>
                    </a:cubicBezTo>
                    <a:cubicBezTo>
                      <a:pt x="0" y="106"/>
                      <a:pt x="22" y="128"/>
                      <a:pt x="48" y="128"/>
                    </a:cubicBezTo>
                    <a:cubicBezTo>
                      <a:pt x="128" y="128"/>
                      <a:pt x="128" y="128"/>
                      <a:pt x="128" y="128"/>
                    </a:cubicBezTo>
                    <a:cubicBezTo>
                      <a:pt x="155" y="128"/>
                      <a:pt x="176" y="106"/>
                      <a:pt x="176" y="80"/>
                    </a:cubicBezTo>
                    <a:cubicBezTo>
                      <a:pt x="176" y="55"/>
                      <a:pt x="157" y="35"/>
                      <a:pt x="133" y="32"/>
                    </a:cubicBezTo>
                    <a:close/>
                    <a:moveTo>
                      <a:pt x="128" y="120"/>
                    </a:moveTo>
                    <a:cubicBezTo>
                      <a:pt x="48" y="120"/>
                      <a:pt x="48" y="120"/>
                      <a:pt x="48" y="120"/>
                    </a:cubicBezTo>
                    <a:cubicBezTo>
                      <a:pt x="26" y="120"/>
                      <a:pt x="8" y="102"/>
                      <a:pt x="8" y="80"/>
                    </a:cubicBezTo>
                    <a:cubicBezTo>
                      <a:pt x="8" y="59"/>
                      <a:pt x="23" y="42"/>
                      <a:pt x="44" y="40"/>
                    </a:cubicBezTo>
                    <a:cubicBezTo>
                      <a:pt x="47" y="40"/>
                      <a:pt x="49" y="38"/>
                      <a:pt x="50" y="35"/>
                    </a:cubicBezTo>
                    <a:cubicBezTo>
                      <a:pt x="56" y="19"/>
                      <a:pt x="71" y="8"/>
                      <a:pt x="88" y="8"/>
                    </a:cubicBezTo>
                    <a:cubicBezTo>
                      <a:pt x="105" y="8"/>
                      <a:pt x="120" y="19"/>
                      <a:pt x="126" y="35"/>
                    </a:cubicBezTo>
                    <a:cubicBezTo>
                      <a:pt x="127" y="38"/>
                      <a:pt x="129" y="40"/>
                      <a:pt x="133" y="40"/>
                    </a:cubicBezTo>
                    <a:cubicBezTo>
                      <a:pt x="153" y="42"/>
                      <a:pt x="168" y="59"/>
                      <a:pt x="168" y="80"/>
                    </a:cubicBezTo>
                    <a:cubicBezTo>
                      <a:pt x="168" y="102"/>
                      <a:pt x="150" y="120"/>
                      <a:pt x="128"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2" name="Freeform 13"/>
              <p:cNvSpPr/>
              <p:nvPr/>
            </p:nvSpPr>
            <p:spPr bwMode="auto">
              <a:xfrm>
                <a:off x="5316893" y="1167878"/>
                <a:ext cx="195262" cy="15875"/>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3" name="Freeform 14"/>
              <p:cNvSpPr/>
              <p:nvPr/>
            </p:nvSpPr>
            <p:spPr bwMode="auto">
              <a:xfrm>
                <a:off x="5316893" y="1213915"/>
                <a:ext cx="195262" cy="15875"/>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4" name="Freeform 15"/>
              <p:cNvSpPr>
                <a:spLocks noEditPoints="1"/>
              </p:cNvSpPr>
              <p:nvPr/>
            </p:nvSpPr>
            <p:spPr bwMode="auto">
              <a:xfrm>
                <a:off x="5550255" y="1159940"/>
                <a:ext cx="76200" cy="77788"/>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5" y="0"/>
                      <a:pt x="0" y="4"/>
                      <a:pt x="0" y="10"/>
                    </a:cubicBezTo>
                    <a:cubicBezTo>
                      <a:pt x="0" y="15"/>
                      <a:pt x="5" y="20"/>
                      <a:pt x="10" y="20"/>
                    </a:cubicBezTo>
                    <a:cubicBezTo>
                      <a:pt x="16" y="20"/>
                      <a:pt x="20" y="15"/>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5" name="Freeform 16"/>
              <p:cNvSpPr>
                <a:spLocks noEditPoints="1"/>
              </p:cNvSpPr>
              <p:nvPr/>
            </p:nvSpPr>
            <p:spPr bwMode="auto">
              <a:xfrm>
                <a:off x="5243873" y="1098031"/>
                <a:ext cx="442912" cy="200024"/>
              </a:xfrm>
              <a:custGeom>
                <a:avLst/>
                <a:gdLst>
                  <a:gd name="T0" fmla="*/ 90 w 116"/>
                  <a:gd name="T1" fmla="*/ 0 h 52"/>
                  <a:gd name="T2" fmla="*/ 26 w 116"/>
                  <a:gd name="T3" fmla="*/ 0 h 52"/>
                  <a:gd name="T4" fmla="*/ 0 w 116"/>
                  <a:gd name="T5" fmla="*/ 26 h 52"/>
                  <a:gd name="T6" fmla="*/ 26 w 116"/>
                  <a:gd name="T7" fmla="*/ 52 h 52"/>
                  <a:gd name="T8" fmla="*/ 90 w 116"/>
                  <a:gd name="T9" fmla="*/ 52 h 52"/>
                  <a:gd name="T10" fmla="*/ 116 w 116"/>
                  <a:gd name="T11" fmla="*/ 26 h 52"/>
                  <a:gd name="T12" fmla="*/ 90 w 116"/>
                  <a:gd name="T13" fmla="*/ 0 h 52"/>
                  <a:gd name="T14" fmla="*/ 90 w 116"/>
                  <a:gd name="T15" fmla="*/ 48 h 52"/>
                  <a:gd name="T16" fmla="*/ 26 w 116"/>
                  <a:gd name="T17" fmla="*/ 48 h 52"/>
                  <a:gd name="T18" fmla="*/ 4 w 116"/>
                  <a:gd name="T19" fmla="*/ 26 h 52"/>
                  <a:gd name="T20" fmla="*/ 26 w 116"/>
                  <a:gd name="T21" fmla="*/ 4 h 52"/>
                  <a:gd name="T22" fmla="*/ 90 w 116"/>
                  <a:gd name="T23" fmla="*/ 4 h 52"/>
                  <a:gd name="T24" fmla="*/ 112 w 116"/>
                  <a:gd name="T25" fmla="*/ 26 h 52"/>
                  <a:gd name="T26" fmla="*/ 90 w 116"/>
                  <a:gd name="T2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52">
                    <a:moveTo>
                      <a:pt x="90" y="0"/>
                    </a:moveTo>
                    <a:cubicBezTo>
                      <a:pt x="26" y="0"/>
                      <a:pt x="26" y="0"/>
                      <a:pt x="26" y="0"/>
                    </a:cubicBezTo>
                    <a:cubicBezTo>
                      <a:pt x="12" y="0"/>
                      <a:pt x="0" y="11"/>
                      <a:pt x="0" y="26"/>
                    </a:cubicBezTo>
                    <a:cubicBezTo>
                      <a:pt x="0" y="40"/>
                      <a:pt x="12" y="52"/>
                      <a:pt x="26" y="52"/>
                    </a:cubicBezTo>
                    <a:cubicBezTo>
                      <a:pt x="90" y="52"/>
                      <a:pt x="90" y="52"/>
                      <a:pt x="90" y="52"/>
                    </a:cubicBezTo>
                    <a:cubicBezTo>
                      <a:pt x="104" y="52"/>
                      <a:pt x="116" y="40"/>
                      <a:pt x="116" y="26"/>
                    </a:cubicBezTo>
                    <a:cubicBezTo>
                      <a:pt x="116" y="11"/>
                      <a:pt x="104" y="0"/>
                      <a:pt x="90" y="0"/>
                    </a:cubicBezTo>
                    <a:close/>
                    <a:moveTo>
                      <a:pt x="90" y="48"/>
                    </a:moveTo>
                    <a:cubicBezTo>
                      <a:pt x="26" y="48"/>
                      <a:pt x="26" y="48"/>
                      <a:pt x="26" y="48"/>
                    </a:cubicBezTo>
                    <a:cubicBezTo>
                      <a:pt x="14" y="48"/>
                      <a:pt x="4" y="38"/>
                      <a:pt x="4" y="26"/>
                    </a:cubicBezTo>
                    <a:cubicBezTo>
                      <a:pt x="4" y="14"/>
                      <a:pt x="14" y="4"/>
                      <a:pt x="26" y="4"/>
                    </a:cubicBezTo>
                    <a:cubicBezTo>
                      <a:pt x="90" y="4"/>
                      <a:pt x="90" y="4"/>
                      <a:pt x="90" y="4"/>
                    </a:cubicBezTo>
                    <a:cubicBezTo>
                      <a:pt x="102" y="4"/>
                      <a:pt x="112" y="14"/>
                      <a:pt x="112" y="26"/>
                    </a:cubicBezTo>
                    <a:cubicBezTo>
                      <a:pt x="112" y="38"/>
                      <a:pt x="102" y="48"/>
                      <a:pt x="9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68" name="Freeform 5"/>
            <p:cNvSpPr>
              <a:spLocks noEditPoints="1"/>
            </p:cNvSpPr>
            <p:nvPr/>
          </p:nvSpPr>
          <p:spPr bwMode="auto">
            <a:xfrm>
              <a:off x="7810819" y="4642398"/>
              <a:ext cx="179546" cy="120370"/>
            </a:xfrm>
            <a:custGeom>
              <a:avLst/>
              <a:gdLst>
                <a:gd name="T0" fmla="*/ 175 w 176"/>
                <a:gd name="T1" fmla="*/ 74 h 128"/>
                <a:gd name="T2" fmla="*/ 174 w 176"/>
                <a:gd name="T3" fmla="*/ 68 h 128"/>
                <a:gd name="T4" fmla="*/ 173 w 176"/>
                <a:gd name="T5" fmla="*/ 64 h 128"/>
                <a:gd name="T6" fmla="*/ 172 w 176"/>
                <a:gd name="T7" fmla="*/ 60 h 128"/>
                <a:gd name="T8" fmla="*/ 169 w 176"/>
                <a:gd name="T9" fmla="*/ 56 h 128"/>
                <a:gd name="T10" fmla="*/ 167 w 176"/>
                <a:gd name="T11" fmla="*/ 52 h 128"/>
                <a:gd name="T12" fmla="*/ 164 w 176"/>
                <a:gd name="T13" fmla="*/ 49 h 128"/>
                <a:gd name="T14" fmla="*/ 161 w 176"/>
                <a:gd name="T15" fmla="*/ 46 h 128"/>
                <a:gd name="T16" fmla="*/ 157 w 176"/>
                <a:gd name="T17" fmla="*/ 43 h 128"/>
                <a:gd name="T18" fmla="*/ 154 w 176"/>
                <a:gd name="T19" fmla="*/ 40 h 128"/>
                <a:gd name="T20" fmla="*/ 150 w 176"/>
                <a:gd name="T21" fmla="*/ 38 h 128"/>
                <a:gd name="T22" fmla="*/ 146 w 176"/>
                <a:gd name="T23" fmla="*/ 36 h 128"/>
                <a:gd name="T24" fmla="*/ 133 w 176"/>
                <a:gd name="T25" fmla="*/ 32 h 128"/>
                <a:gd name="T26" fmla="*/ 88 w 176"/>
                <a:gd name="T27" fmla="*/ 0 h 128"/>
                <a:gd name="T28" fmla="*/ 0 w 176"/>
                <a:gd name="T29" fmla="*/ 80 h 128"/>
                <a:gd name="T30" fmla="*/ 128 w 176"/>
                <a:gd name="T31" fmla="*/ 128 h 128"/>
                <a:gd name="T32" fmla="*/ 176 w 176"/>
                <a:gd name="T33" fmla="*/ 75 h 128"/>
                <a:gd name="T34" fmla="*/ 8 w 176"/>
                <a:gd name="T35" fmla="*/ 80 h 128"/>
                <a:gd name="T36" fmla="*/ 49 w 176"/>
                <a:gd name="T37" fmla="*/ 40 h 128"/>
                <a:gd name="T38" fmla="*/ 88 w 176"/>
                <a:gd name="T39" fmla="*/ 8 h 128"/>
                <a:gd name="T40" fmla="*/ 80 w 176"/>
                <a:gd name="T41" fmla="*/ 80 h 128"/>
                <a:gd name="T42" fmla="*/ 48 w 176"/>
                <a:gd name="T43" fmla="*/ 120 h 128"/>
                <a:gd name="T44" fmla="*/ 156 w 176"/>
                <a:gd name="T45" fmla="*/ 108 h 128"/>
                <a:gd name="T46" fmla="*/ 147 w 176"/>
                <a:gd name="T47" fmla="*/ 115 h 128"/>
                <a:gd name="T48" fmla="*/ 88 w 176"/>
                <a:gd name="T49" fmla="*/ 80 h 128"/>
                <a:gd name="T50" fmla="*/ 132 w 176"/>
                <a:gd name="T51" fmla="*/ 40 h 128"/>
                <a:gd name="T52" fmla="*/ 139 w 176"/>
                <a:gd name="T53" fmla="*/ 41 h 128"/>
                <a:gd name="T54" fmla="*/ 141 w 176"/>
                <a:gd name="T55" fmla="*/ 42 h 128"/>
                <a:gd name="T56" fmla="*/ 144 w 176"/>
                <a:gd name="T57" fmla="*/ 43 h 128"/>
                <a:gd name="T58" fmla="*/ 148 w 176"/>
                <a:gd name="T59" fmla="*/ 45 h 128"/>
                <a:gd name="T60" fmla="*/ 159 w 176"/>
                <a:gd name="T61" fmla="*/ 54 h 128"/>
                <a:gd name="T62" fmla="*/ 161 w 176"/>
                <a:gd name="T63" fmla="*/ 58 h 128"/>
                <a:gd name="T64" fmla="*/ 163 w 176"/>
                <a:gd name="T65" fmla="*/ 61 h 128"/>
                <a:gd name="T66" fmla="*/ 165 w 176"/>
                <a:gd name="T67" fmla="*/ 64 h 128"/>
                <a:gd name="T68" fmla="*/ 166 w 176"/>
                <a:gd name="T69" fmla="*/ 68 h 128"/>
                <a:gd name="T70" fmla="*/ 168 w 176"/>
                <a:gd name="T71" fmla="*/ 72 h 128"/>
                <a:gd name="T72" fmla="*/ 168 w 176"/>
                <a:gd name="T73" fmla="*/ 76 h 128"/>
                <a:gd name="T74" fmla="*/ 165 w 176"/>
                <a:gd name="T75" fmla="*/ 96 h 128"/>
                <a:gd name="T76" fmla="*/ 128 w 176"/>
                <a:gd name="T77" fmla="*/ 56 h 128"/>
                <a:gd name="T78" fmla="*/ 100 w 176"/>
                <a:gd name="T79" fmla="*/ 81 h 128"/>
                <a:gd name="T80" fmla="*/ 141 w 176"/>
                <a:gd name="T81" fmla="*/ 96 h 128"/>
                <a:gd name="T82" fmla="*/ 142 w 176"/>
                <a:gd name="T83" fmla="*/ 66 h 128"/>
                <a:gd name="T84" fmla="*/ 115 w 176"/>
                <a:gd name="T85" fmla="*/ 92 h 128"/>
                <a:gd name="T86" fmla="*/ 114 w 176"/>
                <a:gd name="T87" fmla="*/ 70 h 128"/>
                <a:gd name="T88" fmla="*/ 117 w 176"/>
                <a:gd name="T89" fmla="*/ 67 h 128"/>
                <a:gd name="T90" fmla="*/ 139 w 176"/>
                <a:gd name="T91" fmla="*/ 67 h 128"/>
                <a:gd name="T92" fmla="*/ 142 w 176"/>
                <a:gd name="T93" fmla="*/ 70 h 128"/>
                <a:gd name="T94" fmla="*/ 141 w 176"/>
                <a:gd name="T95" fmla="*/ 9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28">
                  <a:moveTo>
                    <a:pt x="176" y="75"/>
                  </a:moveTo>
                  <a:cubicBezTo>
                    <a:pt x="176" y="75"/>
                    <a:pt x="176" y="74"/>
                    <a:pt x="175" y="74"/>
                  </a:cubicBezTo>
                  <a:cubicBezTo>
                    <a:pt x="175" y="72"/>
                    <a:pt x="175" y="72"/>
                    <a:pt x="175" y="70"/>
                  </a:cubicBezTo>
                  <a:cubicBezTo>
                    <a:pt x="175" y="70"/>
                    <a:pt x="174" y="69"/>
                    <a:pt x="174" y="68"/>
                  </a:cubicBezTo>
                  <a:cubicBezTo>
                    <a:pt x="174" y="68"/>
                    <a:pt x="174" y="67"/>
                    <a:pt x="174" y="66"/>
                  </a:cubicBezTo>
                  <a:cubicBezTo>
                    <a:pt x="174" y="65"/>
                    <a:pt x="173" y="64"/>
                    <a:pt x="173" y="64"/>
                  </a:cubicBezTo>
                  <a:cubicBezTo>
                    <a:pt x="172" y="63"/>
                    <a:pt x="172" y="62"/>
                    <a:pt x="172" y="61"/>
                  </a:cubicBezTo>
                  <a:cubicBezTo>
                    <a:pt x="172" y="61"/>
                    <a:pt x="172" y="61"/>
                    <a:pt x="172" y="60"/>
                  </a:cubicBezTo>
                  <a:cubicBezTo>
                    <a:pt x="171" y="59"/>
                    <a:pt x="171" y="58"/>
                    <a:pt x="170" y="58"/>
                  </a:cubicBezTo>
                  <a:cubicBezTo>
                    <a:pt x="170" y="57"/>
                    <a:pt x="170" y="57"/>
                    <a:pt x="169" y="56"/>
                  </a:cubicBezTo>
                  <a:cubicBezTo>
                    <a:pt x="169" y="55"/>
                    <a:pt x="168" y="55"/>
                    <a:pt x="168" y="54"/>
                  </a:cubicBezTo>
                  <a:cubicBezTo>
                    <a:pt x="168" y="53"/>
                    <a:pt x="167" y="53"/>
                    <a:pt x="167" y="52"/>
                  </a:cubicBezTo>
                  <a:cubicBezTo>
                    <a:pt x="166" y="52"/>
                    <a:pt x="166" y="51"/>
                    <a:pt x="166" y="50"/>
                  </a:cubicBezTo>
                  <a:cubicBezTo>
                    <a:pt x="165" y="50"/>
                    <a:pt x="165" y="49"/>
                    <a:pt x="164" y="49"/>
                  </a:cubicBezTo>
                  <a:cubicBezTo>
                    <a:pt x="164" y="48"/>
                    <a:pt x="163" y="48"/>
                    <a:pt x="162" y="47"/>
                  </a:cubicBezTo>
                  <a:cubicBezTo>
                    <a:pt x="162" y="47"/>
                    <a:pt x="161" y="46"/>
                    <a:pt x="161" y="46"/>
                  </a:cubicBezTo>
                  <a:cubicBezTo>
                    <a:pt x="160" y="45"/>
                    <a:pt x="160" y="45"/>
                    <a:pt x="159" y="44"/>
                  </a:cubicBezTo>
                  <a:cubicBezTo>
                    <a:pt x="158" y="44"/>
                    <a:pt x="158" y="43"/>
                    <a:pt x="157" y="43"/>
                  </a:cubicBezTo>
                  <a:cubicBezTo>
                    <a:pt x="157" y="42"/>
                    <a:pt x="156" y="42"/>
                    <a:pt x="156" y="42"/>
                  </a:cubicBezTo>
                  <a:cubicBezTo>
                    <a:pt x="155" y="41"/>
                    <a:pt x="154" y="40"/>
                    <a:pt x="154" y="40"/>
                  </a:cubicBezTo>
                  <a:cubicBezTo>
                    <a:pt x="153" y="40"/>
                    <a:pt x="153" y="40"/>
                    <a:pt x="152" y="39"/>
                  </a:cubicBezTo>
                  <a:cubicBezTo>
                    <a:pt x="151" y="39"/>
                    <a:pt x="150" y="38"/>
                    <a:pt x="150" y="38"/>
                  </a:cubicBezTo>
                  <a:cubicBezTo>
                    <a:pt x="149" y="37"/>
                    <a:pt x="149" y="37"/>
                    <a:pt x="148" y="37"/>
                  </a:cubicBezTo>
                  <a:cubicBezTo>
                    <a:pt x="148" y="36"/>
                    <a:pt x="146" y="36"/>
                    <a:pt x="146" y="36"/>
                  </a:cubicBezTo>
                  <a:cubicBezTo>
                    <a:pt x="145" y="36"/>
                    <a:pt x="145" y="36"/>
                    <a:pt x="145" y="35"/>
                  </a:cubicBezTo>
                  <a:cubicBezTo>
                    <a:pt x="141" y="34"/>
                    <a:pt x="137" y="33"/>
                    <a:pt x="133" y="32"/>
                  </a:cubicBezTo>
                  <a:cubicBezTo>
                    <a:pt x="133" y="32"/>
                    <a:pt x="133" y="32"/>
                    <a:pt x="133" y="32"/>
                  </a:cubicBezTo>
                  <a:cubicBezTo>
                    <a:pt x="127" y="14"/>
                    <a:pt x="109" y="0"/>
                    <a:pt x="88" y="0"/>
                  </a:cubicBezTo>
                  <a:cubicBezTo>
                    <a:pt x="67" y="0"/>
                    <a:pt x="49" y="14"/>
                    <a:pt x="43" y="32"/>
                  </a:cubicBezTo>
                  <a:cubicBezTo>
                    <a:pt x="19" y="35"/>
                    <a:pt x="0" y="55"/>
                    <a:pt x="0" y="80"/>
                  </a:cubicBezTo>
                  <a:cubicBezTo>
                    <a:pt x="0" y="106"/>
                    <a:pt x="22" y="128"/>
                    <a:pt x="48" y="128"/>
                  </a:cubicBezTo>
                  <a:cubicBezTo>
                    <a:pt x="128" y="128"/>
                    <a:pt x="128" y="128"/>
                    <a:pt x="128" y="128"/>
                  </a:cubicBezTo>
                  <a:cubicBezTo>
                    <a:pt x="154" y="128"/>
                    <a:pt x="176" y="106"/>
                    <a:pt x="176" y="80"/>
                  </a:cubicBezTo>
                  <a:cubicBezTo>
                    <a:pt x="176" y="78"/>
                    <a:pt x="176" y="77"/>
                    <a:pt x="176" y="75"/>
                  </a:cubicBezTo>
                  <a:close/>
                  <a:moveTo>
                    <a:pt x="48" y="120"/>
                  </a:moveTo>
                  <a:cubicBezTo>
                    <a:pt x="26" y="120"/>
                    <a:pt x="8" y="102"/>
                    <a:pt x="8" y="80"/>
                  </a:cubicBezTo>
                  <a:cubicBezTo>
                    <a:pt x="8" y="60"/>
                    <a:pt x="23" y="42"/>
                    <a:pt x="44" y="40"/>
                  </a:cubicBezTo>
                  <a:cubicBezTo>
                    <a:pt x="49" y="40"/>
                    <a:pt x="49" y="40"/>
                    <a:pt x="49" y="40"/>
                  </a:cubicBezTo>
                  <a:cubicBezTo>
                    <a:pt x="50" y="35"/>
                    <a:pt x="50" y="35"/>
                    <a:pt x="50" y="35"/>
                  </a:cubicBezTo>
                  <a:cubicBezTo>
                    <a:pt x="56" y="19"/>
                    <a:pt x="71" y="8"/>
                    <a:pt x="88" y="8"/>
                  </a:cubicBezTo>
                  <a:cubicBezTo>
                    <a:pt x="104" y="8"/>
                    <a:pt x="118" y="18"/>
                    <a:pt x="125" y="32"/>
                  </a:cubicBezTo>
                  <a:cubicBezTo>
                    <a:pt x="100" y="34"/>
                    <a:pt x="80" y="55"/>
                    <a:pt x="80" y="80"/>
                  </a:cubicBezTo>
                  <a:cubicBezTo>
                    <a:pt x="80" y="97"/>
                    <a:pt x="88" y="112"/>
                    <a:pt x="102" y="120"/>
                  </a:cubicBezTo>
                  <a:lnTo>
                    <a:pt x="48" y="120"/>
                  </a:lnTo>
                  <a:close/>
                  <a:moveTo>
                    <a:pt x="165" y="96"/>
                  </a:moveTo>
                  <a:cubicBezTo>
                    <a:pt x="163" y="100"/>
                    <a:pt x="160" y="105"/>
                    <a:pt x="156" y="108"/>
                  </a:cubicBezTo>
                  <a:cubicBezTo>
                    <a:pt x="156" y="109"/>
                    <a:pt x="154" y="110"/>
                    <a:pt x="154" y="111"/>
                  </a:cubicBezTo>
                  <a:cubicBezTo>
                    <a:pt x="152" y="112"/>
                    <a:pt x="150" y="114"/>
                    <a:pt x="147" y="115"/>
                  </a:cubicBezTo>
                  <a:cubicBezTo>
                    <a:pt x="142" y="118"/>
                    <a:pt x="135" y="120"/>
                    <a:pt x="128" y="120"/>
                  </a:cubicBezTo>
                  <a:cubicBezTo>
                    <a:pt x="106" y="120"/>
                    <a:pt x="88" y="102"/>
                    <a:pt x="88" y="80"/>
                  </a:cubicBezTo>
                  <a:cubicBezTo>
                    <a:pt x="88" y="58"/>
                    <a:pt x="106" y="40"/>
                    <a:pt x="128" y="40"/>
                  </a:cubicBezTo>
                  <a:cubicBezTo>
                    <a:pt x="129" y="40"/>
                    <a:pt x="130" y="40"/>
                    <a:pt x="132" y="40"/>
                  </a:cubicBezTo>
                  <a:cubicBezTo>
                    <a:pt x="133" y="40"/>
                    <a:pt x="133" y="40"/>
                    <a:pt x="133" y="40"/>
                  </a:cubicBezTo>
                  <a:cubicBezTo>
                    <a:pt x="135" y="40"/>
                    <a:pt x="137" y="41"/>
                    <a:pt x="139" y="41"/>
                  </a:cubicBezTo>
                  <a:cubicBezTo>
                    <a:pt x="139" y="41"/>
                    <a:pt x="140" y="42"/>
                    <a:pt x="140" y="42"/>
                  </a:cubicBezTo>
                  <a:cubicBezTo>
                    <a:pt x="140" y="42"/>
                    <a:pt x="140" y="42"/>
                    <a:pt x="141" y="42"/>
                  </a:cubicBezTo>
                  <a:cubicBezTo>
                    <a:pt x="142" y="42"/>
                    <a:pt x="143" y="43"/>
                    <a:pt x="144" y="43"/>
                  </a:cubicBezTo>
                  <a:cubicBezTo>
                    <a:pt x="144" y="43"/>
                    <a:pt x="144" y="43"/>
                    <a:pt x="144" y="43"/>
                  </a:cubicBezTo>
                  <a:cubicBezTo>
                    <a:pt x="146" y="44"/>
                    <a:pt x="147" y="44"/>
                    <a:pt x="148" y="45"/>
                  </a:cubicBezTo>
                  <a:cubicBezTo>
                    <a:pt x="148" y="45"/>
                    <a:pt x="148" y="45"/>
                    <a:pt x="148" y="45"/>
                  </a:cubicBezTo>
                  <a:cubicBezTo>
                    <a:pt x="152" y="47"/>
                    <a:pt x="156" y="50"/>
                    <a:pt x="159" y="54"/>
                  </a:cubicBezTo>
                  <a:cubicBezTo>
                    <a:pt x="159" y="54"/>
                    <a:pt x="159" y="54"/>
                    <a:pt x="159" y="54"/>
                  </a:cubicBezTo>
                  <a:cubicBezTo>
                    <a:pt x="160" y="55"/>
                    <a:pt x="161" y="56"/>
                    <a:pt x="161" y="57"/>
                  </a:cubicBezTo>
                  <a:cubicBezTo>
                    <a:pt x="161" y="57"/>
                    <a:pt x="161" y="57"/>
                    <a:pt x="161" y="58"/>
                  </a:cubicBezTo>
                  <a:cubicBezTo>
                    <a:pt x="162" y="58"/>
                    <a:pt x="162" y="60"/>
                    <a:pt x="163" y="60"/>
                  </a:cubicBezTo>
                  <a:cubicBezTo>
                    <a:pt x="163" y="60"/>
                    <a:pt x="163" y="61"/>
                    <a:pt x="163" y="61"/>
                  </a:cubicBezTo>
                  <a:cubicBezTo>
                    <a:pt x="164" y="62"/>
                    <a:pt x="164" y="63"/>
                    <a:pt x="164" y="64"/>
                  </a:cubicBezTo>
                  <a:cubicBezTo>
                    <a:pt x="164" y="64"/>
                    <a:pt x="165" y="64"/>
                    <a:pt x="165" y="64"/>
                  </a:cubicBezTo>
                  <a:cubicBezTo>
                    <a:pt x="165" y="65"/>
                    <a:pt x="166" y="66"/>
                    <a:pt x="166" y="67"/>
                  </a:cubicBezTo>
                  <a:cubicBezTo>
                    <a:pt x="166" y="68"/>
                    <a:pt x="166" y="68"/>
                    <a:pt x="166" y="68"/>
                  </a:cubicBezTo>
                  <a:cubicBezTo>
                    <a:pt x="167" y="69"/>
                    <a:pt x="167" y="70"/>
                    <a:pt x="167" y="71"/>
                  </a:cubicBezTo>
                  <a:cubicBezTo>
                    <a:pt x="167" y="71"/>
                    <a:pt x="167" y="72"/>
                    <a:pt x="168" y="72"/>
                  </a:cubicBezTo>
                  <a:cubicBezTo>
                    <a:pt x="168" y="73"/>
                    <a:pt x="168" y="74"/>
                    <a:pt x="168" y="75"/>
                  </a:cubicBezTo>
                  <a:cubicBezTo>
                    <a:pt x="168" y="75"/>
                    <a:pt x="168" y="76"/>
                    <a:pt x="168" y="76"/>
                  </a:cubicBezTo>
                  <a:cubicBezTo>
                    <a:pt x="168" y="77"/>
                    <a:pt x="168" y="79"/>
                    <a:pt x="168" y="80"/>
                  </a:cubicBezTo>
                  <a:cubicBezTo>
                    <a:pt x="168" y="86"/>
                    <a:pt x="167" y="91"/>
                    <a:pt x="165" y="96"/>
                  </a:cubicBezTo>
                  <a:close/>
                  <a:moveTo>
                    <a:pt x="142" y="66"/>
                  </a:moveTo>
                  <a:cubicBezTo>
                    <a:pt x="140" y="60"/>
                    <a:pt x="135" y="56"/>
                    <a:pt x="128" y="56"/>
                  </a:cubicBezTo>
                  <a:cubicBezTo>
                    <a:pt x="121" y="56"/>
                    <a:pt x="116" y="60"/>
                    <a:pt x="114" y="66"/>
                  </a:cubicBezTo>
                  <a:cubicBezTo>
                    <a:pt x="106" y="67"/>
                    <a:pt x="100" y="73"/>
                    <a:pt x="100" y="81"/>
                  </a:cubicBezTo>
                  <a:cubicBezTo>
                    <a:pt x="100" y="89"/>
                    <a:pt x="107" y="96"/>
                    <a:pt x="115" y="96"/>
                  </a:cubicBezTo>
                  <a:cubicBezTo>
                    <a:pt x="141" y="96"/>
                    <a:pt x="141" y="96"/>
                    <a:pt x="141" y="96"/>
                  </a:cubicBezTo>
                  <a:cubicBezTo>
                    <a:pt x="149" y="96"/>
                    <a:pt x="156" y="89"/>
                    <a:pt x="156" y="81"/>
                  </a:cubicBezTo>
                  <a:cubicBezTo>
                    <a:pt x="156" y="73"/>
                    <a:pt x="150" y="67"/>
                    <a:pt x="142" y="66"/>
                  </a:cubicBezTo>
                  <a:close/>
                  <a:moveTo>
                    <a:pt x="141" y="92"/>
                  </a:moveTo>
                  <a:cubicBezTo>
                    <a:pt x="115" y="92"/>
                    <a:pt x="115" y="92"/>
                    <a:pt x="115" y="92"/>
                  </a:cubicBezTo>
                  <a:cubicBezTo>
                    <a:pt x="109" y="92"/>
                    <a:pt x="104" y="87"/>
                    <a:pt x="104" y="81"/>
                  </a:cubicBezTo>
                  <a:cubicBezTo>
                    <a:pt x="104" y="75"/>
                    <a:pt x="108" y="70"/>
                    <a:pt x="114" y="70"/>
                  </a:cubicBezTo>
                  <a:cubicBezTo>
                    <a:pt x="116" y="70"/>
                    <a:pt x="116" y="70"/>
                    <a:pt x="116" y="70"/>
                  </a:cubicBezTo>
                  <a:cubicBezTo>
                    <a:pt x="117" y="67"/>
                    <a:pt x="117" y="67"/>
                    <a:pt x="117" y="67"/>
                  </a:cubicBezTo>
                  <a:cubicBezTo>
                    <a:pt x="119" y="63"/>
                    <a:pt x="123" y="60"/>
                    <a:pt x="128" y="60"/>
                  </a:cubicBezTo>
                  <a:cubicBezTo>
                    <a:pt x="133" y="60"/>
                    <a:pt x="137" y="62"/>
                    <a:pt x="139" y="67"/>
                  </a:cubicBezTo>
                  <a:cubicBezTo>
                    <a:pt x="140" y="70"/>
                    <a:pt x="140" y="70"/>
                    <a:pt x="140" y="70"/>
                  </a:cubicBezTo>
                  <a:cubicBezTo>
                    <a:pt x="142" y="70"/>
                    <a:pt x="142" y="70"/>
                    <a:pt x="142" y="70"/>
                  </a:cubicBezTo>
                  <a:cubicBezTo>
                    <a:pt x="148" y="71"/>
                    <a:pt x="152" y="75"/>
                    <a:pt x="152" y="81"/>
                  </a:cubicBezTo>
                  <a:cubicBezTo>
                    <a:pt x="152" y="87"/>
                    <a:pt x="147" y="92"/>
                    <a:pt x="141" y="92"/>
                  </a:cubicBez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9" name="TextBox 35"/>
            <p:cNvSpPr txBox="1"/>
            <p:nvPr/>
          </p:nvSpPr>
          <p:spPr>
            <a:xfrm>
              <a:off x="8084958" y="4808058"/>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DCC</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0" name="TextBox 35"/>
            <p:cNvSpPr txBox="1"/>
            <p:nvPr/>
          </p:nvSpPr>
          <p:spPr>
            <a:xfrm>
              <a:off x="8399401" y="4808058"/>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DSS</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1" name="TextBox 35"/>
            <p:cNvSpPr txBox="1"/>
            <p:nvPr/>
          </p:nvSpPr>
          <p:spPr>
            <a:xfrm>
              <a:off x="8709215" y="4808058"/>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DESS</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2" name="TextBox 35"/>
            <p:cNvSpPr txBox="1"/>
            <p:nvPr/>
          </p:nvSpPr>
          <p:spPr>
            <a:xfrm>
              <a:off x="9023317" y="4808058"/>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BMS</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3" name="TextBox 35"/>
            <p:cNvSpPr txBox="1"/>
            <p:nvPr/>
          </p:nvSpPr>
          <p:spPr>
            <a:xfrm>
              <a:off x="7475319" y="4808058"/>
              <a:ext cx="802426" cy="151598"/>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HCS</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4" name="文本框 343"/>
            <p:cNvSpPr txBox="1"/>
            <p:nvPr/>
          </p:nvSpPr>
          <p:spPr>
            <a:xfrm>
              <a:off x="7034300" y="4639858"/>
              <a:ext cx="587904" cy="125776"/>
            </a:xfrm>
            <a:prstGeom prst="rect">
              <a:avLst/>
            </a:prstGeom>
            <a:noFill/>
          </p:spPr>
          <p:txBody>
            <a:bodyPr wrap="square" lIns="0" tIns="0" rIns="0" bIns="0" rtlCol="0">
              <a:spAutoFit/>
            </a:bodyPr>
            <a:lstStyle>
              <a:defPPr>
                <a:defRPr lang="en-US"/>
              </a:defPPr>
              <a:lvl1pPr defTabSz="1218824">
                <a:defRPr sz="800" b="1">
                  <a:solidFill>
                    <a:srgbClr val="FBA000"/>
                  </a:solidFill>
                  <a:latin typeface="Arial" panose="020B0604020202020204" pitchFamily="34" charset="0"/>
                </a:defRPr>
              </a:lvl1pPr>
            </a:lstStyle>
            <a:p>
              <a:pPr marL="0" marR="0" lvl="0" indent="0" defTabSz="1218824"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专属云</a:t>
              </a:r>
              <a:endParaRPr kumimoji="0" lang="en-US" sz="10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5" name="Freeform 41"/>
            <p:cNvSpPr>
              <a:spLocks noEditPoints="1"/>
            </p:cNvSpPr>
            <p:nvPr/>
          </p:nvSpPr>
          <p:spPr bwMode="auto">
            <a:xfrm>
              <a:off x="2825907" y="4624593"/>
              <a:ext cx="215201" cy="191755"/>
            </a:xfrm>
            <a:custGeom>
              <a:avLst/>
              <a:gdLst>
                <a:gd name="T0" fmla="*/ 88 w 176"/>
                <a:gd name="T1" fmla="*/ 0 h 172"/>
                <a:gd name="T2" fmla="*/ 0 w 176"/>
                <a:gd name="T3" fmla="*/ 80 h 172"/>
                <a:gd name="T4" fmla="*/ 52 w 176"/>
                <a:gd name="T5" fmla="*/ 128 h 172"/>
                <a:gd name="T6" fmla="*/ 92 w 176"/>
                <a:gd name="T7" fmla="*/ 91 h 172"/>
                <a:gd name="T8" fmla="*/ 100 w 176"/>
                <a:gd name="T9" fmla="*/ 79 h 172"/>
                <a:gd name="T10" fmla="*/ 123 w 176"/>
                <a:gd name="T11" fmla="*/ 70 h 172"/>
                <a:gd name="T12" fmla="*/ 132 w 176"/>
                <a:gd name="T13" fmla="*/ 63 h 172"/>
                <a:gd name="T14" fmla="*/ 119 w 176"/>
                <a:gd name="T15" fmla="*/ 53 h 172"/>
                <a:gd name="T16" fmla="*/ 116 w 176"/>
                <a:gd name="T17" fmla="*/ 65 h 172"/>
                <a:gd name="T18" fmla="*/ 99 w 176"/>
                <a:gd name="T19" fmla="*/ 75 h 172"/>
                <a:gd name="T20" fmla="*/ 77 w 176"/>
                <a:gd name="T21" fmla="*/ 75 h 172"/>
                <a:gd name="T22" fmla="*/ 60 w 176"/>
                <a:gd name="T23" fmla="*/ 65 h 172"/>
                <a:gd name="T24" fmla="*/ 45 w 176"/>
                <a:gd name="T25" fmla="*/ 56 h 172"/>
                <a:gd name="T26" fmla="*/ 53 w 176"/>
                <a:gd name="T27" fmla="*/ 70 h 172"/>
                <a:gd name="T28" fmla="*/ 76 w 176"/>
                <a:gd name="T29" fmla="*/ 79 h 172"/>
                <a:gd name="T30" fmla="*/ 84 w 176"/>
                <a:gd name="T31" fmla="*/ 91 h 172"/>
                <a:gd name="T32" fmla="*/ 84 w 176"/>
                <a:gd name="T33" fmla="*/ 94 h 172"/>
                <a:gd name="T34" fmla="*/ 48 w 176"/>
                <a:gd name="T35" fmla="*/ 120 h 172"/>
                <a:gd name="T36" fmla="*/ 8 w 176"/>
                <a:gd name="T37" fmla="*/ 80 h 172"/>
                <a:gd name="T38" fmla="*/ 50 w 176"/>
                <a:gd name="T39" fmla="*/ 35 h 172"/>
                <a:gd name="T40" fmla="*/ 126 w 176"/>
                <a:gd name="T41" fmla="*/ 35 h 172"/>
                <a:gd name="T42" fmla="*/ 168 w 176"/>
                <a:gd name="T43" fmla="*/ 80 h 172"/>
                <a:gd name="T44" fmla="*/ 120 w 176"/>
                <a:gd name="T45" fmla="*/ 120 h 172"/>
                <a:gd name="T46" fmla="*/ 102 w 176"/>
                <a:gd name="T47" fmla="*/ 120 h 172"/>
                <a:gd name="T48" fmla="*/ 86 w 176"/>
                <a:gd name="T49" fmla="*/ 141 h 172"/>
                <a:gd name="T50" fmla="*/ 90 w 176"/>
                <a:gd name="T51" fmla="*/ 160 h 172"/>
                <a:gd name="T52" fmla="*/ 94 w 176"/>
                <a:gd name="T53" fmla="*/ 141 h 172"/>
                <a:gd name="T54" fmla="*/ 102 w 176"/>
                <a:gd name="T55" fmla="*/ 128 h 172"/>
                <a:gd name="T56" fmla="*/ 128 w 176"/>
                <a:gd name="T57" fmla="*/ 128 h 172"/>
                <a:gd name="T58" fmla="*/ 176 w 176"/>
                <a:gd name="T59" fmla="*/ 80 h 172"/>
                <a:gd name="T60" fmla="*/ 119 w 176"/>
                <a:gd name="T61" fmla="*/ 60 h 172"/>
                <a:gd name="T62" fmla="*/ 124 w 176"/>
                <a:gd name="T63" fmla="*/ 56 h 172"/>
                <a:gd name="T64" fmla="*/ 128 w 176"/>
                <a:gd name="T65" fmla="*/ 62 h 172"/>
                <a:gd name="T66" fmla="*/ 119 w 176"/>
                <a:gd name="T67" fmla="*/ 63 h 172"/>
                <a:gd name="T68" fmla="*/ 57 w 176"/>
                <a:gd name="T69" fmla="*/ 63 h 172"/>
                <a:gd name="T70" fmla="*/ 49 w 176"/>
                <a:gd name="T71" fmla="*/ 58 h 172"/>
                <a:gd name="T72" fmla="*/ 55 w 176"/>
                <a:gd name="T73" fmla="*/ 57 h 172"/>
                <a:gd name="T74" fmla="*/ 80 w 176"/>
                <a:gd name="T75" fmla="*/ 80 h 172"/>
                <a:gd name="T76" fmla="*/ 96 w 176"/>
                <a:gd name="T77" fmla="*/ 80 h 172"/>
                <a:gd name="T78" fmla="*/ 88 w 176"/>
                <a:gd name="T79" fmla="*/ 88 h 172"/>
                <a:gd name="T80" fmla="*/ 80 w 176"/>
                <a:gd name="T81" fmla="*/ 80 h 172"/>
                <a:gd name="T82" fmla="*/ 101 w 176"/>
                <a:gd name="T83" fmla="*/ 134 h 172"/>
                <a:gd name="T84" fmla="*/ 108 w 176"/>
                <a:gd name="T85" fmla="*/ 150 h 172"/>
                <a:gd name="T86" fmla="*/ 72 w 176"/>
                <a:gd name="T87" fmla="*/ 150 h 172"/>
                <a:gd name="T88" fmla="*/ 79 w 176"/>
                <a:gd name="T89" fmla="*/ 134 h 172"/>
                <a:gd name="T90" fmla="*/ 68 w 176"/>
                <a:gd name="T91" fmla="*/ 150 h 172"/>
                <a:gd name="T92" fmla="*/ 112 w 176"/>
                <a:gd name="T93" fmla="*/ 15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72">
                  <a:moveTo>
                    <a:pt x="133" y="32"/>
                  </a:moveTo>
                  <a:cubicBezTo>
                    <a:pt x="127" y="14"/>
                    <a:pt x="109" y="0"/>
                    <a:pt x="88" y="0"/>
                  </a:cubicBezTo>
                  <a:cubicBezTo>
                    <a:pt x="67" y="0"/>
                    <a:pt x="49" y="14"/>
                    <a:pt x="43" y="32"/>
                  </a:cubicBezTo>
                  <a:cubicBezTo>
                    <a:pt x="19" y="35"/>
                    <a:pt x="0" y="55"/>
                    <a:pt x="0" y="80"/>
                  </a:cubicBezTo>
                  <a:cubicBezTo>
                    <a:pt x="0" y="106"/>
                    <a:pt x="22" y="128"/>
                    <a:pt x="48" y="128"/>
                  </a:cubicBezTo>
                  <a:cubicBezTo>
                    <a:pt x="52" y="128"/>
                    <a:pt x="52" y="128"/>
                    <a:pt x="52" y="128"/>
                  </a:cubicBezTo>
                  <a:cubicBezTo>
                    <a:pt x="72" y="128"/>
                    <a:pt x="88" y="114"/>
                    <a:pt x="92" y="94"/>
                  </a:cubicBezTo>
                  <a:cubicBezTo>
                    <a:pt x="92" y="93"/>
                    <a:pt x="92" y="92"/>
                    <a:pt x="92" y="91"/>
                  </a:cubicBezTo>
                  <a:cubicBezTo>
                    <a:pt x="97" y="90"/>
                    <a:pt x="100" y="86"/>
                    <a:pt x="100" y="80"/>
                  </a:cubicBezTo>
                  <a:cubicBezTo>
                    <a:pt x="100" y="80"/>
                    <a:pt x="100" y="79"/>
                    <a:pt x="100" y="79"/>
                  </a:cubicBezTo>
                  <a:cubicBezTo>
                    <a:pt x="119" y="68"/>
                    <a:pt x="119" y="68"/>
                    <a:pt x="119" y="68"/>
                  </a:cubicBezTo>
                  <a:cubicBezTo>
                    <a:pt x="120" y="69"/>
                    <a:pt x="122" y="70"/>
                    <a:pt x="123" y="70"/>
                  </a:cubicBezTo>
                  <a:cubicBezTo>
                    <a:pt x="125" y="70"/>
                    <a:pt x="126" y="69"/>
                    <a:pt x="128" y="68"/>
                  </a:cubicBezTo>
                  <a:cubicBezTo>
                    <a:pt x="130" y="67"/>
                    <a:pt x="131" y="65"/>
                    <a:pt x="132" y="63"/>
                  </a:cubicBezTo>
                  <a:cubicBezTo>
                    <a:pt x="132" y="61"/>
                    <a:pt x="132" y="58"/>
                    <a:pt x="131" y="56"/>
                  </a:cubicBezTo>
                  <a:cubicBezTo>
                    <a:pt x="128" y="52"/>
                    <a:pt x="123" y="51"/>
                    <a:pt x="119" y="53"/>
                  </a:cubicBezTo>
                  <a:cubicBezTo>
                    <a:pt x="117" y="54"/>
                    <a:pt x="115" y="56"/>
                    <a:pt x="115" y="58"/>
                  </a:cubicBezTo>
                  <a:cubicBezTo>
                    <a:pt x="114" y="61"/>
                    <a:pt x="114" y="63"/>
                    <a:pt x="116" y="65"/>
                  </a:cubicBezTo>
                  <a:cubicBezTo>
                    <a:pt x="116" y="65"/>
                    <a:pt x="116" y="65"/>
                    <a:pt x="116" y="65"/>
                  </a:cubicBezTo>
                  <a:cubicBezTo>
                    <a:pt x="99" y="75"/>
                    <a:pt x="99" y="75"/>
                    <a:pt x="99" y="75"/>
                  </a:cubicBezTo>
                  <a:cubicBezTo>
                    <a:pt x="97" y="71"/>
                    <a:pt x="93" y="68"/>
                    <a:pt x="88" y="68"/>
                  </a:cubicBezTo>
                  <a:cubicBezTo>
                    <a:pt x="83" y="68"/>
                    <a:pt x="79" y="71"/>
                    <a:pt x="77" y="75"/>
                  </a:cubicBezTo>
                  <a:cubicBezTo>
                    <a:pt x="60" y="65"/>
                    <a:pt x="60" y="65"/>
                    <a:pt x="60" y="65"/>
                  </a:cubicBezTo>
                  <a:cubicBezTo>
                    <a:pt x="60" y="65"/>
                    <a:pt x="60" y="65"/>
                    <a:pt x="60" y="65"/>
                  </a:cubicBezTo>
                  <a:cubicBezTo>
                    <a:pt x="63" y="61"/>
                    <a:pt x="61" y="56"/>
                    <a:pt x="57" y="53"/>
                  </a:cubicBezTo>
                  <a:cubicBezTo>
                    <a:pt x="53" y="51"/>
                    <a:pt x="48" y="52"/>
                    <a:pt x="45" y="56"/>
                  </a:cubicBezTo>
                  <a:cubicBezTo>
                    <a:pt x="43" y="60"/>
                    <a:pt x="44" y="66"/>
                    <a:pt x="48" y="68"/>
                  </a:cubicBezTo>
                  <a:cubicBezTo>
                    <a:pt x="50" y="69"/>
                    <a:pt x="51" y="70"/>
                    <a:pt x="53" y="70"/>
                  </a:cubicBezTo>
                  <a:cubicBezTo>
                    <a:pt x="54" y="70"/>
                    <a:pt x="56" y="69"/>
                    <a:pt x="57" y="68"/>
                  </a:cubicBezTo>
                  <a:cubicBezTo>
                    <a:pt x="76" y="79"/>
                    <a:pt x="76" y="79"/>
                    <a:pt x="76" y="79"/>
                  </a:cubicBezTo>
                  <a:cubicBezTo>
                    <a:pt x="76" y="79"/>
                    <a:pt x="76" y="80"/>
                    <a:pt x="76" y="80"/>
                  </a:cubicBezTo>
                  <a:cubicBezTo>
                    <a:pt x="76" y="85"/>
                    <a:pt x="79" y="89"/>
                    <a:pt x="84" y="91"/>
                  </a:cubicBezTo>
                  <a:cubicBezTo>
                    <a:pt x="84" y="91"/>
                    <a:pt x="84" y="91"/>
                    <a:pt x="84" y="91"/>
                  </a:cubicBezTo>
                  <a:cubicBezTo>
                    <a:pt x="84" y="92"/>
                    <a:pt x="84" y="93"/>
                    <a:pt x="84" y="94"/>
                  </a:cubicBezTo>
                  <a:cubicBezTo>
                    <a:pt x="80" y="109"/>
                    <a:pt x="68" y="120"/>
                    <a:pt x="52" y="120"/>
                  </a:cubicBezTo>
                  <a:cubicBezTo>
                    <a:pt x="48" y="120"/>
                    <a:pt x="48" y="120"/>
                    <a:pt x="48" y="120"/>
                  </a:cubicBezTo>
                  <a:cubicBezTo>
                    <a:pt x="34" y="120"/>
                    <a:pt x="22" y="113"/>
                    <a:pt x="14" y="102"/>
                  </a:cubicBezTo>
                  <a:cubicBezTo>
                    <a:pt x="10" y="95"/>
                    <a:pt x="8" y="88"/>
                    <a:pt x="8" y="80"/>
                  </a:cubicBezTo>
                  <a:cubicBezTo>
                    <a:pt x="8" y="60"/>
                    <a:pt x="23" y="42"/>
                    <a:pt x="44" y="40"/>
                  </a:cubicBezTo>
                  <a:cubicBezTo>
                    <a:pt x="47" y="40"/>
                    <a:pt x="49" y="38"/>
                    <a:pt x="50" y="35"/>
                  </a:cubicBezTo>
                  <a:cubicBezTo>
                    <a:pt x="56" y="19"/>
                    <a:pt x="71" y="8"/>
                    <a:pt x="88" y="8"/>
                  </a:cubicBezTo>
                  <a:cubicBezTo>
                    <a:pt x="105" y="8"/>
                    <a:pt x="120" y="19"/>
                    <a:pt x="126" y="35"/>
                  </a:cubicBezTo>
                  <a:cubicBezTo>
                    <a:pt x="127" y="38"/>
                    <a:pt x="129" y="40"/>
                    <a:pt x="132" y="40"/>
                  </a:cubicBezTo>
                  <a:cubicBezTo>
                    <a:pt x="153" y="43"/>
                    <a:pt x="168" y="60"/>
                    <a:pt x="168" y="80"/>
                  </a:cubicBezTo>
                  <a:cubicBezTo>
                    <a:pt x="168" y="102"/>
                    <a:pt x="150" y="120"/>
                    <a:pt x="128" y="120"/>
                  </a:cubicBezTo>
                  <a:cubicBezTo>
                    <a:pt x="120" y="120"/>
                    <a:pt x="120" y="120"/>
                    <a:pt x="120" y="120"/>
                  </a:cubicBezTo>
                  <a:cubicBezTo>
                    <a:pt x="116" y="120"/>
                    <a:pt x="116" y="120"/>
                    <a:pt x="116" y="120"/>
                  </a:cubicBezTo>
                  <a:cubicBezTo>
                    <a:pt x="102" y="120"/>
                    <a:pt x="102" y="120"/>
                    <a:pt x="102" y="120"/>
                  </a:cubicBezTo>
                  <a:cubicBezTo>
                    <a:pt x="93" y="120"/>
                    <a:pt x="86" y="127"/>
                    <a:pt x="86" y="136"/>
                  </a:cubicBezTo>
                  <a:cubicBezTo>
                    <a:pt x="86" y="141"/>
                    <a:pt x="86" y="141"/>
                    <a:pt x="86" y="141"/>
                  </a:cubicBezTo>
                  <a:cubicBezTo>
                    <a:pt x="82" y="142"/>
                    <a:pt x="80" y="146"/>
                    <a:pt x="80" y="150"/>
                  </a:cubicBezTo>
                  <a:cubicBezTo>
                    <a:pt x="80" y="156"/>
                    <a:pt x="84" y="160"/>
                    <a:pt x="90" y="160"/>
                  </a:cubicBezTo>
                  <a:cubicBezTo>
                    <a:pt x="96" y="160"/>
                    <a:pt x="100" y="156"/>
                    <a:pt x="100" y="150"/>
                  </a:cubicBezTo>
                  <a:cubicBezTo>
                    <a:pt x="100" y="146"/>
                    <a:pt x="98" y="142"/>
                    <a:pt x="94" y="141"/>
                  </a:cubicBezTo>
                  <a:cubicBezTo>
                    <a:pt x="94" y="136"/>
                    <a:pt x="94" y="136"/>
                    <a:pt x="94" y="136"/>
                  </a:cubicBezTo>
                  <a:cubicBezTo>
                    <a:pt x="94" y="132"/>
                    <a:pt x="98" y="128"/>
                    <a:pt x="102" y="128"/>
                  </a:cubicBezTo>
                  <a:cubicBezTo>
                    <a:pt x="116" y="128"/>
                    <a:pt x="116" y="128"/>
                    <a:pt x="116" y="128"/>
                  </a:cubicBezTo>
                  <a:cubicBezTo>
                    <a:pt x="128" y="128"/>
                    <a:pt x="128" y="128"/>
                    <a:pt x="128" y="128"/>
                  </a:cubicBezTo>
                  <a:cubicBezTo>
                    <a:pt x="130" y="128"/>
                    <a:pt x="132" y="128"/>
                    <a:pt x="134" y="128"/>
                  </a:cubicBezTo>
                  <a:cubicBezTo>
                    <a:pt x="158" y="125"/>
                    <a:pt x="176" y="104"/>
                    <a:pt x="176" y="80"/>
                  </a:cubicBezTo>
                  <a:cubicBezTo>
                    <a:pt x="176" y="55"/>
                    <a:pt x="157" y="35"/>
                    <a:pt x="133" y="32"/>
                  </a:cubicBezTo>
                  <a:close/>
                  <a:moveTo>
                    <a:pt x="119" y="60"/>
                  </a:moveTo>
                  <a:cubicBezTo>
                    <a:pt x="119" y="58"/>
                    <a:pt x="120" y="57"/>
                    <a:pt x="121" y="57"/>
                  </a:cubicBezTo>
                  <a:cubicBezTo>
                    <a:pt x="122" y="56"/>
                    <a:pt x="123" y="56"/>
                    <a:pt x="124" y="56"/>
                  </a:cubicBezTo>
                  <a:cubicBezTo>
                    <a:pt x="125" y="56"/>
                    <a:pt x="127" y="57"/>
                    <a:pt x="128" y="58"/>
                  </a:cubicBezTo>
                  <a:cubicBezTo>
                    <a:pt x="128" y="60"/>
                    <a:pt x="128" y="61"/>
                    <a:pt x="128" y="62"/>
                  </a:cubicBezTo>
                  <a:cubicBezTo>
                    <a:pt x="128" y="63"/>
                    <a:pt x="127" y="64"/>
                    <a:pt x="126" y="65"/>
                  </a:cubicBezTo>
                  <a:cubicBezTo>
                    <a:pt x="123" y="66"/>
                    <a:pt x="120" y="65"/>
                    <a:pt x="119" y="63"/>
                  </a:cubicBezTo>
                  <a:cubicBezTo>
                    <a:pt x="118" y="62"/>
                    <a:pt x="118" y="61"/>
                    <a:pt x="119" y="60"/>
                  </a:cubicBezTo>
                  <a:close/>
                  <a:moveTo>
                    <a:pt x="57" y="63"/>
                  </a:moveTo>
                  <a:cubicBezTo>
                    <a:pt x="56" y="65"/>
                    <a:pt x="52" y="66"/>
                    <a:pt x="50" y="65"/>
                  </a:cubicBezTo>
                  <a:cubicBezTo>
                    <a:pt x="48" y="64"/>
                    <a:pt x="47" y="60"/>
                    <a:pt x="49" y="58"/>
                  </a:cubicBezTo>
                  <a:cubicBezTo>
                    <a:pt x="50" y="57"/>
                    <a:pt x="51" y="56"/>
                    <a:pt x="53" y="56"/>
                  </a:cubicBezTo>
                  <a:cubicBezTo>
                    <a:pt x="54" y="56"/>
                    <a:pt x="54" y="56"/>
                    <a:pt x="55" y="57"/>
                  </a:cubicBezTo>
                  <a:cubicBezTo>
                    <a:pt x="58" y="58"/>
                    <a:pt x="58" y="61"/>
                    <a:pt x="57" y="63"/>
                  </a:cubicBezTo>
                  <a:close/>
                  <a:moveTo>
                    <a:pt x="80" y="80"/>
                  </a:moveTo>
                  <a:cubicBezTo>
                    <a:pt x="80" y="76"/>
                    <a:pt x="84" y="72"/>
                    <a:pt x="88" y="72"/>
                  </a:cubicBezTo>
                  <a:cubicBezTo>
                    <a:pt x="92" y="72"/>
                    <a:pt x="96" y="76"/>
                    <a:pt x="96" y="80"/>
                  </a:cubicBezTo>
                  <a:cubicBezTo>
                    <a:pt x="96" y="83"/>
                    <a:pt x="94" y="86"/>
                    <a:pt x="92" y="87"/>
                  </a:cubicBezTo>
                  <a:cubicBezTo>
                    <a:pt x="91" y="88"/>
                    <a:pt x="90" y="88"/>
                    <a:pt x="88" y="88"/>
                  </a:cubicBezTo>
                  <a:cubicBezTo>
                    <a:pt x="86" y="88"/>
                    <a:pt x="85" y="88"/>
                    <a:pt x="84" y="87"/>
                  </a:cubicBezTo>
                  <a:cubicBezTo>
                    <a:pt x="82" y="86"/>
                    <a:pt x="80" y="83"/>
                    <a:pt x="80" y="80"/>
                  </a:cubicBezTo>
                  <a:close/>
                  <a:moveTo>
                    <a:pt x="104" y="133"/>
                  </a:moveTo>
                  <a:cubicBezTo>
                    <a:pt x="103" y="133"/>
                    <a:pt x="102" y="133"/>
                    <a:pt x="101" y="134"/>
                  </a:cubicBezTo>
                  <a:cubicBezTo>
                    <a:pt x="101" y="134"/>
                    <a:pt x="101" y="136"/>
                    <a:pt x="102" y="136"/>
                  </a:cubicBezTo>
                  <a:cubicBezTo>
                    <a:pt x="106" y="140"/>
                    <a:pt x="108" y="145"/>
                    <a:pt x="108" y="150"/>
                  </a:cubicBezTo>
                  <a:cubicBezTo>
                    <a:pt x="108" y="160"/>
                    <a:pt x="100" y="168"/>
                    <a:pt x="90" y="168"/>
                  </a:cubicBezTo>
                  <a:cubicBezTo>
                    <a:pt x="80" y="168"/>
                    <a:pt x="72" y="160"/>
                    <a:pt x="72" y="150"/>
                  </a:cubicBezTo>
                  <a:cubicBezTo>
                    <a:pt x="72" y="145"/>
                    <a:pt x="74" y="140"/>
                    <a:pt x="78" y="136"/>
                  </a:cubicBezTo>
                  <a:cubicBezTo>
                    <a:pt x="79" y="136"/>
                    <a:pt x="80" y="134"/>
                    <a:pt x="79" y="134"/>
                  </a:cubicBezTo>
                  <a:cubicBezTo>
                    <a:pt x="78" y="133"/>
                    <a:pt x="77" y="132"/>
                    <a:pt x="76" y="133"/>
                  </a:cubicBezTo>
                  <a:cubicBezTo>
                    <a:pt x="71" y="137"/>
                    <a:pt x="68" y="144"/>
                    <a:pt x="68" y="150"/>
                  </a:cubicBezTo>
                  <a:cubicBezTo>
                    <a:pt x="68" y="162"/>
                    <a:pt x="78" y="172"/>
                    <a:pt x="90" y="172"/>
                  </a:cubicBezTo>
                  <a:cubicBezTo>
                    <a:pt x="102" y="172"/>
                    <a:pt x="112" y="162"/>
                    <a:pt x="112" y="150"/>
                  </a:cubicBezTo>
                  <a:cubicBezTo>
                    <a:pt x="112" y="144"/>
                    <a:pt x="109" y="137"/>
                    <a:pt x="104" y="133"/>
                  </a:cubicBezTo>
                  <a:close/>
                </a:path>
              </a:pathLst>
            </a:custGeom>
            <a:solidFill>
              <a:srgbClr val="1D1D1A"/>
            </a:solid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6" name="TextBox 35"/>
            <p:cNvSpPr txBox="1"/>
            <p:nvPr/>
          </p:nvSpPr>
          <p:spPr>
            <a:xfrm>
              <a:off x="2806670" y="4807952"/>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IEF</a:t>
              </a: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8345"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7" name="文本框 557"/>
            <p:cNvSpPr txBox="1"/>
            <p:nvPr/>
          </p:nvSpPr>
          <p:spPr>
            <a:xfrm>
              <a:off x="1851439" y="4639858"/>
              <a:ext cx="719340" cy="125776"/>
            </a:xfrm>
            <a:prstGeom prst="rect">
              <a:avLst/>
            </a:prstGeom>
            <a:noFill/>
          </p:spPr>
          <p:txBody>
            <a:bodyPr wrap="square" lIns="0" tIns="0" rIns="0" bIns="0" rtlCol="0">
              <a:spAutoFit/>
            </a:bodyPr>
            <a:lstStyle>
              <a:defPPr>
                <a:defRPr lang="en-US"/>
              </a:defPPr>
              <a:lvl1pPr defTabSz="1218824">
                <a:defRPr sz="800" b="1">
                  <a:solidFill>
                    <a:srgbClr val="FBA000"/>
                  </a:solidFill>
                  <a:latin typeface="Arial" panose="020B0604020202020204" pitchFamily="34" charset="0"/>
                </a:defRPr>
              </a:lvl1pPr>
            </a:lstStyle>
            <a:p>
              <a:pPr marL="0" marR="0" lvl="0" indent="0" defTabSz="1218824"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边缘</a:t>
              </a:r>
              <a:r>
                <a:rPr kumimoji="0" lang="zh-CN" alt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云服务</a:t>
              </a:r>
              <a:endParaRPr kumimoji="0" lang="en-US" sz="10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8" name="矩形 377"/>
            <p:cNvSpPr/>
            <p:nvPr/>
          </p:nvSpPr>
          <p:spPr>
            <a:xfrm>
              <a:off x="5437441" y="4557217"/>
              <a:ext cx="1391281" cy="406584"/>
            </a:xfrm>
            <a:prstGeom prst="rect">
              <a:avLst/>
            </a:prstGeom>
            <a:noFill/>
            <a:ln w="3175" cap="flat" cmpd="sng" algn="ctr">
              <a:solidFill>
                <a:srgbClr val="F08500"/>
              </a:solidFill>
              <a:prstDash val="solid"/>
              <a:miter lim="800000"/>
            </a:ln>
            <a:effectLst/>
          </p:spPr>
          <p:txBody>
            <a:bodyPr lIns="0" tIns="0" rIns="0" bIns="0" rtlCol="0" anchor="ctr"/>
            <a:lstStyle/>
            <a:p>
              <a:pPr marL="0" marR="0" lvl="0" indent="0" algn="ctr"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9" name="Freeform 32"/>
            <p:cNvSpPr>
              <a:spLocks noEditPoints="1"/>
            </p:cNvSpPr>
            <p:nvPr/>
          </p:nvSpPr>
          <p:spPr bwMode="auto">
            <a:xfrm>
              <a:off x="6095023" y="4622584"/>
              <a:ext cx="209194" cy="104617"/>
            </a:xfrm>
            <a:custGeom>
              <a:avLst/>
              <a:gdLst>
                <a:gd name="T0" fmla="*/ 279 w 1040"/>
                <a:gd name="T1" fmla="*/ 522 h 567"/>
                <a:gd name="T2" fmla="*/ 45 w 1040"/>
                <a:gd name="T3" fmla="*/ 284 h 567"/>
                <a:gd name="T4" fmla="*/ 279 w 1040"/>
                <a:gd name="T5" fmla="*/ 46 h 567"/>
                <a:gd name="T6" fmla="*/ 684 w 1040"/>
                <a:gd name="T7" fmla="*/ 361 h 567"/>
                <a:gd name="T8" fmla="*/ 869 w 1040"/>
                <a:gd name="T9" fmla="*/ 284 h 567"/>
                <a:gd name="T10" fmla="*/ 761 w 1040"/>
                <a:gd name="T11" fmla="*/ 174 h 567"/>
                <a:gd name="T12" fmla="*/ 761 w 1040"/>
                <a:gd name="T13" fmla="*/ 220 h 567"/>
                <a:gd name="T14" fmla="*/ 824 w 1040"/>
                <a:gd name="T15" fmla="*/ 284 h 567"/>
                <a:gd name="T16" fmla="*/ 716 w 1040"/>
                <a:gd name="T17" fmla="*/ 329 h 567"/>
                <a:gd name="T18" fmla="*/ 279 w 1040"/>
                <a:gd name="T19" fmla="*/ 0 h 567"/>
                <a:gd name="T20" fmla="*/ 0 w 1040"/>
                <a:gd name="T21" fmla="*/ 284 h 567"/>
                <a:gd name="T22" fmla="*/ 279 w 1040"/>
                <a:gd name="T23" fmla="*/ 567 h 567"/>
                <a:gd name="T24" fmla="*/ 477 w 1040"/>
                <a:gd name="T25" fmla="*/ 453 h 567"/>
                <a:gd name="T26" fmla="*/ 383 w 1040"/>
                <a:gd name="T27" fmla="*/ 178 h 567"/>
                <a:gd name="T28" fmla="*/ 756 w 1040"/>
                <a:gd name="T29" fmla="*/ 480 h 567"/>
                <a:gd name="T30" fmla="*/ 950 w 1040"/>
                <a:gd name="T31" fmla="*/ 288 h 567"/>
                <a:gd name="T32" fmla="*/ 680 w 1040"/>
                <a:gd name="T33" fmla="*/ 110 h 567"/>
                <a:gd name="T34" fmla="*/ 698 w 1040"/>
                <a:gd name="T35" fmla="*/ 156 h 567"/>
                <a:gd name="T36" fmla="*/ 905 w 1040"/>
                <a:gd name="T37" fmla="*/ 293 h 567"/>
                <a:gd name="T38" fmla="*/ 648 w 1040"/>
                <a:gd name="T39" fmla="*/ 398 h 567"/>
                <a:gd name="T40" fmla="*/ 275 w 1040"/>
                <a:gd name="T41" fmla="*/ 92 h 567"/>
                <a:gd name="T42" fmla="*/ 81 w 1040"/>
                <a:gd name="T43" fmla="*/ 288 h 567"/>
                <a:gd name="T44" fmla="*/ 351 w 1040"/>
                <a:gd name="T45" fmla="*/ 467 h 567"/>
                <a:gd name="T46" fmla="*/ 333 w 1040"/>
                <a:gd name="T47" fmla="*/ 421 h 567"/>
                <a:gd name="T48" fmla="*/ 126 w 1040"/>
                <a:gd name="T49" fmla="*/ 284 h 567"/>
                <a:gd name="T50" fmla="*/ 383 w 1040"/>
                <a:gd name="T51" fmla="*/ 178 h 567"/>
                <a:gd name="T52" fmla="*/ 761 w 1040"/>
                <a:gd name="T53" fmla="*/ 0 h 567"/>
                <a:gd name="T54" fmla="*/ 563 w 1040"/>
                <a:gd name="T55" fmla="*/ 114 h 567"/>
                <a:gd name="T56" fmla="*/ 761 w 1040"/>
                <a:gd name="T57" fmla="*/ 46 h 567"/>
                <a:gd name="T58" fmla="*/ 995 w 1040"/>
                <a:gd name="T59" fmla="*/ 284 h 567"/>
                <a:gd name="T60" fmla="*/ 761 w 1040"/>
                <a:gd name="T61" fmla="*/ 522 h 567"/>
                <a:gd name="T62" fmla="*/ 356 w 1040"/>
                <a:gd name="T63" fmla="*/ 206 h 567"/>
                <a:gd name="T64" fmla="*/ 171 w 1040"/>
                <a:gd name="T65" fmla="*/ 284 h 567"/>
                <a:gd name="T66" fmla="*/ 279 w 1040"/>
                <a:gd name="T67" fmla="*/ 393 h 567"/>
                <a:gd name="T68" fmla="*/ 279 w 1040"/>
                <a:gd name="T69" fmla="*/ 348 h 567"/>
                <a:gd name="T70" fmla="*/ 216 w 1040"/>
                <a:gd name="T71" fmla="*/ 284 h 567"/>
                <a:gd name="T72" fmla="*/ 324 w 1040"/>
                <a:gd name="T73" fmla="*/ 238 h 567"/>
                <a:gd name="T74" fmla="*/ 756 w 1040"/>
                <a:gd name="T75" fmla="*/ 567 h 567"/>
                <a:gd name="T76" fmla="*/ 1040 w 1040"/>
                <a:gd name="T77" fmla="*/ 284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0" h="567">
                  <a:moveTo>
                    <a:pt x="446" y="453"/>
                  </a:moveTo>
                  <a:cubicBezTo>
                    <a:pt x="401" y="499"/>
                    <a:pt x="342" y="522"/>
                    <a:pt x="279" y="522"/>
                  </a:cubicBezTo>
                  <a:cubicBezTo>
                    <a:pt x="216" y="522"/>
                    <a:pt x="158" y="499"/>
                    <a:pt x="113" y="453"/>
                  </a:cubicBezTo>
                  <a:cubicBezTo>
                    <a:pt x="67" y="407"/>
                    <a:pt x="45" y="348"/>
                    <a:pt x="45" y="284"/>
                  </a:cubicBezTo>
                  <a:cubicBezTo>
                    <a:pt x="45" y="220"/>
                    <a:pt x="67" y="160"/>
                    <a:pt x="113" y="114"/>
                  </a:cubicBezTo>
                  <a:cubicBezTo>
                    <a:pt x="158" y="69"/>
                    <a:pt x="216" y="46"/>
                    <a:pt x="279" y="46"/>
                  </a:cubicBezTo>
                  <a:cubicBezTo>
                    <a:pt x="342" y="46"/>
                    <a:pt x="401" y="69"/>
                    <a:pt x="446" y="114"/>
                  </a:cubicBezTo>
                  <a:cubicBezTo>
                    <a:pt x="684" y="361"/>
                    <a:pt x="684" y="361"/>
                    <a:pt x="684" y="361"/>
                  </a:cubicBezTo>
                  <a:cubicBezTo>
                    <a:pt x="725" y="403"/>
                    <a:pt x="797" y="403"/>
                    <a:pt x="837" y="361"/>
                  </a:cubicBezTo>
                  <a:cubicBezTo>
                    <a:pt x="855" y="339"/>
                    <a:pt x="869" y="311"/>
                    <a:pt x="869" y="284"/>
                  </a:cubicBezTo>
                  <a:cubicBezTo>
                    <a:pt x="869" y="256"/>
                    <a:pt x="860" y="229"/>
                    <a:pt x="837" y="206"/>
                  </a:cubicBezTo>
                  <a:cubicBezTo>
                    <a:pt x="815" y="183"/>
                    <a:pt x="788" y="174"/>
                    <a:pt x="761" y="174"/>
                  </a:cubicBezTo>
                  <a:cubicBezTo>
                    <a:pt x="747" y="174"/>
                    <a:pt x="738" y="183"/>
                    <a:pt x="738" y="197"/>
                  </a:cubicBezTo>
                  <a:cubicBezTo>
                    <a:pt x="738" y="210"/>
                    <a:pt x="747" y="220"/>
                    <a:pt x="761" y="220"/>
                  </a:cubicBezTo>
                  <a:cubicBezTo>
                    <a:pt x="779" y="220"/>
                    <a:pt x="792" y="224"/>
                    <a:pt x="806" y="238"/>
                  </a:cubicBezTo>
                  <a:cubicBezTo>
                    <a:pt x="819" y="252"/>
                    <a:pt x="824" y="265"/>
                    <a:pt x="824" y="284"/>
                  </a:cubicBezTo>
                  <a:cubicBezTo>
                    <a:pt x="824" y="302"/>
                    <a:pt x="819" y="316"/>
                    <a:pt x="806" y="329"/>
                  </a:cubicBezTo>
                  <a:cubicBezTo>
                    <a:pt x="779" y="352"/>
                    <a:pt x="738" y="352"/>
                    <a:pt x="716" y="329"/>
                  </a:cubicBezTo>
                  <a:cubicBezTo>
                    <a:pt x="477" y="82"/>
                    <a:pt x="477" y="82"/>
                    <a:pt x="477" y="82"/>
                  </a:cubicBezTo>
                  <a:cubicBezTo>
                    <a:pt x="423" y="27"/>
                    <a:pt x="356" y="0"/>
                    <a:pt x="279" y="0"/>
                  </a:cubicBezTo>
                  <a:cubicBezTo>
                    <a:pt x="203" y="0"/>
                    <a:pt x="135" y="27"/>
                    <a:pt x="81" y="82"/>
                  </a:cubicBezTo>
                  <a:cubicBezTo>
                    <a:pt x="27" y="137"/>
                    <a:pt x="0" y="206"/>
                    <a:pt x="0" y="284"/>
                  </a:cubicBezTo>
                  <a:cubicBezTo>
                    <a:pt x="0" y="361"/>
                    <a:pt x="27" y="430"/>
                    <a:pt x="81" y="485"/>
                  </a:cubicBezTo>
                  <a:cubicBezTo>
                    <a:pt x="135" y="540"/>
                    <a:pt x="203" y="567"/>
                    <a:pt x="279" y="567"/>
                  </a:cubicBezTo>
                  <a:cubicBezTo>
                    <a:pt x="351" y="567"/>
                    <a:pt x="423" y="540"/>
                    <a:pt x="477" y="485"/>
                  </a:cubicBezTo>
                  <a:cubicBezTo>
                    <a:pt x="486" y="476"/>
                    <a:pt x="486" y="462"/>
                    <a:pt x="477" y="453"/>
                  </a:cubicBezTo>
                  <a:cubicBezTo>
                    <a:pt x="468" y="444"/>
                    <a:pt x="455" y="444"/>
                    <a:pt x="446" y="453"/>
                  </a:cubicBezTo>
                  <a:close/>
                  <a:moveTo>
                    <a:pt x="383" y="178"/>
                  </a:moveTo>
                  <a:cubicBezTo>
                    <a:pt x="621" y="421"/>
                    <a:pt x="621" y="421"/>
                    <a:pt x="621" y="421"/>
                  </a:cubicBezTo>
                  <a:cubicBezTo>
                    <a:pt x="657" y="462"/>
                    <a:pt x="702" y="480"/>
                    <a:pt x="756" y="480"/>
                  </a:cubicBezTo>
                  <a:cubicBezTo>
                    <a:pt x="810" y="480"/>
                    <a:pt x="860" y="462"/>
                    <a:pt x="891" y="425"/>
                  </a:cubicBezTo>
                  <a:cubicBezTo>
                    <a:pt x="932" y="389"/>
                    <a:pt x="950" y="339"/>
                    <a:pt x="950" y="288"/>
                  </a:cubicBezTo>
                  <a:cubicBezTo>
                    <a:pt x="950" y="238"/>
                    <a:pt x="927" y="188"/>
                    <a:pt x="891" y="151"/>
                  </a:cubicBezTo>
                  <a:cubicBezTo>
                    <a:pt x="837" y="96"/>
                    <a:pt x="752" y="82"/>
                    <a:pt x="680" y="110"/>
                  </a:cubicBezTo>
                  <a:cubicBezTo>
                    <a:pt x="666" y="119"/>
                    <a:pt x="662" y="128"/>
                    <a:pt x="666" y="142"/>
                  </a:cubicBezTo>
                  <a:cubicBezTo>
                    <a:pt x="675" y="156"/>
                    <a:pt x="684" y="160"/>
                    <a:pt x="698" y="156"/>
                  </a:cubicBezTo>
                  <a:cubicBezTo>
                    <a:pt x="752" y="133"/>
                    <a:pt x="819" y="146"/>
                    <a:pt x="860" y="188"/>
                  </a:cubicBezTo>
                  <a:cubicBezTo>
                    <a:pt x="891" y="215"/>
                    <a:pt x="905" y="256"/>
                    <a:pt x="905" y="293"/>
                  </a:cubicBezTo>
                  <a:cubicBezTo>
                    <a:pt x="905" y="329"/>
                    <a:pt x="887" y="371"/>
                    <a:pt x="860" y="398"/>
                  </a:cubicBezTo>
                  <a:cubicBezTo>
                    <a:pt x="801" y="453"/>
                    <a:pt x="702" y="453"/>
                    <a:pt x="648" y="398"/>
                  </a:cubicBezTo>
                  <a:cubicBezTo>
                    <a:pt x="410" y="151"/>
                    <a:pt x="410" y="151"/>
                    <a:pt x="410" y="151"/>
                  </a:cubicBezTo>
                  <a:cubicBezTo>
                    <a:pt x="374" y="110"/>
                    <a:pt x="324" y="92"/>
                    <a:pt x="275" y="92"/>
                  </a:cubicBezTo>
                  <a:cubicBezTo>
                    <a:pt x="225" y="92"/>
                    <a:pt x="176" y="114"/>
                    <a:pt x="140" y="151"/>
                  </a:cubicBezTo>
                  <a:cubicBezTo>
                    <a:pt x="99" y="188"/>
                    <a:pt x="81" y="238"/>
                    <a:pt x="81" y="288"/>
                  </a:cubicBezTo>
                  <a:cubicBezTo>
                    <a:pt x="81" y="339"/>
                    <a:pt x="104" y="389"/>
                    <a:pt x="140" y="425"/>
                  </a:cubicBezTo>
                  <a:cubicBezTo>
                    <a:pt x="194" y="480"/>
                    <a:pt x="279" y="494"/>
                    <a:pt x="351" y="467"/>
                  </a:cubicBezTo>
                  <a:cubicBezTo>
                    <a:pt x="365" y="457"/>
                    <a:pt x="369" y="448"/>
                    <a:pt x="365" y="435"/>
                  </a:cubicBezTo>
                  <a:cubicBezTo>
                    <a:pt x="356" y="421"/>
                    <a:pt x="347" y="416"/>
                    <a:pt x="333" y="421"/>
                  </a:cubicBezTo>
                  <a:cubicBezTo>
                    <a:pt x="279" y="444"/>
                    <a:pt x="212" y="430"/>
                    <a:pt x="171" y="389"/>
                  </a:cubicBezTo>
                  <a:cubicBezTo>
                    <a:pt x="140" y="361"/>
                    <a:pt x="126" y="325"/>
                    <a:pt x="126" y="284"/>
                  </a:cubicBezTo>
                  <a:cubicBezTo>
                    <a:pt x="126" y="247"/>
                    <a:pt x="144" y="206"/>
                    <a:pt x="171" y="178"/>
                  </a:cubicBezTo>
                  <a:cubicBezTo>
                    <a:pt x="230" y="124"/>
                    <a:pt x="329" y="124"/>
                    <a:pt x="383" y="178"/>
                  </a:cubicBezTo>
                  <a:close/>
                  <a:moveTo>
                    <a:pt x="959" y="82"/>
                  </a:moveTo>
                  <a:cubicBezTo>
                    <a:pt x="905" y="27"/>
                    <a:pt x="837" y="0"/>
                    <a:pt x="761" y="0"/>
                  </a:cubicBezTo>
                  <a:cubicBezTo>
                    <a:pt x="684" y="0"/>
                    <a:pt x="617" y="27"/>
                    <a:pt x="563" y="82"/>
                  </a:cubicBezTo>
                  <a:cubicBezTo>
                    <a:pt x="554" y="91"/>
                    <a:pt x="554" y="105"/>
                    <a:pt x="563" y="114"/>
                  </a:cubicBezTo>
                  <a:cubicBezTo>
                    <a:pt x="572" y="124"/>
                    <a:pt x="585" y="124"/>
                    <a:pt x="594" y="114"/>
                  </a:cubicBezTo>
                  <a:cubicBezTo>
                    <a:pt x="639" y="69"/>
                    <a:pt x="698" y="46"/>
                    <a:pt x="761" y="46"/>
                  </a:cubicBezTo>
                  <a:cubicBezTo>
                    <a:pt x="824" y="46"/>
                    <a:pt x="882" y="69"/>
                    <a:pt x="927" y="114"/>
                  </a:cubicBezTo>
                  <a:cubicBezTo>
                    <a:pt x="972" y="160"/>
                    <a:pt x="995" y="220"/>
                    <a:pt x="995" y="284"/>
                  </a:cubicBezTo>
                  <a:cubicBezTo>
                    <a:pt x="995" y="348"/>
                    <a:pt x="972" y="407"/>
                    <a:pt x="927" y="453"/>
                  </a:cubicBezTo>
                  <a:cubicBezTo>
                    <a:pt x="882" y="499"/>
                    <a:pt x="824" y="522"/>
                    <a:pt x="761" y="522"/>
                  </a:cubicBezTo>
                  <a:cubicBezTo>
                    <a:pt x="698" y="522"/>
                    <a:pt x="639" y="499"/>
                    <a:pt x="594" y="453"/>
                  </a:cubicBezTo>
                  <a:cubicBezTo>
                    <a:pt x="356" y="206"/>
                    <a:pt x="356" y="206"/>
                    <a:pt x="356" y="206"/>
                  </a:cubicBezTo>
                  <a:cubicBezTo>
                    <a:pt x="315" y="165"/>
                    <a:pt x="243" y="165"/>
                    <a:pt x="203" y="206"/>
                  </a:cubicBezTo>
                  <a:cubicBezTo>
                    <a:pt x="185" y="229"/>
                    <a:pt x="171" y="256"/>
                    <a:pt x="171" y="284"/>
                  </a:cubicBezTo>
                  <a:cubicBezTo>
                    <a:pt x="171" y="311"/>
                    <a:pt x="180" y="343"/>
                    <a:pt x="203" y="361"/>
                  </a:cubicBezTo>
                  <a:cubicBezTo>
                    <a:pt x="225" y="380"/>
                    <a:pt x="252" y="393"/>
                    <a:pt x="279" y="393"/>
                  </a:cubicBezTo>
                  <a:cubicBezTo>
                    <a:pt x="293" y="393"/>
                    <a:pt x="302" y="384"/>
                    <a:pt x="302" y="371"/>
                  </a:cubicBezTo>
                  <a:cubicBezTo>
                    <a:pt x="302" y="357"/>
                    <a:pt x="293" y="348"/>
                    <a:pt x="279" y="348"/>
                  </a:cubicBezTo>
                  <a:cubicBezTo>
                    <a:pt x="261" y="348"/>
                    <a:pt x="248" y="343"/>
                    <a:pt x="234" y="329"/>
                  </a:cubicBezTo>
                  <a:cubicBezTo>
                    <a:pt x="221" y="316"/>
                    <a:pt x="216" y="302"/>
                    <a:pt x="216" y="284"/>
                  </a:cubicBezTo>
                  <a:cubicBezTo>
                    <a:pt x="216" y="265"/>
                    <a:pt x="221" y="252"/>
                    <a:pt x="234" y="238"/>
                  </a:cubicBezTo>
                  <a:cubicBezTo>
                    <a:pt x="257" y="215"/>
                    <a:pt x="302" y="215"/>
                    <a:pt x="324" y="238"/>
                  </a:cubicBezTo>
                  <a:cubicBezTo>
                    <a:pt x="558" y="485"/>
                    <a:pt x="558" y="485"/>
                    <a:pt x="558" y="485"/>
                  </a:cubicBezTo>
                  <a:cubicBezTo>
                    <a:pt x="612" y="540"/>
                    <a:pt x="680" y="567"/>
                    <a:pt x="756" y="567"/>
                  </a:cubicBezTo>
                  <a:cubicBezTo>
                    <a:pt x="833" y="567"/>
                    <a:pt x="900" y="540"/>
                    <a:pt x="959" y="485"/>
                  </a:cubicBezTo>
                  <a:cubicBezTo>
                    <a:pt x="1013" y="430"/>
                    <a:pt x="1040" y="361"/>
                    <a:pt x="1040" y="284"/>
                  </a:cubicBezTo>
                  <a:cubicBezTo>
                    <a:pt x="1040" y="206"/>
                    <a:pt x="1013" y="137"/>
                    <a:pt x="959" y="82"/>
                  </a:cubicBezTo>
                  <a:close/>
                </a:path>
              </a:pathLst>
            </a:custGeom>
            <a:solidFill>
              <a:srgbClr val="1D1D1A"/>
            </a:solidFill>
            <a:ln>
              <a:noFill/>
            </a:ln>
          </p:spPr>
          <p:txBody>
            <a:bodyPr vert="horz" wrap="square" lIns="0" tIns="0" rIns="0" bIns="0" numCol="1" anchor="t" anchorCtr="0" compatLnSpc="1"/>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0" name="Freeform 41"/>
            <p:cNvSpPr>
              <a:spLocks noEditPoints="1"/>
            </p:cNvSpPr>
            <p:nvPr/>
          </p:nvSpPr>
          <p:spPr bwMode="auto">
            <a:xfrm>
              <a:off x="6548548" y="4616659"/>
              <a:ext cx="166777" cy="148607"/>
            </a:xfrm>
            <a:custGeom>
              <a:avLst/>
              <a:gdLst>
                <a:gd name="T0" fmla="*/ 88 w 176"/>
                <a:gd name="T1" fmla="*/ 0 h 172"/>
                <a:gd name="T2" fmla="*/ 0 w 176"/>
                <a:gd name="T3" fmla="*/ 80 h 172"/>
                <a:gd name="T4" fmla="*/ 52 w 176"/>
                <a:gd name="T5" fmla="*/ 128 h 172"/>
                <a:gd name="T6" fmla="*/ 92 w 176"/>
                <a:gd name="T7" fmla="*/ 91 h 172"/>
                <a:gd name="T8" fmla="*/ 100 w 176"/>
                <a:gd name="T9" fmla="*/ 79 h 172"/>
                <a:gd name="T10" fmla="*/ 123 w 176"/>
                <a:gd name="T11" fmla="*/ 70 h 172"/>
                <a:gd name="T12" fmla="*/ 132 w 176"/>
                <a:gd name="T13" fmla="*/ 63 h 172"/>
                <a:gd name="T14" fmla="*/ 119 w 176"/>
                <a:gd name="T15" fmla="*/ 53 h 172"/>
                <a:gd name="T16" fmla="*/ 116 w 176"/>
                <a:gd name="T17" fmla="*/ 65 h 172"/>
                <a:gd name="T18" fmla="*/ 99 w 176"/>
                <a:gd name="T19" fmla="*/ 75 h 172"/>
                <a:gd name="T20" fmla="*/ 77 w 176"/>
                <a:gd name="T21" fmla="*/ 75 h 172"/>
                <a:gd name="T22" fmla="*/ 60 w 176"/>
                <a:gd name="T23" fmla="*/ 65 h 172"/>
                <a:gd name="T24" fmla="*/ 45 w 176"/>
                <a:gd name="T25" fmla="*/ 56 h 172"/>
                <a:gd name="T26" fmla="*/ 53 w 176"/>
                <a:gd name="T27" fmla="*/ 70 h 172"/>
                <a:gd name="T28" fmla="*/ 76 w 176"/>
                <a:gd name="T29" fmla="*/ 79 h 172"/>
                <a:gd name="T30" fmla="*/ 84 w 176"/>
                <a:gd name="T31" fmla="*/ 91 h 172"/>
                <a:gd name="T32" fmla="*/ 84 w 176"/>
                <a:gd name="T33" fmla="*/ 94 h 172"/>
                <a:gd name="T34" fmla="*/ 48 w 176"/>
                <a:gd name="T35" fmla="*/ 120 h 172"/>
                <a:gd name="T36" fmla="*/ 8 w 176"/>
                <a:gd name="T37" fmla="*/ 80 h 172"/>
                <a:gd name="T38" fmla="*/ 50 w 176"/>
                <a:gd name="T39" fmla="*/ 35 h 172"/>
                <a:gd name="T40" fmla="*/ 126 w 176"/>
                <a:gd name="T41" fmla="*/ 35 h 172"/>
                <a:gd name="T42" fmla="*/ 168 w 176"/>
                <a:gd name="T43" fmla="*/ 80 h 172"/>
                <a:gd name="T44" fmla="*/ 120 w 176"/>
                <a:gd name="T45" fmla="*/ 120 h 172"/>
                <a:gd name="T46" fmla="*/ 102 w 176"/>
                <a:gd name="T47" fmla="*/ 120 h 172"/>
                <a:gd name="T48" fmla="*/ 86 w 176"/>
                <a:gd name="T49" fmla="*/ 141 h 172"/>
                <a:gd name="T50" fmla="*/ 90 w 176"/>
                <a:gd name="T51" fmla="*/ 160 h 172"/>
                <a:gd name="T52" fmla="*/ 94 w 176"/>
                <a:gd name="T53" fmla="*/ 141 h 172"/>
                <a:gd name="T54" fmla="*/ 102 w 176"/>
                <a:gd name="T55" fmla="*/ 128 h 172"/>
                <a:gd name="T56" fmla="*/ 128 w 176"/>
                <a:gd name="T57" fmla="*/ 128 h 172"/>
                <a:gd name="T58" fmla="*/ 176 w 176"/>
                <a:gd name="T59" fmla="*/ 80 h 172"/>
                <a:gd name="T60" fmla="*/ 119 w 176"/>
                <a:gd name="T61" fmla="*/ 60 h 172"/>
                <a:gd name="T62" fmla="*/ 124 w 176"/>
                <a:gd name="T63" fmla="*/ 56 h 172"/>
                <a:gd name="T64" fmla="*/ 128 w 176"/>
                <a:gd name="T65" fmla="*/ 62 h 172"/>
                <a:gd name="T66" fmla="*/ 119 w 176"/>
                <a:gd name="T67" fmla="*/ 63 h 172"/>
                <a:gd name="T68" fmla="*/ 57 w 176"/>
                <a:gd name="T69" fmla="*/ 63 h 172"/>
                <a:gd name="T70" fmla="*/ 49 w 176"/>
                <a:gd name="T71" fmla="*/ 58 h 172"/>
                <a:gd name="T72" fmla="*/ 55 w 176"/>
                <a:gd name="T73" fmla="*/ 57 h 172"/>
                <a:gd name="T74" fmla="*/ 80 w 176"/>
                <a:gd name="T75" fmla="*/ 80 h 172"/>
                <a:gd name="T76" fmla="*/ 96 w 176"/>
                <a:gd name="T77" fmla="*/ 80 h 172"/>
                <a:gd name="T78" fmla="*/ 88 w 176"/>
                <a:gd name="T79" fmla="*/ 88 h 172"/>
                <a:gd name="T80" fmla="*/ 80 w 176"/>
                <a:gd name="T81" fmla="*/ 80 h 172"/>
                <a:gd name="T82" fmla="*/ 101 w 176"/>
                <a:gd name="T83" fmla="*/ 134 h 172"/>
                <a:gd name="T84" fmla="*/ 108 w 176"/>
                <a:gd name="T85" fmla="*/ 150 h 172"/>
                <a:gd name="T86" fmla="*/ 72 w 176"/>
                <a:gd name="T87" fmla="*/ 150 h 172"/>
                <a:gd name="T88" fmla="*/ 79 w 176"/>
                <a:gd name="T89" fmla="*/ 134 h 172"/>
                <a:gd name="T90" fmla="*/ 68 w 176"/>
                <a:gd name="T91" fmla="*/ 150 h 172"/>
                <a:gd name="T92" fmla="*/ 112 w 176"/>
                <a:gd name="T93" fmla="*/ 15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72">
                  <a:moveTo>
                    <a:pt x="133" y="32"/>
                  </a:moveTo>
                  <a:cubicBezTo>
                    <a:pt x="127" y="14"/>
                    <a:pt x="109" y="0"/>
                    <a:pt x="88" y="0"/>
                  </a:cubicBezTo>
                  <a:cubicBezTo>
                    <a:pt x="67" y="0"/>
                    <a:pt x="49" y="14"/>
                    <a:pt x="43" y="32"/>
                  </a:cubicBezTo>
                  <a:cubicBezTo>
                    <a:pt x="19" y="35"/>
                    <a:pt x="0" y="55"/>
                    <a:pt x="0" y="80"/>
                  </a:cubicBezTo>
                  <a:cubicBezTo>
                    <a:pt x="0" y="106"/>
                    <a:pt x="22" y="128"/>
                    <a:pt x="48" y="128"/>
                  </a:cubicBezTo>
                  <a:cubicBezTo>
                    <a:pt x="52" y="128"/>
                    <a:pt x="52" y="128"/>
                    <a:pt x="52" y="128"/>
                  </a:cubicBezTo>
                  <a:cubicBezTo>
                    <a:pt x="72" y="128"/>
                    <a:pt x="88" y="114"/>
                    <a:pt x="92" y="94"/>
                  </a:cubicBezTo>
                  <a:cubicBezTo>
                    <a:pt x="92" y="93"/>
                    <a:pt x="92" y="92"/>
                    <a:pt x="92" y="91"/>
                  </a:cubicBezTo>
                  <a:cubicBezTo>
                    <a:pt x="97" y="90"/>
                    <a:pt x="100" y="86"/>
                    <a:pt x="100" y="80"/>
                  </a:cubicBezTo>
                  <a:cubicBezTo>
                    <a:pt x="100" y="80"/>
                    <a:pt x="100" y="79"/>
                    <a:pt x="100" y="79"/>
                  </a:cubicBezTo>
                  <a:cubicBezTo>
                    <a:pt x="119" y="68"/>
                    <a:pt x="119" y="68"/>
                    <a:pt x="119" y="68"/>
                  </a:cubicBezTo>
                  <a:cubicBezTo>
                    <a:pt x="120" y="69"/>
                    <a:pt x="122" y="70"/>
                    <a:pt x="123" y="70"/>
                  </a:cubicBezTo>
                  <a:cubicBezTo>
                    <a:pt x="125" y="70"/>
                    <a:pt x="126" y="69"/>
                    <a:pt x="128" y="68"/>
                  </a:cubicBezTo>
                  <a:cubicBezTo>
                    <a:pt x="130" y="67"/>
                    <a:pt x="131" y="65"/>
                    <a:pt x="132" y="63"/>
                  </a:cubicBezTo>
                  <a:cubicBezTo>
                    <a:pt x="132" y="61"/>
                    <a:pt x="132" y="58"/>
                    <a:pt x="131" y="56"/>
                  </a:cubicBezTo>
                  <a:cubicBezTo>
                    <a:pt x="128" y="52"/>
                    <a:pt x="123" y="51"/>
                    <a:pt x="119" y="53"/>
                  </a:cubicBezTo>
                  <a:cubicBezTo>
                    <a:pt x="117" y="54"/>
                    <a:pt x="115" y="56"/>
                    <a:pt x="115" y="58"/>
                  </a:cubicBezTo>
                  <a:cubicBezTo>
                    <a:pt x="114" y="61"/>
                    <a:pt x="114" y="63"/>
                    <a:pt x="116" y="65"/>
                  </a:cubicBezTo>
                  <a:cubicBezTo>
                    <a:pt x="116" y="65"/>
                    <a:pt x="116" y="65"/>
                    <a:pt x="116" y="65"/>
                  </a:cubicBezTo>
                  <a:cubicBezTo>
                    <a:pt x="99" y="75"/>
                    <a:pt x="99" y="75"/>
                    <a:pt x="99" y="75"/>
                  </a:cubicBezTo>
                  <a:cubicBezTo>
                    <a:pt x="97" y="71"/>
                    <a:pt x="93" y="68"/>
                    <a:pt x="88" y="68"/>
                  </a:cubicBezTo>
                  <a:cubicBezTo>
                    <a:pt x="83" y="68"/>
                    <a:pt x="79" y="71"/>
                    <a:pt x="77" y="75"/>
                  </a:cubicBezTo>
                  <a:cubicBezTo>
                    <a:pt x="60" y="65"/>
                    <a:pt x="60" y="65"/>
                    <a:pt x="60" y="65"/>
                  </a:cubicBezTo>
                  <a:cubicBezTo>
                    <a:pt x="60" y="65"/>
                    <a:pt x="60" y="65"/>
                    <a:pt x="60" y="65"/>
                  </a:cubicBezTo>
                  <a:cubicBezTo>
                    <a:pt x="63" y="61"/>
                    <a:pt x="61" y="56"/>
                    <a:pt x="57" y="53"/>
                  </a:cubicBezTo>
                  <a:cubicBezTo>
                    <a:pt x="53" y="51"/>
                    <a:pt x="48" y="52"/>
                    <a:pt x="45" y="56"/>
                  </a:cubicBezTo>
                  <a:cubicBezTo>
                    <a:pt x="43" y="60"/>
                    <a:pt x="44" y="66"/>
                    <a:pt x="48" y="68"/>
                  </a:cubicBezTo>
                  <a:cubicBezTo>
                    <a:pt x="50" y="69"/>
                    <a:pt x="51" y="70"/>
                    <a:pt x="53" y="70"/>
                  </a:cubicBezTo>
                  <a:cubicBezTo>
                    <a:pt x="54" y="70"/>
                    <a:pt x="56" y="69"/>
                    <a:pt x="57" y="68"/>
                  </a:cubicBezTo>
                  <a:cubicBezTo>
                    <a:pt x="76" y="79"/>
                    <a:pt x="76" y="79"/>
                    <a:pt x="76" y="79"/>
                  </a:cubicBezTo>
                  <a:cubicBezTo>
                    <a:pt x="76" y="79"/>
                    <a:pt x="76" y="80"/>
                    <a:pt x="76" y="80"/>
                  </a:cubicBezTo>
                  <a:cubicBezTo>
                    <a:pt x="76" y="85"/>
                    <a:pt x="79" y="89"/>
                    <a:pt x="84" y="91"/>
                  </a:cubicBezTo>
                  <a:cubicBezTo>
                    <a:pt x="84" y="91"/>
                    <a:pt x="84" y="91"/>
                    <a:pt x="84" y="91"/>
                  </a:cubicBezTo>
                  <a:cubicBezTo>
                    <a:pt x="84" y="92"/>
                    <a:pt x="84" y="93"/>
                    <a:pt x="84" y="94"/>
                  </a:cubicBezTo>
                  <a:cubicBezTo>
                    <a:pt x="80" y="109"/>
                    <a:pt x="68" y="120"/>
                    <a:pt x="52" y="120"/>
                  </a:cubicBezTo>
                  <a:cubicBezTo>
                    <a:pt x="48" y="120"/>
                    <a:pt x="48" y="120"/>
                    <a:pt x="48" y="120"/>
                  </a:cubicBezTo>
                  <a:cubicBezTo>
                    <a:pt x="34" y="120"/>
                    <a:pt x="22" y="113"/>
                    <a:pt x="14" y="102"/>
                  </a:cubicBezTo>
                  <a:cubicBezTo>
                    <a:pt x="10" y="95"/>
                    <a:pt x="8" y="88"/>
                    <a:pt x="8" y="80"/>
                  </a:cubicBezTo>
                  <a:cubicBezTo>
                    <a:pt x="8" y="60"/>
                    <a:pt x="23" y="42"/>
                    <a:pt x="44" y="40"/>
                  </a:cubicBezTo>
                  <a:cubicBezTo>
                    <a:pt x="47" y="40"/>
                    <a:pt x="49" y="38"/>
                    <a:pt x="50" y="35"/>
                  </a:cubicBezTo>
                  <a:cubicBezTo>
                    <a:pt x="56" y="19"/>
                    <a:pt x="71" y="8"/>
                    <a:pt x="88" y="8"/>
                  </a:cubicBezTo>
                  <a:cubicBezTo>
                    <a:pt x="105" y="8"/>
                    <a:pt x="120" y="19"/>
                    <a:pt x="126" y="35"/>
                  </a:cubicBezTo>
                  <a:cubicBezTo>
                    <a:pt x="127" y="38"/>
                    <a:pt x="129" y="40"/>
                    <a:pt x="132" y="40"/>
                  </a:cubicBezTo>
                  <a:cubicBezTo>
                    <a:pt x="153" y="43"/>
                    <a:pt x="168" y="60"/>
                    <a:pt x="168" y="80"/>
                  </a:cubicBezTo>
                  <a:cubicBezTo>
                    <a:pt x="168" y="102"/>
                    <a:pt x="150" y="120"/>
                    <a:pt x="128" y="120"/>
                  </a:cubicBezTo>
                  <a:cubicBezTo>
                    <a:pt x="120" y="120"/>
                    <a:pt x="120" y="120"/>
                    <a:pt x="120" y="120"/>
                  </a:cubicBezTo>
                  <a:cubicBezTo>
                    <a:pt x="116" y="120"/>
                    <a:pt x="116" y="120"/>
                    <a:pt x="116" y="120"/>
                  </a:cubicBezTo>
                  <a:cubicBezTo>
                    <a:pt x="102" y="120"/>
                    <a:pt x="102" y="120"/>
                    <a:pt x="102" y="120"/>
                  </a:cubicBezTo>
                  <a:cubicBezTo>
                    <a:pt x="93" y="120"/>
                    <a:pt x="86" y="127"/>
                    <a:pt x="86" y="136"/>
                  </a:cubicBezTo>
                  <a:cubicBezTo>
                    <a:pt x="86" y="141"/>
                    <a:pt x="86" y="141"/>
                    <a:pt x="86" y="141"/>
                  </a:cubicBezTo>
                  <a:cubicBezTo>
                    <a:pt x="82" y="142"/>
                    <a:pt x="80" y="146"/>
                    <a:pt x="80" y="150"/>
                  </a:cubicBezTo>
                  <a:cubicBezTo>
                    <a:pt x="80" y="156"/>
                    <a:pt x="84" y="160"/>
                    <a:pt x="90" y="160"/>
                  </a:cubicBezTo>
                  <a:cubicBezTo>
                    <a:pt x="96" y="160"/>
                    <a:pt x="100" y="156"/>
                    <a:pt x="100" y="150"/>
                  </a:cubicBezTo>
                  <a:cubicBezTo>
                    <a:pt x="100" y="146"/>
                    <a:pt x="98" y="142"/>
                    <a:pt x="94" y="141"/>
                  </a:cubicBezTo>
                  <a:cubicBezTo>
                    <a:pt x="94" y="136"/>
                    <a:pt x="94" y="136"/>
                    <a:pt x="94" y="136"/>
                  </a:cubicBezTo>
                  <a:cubicBezTo>
                    <a:pt x="94" y="132"/>
                    <a:pt x="98" y="128"/>
                    <a:pt x="102" y="128"/>
                  </a:cubicBezTo>
                  <a:cubicBezTo>
                    <a:pt x="116" y="128"/>
                    <a:pt x="116" y="128"/>
                    <a:pt x="116" y="128"/>
                  </a:cubicBezTo>
                  <a:cubicBezTo>
                    <a:pt x="128" y="128"/>
                    <a:pt x="128" y="128"/>
                    <a:pt x="128" y="128"/>
                  </a:cubicBezTo>
                  <a:cubicBezTo>
                    <a:pt x="130" y="128"/>
                    <a:pt x="132" y="128"/>
                    <a:pt x="134" y="128"/>
                  </a:cubicBezTo>
                  <a:cubicBezTo>
                    <a:pt x="158" y="125"/>
                    <a:pt x="176" y="104"/>
                    <a:pt x="176" y="80"/>
                  </a:cubicBezTo>
                  <a:cubicBezTo>
                    <a:pt x="176" y="55"/>
                    <a:pt x="157" y="35"/>
                    <a:pt x="133" y="32"/>
                  </a:cubicBezTo>
                  <a:close/>
                  <a:moveTo>
                    <a:pt x="119" y="60"/>
                  </a:moveTo>
                  <a:cubicBezTo>
                    <a:pt x="119" y="58"/>
                    <a:pt x="120" y="57"/>
                    <a:pt x="121" y="57"/>
                  </a:cubicBezTo>
                  <a:cubicBezTo>
                    <a:pt x="122" y="56"/>
                    <a:pt x="123" y="56"/>
                    <a:pt x="124" y="56"/>
                  </a:cubicBezTo>
                  <a:cubicBezTo>
                    <a:pt x="125" y="56"/>
                    <a:pt x="127" y="57"/>
                    <a:pt x="128" y="58"/>
                  </a:cubicBezTo>
                  <a:cubicBezTo>
                    <a:pt x="128" y="60"/>
                    <a:pt x="128" y="61"/>
                    <a:pt x="128" y="62"/>
                  </a:cubicBezTo>
                  <a:cubicBezTo>
                    <a:pt x="128" y="63"/>
                    <a:pt x="127" y="64"/>
                    <a:pt x="126" y="65"/>
                  </a:cubicBezTo>
                  <a:cubicBezTo>
                    <a:pt x="123" y="66"/>
                    <a:pt x="120" y="65"/>
                    <a:pt x="119" y="63"/>
                  </a:cubicBezTo>
                  <a:cubicBezTo>
                    <a:pt x="118" y="62"/>
                    <a:pt x="118" y="61"/>
                    <a:pt x="119" y="60"/>
                  </a:cubicBezTo>
                  <a:close/>
                  <a:moveTo>
                    <a:pt x="57" y="63"/>
                  </a:moveTo>
                  <a:cubicBezTo>
                    <a:pt x="56" y="65"/>
                    <a:pt x="52" y="66"/>
                    <a:pt x="50" y="65"/>
                  </a:cubicBezTo>
                  <a:cubicBezTo>
                    <a:pt x="48" y="64"/>
                    <a:pt x="47" y="60"/>
                    <a:pt x="49" y="58"/>
                  </a:cubicBezTo>
                  <a:cubicBezTo>
                    <a:pt x="50" y="57"/>
                    <a:pt x="51" y="56"/>
                    <a:pt x="53" y="56"/>
                  </a:cubicBezTo>
                  <a:cubicBezTo>
                    <a:pt x="54" y="56"/>
                    <a:pt x="54" y="56"/>
                    <a:pt x="55" y="57"/>
                  </a:cubicBezTo>
                  <a:cubicBezTo>
                    <a:pt x="58" y="58"/>
                    <a:pt x="58" y="61"/>
                    <a:pt x="57" y="63"/>
                  </a:cubicBezTo>
                  <a:close/>
                  <a:moveTo>
                    <a:pt x="80" y="80"/>
                  </a:moveTo>
                  <a:cubicBezTo>
                    <a:pt x="80" y="76"/>
                    <a:pt x="84" y="72"/>
                    <a:pt x="88" y="72"/>
                  </a:cubicBezTo>
                  <a:cubicBezTo>
                    <a:pt x="92" y="72"/>
                    <a:pt x="96" y="76"/>
                    <a:pt x="96" y="80"/>
                  </a:cubicBezTo>
                  <a:cubicBezTo>
                    <a:pt x="96" y="83"/>
                    <a:pt x="94" y="86"/>
                    <a:pt x="92" y="87"/>
                  </a:cubicBezTo>
                  <a:cubicBezTo>
                    <a:pt x="91" y="88"/>
                    <a:pt x="90" y="88"/>
                    <a:pt x="88" y="88"/>
                  </a:cubicBezTo>
                  <a:cubicBezTo>
                    <a:pt x="86" y="88"/>
                    <a:pt x="85" y="88"/>
                    <a:pt x="84" y="87"/>
                  </a:cubicBezTo>
                  <a:cubicBezTo>
                    <a:pt x="82" y="86"/>
                    <a:pt x="80" y="83"/>
                    <a:pt x="80" y="80"/>
                  </a:cubicBezTo>
                  <a:close/>
                  <a:moveTo>
                    <a:pt x="104" y="133"/>
                  </a:moveTo>
                  <a:cubicBezTo>
                    <a:pt x="103" y="133"/>
                    <a:pt x="102" y="133"/>
                    <a:pt x="101" y="134"/>
                  </a:cubicBezTo>
                  <a:cubicBezTo>
                    <a:pt x="101" y="134"/>
                    <a:pt x="101" y="136"/>
                    <a:pt x="102" y="136"/>
                  </a:cubicBezTo>
                  <a:cubicBezTo>
                    <a:pt x="106" y="140"/>
                    <a:pt x="108" y="145"/>
                    <a:pt x="108" y="150"/>
                  </a:cubicBezTo>
                  <a:cubicBezTo>
                    <a:pt x="108" y="160"/>
                    <a:pt x="100" y="168"/>
                    <a:pt x="90" y="168"/>
                  </a:cubicBezTo>
                  <a:cubicBezTo>
                    <a:pt x="80" y="168"/>
                    <a:pt x="72" y="160"/>
                    <a:pt x="72" y="150"/>
                  </a:cubicBezTo>
                  <a:cubicBezTo>
                    <a:pt x="72" y="145"/>
                    <a:pt x="74" y="140"/>
                    <a:pt x="78" y="136"/>
                  </a:cubicBezTo>
                  <a:cubicBezTo>
                    <a:pt x="79" y="136"/>
                    <a:pt x="80" y="134"/>
                    <a:pt x="79" y="134"/>
                  </a:cubicBezTo>
                  <a:cubicBezTo>
                    <a:pt x="78" y="133"/>
                    <a:pt x="77" y="132"/>
                    <a:pt x="76" y="133"/>
                  </a:cubicBezTo>
                  <a:cubicBezTo>
                    <a:pt x="71" y="137"/>
                    <a:pt x="68" y="144"/>
                    <a:pt x="68" y="150"/>
                  </a:cubicBezTo>
                  <a:cubicBezTo>
                    <a:pt x="68" y="162"/>
                    <a:pt x="78" y="172"/>
                    <a:pt x="90" y="172"/>
                  </a:cubicBezTo>
                  <a:cubicBezTo>
                    <a:pt x="102" y="172"/>
                    <a:pt x="112" y="162"/>
                    <a:pt x="112" y="150"/>
                  </a:cubicBezTo>
                  <a:cubicBezTo>
                    <a:pt x="112" y="144"/>
                    <a:pt x="109" y="137"/>
                    <a:pt x="104" y="133"/>
                  </a:cubicBez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1" name="TextBox 35"/>
            <p:cNvSpPr txBox="1"/>
            <p:nvPr/>
          </p:nvSpPr>
          <p:spPr>
            <a:xfrm>
              <a:off x="6087276" y="4773874"/>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IoT</a:t>
              </a: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Platform</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2" name="TextBox 35"/>
            <p:cNvSpPr txBox="1"/>
            <p:nvPr/>
          </p:nvSpPr>
          <p:spPr>
            <a:xfrm>
              <a:off x="6518664" y="4773874"/>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IEF</a:t>
              </a:r>
            </a:p>
          </p:txBody>
        </p:sp>
        <p:sp>
          <p:nvSpPr>
            <p:cNvPr id="383" name="文本框 563"/>
            <p:cNvSpPr txBox="1"/>
            <p:nvPr/>
          </p:nvSpPr>
          <p:spPr>
            <a:xfrm>
              <a:off x="5526343" y="4639858"/>
              <a:ext cx="451822" cy="125776"/>
            </a:xfrm>
            <a:prstGeom prst="rect">
              <a:avLst/>
            </a:prstGeom>
            <a:noFill/>
          </p:spPr>
          <p:txBody>
            <a:bodyPr wrap="square" lIns="0" tIns="0" rIns="0" bIns="0" rtlCol="0">
              <a:spAutoFit/>
            </a:bodyPr>
            <a:lstStyle>
              <a:defPPr>
                <a:defRPr lang="en-US"/>
              </a:defPPr>
              <a:lvl1pPr defTabSz="1218824">
                <a:defRPr sz="800" b="1">
                  <a:solidFill>
                    <a:srgbClr val="FBA000"/>
                  </a:solidFill>
                  <a:latin typeface="Arial" panose="020B0604020202020204" pitchFamily="34" charset="0"/>
                </a:defRPr>
              </a:lvl1pPr>
            </a:lstStyle>
            <a:p>
              <a:pPr marL="0" marR="0" lvl="0" indent="0" defTabSz="1218824"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物联网</a:t>
              </a:r>
              <a:endParaRPr kumimoji="0" lang="en-US" sz="10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4" name="矩形 383"/>
            <p:cNvSpPr/>
            <p:nvPr/>
          </p:nvSpPr>
          <p:spPr>
            <a:xfrm>
              <a:off x="1780138" y="4557217"/>
              <a:ext cx="1585793" cy="406584"/>
            </a:xfrm>
            <a:prstGeom prst="rect">
              <a:avLst/>
            </a:prstGeom>
            <a:noFill/>
            <a:ln w="3175" cap="flat" cmpd="sng" algn="ctr">
              <a:solidFill>
                <a:srgbClr val="F08500"/>
              </a:solidFill>
              <a:prstDash val="solid"/>
              <a:miter lim="800000"/>
            </a:ln>
            <a:effectLst/>
          </p:spPr>
          <p:txBody>
            <a:bodyPr lIns="0" tIns="0" rIns="0" bIns="0" rtlCol="0" anchor="ctr"/>
            <a:lstStyle/>
            <a:p>
              <a:pPr marL="0" marR="0" lvl="0" indent="0" algn="ctr"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5" name="矩形 384"/>
            <p:cNvSpPr/>
            <p:nvPr/>
          </p:nvSpPr>
          <p:spPr>
            <a:xfrm>
              <a:off x="3411894" y="4557217"/>
              <a:ext cx="1977290" cy="406584"/>
            </a:xfrm>
            <a:prstGeom prst="rect">
              <a:avLst/>
            </a:prstGeom>
            <a:noFill/>
            <a:ln w="3175" cap="flat" cmpd="sng" algn="ctr">
              <a:solidFill>
                <a:srgbClr val="F08500"/>
              </a:solidFill>
              <a:prstDash val="solid"/>
              <a:miter lim="800000"/>
            </a:ln>
            <a:effectLst/>
          </p:spPr>
          <p:txBody>
            <a:bodyPr lIns="0" tIns="0" rIns="0" bIns="0" rtlCol="0" anchor="ctr"/>
            <a:lstStyle/>
            <a:p>
              <a:pPr marL="0" marR="0" lvl="0" indent="0" algn="ctr"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6" name="Freeform 12"/>
            <p:cNvSpPr>
              <a:spLocks noEditPoints="1"/>
            </p:cNvSpPr>
            <p:nvPr/>
          </p:nvSpPr>
          <p:spPr bwMode="auto">
            <a:xfrm>
              <a:off x="4415609" y="4635243"/>
              <a:ext cx="171896" cy="136512"/>
            </a:xfrm>
            <a:custGeom>
              <a:avLst/>
              <a:gdLst>
                <a:gd name="T0" fmla="*/ 20 w 176"/>
                <a:gd name="T1" fmla="*/ 36 h 152"/>
                <a:gd name="T2" fmla="*/ 16 w 176"/>
                <a:gd name="T3" fmla="*/ 40 h 152"/>
                <a:gd name="T4" fmla="*/ 20 w 176"/>
                <a:gd name="T5" fmla="*/ 44 h 152"/>
                <a:gd name="T6" fmla="*/ 24 w 176"/>
                <a:gd name="T7" fmla="*/ 40 h 152"/>
                <a:gd name="T8" fmla="*/ 20 w 176"/>
                <a:gd name="T9" fmla="*/ 36 h 152"/>
                <a:gd name="T10" fmla="*/ 152 w 176"/>
                <a:gd name="T11" fmla="*/ 144 h 152"/>
                <a:gd name="T12" fmla="*/ 24 w 176"/>
                <a:gd name="T13" fmla="*/ 144 h 152"/>
                <a:gd name="T14" fmla="*/ 20 w 176"/>
                <a:gd name="T15" fmla="*/ 148 h 152"/>
                <a:gd name="T16" fmla="*/ 24 w 176"/>
                <a:gd name="T17" fmla="*/ 152 h 152"/>
                <a:gd name="T18" fmla="*/ 152 w 176"/>
                <a:gd name="T19" fmla="*/ 152 h 152"/>
                <a:gd name="T20" fmla="*/ 156 w 176"/>
                <a:gd name="T21" fmla="*/ 148 h 152"/>
                <a:gd name="T22" fmla="*/ 152 w 176"/>
                <a:gd name="T23" fmla="*/ 144 h 152"/>
                <a:gd name="T24" fmla="*/ 20 w 176"/>
                <a:gd name="T25" fmla="*/ 20 h 152"/>
                <a:gd name="T26" fmla="*/ 16 w 176"/>
                <a:gd name="T27" fmla="*/ 24 h 152"/>
                <a:gd name="T28" fmla="*/ 20 w 176"/>
                <a:gd name="T29" fmla="*/ 28 h 152"/>
                <a:gd name="T30" fmla="*/ 24 w 176"/>
                <a:gd name="T31" fmla="*/ 24 h 152"/>
                <a:gd name="T32" fmla="*/ 20 w 176"/>
                <a:gd name="T33" fmla="*/ 20 h 152"/>
                <a:gd name="T34" fmla="*/ 164 w 176"/>
                <a:gd name="T35" fmla="*/ 0 h 152"/>
                <a:gd name="T36" fmla="*/ 12 w 176"/>
                <a:gd name="T37" fmla="*/ 0 h 152"/>
                <a:gd name="T38" fmla="*/ 0 w 176"/>
                <a:gd name="T39" fmla="*/ 12 h 152"/>
                <a:gd name="T40" fmla="*/ 0 w 176"/>
                <a:gd name="T41" fmla="*/ 116 h 152"/>
                <a:gd name="T42" fmla="*/ 12 w 176"/>
                <a:gd name="T43" fmla="*/ 128 h 152"/>
                <a:gd name="T44" fmla="*/ 164 w 176"/>
                <a:gd name="T45" fmla="*/ 128 h 152"/>
                <a:gd name="T46" fmla="*/ 176 w 176"/>
                <a:gd name="T47" fmla="*/ 116 h 152"/>
                <a:gd name="T48" fmla="*/ 176 w 176"/>
                <a:gd name="T49" fmla="*/ 12 h 152"/>
                <a:gd name="T50" fmla="*/ 164 w 176"/>
                <a:gd name="T51" fmla="*/ 0 h 152"/>
                <a:gd name="T52" fmla="*/ 168 w 176"/>
                <a:gd name="T53" fmla="*/ 116 h 152"/>
                <a:gd name="T54" fmla="*/ 164 w 176"/>
                <a:gd name="T55" fmla="*/ 120 h 152"/>
                <a:gd name="T56" fmla="*/ 12 w 176"/>
                <a:gd name="T57" fmla="*/ 120 h 152"/>
                <a:gd name="T58" fmla="*/ 8 w 176"/>
                <a:gd name="T59" fmla="*/ 116 h 152"/>
                <a:gd name="T60" fmla="*/ 8 w 176"/>
                <a:gd name="T61" fmla="*/ 12 h 152"/>
                <a:gd name="T62" fmla="*/ 12 w 176"/>
                <a:gd name="T63" fmla="*/ 8 h 152"/>
                <a:gd name="T64" fmla="*/ 164 w 176"/>
                <a:gd name="T65" fmla="*/ 8 h 152"/>
                <a:gd name="T66" fmla="*/ 168 w 176"/>
                <a:gd name="T67" fmla="*/ 12 h 152"/>
                <a:gd name="T68" fmla="*/ 168 w 176"/>
                <a:gd name="T69" fmla="*/ 116 h 152"/>
                <a:gd name="T70" fmla="*/ 116 w 176"/>
                <a:gd name="T71" fmla="*/ 44 h 152"/>
                <a:gd name="T72" fmla="*/ 88 w 176"/>
                <a:gd name="T73" fmla="*/ 24 h 152"/>
                <a:gd name="T74" fmla="*/ 60 w 176"/>
                <a:gd name="T75" fmla="*/ 44 h 152"/>
                <a:gd name="T76" fmla="*/ 34 w 176"/>
                <a:gd name="T77" fmla="*/ 74 h 152"/>
                <a:gd name="T78" fmla="*/ 64 w 176"/>
                <a:gd name="T79" fmla="*/ 104 h 152"/>
                <a:gd name="T80" fmla="*/ 113 w 176"/>
                <a:gd name="T81" fmla="*/ 104 h 152"/>
                <a:gd name="T82" fmla="*/ 142 w 176"/>
                <a:gd name="T83" fmla="*/ 74 h 152"/>
                <a:gd name="T84" fmla="*/ 116 w 176"/>
                <a:gd name="T85" fmla="*/ 44 h 152"/>
                <a:gd name="T86" fmla="*/ 113 w 176"/>
                <a:gd name="T87" fmla="*/ 99 h 152"/>
                <a:gd name="T88" fmla="*/ 64 w 176"/>
                <a:gd name="T89" fmla="*/ 99 h 152"/>
                <a:gd name="T90" fmla="*/ 39 w 176"/>
                <a:gd name="T91" fmla="*/ 74 h 152"/>
                <a:gd name="T92" fmla="*/ 61 w 176"/>
                <a:gd name="T93" fmla="*/ 48 h 152"/>
                <a:gd name="T94" fmla="*/ 65 w 176"/>
                <a:gd name="T95" fmla="*/ 45 h 152"/>
                <a:gd name="T96" fmla="*/ 88 w 176"/>
                <a:gd name="T97" fmla="*/ 28 h 152"/>
                <a:gd name="T98" fmla="*/ 112 w 176"/>
                <a:gd name="T99" fmla="*/ 45 h 152"/>
                <a:gd name="T100" fmla="*/ 116 w 176"/>
                <a:gd name="T101" fmla="*/ 48 h 152"/>
                <a:gd name="T102" fmla="*/ 138 w 176"/>
                <a:gd name="T103" fmla="*/ 74 h 152"/>
                <a:gd name="T104" fmla="*/ 113 w 176"/>
                <a:gd name="T105" fmla="*/ 9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152">
                  <a:moveTo>
                    <a:pt x="20" y="36"/>
                  </a:moveTo>
                  <a:cubicBezTo>
                    <a:pt x="18" y="36"/>
                    <a:pt x="16" y="37"/>
                    <a:pt x="16" y="40"/>
                  </a:cubicBezTo>
                  <a:cubicBezTo>
                    <a:pt x="16" y="42"/>
                    <a:pt x="18" y="44"/>
                    <a:pt x="20" y="44"/>
                  </a:cubicBezTo>
                  <a:cubicBezTo>
                    <a:pt x="22" y="44"/>
                    <a:pt x="24" y="42"/>
                    <a:pt x="24" y="40"/>
                  </a:cubicBezTo>
                  <a:cubicBezTo>
                    <a:pt x="24" y="37"/>
                    <a:pt x="22" y="36"/>
                    <a:pt x="20" y="36"/>
                  </a:cubicBezTo>
                  <a:close/>
                  <a:moveTo>
                    <a:pt x="152" y="144"/>
                  </a:moveTo>
                  <a:cubicBezTo>
                    <a:pt x="24" y="144"/>
                    <a:pt x="24" y="144"/>
                    <a:pt x="24" y="144"/>
                  </a:cubicBezTo>
                  <a:cubicBezTo>
                    <a:pt x="22" y="144"/>
                    <a:pt x="20" y="145"/>
                    <a:pt x="20" y="148"/>
                  </a:cubicBezTo>
                  <a:cubicBezTo>
                    <a:pt x="20" y="150"/>
                    <a:pt x="22" y="152"/>
                    <a:pt x="24" y="152"/>
                  </a:cubicBezTo>
                  <a:cubicBezTo>
                    <a:pt x="152" y="152"/>
                    <a:pt x="152" y="152"/>
                    <a:pt x="152" y="152"/>
                  </a:cubicBezTo>
                  <a:cubicBezTo>
                    <a:pt x="154" y="152"/>
                    <a:pt x="156" y="150"/>
                    <a:pt x="156" y="148"/>
                  </a:cubicBezTo>
                  <a:cubicBezTo>
                    <a:pt x="156" y="145"/>
                    <a:pt x="154" y="144"/>
                    <a:pt x="152" y="144"/>
                  </a:cubicBezTo>
                  <a:close/>
                  <a:moveTo>
                    <a:pt x="20" y="20"/>
                  </a:moveTo>
                  <a:cubicBezTo>
                    <a:pt x="18" y="20"/>
                    <a:pt x="16" y="21"/>
                    <a:pt x="16" y="24"/>
                  </a:cubicBezTo>
                  <a:cubicBezTo>
                    <a:pt x="16" y="26"/>
                    <a:pt x="18" y="28"/>
                    <a:pt x="20" y="28"/>
                  </a:cubicBezTo>
                  <a:cubicBezTo>
                    <a:pt x="22" y="28"/>
                    <a:pt x="24" y="26"/>
                    <a:pt x="24" y="24"/>
                  </a:cubicBezTo>
                  <a:cubicBezTo>
                    <a:pt x="24" y="21"/>
                    <a:pt x="22" y="20"/>
                    <a:pt x="20" y="20"/>
                  </a:cubicBezTo>
                  <a:close/>
                  <a:moveTo>
                    <a:pt x="164" y="0"/>
                  </a:moveTo>
                  <a:cubicBezTo>
                    <a:pt x="12" y="0"/>
                    <a:pt x="12" y="0"/>
                    <a:pt x="12" y="0"/>
                  </a:cubicBezTo>
                  <a:cubicBezTo>
                    <a:pt x="6" y="0"/>
                    <a:pt x="0" y="5"/>
                    <a:pt x="0" y="12"/>
                  </a:cubicBezTo>
                  <a:cubicBezTo>
                    <a:pt x="0" y="116"/>
                    <a:pt x="0" y="116"/>
                    <a:pt x="0" y="116"/>
                  </a:cubicBezTo>
                  <a:cubicBezTo>
                    <a:pt x="0" y="122"/>
                    <a:pt x="6" y="128"/>
                    <a:pt x="12" y="128"/>
                  </a:cubicBezTo>
                  <a:cubicBezTo>
                    <a:pt x="164" y="128"/>
                    <a:pt x="164" y="128"/>
                    <a:pt x="164" y="128"/>
                  </a:cubicBezTo>
                  <a:cubicBezTo>
                    <a:pt x="171" y="128"/>
                    <a:pt x="176" y="122"/>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9"/>
                    <a:pt x="10" y="8"/>
                    <a:pt x="12" y="8"/>
                  </a:cubicBezTo>
                  <a:cubicBezTo>
                    <a:pt x="164" y="8"/>
                    <a:pt x="164" y="8"/>
                    <a:pt x="164" y="8"/>
                  </a:cubicBezTo>
                  <a:cubicBezTo>
                    <a:pt x="166" y="8"/>
                    <a:pt x="168" y="9"/>
                    <a:pt x="168" y="12"/>
                  </a:cubicBezTo>
                  <a:lnTo>
                    <a:pt x="168" y="116"/>
                  </a:lnTo>
                  <a:close/>
                  <a:moveTo>
                    <a:pt x="116" y="44"/>
                  </a:moveTo>
                  <a:cubicBezTo>
                    <a:pt x="112" y="32"/>
                    <a:pt x="101" y="24"/>
                    <a:pt x="88" y="24"/>
                  </a:cubicBezTo>
                  <a:cubicBezTo>
                    <a:pt x="75" y="24"/>
                    <a:pt x="64" y="32"/>
                    <a:pt x="60" y="44"/>
                  </a:cubicBezTo>
                  <a:cubicBezTo>
                    <a:pt x="46" y="45"/>
                    <a:pt x="34" y="58"/>
                    <a:pt x="34" y="74"/>
                  </a:cubicBezTo>
                  <a:cubicBezTo>
                    <a:pt x="34" y="90"/>
                    <a:pt x="47" y="104"/>
                    <a:pt x="64" y="104"/>
                  </a:cubicBezTo>
                  <a:cubicBezTo>
                    <a:pt x="113" y="104"/>
                    <a:pt x="113" y="104"/>
                    <a:pt x="113" y="104"/>
                  </a:cubicBezTo>
                  <a:cubicBezTo>
                    <a:pt x="129" y="104"/>
                    <a:pt x="142" y="90"/>
                    <a:pt x="142" y="74"/>
                  </a:cubicBezTo>
                  <a:cubicBezTo>
                    <a:pt x="142" y="58"/>
                    <a:pt x="131" y="45"/>
                    <a:pt x="116" y="44"/>
                  </a:cubicBezTo>
                  <a:close/>
                  <a:moveTo>
                    <a:pt x="113" y="99"/>
                  </a:moveTo>
                  <a:cubicBezTo>
                    <a:pt x="64" y="99"/>
                    <a:pt x="64" y="99"/>
                    <a:pt x="64" y="99"/>
                  </a:cubicBezTo>
                  <a:cubicBezTo>
                    <a:pt x="50" y="99"/>
                    <a:pt x="39" y="87"/>
                    <a:pt x="39" y="74"/>
                  </a:cubicBezTo>
                  <a:cubicBezTo>
                    <a:pt x="39" y="61"/>
                    <a:pt x="48" y="50"/>
                    <a:pt x="61" y="48"/>
                  </a:cubicBezTo>
                  <a:cubicBezTo>
                    <a:pt x="63" y="48"/>
                    <a:pt x="64" y="47"/>
                    <a:pt x="65" y="45"/>
                  </a:cubicBezTo>
                  <a:cubicBezTo>
                    <a:pt x="68" y="35"/>
                    <a:pt x="78" y="28"/>
                    <a:pt x="88" y="28"/>
                  </a:cubicBezTo>
                  <a:cubicBezTo>
                    <a:pt x="99" y="28"/>
                    <a:pt x="108" y="35"/>
                    <a:pt x="112" y="45"/>
                  </a:cubicBezTo>
                  <a:cubicBezTo>
                    <a:pt x="112" y="47"/>
                    <a:pt x="114" y="48"/>
                    <a:pt x="116" y="48"/>
                  </a:cubicBezTo>
                  <a:cubicBezTo>
                    <a:pt x="128" y="50"/>
                    <a:pt x="138" y="61"/>
                    <a:pt x="138" y="74"/>
                  </a:cubicBezTo>
                  <a:cubicBezTo>
                    <a:pt x="138" y="87"/>
                    <a:pt x="126" y="99"/>
                    <a:pt x="113" y="99"/>
                  </a:cubicBez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87" name="组合 386"/>
            <p:cNvGrpSpPr/>
            <p:nvPr/>
          </p:nvGrpSpPr>
          <p:grpSpPr>
            <a:xfrm>
              <a:off x="4843784" y="4635939"/>
              <a:ext cx="195773" cy="130937"/>
              <a:chOff x="3480880" y="6012788"/>
              <a:chExt cx="245468" cy="179469"/>
            </a:xfrm>
            <a:solidFill>
              <a:srgbClr val="1D1D1A"/>
            </a:solidFill>
          </p:grpSpPr>
          <p:sp>
            <p:nvSpPr>
              <p:cNvPr id="397" name="Freeform 13"/>
              <p:cNvSpPr>
                <a:spLocks noEditPoints="1"/>
              </p:cNvSpPr>
              <p:nvPr/>
            </p:nvSpPr>
            <p:spPr bwMode="auto">
              <a:xfrm>
                <a:off x="3480880" y="6012788"/>
                <a:ext cx="245468" cy="179469"/>
              </a:xfrm>
              <a:custGeom>
                <a:avLst/>
                <a:gdLst>
                  <a:gd name="T0" fmla="*/ 134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4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3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4" y="32"/>
                    </a:moveTo>
                    <a:cubicBezTo>
                      <a:pt x="127" y="13"/>
                      <a:pt x="109" y="0"/>
                      <a:pt x="88" y="0"/>
                    </a:cubicBezTo>
                    <a:cubicBezTo>
                      <a:pt x="67" y="0"/>
                      <a:pt x="49" y="13"/>
                      <a:pt x="43" y="32"/>
                    </a:cubicBezTo>
                    <a:cubicBezTo>
                      <a:pt x="19" y="35"/>
                      <a:pt x="0" y="55"/>
                      <a:pt x="0" y="80"/>
                    </a:cubicBezTo>
                    <a:cubicBezTo>
                      <a:pt x="0" y="106"/>
                      <a:pt x="22" y="128"/>
                      <a:pt x="48" y="128"/>
                    </a:cubicBezTo>
                    <a:cubicBezTo>
                      <a:pt x="128" y="128"/>
                      <a:pt x="128" y="128"/>
                      <a:pt x="128" y="128"/>
                    </a:cubicBezTo>
                    <a:cubicBezTo>
                      <a:pt x="155" y="128"/>
                      <a:pt x="176" y="106"/>
                      <a:pt x="176" y="80"/>
                    </a:cubicBezTo>
                    <a:cubicBezTo>
                      <a:pt x="176" y="55"/>
                      <a:pt x="158" y="35"/>
                      <a:pt x="134" y="32"/>
                    </a:cubicBezTo>
                    <a:close/>
                    <a:moveTo>
                      <a:pt x="128" y="120"/>
                    </a:moveTo>
                    <a:cubicBezTo>
                      <a:pt x="48" y="120"/>
                      <a:pt x="48" y="120"/>
                      <a:pt x="48" y="120"/>
                    </a:cubicBezTo>
                    <a:cubicBezTo>
                      <a:pt x="26" y="120"/>
                      <a:pt x="8" y="102"/>
                      <a:pt x="8" y="80"/>
                    </a:cubicBezTo>
                    <a:cubicBezTo>
                      <a:pt x="8" y="59"/>
                      <a:pt x="24" y="42"/>
                      <a:pt x="44" y="40"/>
                    </a:cubicBezTo>
                    <a:cubicBezTo>
                      <a:pt x="47" y="40"/>
                      <a:pt x="49" y="38"/>
                      <a:pt x="50" y="35"/>
                    </a:cubicBezTo>
                    <a:cubicBezTo>
                      <a:pt x="56" y="19"/>
                      <a:pt x="71" y="8"/>
                      <a:pt x="88" y="8"/>
                    </a:cubicBezTo>
                    <a:cubicBezTo>
                      <a:pt x="105" y="8"/>
                      <a:pt x="120" y="19"/>
                      <a:pt x="126" y="35"/>
                    </a:cubicBezTo>
                    <a:cubicBezTo>
                      <a:pt x="127" y="38"/>
                      <a:pt x="130" y="40"/>
                      <a:pt x="133" y="40"/>
                    </a:cubicBezTo>
                    <a:cubicBezTo>
                      <a:pt x="153" y="42"/>
                      <a:pt x="168" y="59"/>
                      <a:pt x="168" y="80"/>
                    </a:cubicBezTo>
                    <a:cubicBezTo>
                      <a:pt x="168" y="102"/>
                      <a:pt x="150" y="120"/>
                      <a:pt x="128" y="120"/>
                    </a:cubicBezTo>
                    <a:close/>
                  </a:path>
                </a:pathLst>
              </a:custGeom>
              <a:grp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8" name="Freeform 14"/>
              <p:cNvSpPr>
                <a:spLocks noEditPoints="1"/>
              </p:cNvSpPr>
              <p:nvPr/>
            </p:nvSpPr>
            <p:spPr bwMode="auto">
              <a:xfrm>
                <a:off x="3560773" y="6072997"/>
                <a:ext cx="89156" cy="89735"/>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60 h 64"/>
                  <a:gd name="T12" fmla="*/ 4 w 64"/>
                  <a:gd name="T13" fmla="*/ 32 h 64"/>
                  <a:gd name="T14" fmla="*/ 32 w 64"/>
                  <a:gd name="T15" fmla="*/ 4 h 64"/>
                  <a:gd name="T16" fmla="*/ 60 w 64"/>
                  <a:gd name="T17" fmla="*/ 32 h 64"/>
                  <a:gd name="T18" fmla="*/ 32 w 64"/>
                  <a:gd name="T1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5"/>
                      <a:pt x="0" y="32"/>
                    </a:cubicBezTo>
                    <a:cubicBezTo>
                      <a:pt x="0" y="50"/>
                      <a:pt x="14" y="64"/>
                      <a:pt x="32" y="64"/>
                    </a:cubicBezTo>
                    <a:cubicBezTo>
                      <a:pt x="50" y="64"/>
                      <a:pt x="64" y="50"/>
                      <a:pt x="64" y="32"/>
                    </a:cubicBezTo>
                    <a:cubicBezTo>
                      <a:pt x="64" y="15"/>
                      <a:pt x="50" y="0"/>
                      <a:pt x="32" y="0"/>
                    </a:cubicBezTo>
                    <a:close/>
                    <a:moveTo>
                      <a:pt x="32" y="60"/>
                    </a:moveTo>
                    <a:cubicBezTo>
                      <a:pt x="16" y="60"/>
                      <a:pt x="4" y="48"/>
                      <a:pt x="4" y="32"/>
                    </a:cubicBezTo>
                    <a:cubicBezTo>
                      <a:pt x="4" y="17"/>
                      <a:pt x="16" y="4"/>
                      <a:pt x="32" y="4"/>
                    </a:cubicBezTo>
                    <a:cubicBezTo>
                      <a:pt x="47" y="4"/>
                      <a:pt x="60" y="17"/>
                      <a:pt x="60" y="32"/>
                    </a:cubicBezTo>
                    <a:cubicBezTo>
                      <a:pt x="60" y="48"/>
                      <a:pt x="47" y="60"/>
                      <a:pt x="32" y="60"/>
                    </a:cubicBezTo>
                    <a:close/>
                  </a:path>
                </a:pathLst>
              </a:custGeom>
              <a:grp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9" name="Freeform 15"/>
              <p:cNvSpPr>
                <a:spLocks noEditPoints="1"/>
              </p:cNvSpPr>
              <p:nvPr/>
            </p:nvSpPr>
            <p:spPr bwMode="auto">
              <a:xfrm>
                <a:off x="3585667" y="6103680"/>
                <a:ext cx="38789" cy="39367"/>
              </a:xfrm>
              <a:custGeom>
                <a:avLst/>
                <a:gdLst>
                  <a:gd name="T0" fmla="*/ 14 w 28"/>
                  <a:gd name="T1" fmla="*/ 0 h 28"/>
                  <a:gd name="T2" fmla="*/ 0 w 28"/>
                  <a:gd name="T3" fmla="*/ 14 h 28"/>
                  <a:gd name="T4" fmla="*/ 14 w 28"/>
                  <a:gd name="T5" fmla="*/ 28 h 28"/>
                  <a:gd name="T6" fmla="*/ 28 w 28"/>
                  <a:gd name="T7" fmla="*/ 14 h 28"/>
                  <a:gd name="T8" fmla="*/ 14 w 28"/>
                  <a:gd name="T9" fmla="*/ 0 h 28"/>
                  <a:gd name="T10" fmla="*/ 14 w 28"/>
                  <a:gd name="T11" fmla="*/ 24 h 28"/>
                  <a:gd name="T12" fmla="*/ 4 w 28"/>
                  <a:gd name="T13" fmla="*/ 14 h 28"/>
                  <a:gd name="T14" fmla="*/ 14 w 28"/>
                  <a:gd name="T15" fmla="*/ 4 h 28"/>
                  <a:gd name="T16" fmla="*/ 24 w 28"/>
                  <a:gd name="T17" fmla="*/ 14 h 28"/>
                  <a:gd name="T18" fmla="*/ 14 w 28"/>
                  <a:gd name="T19"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0"/>
                    </a:moveTo>
                    <a:cubicBezTo>
                      <a:pt x="6" y="0"/>
                      <a:pt x="0" y="7"/>
                      <a:pt x="0" y="14"/>
                    </a:cubicBezTo>
                    <a:cubicBezTo>
                      <a:pt x="0" y="22"/>
                      <a:pt x="6" y="28"/>
                      <a:pt x="14" y="28"/>
                    </a:cubicBezTo>
                    <a:cubicBezTo>
                      <a:pt x="22" y="28"/>
                      <a:pt x="28" y="22"/>
                      <a:pt x="28" y="14"/>
                    </a:cubicBezTo>
                    <a:cubicBezTo>
                      <a:pt x="28" y="7"/>
                      <a:pt x="22" y="0"/>
                      <a:pt x="14" y="0"/>
                    </a:cubicBezTo>
                    <a:close/>
                    <a:moveTo>
                      <a:pt x="14" y="24"/>
                    </a:moveTo>
                    <a:cubicBezTo>
                      <a:pt x="8" y="24"/>
                      <a:pt x="4" y="20"/>
                      <a:pt x="4" y="14"/>
                    </a:cubicBezTo>
                    <a:cubicBezTo>
                      <a:pt x="4" y="9"/>
                      <a:pt x="8" y="4"/>
                      <a:pt x="14" y="4"/>
                    </a:cubicBezTo>
                    <a:cubicBezTo>
                      <a:pt x="19" y="4"/>
                      <a:pt x="24" y="9"/>
                      <a:pt x="24" y="14"/>
                    </a:cubicBezTo>
                    <a:cubicBezTo>
                      <a:pt x="24" y="20"/>
                      <a:pt x="19" y="24"/>
                      <a:pt x="14" y="24"/>
                    </a:cubicBezTo>
                    <a:close/>
                  </a:path>
                </a:pathLst>
              </a:custGeom>
              <a:grp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0" name="Oval 16"/>
              <p:cNvSpPr>
                <a:spLocks noChangeArrowheads="1"/>
              </p:cNvSpPr>
              <p:nvPr/>
            </p:nvSpPr>
            <p:spPr bwMode="auto">
              <a:xfrm>
                <a:off x="3599562" y="6086891"/>
                <a:ext cx="11000" cy="11000"/>
              </a:xfrm>
              <a:prstGeom prst="ellipse">
                <a:avLst/>
              </a:prstGeom>
              <a:grpFill/>
              <a:ln>
                <a:noFill/>
              </a:ln>
              <a:extLst/>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88" name="TextBox 35"/>
            <p:cNvSpPr txBox="1"/>
            <p:nvPr/>
          </p:nvSpPr>
          <p:spPr>
            <a:xfrm>
              <a:off x="4365164" y="4800160"/>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Workspace</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9" name="TextBox 35"/>
            <p:cNvSpPr txBox="1"/>
            <p:nvPr/>
          </p:nvSpPr>
          <p:spPr>
            <a:xfrm>
              <a:off x="4791689" y="4800160"/>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CloudVC</a:t>
              </a:r>
              <a:endParaRPr kumimoji="0" lang="en-US" altLang="zh-CN"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0" name="文本框 573"/>
            <p:cNvSpPr txBox="1"/>
            <p:nvPr/>
          </p:nvSpPr>
          <p:spPr>
            <a:xfrm>
              <a:off x="3472122" y="4639858"/>
              <a:ext cx="655435" cy="125776"/>
            </a:xfrm>
            <a:prstGeom prst="rect">
              <a:avLst/>
            </a:prstGeom>
            <a:noFill/>
          </p:spPr>
          <p:txBody>
            <a:bodyPr wrap="square" lIns="0" tIns="0" rIns="0" bIns="0" rtlCol="0">
              <a:spAutoFit/>
            </a:bodyPr>
            <a:lstStyle>
              <a:defPPr>
                <a:defRPr lang="en-US"/>
              </a:defPPr>
              <a:lvl1pPr defTabSz="1218824">
                <a:defRPr sz="800" b="1">
                  <a:solidFill>
                    <a:srgbClr val="FBA000"/>
                  </a:solidFill>
                  <a:latin typeface="Arial" panose="020B0604020202020204" pitchFamily="34" charset="0"/>
                </a:defRPr>
              </a:lvl1pPr>
            </a:lstStyle>
            <a:p>
              <a:pPr marL="0" marR="0" lvl="0" indent="0" defTabSz="1218824"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企业应用</a:t>
              </a:r>
              <a:endParaRPr kumimoji="0" lang="en-US" sz="10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1" name="矩形 390"/>
            <p:cNvSpPr/>
            <p:nvPr/>
          </p:nvSpPr>
          <p:spPr>
            <a:xfrm>
              <a:off x="9400109" y="4557217"/>
              <a:ext cx="1092774" cy="406584"/>
            </a:xfrm>
            <a:prstGeom prst="rect">
              <a:avLst/>
            </a:prstGeom>
            <a:noFill/>
            <a:ln w="3175" cap="flat" cmpd="sng" algn="ctr">
              <a:solidFill>
                <a:srgbClr val="F08500"/>
              </a:solidFill>
              <a:prstDash val="solid"/>
              <a:miter lim="800000"/>
            </a:ln>
            <a:effectLst/>
          </p:spPr>
          <p:txBody>
            <a:bodyPr lIns="0" tIns="0" rIns="0" bIns="0" rtlCol="0" anchor="ctr"/>
            <a:lstStyle/>
            <a:p>
              <a:pPr marL="0" marR="0" lvl="0" indent="0" algn="ctr"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2" name="TextBox 35"/>
            <p:cNvSpPr txBox="1"/>
            <p:nvPr/>
          </p:nvSpPr>
          <p:spPr>
            <a:xfrm>
              <a:off x="10167974" y="4808058"/>
              <a:ext cx="253666" cy="87119"/>
            </a:xfrm>
            <a:prstGeom prst="rect">
              <a:avLst/>
            </a:prstGeom>
            <a:noFill/>
          </p:spPr>
          <p:txBody>
            <a:bodyPr wrap="none" lIns="0" tIns="0" rIns="0" bIns="0" rtlCol="0">
              <a:noAutofit/>
            </a:bodyPr>
            <a:lstStyle/>
            <a:p>
              <a:pPr marL="0" marR="0" lvl="0" indent="0" algn="ctr" defTabSz="1218345" eaLnBrk="1" fontAlgn="auto" latinLnBrk="0" hangingPunct="1">
                <a:lnSpc>
                  <a:spcPct val="100000"/>
                </a:lnSpc>
                <a:spcBef>
                  <a:spcPts val="0"/>
                </a:spcBef>
                <a:spcAft>
                  <a:spcPts val="0"/>
                </a:spcAft>
                <a:buClrTx/>
                <a:buSzTx/>
                <a:buFontTx/>
                <a:buNone/>
                <a:tabLst/>
                <a:defRPr/>
              </a:pPr>
              <a:r>
                <a:rPr kumimoji="0"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CMN</a:t>
              </a:r>
              <a:endParaRPr kumimoji="0" lang="zh-CN" altLang="en-US" sz="6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3" name="文本框 587"/>
            <p:cNvSpPr txBox="1"/>
            <p:nvPr/>
          </p:nvSpPr>
          <p:spPr>
            <a:xfrm>
              <a:off x="9505822" y="4639858"/>
              <a:ext cx="642324" cy="125776"/>
            </a:xfrm>
            <a:prstGeom prst="rect">
              <a:avLst/>
            </a:prstGeom>
            <a:noFill/>
          </p:spPr>
          <p:txBody>
            <a:bodyPr wrap="square" lIns="0" tIns="0" rIns="0" bIns="0" rtlCol="0">
              <a:spAutoFit/>
            </a:bodyPr>
            <a:lstStyle>
              <a:defPPr>
                <a:defRPr lang="en-US"/>
              </a:defPPr>
              <a:lvl1pPr defTabSz="1218824">
                <a:defRPr sz="800" b="1">
                  <a:solidFill>
                    <a:srgbClr val="FBA000"/>
                  </a:solidFill>
                  <a:latin typeface="Arial" panose="020B0604020202020204" pitchFamily="34" charset="0"/>
                </a:defRPr>
              </a:lvl1pPr>
            </a:lstStyle>
            <a:p>
              <a:pPr marL="0" marR="0" lvl="0" indent="0" defTabSz="1218824"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企业网络</a:t>
              </a:r>
              <a:endParaRPr kumimoji="0" lang="en-US" altLang="zh-CN" sz="10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4" name="Freeform 6"/>
            <p:cNvSpPr>
              <a:spLocks noEditPoints="1"/>
            </p:cNvSpPr>
            <p:nvPr/>
          </p:nvSpPr>
          <p:spPr bwMode="auto">
            <a:xfrm>
              <a:off x="10199923" y="4634798"/>
              <a:ext cx="180356" cy="135570"/>
            </a:xfrm>
            <a:custGeom>
              <a:avLst/>
              <a:gdLst>
                <a:gd name="T0" fmla="*/ 44 w 176"/>
                <a:gd name="T1" fmla="*/ 126 h 144"/>
                <a:gd name="T2" fmla="*/ 60 w 176"/>
                <a:gd name="T3" fmla="*/ 126 h 144"/>
                <a:gd name="T4" fmla="*/ 52 w 176"/>
                <a:gd name="T5" fmla="*/ 130 h 144"/>
                <a:gd name="T6" fmla="*/ 52 w 176"/>
                <a:gd name="T7" fmla="*/ 122 h 144"/>
                <a:gd name="T8" fmla="*/ 52 w 176"/>
                <a:gd name="T9" fmla="*/ 130 h 144"/>
                <a:gd name="T10" fmla="*/ 74 w 176"/>
                <a:gd name="T11" fmla="*/ 62 h 144"/>
                <a:gd name="T12" fmla="*/ 48 w 176"/>
                <a:gd name="T13" fmla="*/ 112 h 144"/>
                <a:gd name="T14" fmla="*/ 50 w 176"/>
                <a:gd name="T15" fmla="*/ 114 h 144"/>
                <a:gd name="T16" fmla="*/ 50 w 176"/>
                <a:gd name="T17" fmla="*/ 102 h 144"/>
                <a:gd name="T18" fmla="*/ 76 w 176"/>
                <a:gd name="T19" fmla="*/ 64 h 144"/>
                <a:gd name="T20" fmla="*/ 80 w 176"/>
                <a:gd name="T21" fmla="*/ 102 h 144"/>
                <a:gd name="T22" fmla="*/ 68 w 176"/>
                <a:gd name="T23" fmla="*/ 124 h 144"/>
                <a:gd name="T24" fmla="*/ 86 w 176"/>
                <a:gd name="T25" fmla="*/ 104 h 144"/>
                <a:gd name="T26" fmla="*/ 90 w 176"/>
                <a:gd name="T27" fmla="*/ 104 h 144"/>
                <a:gd name="T28" fmla="*/ 108 w 176"/>
                <a:gd name="T29" fmla="*/ 124 h 144"/>
                <a:gd name="T30" fmla="*/ 96 w 176"/>
                <a:gd name="T31" fmla="*/ 102 h 144"/>
                <a:gd name="T32" fmla="*/ 88 w 176"/>
                <a:gd name="T33" fmla="*/ 76 h 144"/>
                <a:gd name="T34" fmla="*/ 88 w 176"/>
                <a:gd name="T35" fmla="*/ 80 h 144"/>
                <a:gd name="T36" fmla="*/ 88 w 176"/>
                <a:gd name="T37" fmla="*/ 100 h 144"/>
                <a:gd name="T38" fmla="*/ 88 w 176"/>
                <a:gd name="T39" fmla="*/ 80 h 144"/>
                <a:gd name="T40" fmla="*/ 88 w 176"/>
                <a:gd name="T41" fmla="*/ 54 h 144"/>
                <a:gd name="T42" fmla="*/ 88 w 176"/>
                <a:gd name="T43" fmla="*/ 70 h 144"/>
                <a:gd name="T44" fmla="*/ 84 w 176"/>
                <a:gd name="T45" fmla="*/ 62 h 144"/>
                <a:gd name="T46" fmla="*/ 92 w 176"/>
                <a:gd name="T47" fmla="*/ 62 h 144"/>
                <a:gd name="T48" fmla="*/ 84 w 176"/>
                <a:gd name="T49" fmla="*/ 62 h 144"/>
                <a:gd name="T50" fmla="*/ 88 w 176"/>
                <a:gd name="T51" fmla="*/ 0 h 144"/>
                <a:gd name="T52" fmla="*/ 0 w 176"/>
                <a:gd name="T53" fmla="*/ 79 h 144"/>
                <a:gd name="T54" fmla="*/ 35 w 176"/>
                <a:gd name="T55" fmla="*/ 122 h 144"/>
                <a:gd name="T56" fmla="*/ 8 w 176"/>
                <a:gd name="T57" fmla="*/ 79 h 144"/>
                <a:gd name="T58" fmla="*/ 48 w 176"/>
                <a:gd name="T59" fmla="*/ 38 h 144"/>
                <a:gd name="T60" fmla="*/ 88 w 176"/>
                <a:gd name="T61" fmla="*/ 8 h 144"/>
                <a:gd name="T62" fmla="*/ 128 w 176"/>
                <a:gd name="T63" fmla="*/ 38 h 144"/>
                <a:gd name="T64" fmla="*/ 168 w 176"/>
                <a:gd name="T65" fmla="*/ 79 h 144"/>
                <a:gd name="T66" fmla="*/ 141 w 176"/>
                <a:gd name="T67" fmla="*/ 122 h 144"/>
                <a:gd name="T68" fmla="*/ 146 w 176"/>
                <a:gd name="T69" fmla="*/ 124 h 144"/>
                <a:gd name="T70" fmla="*/ 134 w 176"/>
                <a:gd name="T71" fmla="*/ 31 h 144"/>
                <a:gd name="T72" fmla="*/ 116 w 176"/>
                <a:gd name="T73" fmla="*/ 126 h 144"/>
                <a:gd name="T74" fmla="*/ 132 w 176"/>
                <a:gd name="T75" fmla="*/ 126 h 144"/>
                <a:gd name="T76" fmla="*/ 124 w 176"/>
                <a:gd name="T77" fmla="*/ 130 h 144"/>
                <a:gd name="T78" fmla="*/ 124 w 176"/>
                <a:gd name="T79" fmla="*/ 122 h 144"/>
                <a:gd name="T80" fmla="*/ 124 w 176"/>
                <a:gd name="T81" fmla="*/ 130 h 144"/>
                <a:gd name="T82" fmla="*/ 126 w 176"/>
                <a:gd name="T83" fmla="*/ 114 h 144"/>
                <a:gd name="T84" fmla="*/ 129 w 176"/>
                <a:gd name="T85" fmla="*/ 112 h 144"/>
                <a:gd name="T86" fmla="*/ 103 w 176"/>
                <a:gd name="T87" fmla="*/ 62 h 144"/>
                <a:gd name="T88" fmla="*/ 102 w 176"/>
                <a:gd name="T89" fmla="*/ 66 h 144"/>
                <a:gd name="T90" fmla="*/ 125 w 176"/>
                <a:gd name="T91" fmla="*/ 111 h 144"/>
                <a:gd name="T92" fmla="*/ 88 w 176"/>
                <a:gd name="T93" fmla="*/ 140 h 144"/>
                <a:gd name="T94" fmla="*/ 62 w 176"/>
                <a:gd name="T95" fmla="*/ 132 h 144"/>
                <a:gd name="T96" fmla="*/ 88 w 176"/>
                <a:gd name="T97" fmla="*/ 144 h 144"/>
                <a:gd name="T98" fmla="*/ 115 w 176"/>
                <a:gd name="T99"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44">
                  <a:moveTo>
                    <a:pt x="52" y="118"/>
                  </a:moveTo>
                  <a:cubicBezTo>
                    <a:pt x="48" y="118"/>
                    <a:pt x="44" y="122"/>
                    <a:pt x="44" y="126"/>
                  </a:cubicBezTo>
                  <a:cubicBezTo>
                    <a:pt x="44" y="130"/>
                    <a:pt x="48" y="134"/>
                    <a:pt x="52" y="134"/>
                  </a:cubicBezTo>
                  <a:cubicBezTo>
                    <a:pt x="56" y="134"/>
                    <a:pt x="60" y="130"/>
                    <a:pt x="60" y="126"/>
                  </a:cubicBezTo>
                  <a:cubicBezTo>
                    <a:pt x="60" y="122"/>
                    <a:pt x="56" y="118"/>
                    <a:pt x="52" y="118"/>
                  </a:cubicBezTo>
                  <a:close/>
                  <a:moveTo>
                    <a:pt x="52" y="130"/>
                  </a:moveTo>
                  <a:cubicBezTo>
                    <a:pt x="50" y="130"/>
                    <a:pt x="48" y="128"/>
                    <a:pt x="48" y="126"/>
                  </a:cubicBezTo>
                  <a:cubicBezTo>
                    <a:pt x="48" y="124"/>
                    <a:pt x="50" y="122"/>
                    <a:pt x="52" y="122"/>
                  </a:cubicBezTo>
                  <a:cubicBezTo>
                    <a:pt x="54" y="122"/>
                    <a:pt x="56" y="124"/>
                    <a:pt x="56" y="126"/>
                  </a:cubicBezTo>
                  <a:cubicBezTo>
                    <a:pt x="56" y="128"/>
                    <a:pt x="54" y="130"/>
                    <a:pt x="52" y="130"/>
                  </a:cubicBezTo>
                  <a:close/>
                  <a:moveTo>
                    <a:pt x="76" y="64"/>
                  </a:moveTo>
                  <a:cubicBezTo>
                    <a:pt x="76" y="62"/>
                    <a:pt x="74" y="62"/>
                    <a:pt x="74" y="62"/>
                  </a:cubicBezTo>
                  <a:cubicBezTo>
                    <a:pt x="57" y="68"/>
                    <a:pt x="46" y="84"/>
                    <a:pt x="46" y="102"/>
                  </a:cubicBezTo>
                  <a:cubicBezTo>
                    <a:pt x="46" y="105"/>
                    <a:pt x="47" y="108"/>
                    <a:pt x="48" y="112"/>
                  </a:cubicBezTo>
                  <a:cubicBezTo>
                    <a:pt x="48" y="113"/>
                    <a:pt x="49" y="114"/>
                    <a:pt x="50" y="114"/>
                  </a:cubicBezTo>
                  <a:cubicBezTo>
                    <a:pt x="50" y="114"/>
                    <a:pt x="50" y="114"/>
                    <a:pt x="50" y="114"/>
                  </a:cubicBezTo>
                  <a:cubicBezTo>
                    <a:pt x="51" y="113"/>
                    <a:pt x="52" y="112"/>
                    <a:pt x="52" y="111"/>
                  </a:cubicBezTo>
                  <a:cubicBezTo>
                    <a:pt x="51" y="108"/>
                    <a:pt x="50" y="105"/>
                    <a:pt x="50" y="102"/>
                  </a:cubicBezTo>
                  <a:cubicBezTo>
                    <a:pt x="50" y="86"/>
                    <a:pt x="60" y="72"/>
                    <a:pt x="75" y="66"/>
                  </a:cubicBezTo>
                  <a:cubicBezTo>
                    <a:pt x="76" y="66"/>
                    <a:pt x="76" y="65"/>
                    <a:pt x="76" y="64"/>
                  </a:cubicBezTo>
                  <a:close/>
                  <a:moveTo>
                    <a:pt x="74" y="90"/>
                  </a:moveTo>
                  <a:cubicBezTo>
                    <a:pt x="74" y="95"/>
                    <a:pt x="76" y="99"/>
                    <a:pt x="80" y="102"/>
                  </a:cubicBezTo>
                  <a:cubicBezTo>
                    <a:pt x="72" y="105"/>
                    <a:pt x="66" y="113"/>
                    <a:pt x="66" y="122"/>
                  </a:cubicBezTo>
                  <a:cubicBezTo>
                    <a:pt x="66" y="123"/>
                    <a:pt x="67" y="124"/>
                    <a:pt x="68" y="124"/>
                  </a:cubicBezTo>
                  <a:cubicBezTo>
                    <a:pt x="69" y="124"/>
                    <a:pt x="70" y="123"/>
                    <a:pt x="70" y="122"/>
                  </a:cubicBezTo>
                  <a:cubicBezTo>
                    <a:pt x="70" y="112"/>
                    <a:pt x="77" y="105"/>
                    <a:pt x="86" y="104"/>
                  </a:cubicBezTo>
                  <a:cubicBezTo>
                    <a:pt x="87" y="104"/>
                    <a:pt x="88" y="104"/>
                    <a:pt x="88" y="104"/>
                  </a:cubicBezTo>
                  <a:cubicBezTo>
                    <a:pt x="88" y="104"/>
                    <a:pt x="89" y="104"/>
                    <a:pt x="90" y="104"/>
                  </a:cubicBezTo>
                  <a:cubicBezTo>
                    <a:pt x="99" y="105"/>
                    <a:pt x="106" y="113"/>
                    <a:pt x="106" y="122"/>
                  </a:cubicBezTo>
                  <a:cubicBezTo>
                    <a:pt x="106" y="123"/>
                    <a:pt x="107" y="124"/>
                    <a:pt x="108" y="124"/>
                  </a:cubicBezTo>
                  <a:cubicBezTo>
                    <a:pt x="109" y="124"/>
                    <a:pt x="110" y="123"/>
                    <a:pt x="110" y="122"/>
                  </a:cubicBezTo>
                  <a:cubicBezTo>
                    <a:pt x="110" y="113"/>
                    <a:pt x="104" y="105"/>
                    <a:pt x="96" y="102"/>
                  </a:cubicBezTo>
                  <a:cubicBezTo>
                    <a:pt x="100" y="99"/>
                    <a:pt x="102" y="95"/>
                    <a:pt x="102" y="90"/>
                  </a:cubicBezTo>
                  <a:cubicBezTo>
                    <a:pt x="102" y="82"/>
                    <a:pt x="96" y="76"/>
                    <a:pt x="88" y="76"/>
                  </a:cubicBezTo>
                  <a:cubicBezTo>
                    <a:pt x="80" y="76"/>
                    <a:pt x="74" y="82"/>
                    <a:pt x="74" y="90"/>
                  </a:cubicBezTo>
                  <a:close/>
                  <a:moveTo>
                    <a:pt x="88" y="80"/>
                  </a:moveTo>
                  <a:cubicBezTo>
                    <a:pt x="94" y="80"/>
                    <a:pt x="98" y="84"/>
                    <a:pt x="98" y="90"/>
                  </a:cubicBezTo>
                  <a:cubicBezTo>
                    <a:pt x="98" y="96"/>
                    <a:pt x="94" y="100"/>
                    <a:pt x="88" y="100"/>
                  </a:cubicBezTo>
                  <a:cubicBezTo>
                    <a:pt x="82" y="100"/>
                    <a:pt x="78" y="96"/>
                    <a:pt x="78" y="90"/>
                  </a:cubicBezTo>
                  <a:cubicBezTo>
                    <a:pt x="78" y="84"/>
                    <a:pt x="82" y="80"/>
                    <a:pt x="88" y="80"/>
                  </a:cubicBezTo>
                  <a:close/>
                  <a:moveTo>
                    <a:pt x="96" y="62"/>
                  </a:moveTo>
                  <a:cubicBezTo>
                    <a:pt x="96" y="58"/>
                    <a:pt x="92" y="54"/>
                    <a:pt x="88" y="54"/>
                  </a:cubicBezTo>
                  <a:cubicBezTo>
                    <a:pt x="84" y="54"/>
                    <a:pt x="80" y="58"/>
                    <a:pt x="80" y="62"/>
                  </a:cubicBezTo>
                  <a:cubicBezTo>
                    <a:pt x="80" y="66"/>
                    <a:pt x="84" y="70"/>
                    <a:pt x="88" y="70"/>
                  </a:cubicBezTo>
                  <a:cubicBezTo>
                    <a:pt x="92" y="70"/>
                    <a:pt x="96" y="66"/>
                    <a:pt x="96" y="62"/>
                  </a:cubicBezTo>
                  <a:close/>
                  <a:moveTo>
                    <a:pt x="84" y="62"/>
                  </a:moveTo>
                  <a:cubicBezTo>
                    <a:pt x="84" y="60"/>
                    <a:pt x="86" y="58"/>
                    <a:pt x="88" y="58"/>
                  </a:cubicBezTo>
                  <a:cubicBezTo>
                    <a:pt x="90" y="58"/>
                    <a:pt x="92" y="60"/>
                    <a:pt x="92" y="62"/>
                  </a:cubicBezTo>
                  <a:cubicBezTo>
                    <a:pt x="92" y="64"/>
                    <a:pt x="90" y="66"/>
                    <a:pt x="88" y="66"/>
                  </a:cubicBezTo>
                  <a:cubicBezTo>
                    <a:pt x="86" y="66"/>
                    <a:pt x="84" y="64"/>
                    <a:pt x="84" y="62"/>
                  </a:cubicBezTo>
                  <a:close/>
                  <a:moveTo>
                    <a:pt x="134" y="31"/>
                  </a:moveTo>
                  <a:cubicBezTo>
                    <a:pt x="126" y="12"/>
                    <a:pt x="108" y="0"/>
                    <a:pt x="88" y="0"/>
                  </a:cubicBezTo>
                  <a:cubicBezTo>
                    <a:pt x="68" y="0"/>
                    <a:pt x="50" y="12"/>
                    <a:pt x="42" y="31"/>
                  </a:cubicBezTo>
                  <a:cubicBezTo>
                    <a:pt x="18" y="34"/>
                    <a:pt x="0" y="55"/>
                    <a:pt x="0" y="79"/>
                  </a:cubicBezTo>
                  <a:cubicBezTo>
                    <a:pt x="0" y="98"/>
                    <a:pt x="12" y="116"/>
                    <a:pt x="30" y="124"/>
                  </a:cubicBezTo>
                  <a:cubicBezTo>
                    <a:pt x="32" y="125"/>
                    <a:pt x="34" y="124"/>
                    <a:pt x="35" y="122"/>
                  </a:cubicBezTo>
                  <a:cubicBezTo>
                    <a:pt x="36" y="120"/>
                    <a:pt x="35" y="118"/>
                    <a:pt x="33" y="117"/>
                  </a:cubicBezTo>
                  <a:cubicBezTo>
                    <a:pt x="18" y="111"/>
                    <a:pt x="8" y="96"/>
                    <a:pt x="8" y="79"/>
                  </a:cubicBezTo>
                  <a:cubicBezTo>
                    <a:pt x="8" y="58"/>
                    <a:pt x="24" y="40"/>
                    <a:pt x="45" y="38"/>
                  </a:cubicBezTo>
                  <a:cubicBezTo>
                    <a:pt x="48" y="38"/>
                    <a:pt x="48" y="38"/>
                    <a:pt x="48" y="38"/>
                  </a:cubicBezTo>
                  <a:cubicBezTo>
                    <a:pt x="48" y="36"/>
                    <a:pt x="48" y="36"/>
                    <a:pt x="48" y="36"/>
                  </a:cubicBezTo>
                  <a:cubicBezTo>
                    <a:pt x="54" y="19"/>
                    <a:pt x="70" y="8"/>
                    <a:pt x="88" y="8"/>
                  </a:cubicBezTo>
                  <a:cubicBezTo>
                    <a:pt x="106" y="8"/>
                    <a:pt x="122" y="19"/>
                    <a:pt x="128" y="36"/>
                  </a:cubicBezTo>
                  <a:cubicBezTo>
                    <a:pt x="128" y="38"/>
                    <a:pt x="128" y="38"/>
                    <a:pt x="128" y="38"/>
                  </a:cubicBezTo>
                  <a:cubicBezTo>
                    <a:pt x="131" y="38"/>
                    <a:pt x="131" y="38"/>
                    <a:pt x="131" y="38"/>
                  </a:cubicBezTo>
                  <a:cubicBezTo>
                    <a:pt x="152" y="41"/>
                    <a:pt x="168" y="58"/>
                    <a:pt x="168" y="79"/>
                  </a:cubicBezTo>
                  <a:cubicBezTo>
                    <a:pt x="168" y="96"/>
                    <a:pt x="158" y="111"/>
                    <a:pt x="143" y="117"/>
                  </a:cubicBezTo>
                  <a:cubicBezTo>
                    <a:pt x="141" y="118"/>
                    <a:pt x="140" y="120"/>
                    <a:pt x="141" y="122"/>
                  </a:cubicBezTo>
                  <a:cubicBezTo>
                    <a:pt x="142" y="124"/>
                    <a:pt x="143" y="124"/>
                    <a:pt x="144" y="124"/>
                  </a:cubicBezTo>
                  <a:cubicBezTo>
                    <a:pt x="145" y="124"/>
                    <a:pt x="145" y="124"/>
                    <a:pt x="146" y="124"/>
                  </a:cubicBezTo>
                  <a:cubicBezTo>
                    <a:pt x="164" y="116"/>
                    <a:pt x="176" y="98"/>
                    <a:pt x="176" y="79"/>
                  </a:cubicBezTo>
                  <a:cubicBezTo>
                    <a:pt x="176" y="55"/>
                    <a:pt x="158" y="34"/>
                    <a:pt x="134" y="31"/>
                  </a:cubicBezTo>
                  <a:close/>
                  <a:moveTo>
                    <a:pt x="124" y="118"/>
                  </a:moveTo>
                  <a:cubicBezTo>
                    <a:pt x="120" y="118"/>
                    <a:pt x="116" y="122"/>
                    <a:pt x="116" y="126"/>
                  </a:cubicBezTo>
                  <a:cubicBezTo>
                    <a:pt x="116" y="130"/>
                    <a:pt x="120" y="134"/>
                    <a:pt x="124" y="134"/>
                  </a:cubicBezTo>
                  <a:cubicBezTo>
                    <a:pt x="128" y="134"/>
                    <a:pt x="132" y="130"/>
                    <a:pt x="132" y="126"/>
                  </a:cubicBezTo>
                  <a:cubicBezTo>
                    <a:pt x="132" y="122"/>
                    <a:pt x="128" y="118"/>
                    <a:pt x="124" y="118"/>
                  </a:cubicBezTo>
                  <a:close/>
                  <a:moveTo>
                    <a:pt x="124" y="130"/>
                  </a:moveTo>
                  <a:cubicBezTo>
                    <a:pt x="122" y="130"/>
                    <a:pt x="120" y="128"/>
                    <a:pt x="120" y="126"/>
                  </a:cubicBezTo>
                  <a:cubicBezTo>
                    <a:pt x="120" y="124"/>
                    <a:pt x="122" y="122"/>
                    <a:pt x="124" y="122"/>
                  </a:cubicBezTo>
                  <a:cubicBezTo>
                    <a:pt x="126" y="122"/>
                    <a:pt x="128" y="124"/>
                    <a:pt x="128" y="126"/>
                  </a:cubicBezTo>
                  <a:cubicBezTo>
                    <a:pt x="128" y="128"/>
                    <a:pt x="126" y="130"/>
                    <a:pt x="124" y="130"/>
                  </a:cubicBezTo>
                  <a:close/>
                  <a:moveTo>
                    <a:pt x="125" y="111"/>
                  </a:moveTo>
                  <a:cubicBezTo>
                    <a:pt x="124" y="112"/>
                    <a:pt x="125" y="113"/>
                    <a:pt x="126" y="114"/>
                  </a:cubicBezTo>
                  <a:cubicBezTo>
                    <a:pt x="127" y="114"/>
                    <a:pt x="127" y="114"/>
                    <a:pt x="127" y="114"/>
                  </a:cubicBezTo>
                  <a:cubicBezTo>
                    <a:pt x="128" y="114"/>
                    <a:pt x="128" y="113"/>
                    <a:pt x="129" y="112"/>
                  </a:cubicBezTo>
                  <a:cubicBezTo>
                    <a:pt x="130" y="109"/>
                    <a:pt x="130" y="105"/>
                    <a:pt x="130" y="102"/>
                  </a:cubicBezTo>
                  <a:cubicBezTo>
                    <a:pt x="130" y="84"/>
                    <a:pt x="119" y="68"/>
                    <a:pt x="103" y="62"/>
                  </a:cubicBezTo>
                  <a:cubicBezTo>
                    <a:pt x="102" y="62"/>
                    <a:pt x="101" y="62"/>
                    <a:pt x="100" y="64"/>
                  </a:cubicBezTo>
                  <a:cubicBezTo>
                    <a:pt x="100" y="65"/>
                    <a:pt x="100" y="66"/>
                    <a:pt x="102" y="66"/>
                  </a:cubicBezTo>
                  <a:cubicBezTo>
                    <a:pt x="116" y="72"/>
                    <a:pt x="126" y="86"/>
                    <a:pt x="126" y="102"/>
                  </a:cubicBezTo>
                  <a:cubicBezTo>
                    <a:pt x="126" y="105"/>
                    <a:pt x="126" y="108"/>
                    <a:pt x="125" y="111"/>
                  </a:cubicBezTo>
                  <a:close/>
                  <a:moveTo>
                    <a:pt x="111" y="132"/>
                  </a:moveTo>
                  <a:cubicBezTo>
                    <a:pt x="104" y="137"/>
                    <a:pt x="96" y="140"/>
                    <a:pt x="88" y="140"/>
                  </a:cubicBezTo>
                  <a:cubicBezTo>
                    <a:pt x="80" y="140"/>
                    <a:pt x="71" y="137"/>
                    <a:pt x="65" y="132"/>
                  </a:cubicBezTo>
                  <a:cubicBezTo>
                    <a:pt x="64" y="131"/>
                    <a:pt x="63" y="132"/>
                    <a:pt x="62" y="132"/>
                  </a:cubicBezTo>
                  <a:cubicBezTo>
                    <a:pt x="61" y="133"/>
                    <a:pt x="62" y="134"/>
                    <a:pt x="62" y="135"/>
                  </a:cubicBezTo>
                  <a:cubicBezTo>
                    <a:pt x="70" y="141"/>
                    <a:pt x="79" y="144"/>
                    <a:pt x="88" y="144"/>
                  </a:cubicBezTo>
                  <a:cubicBezTo>
                    <a:pt x="98" y="144"/>
                    <a:pt x="107" y="141"/>
                    <a:pt x="114" y="135"/>
                  </a:cubicBezTo>
                  <a:cubicBezTo>
                    <a:pt x="115" y="134"/>
                    <a:pt x="116" y="133"/>
                    <a:pt x="115" y="132"/>
                  </a:cubicBezTo>
                  <a:cubicBezTo>
                    <a:pt x="114" y="132"/>
                    <a:pt x="112" y="131"/>
                    <a:pt x="111" y="132"/>
                  </a:cubicBez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345"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5" name="Freeform 15"/>
            <p:cNvSpPr>
              <a:spLocks noEditPoints="1"/>
            </p:cNvSpPr>
            <p:nvPr/>
          </p:nvSpPr>
          <p:spPr bwMode="auto">
            <a:xfrm>
              <a:off x="4775320" y="2353059"/>
              <a:ext cx="172011" cy="157354"/>
            </a:xfrm>
            <a:custGeom>
              <a:avLst/>
              <a:gdLst>
                <a:gd name="T0" fmla="*/ 107 w 184"/>
                <a:gd name="T1" fmla="*/ 115 h 184"/>
                <a:gd name="T2" fmla="*/ 110 w 184"/>
                <a:gd name="T3" fmla="*/ 76 h 184"/>
                <a:gd name="T4" fmla="*/ 74 w 184"/>
                <a:gd name="T5" fmla="*/ 76 h 184"/>
                <a:gd name="T6" fmla="*/ 78 w 184"/>
                <a:gd name="T7" fmla="*/ 115 h 184"/>
                <a:gd name="T8" fmla="*/ 77 w 184"/>
                <a:gd name="T9" fmla="*/ 81 h 184"/>
                <a:gd name="T10" fmla="*/ 92 w 184"/>
                <a:gd name="T11" fmla="*/ 69 h 184"/>
                <a:gd name="T12" fmla="*/ 107 w 184"/>
                <a:gd name="T13" fmla="*/ 81 h 184"/>
                <a:gd name="T14" fmla="*/ 122 w 184"/>
                <a:gd name="T15" fmla="*/ 95 h 184"/>
                <a:gd name="T16" fmla="*/ 77 w 184"/>
                <a:gd name="T17" fmla="*/ 110 h 184"/>
                <a:gd name="T18" fmla="*/ 76 w 184"/>
                <a:gd name="T19" fmla="*/ 81 h 184"/>
                <a:gd name="T20" fmla="*/ 0 w 184"/>
                <a:gd name="T21" fmla="*/ 92 h 184"/>
                <a:gd name="T22" fmla="*/ 184 w 184"/>
                <a:gd name="T23" fmla="*/ 92 h 184"/>
                <a:gd name="T24" fmla="*/ 157 w 184"/>
                <a:gd name="T25" fmla="*/ 41 h 184"/>
                <a:gd name="T26" fmla="*/ 119 w 184"/>
                <a:gd name="T27" fmla="*/ 13 h 184"/>
                <a:gd name="T28" fmla="*/ 150 w 184"/>
                <a:gd name="T29" fmla="*/ 92 h 184"/>
                <a:gd name="T30" fmla="*/ 44 w 184"/>
                <a:gd name="T31" fmla="*/ 138 h 184"/>
                <a:gd name="T32" fmla="*/ 44 w 184"/>
                <a:gd name="T33" fmla="*/ 46 h 184"/>
                <a:gd name="T34" fmla="*/ 150 w 184"/>
                <a:gd name="T35" fmla="*/ 92 h 184"/>
                <a:gd name="T36" fmla="*/ 47 w 184"/>
                <a:gd name="T37" fmla="*/ 41 h 184"/>
                <a:gd name="T38" fmla="*/ 137 w 184"/>
                <a:gd name="T39" fmla="*/ 41 h 184"/>
                <a:gd name="T40" fmla="*/ 41 w 184"/>
                <a:gd name="T41" fmla="*/ 42 h 184"/>
                <a:gd name="T42" fmla="*/ 65 w 184"/>
                <a:gd name="T43" fmla="*/ 14 h 184"/>
                <a:gd name="T44" fmla="*/ 23 w 184"/>
                <a:gd name="T45" fmla="*/ 46 h 184"/>
                <a:gd name="T46" fmla="*/ 30 w 184"/>
                <a:gd name="T47" fmla="*/ 92 h 184"/>
                <a:gd name="T48" fmla="*/ 23 w 184"/>
                <a:gd name="T49" fmla="*/ 138 h 184"/>
                <a:gd name="T50" fmla="*/ 27 w 184"/>
                <a:gd name="T51" fmla="*/ 143 h 184"/>
                <a:gd name="T52" fmla="*/ 65 w 184"/>
                <a:gd name="T53" fmla="*/ 171 h 184"/>
                <a:gd name="T54" fmla="*/ 47 w 184"/>
                <a:gd name="T55" fmla="*/ 143 h 184"/>
                <a:gd name="T56" fmla="*/ 92 w 184"/>
                <a:gd name="T57" fmla="*/ 175 h 184"/>
                <a:gd name="T58" fmla="*/ 119 w 184"/>
                <a:gd name="T59" fmla="*/ 170 h 184"/>
                <a:gd name="T60" fmla="*/ 157 w 184"/>
                <a:gd name="T61" fmla="*/ 142 h 184"/>
                <a:gd name="T62" fmla="*/ 144 w 184"/>
                <a:gd name="T63" fmla="*/ 138 h 184"/>
                <a:gd name="T64" fmla="*/ 144 w 184"/>
                <a:gd name="T65" fmla="*/ 46 h 184"/>
                <a:gd name="T66" fmla="*/ 175 w 184"/>
                <a:gd name="T67" fmla="*/ 92 h 184"/>
                <a:gd name="T68" fmla="*/ 144 w 184"/>
                <a:gd name="T69" fmla="*/ 13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 h="184">
                  <a:moveTo>
                    <a:pt x="78" y="115"/>
                  </a:moveTo>
                  <a:cubicBezTo>
                    <a:pt x="107" y="115"/>
                    <a:pt x="107" y="115"/>
                    <a:pt x="107" y="115"/>
                  </a:cubicBezTo>
                  <a:cubicBezTo>
                    <a:pt x="118" y="115"/>
                    <a:pt x="126" y="106"/>
                    <a:pt x="126" y="95"/>
                  </a:cubicBezTo>
                  <a:cubicBezTo>
                    <a:pt x="126" y="86"/>
                    <a:pt x="119" y="78"/>
                    <a:pt x="110" y="76"/>
                  </a:cubicBezTo>
                  <a:cubicBezTo>
                    <a:pt x="107" y="69"/>
                    <a:pt x="100" y="65"/>
                    <a:pt x="92" y="65"/>
                  </a:cubicBezTo>
                  <a:cubicBezTo>
                    <a:pt x="84" y="65"/>
                    <a:pt x="77" y="69"/>
                    <a:pt x="74" y="76"/>
                  </a:cubicBezTo>
                  <a:cubicBezTo>
                    <a:pt x="65" y="78"/>
                    <a:pt x="58" y="86"/>
                    <a:pt x="58" y="95"/>
                  </a:cubicBezTo>
                  <a:cubicBezTo>
                    <a:pt x="58" y="106"/>
                    <a:pt x="67" y="115"/>
                    <a:pt x="78" y="115"/>
                  </a:cubicBezTo>
                  <a:close/>
                  <a:moveTo>
                    <a:pt x="76" y="81"/>
                  </a:moveTo>
                  <a:cubicBezTo>
                    <a:pt x="77" y="81"/>
                    <a:pt x="77" y="81"/>
                    <a:pt x="77" y="81"/>
                  </a:cubicBezTo>
                  <a:cubicBezTo>
                    <a:pt x="78" y="79"/>
                    <a:pt x="78" y="79"/>
                    <a:pt x="78" y="79"/>
                  </a:cubicBezTo>
                  <a:cubicBezTo>
                    <a:pt x="80" y="73"/>
                    <a:pt x="85" y="69"/>
                    <a:pt x="92" y="69"/>
                  </a:cubicBezTo>
                  <a:cubicBezTo>
                    <a:pt x="99" y="69"/>
                    <a:pt x="104" y="73"/>
                    <a:pt x="106" y="79"/>
                  </a:cubicBezTo>
                  <a:cubicBezTo>
                    <a:pt x="107" y="81"/>
                    <a:pt x="107" y="81"/>
                    <a:pt x="107" y="81"/>
                  </a:cubicBezTo>
                  <a:cubicBezTo>
                    <a:pt x="108" y="81"/>
                    <a:pt x="108" y="81"/>
                    <a:pt x="108" y="81"/>
                  </a:cubicBezTo>
                  <a:cubicBezTo>
                    <a:pt x="116" y="82"/>
                    <a:pt x="122" y="88"/>
                    <a:pt x="122" y="95"/>
                  </a:cubicBezTo>
                  <a:cubicBezTo>
                    <a:pt x="122" y="104"/>
                    <a:pt x="115" y="110"/>
                    <a:pt x="106" y="110"/>
                  </a:cubicBezTo>
                  <a:cubicBezTo>
                    <a:pt x="77" y="110"/>
                    <a:pt x="77" y="110"/>
                    <a:pt x="77" y="110"/>
                  </a:cubicBezTo>
                  <a:cubicBezTo>
                    <a:pt x="69" y="110"/>
                    <a:pt x="62" y="104"/>
                    <a:pt x="62" y="95"/>
                  </a:cubicBezTo>
                  <a:cubicBezTo>
                    <a:pt x="62" y="88"/>
                    <a:pt x="68" y="82"/>
                    <a:pt x="76" y="81"/>
                  </a:cubicBezTo>
                  <a:close/>
                  <a:moveTo>
                    <a:pt x="92" y="0"/>
                  </a:moveTo>
                  <a:cubicBezTo>
                    <a:pt x="41" y="0"/>
                    <a:pt x="0" y="41"/>
                    <a:pt x="0" y="92"/>
                  </a:cubicBezTo>
                  <a:cubicBezTo>
                    <a:pt x="0" y="143"/>
                    <a:pt x="41" y="184"/>
                    <a:pt x="92" y="184"/>
                  </a:cubicBezTo>
                  <a:cubicBezTo>
                    <a:pt x="143" y="184"/>
                    <a:pt x="184" y="143"/>
                    <a:pt x="184" y="92"/>
                  </a:cubicBezTo>
                  <a:cubicBezTo>
                    <a:pt x="184" y="41"/>
                    <a:pt x="143" y="0"/>
                    <a:pt x="92" y="0"/>
                  </a:cubicBezTo>
                  <a:close/>
                  <a:moveTo>
                    <a:pt x="157" y="41"/>
                  </a:moveTo>
                  <a:cubicBezTo>
                    <a:pt x="142" y="41"/>
                    <a:pt x="142" y="41"/>
                    <a:pt x="142" y="41"/>
                  </a:cubicBezTo>
                  <a:cubicBezTo>
                    <a:pt x="136" y="30"/>
                    <a:pt x="128" y="20"/>
                    <a:pt x="119" y="13"/>
                  </a:cubicBezTo>
                  <a:cubicBezTo>
                    <a:pt x="134" y="19"/>
                    <a:pt x="148" y="29"/>
                    <a:pt x="157" y="41"/>
                  </a:cubicBezTo>
                  <a:close/>
                  <a:moveTo>
                    <a:pt x="150" y="92"/>
                  </a:moveTo>
                  <a:cubicBezTo>
                    <a:pt x="150" y="109"/>
                    <a:pt x="146" y="125"/>
                    <a:pt x="140" y="138"/>
                  </a:cubicBezTo>
                  <a:cubicBezTo>
                    <a:pt x="44" y="138"/>
                    <a:pt x="44" y="138"/>
                    <a:pt x="44" y="138"/>
                  </a:cubicBezTo>
                  <a:cubicBezTo>
                    <a:pt x="38" y="125"/>
                    <a:pt x="35" y="109"/>
                    <a:pt x="35" y="92"/>
                  </a:cubicBezTo>
                  <a:cubicBezTo>
                    <a:pt x="35" y="75"/>
                    <a:pt x="38" y="59"/>
                    <a:pt x="44" y="46"/>
                  </a:cubicBezTo>
                  <a:cubicBezTo>
                    <a:pt x="140" y="46"/>
                    <a:pt x="140" y="46"/>
                    <a:pt x="140" y="46"/>
                  </a:cubicBezTo>
                  <a:cubicBezTo>
                    <a:pt x="146" y="59"/>
                    <a:pt x="150" y="75"/>
                    <a:pt x="150" y="92"/>
                  </a:cubicBezTo>
                  <a:close/>
                  <a:moveTo>
                    <a:pt x="137" y="41"/>
                  </a:moveTo>
                  <a:cubicBezTo>
                    <a:pt x="47" y="41"/>
                    <a:pt x="47" y="41"/>
                    <a:pt x="47" y="41"/>
                  </a:cubicBezTo>
                  <a:cubicBezTo>
                    <a:pt x="57" y="22"/>
                    <a:pt x="74" y="9"/>
                    <a:pt x="92" y="9"/>
                  </a:cubicBezTo>
                  <a:cubicBezTo>
                    <a:pt x="110" y="9"/>
                    <a:pt x="127" y="22"/>
                    <a:pt x="137" y="41"/>
                  </a:cubicBezTo>
                  <a:close/>
                  <a:moveTo>
                    <a:pt x="65" y="14"/>
                  </a:moveTo>
                  <a:cubicBezTo>
                    <a:pt x="56" y="20"/>
                    <a:pt x="47" y="30"/>
                    <a:pt x="41" y="42"/>
                  </a:cubicBezTo>
                  <a:cubicBezTo>
                    <a:pt x="27" y="42"/>
                    <a:pt x="27" y="42"/>
                    <a:pt x="27" y="42"/>
                  </a:cubicBezTo>
                  <a:cubicBezTo>
                    <a:pt x="36" y="29"/>
                    <a:pt x="50" y="19"/>
                    <a:pt x="65" y="14"/>
                  </a:cubicBezTo>
                  <a:close/>
                  <a:moveTo>
                    <a:pt x="9" y="92"/>
                  </a:moveTo>
                  <a:cubicBezTo>
                    <a:pt x="9" y="75"/>
                    <a:pt x="14" y="59"/>
                    <a:pt x="23" y="46"/>
                  </a:cubicBezTo>
                  <a:cubicBezTo>
                    <a:pt x="40" y="46"/>
                    <a:pt x="40" y="46"/>
                    <a:pt x="40" y="46"/>
                  </a:cubicBezTo>
                  <a:cubicBezTo>
                    <a:pt x="34" y="59"/>
                    <a:pt x="30" y="75"/>
                    <a:pt x="30" y="92"/>
                  </a:cubicBezTo>
                  <a:cubicBezTo>
                    <a:pt x="30" y="109"/>
                    <a:pt x="34" y="125"/>
                    <a:pt x="40" y="138"/>
                  </a:cubicBezTo>
                  <a:cubicBezTo>
                    <a:pt x="23" y="138"/>
                    <a:pt x="23" y="138"/>
                    <a:pt x="23" y="138"/>
                  </a:cubicBezTo>
                  <a:cubicBezTo>
                    <a:pt x="14" y="125"/>
                    <a:pt x="9" y="109"/>
                    <a:pt x="9" y="92"/>
                  </a:cubicBezTo>
                  <a:close/>
                  <a:moveTo>
                    <a:pt x="27" y="143"/>
                  </a:moveTo>
                  <a:cubicBezTo>
                    <a:pt x="42" y="143"/>
                    <a:pt x="42" y="143"/>
                    <a:pt x="42" y="143"/>
                  </a:cubicBezTo>
                  <a:cubicBezTo>
                    <a:pt x="48" y="154"/>
                    <a:pt x="56" y="164"/>
                    <a:pt x="65" y="171"/>
                  </a:cubicBezTo>
                  <a:cubicBezTo>
                    <a:pt x="50" y="165"/>
                    <a:pt x="36" y="155"/>
                    <a:pt x="27" y="143"/>
                  </a:cubicBezTo>
                  <a:close/>
                  <a:moveTo>
                    <a:pt x="47" y="143"/>
                  </a:moveTo>
                  <a:cubicBezTo>
                    <a:pt x="138" y="143"/>
                    <a:pt x="138" y="143"/>
                    <a:pt x="138" y="143"/>
                  </a:cubicBezTo>
                  <a:cubicBezTo>
                    <a:pt x="127" y="162"/>
                    <a:pt x="110" y="175"/>
                    <a:pt x="92" y="175"/>
                  </a:cubicBezTo>
                  <a:cubicBezTo>
                    <a:pt x="74" y="175"/>
                    <a:pt x="57" y="162"/>
                    <a:pt x="47" y="143"/>
                  </a:cubicBezTo>
                  <a:close/>
                  <a:moveTo>
                    <a:pt x="119" y="170"/>
                  </a:moveTo>
                  <a:cubicBezTo>
                    <a:pt x="128" y="164"/>
                    <a:pt x="137" y="154"/>
                    <a:pt x="143" y="142"/>
                  </a:cubicBezTo>
                  <a:cubicBezTo>
                    <a:pt x="157" y="142"/>
                    <a:pt x="157" y="142"/>
                    <a:pt x="157" y="142"/>
                  </a:cubicBezTo>
                  <a:cubicBezTo>
                    <a:pt x="148" y="155"/>
                    <a:pt x="134" y="165"/>
                    <a:pt x="119" y="170"/>
                  </a:cubicBezTo>
                  <a:close/>
                  <a:moveTo>
                    <a:pt x="144" y="138"/>
                  </a:moveTo>
                  <a:cubicBezTo>
                    <a:pt x="150" y="125"/>
                    <a:pt x="154" y="109"/>
                    <a:pt x="154" y="92"/>
                  </a:cubicBezTo>
                  <a:cubicBezTo>
                    <a:pt x="154" y="75"/>
                    <a:pt x="150" y="59"/>
                    <a:pt x="144" y="46"/>
                  </a:cubicBezTo>
                  <a:cubicBezTo>
                    <a:pt x="161" y="46"/>
                    <a:pt x="161" y="46"/>
                    <a:pt x="161" y="46"/>
                  </a:cubicBezTo>
                  <a:cubicBezTo>
                    <a:pt x="170" y="59"/>
                    <a:pt x="175" y="75"/>
                    <a:pt x="175" y="92"/>
                  </a:cubicBezTo>
                  <a:cubicBezTo>
                    <a:pt x="175" y="109"/>
                    <a:pt x="170" y="125"/>
                    <a:pt x="161" y="138"/>
                  </a:cubicBezTo>
                  <a:lnTo>
                    <a:pt x="144" y="138"/>
                  </a:lnTo>
                  <a:close/>
                </a:path>
              </a:pathLst>
            </a:custGeom>
            <a:solidFill>
              <a:srgbClr val="1D1D1A"/>
            </a:solidFill>
            <a:ln>
              <a:noFill/>
            </a:ln>
          </p:spPr>
          <p:txBody>
            <a:bodyPr vert="horz" wrap="square" lIns="0" tIns="0" rIns="0" bIns="0" numCol="1" anchor="t" anchorCtr="0" compatLnSpc="1">
              <a:prstTxWarp prst="textNoShape">
                <a:avLst/>
              </a:prstTxWarp>
            </a:bodyPr>
            <a:lstStyle/>
            <a:p>
              <a:pPr marL="0" marR="0" lvl="0" indent="0" defTabSz="1218711" eaLnBrk="1" fontAlgn="auto" latinLnBrk="0" hangingPunct="1">
                <a:lnSpc>
                  <a:spcPct val="100000"/>
                </a:lnSpc>
                <a:spcBef>
                  <a:spcPts val="0"/>
                </a:spcBef>
                <a:spcAft>
                  <a:spcPts val="0"/>
                </a:spcAft>
                <a:buClrTx/>
                <a:buSzTx/>
                <a:buFontTx/>
                <a:buNone/>
                <a:tabLst/>
                <a:defRPr/>
              </a:pPr>
              <a:endParaRPr kumimoji="0" lang="zh-CN" altLang="en-US" sz="1099"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6" name="文本框 114"/>
            <p:cNvSpPr txBox="1"/>
            <p:nvPr/>
          </p:nvSpPr>
          <p:spPr>
            <a:xfrm>
              <a:off x="1815350" y="1443201"/>
              <a:ext cx="611415" cy="125776"/>
            </a:xfrm>
            <a:prstGeom prst="rect">
              <a:avLst/>
            </a:prstGeom>
            <a:noFill/>
          </p:spPr>
          <p:txBody>
            <a:bodyPr wrap="square" lIns="0" tIns="0" rIns="0" bIns="0" rtlCol="0">
              <a:spAutoFit/>
            </a:bodyPr>
            <a:lstStyle/>
            <a:p>
              <a:pPr marL="0" marR="0" lvl="0" indent="0" defTabSz="1218345"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计算</a:t>
              </a:r>
              <a:endParaRPr kumimoji="0" 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578" name="矩形 577"/>
          <p:cNvSpPr/>
          <p:nvPr/>
        </p:nvSpPr>
        <p:spPr>
          <a:xfrm>
            <a:off x="2617273" y="5540933"/>
            <a:ext cx="7347071" cy="583750"/>
          </a:xfrm>
          <a:prstGeom prst="rect">
            <a:avLst/>
          </a:prstGeom>
        </p:spPr>
        <p:txBody>
          <a:bodyPr wrap="square">
            <a:spAutoFit/>
          </a:bodyPr>
          <a:lstStyle/>
          <a:p>
            <a:pPr algn="ctr" defTabSz="914218" fontAlgn="base">
              <a:lnSpc>
                <a:spcPct val="150000"/>
              </a:lnSpc>
              <a:spcBef>
                <a:spcPct val="0"/>
              </a:spcBef>
              <a:spcAft>
                <a:spcPct val="0"/>
              </a:spcAft>
              <a:buClr>
                <a:srgbClr val="CC9900"/>
              </a:buClr>
              <a:defRPr/>
            </a:pPr>
            <a:r>
              <a:rPr lang="en-US" altLang="zh-CN" sz="2400" b="1" kern="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200+</a:t>
            </a:r>
            <a:r>
              <a:rPr lang="zh-CN" altLang="en-US" b="1" kern="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服务   包含：</a:t>
            </a:r>
            <a:r>
              <a:rPr lang="en-US" altLang="zh-CN" sz="2400" b="1" kern="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69</a:t>
            </a:r>
            <a:r>
              <a:rPr lang="zh-CN" altLang="en-US"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鲲鹏云服务  </a:t>
            </a:r>
            <a:r>
              <a:rPr lang="en-US" altLang="zh-CN" sz="2400" b="1"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43</a:t>
            </a:r>
            <a:r>
              <a:rPr lang="zh-CN" altLang="en-US"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昇腾云</a:t>
            </a:r>
            <a:r>
              <a:rPr lang="zh-CN" altLang="en-US" b="1" kern="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服务（截止</a:t>
            </a:r>
            <a:r>
              <a:rPr lang="en-US" altLang="zh-CN" b="1" kern="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2020</a:t>
            </a:r>
            <a:r>
              <a:rPr lang="zh-CN" altLang="en-US" b="1" kern="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年初）</a:t>
            </a:r>
            <a:endParaRPr lang="zh-CN" altLang="en-US"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17959918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sym typeface="Huawei Sans" panose="020C0503030203020204" pitchFamily="34" charset="0"/>
              </a:rPr>
              <a:t>鲲鹏弹性云</a:t>
            </a:r>
            <a:r>
              <a:rPr lang="zh-CN" altLang="en-US" sz="3200" dirty="0" smtClean="0">
                <a:sym typeface="Huawei Sans" panose="020C0503030203020204" pitchFamily="34" charset="0"/>
              </a:rPr>
              <a:t>服务器</a:t>
            </a:r>
            <a:endParaRPr lang="zh-CN" altLang="en-US" sz="3200" dirty="0">
              <a:sym typeface="Huawei Sans" panose="020C0503030203020204" pitchFamily="34" charset="0"/>
            </a:endParaRPr>
          </a:p>
        </p:txBody>
      </p:sp>
      <p:sp>
        <p:nvSpPr>
          <p:cNvPr id="71" name="矩形 70"/>
          <p:cNvSpPr/>
          <p:nvPr/>
        </p:nvSpPr>
        <p:spPr>
          <a:xfrm>
            <a:off x="701453" y="3557760"/>
            <a:ext cx="3381054" cy="276999"/>
          </a:xfrm>
          <a:prstGeom prst="rect">
            <a:avLst/>
          </a:prstGeom>
        </p:spPr>
        <p:txBody>
          <a:bodyPr wrap="none">
            <a:spAutoFit/>
          </a:bodyPr>
          <a:lstStyle/>
          <a:p>
            <a:pPr algn="ctr" defTabSz="914478"/>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CPU:MEM=1:2/1:4 | 400</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万</a:t>
            </a: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 PPS | 30G</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内网带宽</a:t>
            </a: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 </a:t>
            </a:r>
            <a:endPar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73" name="直接连接符 72"/>
          <p:cNvCxnSpPr/>
          <p:nvPr/>
        </p:nvCxnSpPr>
        <p:spPr>
          <a:xfrm>
            <a:off x="4265982" y="1993186"/>
            <a:ext cx="0" cy="1339217"/>
          </a:xfrm>
          <a:prstGeom prst="line">
            <a:avLst/>
          </a:prstGeom>
          <a:noFill/>
          <a:ln w="6350" cap="flat" cmpd="sng" algn="ctr">
            <a:solidFill>
              <a:srgbClr val="DDDDDD"/>
            </a:solidFill>
            <a:prstDash val="solid"/>
            <a:miter lim="800000"/>
          </a:ln>
          <a:effectLst/>
        </p:spPr>
      </p:cxnSp>
      <p:sp>
        <p:nvSpPr>
          <p:cNvPr id="77" name="矩形 76"/>
          <p:cNvSpPr/>
          <p:nvPr/>
        </p:nvSpPr>
        <p:spPr>
          <a:xfrm>
            <a:off x="1483716" y="3035714"/>
            <a:ext cx="1816523" cy="553998"/>
          </a:xfrm>
          <a:prstGeom prst="rect">
            <a:avLst/>
          </a:prstGeom>
        </p:spPr>
        <p:txBody>
          <a:bodyPr wrap="none">
            <a:spAutoFit/>
          </a:bodyPr>
          <a:lstStyle/>
          <a:p>
            <a:pPr algn="ctr" defTabSz="914478"/>
            <a:r>
              <a:rPr lang="zh-CN" altLang="en-US" sz="16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通用型</a:t>
            </a:r>
            <a:endParaRPr lang="en-US" altLang="zh-CN" sz="16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914478"/>
            <a:r>
              <a:rPr lang="zh-CN" altLang="en-US" sz="14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通用计算增强型</a:t>
            </a:r>
            <a:r>
              <a:rPr lang="en-US" altLang="zh-CN" sz="14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KC1</a:t>
            </a:r>
            <a:endParaRPr lang="zh-CN" altLang="en-US" sz="14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8" name="矩形 77"/>
          <p:cNvSpPr/>
          <p:nvPr/>
        </p:nvSpPr>
        <p:spPr>
          <a:xfrm>
            <a:off x="1100913" y="2155399"/>
            <a:ext cx="859531" cy="276999"/>
          </a:xfrm>
          <a:prstGeom prst="rect">
            <a:avLst/>
          </a:prstGeom>
        </p:spPr>
        <p:txBody>
          <a:bodyPr wrap="none">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网站</a:t>
            </a:r>
            <a:r>
              <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a:t>
            </a:r>
            <a:r>
              <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电商</a:t>
            </a:r>
          </a:p>
        </p:txBody>
      </p:sp>
      <p:sp>
        <p:nvSpPr>
          <p:cNvPr id="79" name="椭圆 78"/>
          <p:cNvSpPr/>
          <p:nvPr/>
        </p:nvSpPr>
        <p:spPr>
          <a:xfrm>
            <a:off x="1294335" y="1695966"/>
            <a:ext cx="472688" cy="472688"/>
          </a:xfrm>
          <a:prstGeom prst="ellipse">
            <a:avLst/>
          </a:prstGeom>
          <a:noFill/>
          <a:ln w="12700" cap="flat" cmpd="sng" algn="ctr">
            <a:solidFill>
              <a:srgbClr val="9B9B9B"/>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0" name="矩形 79"/>
          <p:cNvSpPr/>
          <p:nvPr/>
        </p:nvSpPr>
        <p:spPr>
          <a:xfrm>
            <a:off x="1174187" y="1774710"/>
            <a:ext cx="702302" cy="276999"/>
          </a:xfrm>
          <a:prstGeom prst="rect">
            <a:avLst/>
          </a:prstGeom>
        </p:spPr>
        <p:txBody>
          <a:bodyPr wrap="square">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Web</a:t>
            </a:r>
            <a:endParaRPr kumimoji="0" lang="zh-CN" altLang="en-US" sz="12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 name="矩形 80"/>
          <p:cNvSpPr/>
          <p:nvPr/>
        </p:nvSpPr>
        <p:spPr>
          <a:xfrm>
            <a:off x="1970575" y="2155399"/>
            <a:ext cx="492444" cy="276999"/>
          </a:xfrm>
          <a:prstGeom prst="rect">
            <a:avLst/>
          </a:prstGeom>
        </p:spPr>
        <p:txBody>
          <a:bodyPr wrap="none">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游戏</a:t>
            </a:r>
          </a:p>
        </p:txBody>
      </p:sp>
      <p:sp>
        <p:nvSpPr>
          <p:cNvPr id="82" name="椭圆 81"/>
          <p:cNvSpPr/>
          <p:nvPr/>
        </p:nvSpPr>
        <p:spPr>
          <a:xfrm>
            <a:off x="1980455" y="1695966"/>
            <a:ext cx="472688" cy="472688"/>
          </a:xfrm>
          <a:prstGeom prst="ellipse">
            <a:avLst/>
          </a:prstGeom>
          <a:noFill/>
          <a:ln w="12700" cap="flat" cmpd="sng" algn="ctr">
            <a:solidFill>
              <a:srgbClr val="9B9B9B"/>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83" name="Picture 12" descr="âgame icon pngâçå¾çæç´¢ç»æ"/>
          <p:cNvPicPr>
            <a:picLocks noChangeAspect="1" noChangeArrowheads="1"/>
          </p:cNvPicPr>
          <p:nvPr/>
        </p:nvPicPr>
        <p:blipFill>
          <a:blip r:embed="rId2" cstate="print">
            <a:duotone>
              <a:srgbClr val="DDDDD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053977" y="1772950"/>
            <a:ext cx="324724" cy="324724"/>
          </a:xfrm>
          <a:prstGeom prst="rect">
            <a:avLst/>
          </a:prstGeom>
          <a:noFill/>
          <a:extLst>
            <a:ext uri="{909E8E84-426E-40DD-AFC4-6F175D3DCCD1}">
              <a14:hiddenFill xmlns:a14="http://schemas.microsoft.com/office/drawing/2010/main">
                <a:solidFill>
                  <a:srgbClr val="FFFFFF"/>
                </a:solidFill>
              </a14:hiddenFill>
            </a:ext>
          </a:extLst>
        </p:spPr>
      </p:pic>
      <p:sp>
        <p:nvSpPr>
          <p:cNvPr id="84" name="矩形 83"/>
          <p:cNvSpPr/>
          <p:nvPr/>
        </p:nvSpPr>
        <p:spPr>
          <a:xfrm>
            <a:off x="3169457" y="2159752"/>
            <a:ext cx="954108" cy="276999"/>
          </a:xfrm>
          <a:prstGeom prst="rect">
            <a:avLst/>
          </a:prstGeom>
        </p:spPr>
        <p:txBody>
          <a:bodyPr wrap="none">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高性能计算</a:t>
            </a:r>
          </a:p>
        </p:txBody>
      </p:sp>
      <p:sp>
        <p:nvSpPr>
          <p:cNvPr id="85" name="椭圆 84"/>
          <p:cNvSpPr/>
          <p:nvPr/>
        </p:nvSpPr>
        <p:spPr>
          <a:xfrm>
            <a:off x="3425176" y="1700319"/>
            <a:ext cx="472688" cy="472688"/>
          </a:xfrm>
          <a:prstGeom prst="ellipse">
            <a:avLst/>
          </a:prstGeom>
          <a:noFill/>
          <a:ln w="12700" cap="flat" cmpd="sng" algn="ctr">
            <a:solidFill>
              <a:srgbClr val="9B9B9B"/>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6" name="矩形 85"/>
          <p:cNvSpPr/>
          <p:nvPr/>
        </p:nvSpPr>
        <p:spPr>
          <a:xfrm>
            <a:off x="3339367" y="1783420"/>
            <a:ext cx="639114" cy="276999"/>
          </a:xfrm>
          <a:prstGeom prst="rect">
            <a:avLst/>
          </a:prstGeom>
        </p:spPr>
        <p:txBody>
          <a:bodyPr wrap="square">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HPC</a:t>
            </a:r>
            <a:endParaRPr kumimoji="0" lang="zh-CN" altLang="en-US" sz="12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7" name="矩形 86"/>
          <p:cNvSpPr/>
          <p:nvPr/>
        </p:nvSpPr>
        <p:spPr>
          <a:xfrm>
            <a:off x="5621489" y="2159750"/>
            <a:ext cx="646331" cy="276999"/>
          </a:xfrm>
          <a:prstGeom prst="rect">
            <a:avLst/>
          </a:prstGeom>
        </p:spPr>
        <p:txBody>
          <a:bodyPr wrap="none">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大数据</a:t>
            </a:r>
          </a:p>
        </p:txBody>
      </p:sp>
      <p:sp>
        <p:nvSpPr>
          <p:cNvPr id="88" name="椭圆 87"/>
          <p:cNvSpPr/>
          <p:nvPr/>
        </p:nvSpPr>
        <p:spPr>
          <a:xfrm>
            <a:off x="5723320" y="1700317"/>
            <a:ext cx="472688" cy="472688"/>
          </a:xfrm>
          <a:prstGeom prst="ellipse">
            <a:avLst/>
          </a:prstGeom>
          <a:noFill/>
          <a:ln w="12700" cap="flat" cmpd="sng" algn="ctr">
            <a:solidFill>
              <a:srgbClr val="9B9B9B"/>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9" name="database_138026"/>
          <p:cNvSpPr>
            <a:spLocks noChangeAspect="1"/>
          </p:cNvSpPr>
          <p:nvPr/>
        </p:nvSpPr>
        <p:spPr bwMode="auto">
          <a:xfrm>
            <a:off x="5812021" y="1774737"/>
            <a:ext cx="313122" cy="331770"/>
          </a:xfrm>
          <a:custGeom>
            <a:avLst/>
            <a:gdLst>
              <a:gd name="connsiteX0" fmla="*/ 401062 w 545519"/>
              <a:gd name="connsiteY0" fmla="*/ 336045 h 578007"/>
              <a:gd name="connsiteX1" fmla="*/ 312169 w 545519"/>
              <a:gd name="connsiteY1" fmla="*/ 424790 h 578007"/>
              <a:gd name="connsiteX2" fmla="*/ 401062 w 545519"/>
              <a:gd name="connsiteY2" fmla="*/ 513534 h 578007"/>
              <a:gd name="connsiteX3" fmla="*/ 490715 w 545519"/>
              <a:gd name="connsiteY3" fmla="*/ 424790 h 578007"/>
              <a:gd name="connsiteX4" fmla="*/ 401062 w 545519"/>
              <a:gd name="connsiteY4" fmla="*/ 336045 h 578007"/>
              <a:gd name="connsiteX5" fmla="*/ 401062 w 545519"/>
              <a:gd name="connsiteY5" fmla="*/ 315565 h 578007"/>
              <a:gd name="connsiteX6" fmla="*/ 510469 w 545519"/>
              <a:gd name="connsiteY6" fmla="*/ 424790 h 578007"/>
              <a:gd name="connsiteX7" fmla="*/ 482358 w 545519"/>
              <a:gd name="connsiteY7" fmla="*/ 497606 h 578007"/>
              <a:gd name="connsiteX8" fmla="*/ 542379 w 545519"/>
              <a:gd name="connsiteY8" fmla="*/ 561320 h 578007"/>
              <a:gd name="connsiteX9" fmla="*/ 542379 w 545519"/>
              <a:gd name="connsiteY9" fmla="*/ 575732 h 578007"/>
              <a:gd name="connsiteX10" fmla="*/ 535542 w 545519"/>
              <a:gd name="connsiteY10" fmla="*/ 578007 h 578007"/>
              <a:gd name="connsiteX11" fmla="*/ 527944 w 545519"/>
              <a:gd name="connsiteY11" fmla="*/ 574973 h 578007"/>
              <a:gd name="connsiteX12" fmla="*/ 467162 w 545519"/>
              <a:gd name="connsiteY12" fmla="*/ 511259 h 578007"/>
              <a:gd name="connsiteX13" fmla="*/ 401062 w 545519"/>
              <a:gd name="connsiteY13" fmla="*/ 534014 h 578007"/>
              <a:gd name="connsiteX14" fmla="*/ 292415 w 545519"/>
              <a:gd name="connsiteY14" fmla="*/ 424790 h 578007"/>
              <a:gd name="connsiteX15" fmla="*/ 401062 w 545519"/>
              <a:gd name="connsiteY15" fmla="*/ 315565 h 578007"/>
              <a:gd name="connsiteX16" fmla="*/ 20507 w 545519"/>
              <a:gd name="connsiteY16" fmla="*/ 134262 h 578007"/>
              <a:gd name="connsiteX17" fmla="*/ 20507 w 545519"/>
              <a:gd name="connsiteY17" fmla="*/ 217701 h 578007"/>
              <a:gd name="connsiteX18" fmla="*/ 21267 w 545519"/>
              <a:gd name="connsiteY18" fmla="*/ 222252 h 578007"/>
              <a:gd name="connsiteX19" fmla="*/ 22027 w 545519"/>
              <a:gd name="connsiteY19" fmla="*/ 226045 h 578007"/>
              <a:gd name="connsiteX20" fmla="*/ 23546 w 545519"/>
              <a:gd name="connsiteY20" fmla="*/ 229079 h 578007"/>
              <a:gd name="connsiteX21" fmla="*/ 25824 w 545519"/>
              <a:gd name="connsiteY21" fmla="*/ 232872 h 578007"/>
              <a:gd name="connsiteX22" fmla="*/ 28103 w 545519"/>
              <a:gd name="connsiteY22" fmla="*/ 235147 h 578007"/>
              <a:gd name="connsiteX23" fmla="*/ 31900 w 545519"/>
              <a:gd name="connsiteY23" fmla="*/ 239699 h 578007"/>
              <a:gd name="connsiteX24" fmla="*/ 34939 w 545519"/>
              <a:gd name="connsiteY24" fmla="*/ 241974 h 578007"/>
              <a:gd name="connsiteX25" fmla="*/ 40255 w 545519"/>
              <a:gd name="connsiteY25" fmla="*/ 246525 h 578007"/>
              <a:gd name="connsiteX26" fmla="*/ 42534 w 545519"/>
              <a:gd name="connsiteY26" fmla="*/ 248042 h 578007"/>
              <a:gd name="connsiteX27" fmla="*/ 50129 w 545519"/>
              <a:gd name="connsiteY27" fmla="*/ 252594 h 578007"/>
              <a:gd name="connsiteX28" fmla="*/ 51648 w 545519"/>
              <a:gd name="connsiteY28" fmla="*/ 254111 h 578007"/>
              <a:gd name="connsiteX29" fmla="*/ 61522 w 545519"/>
              <a:gd name="connsiteY29" fmla="*/ 258662 h 578007"/>
              <a:gd name="connsiteX30" fmla="*/ 63041 w 545519"/>
              <a:gd name="connsiteY30" fmla="*/ 259421 h 578007"/>
              <a:gd name="connsiteX31" fmla="*/ 75194 w 545519"/>
              <a:gd name="connsiteY31" fmla="*/ 264730 h 578007"/>
              <a:gd name="connsiteX32" fmla="*/ 161781 w 545519"/>
              <a:gd name="connsiteY32" fmla="*/ 286728 h 578007"/>
              <a:gd name="connsiteX33" fmla="*/ 162540 w 545519"/>
              <a:gd name="connsiteY33" fmla="*/ 286728 h 578007"/>
              <a:gd name="connsiteX34" fmla="*/ 183048 w 545519"/>
              <a:gd name="connsiteY34" fmla="*/ 289762 h 578007"/>
              <a:gd name="connsiteX35" fmla="*/ 186845 w 545519"/>
              <a:gd name="connsiteY35" fmla="*/ 289762 h 578007"/>
              <a:gd name="connsiteX36" fmla="*/ 205074 w 545519"/>
              <a:gd name="connsiteY36" fmla="*/ 291279 h 578007"/>
              <a:gd name="connsiteX37" fmla="*/ 214189 w 545519"/>
              <a:gd name="connsiteY37" fmla="*/ 292038 h 578007"/>
              <a:gd name="connsiteX38" fmla="*/ 228620 w 545519"/>
              <a:gd name="connsiteY38" fmla="*/ 292796 h 578007"/>
              <a:gd name="connsiteX39" fmla="*/ 252925 w 545519"/>
              <a:gd name="connsiteY39" fmla="*/ 293555 h 578007"/>
              <a:gd name="connsiteX40" fmla="*/ 277989 w 545519"/>
              <a:gd name="connsiteY40" fmla="*/ 292796 h 578007"/>
              <a:gd name="connsiteX41" fmla="*/ 292421 w 545519"/>
              <a:gd name="connsiteY41" fmla="*/ 292038 h 578007"/>
              <a:gd name="connsiteX42" fmla="*/ 301535 w 545519"/>
              <a:gd name="connsiteY42" fmla="*/ 291279 h 578007"/>
              <a:gd name="connsiteX43" fmla="*/ 319764 w 545519"/>
              <a:gd name="connsiteY43" fmla="*/ 289762 h 578007"/>
              <a:gd name="connsiteX44" fmla="*/ 323561 w 545519"/>
              <a:gd name="connsiteY44" fmla="*/ 289762 h 578007"/>
              <a:gd name="connsiteX45" fmla="*/ 344069 w 545519"/>
              <a:gd name="connsiteY45" fmla="*/ 286728 h 578007"/>
              <a:gd name="connsiteX46" fmla="*/ 344828 w 545519"/>
              <a:gd name="connsiteY46" fmla="*/ 286728 h 578007"/>
              <a:gd name="connsiteX47" fmla="*/ 431415 w 545519"/>
              <a:gd name="connsiteY47" fmla="*/ 264730 h 578007"/>
              <a:gd name="connsiteX48" fmla="*/ 443568 w 545519"/>
              <a:gd name="connsiteY48" fmla="*/ 259421 h 578007"/>
              <a:gd name="connsiteX49" fmla="*/ 445087 w 545519"/>
              <a:gd name="connsiteY49" fmla="*/ 258662 h 578007"/>
              <a:gd name="connsiteX50" fmla="*/ 454201 w 545519"/>
              <a:gd name="connsiteY50" fmla="*/ 254111 h 578007"/>
              <a:gd name="connsiteX51" fmla="*/ 456480 w 545519"/>
              <a:gd name="connsiteY51" fmla="*/ 252594 h 578007"/>
              <a:gd name="connsiteX52" fmla="*/ 464075 w 545519"/>
              <a:gd name="connsiteY52" fmla="*/ 248042 h 578007"/>
              <a:gd name="connsiteX53" fmla="*/ 466354 w 545519"/>
              <a:gd name="connsiteY53" fmla="*/ 246525 h 578007"/>
              <a:gd name="connsiteX54" fmla="*/ 471671 w 545519"/>
              <a:gd name="connsiteY54" fmla="*/ 241974 h 578007"/>
              <a:gd name="connsiteX55" fmla="*/ 474709 w 545519"/>
              <a:gd name="connsiteY55" fmla="*/ 239699 h 578007"/>
              <a:gd name="connsiteX56" fmla="*/ 478506 w 545519"/>
              <a:gd name="connsiteY56" fmla="*/ 235906 h 578007"/>
              <a:gd name="connsiteX57" fmla="*/ 480785 w 545519"/>
              <a:gd name="connsiteY57" fmla="*/ 232872 h 578007"/>
              <a:gd name="connsiteX58" fmla="*/ 483064 w 545519"/>
              <a:gd name="connsiteY58" fmla="*/ 229079 h 578007"/>
              <a:gd name="connsiteX59" fmla="*/ 484583 w 545519"/>
              <a:gd name="connsiteY59" fmla="*/ 226045 h 578007"/>
              <a:gd name="connsiteX60" fmla="*/ 485342 w 545519"/>
              <a:gd name="connsiteY60" fmla="*/ 222252 h 578007"/>
              <a:gd name="connsiteX61" fmla="*/ 486102 w 545519"/>
              <a:gd name="connsiteY61" fmla="*/ 217701 h 578007"/>
              <a:gd name="connsiteX62" fmla="*/ 486102 w 545519"/>
              <a:gd name="connsiteY62" fmla="*/ 134262 h 578007"/>
              <a:gd name="connsiteX63" fmla="*/ 482304 w 545519"/>
              <a:gd name="connsiteY63" fmla="*/ 138054 h 578007"/>
              <a:gd name="connsiteX64" fmla="*/ 480025 w 545519"/>
              <a:gd name="connsiteY64" fmla="*/ 139571 h 578007"/>
              <a:gd name="connsiteX65" fmla="*/ 470151 w 545519"/>
              <a:gd name="connsiteY65" fmla="*/ 146398 h 578007"/>
              <a:gd name="connsiteX66" fmla="*/ 467873 w 545519"/>
              <a:gd name="connsiteY66" fmla="*/ 147915 h 578007"/>
              <a:gd name="connsiteX67" fmla="*/ 458758 w 545519"/>
              <a:gd name="connsiteY67" fmla="*/ 153225 h 578007"/>
              <a:gd name="connsiteX68" fmla="*/ 454961 w 545519"/>
              <a:gd name="connsiteY68" fmla="*/ 155501 h 578007"/>
              <a:gd name="connsiteX69" fmla="*/ 442808 w 545519"/>
              <a:gd name="connsiteY69" fmla="*/ 160811 h 578007"/>
              <a:gd name="connsiteX70" fmla="*/ 441289 w 545519"/>
              <a:gd name="connsiteY70" fmla="*/ 161569 h 578007"/>
              <a:gd name="connsiteX71" fmla="*/ 426099 w 545519"/>
              <a:gd name="connsiteY71" fmla="*/ 167637 h 578007"/>
              <a:gd name="connsiteX72" fmla="*/ 421541 w 545519"/>
              <a:gd name="connsiteY72" fmla="*/ 169154 h 578007"/>
              <a:gd name="connsiteX73" fmla="*/ 408629 w 545519"/>
              <a:gd name="connsiteY73" fmla="*/ 172947 h 578007"/>
              <a:gd name="connsiteX74" fmla="*/ 404072 w 545519"/>
              <a:gd name="connsiteY74" fmla="*/ 174464 h 578007"/>
              <a:gd name="connsiteX75" fmla="*/ 385084 w 545519"/>
              <a:gd name="connsiteY75" fmla="*/ 179015 h 578007"/>
              <a:gd name="connsiteX76" fmla="*/ 382805 w 545519"/>
              <a:gd name="connsiteY76" fmla="*/ 179774 h 578007"/>
              <a:gd name="connsiteX77" fmla="*/ 365336 w 545519"/>
              <a:gd name="connsiteY77" fmla="*/ 182808 h 578007"/>
              <a:gd name="connsiteX78" fmla="*/ 359260 w 545519"/>
              <a:gd name="connsiteY78" fmla="*/ 184325 h 578007"/>
              <a:gd name="connsiteX79" fmla="*/ 341031 w 545519"/>
              <a:gd name="connsiteY79" fmla="*/ 186601 h 578007"/>
              <a:gd name="connsiteX80" fmla="*/ 336474 w 545519"/>
              <a:gd name="connsiteY80" fmla="*/ 187359 h 578007"/>
              <a:gd name="connsiteX81" fmla="*/ 312928 w 545519"/>
              <a:gd name="connsiteY81" fmla="*/ 189635 h 578007"/>
              <a:gd name="connsiteX82" fmla="*/ 306852 w 545519"/>
              <a:gd name="connsiteY82" fmla="*/ 190394 h 578007"/>
              <a:gd name="connsiteX83" fmla="*/ 287863 w 545519"/>
              <a:gd name="connsiteY83" fmla="*/ 191152 h 578007"/>
              <a:gd name="connsiteX84" fmla="*/ 280268 w 545519"/>
              <a:gd name="connsiteY84" fmla="*/ 191911 h 578007"/>
              <a:gd name="connsiteX85" fmla="*/ 252925 w 545519"/>
              <a:gd name="connsiteY85" fmla="*/ 191911 h 578007"/>
              <a:gd name="connsiteX86" fmla="*/ 226341 w 545519"/>
              <a:gd name="connsiteY86" fmla="*/ 191911 h 578007"/>
              <a:gd name="connsiteX87" fmla="*/ 218746 w 545519"/>
              <a:gd name="connsiteY87" fmla="*/ 191152 h 578007"/>
              <a:gd name="connsiteX88" fmla="*/ 199757 w 545519"/>
              <a:gd name="connsiteY88" fmla="*/ 190394 h 578007"/>
              <a:gd name="connsiteX89" fmla="*/ 193681 w 545519"/>
              <a:gd name="connsiteY89" fmla="*/ 189635 h 578007"/>
              <a:gd name="connsiteX90" fmla="*/ 170136 w 545519"/>
              <a:gd name="connsiteY90" fmla="*/ 187359 h 578007"/>
              <a:gd name="connsiteX91" fmla="*/ 165578 w 545519"/>
              <a:gd name="connsiteY91" fmla="*/ 186601 h 578007"/>
              <a:gd name="connsiteX92" fmla="*/ 147350 w 545519"/>
              <a:gd name="connsiteY92" fmla="*/ 184325 h 578007"/>
              <a:gd name="connsiteX93" fmla="*/ 141273 w 545519"/>
              <a:gd name="connsiteY93" fmla="*/ 182808 h 578007"/>
              <a:gd name="connsiteX94" fmla="*/ 123804 w 545519"/>
              <a:gd name="connsiteY94" fmla="*/ 179774 h 578007"/>
              <a:gd name="connsiteX95" fmla="*/ 121525 w 545519"/>
              <a:gd name="connsiteY95" fmla="*/ 179015 h 578007"/>
              <a:gd name="connsiteX96" fmla="*/ 102537 w 545519"/>
              <a:gd name="connsiteY96" fmla="*/ 174464 h 578007"/>
              <a:gd name="connsiteX97" fmla="*/ 97980 w 545519"/>
              <a:gd name="connsiteY97" fmla="*/ 172947 h 578007"/>
              <a:gd name="connsiteX98" fmla="*/ 85068 w 545519"/>
              <a:gd name="connsiteY98" fmla="*/ 169154 h 578007"/>
              <a:gd name="connsiteX99" fmla="*/ 80511 w 545519"/>
              <a:gd name="connsiteY99" fmla="*/ 167637 h 578007"/>
              <a:gd name="connsiteX100" fmla="*/ 65320 w 545519"/>
              <a:gd name="connsiteY100" fmla="*/ 161569 h 578007"/>
              <a:gd name="connsiteX101" fmla="*/ 63801 w 545519"/>
              <a:gd name="connsiteY101" fmla="*/ 160811 h 578007"/>
              <a:gd name="connsiteX102" fmla="*/ 51648 w 545519"/>
              <a:gd name="connsiteY102" fmla="*/ 155501 h 578007"/>
              <a:gd name="connsiteX103" fmla="*/ 47851 w 545519"/>
              <a:gd name="connsiteY103" fmla="*/ 153225 h 578007"/>
              <a:gd name="connsiteX104" fmla="*/ 38736 w 545519"/>
              <a:gd name="connsiteY104" fmla="*/ 147915 h 578007"/>
              <a:gd name="connsiteX105" fmla="*/ 36458 w 545519"/>
              <a:gd name="connsiteY105" fmla="*/ 146398 h 578007"/>
              <a:gd name="connsiteX106" fmla="*/ 26584 w 545519"/>
              <a:gd name="connsiteY106" fmla="*/ 139571 h 578007"/>
              <a:gd name="connsiteX107" fmla="*/ 24305 w 545519"/>
              <a:gd name="connsiteY107" fmla="*/ 138054 h 578007"/>
              <a:gd name="connsiteX108" fmla="*/ 20507 w 545519"/>
              <a:gd name="connsiteY108" fmla="*/ 134262 h 578007"/>
              <a:gd name="connsiteX109" fmla="*/ 252925 w 545519"/>
              <a:gd name="connsiteY109" fmla="*/ 20481 h 578007"/>
              <a:gd name="connsiteX110" fmla="*/ 20507 w 545519"/>
              <a:gd name="connsiteY110" fmla="*/ 96335 h 578007"/>
              <a:gd name="connsiteX111" fmla="*/ 252925 w 545519"/>
              <a:gd name="connsiteY111" fmla="*/ 172189 h 578007"/>
              <a:gd name="connsiteX112" fmla="*/ 486102 w 545519"/>
              <a:gd name="connsiteY112" fmla="*/ 96335 h 578007"/>
              <a:gd name="connsiteX113" fmla="*/ 252925 w 545519"/>
              <a:gd name="connsiteY113" fmla="*/ 20481 h 578007"/>
              <a:gd name="connsiteX114" fmla="*/ 252925 w 545519"/>
              <a:gd name="connsiteY114" fmla="*/ 0 h 578007"/>
              <a:gd name="connsiteX115" fmla="*/ 505090 w 545519"/>
              <a:gd name="connsiteY115" fmla="*/ 85715 h 578007"/>
              <a:gd name="connsiteX116" fmla="*/ 506609 w 545519"/>
              <a:gd name="connsiteY116" fmla="*/ 91025 h 578007"/>
              <a:gd name="connsiteX117" fmla="*/ 506609 w 545519"/>
              <a:gd name="connsiteY117" fmla="*/ 96335 h 578007"/>
              <a:gd name="connsiteX118" fmla="*/ 506609 w 545519"/>
              <a:gd name="connsiteY118" fmla="*/ 217701 h 578007"/>
              <a:gd name="connsiteX119" fmla="*/ 506609 w 545519"/>
              <a:gd name="connsiteY119" fmla="*/ 222252 h 578007"/>
              <a:gd name="connsiteX120" fmla="*/ 506609 w 545519"/>
              <a:gd name="connsiteY120" fmla="*/ 303416 h 578007"/>
              <a:gd name="connsiteX121" fmla="*/ 495976 w 545519"/>
              <a:gd name="connsiteY121" fmla="*/ 313277 h 578007"/>
              <a:gd name="connsiteX122" fmla="*/ 486102 w 545519"/>
              <a:gd name="connsiteY122" fmla="*/ 303416 h 578007"/>
              <a:gd name="connsiteX123" fmla="*/ 486102 w 545519"/>
              <a:gd name="connsiteY123" fmla="*/ 255628 h 578007"/>
              <a:gd name="connsiteX124" fmla="*/ 477747 w 545519"/>
              <a:gd name="connsiteY124" fmla="*/ 262455 h 578007"/>
              <a:gd name="connsiteX125" fmla="*/ 252925 w 545519"/>
              <a:gd name="connsiteY125" fmla="*/ 313277 h 578007"/>
              <a:gd name="connsiteX126" fmla="*/ 28103 w 545519"/>
              <a:gd name="connsiteY126" fmla="*/ 262455 h 578007"/>
              <a:gd name="connsiteX127" fmla="*/ 21267 w 545519"/>
              <a:gd name="connsiteY127" fmla="*/ 256386 h 578007"/>
              <a:gd name="connsiteX128" fmla="*/ 20507 w 545519"/>
              <a:gd name="connsiteY128" fmla="*/ 255628 h 578007"/>
              <a:gd name="connsiteX129" fmla="*/ 20507 w 545519"/>
              <a:gd name="connsiteY129" fmla="*/ 339067 h 578007"/>
              <a:gd name="connsiteX130" fmla="*/ 21267 w 545519"/>
              <a:gd name="connsiteY130" fmla="*/ 343618 h 578007"/>
              <a:gd name="connsiteX131" fmla="*/ 22027 w 545519"/>
              <a:gd name="connsiteY131" fmla="*/ 347411 h 578007"/>
              <a:gd name="connsiteX132" fmla="*/ 23546 w 545519"/>
              <a:gd name="connsiteY132" fmla="*/ 350445 h 578007"/>
              <a:gd name="connsiteX133" fmla="*/ 25824 w 545519"/>
              <a:gd name="connsiteY133" fmla="*/ 354238 h 578007"/>
              <a:gd name="connsiteX134" fmla="*/ 28103 w 545519"/>
              <a:gd name="connsiteY134" fmla="*/ 356514 h 578007"/>
              <a:gd name="connsiteX135" fmla="*/ 31900 w 545519"/>
              <a:gd name="connsiteY135" fmla="*/ 361065 h 578007"/>
              <a:gd name="connsiteX136" fmla="*/ 34939 w 545519"/>
              <a:gd name="connsiteY136" fmla="*/ 363340 h 578007"/>
              <a:gd name="connsiteX137" fmla="*/ 40255 w 545519"/>
              <a:gd name="connsiteY137" fmla="*/ 367892 h 578007"/>
              <a:gd name="connsiteX138" fmla="*/ 42534 w 545519"/>
              <a:gd name="connsiteY138" fmla="*/ 369409 h 578007"/>
              <a:gd name="connsiteX139" fmla="*/ 50129 w 545519"/>
              <a:gd name="connsiteY139" fmla="*/ 373960 h 578007"/>
              <a:gd name="connsiteX140" fmla="*/ 51648 w 545519"/>
              <a:gd name="connsiteY140" fmla="*/ 375477 h 578007"/>
              <a:gd name="connsiteX141" fmla="*/ 61522 w 545519"/>
              <a:gd name="connsiteY141" fmla="*/ 380028 h 578007"/>
              <a:gd name="connsiteX142" fmla="*/ 63041 w 545519"/>
              <a:gd name="connsiteY142" fmla="*/ 380787 h 578007"/>
              <a:gd name="connsiteX143" fmla="*/ 75194 w 545519"/>
              <a:gd name="connsiteY143" fmla="*/ 386097 h 578007"/>
              <a:gd name="connsiteX144" fmla="*/ 161781 w 545519"/>
              <a:gd name="connsiteY144" fmla="*/ 408094 h 578007"/>
              <a:gd name="connsiteX145" fmla="*/ 162540 w 545519"/>
              <a:gd name="connsiteY145" fmla="*/ 408094 h 578007"/>
              <a:gd name="connsiteX146" fmla="*/ 183048 w 545519"/>
              <a:gd name="connsiteY146" fmla="*/ 411128 h 578007"/>
              <a:gd name="connsiteX147" fmla="*/ 186845 w 545519"/>
              <a:gd name="connsiteY147" fmla="*/ 411128 h 578007"/>
              <a:gd name="connsiteX148" fmla="*/ 205074 w 545519"/>
              <a:gd name="connsiteY148" fmla="*/ 412645 h 578007"/>
              <a:gd name="connsiteX149" fmla="*/ 214189 w 545519"/>
              <a:gd name="connsiteY149" fmla="*/ 413404 h 578007"/>
              <a:gd name="connsiteX150" fmla="*/ 228620 w 545519"/>
              <a:gd name="connsiteY150" fmla="*/ 414163 h 578007"/>
              <a:gd name="connsiteX151" fmla="*/ 252925 w 545519"/>
              <a:gd name="connsiteY151" fmla="*/ 414921 h 578007"/>
              <a:gd name="connsiteX152" fmla="*/ 263558 w 545519"/>
              <a:gd name="connsiteY152" fmla="*/ 424782 h 578007"/>
              <a:gd name="connsiteX153" fmla="*/ 252925 w 545519"/>
              <a:gd name="connsiteY153" fmla="*/ 434643 h 578007"/>
              <a:gd name="connsiteX154" fmla="*/ 28103 w 545519"/>
              <a:gd name="connsiteY154" fmla="*/ 383821 h 578007"/>
              <a:gd name="connsiteX155" fmla="*/ 21267 w 545519"/>
              <a:gd name="connsiteY155" fmla="*/ 377753 h 578007"/>
              <a:gd name="connsiteX156" fmla="*/ 20507 w 545519"/>
              <a:gd name="connsiteY156" fmla="*/ 376994 h 578007"/>
              <a:gd name="connsiteX157" fmla="*/ 20507 w 545519"/>
              <a:gd name="connsiteY157" fmla="*/ 461950 h 578007"/>
              <a:gd name="connsiteX158" fmla="*/ 20507 w 545519"/>
              <a:gd name="connsiteY158" fmla="*/ 463468 h 578007"/>
              <a:gd name="connsiteX159" fmla="*/ 203555 w 545519"/>
              <a:gd name="connsiteY159" fmla="*/ 534012 h 578007"/>
              <a:gd name="connsiteX160" fmla="*/ 212670 w 545519"/>
              <a:gd name="connsiteY160" fmla="*/ 545390 h 578007"/>
              <a:gd name="connsiteX161" fmla="*/ 202796 w 545519"/>
              <a:gd name="connsiteY161" fmla="*/ 554492 h 578007"/>
              <a:gd name="connsiteX162" fmla="*/ 202036 w 545519"/>
              <a:gd name="connsiteY162" fmla="*/ 554492 h 578007"/>
              <a:gd name="connsiteX163" fmla="*/ 1519 w 545519"/>
              <a:gd name="connsiteY163" fmla="*/ 469536 h 578007"/>
              <a:gd name="connsiteX164" fmla="*/ 0 w 545519"/>
              <a:gd name="connsiteY164" fmla="*/ 464985 h 578007"/>
              <a:gd name="connsiteX165" fmla="*/ 0 w 545519"/>
              <a:gd name="connsiteY165" fmla="*/ 343618 h 578007"/>
              <a:gd name="connsiteX166" fmla="*/ 0 w 545519"/>
              <a:gd name="connsiteY166" fmla="*/ 339067 h 578007"/>
              <a:gd name="connsiteX167" fmla="*/ 0 w 545519"/>
              <a:gd name="connsiteY167" fmla="*/ 222252 h 578007"/>
              <a:gd name="connsiteX168" fmla="*/ 0 w 545519"/>
              <a:gd name="connsiteY168" fmla="*/ 217701 h 578007"/>
              <a:gd name="connsiteX169" fmla="*/ 0 w 545519"/>
              <a:gd name="connsiteY169" fmla="*/ 96335 h 578007"/>
              <a:gd name="connsiteX170" fmla="*/ 0 w 545519"/>
              <a:gd name="connsiteY170" fmla="*/ 91025 h 578007"/>
              <a:gd name="connsiteX171" fmla="*/ 1519 w 545519"/>
              <a:gd name="connsiteY171" fmla="*/ 85715 h 578007"/>
              <a:gd name="connsiteX172" fmla="*/ 252925 w 545519"/>
              <a:gd name="connsiteY172" fmla="*/ 0 h 57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545519" h="578007">
                <a:moveTo>
                  <a:pt x="401062" y="336045"/>
                </a:moveTo>
                <a:cubicBezTo>
                  <a:pt x="352437" y="336045"/>
                  <a:pt x="312169" y="375487"/>
                  <a:pt x="312169" y="424790"/>
                </a:cubicBezTo>
                <a:cubicBezTo>
                  <a:pt x="312169" y="473334"/>
                  <a:pt x="352437" y="513534"/>
                  <a:pt x="401062" y="513534"/>
                </a:cubicBezTo>
                <a:cubicBezTo>
                  <a:pt x="450447" y="513534"/>
                  <a:pt x="490715" y="473334"/>
                  <a:pt x="490715" y="424790"/>
                </a:cubicBezTo>
                <a:cubicBezTo>
                  <a:pt x="490715" y="375487"/>
                  <a:pt x="450447" y="336045"/>
                  <a:pt x="401062" y="336045"/>
                </a:cubicBezTo>
                <a:close/>
                <a:moveTo>
                  <a:pt x="401062" y="315565"/>
                </a:moveTo>
                <a:cubicBezTo>
                  <a:pt x="461844" y="315565"/>
                  <a:pt x="510469" y="364109"/>
                  <a:pt x="510469" y="424790"/>
                </a:cubicBezTo>
                <a:cubicBezTo>
                  <a:pt x="510469" y="452854"/>
                  <a:pt x="499832" y="478643"/>
                  <a:pt x="482358" y="497606"/>
                </a:cubicBezTo>
                <a:lnTo>
                  <a:pt x="542379" y="561320"/>
                </a:lnTo>
                <a:cubicBezTo>
                  <a:pt x="546938" y="565113"/>
                  <a:pt x="546178" y="571181"/>
                  <a:pt x="542379" y="575732"/>
                </a:cubicBezTo>
                <a:cubicBezTo>
                  <a:pt x="540100" y="577249"/>
                  <a:pt x="537821" y="578007"/>
                  <a:pt x="535542" y="578007"/>
                </a:cubicBezTo>
                <a:cubicBezTo>
                  <a:pt x="532502" y="578007"/>
                  <a:pt x="530223" y="577249"/>
                  <a:pt x="527944" y="574973"/>
                </a:cubicBezTo>
                <a:lnTo>
                  <a:pt x="467162" y="511259"/>
                </a:lnTo>
                <a:cubicBezTo>
                  <a:pt x="448928" y="525671"/>
                  <a:pt x="426135" y="534014"/>
                  <a:pt x="401062" y="534014"/>
                </a:cubicBezTo>
                <a:cubicBezTo>
                  <a:pt x="341040" y="534014"/>
                  <a:pt x="292415" y="484711"/>
                  <a:pt x="292415" y="424790"/>
                </a:cubicBezTo>
                <a:cubicBezTo>
                  <a:pt x="292415" y="364109"/>
                  <a:pt x="341040" y="315565"/>
                  <a:pt x="401062" y="315565"/>
                </a:cubicBezTo>
                <a:close/>
                <a:moveTo>
                  <a:pt x="20507" y="134262"/>
                </a:moveTo>
                <a:lnTo>
                  <a:pt x="20507" y="217701"/>
                </a:lnTo>
                <a:cubicBezTo>
                  <a:pt x="20507" y="219218"/>
                  <a:pt x="20507" y="220735"/>
                  <a:pt x="21267" y="222252"/>
                </a:cubicBezTo>
                <a:cubicBezTo>
                  <a:pt x="21267" y="223769"/>
                  <a:pt x="22027" y="224528"/>
                  <a:pt x="22027" y="226045"/>
                </a:cubicBezTo>
                <a:cubicBezTo>
                  <a:pt x="22786" y="226803"/>
                  <a:pt x="23546" y="228320"/>
                  <a:pt x="23546" y="229079"/>
                </a:cubicBezTo>
                <a:cubicBezTo>
                  <a:pt x="24305" y="230596"/>
                  <a:pt x="25065" y="231355"/>
                  <a:pt x="25824" y="232872"/>
                </a:cubicBezTo>
                <a:cubicBezTo>
                  <a:pt x="26584" y="233630"/>
                  <a:pt x="27343" y="234389"/>
                  <a:pt x="28103" y="235147"/>
                </a:cubicBezTo>
                <a:cubicBezTo>
                  <a:pt x="29622" y="236664"/>
                  <a:pt x="30381" y="238181"/>
                  <a:pt x="31900" y="239699"/>
                </a:cubicBezTo>
                <a:cubicBezTo>
                  <a:pt x="32660" y="240457"/>
                  <a:pt x="33420" y="241216"/>
                  <a:pt x="34939" y="241974"/>
                </a:cubicBezTo>
                <a:cubicBezTo>
                  <a:pt x="36458" y="243491"/>
                  <a:pt x="37977" y="245008"/>
                  <a:pt x="40255" y="246525"/>
                </a:cubicBezTo>
                <a:cubicBezTo>
                  <a:pt x="41015" y="246525"/>
                  <a:pt x="41774" y="247284"/>
                  <a:pt x="42534" y="248042"/>
                </a:cubicBezTo>
                <a:cubicBezTo>
                  <a:pt x="44813" y="249560"/>
                  <a:pt x="47091" y="251077"/>
                  <a:pt x="50129" y="252594"/>
                </a:cubicBezTo>
                <a:cubicBezTo>
                  <a:pt x="50889" y="253352"/>
                  <a:pt x="51648" y="253352"/>
                  <a:pt x="51648" y="254111"/>
                </a:cubicBezTo>
                <a:cubicBezTo>
                  <a:pt x="54686" y="255628"/>
                  <a:pt x="58484" y="257145"/>
                  <a:pt x="61522" y="258662"/>
                </a:cubicBezTo>
                <a:cubicBezTo>
                  <a:pt x="62282" y="259421"/>
                  <a:pt x="62282" y="259421"/>
                  <a:pt x="63041" y="259421"/>
                </a:cubicBezTo>
                <a:cubicBezTo>
                  <a:pt x="66839" y="261696"/>
                  <a:pt x="70637" y="263213"/>
                  <a:pt x="75194" y="264730"/>
                </a:cubicBezTo>
                <a:cubicBezTo>
                  <a:pt x="97980" y="273833"/>
                  <a:pt x="127602" y="282177"/>
                  <a:pt x="161781" y="286728"/>
                </a:cubicBezTo>
                <a:cubicBezTo>
                  <a:pt x="162540" y="286728"/>
                  <a:pt x="162540" y="286728"/>
                  <a:pt x="162540" y="286728"/>
                </a:cubicBezTo>
                <a:cubicBezTo>
                  <a:pt x="169376" y="288245"/>
                  <a:pt x="176212" y="289004"/>
                  <a:pt x="183048" y="289762"/>
                </a:cubicBezTo>
                <a:cubicBezTo>
                  <a:pt x="183807" y="289762"/>
                  <a:pt x="185326" y="289762"/>
                  <a:pt x="186845" y="289762"/>
                </a:cubicBezTo>
                <a:cubicBezTo>
                  <a:pt x="192922" y="290521"/>
                  <a:pt x="198998" y="291279"/>
                  <a:pt x="205074" y="291279"/>
                </a:cubicBezTo>
                <a:cubicBezTo>
                  <a:pt x="208112" y="292038"/>
                  <a:pt x="211150" y="292038"/>
                  <a:pt x="214189" y="292038"/>
                </a:cubicBezTo>
                <a:cubicBezTo>
                  <a:pt x="218746" y="292038"/>
                  <a:pt x="224063" y="292796"/>
                  <a:pt x="228620" y="292796"/>
                </a:cubicBezTo>
                <a:cubicBezTo>
                  <a:pt x="236975" y="292796"/>
                  <a:pt x="244570" y="293555"/>
                  <a:pt x="252925" y="293555"/>
                </a:cubicBezTo>
                <a:cubicBezTo>
                  <a:pt x="261280" y="293555"/>
                  <a:pt x="269635" y="292796"/>
                  <a:pt x="277989" y="292796"/>
                </a:cubicBezTo>
                <a:cubicBezTo>
                  <a:pt x="282547" y="292796"/>
                  <a:pt x="287863" y="292038"/>
                  <a:pt x="292421" y="292038"/>
                </a:cubicBezTo>
                <a:cubicBezTo>
                  <a:pt x="295459" y="292038"/>
                  <a:pt x="298497" y="292038"/>
                  <a:pt x="301535" y="291279"/>
                </a:cubicBezTo>
                <a:cubicBezTo>
                  <a:pt x="307611" y="291279"/>
                  <a:pt x="313688" y="290521"/>
                  <a:pt x="319764" y="289762"/>
                </a:cubicBezTo>
                <a:cubicBezTo>
                  <a:pt x="321283" y="289762"/>
                  <a:pt x="322042" y="289762"/>
                  <a:pt x="323561" y="289762"/>
                </a:cubicBezTo>
                <a:cubicBezTo>
                  <a:pt x="330397" y="289004"/>
                  <a:pt x="337233" y="288245"/>
                  <a:pt x="344069" y="286728"/>
                </a:cubicBezTo>
                <a:cubicBezTo>
                  <a:pt x="344069" y="286728"/>
                  <a:pt x="344069" y="286728"/>
                  <a:pt x="344828" y="286728"/>
                </a:cubicBezTo>
                <a:cubicBezTo>
                  <a:pt x="379007" y="282177"/>
                  <a:pt x="408629" y="273833"/>
                  <a:pt x="431415" y="264730"/>
                </a:cubicBezTo>
                <a:cubicBezTo>
                  <a:pt x="435972" y="263213"/>
                  <a:pt x="439770" y="261696"/>
                  <a:pt x="443568" y="259421"/>
                </a:cubicBezTo>
                <a:cubicBezTo>
                  <a:pt x="444327" y="259421"/>
                  <a:pt x="444327" y="259421"/>
                  <a:pt x="445087" y="258662"/>
                </a:cubicBezTo>
                <a:cubicBezTo>
                  <a:pt x="448125" y="257145"/>
                  <a:pt x="451923" y="255628"/>
                  <a:pt x="454201" y="254111"/>
                </a:cubicBezTo>
                <a:cubicBezTo>
                  <a:pt x="454961" y="253352"/>
                  <a:pt x="455720" y="253352"/>
                  <a:pt x="456480" y="252594"/>
                </a:cubicBezTo>
                <a:cubicBezTo>
                  <a:pt x="459518" y="251077"/>
                  <a:pt x="461797" y="249560"/>
                  <a:pt x="464075" y="248042"/>
                </a:cubicBezTo>
                <a:cubicBezTo>
                  <a:pt x="464835" y="247284"/>
                  <a:pt x="465594" y="246525"/>
                  <a:pt x="466354" y="246525"/>
                </a:cubicBezTo>
                <a:cubicBezTo>
                  <a:pt x="468632" y="245008"/>
                  <a:pt x="470151" y="243491"/>
                  <a:pt x="471671" y="241974"/>
                </a:cubicBezTo>
                <a:cubicBezTo>
                  <a:pt x="473190" y="241216"/>
                  <a:pt x="473949" y="240457"/>
                  <a:pt x="474709" y="239699"/>
                </a:cubicBezTo>
                <a:cubicBezTo>
                  <a:pt x="476228" y="238181"/>
                  <a:pt x="476987" y="236664"/>
                  <a:pt x="478506" y="235906"/>
                </a:cubicBezTo>
                <a:cubicBezTo>
                  <a:pt x="479266" y="234389"/>
                  <a:pt x="480025" y="233630"/>
                  <a:pt x="480785" y="232872"/>
                </a:cubicBezTo>
                <a:cubicBezTo>
                  <a:pt x="481544" y="231355"/>
                  <a:pt x="482304" y="230596"/>
                  <a:pt x="483064" y="229079"/>
                </a:cubicBezTo>
                <a:cubicBezTo>
                  <a:pt x="483064" y="228320"/>
                  <a:pt x="483823" y="226803"/>
                  <a:pt x="484583" y="226045"/>
                </a:cubicBezTo>
                <a:cubicBezTo>
                  <a:pt x="484583" y="224528"/>
                  <a:pt x="485342" y="223769"/>
                  <a:pt x="485342" y="222252"/>
                </a:cubicBezTo>
                <a:cubicBezTo>
                  <a:pt x="486102" y="220735"/>
                  <a:pt x="486102" y="219218"/>
                  <a:pt x="486102" y="217701"/>
                </a:cubicBezTo>
                <a:lnTo>
                  <a:pt x="486102" y="134262"/>
                </a:lnTo>
                <a:cubicBezTo>
                  <a:pt x="485342" y="135779"/>
                  <a:pt x="483823" y="136537"/>
                  <a:pt x="482304" y="138054"/>
                </a:cubicBezTo>
                <a:cubicBezTo>
                  <a:pt x="481544" y="138054"/>
                  <a:pt x="480785" y="138813"/>
                  <a:pt x="480025" y="139571"/>
                </a:cubicBezTo>
                <a:cubicBezTo>
                  <a:pt x="476987" y="141847"/>
                  <a:pt x="473949" y="144123"/>
                  <a:pt x="470151" y="146398"/>
                </a:cubicBezTo>
                <a:cubicBezTo>
                  <a:pt x="469392" y="147157"/>
                  <a:pt x="468632" y="147157"/>
                  <a:pt x="467873" y="147915"/>
                </a:cubicBezTo>
                <a:cubicBezTo>
                  <a:pt x="464835" y="150191"/>
                  <a:pt x="461797" y="151708"/>
                  <a:pt x="458758" y="153225"/>
                </a:cubicBezTo>
                <a:cubicBezTo>
                  <a:pt x="457239" y="153984"/>
                  <a:pt x="455720" y="154742"/>
                  <a:pt x="454961" y="155501"/>
                </a:cubicBezTo>
                <a:cubicBezTo>
                  <a:pt x="451163" y="157018"/>
                  <a:pt x="447365" y="159293"/>
                  <a:pt x="442808" y="160811"/>
                </a:cubicBezTo>
                <a:cubicBezTo>
                  <a:pt x="442808" y="160811"/>
                  <a:pt x="442049" y="161569"/>
                  <a:pt x="441289" y="161569"/>
                </a:cubicBezTo>
                <a:cubicBezTo>
                  <a:pt x="436732" y="163845"/>
                  <a:pt x="431415" y="165362"/>
                  <a:pt x="426099" y="167637"/>
                </a:cubicBezTo>
                <a:cubicBezTo>
                  <a:pt x="424579" y="168396"/>
                  <a:pt x="423060" y="168396"/>
                  <a:pt x="421541" y="169154"/>
                </a:cubicBezTo>
                <a:cubicBezTo>
                  <a:pt x="417744" y="170672"/>
                  <a:pt x="413186" y="171430"/>
                  <a:pt x="408629" y="172947"/>
                </a:cubicBezTo>
                <a:cubicBezTo>
                  <a:pt x="407110" y="173706"/>
                  <a:pt x="405591" y="173706"/>
                  <a:pt x="404072" y="174464"/>
                </a:cubicBezTo>
                <a:cubicBezTo>
                  <a:pt x="397996" y="175981"/>
                  <a:pt x="391919" y="177498"/>
                  <a:pt x="385084" y="179015"/>
                </a:cubicBezTo>
                <a:cubicBezTo>
                  <a:pt x="384324" y="179015"/>
                  <a:pt x="383565" y="179774"/>
                  <a:pt x="382805" y="179774"/>
                </a:cubicBezTo>
                <a:cubicBezTo>
                  <a:pt x="376729" y="181291"/>
                  <a:pt x="371412" y="182050"/>
                  <a:pt x="365336" y="182808"/>
                </a:cubicBezTo>
                <a:cubicBezTo>
                  <a:pt x="363057" y="183567"/>
                  <a:pt x="360779" y="183567"/>
                  <a:pt x="359260" y="184325"/>
                </a:cubicBezTo>
                <a:cubicBezTo>
                  <a:pt x="353183" y="185084"/>
                  <a:pt x="347107" y="185842"/>
                  <a:pt x="341031" y="186601"/>
                </a:cubicBezTo>
                <a:cubicBezTo>
                  <a:pt x="339512" y="187359"/>
                  <a:pt x="337993" y="187359"/>
                  <a:pt x="336474" y="187359"/>
                </a:cubicBezTo>
                <a:cubicBezTo>
                  <a:pt x="328878" y="188118"/>
                  <a:pt x="321283" y="188876"/>
                  <a:pt x="312928" y="189635"/>
                </a:cubicBezTo>
                <a:cubicBezTo>
                  <a:pt x="311409" y="189635"/>
                  <a:pt x="309130" y="190394"/>
                  <a:pt x="306852" y="190394"/>
                </a:cubicBezTo>
                <a:cubicBezTo>
                  <a:pt x="300775" y="190394"/>
                  <a:pt x="293940" y="191152"/>
                  <a:pt x="287863" y="191152"/>
                </a:cubicBezTo>
                <a:cubicBezTo>
                  <a:pt x="284825" y="191152"/>
                  <a:pt x="282547" y="191911"/>
                  <a:pt x="280268" y="191911"/>
                </a:cubicBezTo>
                <a:cubicBezTo>
                  <a:pt x="271154" y="191911"/>
                  <a:pt x="262799" y="191911"/>
                  <a:pt x="252925" y="191911"/>
                </a:cubicBezTo>
                <a:cubicBezTo>
                  <a:pt x="243810" y="191911"/>
                  <a:pt x="235456" y="191911"/>
                  <a:pt x="226341" y="191911"/>
                </a:cubicBezTo>
                <a:cubicBezTo>
                  <a:pt x="224063" y="191911"/>
                  <a:pt x="221784" y="191152"/>
                  <a:pt x="218746" y="191152"/>
                </a:cubicBezTo>
                <a:cubicBezTo>
                  <a:pt x="212670" y="191152"/>
                  <a:pt x="205834" y="190394"/>
                  <a:pt x="199757" y="190394"/>
                </a:cubicBezTo>
                <a:cubicBezTo>
                  <a:pt x="197479" y="190394"/>
                  <a:pt x="195200" y="189635"/>
                  <a:pt x="193681" y="189635"/>
                </a:cubicBezTo>
                <a:cubicBezTo>
                  <a:pt x="185326" y="188876"/>
                  <a:pt x="177731" y="188118"/>
                  <a:pt x="170136" y="187359"/>
                </a:cubicBezTo>
                <a:cubicBezTo>
                  <a:pt x="168617" y="187359"/>
                  <a:pt x="167097" y="187359"/>
                  <a:pt x="165578" y="186601"/>
                </a:cubicBezTo>
                <a:cubicBezTo>
                  <a:pt x="159502" y="185842"/>
                  <a:pt x="153426" y="185084"/>
                  <a:pt x="147350" y="184325"/>
                </a:cubicBezTo>
                <a:cubicBezTo>
                  <a:pt x="145831" y="183567"/>
                  <a:pt x="143552" y="183567"/>
                  <a:pt x="141273" y="182808"/>
                </a:cubicBezTo>
                <a:cubicBezTo>
                  <a:pt x="135197" y="182050"/>
                  <a:pt x="129880" y="181291"/>
                  <a:pt x="123804" y="179774"/>
                </a:cubicBezTo>
                <a:cubicBezTo>
                  <a:pt x="123045" y="179774"/>
                  <a:pt x="122285" y="179015"/>
                  <a:pt x="121525" y="179015"/>
                </a:cubicBezTo>
                <a:cubicBezTo>
                  <a:pt x="114690" y="177498"/>
                  <a:pt x="108613" y="175981"/>
                  <a:pt x="102537" y="174464"/>
                </a:cubicBezTo>
                <a:cubicBezTo>
                  <a:pt x="101018" y="173706"/>
                  <a:pt x="99499" y="173706"/>
                  <a:pt x="97980" y="172947"/>
                </a:cubicBezTo>
                <a:cubicBezTo>
                  <a:pt x="93423" y="171430"/>
                  <a:pt x="88866" y="170672"/>
                  <a:pt x="85068" y="169154"/>
                </a:cubicBezTo>
                <a:cubicBezTo>
                  <a:pt x="83549" y="168396"/>
                  <a:pt x="82030" y="168396"/>
                  <a:pt x="80511" y="167637"/>
                </a:cubicBezTo>
                <a:cubicBezTo>
                  <a:pt x="75194" y="165362"/>
                  <a:pt x="69877" y="163845"/>
                  <a:pt x="65320" y="161569"/>
                </a:cubicBezTo>
                <a:cubicBezTo>
                  <a:pt x="64560" y="161569"/>
                  <a:pt x="63801" y="160811"/>
                  <a:pt x="63801" y="160811"/>
                </a:cubicBezTo>
                <a:cubicBezTo>
                  <a:pt x="59244" y="159293"/>
                  <a:pt x="55446" y="157018"/>
                  <a:pt x="51648" y="155501"/>
                </a:cubicBezTo>
                <a:cubicBezTo>
                  <a:pt x="50889" y="154742"/>
                  <a:pt x="49370" y="153984"/>
                  <a:pt x="47851" y="153225"/>
                </a:cubicBezTo>
                <a:cubicBezTo>
                  <a:pt x="44813" y="151708"/>
                  <a:pt x="41774" y="150191"/>
                  <a:pt x="38736" y="147915"/>
                </a:cubicBezTo>
                <a:cubicBezTo>
                  <a:pt x="37977" y="147157"/>
                  <a:pt x="37217" y="147157"/>
                  <a:pt x="36458" y="146398"/>
                </a:cubicBezTo>
                <a:cubicBezTo>
                  <a:pt x="32660" y="144123"/>
                  <a:pt x="29622" y="141847"/>
                  <a:pt x="26584" y="139571"/>
                </a:cubicBezTo>
                <a:cubicBezTo>
                  <a:pt x="25824" y="138813"/>
                  <a:pt x="25065" y="138054"/>
                  <a:pt x="24305" y="138054"/>
                </a:cubicBezTo>
                <a:cubicBezTo>
                  <a:pt x="22786" y="136537"/>
                  <a:pt x="21267" y="135779"/>
                  <a:pt x="20507" y="134262"/>
                </a:cubicBezTo>
                <a:close/>
                <a:moveTo>
                  <a:pt x="252925" y="20481"/>
                </a:moveTo>
                <a:cubicBezTo>
                  <a:pt x="116209" y="20481"/>
                  <a:pt x="20507" y="59925"/>
                  <a:pt x="20507" y="96335"/>
                </a:cubicBezTo>
                <a:cubicBezTo>
                  <a:pt x="20507" y="131986"/>
                  <a:pt x="116209" y="172189"/>
                  <a:pt x="252925" y="172189"/>
                </a:cubicBezTo>
                <a:cubicBezTo>
                  <a:pt x="390400" y="172189"/>
                  <a:pt x="486102" y="131986"/>
                  <a:pt x="486102" y="96335"/>
                </a:cubicBezTo>
                <a:cubicBezTo>
                  <a:pt x="486102" y="59925"/>
                  <a:pt x="390400" y="20481"/>
                  <a:pt x="252925" y="20481"/>
                </a:cubicBezTo>
                <a:close/>
                <a:moveTo>
                  <a:pt x="252925" y="0"/>
                </a:moveTo>
                <a:cubicBezTo>
                  <a:pt x="405591" y="0"/>
                  <a:pt x="492937" y="42478"/>
                  <a:pt x="505090" y="85715"/>
                </a:cubicBezTo>
                <a:cubicBezTo>
                  <a:pt x="505850" y="87232"/>
                  <a:pt x="506609" y="89508"/>
                  <a:pt x="506609" y="91025"/>
                </a:cubicBezTo>
                <a:lnTo>
                  <a:pt x="506609" y="96335"/>
                </a:lnTo>
                <a:lnTo>
                  <a:pt x="506609" y="217701"/>
                </a:lnTo>
                <a:lnTo>
                  <a:pt x="506609" y="222252"/>
                </a:lnTo>
                <a:lnTo>
                  <a:pt x="506609" y="303416"/>
                </a:lnTo>
                <a:cubicBezTo>
                  <a:pt x="506609" y="308726"/>
                  <a:pt x="502052" y="313277"/>
                  <a:pt x="495976" y="313277"/>
                </a:cubicBezTo>
                <a:cubicBezTo>
                  <a:pt x="490659" y="313277"/>
                  <a:pt x="486102" y="308726"/>
                  <a:pt x="486102" y="303416"/>
                </a:cubicBezTo>
                <a:lnTo>
                  <a:pt x="486102" y="255628"/>
                </a:lnTo>
                <a:cubicBezTo>
                  <a:pt x="483823" y="257903"/>
                  <a:pt x="480785" y="260179"/>
                  <a:pt x="477747" y="262455"/>
                </a:cubicBezTo>
                <a:cubicBezTo>
                  <a:pt x="439770" y="291279"/>
                  <a:pt x="363057" y="313277"/>
                  <a:pt x="252925" y="313277"/>
                </a:cubicBezTo>
                <a:cubicBezTo>
                  <a:pt x="142792" y="313277"/>
                  <a:pt x="66080" y="291279"/>
                  <a:pt x="28103" y="262455"/>
                </a:cubicBezTo>
                <a:cubicBezTo>
                  <a:pt x="25824" y="260179"/>
                  <a:pt x="23546" y="258662"/>
                  <a:pt x="21267" y="256386"/>
                </a:cubicBezTo>
                <a:cubicBezTo>
                  <a:pt x="21267" y="256386"/>
                  <a:pt x="20507" y="256386"/>
                  <a:pt x="20507" y="255628"/>
                </a:cubicBezTo>
                <a:lnTo>
                  <a:pt x="20507" y="339067"/>
                </a:lnTo>
                <a:cubicBezTo>
                  <a:pt x="20507" y="340584"/>
                  <a:pt x="20507" y="342101"/>
                  <a:pt x="21267" y="343618"/>
                </a:cubicBezTo>
                <a:cubicBezTo>
                  <a:pt x="21267" y="345135"/>
                  <a:pt x="22027" y="345894"/>
                  <a:pt x="22027" y="347411"/>
                </a:cubicBezTo>
                <a:cubicBezTo>
                  <a:pt x="22786" y="348170"/>
                  <a:pt x="23546" y="349687"/>
                  <a:pt x="23546" y="350445"/>
                </a:cubicBezTo>
                <a:cubicBezTo>
                  <a:pt x="24305" y="351962"/>
                  <a:pt x="25065" y="352721"/>
                  <a:pt x="25824" y="354238"/>
                </a:cubicBezTo>
                <a:cubicBezTo>
                  <a:pt x="26584" y="354996"/>
                  <a:pt x="27343" y="355755"/>
                  <a:pt x="28103" y="356514"/>
                </a:cubicBezTo>
                <a:cubicBezTo>
                  <a:pt x="29622" y="358031"/>
                  <a:pt x="30381" y="359548"/>
                  <a:pt x="31900" y="361065"/>
                </a:cubicBezTo>
                <a:cubicBezTo>
                  <a:pt x="32660" y="361823"/>
                  <a:pt x="33420" y="362582"/>
                  <a:pt x="34939" y="363340"/>
                </a:cubicBezTo>
                <a:cubicBezTo>
                  <a:pt x="36458" y="364857"/>
                  <a:pt x="37977" y="366375"/>
                  <a:pt x="40255" y="367892"/>
                </a:cubicBezTo>
                <a:cubicBezTo>
                  <a:pt x="41015" y="367892"/>
                  <a:pt x="41774" y="368650"/>
                  <a:pt x="42534" y="369409"/>
                </a:cubicBezTo>
                <a:cubicBezTo>
                  <a:pt x="44813" y="370926"/>
                  <a:pt x="47091" y="372443"/>
                  <a:pt x="50129" y="373960"/>
                </a:cubicBezTo>
                <a:cubicBezTo>
                  <a:pt x="50889" y="374718"/>
                  <a:pt x="51648" y="374718"/>
                  <a:pt x="51648" y="375477"/>
                </a:cubicBezTo>
                <a:cubicBezTo>
                  <a:pt x="54686" y="376994"/>
                  <a:pt x="58484" y="378511"/>
                  <a:pt x="61522" y="380028"/>
                </a:cubicBezTo>
                <a:cubicBezTo>
                  <a:pt x="62282" y="380787"/>
                  <a:pt x="62282" y="380787"/>
                  <a:pt x="63041" y="380787"/>
                </a:cubicBezTo>
                <a:cubicBezTo>
                  <a:pt x="66839" y="383062"/>
                  <a:pt x="70637" y="384580"/>
                  <a:pt x="75194" y="386097"/>
                </a:cubicBezTo>
                <a:cubicBezTo>
                  <a:pt x="97980" y="395199"/>
                  <a:pt x="127602" y="403543"/>
                  <a:pt x="161781" y="408094"/>
                </a:cubicBezTo>
                <a:cubicBezTo>
                  <a:pt x="162540" y="408094"/>
                  <a:pt x="162540" y="408094"/>
                  <a:pt x="162540" y="408094"/>
                </a:cubicBezTo>
                <a:cubicBezTo>
                  <a:pt x="169376" y="409611"/>
                  <a:pt x="176212" y="410370"/>
                  <a:pt x="183048" y="411128"/>
                </a:cubicBezTo>
                <a:cubicBezTo>
                  <a:pt x="183807" y="411128"/>
                  <a:pt x="185326" y="411128"/>
                  <a:pt x="186845" y="411128"/>
                </a:cubicBezTo>
                <a:cubicBezTo>
                  <a:pt x="192922" y="411887"/>
                  <a:pt x="198998" y="412645"/>
                  <a:pt x="205074" y="412645"/>
                </a:cubicBezTo>
                <a:cubicBezTo>
                  <a:pt x="208112" y="413404"/>
                  <a:pt x="211150" y="413404"/>
                  <a:pt x="214189" y="413404"/>
                </a:cubicBezTo>
                <a:cubicBezTo>
                  <a:pt x="218746" y="413404"/>
                  <a:pt x="224063" y="414163"/>
                  <a:pt x="228620" y="414163"/>
                </a:cubicBezTo>
                <a:cubicBezTo>
                  <a:pt x="236975" y="414163"/>
                  <a:pt x="244570" y="414921"/>
                  <a:pt x="252925" y="414921"/>
                </a:cubicBezTo>
                <a:cubicBezTo>
                  <a:pt x="259001" y="414921"/>
                  <a:pt x="263558" y="419472"/>
                  <a:pt x="263558" y="424782"/>
                </a:cubicBezTo>
                <a:cubicBezTo>
                  <a:pt x="263558" y="430092"/>
                  <a:pt x="259001" y="434643"/>
                  <a:pt x="252925" y="434643"/>
                </a:cubicBezTo>
                <a:cubicBezTo>
                  <a:pt x="142792" y="434643"/>
                  <a:pt x="66080" y="412645"/>
                  <a:pt x="28103" y="383821"/>
                </a:cubicBezTo>
                <a:cubicBezTo>
                  <a:pt x="25824" y="381545"/>
                  <a:pt x="23546" y="380028"/>
                  <a:pt x="21267" y="377753"/>
                </a:cubicBezTo>
                <a:cubicBezTo>
                  <a:pt x="21267" y="377753"/>
                  <a:pt x="20507" y="377753"/>
                  <a:pt x="20507" y="376994"/>
                </a:cubicBezTo>
                <a:lnTo>
                  <a:pt x="20507" y="461950"/>
                </a:lnTo>
                <a:cubicBezTo>
                  <a:pt x="20507" y="462709"/>
                  <a:pt x="20507" y="463468"/>
                  <a:pt x="20507" y="463468"/>
                </a:cubicBezTo>
                <a:cubicBezTo>
                  <a:pt x="25065" y="491533"/>
                  <a:pt x="91144" y="525668"/>
                  <a:pt x="203555" y="534012"/>
                </a:cubicBezTo>
                <a:cubicBezTo>
                  <a:pt x="208872" y="534770"/>
                  <a:pt x="213429" y="539321"/>
                  <a:pt x="212670" y="545390"/>
                </a:cubicBezTo>
                <a:cubicBezTo>
                  <a:pt x="212670" y="550700"/>
                  <a:pt x="208112" y="554492"/>
                  <a:pt x="202796" y="554492"/>
                </a:cubicBezTo>
                <a:cubicBezTo>
                  <a:pt x="202036" y="554492"/>
                  <a:pt x="202036" y="554492"/>
                  <a:pt x="202036" y="554492"/>
                </a:cubicBezTo>
                <a:cubicBezTo>
                  <a:pt x="109373" y="547665"/>
                  <a:pt x="12912" y="518841"/>
                  <a:pt x="1519" y="469536"/>
                </a:cubicBezTo>
                <a:cubicBezTo>
                  <a:pt x="760" y="468777"/>
                  <a:pt x="0" y="466502"/>
                  <a:pt x="0" y="464985"/>
                </a:cubicBezTo>
                <a:lnTo>
                  <a:pt x="0" y="343618"/>
                </a:lnTo>
                <a:lnTo>
                  <a:pt x="0" y="339067"/>
                </a:lnTo>
                <a:lnTo>
                  <a:pt x="0" y="222252"/>
                </a:lnTo>
                <a:lnTo>
                  <a:pt x="0" y="217701"/>
                </a:lnTo>
                <a:lnTo>
                  <a:pt x="0" y="96335"/>
                </a:lnTo>
                <a:lnTo>
                  <a:pt x="0" y="91025"/>
                </a:lnTo>
                <a:cubicBezTo>
                  <a:pt x="0" y="89508"/>
                  <a:pt x="760" y="87232"/>
                  <a:pt x="1519" y="85715"/>
                </a:cubicBezTo>
                <a:cubicBezTo>
                  <a:pt x="13672" y="42478"/>
                  <a:pt x="100259" y="0"/>
                  <a:pt x="252925" y="0"/>
                </a:cubicBezTo>
                <a:close/>
              </a:path>
            </a:pathLst>
          </a:custGeom>
          <a:solidFill>
            <a:srgbClr val="FFFFFF">
              <a:lumMod val="75000"/>
            </a:srgbClr>
          </a:solidFill>
          <a:ln>
            <a:noFill/>
          </a:ln>
        </p:spPr>
        <p:txBody>
          <a:bodyPr/>
          <a:lstStyle/>
          <a:p>
            <a:endParaRPr lang="zh-CN" altLang="en-US" sz="12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0" name="矩形 89"/>
          <p:cNvSpPr/>
          <p:nvPr/>
        </p:nvSpPr>
        <p:spPr>
          <a:xfrm>
            <a:off x="2699313" y="2155399"/>
            <a:ext cx="492444" cy="276999"/>
          </a:xfrm>
          <a:prstGeom prst="rect">
            <a:avLst/>
          </a:prstGeom>
        </p:spPr>
        <p:txBody>
          <a:bodyPr wrap="none">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视频</a:t>
            </a:r>
          </a:p>
        </p:txBody>
      </p:sp>
      <p:sp>
        <p:nvSpPr>
          <p:cNvPr id="91" name="椭圆 90"/>
          <p:cNvSpPr/>
          <p:nvPr/>
        </p:nvSpPr>
        <p:spPr>
          <a:xfrm>
            <a:off x="2724201" y="1695966"/>
            <a:ext cx="472688" cy="472688"/>
          </a:xfrm>
          <a:prstGeom prst="ellipse">
            <a:avLst/>
          </a:prstGeom>
          <a:noFill/>
          <a:ln w="12700" cap="flat" cmpd="sng" algn="ctr">
            <a:solidFill>
              <a:srgbClr val="9B9B9B"/>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2" name="video-clip_157366"/>
          <p:cNvSpPr>
            <a:spLocks noChangeAspect="1"/>
          </p:cNvSpPr>
          <p:nvPr/>
        </p:nvSpPr>
        <p:spPr bwMode="auto">
          <a:xfrm>
            <a:off x="2805374" y="1787550"/>
            <a:ext cx="324408" cy="303436"/>
          </a:xfrm>
          <a:custGeom>
            <a:avLst/>
            <a:gdLst>
              <a:gd name="connsiteX0" fmla="*/ 470937 w 580346"/>
              <a:gd name="connsiteY0" fmla="*/ 425441 h 542827"/>
              <a:gd name="connsiteX1" fmla="*/ 470937 w 580346"/>
              <a:gd name="connsiteY1" fmla="*/ 524507 h 542827"/>
              <a:gd name="connsiteX2" fmla="*/ 517827 w 580346"/>
              <a:gd name="connsiteY2" fmla="*/ 524507 h 542827"/>
              <a:gd name="connsiteX3" fmla="*/ 561318 w 580346"/>
              <a:gd name="connsiteY3" fmla="*/ 479723 h 542827"/>
              <a:gd name="connsiteX4" fmla="*/ 561318 w 580346"/>
              <a:gd name="connsiteY4" fmla="*/ 425441 h 542827"/>
              <a:gd name="connsiteX5" fmla="*/ 18348 w 580346"/>
              <a:gd name="connsiteY5" fmla="*/ 425441 h 542827"/>
              <a:gd name="connsiteX6" fmla="*/ 18348 w 580346"/>
              <a:gd name="connsiteY6" fmla="*/ 479723 h 542827"/>
              <a:gd name="connsiteX7" fmla="*/ 61840 w 580346"/>
              <a:gd name="connsiteY7" fmla="*/ 524507 h 542827"/>
              <a:gd name="connsiteX8" fmla="*/ 108730 w 580346"/>
              <a:gd name="connsiteY8" fmla="*/ 524507 h 542827"/>
              <a:gd name="connsiteX9" fmla="*/ 108730 w 580346"/>
              <a:gd name="connsiteY9" fmla="*/ 425441 h 542827"/>
              <a:gd name="connsiteX10" fmla="*/ 470937 w 580346"/>
              <a:gd name="connsiteY10" fmla="*/ 325696 h 542827"/>
              <a:gd name="connsiteX11" fmla="*/ 470937 w 580346"/>
              <a:gd name="connsiteY11" fmla="*/ 406442 h 542827"/>
              <a:gd name="connsiteX12" fmla="*/ 561318 w 580346"/>
              <a:gd name="connsiteY12" fmla="*/ 406442 h 542827"/>
              <a:gd name="connsiteX13" fmla="*/ 561318 w 580346"/>
              <a:gd name="connsiteY13" fmla="*/ 325696 h 542827"/>
              <a:gd name="connsiteX14" fmla="*/ 18348 w 580346"/>
              <a:gd name="connsiteY14" fmla="*/ 325696 h 542827"/>
              <a:gd name="connsiteX15" fmla="*/ 18348 w 580346"/>
              <a:gd name="connsiteY15" fmla="*/ 406442 h 542827"/>
              <a:gd name="connsiteX16" fmla="*/ 108730 w 580346"/>
              <a:gd name="connsiteY16" fmla="*/ 406442 h 542827"/>
              <a:gd name="connsiteX17" fmla="*/ 108730 w 580346"/>
              <a:gd name="connsiteY17" fmla="*/ 325696 h 542827"/>
              <a:gd name="connsiteX18" fmla="*/ 470937 w 580346"/>
              <a:gd name="connsiteY18" fmla="*/ 225952 h 542827"/>
              <a:gd name="connsiteX19" fmla="*/ 470937 w 580346"/>
              <a:gd name="connsiteY19" fmla="*/ 307376 h 542827"/>
              <a:gd name="connsiteX20" fmla="*/ 561318 w 580346"/>
              <a:gd name="connsiteY20" fmla="*/ 307376 h 542827"/>
              <a:gd name="connsiteX21" fmla="*/ 561318 w 580346"/>
              <a:gd name="connsiteY21" fmla="*/ 225952 h 542827"/>
              <a:gd name="connsiteX22" fmla="*/ 18348 w 580346"/>
              <a:gd name="connsiteY22" fmla="*/ 225952 h 542827"/>
              <a:gd name="connsiteX23" fmla="*/ 18348 w 580346"/>
              <a:gd name="connsiteY23" fmla="*/ 307376 h 542827"/>
              <a:gd name="connsiteX24" fmla="*/ 108730 w 580346"/>
              <a:gd name="connsiteY24" fmla="*/ 307376 h 542827"/>
              <a:gd name="connsiteX25" fmla="*/ 108730 w 580346"/>
              <a:gd name="connsiteY25" fmla="*/ 225952 h 542827"/>
              <a:gd name="connsiteX26" fmla="*/ 244636 w 580346"/>
              <a:gd name="connsiteY26" fmla="*/ 213088 h 542827"/>
              <a:gd name="connsiteX27" fmla="*/ 244636 w 580346"/>
              <a:gd name="connsiteY27" fmla="*/ 329109 h 542827"/>
              <a:gd name="connsiteX28" fmla="*/ 360831 w 580346"/>
              <a:gd name="connsiteY28" fmla="*/ 271438 h 542827"/>
              <a:gd name="connsiteX29" fmla="*/ 239200 w 580346"/>
              <a:gd name="connsiteY29" fmla="*/ 190698 h 542827"/>
              <a:gd name="connsiteX30" fmla="*/ 384614 w 580346"/>
              <a:gd name="connsiteY30" fmla="*/ 263296 h 542827"/>
              <a:gd name="connsiteX31" fmla="*/ 389370 w 580346"/>
              <a:gd name="connsiteY31" fmla="*/ 271438 h 542827"/>
              <a:gd name="connsiteX32" fmla="*/ 384614 w 580346"/>
              <a:gd name="connsiteY32" fmla="*/ 278901 h 542827"/>
              <a:gd name="connsiteX33" fmla="*/ 239200 w 580346"/>
              <a:gd name="connsiteY33" fmla="*/ 351500 h 542827"/>
              <a:gd name="connsiteX34" fmla="*/ 235803 w 580346"/>
              <a:gd name="connsiteY34" fmla="*/ 352178 h 542827"/>
              <a:gd name="connsiteX35" fmla="*/ 231046 w 580346"/>
              <a:gd name="connsiteY35" fmla="*/ 350821 h 542827"/>
              <a:gd name="connsiteX36" fmla="*/ 226969 w 580346"/>
              <a:gd name="connsiteY36" fmla="*/ 343358 h 542827"/>
              <a:gd name="connsiteX37" fmla="*/ 226969 w 580346"/>
              <a:gd name="connsiteY37" fmla="*/ 198840 h 542827"/>
              <a:gd name="connsiteX38" fmla="*/ 231046 w 580346"/>
              <a:gd name="connsiteY38" fmla="*/ 191376 h 542827"/>
              <a:gd name="connsiteX39" fmla="*/ 239200 w 580346"/>
              <a:gd name="connsiteY39" fmla="*/ 190698 h 542827"/>
              <a:gd name="connsiteX40" fmla="*/ 470937 w 580346"/>
              <a:gd name="connsiteY40" fmla="*/ 126886 h 542827"/>
              <a:gd name="connsiteX41" fmla="*/ 470937 w 580346"/>
              <a:gd name="connsiteY41" fmla="*/ 207631 h 542827"/>
              <a:gd name="connsiteX42" fmla="*/ 561318 w 580346"/>
              <a:gd name="connsiteY42" fmla="*/ 207631 h 542827"/>
              <a:gd name="connsiteX43" fmla="*/ 561318 w 580346"/>
              <a:gd name="connsiteY43" fmla="*/ 126886 h 542827"/>
              <a:gd name="connsiteX44" fmla="*/ 18348 w 580346"/>
              <a:gd name="connsiteY44" fmla="*/ 126886 h 542827"/>
              <a:gd name="connsiteX45" fmla="*/ 18348 w 580346"/>
              <a:gd name="connsiteY45" fmla="*/ 207631 h 542827"/>
              <a:gd name="connsiteX46" fmla="*/ 108730 w 580346"/>
              <a:gd name="connsiteY46" fmla="*/ 207631 h 542827"/>
              <a:gd name="connsiteX47" fmla="*/ 108730 w 580346"/>
              <a:gd name="connsiteY47" fmla="*/ 126886 h 542827"/>
              <a:gd name="connsiteX48" fmla="*/ 470937 w 580346"/>
              <a:gd name="connsiteY48" fmla="*/ 17642 h 542827"/>
              <a:gd name="connsiteX49" fmla="*/ 470937 w 580346"/>
              <a:gd name="connsiteY49" fmla="*/ 107887 h 542827"/>
              <a:gd name="connsiteX50" fmla="*/ 561318 w 580346"/>
              <a:gd name="connsiteY50" fmla="*/ 107887 h 542827"/>
              <a:gd name="connsiteX51" fmla="*/ 561318 w 580346"/>
              <a:gd name="connsiteY51" fmla="*/ 62425 h 542827"/>
              <a:gd name="connsiteX52" fmla="*/ 517827 w 580346"/>
              <a:gd name="connsiteY52" fmla="*/ 17642 h 542827"/>
              <a:gd name="connsiteX53" fmla="*/ 127078 w 580346"/>
              <a:gd name="connsiteY53" fmla="*/ 17642 h 542827"/>
              <a:gd name="connsiteX54" fmla="*/ 127078 w 580346"/>
              <a:gd name="connsiteY54" fmla="*/ 116708 h 542827"/>
              <a:gd name="connsiteX55" fmla="*/ 127078 w 580346"/>
              <a:gd name="connsiteY55" fmla="*/ 117386 h 542827"/>
              <a:gd name="connsiteX56" fmla="*/ 127078 w 580346"/>
              <a:gd name="connsiteY56" fmla="*/ 118065 h 542827"/>
              <a:gd name="connsiteX57" fmla="*/ 127078 w 580346"/>
              <a:gd name="connsiteY57" fmla="*/ 216452 h 542827"/>
              <a:gd name="connsiteX58" fmla="*/ 127078 w 580346"/>
              <a:gd name="connsiteY58" fmla="*/ 217131 h 542827"/>
              <a:gd name="connsiteX59" fmla="*/ 127078 w 580346"/>
              <a:gd name="connsiteY59" fmla="*/ 217809 h 542827"/>
              <a:gd name="connsiteX60" fmla="*/ 127078 w 580346"/>
              <a:gd name="connsiteY60" fmla="*/ 315518 h 542827"/>
              <a:gd name="connsiteX61" fmla="*/ 127078 w 580346"/>
              <a:gd name="connsiteY61" fmla="*/ 316197 h 542827"/>
              <a:gd name="connsiteX62" fmla="*/ 127078 w 580346"/>
              <a:gd name="connsiteY62" fmla="*/ 316875 h 542827"/>
              <a:gd name="connsiteX63" fmla="*/ 127078 w 580346"/>
              <a:gd name="connsiteY63" fmla="*/ 415263 h 542827"/>
              <a:gd name="connsiteX64" fmla="*/ 127078 w 580346"/>
              <a:gd name="connsiteY64" fmla="*/ 415941 h 542827"/>
              <a:gd name="connsiteX65" fmla="*/ 127078 w 580346"/>
              <a:gd name="connsiteY65" fmla="*/ 416620 h 542827"/>
              <a:gd name="connsiteX66" fmla="*/ 127078 w 580346"/>
              <a:gd name="connsiteY66" fmla="*/ 524507 h 542827"/>
              <a:gd name="connsiteX67" fmla="*/ 452589 w 580346"/>
              <a:gd name="connsiteY67" fmla="*/ 524507 h 542827"/>
              <a:gd name="connsiteX68" fmla="*/ 452589 w 580346"/>
              <a:gd name="connsiteY68" fmla="*/ 416620 h 542827"/>
              <a:gd name="connsiteX69" fmla="*/ 452589 w 580346"/>
              <a:gd name="connsiteY69" fmla="*/ 415941 h 542827"/>
              <a:gd name="connsiteX70" fmla="*/ 452589 w 580346"/>
              <a:gd name="connsiteY70" fmla="*/ 415263 h 542827"/>
              <a:gd name="connsiteX71" fmla="*/ 452589 w 580346"/>
              <a:gd name="connsiteY71" fmla="*/ 316875 h 542827"/>
              <a:gd name="connsiteX72" fmla="*/ 452589 w 580346"/>
              <a:gd name="connsiteY72" fmla="*/ 316197 h 542827"/>
              <a:gd name="connsiteX73" fmla="*/ 452589 w 580346"/>
              <a:gd name="connsiteY73" fmla="*/ 315518 h 542827"/>
              <a:gd name="connsiteX74" fmla="*/ 452589 w 580346"/>
              <a:gd name="connsiteY74" fmla="*/ 217809 h 542827"/>
              <a:gd name="connsiteX75" fmla="*/ 452589 w 580346"/>
              <a:gd name="connsiteY75" fmla="*/ 217131 h 542827"/>
              <a:gd name="connsiteX76" fmla="*/ 452589 w 580346"/>
              <a:gd name="connsiteY76" fmla="*/ 216452 h 542827"/>
              <a:gd name="connsiteX77" fmla="*/ 452589 w 580346"/>
              <a:gd name="connsiteY77" fmla="*/ 118065 h 542827"/>
              <a:gd name="connsiteX78" fmla="*/ 452589 w 580346"/>
              <a:gd name="connsiteY78" fmla="*/ 117386 h 542827"/>
              <a:gd name="connsiteX79" fmla="*/ 452589 w 580346"/>
              <a:gd name="connsiteY79" fmla="*/ 116708 h 542827"/>
              <a:gd name="connsiteX80" fmla="*/ 452589 w 580346"/>
              <a:gd name="connsiteY80" fmla="*/ 17642 h 542827"/>
              <a:gd name="connsiteX81" fmla="*/ 61840 w 580346"/>
              <a:gd name="connsiteY81" fmla="*/ 17642 h 542827"/>
              <a:gd name="connsiteX82" fmla="*/ 18348 w 580346"/>
              <a:gd name="connsiteY82" fmla="*/ 62425 h 542827"/>
              <a:gd name="connsiteX83" fmla="*/ 18348 w 580346"/>
              <a:gd name="connsiteY83" fmla="*/ 107887 h 542827"/>
              <a:gd name="connsiteX84" fmla="*/ 108730 w 580346"/>
              <a:gd name="connsiteY84" fmla="*/ 107887 h 542827"/>
              <a:gd name="connsiteX85" fmla="*/ 108730 w 580346"/>
              <a:gd name="connsiteY85" fmla="*/ 17642 h 542827"/>
              <a:gd name="connsiteX86" fmla="*/ 61840 w 580346"/>
              <a:gd name="connsiteY86" fmla="*/ 0 h 542827"/>
              <a:gd name="connsiteX87" fmla="*/ 517827 w 580346"/>
              <a:gd name="connsiteY87" fmla="*/ 0 h 542827"/>
              <a:gd name="connsiteX88" fmla="*/ 579667 w 580346"/>
              <a:gd name="connsiteY88" fmla="*/ 62425 h 542827"/>
              <a:gd name="connsiteX89" fmla="*/ 579667 w 580346"/>
              <a:gd name="connsiteY89" fmla="*/ 216452 h 542827"/>
              <a:gd name="connsiteX90" fmla="*/ 580346 w 580346"/>
              <a:gd name="connsiteY90" fmla="*/ 217131 h 542827"/>
              <a:gd name="connsiteX91" fmla="*/ 579667 w 580346"/>
              <a:gd name="connsiteY91" fmla="*/ 217809 h 542827"/>
              <a:gd name="connsiteX92" fmla="*/ 579667 w 580346"/>
              <a:gd name="connsiteY92" fmla="*/ 479723 h 542827"/>
              <a:gd name="connsiteX93" fmla="*/ 517827 w 580346"/>
              <a:gd name="connsiteY93" fmla="*/ 542827 h 542827"/>
              <a:gd name="connsiteX94" fmla="*/ 61840 w 580346"/>
              <a:gd name="connsiteY94" fmla="*/ 542827 h 542827"/>
              <a:gd name="connsiteX95" fmla="*/ 0 w 580346"/>
              <a:gd name="connsiteY95" fmla="*/ 479723 h 542827"/>
              <a:gd name="connsiteX96" fmla="*/ 0 w 580346"/>
              <a:gd name="connsiteY96" fmla="*/ 62425 h 542827"/>
              <a:gd name="connsiteX97" fmla="*/ 61840 w 580346"/>
              <a:gd name="connsiteY97" fmla="*/ 0 h 54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80346" h="542827">
                <a:moveTo>
                  <a:pt x="470937" y="425441"/>
                </a:moveTo>
                <a:lnTo>
                  <a:pt x="470937" y="524507"/>
                </a:lnTo>
                <a:lnTo>
                  <a:pt x="517827" y="524507"/>
                </a:lnTo>
                <a:cubicBezTo>
                  <a:pt x="542291" y="524507"/>
                  <a:pt x="561318" y="504829"/>
                  <a:pt x="561318" y="479723"/>
                </a:cubicBezTo>
                <a:lnTo>
                  <a:pt x="561318" y="425441"/>
                </a:lnTo>
                <a:close/>
                <a:moveTo>
                  <a:pt x="18348" y="425441"/>
                </a:moveTo>
                <a:lnTo>
                  <a:pt x="18348" y="479723"/>
                </a:lnTo>
                <a:cubicBezTo>
                  <a:pt x="18348" y="504829"/>
                  <a:pt x="37376" y="524507"/>
                  <a:pt x="61840" y="524507"/>
                </a:cubicBezTo>
                <a:lnTo>
                  <a:pt x="108730" y="524507"/>
                </a:lnTo>
                <a:lnTo>
                  <a:pt x="108730" y="425441"/>
                </a:lnTo>
                <a:close/>
                <a:moveTo>
                  <a:pt x="470937" y="325696"/>
                </a:moveTo>
                <a:lnTo>
                  <a:pt x="470937" y="406442"/>
                </a:lnTo>
                <a:lnTo>
                  <a:pt x="561318" y="406442"/>
                </a:lnTo>
                <a:lnTo>
                  <a:pt x="561318" y="325696"/>
                </a:lnTo>
                <a:close/>
                <a:moveTo>
                  <a:pt x="18348" y="325696"/>
                </a:moveTo>
                <a:lnTo>
                  <a:pt x="18348" y="406442"/>
                </a:lnTo>
                <a:lnTo>
                  <a:pt x="108730" y="406442"/>
                </a:lnTo>
                <a:lnTo>
                  <a:pt x="108730" y="325696"/>
                </a:lnTo>
                <a:close/>
                <a:moveTo>
                  <a:pt x="470937" y="225952"/>
                </a:moveTo>
                <a:lnTo>
                  <a:pt x="470937" y="307376"/>
                </a:lnTo>
                <a:lnTo>
                  <a:pt x="561318" y="307376"/>
                </a:lnTo>
                <a:lnTo>
                  <a:pt x="561318" y="225952"/>
                </a:lnTo>
                <a:close/>
                <a:moveTo>
                  <a:pt x="18348" y="225952"/>
                </a:moveTo>
                <a:lnTo>
                  <a:pt x="18348" y="307376"/>
                </a:lnTo>
                <a:lnTo>
                  <a:pt x="108730" y="307376"/>
                </a:lnTo>
                <a:lnTo>
                  <a:pt x="108730" y="225952"/>
                </a:lnTo>
                <a:close/>
                <a:moveTo>
                  <a:pt x="244636" y="213088"/>
                </a:moveTo>
                <a:lnTo>
                  <a:pt x="244636" y="329109"/>
                </a:lnTo>
                <a:lnTo>
                  <a:pt x="360831" y="271438"/>
                </a:lnTo>
                <a:close/>
                <a:moveTo>
                  <a:pt x="239200" y="190698"/>
                </a:moveTo>
                <a:lnTo>
                  <a:pt x="384614" y="263296"/>
                </a:lnTo>
                <a:cubicBezTo>
                  <a:pt x="387332" y="264653"/>
                  <a:pt x="389370" y="268046"/>
                  <a:pt x="389370" y="271438"/>
                </a:cubicBezTo>
                <a:cubicBezTo>
                  <a:pt x="389370" y="274830"/>
                  <a:pt x="387332" y="277544"/>
                  <a:pt x="384614" y="278901"/>
                </a:cubicBezTo>
                <a:lnTo>
                  <a:pt x="239200" y="351500"/>
                </a:lnTo>
                <a:cubicBezTo>
                  <a:pt x="238521" y="352178"/>
                  <a:pt x="237162" y="352178"/>
                  <a:pt x="235803" y="352178"/>
                </a:cubicBezTo>
                <a:cubicBezTo>
                  <a:pt x="233764" y="352178"/>
                  <a:pt x="232405" y="352178"/>
                  <a:pt x="231046" y="350821"/>
                </a:cubicBezTo>
                <a:cubicBezTo>
                  <a:pt x="228328" y="349464"/>
                  <a:pt x="226969" y="346750"/>
                  <a:pt x="226969" y="343358"/>
                </a:cubicBezTo>
                <a:lnTo>
                  <a:pt x="226969" y="198840"/>
                </a:lnTo>
                <a:cubicBezTo>
                  <a:pt x="226969" y="195447"/>
                  <a:pt x="228328" y="192733"/>
                  <a:pt x="231046" y="191376"/>
                </a:cubicBezTo>
                <a:cubicBezTo>
                  <a:pt x="233764" y="190019"/>
                  <a:pt x="236482" y="189341"/>
                  <a:pt x="239200" y="190698"/>
                </a:cubicBezTo>
                <a:close/>
                <a:moveTo>
                  <a:pt x="470937" y="126886"/>
                </a:moveTo>
                <a:lnTo>
                  <a:pt x="470937" y="207631"/>
                </a:lnTo>
                <a:lnTo>
                  <a:pt x="561318" y="207631"/>
                </a:lnTo>
                <a:lnTo>
                  <a:pt x="561318" y="126886"/>
                </a:lnTo>
                <a:close/>
                <a:moveTo>
                  <a:pt x="18348" y="126886"/>
                </a:moveTo>
                <a:lnTo>
                  <a:pt x="18348" y="207631"/>
                </a:lnTo>
                <a:lnTo>
                  <a:pt x="108730" y="207631"/>
                </a:lnTo>
                <a:lnTo>
                  <a:pt x="108730" y="126886"/>
                </a:lnTo>
                <a:close/>
                <a:moveTo>
                  <a:pt x="470937" y="17642"/>
                </a:moveTo>
                <a:lnTo>
                  <a:pt x="470937" y="107887"/>
                </a:lnTo>
                <a:lnTo>
                  <a:pt x="561318" y="107887"/>
                </a:lnTo>
                <a:lnTo>
                  <a:pt x="561318" y="62425"/>
                </a:lnTo>
                <a:cubicBezTo>
                  <a:pt x="561318" y="37998"/>
                  <a:pt x="542291" y="17642"/>
                  <a:pt x="517827" y="17642"/>
                </a:cubicBezTo>
                <a:close/>
                <a:moveTo>
                  <a:pt x="127078" y="17642"/>
                </a:moveTo>
                <a:lnTo>
                  <a:pt x="127078" y="116708"/>
                </a:lnTo>
                <a:cubicBezTo>
                  <a:pt x="127078" y="116708"/>
                  <a:pt x="127078" y="117386"/>
                  <a:pt x="127078" y="117386"/>
                </a:cubicBezTo>
                <a:cubicBezTo>
                  <a:pt x="127078" y="117386"/>
                  <a:pt x="127078" y="118065"/>
                  <a:pt x="127078" y="118065"/>
                </a:cubicBezTo>
                <a:lnTo>
                  <a:pt x="127078" y="216452"/>
                </a:lnTo>
                <a:cubicBezTo>
                  <a:pt x="127078" y="216452"/>
                  <a:pt x="127078" y="216452"/>
                  <a:pt x="127078" y="217131"/>
                </a:cubicBezTo>
                <a:cubicBezTo>
                  <a:pt x="127078" y="217131"/>
                  <a:pt x="127078" y="217131"/>
                  <a:pt x="127078" y="217809"/>
                </a:cubicBezTo>
                <a:lnTo>
                  <a:pt x="127078" y="315518"/>
                </a:lnTo>
                <a:cubicBezTo>
                  <a:pt x="127078" y="316197"/>
                  <a:pt x="127078" y="316197"/>
                  <a:pt x="127078" y="316197"/>
                </a:cubicBezTo>
                <a:cubicBezTo>
                  <a:pt x="127078" y="316875"/>
                  <a:pt x="127078" y="316875"/>
                  <a:pt x="127078" y="316875"/>
                </a:cubicBezTo>
                <a:lnTo>
                  <a:pt x="127078" y="415263"/>
                </a:lnTo>
                <a:cubicBezTo>
                  <a:pt x="127078" y="415263"/>
                  <a:pt x="127078" y="415941"/>
                  <a:pt x="127078" y="415941"/>
                </a:cubicBezTo>
                <a:cubicBezTo>
                  <a:pt x="127078" y="415941"/>
                  <a:pt x="127078" y="416620"/>
                  <a:pt x="127078" y="416620"/>
                </a:cubicBezTo>
                <a:lnTo>
                  <a:pt x="127078" y="524507"/>
                </a:lnTo>
                <a:lnTo>
                  <a:pt x="452589" y="524507"/>
                </a:lnTo>
                <a:lnTo>
                  <a:pt x="452589" y="416620"/>
                </a:lnTo>
                <a:cubicBezTo>
                  <a:pt x="452589" y="416620"/>
                  <a:pt x="452589" y="415941"/>
                  <a:pt x="452589" y="415941"/>
                </a:cubicBezTo>
                <a:cubicBezTo>
                  <a:pt x="452589" y="415941"/>
                  <a:pt x="452589" y="415263"/>
                  <a:pt x="452589" y="415263"/>
                </a:cubicBezTo>
                <a:lnTo>
                  <a:pt x="452589" y="316875"/>
                </a:lnTo>
                <a:cubicBezTo>
                  <a:pt x="452589" y="316875"/>
                  <a:pt x="452589" y="316875"/>
                  <a:pt x="452589" y="316197"/>
                </a:cubicBezTo>
                <a:cubicBezTo>
                  <a:pt x="452589" y="316197"/>
                  <a:pt x="452589" y="316197"/>
                  <a:pt x="452589" y="315518"/>
                </a:cubicBezTo>
                <a:lnTo>
                  <a:pt x="452589" y="217809"/>
                </a:lnTo>
                <a:cubicBezTo>
                  <a:pt x="452589" y="217131"/>
                  <a:pt x="452589" y="217131"/>
                  <a:pt x="452589" y="217131"/>
                </a:cubicBezTo>
                <a:cubicBezTo>
                  <a:pt x="452589" y="216452"/>
                  <a:pt x="452589" y="216452"/>
                  <a:pt x="452589" y="216452"/>
                </a:cubicBezTo>
                <a:lnTo>
                  <a:pt x="452589" y="118065"/>
                </a:lnTo>
                <a:cubicBezTo>
                  <a:pt x="452589" y="118065"/>
                  <a:pt x="452589" y="117386"/>
                  <a:pt x="452589" y="117386"/>
                </a:cubicBezTo>
                <a:cubicBezTo>
                  <a:pt x="452589" y="117386"/>
                  <a:pt x="452589" y="116708"/>
                  <a:pt x="452589" y="116708"/>
                </a:cubicBezTo>
                <a:lnTo>
                  <a:pt x="452589" y="17642"/>
                </a:lnTo>
                <a:close/>
                <a:moveTo>
                  <a:pt x="61840" y="17642"/>
                </a:moveTo>
                <a:cubicBezTo>
                  <a:pt x="37376" y="17642"/>
                  <a:pt x="18348" y="37998"/>
                  <a:pt x="18348" y="62425"/>
                </a:cubicBezTo>
                <a:lnTo>
                  <a:pt x="18348" y="107887"/>
                </a:lnTo>
                <a:lnTo>
                  <a:pt x="108730" y="107887"/>
                </a:lnTo>
                <a:lnTo>
                  <a:pt x="108730" y="17642"/>
                </a:lnTo>
                <a:close/>
                <a:moveTo>
                  <a:pt x="61840" y="0"/>
                </a:moveTo>
                <a:lnTo>
                  <a:pt x="517827" y="0"/>
                </a:lnTo>
                <a:cubicBezTo>
                  <a:pt x="551805" y="0"/>
                  <a:pt x="579667" y="27820"/>
                  <a:pt x="579667" y="62425"/>
                </a:cubicBezTo>
                <a:lnTo>
                  <a:pt x="579667" y="216452"/>
                </a:lnTo>
                <a:cubicBezTo>
                  <a:pt x="579667" y="216452"/>
                  <a:pt x="580346" y="216452"/>
                  <a:pt x="580346" y="217131"/>
                </a:cubicBezTo>
                <a:cubicBezTo>
                  <a:pt x="580346" y="217131"/>
                  <a:pt x="579667" y="217131"/>
                  <a:pt x="579667" y="217809"/>
                </a:cubicBezTo>
                <a:lnTo>
                  <a:pt x="579667" y="479723"/>
                </a:lnTo>
                <a:cubicBezTo>
                  <a:pt x="579667" y="514329"/>
                  <a:pt x="551805" y="542827"/>
                  <a:pt x="517827" y="542827"/>
                </a:cubicBezTo>
                <a:lnTo>
                  <a:pt x="61840" y="542827"/>
                </a:lnTo>
                <a:cubicBezTo>
                  <a:pt x="27862" y="542827"/>
                  <a:pt x="0" y="514329"/>
                  <a:pt x="0" y="479723"/>
                </a:cubicBezTo>
                <a:lnTo>
                  <a:pt x="0" y="62425"/>
                </a:lnTo>
                <a:cubicBezTo>
                  <a:pt x="0" y="27820"/>
                  <a:pt x="27862" y="0"/>
                  <a:pt x="61840" y="0"/>
                </a:cubicBezTo>
                <a:close/>
              </a:path>
            </a:pathLst>
          </a:custGeom>
          <a:solidFill>
            <a:srgbClr val="FFFFFF">
              <a:lumMod val="75000"/>
            </a:srgbClr>
          </a:solidFill>
          <a:ln>
            <a:noFill/>
          </a:ln>
        </p:spPr>
        <p:txBody>
          <a:bodyPr/>
          <a:lstStyle/>
          <a:p>
            <a:endParaRPr lang="zh-CN" altLang="en-US" sz="12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3" name="矩形 92"/>
          <p:cNvSpPr/>
          <p:nvPr/>
        </p:nvSpPr>
        <p:spPr>
          <a:xfrm>
            <a:off x="4365914" y="3562113"/>
            <a:ext cx="1808508" cy="276999"/>
          </a:xfrm>
          <a:prstGeom prst="rect">
            <a:avLst/>
          </a:prstGeom>
        </p:spPr>
        <p:txBody>
          <a:bodyPr wrap="none">
            <a:spAutoFit/>
          </a:bodyPr>
          <a:lstStyle/>
          <a:p>
            <a:pPr algn="ctr" defTabSz="914478"/>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最大</a:t>
            </a: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64U230G | 8*3.2TB</a:t>
            </a:r>
            <a:endPar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4" name="矩形 93"/>
          <p:cNvSpPr/>
          <p:nvPr/>
        </p:nvSpPr>
        <p:spPr>
          <a:xfrm>
            <a:off x="4660862" y="3040067"/>
            <a:ext cx="1218602" cy="553998"/>
          </a:xfrm>
          <a:prstGeom prst="rect">
            <a:avLst/>
          </a:prstGeom>
        </p:spPr>
        <p:txBody>
          <a:bodyPr wrap="none">
            <a:spAutoFit/>
          </a:bodyPr>
          <a:lstStyle/>
          <a:p>
            <a:pPr algn="ctr" defTabSz="914478"/>
            <a:r>
              <a:rPr lang="zh-CN" altLang="en-US" sz="16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存储密集型</a:t>
            </a:r>
            <a:endParaRPr lang="en-US" altLang="zh-CN" sz="16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914478"/>
            <a:r>
              <a:rPr lang="zh-CN" altLang="en-US" sz="14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超高</a:t>
            </a:r>
            <a:r>
              <a:rPr lang="en-US" altLang="zh-CN" sz="14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IO</a:t>
            </a:r>
            <a:r>
              <a:rPr lang="zh-CN" altLang="en-US" sz="14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型</a:t>
            </a:r>
            <a:r>
              <a:rPr lang="en-US" altLang="zh-CN" sz="14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KI1</a:t>
            </a:r>
            <a:endParaRPr lang="zh-CN" altLang="en-US" sz="14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5" name="矩形 94"/>
          <p:cNvSpPr/>
          <p:nvPr/>
        </p:nvSpPr>
        <p:spPr>
          <a:xfrm>
            <a:off x="4372238" y="2159752"/>
            <a:ext cx="1415772" cy="276999"/>
          </a:xfrm>
          <a:prstGeom prst="rect">
            <a:avLst/>
          </a:prstGeom>
        </p:spPr>
        <p:txBody>
          <a:bodyPr wrap="none">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分布式缓存数据库</a:t>
            </a:r>
          </a:p>
        </p:txBody>
      </p:sp>
      <p:sp>
        <p:nvSpPr>
          <p:cNvPr id="96" name="椭圆 95"/>
          <p:cNvSpPr/>
          <p:nvPr/>
        </p:nvSpPr>
        <p:spPr>
          <a:xfrm>
            <a:off x="4843780" y="1700319"/>
            <a:ext cx="472688" cy="472688"/>
          </a:xfrm>
          <a:prstGeom prst="ellipse">
            <a:avLst/>
          </a:prstGeom>
          <a:noFill/>
          <a:ln w="12700" cap="flat" cmpd="sng" algn="ctr">
            <a:solidFill>
              <a:srgbClr val="9B9B9B"/>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7" name="square-server_84573"/>
          <p:cNvSpPr>
            <a:spLocks noChangeAspect="1"/>
          </p:cNvSpPr>
          <p:nvPr/>
        </p:nvSpPr>
        <p:spPr bwMode="auto">
          <a:xfrm>
            <a:off x="7981890" y="1796616"/>
            <a:ext cx="290262" cy="289822"/>
          </a:xfrm>
          <a:custGeom>
            <a:avLst/>
            <a:gdLst>
              <a:gd name="connsiteX0" fmla="*/ 324565 w 605169"/>
              <a:gd name="connsiteY0" fmla="*/ 487678 h 604252"/>
              <a:gd name="connsiteX1" fmla="*/ 334716 w 605169"/>
              <a:gd name="connsiteY1" fmla="*/ 491873 h 604252"/>
              <a:gd name="connsiteX2" fmla="*/ 339066 w 605169"/>
              <a:gd name="connsiteY2" fmla="*/ 502144 h 604252"/>
              <a:gd name="connsiteX3" fmla="*/ 334716 w 605169"/>
              <a:gd name="connsiteY3" fmla="*/ 512415 h 604252"/>
              <a:gd name="connsiteX4" fmla="*/ 324565 w 605169"/>
              <a:gd name="connsiteY4" fmla="*/ 516610 h 604252"/>
              <a:gd name="connsiteX5" fmla="*/ 314269 w 605169"/>
              <a:gd name="connsiteY5" fmla="*/ 512415 h 604252"/>
              <a:gd name="connsiteX6" fmla="*/ 310064 w 605169"/>
              <a:gd name="connsiteY6" fmla="*/ 502144 h 604252"/>
              <a:gd name="connsiteX7" fmla="*/ 314269 w 605169"/>
              <a:gd name="connsiteY7" fmla="*/ 491873 h 604252"/>
              <a:gd name="connsiteX8" fmla="*/ 324565 w 605169"/>
              <a:gd name="connsiteY8" fmla="*/ 487678 h 604252"/>
              <a:gd name="connsiteX9" fmla="*/ 255200 w 605169"/>
              <a:gd name="connsiteY9" fmla="*/ 487678 h 604252"/>
              <a:gd name="connsiteX10" fmla="*/ 265351 w 605169"/>
              <a:gd name="connsiteY10" fmla="*/ 491873 h 604252"/>
              <a:gd name="connsiteX11" fmla="*/ 269701 w 605169"/>
              <a:gd name="connsiteY11" fmla="*/ 502144 h 604252"/>
              <a:gd name="connsiteX12" fmla="*/ 265351 w 605169"/>
              <a:gd name="connsiteY12" fmla="*/ 512415 h 604252"/>
              <a:gd name="connsiteX13" fmla="*/ 255200 w 605169"/>
              <a:gd name="connsiteY13" fmla="*/ 516610 h 604252"/>
              <a:gd name="connsiteX14" fmla="*/ 244904 w 605169"/>
              <a:gd name="connsiteY14" fmla="*/ 512415 h 604252"/>
              <a:gd name="connsiteX15" fmla="*/ 240699 w 605169"/>
              <a:gd name="connsiteY15" fmla="*/ 502144 h 604252"/>
              <a:gd name="connsiteX16" fmla="*/ 244904 w 605169"/>
              <a:gd name="connsiteY16" fmla="*/ 491873 h 604252"/>
              <a:gd name="connsiteX17" fmla="*/ 255200 w 605169"/>
              <a:gd name="connsiteY17" fmla="*/ 487678 h 604252"/>
              <a:gd name="connsiteX18" fmla="*/ 185904 w 605169"/>
              <a:gd name="connsiteY18" fmla="*/ 487678 h 604252"/>
              <a:gd name="connsiteX19" fmla="*/ 196200 w 605169"/>
              <a:gd name="connsiteY19" fmla="*/ 491873 h 604252"/>
              <a:gd name="connsiteX20" fmla="*/ 200405 w 605169"/>
              <a:gd name="connsiteY20" fmla="*/ 502144 h 604252"/>
              <a:gd name="connsiteX21" fmla="*/ 196200 w 605169"/>
              <a:gd name="connsiteY21" fmla="*/ 512415 h 604252"/>
              <a:gd name="connsiteX22" fmla="*/ 185904 w 605169"/>
              <a:gd name="connsiteY22" fmla="*/ 516610 h 604252"/>
              <a:gd name="connsiteX23" fmla="*/ 175608 w 605169"/>
              <a:gd name="connsiteY23" fmla="*/ 512415 h 604252"/>
              <a:gd name="connsiteX24" fmla="*/ 171403 w 605169"/>
              <a:gd name="connsiteY24" fmla="*/ 502144 h 604252"/>
              <a:gd name="connsiteX25" fmla="*/ 175608 w 605169"/>
              <a:gd name="connsiteY25" fmla="*/ 491873 h 604252"/>
              <a:gd name="connsiteX26" fmla="*/ 185904 w 605169"/>
              <a:gd name="connsiteY26" fmla="*/ 487678 h 604252"/>
              <a:gd name="connsiteX27" fmla="*/ 116609 w 605169"/>
              <a:gd name="connsiteY27" fmla="*/ 487678 h 604252"/>
              <a:gd name="connsiteX28" fmla="*/ 126905 w 605169"/>
              <a:gd name="connsiteY28" fmla="*/ 491873 h 604252"/>
              <a:gd name="connsiteX29" fmla="*/ 131110 w 605169"/>
              <a:gd name="connsiteY29" fmla="*/ 502144 h 604252"/>
              <a:gd name="connsiteX30" fmla="*/ 126905 w 605169"/>
              <a:gd name="connsiteY30" fmla="*/ 512415 h 604252"/>
              <a:gd name="connsiteX31" fmla="*/ 116609 w 605169"/>
              <a:gd name="connsiteY31" fmla="*/ 516610 h 604252"/>
              <a:gd name="connsiteX32" fmla="*/ 106458 w 605169"/>
              <a:gd name="connsiteY32" fmla="*/ 512415 h 604252"/>
              <a:gd name="connsiteX33" fmla="*/ 102108 w 605169"/>
              <a:gd name="connsiteY33" fmla="*/ 502144 h 604252"/>
              <a:gd name="connsiteX34" fmla="*/ 106458 w 605169"/>
              <a:gd name="connsiteY34" fmla="*/ 491873 h 604252"/>
              <a:gd name="connsiteX35" fmla="*/ 116609 w 605169"/>
              <a:gd name="connsiteY35" fmla="*/ 487678 h 604252"/>
              <a:gd name="connsiteX36" fmla="*/ 447208 w 605169"/>
              <a:gd name="connsiteY36" fmla="*/ 475356 h 604252"/>
              <a:gd name="connsiteX37" fmla="*/ 420370 w 605169"/>
              <a:gd name="connsiteY37" fmla="*/ 502144 h 604252"/>
              <a:gd name="connsiteX38" fmla="*/ 447208 w 605169"/>
              <a:gd name="connsiteY38" fmla="*/ 528931 h 604252"/>
              <a:gd name="connsiteX39" fmla="*/ 474047 w 605169"/>
              <a:gd name="connsiteY39" fmla="*/ 502144 h 604252"/>
              <a:gd name="connsiteX40" fmla="*/ 447208 w 605169"/>
              <a:gd name="connsiteY40" fmla="*/ 475356 h 604252"/>
              <a:gd name="connsiteX41" fmla="*/ 447208 w 605169"/>
              <a:gd name="connsiteY41" fmla="*/ 446397 h 604252"/>
              <a:gd name="connsiteX42" fmla="*/ 503061 w 605169"/>
              <a:gd name="connsiteY42" fmla="*/ 502144 h 604252"/>
              <a:gd name="connsiteX43" fmla="*/ 447208 w 605169"/>
              <a:gd name="connsiteY43" fmla="*/ 557890 h 604252"/>
              <a:gd name="connsiteX44" fmla="*/ 391356 w 605169"/>
              <a:gd name="connsiteY44" fmla="*/ 502144 h 604252"/>
              <a:gd name="connsiteX45" fmla="*/ 447208 w 605169"/>
              <a:gd name="connsiteY45" fmla="*/ 446397 h 604252"/>
              <a:gd name="connsiteX46" fmla="*/ 324565 w 605169"/>
              <a:gd name="connsiteY46" fmla="*/ 287554 h 604252"/>
              <a:gd name="connsiteX47" fmla="*/ 334716 w 605169"/>
              <a:gd name="connsiteY47" fmla="*/ 291904 h 604252"/>
              <a:gd name="connsiteX48" fmla="*/ 339066 w 605169"/>
              <a:gd name="connsiteY48" fmla="*/ 302055 h 604252"/>
              <a:gd name="connsiteX49" fmla="*/ 334716 w 605169"/>
              <a:gd name="connsiteY49" fmla="*/ 312351 h 604252"/>
              <a:gd name="connsiteX50" fmla="*/ 324565 w 605169"/>
              <a:gd name="connsiteY50" fmla="*/ 316556 h 604252"/>
              <a:gd name="connsiteX51" fmla="*/ 314269 w 605169"/>
              <a:gd name="connsiteY51" fmla="*/ 312351 h 604252"/>
              <a:gd name="connsiteX52" fmla="*/ 310064 w 605169"/>
              <a:gd name="connsiteY52" fmla="*/ 302055 h 604252"/>
              <a:gd name="connsiteX53" fmla="*/ 314269 w 605169"/>
              <a:gd name="connsiteY53" fmla="*/ 291904 h 604252"/>
              <a:gd name="connsiteX54" fmla="*/ 324565 w 605169"/>
              <a:gd name="connsiteY54" fmla="*/ 287554 h 604252"/>
              <a:gd name="connsiteX55" fmla="*/ 255200 w 605169"/>
              <a:gd name="connsiteY55" fmla="*/ 287554 h 604252"/>
              <a:gd name="connsiteX56" fmla="*/ 265351 w 605169"/>
              <a:gd name="connsiteY56" fmla="*/ 291904 h 604252"/>
              <a:gd name="connsiteX57" fmla="*/ 269701 w 605169"/>
              <a:gd name="connsiteY57" fmla="*/ 302055 h 604252"/>
              <a:gd name="connsiteX58" fmla="*/ 265351 w 605169"/>
              <a:gd name="connsiteY58" fmla="*/ 312351 h 604252"/>
              <a:gd name="connsiteX59" fmla="*/ 255200 w 605169"/>
              <a:gd name="connsiteY59" fmla="*/ 316556 h 604252"/>
              <a:gd name="connsiteX60" fmla="*/ 244904 w 605169"/>
              <a:gd name="connsiteY60" fmla="*/ 312351 h 604252"/>
              <a:gd name="connsiteX61" fmla="*/ 240699 w 605169"/>
              <a:gd name="connsiteY61" fmla="*/ 302055 h 604252"/>
              <a:gd name="connsiteX62" fmla="*/ 244904 w 605169"/>
              <a:gd name="connsiteY62" fmla="*/ 291904 h 604252"/>
              <a:gd name="connsiteX63" fmla="*/ 255200 w 605169"/>
              <a:gd name="connsiteY63" fmla="*/ 287554 h 604252"/>
              <a:gd name="connsiteX64" fmla="*/ 185904 w 605169"/>
              <a:gd name="connsiteY64" fmla="*/ 287554 h 604252"/>
              <a:gd name="connsiteX65" fmla="*/ 196200 w 605169"/>
              <a:gd name="connsiteY65" fmla="*/ 291904 h 604252"/>
              <a:gd name="connsiteX66" fmla="*/ 200405 w 605169"/>
              <a:gd name="connsiteY66" fmla="*/ 302055 h 604252"/>
              <a:gd name="connsiteX67" fmla="*/ 196200 w 605169"/>
              <a:gd name="connsiteY67" fmla="*/ 312351 h 604252"/>
              <a:gd name="connsiteX68" fmla="*/ 185904 w 605169"/>
              <a:gd name="connsiteY68" fmla="*/ 316556 h 604252"/>
              <a:gd name="connsiteX69" fmla="*/ 175608 w 605169"/>
              <a:gd name="connsiteY69" fmla="*/ 312351 h 604252"/>
              <a:gd name="connsiteX70" fmla="*/ 171403 w 605169"/>
              <a:gd name="connsiteY70" fmla="*/ 302055 h 604252"/>
              <a:gd name="connsiteX71" fmla="*/ 175608 w 605169"/>
              <a:gd name="connsiteY71" fmla="*/ 291904 h 604252"/>
              <a:gd name="connsiteX72" fmla="*/ 185904 w 605169"/>
              <a:gd name="connsiteY72" fmla="*/ 287554 h 604252"/>
              <a:gd name="connsiteX73" fmla="*/ 116609 w 605169"/>
              <a:gd name="connsiteY73" fmla="*/ 287554 h 604252"/>
              <a:gd name="connsiteX74" fmla="*/ 126905 w 605169"/>
              <a:gd name="connsiteY74" fmla="*/ 291904 h 604252"/>
              <a:gd name="connsiteX75" fmla="*/ 131110 w 605169"/>
              <a:gd name="connsiteY75" fmla="*/ 302055 h 604252"/>
              <a:gd name="connsiteX76" fmla="*/ 126905 w 605169"/>
              <a:gd name="connsiteY76" fmla="*/ 312351 h 604252"/>
              <a:gd name="connsiteX77" fmla="*/ 116609 w 605169"/>
              <a:gd name="connsiteY77" fmla="*/ 316556 h 604252"/>
              <a:gd name="connsiteX78" fmla="*/ 106458 w 605169"/>
              <a:gd name="connsiteY78" fmla="*/ 312351 h 604252"/>
              <a:gd name="connsiteX79" fmla="*/ 102108 w 605169"/>
              <a:gd name="connsiteY79" fmla="*/ 302055 h 604252"/>
              <a:gd name="connsiteX80" fmla="*/ 106458 w 605169"/>
              <a:gd name="connsiteY80" fmla="*/ 291904 h 604252"/>
              <a:gd name="connsiteX81" fmla="*/ 116609 w 605169"/>
              <a:gd name="connsiteY81" fmla="*/ 287554 h 604252"/>
              <a:gd name="connsiteX82" fmla="*/ 447208 w 605169"/>
              <a:gd name="connsiteY82" fmla="*/ 275232 h 604252"/>
              <a:gd name="connsiteX83" fmla="*/ 420370 w 605169"/>
              <a:gd name="connsiteY83" fmla="*/ 302020 h 604252"/>
              <a:gd name="connsiteX84" fmla="*/ 447208 w 605169"/>
              <a:gd name="connsiteY84" fmla="*/ 328807 h 604252"/>
              <a:gd name="connsiteX85" fmla="*/ 474047 w 605169"/>
              <a:gd name="connsiteY85" fmla="*/ 302020 h 604252"/>
              <a:gd name="connsiteX86" fmla="*/ 447208 w 605169"/>
              <a:gd name="connsiteY86" fmla="*/ 275232 h 604252"/>
              <a:gd name="connsiteX87" fmla="*/ 447208 w 605169"/>
              <a:gd name="connsiteY87" fmla="*/ 246273 h 604252"/>
              <a:gd name="connsiteX88" fmla="*/ 503061 w 605169"/>
              <a:gd name="connsiteY88" fmla="*/ 302020 h 604252"/>
              <a:gd name="connsiteX89" fmla="*/ 447208 w 605169"/>
              <a:gd name="connsiteY89" fmla="*/ 357766 h 604252"/>
              <a:gd name="connsiteX90" fmla="*/ 391356 w 605169"/>
              <a:gd name="connsiteY90" fmla="*/ 302020 h 604252"/>
              <a:gd name="connsiteX91" fmla="*/ 447208 w 605169"/>
              <a:gd name="connsiteY91" fmla="*/ 246273 h 604252"/>
              <a:gd name="connsiteX92" fmla="*/ 324565 w 605169"/>
              <a:gd name="connsiteY92" fmla="*/ 97310 h 604252"/>
              <a:gd name="connsiteX93" fmla="*/ 334716 w 605169"/>
              <a:gd name="connsiteY93" fmla="*/ 101505 h 604252"/>
              <a:gd name="connsiteX94" fmla="*/ 339066 w 605169"/>
              <a:gd name="connsiteY94" fmla="*/ 111776 h 604252"/>
              <a:gd name="connsiteX95" fmla="*/ 334716 w 605169"/>
              <a:gd name="connsiteY95" fmla="*/ 121902 h 604252"/>
              <a:gd name="connsiteX96" fmla="*/ 324565 w 605169"/>
              <a:gd name="connsiteY96" fmla="*/ 126242 h 604252"/>
              <a:gd name="connsiteX97" fmla="*/ 314269 w 605169"/>
              <a:gd name="connsiteY97" fmla="*/ 121902 h 604252"/>
              <a:gd name="connsiteX98" fmla="*/ 310064 w 605169"/>
              <a:gd name="connsiteY98" fmla="*/ 111776 h 604252"/>
              <a:gd name="connsiteX99" fmla="*/ 314269 w 605169"/>
              <a:gd name="connsiteY99" fmla="*/ 101505 h 604252"/>
              <a:gd name="connsiteX100" fmla="*/ 324565 w 605169"/>
              <a:gd name="connsiteY100" fmla="*/ 97310 h 604252"/>
              <a:gd name="connsiteX101" fmla="*/ 255200 w 605169"/>
              <a:gd name="connsiteY101" fmla="*/ 97310 h 604252"/>
              <a:gd name="connsiteX102" fmla="*/ 265351 w 605169"/>
              <a:gd name="connsiteY102" fmla="*/ 101505 h 604252"/>
              <a:gd name="connsiteX103" fmla="*/ 269701 w 605169"/>
              <a:gd name="connsiteY103" fmla="*/ 111776 h 604252"/>
              <a:gd name="connsiteX104" fmla="*/ 265351 w 605169"/>
              <a:gd name="connsiteY104" fmla="*/ 121902 h 604252"/>
              <a:gd name="connsiteX105" fmla="*/ 255200 w 605169"/>
              <a:gd name="connsiteY105" fmla="*/ 126242 h 604252"/>
              <a:gd name="connsiteX106" fmla="*/ 244904 w 605169"/>
              <a:gd name="connsiteY106" fmla="*/ 121902 h 604252"/>
              <a:gd name="connsiteX107" fmla="*/ 240699 w 605169"/>
              <a:gd name="connsiteY107" fmla="*/ 111776 h 604252"/>
              <a:gd name="connsiteX108" fmla="*/ 244904 w 605169"/>
              <a:gd name="connsiteY108" fmla="*/ 101505 h 604252"/>
              <a:gd name="connsiteX109" fmla="*/ 255200 w 605169"/>
              <a:gd name="connsiteY109" fmla="*/ 97310 h 604252"/>
              <a:gd name="connsiteX110" fmla="*/ 185904 w 605169"/>
              <a:gd name="connsiteY110" fmla="*/ 97310 h 604252"/>
              <a:gd name="connsiteX111" fmla="*/ 196200 w 605169"/>
              <a:gd name="connsiteY111" fmla="*/ 101505 h 604252"/>
              <a:gd name="connsiteX112" fmla="*/ 200405 w 605169"/>
              <a:gd name="connsiteY112" fmla="*/ 111776 h 604252"/>
              <a:gd name="connsiteX113" fmla="*/ 196200 w 605169"/>
              <a:gd name="connsiteY113" fmla="*/ 121902 h 604252"/>
              <a:gd name="connsiteX114" fmla="*/ 185904 w 605169"/>
              <a:gd name="connsiteY114" fmla="*/ 126242 h 604252"/>
              <a:gd name="connsiteX115" fmla="*/ 175608 w 605169"/>
              <a:gd name="connsiteY115" fmla="*/ 121902 h 604252"/>
              <a:gd name="connsiteX116" fmla="*/ 171403 w 605169"/>
              <a:gd name="connsiteY116" fmla="*/ 111776 h 604252"/>
              <a:gd name="connsiteX117" fmla="*/ 175608 w 605169"/>
              <a:gd name="connsiteY117" fmla="*/ 101505 h 604252"/>
              <a:gd name="connsiteX118" fmla="*/ 185904 w 605169"/>
              <a:gd name="connsiteY118" fmla="*/ 97310 h 604252"/>
              <a:gd name="connsiteX119" fmla="*/ 116609 w 605169"/>
              <a:gd name="connsiteY119" fmla="*/ 97310 h 604252"/>
              <a:gd name="connsiteX120" fmla="*/ 126905 w 605169"/>
              <a:gd name="connsiteY120" fmla="*/ 101505 h 604252"/>
              <a:gd name="connsiteX121" fmla="*/ 131110 w 605169"/>
              <a:gd name="connsiteY121" fmla="*/ 111776 h 604252"/>
              <a:gd name="connsiteX122" fmla="*/ 126905 w 605169"/>
              <a:gd name="connsiteY122" fmla="*/ 121902 h 604252"/>
              <a:gd name="connsiteX123" fmla="*/ 116609 w 605169"/>
              <a:gd name="connsiteY123" fmla="*/ 126242 h 604252"/>
              <a:gd name="connsiteX124" fmla="*/ 106458 w 605169"/>
              <a:gd name="connsiteY124" fmla="*/ 121902 h 604252"/>
              <a:gd name="connsiteX125" fmla="*/ 102108 w 605169"/>
              <a:gd name="connsiteY125" fmla="*/ 111776 h 604252"/>
              <a:gd name="connsiteX126" fmla="*/ 106458 w 605169"/>
              <a:gd name="connsiteY126" fmla="*/ 101505 h 604252"/>
              <a:gd name="connsiteX127" fmla="*/ 116609 w 605169"/>
              <a:gd name="connsiteY127" fmla="*/ 97310 h 604252"/>
              <a:gd name="connsiteX128" fmla="*/ 447208 w 605169"/>
              <a:gd name="connsiteY128" fmla="*/ 84847 h 604252"/>
              <a:gd name="connsiteX129" fmla="*/ 420370 w 605169"/>
              <a:gd name="connsiteY129" fmla="*/ 111634 h 604252"/>
              <a:gd name="connsiteX130" fmla="*/ 447208 w 605169"/>
              <a:gd name="connsiteY130" fmla="*/ 138422 h 604252"/>
              <a:gd name="connsiteX131" fmla="*/ 474047 w 605169"/>
              <a:gd name="connsiteY131" fmla="*/ 111634 h 604252"/>
              <a:gd name="connsiteX132" fmla="*/ 447208 w 605169"/>
              <a:gd name="connsiteY132" fmla="*/ 84847 h 604252"/>
              <a:gd name="connsiteX133" fmla="*/ 447208 w 605169"/>
              <a:gd name="connsiteY133" fmla="*/ 55888 h 604252"/>
              <a:gd name="connsiteX134" fmla="*/ 503061 w 605169"/>
              <a:gd name="connsiteY134" fmla="*/ 111634 h 604252"/>
              <a:gd name="connsiteX135" fmla="*/ 447208 w 605169"/>
              <a:gd name="connsiteY135" fmla="*/ 167381 h 604252"/>
              <a:gd name="connsiteX136" fmla="*/ 391356 w 605169"/>
              <a:gd name="connsiteY136" fmla="*/ 111634 h 604252"/>
              <a:gd name="connsiteX137" fmla="*/ 447208 w 605169"/>
              <a:gd name="connsiteY137" fmla="*/ 55888 h 604252"/>
              <a:gd name="connsiteX138" fmla="*/ 96293 w 605169"/>
              <a:gd name="connsiteY138" fmla="*/ 28960 h 604252"/>
              <a:gd name="connsiteX139" fmla="*/ 29004 w 605169"/>
              <a:gd name="connsiteY139" fmla="*/ 96147 h 604252"/>
              <a:gd name="connsiteX140" fmla="*/ 29004 w 605169"/>
              <a:gd name="connsiteY140" fmla="*/ 184476 h 604252"/>
              <a:gd name="connsiteX141" fmla="*/ 488573 w 605169"/>
              <a:gd name="connsiteY141" fmla="*/ 184476 h 604252"/>
              <a:gd name="connsiteX142" fmla="*/ 503075 w 605169"/>
              <a:gd name="connsiteY142" fmla="*/ 198956 h 604252"/>
              <a:gd name="connsiteX143" fmla="*/ 488573 w 605169"/>
              <a:gd name="connsiteY143" fmla="*/ 213436 h 604252"/>
              <a:gd name="connsiteX144" fmla="*/ 29004 w 605169"/>
              <a:gd name="connsiteY144" fmla="*/ 213436 h 604252"/>
              <a:gd name="connsiteX145" fmla="*/ 29004 w 605169"/>
              <a:gd name="connsiteY145" fmla="*/ 508105 h 604252"/>
              <a:gd name="connsiteX146" fmla="*/ 96293 w 605169"/>
              <a:gd name="connsiteY146" fmla="*/ 575292 h 604252"/>
              <a:gd name="connsiteX147" fmla="*/ 508876 w 605169"/>
              <a:gd name="connsiteY147" fmla="*/ 575292 h 604252"/>
              <a:gd name="connsiteX148" fmla="*/ 576165 w 605169"/>
              <a:gd name="connsiteY148" fmla="*/ 508105 h 604252"/>
              <a:gd name="connsiteX149" fmla="*/ 576165 w 605169"/>
              <a:gd name="connsiteY149" fmla="*/ 422383 h 604252"/>
              <a:gd name="connsiteX150" fmla="*/ 89912 w 605169"/>
              <a:gd name="connsiteY150" fmla="*/ 422383 h 604252"/>
              <a:gd name="connsiteX151" fmla="*/ 75410 w 605169"/>
              <a:gd name="connsiteY151" fmla="*/ 407903 h 604252"/>
              <a:gd name="connsiteX152" fmla="*/ 89912 w 605169"/>
              <a:gd name="connsiteY152" fmla="*/ 393423 h 604252"/>
              <a:gd name="connsiteX153" fmla="*/ 576165 w 605169"/>
              <a:gd name="connsiteY153" fmla="*/ 393423 h 604252"/>
              <a:gd name="connsiteX154" fmla="*/ 576165 w 605169"/>
              <a:gd name="connsiteY154" fmla="*/ 96147 h 604252"/>
              <a:gd name="connsiteX155" fmla="*/ 508876 w 605169"/>
              <a:gd name="connsiteY155" fmla="*/ 28960 h 604252"/>
              <a:gd name="connsiteX156" fmla="*/ 96293 w 605169"/>
              <a:gd name="connsiteY156" fmla="*/ 0 h 604252"/>
              <a:gd name="connsiteX157" fmla="*/ 508876 w 605169"/>
              <a:gd name="connsiteY157" fmla="*/ 0 h 604252"/>
              <a:gd name="connsiteX158" fmla="*/ 605169 w 605169"/>
              <a:gd name="connsiteY158" fmla="*/ 96147 h 604252"/>
              <a:gd name="connsiteX159" fmla="*/ 605169 w 605169"/>
              <a:gd name="connsiteY159" fmla="*/ 508105 h 604252"/>
              <a:gd name="connsiteX160" fmla="*/ 508876 w 605169"/>
              <a:gd name="connsiteY160" fmla="*/ 604252 h 604252"/>
              <a:gd name="connsiteX161" fmla="*/ 96293 w 605169"/>
              <a:gd name="connsiteY161" fmla="*/ 604252 h 604252"/>
              <a:gd name="connsiteX162" fmla="*/ 0 w 605169"/>
              <a:gd name="connsiteY162" fmla="*/ 508105 h 604252"/>
              <a:gd name="connsiteX163" fmla="*/ 0 w 605169"/>
              <a:gd name="connsiteY163" fmla="*/ 96147 h 604252"/>
              <a:gd name="connsiteX164" fmla="*/ 96293 w 605169"/>
              <a:gd name="connsiteY164" fmla="*/ 0 h 60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605169" h="604252">
                <a:moveTo>
                  <a:pt x="324565" y="487678"/>
                </a:moveTo>
                <a:cubicBezTo>
                  <a:pt x="328335" y="487678"/>
                  <a:pt x="332106" y="489269"/>
                  <a:pt x="334716" y="491873"/>
                </a:cubicBezTo>
                <a:cubicBezTo>
                  <a:pt x="337471" y="494622"/>
                  <a:pt x="339066" y="498383"/>
                  <a:pt x="339066" y="502144"/>
                </a:cubicBezTo>
                <a:cubicBezTo>
                  <a:pt x="339066" y="505905"/>
                  <a:pt x="337471" y="509666"/>
                  <a:pt x="334716" y="512415"/>
                </a:cubicBezTo>
                <a:cubicBezTo>
                  <a:pt x="332106" y="515163"/>
                  <a:pt x="328335" y="516610"/>
                  <a:pt x="324565" y="516610"/>
                </a:cubicBezTo>
                <a:cubicBezTo>
                  <a:pt x="320650" y="516610"/>
                  <a:pt x="316879" y="515163"/>
                  <a:pt x="314269" y="512415"/>
                </a:cubicBezTo>
                <a:cubicBezTo>
                  <a:pt x="311514" y="509666"/>
                  <a:pt x="310064" y="505905"/>
                  <a:pt x="310064" y="502144"/>
                </a:cubicBezTo>
                <a:cubicBezTo>
                  <a:pt x="310064" y="498383"/>
                  <a:pt x="311514" y="494622"/>
                  <a:pt x="314269" y="491873"/>
                </a:cubicBezTo>
                <a:cubicBezTo>
                  <a:pt x="316879" y="489269"/>
                  <a:pt x="320650" y="487678"/>
                  <a:pt x="324565" y="487678"/>
                </a:cubicBezTo>
                <a:close/>
                <a:moveTo>
                  <a:pt x="255200" y="487678"/>
                </a:moveTo>
                <a:cubicBezTo>
                  <a:pt x="258970" y="487678"/>
                  <a:pt x="262741" y="489269"/>
                  <a:pt x="265351" y="491873"/>
                </a:cubicBezTo>
                <a:cubicBezTo>
                  <a:pt x="268106" y="494622"/>
                  <a:pt x="269701" y="498383"/>
                  <a:pt x="269701" y="502144"/>
                </a:cubicBezTo>
                <a:cubicBezTo>
                  <a:pt x="269701" y="505905"/>
                  <a:pt x="268106" y="509666"/>
                  <a:pt x="265351" y="512415"/>
                </a:cubicBezTo>
                <a:cubicBezTo>
                  <a:pt x="262741" y="515163"/>
                  <a:pt x="258970" y="516610"/>
                  <a:pt x="255200" y="516610"/>
                </a:cubicBezTo>
                <a:cubicBezTo>
                  <a:pt x="251285" y="516610"/>
                  <a:pt x="247659" y="515163"/>
                  <a:pt x="244904" y="512415"/>
                </a:cubicBezTo>
                <a:cubicBezTo>
                  <a:pt x="242149" y="509666"/>
                  <a:pt x="240699" y="505905"/>
                  <a:pt x="240699" y="502144"/>
                </a:cubicBezTo>
                <a:cubicBezTo>
                  <a:pt x="240699" y="498383"/>
                  <a:pt x="242149" y="494622"/>
                  <a:pt x="244904" y="491873"/>
                </a:cubicBezTo>
                <a:cubicBezTo>
                  <a:pt x="247659" y="489269"/>
                  <a:pt x="251285" y="487678"/>
                  <a:pt x="255200" y="487678"/>
                </a:cubicBezTo>
                <a:close/>
                <a:moveTo>
                  <a:pt x="185904" y="487678"/>
                </a:moveTo>
                <a:cubicBezTo>
                  <a:pt x="189674" y="487678"/>
                  <a:pt x="193445" y="489269"/>
                  <a:pt x="196200" y="491873"/>
                </a:cubicBezTo>
                <a:cubicBezTo>
                  <a:pt x="198810" y="494622"/>
                  <a:pt x="200405" y="498383"/>
                  <a:pt x="200405" y="502144"/>
                </a:cubicBezTo>
                <a:cubicBezTo>
                  <a:pt x="200405" y="505905"/>
                  <a:pt x="198810" y="509666"/>
                  <a:pt x="196200" y="512415"/>
                </a:cubicBezTo>
                <a:cubicBezTo>
                  <a:pt x="193445" y="515163"/>
                  <a:pt x="189674" y="516610"/>
                  <a:pt x="185904" y="516610"/>
                </a:cubicBezTo>
                <a:cubicBezTo>
                  <a:pt x="182134" y="516610"/>
                  <a:pt x="178363" y="515163"/>
                  <a:pt x="175608" y="512415"/>
                </a:cubicBezTo>
                <a:cubicBezTo>
                  <a:pt x="172998" y="509666"/>
                  <a:pt x="171403" y="505905"/>
                  <a:pt x="171403" y="502144"/>
                </a:cubicBezTo>
                <a:cubicBezTo>
                  <a:pt x="171403" y="498383"/>
                  <a:pt x="172998" y="494622"/>
                  <a:pt x="175608" y="491873"/>
                </a:cubicBezTo>
                <a:cubicBezTo>
                  <a:pt x="178363" y="489269"/>
                  <a:pt x="182134" y="487678"/>
                  <a:pt x="185904" y="487678"/>
                </a:cubicBezTo>
                <a:close/>
                <a:moveTo>
                  <a:pt x="116609" y="487678"/>
                </a:moveTo>
                <a:cubicBezTo>
                  <a:pt x="120379" y="487678"/>
                  <a:pt x="124150" y="489269"/>
                  <a:pt x="126905" y="491873"/>
                </a:cubicBezTo>
                <a:cubicBezTo>
                  <a:pt x="129660" y="494622"/>
                  <a:pt x="131110" y="498383"/>
                  <a:pt x="131110" y="502144"/>
                </a:cubicBezTo>
                <a:cubicBezTo>
                  <a:pt x="131110" y="505905"/>
                  <a:pt x="129660" y="509666"/>
                  <a:pt x="126905" y="512415"/>
                </a:cubicBezTo>
                <a:cubicBezTo>
                  <a:pt x="124150" y="515163"/>
                  <a:pt x="120379" y="516610"/>
                  <a:pt x="116609" y="516610"/>
                </a:cubicBezTo>
                <a:cubicBezTo>
                  <a:pt x="112839" y="516610"/>
                  <a:pt x="109068" y="515163"/>
                  <a:pt x="106458" y="512415"/>
                </a:cubicBezTo>
                <a:cubicBezTo>
                  <a:pt x="103703" y="509666"/>
                  <a:pt x="102108" y="505905"/>
                  <a:pt x="102108" y="502144"/>
                </a:cubicBezTo>
                <a:cubicBezTo>
                  <a:pt x="102108" y="498383"/>
                  <a:pt x="103703" y="494622"/>
                  <a:pt x="106458" y="491873"/>
                </a:cubicBezTo>
                <a:cubicBezTo>
                  <a:pt x="109068" y="489269"/>
                  <a:pt x="112839" y="487678"/>
                  <a:pt x="116609" y="487678"/>
                </a:cubicBezTo>
                <a:close/>
                <a:moveTo>
                  <a:pt x="447208" y="475356"/>
                </a:moveTo>
                <a:cubicBezTo>
                  <a:pt x="432411" y="475356"/>
                  <a:pt x="420370" y="487374"/>
                  <a:pt x="420370" y="502144"/>
                </a:cubicBezTo>
                <a:cubicBezTo>
                  <a:pt x="420370" y="516913"/>
                  <a:pt x="432411" y="528931"/>
                  <a:pt x="447208" y="528931"/>
                </a:cubicBezTo>
                <a:cubicBezTo>
                  <a:pt x="462006" y="528931"/>
                  <a:pt x="474047" y="516913"/>
                  <a:pt x="474047" y="502144"/>
                </a:cubicBezTo>
                <a:cubicBezTo>
                  <a:pt x="474047" y="487374"/>
                  <a:pt x="462006" y="475356"/>
                  <a:pt x="447208" y="475356"/>
                </a:cubicBezTo>
                <a:close/>
                <a:moveTo>
                  <a:pt x="447208" y="446397"/>
                </a:moveTo>
                <a:cubicBezTo>
                  <a:pt x="477964" y="446397"/>
                  <a:pt x="503061" y="471447"/>
                  <a:pt x="503061" y="502144"/>
                </a:cubicBezTo>
                <a:cubicBezTo>
                  <a:pt x="503061" y="532840"/>
                  <a:pt x="477964" y="557890"/>
                  <a:pt x="447208" y="557890"/>
                </a:cubicBezTo>
                <a:cubicBezTo>
                  <a:pt x="416308" y="557890"/>
                  <a:pt x="391356" y="532840"/>
                  <a:pt x="391356" y="502144"/>
                </a:cubicBezTo>
                <a:cubicBezTo>
                  <a:pt x="391356" y="471447"/>
                  <a:pt x="416308" y="446397"/>
                  <a:pt x="447208" y="446397"/>
                </a:cubicBezTo>
                <a:close/>
                <a:moveTo>
                  <a:pt x="324565" y="287554"/>
                </a:moveTo>
                <a:cubicBezTo>
                  <a:pt x="328335" y="287554"/>
                  <a:pt x="332106" y="289149"/>
                  <a:pt x="334716" y="291904"/>
                </a:cubicBezTo>
                <a:cubicBezTo>
                  <a:pt x="337471" y="294514"/>
                  <a:pt x="339066" y="298285"/>
                  <a:pt x="339066" y="302055"/>
                </a:cubicBezTo>
                <a:cubicBezTo>
                  <a:pt x="339066" y="305970"/>
                  <a:pt x="337471" y="309741"/>
                  <a:pt x="334716" y="312351"/>
                </a:cubicBezTo>
                <a:cubicBezTo>
                  <a:pt x="332106" y="315106"/>
                  <a:pt x="328335" y="316556"/>
                  <a:pt x="324565" y="316556"/>
                </a:cubicBezTo>
                <a:cubicBezTo>
                  <a:pt x="320650" y="316556"/>
                  <a:pt x="316879" y="315106"/>
                  <a:pt x="314269" y="312351"/>
                </a:cubicBezTo>
                <a:cubicBezTo>
                  <a:pt x="311514" y="309741"/>
                  <a:pt x="310064" y="305970"/>
                  <a:pt x="310064" y="302055"/>
                </a:cubicBezTo>
                <a:cubicBezTo>
                  <a:pt x="310064" y="298285"/>
                  <a:pt x="311514" y="294514"/>
                  <a:pt x="314269" y="291904"/>
                </a:cubicBezTo>
                <a:cubicBezTo>
                  <a:pt x="316879" y="289149"/>
                  <a:pt x="320650" y="287554"/>
                  <a:pt x="324565" y="287554"/>
                </a:cubicBezTo>
                <a:close/>
                <a:moveTo>
                  <a:pt x="255200" y="287554"/>
                </a:moveTo>
                <a:cubicBezTo>
                  <a:pt x="258970" y="287554"/>
                  <a:pt x="262741" y="289149"/>
                  <a:pt x="265351" y="291904"/>
                </a:cubicBezTo>
                <a:cubicBezTo>
                  <a:pt x="268106" y="294514"/>
                  <a:pt x="269701" y="298285"/>
                  <a:pt x="269701" y="302055"/>
                </a:cubicBezTo>
                <a:cubicBezTo>
                  <a:pt x="269701" y="305970"/>
                  <a:pt x="268106" y="309741"/>
                  <a:pt x="265351" y="312351"/>
                </a:cubicBezTo>
                <a:cubicBezTo>
                  <a:pt x="262741" y="315106"/>
                  <a:pt x="258970" y="316556"/>
                  <a:pt x="255200" y="316556"/>
                </a:cubicBezTo>
                <a:cubicBezTo>
                  <a:pt x="251285" y="316556"/>
                  <a:pt x="247659" y="315106"/>
                  <a:pt x="244904" y="312351"/>
                </a:cubicBezTo>
                <a:cubicBezTo>
                  <a:pt x="242149" y="309741"/>
                  <a:pt x="240699" y="305970"/>
                  <a:pt x="240699" y="302055"/>
                </a:cubicBezTo>
                <a:cubicBezTo>
                  <a:pt x="240699" y="298285"/>
                  <a:pt x="242149" y="294514"/>
                  <a:pt x="244904" y="291904"/>
                </a:cubicBezTo>
                <a:cubicBezTo>
                  <a:pt x="247659" y="289149"/>
                  <a:pt x="251285" y="287554"/>
                  <a:pt x="255200" y="287554"/>
                </a:cubicBezTo>
                <a:close/>
                <a:moveTo>
                  <a:pt x="185904" y="287554"/>
                </a:moveTo>
                <a:cubicBezTo>
                  <a:pt x="189674" y="287554"/>
                  <a:pt x="193445" y="289149"/>
                  <a:pt x="196200" y="291904"/>
                </a:cubicBezTo>
                <a:cubicBezTo>
                  <a:pt x="198810" y="294514"/>
                  <a:pt x="200405" y="298285"/>
                  <a:pt x="200405" y="302055"/>
                </a:cubicBezTo>
                <a:cubicBezTo>
                  <a:pt x="200405" y="305970"/>
                  <a:pt x="198810" y="309596"/>
                  <a:pt x="196200" y="312351"/>
                </a:cubicBezTo>
                <a:cubicBezTo>
                  <a:pt x="193445" y="315106"/>
                  <a:pt x="189674" y="316556"/>
                  <a:pt x="185904" y="316556"/>
                </a:cubicBezTo>
                <a:cubicBezTo>
                  <a:pt x="182134" y="316556"/>
                  <a:pt x="178363" y="315106"/>
                  <a:pt x="175608" y="312351"/>
                </a:cubicBezTo>
                <a:cubicBezTo>
                  <a:pt x="172998" y="309741"/>
                  <a:pt x="171403" y="305970"/>
                  <a:pt x="171403" y="302055"/>
                </a:cubicBezTo>
                <a:cubicBezTo>
                  <a:pt x="171403" y="298285"/>
                  <a:pt x="172998" y="294514"/>
                  <a:pt x="175608" y="291904"/>
                </a:cubicBezTo>
                <a:cubicBezTo>
                  <a:pt x="178363" y="289149"/>
                  <a:pt x="182134" y="287554"/>
                  <a:pt x="185904" y="287554"/>
                </a:cubicBezTo>
                <a:close/>
                <a:moveTo>
                  <a:pt x="116609" y="287554"/>
                </a:moveTo>
                <a:cubicBezTo>
                  <a:pt x="120379" y="287554"/>
                  <a:pt x="124150" y="289149"/>
                  <a:pt x="126905" y="291904"/>
                </a:cubicBezTo>
                <a:cubicBezTo>
                  <a:pt x="129660" y="294514"/>
                  <a:pt x="131110" y="298285"/>
                  <a:pt x="131110" y="302055"/>
                </a:cubicBezTo>
                <a:cubicBezTo>
                  <a:pt x="131110" y="305970"/>
                  <a:pt x="129660" y="309741"/>
                  <a:pt x="126905" y="312351"/>
                </a:cubicBezTo>
                <a:cubicBezTo>
                  <a:pt x="124150" y="315106"/>
                  <a:pt x="120379" y="316556"/>
                  <a:pt x="116609" y="316556"/>
                </a:cubicBezTo>
                <a:cubicBezTo>
                  <a:pt x="112839" y="316556"/>
                  <a:pt x="109068" y="315106"/>
                  <a:pt x="106458" y="312351"/>
                </a:cubicBezTo>
                <a:cubicBezTo>
                  <a:pt x="103703" y="309741"/>
                  <a:pt x="102108" y="305970"/>
                  <a:pt x="102108" y="302055"/>
                </a:cubicBezTo>
                <a:cubicBezTo>
                  <a:pt x="102108" y="298285"/>
                  <a:pt x="103703" y="294514"/>
                  <a:pt x="106458" y="291904"/>
                </a:cubicBezTo>
                <a:cubicBezTo>
                  <a:pt x="109068" y="289149"/>
                  <a:pt x="112839" y="287554"/>
                  <a:pt x="116609" y="287554"/>
                </a:cubicBezTo>
                <a:close/>
                <a:moveTo>
                  <a:pt x="447208" y="275232"/>
                </a:moveTo>
                <a:cubicBezTo>
                  <a:pt x="432411" y="275232"/>
                  <a:pt x="420370" y="287250"/>
                  <a:pt x="420370" y="302020"/>
                </a:cubicBezTo>
                <a:cubicBezTo>
                  <a:pt x="420370" y="316789"/>
                  <a:pt x="432411" y="328807"/>
                  <a:pt x="447208" y="328807"/>
                </a:cubicBezTo>
                <a:cubicBezTo>
                  <a:pt x="462006" y="328807"/>
                  <a:pt x="474047" y="316789"/>
                  <a:pt x="474047" y="302020"/>
                </a:cubicBezTo>
                <a:cubicBezTo>
                  <a:pt x="474047" y="287250"/>
                  <a:pt x="462006" y="275232"/>
                  <a:pt x="447208" y="275232"/>
                </a:cubicBezTo>
                <a:close/>
                <a:moveTo>
                  <a:pt x="447208" y="246273"/>
                </a:moveTo>
                <a:cubicBezTo>
                  <a:pt x="477964" y="246273"/>
                  <a:pt x="503061" y="271323"/>
                  <a:pt x="503061" y="302020"/>
                </a:cubicBezTo>
                <a:cubicBezTo>
                  <a:pt x="503061" y="332861"/>
                  <a:pt x="477964" y="357766"/>
                  <a:pt x="447208" y="357766"/>
                </a:cubicBezTo>
                <a:cubicBezTo>
                  <a:pt x="416308" y="357766"/>
                  <a:pt x="391356" y="332861"/>
                  <a:pt x="391356" y="302020"/>
                </a:cubicBezTo>
                <a:cubicBezTo>
                  <a:pt x="391356" y="271323"/>
                  <a:pt x="416308" y="246273"/>
                  <a:pt x="447208" y="246273"/>
                </a:cubicBezTo>
                <a:close/>
                <a:moveTo>
                  <a:pt x="324565" y="97310"/>
                </a:moveTo>
                <a:cubicBezTo>
                  <a:pt x="328335" y="97310"/>
                  <a:pt x="332106" y="98757"/>
                  <a:pt x="334716" y="101505"/>
                </a:cubicBezTo>
                <a:cubicBezTo>
                  <a:pt x="337471" y="104109"/>
                  <a:pt x="339066" y="107870"/>
                  <a:pt x="339066" y="111776"/>
                </a:cubicBezTo>
                <a:cubicBezTo>
                  <a:pt x="339066" y="115537"/>
                  <a:pt x="337471" y="119298"/>
                  <a:pt x="334716" y="121902"/>
                </a:cubicBezTo>
                <a:cubicBezTo>
                  <a:pt x="332106" y="124651"/>
                  <a:pt x="328335" y="126242"/>
                  <a:pt x="324565" y="126242"/>
                </a:cubicBezTo>
                <a:cubicBezTo>
                  <a:pt x="320650" y="126242"/>
                  <a:pt x="317024" y="124651"/>
                  <a:pt x="314269" y="121902"/>
                </a:cubicBezTo>
                <a:cubicBezTo>
                  <a:pt x="311514" y="119298"/>
                  <a:pt x="310064" y="115537"/>
                  <a:pt x="310064" y="111776"/>
                </a:cubicBezTo>
                <a:cubicBezTo>
                  <a:pt x="310064" y="107870"/>
                  <a:pt x="311514" y="104109"/>
                  <a:pt x="314269" y="101505"/>
                </a:cubicBezTo>
                <a:cubicBezTo>
                  <a:pt x="316879" y="98757"/>
                  <a:pt x="320650" y="97310"/>
                  <a:pt x="324565" y="97310"/>
                </a:cubicBezTo>
                <a:close/>
                <a:moveTo>
                  <a:pt x="255200" y="97310"/>
                </a:moveTo>
                <a:cubicBezTo>
                  <a:pt x="258970" y="97310"/>
                  <a:pt x="262741" y="98757"/>
                  <a:pt x="265351" y="101505"/>
                </a:cubicBezTo>
                <a:cubicBezTo>
                  <a:pt x="268106" y="104109"/>
                  <a:pt x="269701" y="107870"/>
                  <a:pt x="269701" y="111776"/>
                </a:cubicBezTo>
                <a:cubicBezTo>
                  <a:pt x="269701" y="115537"/>
                  <a:pt x="268106" y="119298"/>
                  <a:pt x="265351" y="121902"/>
                </a:cubicBezTo>
                <a:cubicBezTo>
                  <a:pt x="262741" y="124651"/>
                  <a:pt x="258970" y="126242"/>
                  <a:pt x="255200" y="126242"/>
                </a:cubicBezTo>
                <a:cubicBezTo>
                  <a:pt x="251285" y="126242"/>
                  <a:pt x="247659" y="124651"/>
                  <a:pt x="244904" y="121902"/>
                </a:cubicBezTo>
                <a:cubicBezTo>
                  <a:pt x="242149" y="119298"/>
                  <a:pt x="240699" y="115537"/>
                  <a:pt x="240699" y="111776"/>
                </a:cubicBezTo>
                <a:cubicBezTo>
                  <a:pt x="240699" y="107870"/>
                  <a:pt x="242149" y="104109"/>
                  <a:pt x="244904" y="101505"/>
                </a:cubicBezTo>
                <a:cubicBezTo>
                  <a:pt x="247659" y="98757"/>
                  <a:pt x="251285" y="97310"/>
                  <a:pt x="255200" y="97310"/>
                </a:cubicBezTo>
                <a:close/>
                <a:moveTo>
                  <a:pt x="185904" y="97310"/>
                </a:moveTo>
                <a:cubicBezTo>
                  <a:pt x="189674" y="97310"/>
                  <a:pt x="193445" y="98757"/>
                  <a:pt x="196200" y="101505"/>
                </a:cubicBezTo>
                <a:cubicBezTo>
                  <a:pt x="198810" y="104109"/>
                  <a:pt x="200405" y="107870"/>
                  <a:pt x="200405" y="111776"/>
                </a:cubicBezTo>
                <a:cubicBezTo>
                  <a:pt x="200405" y="115537"/>
                  <a:pt x="198810" y="119298"/>
                  <a:pt x="196200" y="121902"/>
                </a:cubicBezTo>
                <a:cubicBezTo>
                  <a:pt x="193445" y="124651"/>
                  <a:pt x="189674" y="126242"/>
                  <a:pt x="185904" y="126242"/>
                </a:cubicBezTo>
                <a:cubicBezTo>
                  <a:pt x="182134" y="126242"/>
                  <a:pt x="178363" y="124651"/>
                  <a:pt x="175608" y="121902"/>
                </a:cubicBezTo>
                <a:cubicBezTo>
                  <a:pt x="172998" y="119298"/>
                  <a:pt x="171403" y="115537"/>
                  <a:pt x="171403" y="111776"/>
                </a:cubicBezTo>
                <a:cubicBezTo>
                  <a:pt x="171403" y="107870"/>
                  <a:pt x="172998" y="104109"/>
                  <a:pt x="175608" y="101505"/>
                </a:cubicBezTo>
                <a:cubicBezTo>
                  <a:pt x="178363" y="98757"/>
                  <a:pt x="182134" y="97310"/>
                  <a:pt x="185904" y="97310"/>
                </a:cubicBezTo>
                <a:close/>
                <a:moveTo>
                  <a:pt x="116609" y="97310"/>
                </a:moveTo>
                <a:cubicBezTo>
                  <a:pt x="120379" y="97310"/>
                  <a:pt x="124150" y="98757"/>
                  <a:pt x="126905" y="101505"/>
                </a:cubicBezTo>
                <a:cubicBezTo>
                  <a:pt x="129660" y="104109"/>
                  <a:pt x="131110" y="107870"/>
                  <a:pt x="131110" y="111776"/>
                </a:cubicBezTo>
                <a:cubicBezTo>
                  <a:pt x="131110" y="115537"/>
                  <a:pt x="129660" y="119298"/>
                  <a:pt x="126905" y="121902"/>
                </a:cubicBezTo>
                <a:cubicBezTo>
                  <a:pt x="124150" y="124651"/>
                  <a:pt x="120379" y="126242"/>
                  <a:pt x="116609" y="126242"/>
                </a:cubicBezTo>
                <a:cubicBezTo>
                  <a:pt x="112839" y="126242"/>
                  <a:pt x="109068" y="124651"/>
                  <a:pt x="106458" y="121902"/>
                </a:cubicBezTo>
                <a:cubicBezTo>
                  <a:pt x="103703" y="119298"/>
                  <a:pt x="102108" y="115537"/>
                  <a:pt x="102108" y="111776"/>
                </a:cubicBezTo>
                <a:cubicBezTo>
                  <a:pt x="102108" y="107870"/>
                  <a:pt x="103703" y="104109"/>
                  <a:pt x="106458" y="101505"/>
                </a:cubicBezTo>
                <a:cubicBezTo>
                  <a:pt x="109068" y="98757"/>
                  <a:pt x="112839" y="97310"/>
                  <a:pt x="116609" y="97310"/>
                </a:cubicBezTo>
                <a:close/>
                <a:moveTo>
                  <a:pt x="447208" y="84847"/>
                </a:moveTo>
                <a:cubicBezTo>
                  <a:pt x="432411" y="84847"/>
                  <a:pt x="420370" y="96865"/>
                  <a:pt x="420370" y="111634"/>
                </a:cubicBezTo>
                <a:cubicBezTo>
                  <a:pt x="420370" y="126404"/>
                  <a:pt x="432411" y="138422"/>
                  <a:pt x="447208" y="138422"/>
                </a:cubicBezTo>
                <a:cubicBezTo>
                  <a:pt x="462006" y="138422"/>
                  <a:pt x="474047" y="126404"/>
                  <a:pt x="474047" y="111634"/>
                </a:cubicBezTo>
                <a:cubicBezTo>
                  <a:pt x="474047" y="96865"/>
                  <a:pt x="462006" y="84847"/>
                  <a:pt x="447208" y="84847"/>
                </a:cubicBezTo>
                <a:close/>
                <a:moveTo>
                  <a:pt x="447208" y="55888"/>
                </a:moveTo>
                <a:cubicBezTo>
                  <a:pt x="477964" y="55888"/>
                  <a:pt x="503061" y="80938"/>
                  <a:pt x="503061" y="111634"/>
                </a:cubicBezTo>
                <a:cubicBezTo>
                  <a:pt x="503061" y="142476"/>
                  <a:pt x="477964" y="167381"/>
                  <a:pt x="447208" y="167381"/>
                </a:cubicBezTo>
                <a:cubicBezTo>
                  <a:pt x="416308" y="167381"/>
                  <a:pt x="391356" y="142476"/>
                  <a:pt x="391356" y="111634"/>
                </a:cubicBezTo>
                <a:cubicBezTo>
                  <a:pt x="391356" y="80938"/>
                  <a:pt x="416308" y="55888"/>
                  <a:pt x="447208" y="55888"/>
                </a:cubicBezTo>
                <a:close/>
                <a:moveTo>
                  <a:pt x="96293" y="28960"/>
                </a:moveTo>
                <a:cubicBezTo>
                  <a:pt x="59168" y="28960"/>
                  <a:pt x="29004" y="59079"/>
                  <a:pt x="29004" y="96147"/>
                </a:cubicBezTo>
                <a:lnTo>
                  <a:pt x="29004" y="184476"/>
                </a:lnTo>
                <a:lnTo>
                  <a:pt x="488573" y="184476"/>
                </a:lnTo>
                <a:cubicBezTo>
                  <a:pt x="496549" y="184476"/>
                  <a:pt x="503075" y="190992"/>
                  <a:pt x="503075" y="198956"/>
                </a:cubicBezTo>
                <a:cubicBezTo>
                  <a:pt x="503075" y="206920"/>
                  <a:pt x="496549" y="213436"/>
                  <a:pt x="488573" y="213436"/>
                </a:cubicBezTo>
                <a:lnTo>
                  <a:pt x="29004" y="213436"/>
                </a:lnTo>
                <a:lnTo>
                  <a:pt x="29004" y="508105"/>
                </a:lnTo>
                <a:cubicBezTo>
                  <a:pt x="29004" y="545173"/>
                  <a:pt x="59168" y="575292"/>
                  <a:pt x="96293" y="575292"/>
                </a:cubicBezTo>
                <a:lnTo>
                  <a:pt x="508876" y="575292"/>
                </a:lnTo>
                <a:cubicBezTo>
                  <a:pt x="546001" y="575292"/>
                  <a:pt x="576165" y="545173"/>
                  <a:pt x="576165" y="508105"/>
                </a:cubicBezTo>
                <a:lnTo>
                  <a:pt x="576165" y="422383"/>
                </a:lnTo>
                <a:lnTo>
                  <a:pt x="89912" y="422383"/>
                </a:lnTo>
                <a:cubicBezTo>
                  <a:pt x="81936" y="422383"/>
                  <a:pt x="75410" y="416012"/>
                  <a:pt x="75410" y="407903"/>
                </a:cubicBezTo>
                <a:cubicBezTo>
                  <a:pt x="75410" y="399939"/>
                  <a:pt x="81936" y="393423"/>
                  <a:pt x="89912" y="393423"/>
                </a:cubicBezTo>
                <a:lnTo>
                  <a:pt x="576165" y="393423"/>
                </a:lnTo>
                <a:lnTo>
                  <a:pt x="576165" y="96147"/>
                </a:lnTo>
                <a:cubicBezTo>
                  <a:pt x="576165" y="59079"/>
                  <a:pt x="546001" y="28960"/>
                  <a:pt x="508876" y="28960"/>
                </a:cubicBezTo>
                <a:close/>
                <a:moveTo>
                  <a:pt x="96293" y="0"/>
                </a:moveTo>
                <a:lnTo>
                  <a:pt x="508876" y="0"/>
                </a:lnTo>
                <a:cubicBezTo>
                  <a:pt x="561953" y="0"/>
                  <a:pt x="605169" y="43151"/>
                  <a:pt x="605169" y="96147"/>
                </a:cubicBezTo>
                <a:lnTo>
                  <a:pt x="605169" y="508105"/>
                </a:lnTo>
                <a:cubicBezTo>
                  <a:pt x="605169" y="561102"/>
                  <a:pt x="561953" y="604252"/>
                  <a:pt x="508876" y="604252"/>
                </a:cubicBezTo>
                <a:lnTo>
                  <a:pt x="96293" y="604252"/>
                </a:lnTo>
                <a:cubicBezTo>
                  <a:pt x="43216" y="604252"/>
                  <a:pt x="0" y="561102"/>
                  <a:pt x="0" y="508105"/>
                </a:cubicBezTo>
                <a:lnTo>
                  <a:pt x="0" y="96147"/>
                </a:lnTo>
                <a:cubicBezTo>
                  <a:pt x="0" y="43151"/>
                  <a:pt x="43216" y="0"/>
                  <a:pt x="96293" y="0"/>
                </a:cubicBezTo>
                <a:close/>
              </a:path>
            </a:pathLst>
          </a:custGeom>
          <a:solidFill>
            <a:srgbClr val="FFFFFF">
              <a:lumMod val="75000"/>
            </a:srgbClr>
          </a:solidFill>
          <a:ln>
            <a:noFill/>
          </a:ln>
        </p:spPr>
        <p:txBody>
          <a:bodyPr/>
          <a:lstStyle/>
          <a:p>
            <a:endParaRPr lang="zh-CN" altLang="en-US" sz="12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98" name="直接连接符 97"/>
          <p:cNvCxnSpPr/>
          <p:nvPr/>
        </p:nvCxnSpPr>
        <p:spPr>
          <a:xfrm>
            <a:off x="6464904" y="2014954"/>
            <a:ext cx="0" cy="1339217"/>
          </a:xfrm>
          <a:prstGeom prst="line">
            <a:avLst/>
          </a:prstGeom>
          <a:noFill/>
          <a:ln w="6350" cap="flat" cmpd="sng" algn="ctr">
            <a:solidFill>
              <a:srgbClr val="DDDDDD"/>
            </a:solidFill>
            <a:prstDash val="solid"/>
            <a:miter lim="800000"/>
          </a:ln>
          <a:effectLst/>
        </p:spPr>
      </p:cxnSp>
      <p:sp>
        <p:nvSpPr>
          <p:cNvPr id="99" name="矩形 98"/>
          <p:cNvSpPr/>
          <p:nvPr/>
        </p:nvSpPr>
        <p:spPr>
          <a:xfrm>
            <a:off x="7289715" y="2155396"/>
            <a:ext cx="1670650" cy="276999"/>
          </a:xfrm>
          <a:prstGeom prst="rect">
            <a:avLst/>
          </a:prstGeom>
        </p:spPr>
        <p:txBody>
          <a:bodyPr wrap="none">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Cassandra</a:t>
            </a:r>
            <a:r>
              <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内存数据库</a:t>
            </a:r>
          </a:p>
        </p:txBody>
      </p:sp>
      <p:sp>
        <p:nvSpPr>
          <p:cNvPr id="100" name="椭圆 99"/>
          <p:cNvSpPr/>
          <p:nvPr/>
        </p:nvSpPr>
        <p:spPr>
          <a:xfrm>
            <a:off x="7886289" y="1695963"/>
            <a:ext cx="472688" cy="472688"/>
          </a:xfrm>
          <a:prstGeom prst="ellipse">
            <a:avLst/>
          </a:prstGeom>
          <a:noFill/>
          <a:ln w="12700" cap="flat" cmpd="sng" algn="ctr">
            <a:solidFill>
              <a:srgbClr val="9B9B9B"/>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1" name="矩形 100"/>
          <p:cNvSpPr/>
          <p:nvPr/>
        </p:nvSpPr>
        <p:spPr>
          <a:xfrm>
            <a:off x="6496268" y="3557759"/>
            <a:ext cx="2276585" cy="276999"/>
          </a:xfrm>
          <a:prstGeom prst="rect">
            <a:avLst/>
          </a:prstGeom>
        </p:spPr>
        <p:txBody>
          <a:bodyPr wrap="none">
            <a:spAutoFit/>
          </a:bodyPr>
          <a:lstStyle/>
          <a:p>
            <a:pPr algn="ctr" defTabSz="914478"/>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CPU:MEM=1:8 | </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最大</a:t>
            </a: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60U480G</a:t>
            </a:r>
            <a:endPar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2" name="矩形 101"/>
          <p:cNvSpPr/>
          <p:nvPr/>
        </p:nvSpPr>
        <p:spPr>
          <a:xfrm>
            <a:off x="6883387" y="3035713"/>
            <a:ext cx="1502334" cy="553998"/>
          </a:xfrm>
          <a:prstGeom prst="rect">
            <a:avLst/>
          </a:prstGeom>
        </p:spPr>
        <p:txBody>
          <a:bodyPr wrap="none">
            <a:spAutoFit/>
          </a:bodyPr>
          <a:lstStyle/>
          <a:p>
            <a:pPr algn="ctr" defTabSz="914478"/>
            <a:r>
              <a:rPr lang="zh-CN" altLang="en-US" sz="16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内存密集型</a:t>
            </a:r>
            <a:endParaRPr lang="en-US" altLang="zh-CN" sz="16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914478"/>
            <a:r>
              <a:rPr lang="zh-CN" altLang="en-US" sz="14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内存优化型</a:t>
            </a:r>
            <a:r>
              <a:rPr lang="en-US" altLang="zh-CN" sz="14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KM1</a:t>
            </a:r>
            <a:endParaRPr lang="zh-CN" altLang="en-US" sz="14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3" name="矩形 102"/>
          <p:cNvSpPr/>
          <p:nvPr/>
        </p:nvSpPr>
        <p:spPr>
          <a:xfrm>
            <a:off x="6493525" y="2155398"/>
            <a:ext cx="954108" cy="276999"/>
          </a:xfrm>
          <a:prstGeom prst="rect">
            <a:avLst/>
          </a:prstGeom>
        </p:spPr>
        <p:txBody>
          <a:bodyPr wrap="none">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分布式缓存</a:t>
            </a:r>
          </a:p>
        </p:txBody>
      </p:sp>
      <p:sp>
        <p:nvSpPr>
          <p:cNvPr id="104" name="椭圆 103"/>
          <p:cNvSpPr/>
          <p:nvPr/>
        </p:nvSpPr>
        <p:spPr>
          <a:xfrm>
            <a:off x="6763232" y="1695965"/>
            <a:ext cx="472688" cy="472688"/>
          </a:xfrm>
          <a:prstGeom prst="ellipse">
            <a:avLst/>
          </a:prstGeom>
          <a:noFill/>
          <a:ln w="12700" cap="flat" cmpd="sng" algn="ctr">
            <a:solidFill>
              <a:srgbClr val="9B9B9B"/>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5" name="矩形 104"/>
          <p:cNvSpPr/>
          <p:nvPr/>
        </p:nvSpPr>
        <p:spPr>
          <a:xfrm>
            <a:off x="6592139" y="1783065"/>
            <a:ext cx="812884" cy="276999"/>
          </a:xfrm>
          <a:prstGeom prst="rect">
            <a:avLst/>
          </a:prstGeom>
        </p:spPr>
        <p:txBody>
          <a:bodyPr wrap="square">
            <a:spAutoFit/>
          </a:bodyPr>
          <a:lstStyle/>
          <a:p>
            <a:pPr algn="ctr" defTabSz="914478"/>
            <a:r>
              <a:rPr lang="en-US" altLang="zh-CN" sz="1200" b="1" dirty="0" err="1">
                <a:latin typeface="Huawei Sans" panose="020C0503030203020204" pitchFamily="34" charset="0"/>
                <a:ea typeface="方正兰亭黑简体" panose="02000000000000000000" pitchFamily="2" charset="-122"/>
                <a:cs typeface="+mn-ea"/>
                <a:sym typeface="Huawei Sans" panose="020C0503030203020204" pitchFamily="34" charset="0"/>
              </a:rPr>
              <a:t>Redis</a:t>
            </a:r>
            <a:endParaRPr lang="zh-CN" altLang="en-US" sz="12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6" name="data-connection_76065"/>
          <p:cNvSpPr>
            <a:spLocks noChangeAspect="1"/>
          </p:cNvSpPr>
          <p:nvPr/>
        </p:nvSpPr>
        <p:spPr bwMode="auto">
          <a:xfrm>
            <a:off x="4910695" y="1772820"/>
            <a:ext cx="345490" cy="345008"/>
          </a:xfrm>
          <a:custGeom>
            <a:avLst/>
            <a:gdLst>
              <a:gd name="T0" fmla="*/ 0 w 3867"/>
              <a:gd name="T1" fmla="*/ 467 h 3867"/>
              <a:gd name="T2" fmla="*/ 400 w 3867"/>
              <a:gd name="T3" fmla="*/ 2938 h 3867"/>
              <a:gd name="T4" fmla="*/ 467 w 3867"/>
              <a:gd name="T5" fmla="*/ 3867 h 3867"/>
              <a:gd name="T6" fmla="*/ 2938 w 3867"/>
              <a:gd name="T7" fmla="*/ 3467 h 3867"/>
              <a:gd name="T8" fmla="*/ 3867 w 3867"/>
              <a:gd name="T9" fmla="*/ 3400 h 3867"/>
              <a:gd name="T10" fmla="*/ 3467 w 3867"/>
              <a:gd name="T11" fmla="*/ 928 h 3867"/>
              <a:gd name="T12" fmla="*/ 3400 w 3867"/>
              <a:gd name="T13" fmla="*/ 0 h 3867"/>
              <a:gd name="T14" fmla="*/ 928 w 3867"/>
              <a:gd name="T15" fmla="*/ 400 h 3867"/>
              <a:gd name="T16" fmla="*/ 467 w 3867"/>
              <a:gd name="T17" fmla="*/ 133 h 3867"/>
              <a:gd name="T18" fmla="*/ 467 w 3867"/>
              <a:gd name="T19" fmla="*/ 800 h 3867"/>
              <a:gd name="T20" fmla="*/ 467 w 3867"/>
              <a:gd name="T21" fmla="*/ 133 h 3867"/>
              <a:gd name="T22" fmla="*/ 3733 w 3867"/>
              <a:gd name="T23" fmla="*/ 467 h 3867"/>
              <a:gd name="T24" fmla="*/ 3067 w 3867"/>
              <a:gd name="T25" fmla="*/ 467 h 3867"/>
              <a:gd name="T26" fmla="*/ 467 w 3867"/>
              <a:gd name="T27" fmla="*/ 233 h 3867"/>
              <a:gd name="T28" fmla="*/ 266 w 3867"/>
              <a:gd name="T29" fmla="*/ 500 h 3867"/>
              <a:gd name="T30" fmla="*/ 300 w 3867"/>
              <a:gd name="T31" fmla="*/ 467 h 3867"/>
              <a:gd name="T32" fmla="*/ 500 w 3867"/>
              <a:gd name="T33" fmla="*/ 267 h 3867"/>
              <a:gd name="T34" fmla="*/ 467 w 3867"/>
              <a:gd name="T35" fmla="*/ 233 h 3867"/>
              <a:gd name="T36" fmla="*/ 3167 w 3867"/>
              <a:gd name="T37" fmla="*/ 467 h 3867"/>
              <a:gd name="T38" fmla="*/ 3233 w 3867"/>
              <a:gd name="T39" fmla="*/ 468 h 3867"/>
              <a:gd name="T40" fmla="*/ 3400 w 3867"/>
              <a:gd name="T41" fmla="*/ 300 h 3867"/>
              <a:gd name="T42" fmla="*/ 3401 w 3867"/>
              <a:gd name="T43" fmla="*/ 233 h 3867"/>
              <a:gd name="T44" fmla="*/ 928 w 3867"/>
              <a:gd name="T45" fmla="*/ 533 h 3867"/>
              <a:gd name="T46" fmla="*/ 3027 w 3867"/>
              <a:gd name="T47" fmla="*/ 746 h 3867"/>
              <a:gd name="T48" fmla="*/ 1933 w 3867"/>
              <a:gd name="T49" fmla="*/ 1067 h 3867"/>
              <a:gd name="T50" fmla="*/ 840 w 3867"/>
              <a:gd name="T51" fmla="*/ 746 h 3867"/>
              <a:gd name="T52" fmla="*/ 746 w 3867"/>
              <a:gd name="T53" fmla="*/ 840 h 3867"/>
              <a:gd name="T54" fmla="*/ 1067 w 3867"/>
              <a:gd name="T55" fmla="*/ 1933 h 3867"/>
              <a:gd name="T56" fmla="*/ 746 w 3867"/>
              <a:gd name="T57" fmla="*/ 3027 h 3867"/>
              <a:gd name="T58" fmla="*/ 533 w 3867"/>
              <a:gd name="T59" fmla="*/ 928 h 3867"/>
              <a:gd name="T60" fmla="*/ 3121 w 3867"/>
              <a:gd name="T61" fmla="*/ 840 h 3867"/>
              <a:gd name="T62" fmla="*/ 3333 w 3867"/>
              <a:gd name="T63" fmla="*/ 2938 h 3867"/>
              <a:gd name="T64" fmla="*/ 2591 w 3867"/>
              <a:gd name="T65" fmla="*/ 2497 h 3867"/>
              <a:gd name="T66" fmla="*/ 2591 w 3867"/>
              <a:gd name="T67" fmla="*/ 1370 h 3867"/>
              <a:gd name="T68" fmla="*/ 1933 w 3867"/>
              <a:gd name="T69" fmla="*/ 1200 h 3867"/>
              <a:gd name="T70" fmla="*/ 1933 w 3867"/>
              <a:gd name="T71" fmla="*/ 2667 h 3867"/>
              <a:gd name="T72" fmla="*/ 1933 w 3867"/>
              <a:gd name="T73" fmla="*/ 1200 h 3867"/>
              <a:gd name="T74" fmla="*/ 1500 w 3867"/>
              <a:gd name="T75" fmla="*/ 1933 h 3867"/>
              <a:gd name="T76" fmla="*/ 1567 w 3867"/>
              <a:gd name="T77" fmla="*/ 1934 h 3867"/>
              <a:gd name="T78" fmla="*/ 1933 w 3867"/>
              <a:gd name="T79" fmla="*/ 1567 h 3867"/>
              <a:gd name="T80" fmla="*/ 1934 w 3867"/>
              <a:gd name="T81" fmla="*/ 1500 h 3867"/>
              <a:gd name="T82" fmla="*/ 1370 w 3867"/>
              <a:gd name="T83" fmla="*/ 2591 h 3867"/>
              <a:gd name="T84" fmla="*/ 2497 w 3867"/>
              <a:gd name="T85" fmla="*/ 2591 h 3867"/>
              <a:gd name="T86" fmla="*/ 2938 w 3867"/>
              <a:gd name="T87" fmla="*/ 3333 h 3867"/>
              <a:gd name="T88" fmla="*/ 840 w 3867"/>
              <a:gd name="T89" fmla="*/ 3121 h 3867"/>
              <a:gd name="T90" fmla="*/ 467 w 3867"/>
              <a:gd name="T91" fmla="*/ 3067 h 3867"/>
              <a:gd name="T92" fmla="*/ 467 w 3867"/>
              <a:gd name="T93" fmla="*/ 3733 h 3867"/>
              <a:gd name="T94" fmla="*/ 467 w 3867"/>
              <a:gd name="T95" fmla="*/ 3067 h 3867"/>
              <a:gd name="T96" fmla="*/ 3733 w 3867"/>
              <a:gd name="T97" fmla="*/ 3400 h 3867"/>
              <a:gd name="T98" fmla="*/ 3067 w 3867"/>
              <a:gd name="T99" fmla="*/ 3400 h 3867"/>
              <a:gd name="T100" fmla="*/ 467 w 3867"/>
              <a:gd name="T101" fmla="*/ 3167 h 3867"/>
              <a:gd name="T102" fmla="*/ 266 w 3867"/>
              <a:gd name="T103" fmla="*/ 3434 h 3867"/>
              <a:gd name="T104" fmla="*/ 300 w 3867"/>
              <a:gd name="T105" fmla="*/ 3400 h 3867"/>
              <a:gd name="T106" fmla="*/ 500 w 3867"/>
              <a:gd name="T107" fmla="*/ 3200 h 3867"/>
              <a:gd name="T108" fmla="*/ 467 w 3867"/>
              <a:gd name="T109" fmla="*/ 3167 h 3867"/>
              <a:gd name="T110" fmla="*/ 3167 w 3867"/>
              <a:gd name="T111" fmla="*/ 3400 h 3867"/>
              <a:gd name="T112" fmla="*/ 3233 w 3867"/>
              <a:gd name="T113" fmla="*/ 3401 h 3867"/>
              <a:gd name="T114" fmla="*/ 3400 w 3867"/>
              <a:gd name="T115" fmla="*/ 3233 h 3867"/>
              <a:gd name="T116" fmla="*/ 3401 w 3867"/>
              <a:gd name="T117" fmla="*/ 3167 h 3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7" h="3867">
                <a:moveTo>
                  <a:pt x="467" y="0"/>
                </a:moveTo>
                <a:cubicBezTo>
                  <a:pt x="210" y="0"/>
                  <a:pt x="0" y="210"/>
                  <a:pt x="0" y="467"/>
                </a:cubicBezTo>
                <a:cubicBezTo>
                  <a:pt x="0" y="701"/>
                  <a:pt x="174" y="896"/>
                  <a:pt x="400" y="928"/>
                </a:cubicBezTo>
                <a:lnTo>
                  <a:pt x="400" y="2938"/>
                </a:lnTo>
                <a:cubicBezTo>
                  <a:pt x="174" y="2971"/>
                  <a:pt x="0" y="3166"/>
                  <a:pt x="0" y="3400"/>
                </a:cubicBezTo>
                <a:cubicBezTo>
                  <a:pt x="0" y="3657"/>
                  <a:pt x="210" y="3867"/>
                  <a:pt x="467" y="3867"/>
                </a:cubicBezTo>
                <a:cubicBezTo>
                  <a:pt x="701" y="3867"/>
                  <a:pt x="896" y="3692"/>
                  <a:pt x="928" y="3467"/>
                </a:cubicBezTo>
                <a:lnTo>
                  <a:pt x="2938" y="3467"/>
                </a:lnTo>
                <a:cubicBezTo>
                  <a:pt x="2971" y="3692"/>
                  <a:pt x="3166" y="3867"/>
                  <a:pt x="3400" y="3867"/>
                </a:cubicBezTo>
                <a:cubicBezTo>
                  <a:pt x="3657" y="3867"/>
                  <a:pt x="3867" y="3657"/>
                  <a:pt x="3867" y="3400"/>
                </a:cubicBezTo>
                <a:cubicBezTo>
                  <a:pt x="3867" y="3166"/>
                  <a:pt x="3692" y="2971"/>
                  <a:pt x="3467" y="2938"/>
                </a:cubicBezTo>
                <a:lnTo>
                  <a:pt x="3467" y="928"/>
                </a:lnTo>
                <a:cubicBezTo>
                  <a:pt x="3692" y="896"/>
                  <a:pt x="3867" y="701"/>
                  <a:pt x="3867" y="467"/>
                </a:cubicBezTo>
                <a:cubicBezTo>
                  <a:pt x="3867" y="210"/>
                  <a:pt x="3657" y="0"/>
                  <a:pt x="3400" y="0"/>
                </a:cubicBezTo>
                <a:cubicBezTo>
                  <a:pt x="3166" y="0"/>
                  <a:pt x="2971" y="174"/>
                  <a:pt x="2938" y="400"/>
                </a:cubicBezTo>
                <a:lnTo>
                  <a:pt x="928" y="400"/>
                </a:lnTo>
                <a:cubicBezTo>
                  <a:pt x="896" y="174"/>
                  <a:pt x="701" y="0"/>
                  <a:pt x="467" y="0"/>
                </a:cubicBezTo>
                <a:close/>
                <a:moveTo>
                  <a:pt x="467" y="133"/>
                </a:moveTo>
                <a:cubicBezTo>
                  <a:pt x="652" y="133"/>
                  <a:pt x="800" y="282"/>
                  <a:pt x="800" y="467"/>
                </a:cubicBezTo>
                <a:cubicBezTo>
                  <a:pt x="800" y="652"/>
                  <a:pt x="652" y="800"/>
                  <a:pt x="467" y="800"/>
                </a:cubicBezTo>
                <a:cubicBezTo>
                  <a:pt x="282" y="800"/>
                  <a:pt x="133" y="652"/>
                  <a:pt x="133" y="467"/>
                </a:cubicBezTo>
                <a:cubicBezTo>
                  <a:pt x="133" y="282"/>
                  <a:pt x="282" y="133"/>
                  <a:pt x="467" y="133"/>
                </a:cubicBezTo>
                <a:close/>
                <a:moveTo>
                  <a:pt x="3400" y="133"/>
                </a:moveTo>
                <a:cubicBezTo>
                  <a:pt x="3585" y="133"/>
                  <a:pt x="3733" y="282"/>
                  <a:pt x="3733" y="467"/>
                </a:cubicBezTo>
                <a:cubicBezTo>
                  <a:pt x="3733" y="652"/>
                  <a:pt x="3585" y="800"/>
                  <a:pt x="3400" y="800"/>
                </a:cubicBezTo>
                <a:cubicBezTo>
                  <a:pt x="3215" y="800"/>
                  <a:pt x="3067" y="652"/>
                  <a:pt x="3067" y="467"/>
                </a:cubicBezTo>
                <a:cubicBezTo>
                  <a:pt x="3067" y="282"/>
                  <a:pt x="3215" y="133"/>
                  <a:pt x="3400" y="133"/>
                </a:cubicBezTo>
                <a:close/>
                <a:moveTo>
                  <a:pt x="467" y="233"/>
                </a:moveTo>
                <a:cubicBezTo>
                  <a:pt x="338" y="233"/>
                  <a:pt x="233" y="338"/>
                  <a:pt x="233" y="467"/>
                </a:cubicBezTo>
                <a:cubicBezTo>
                  <a:pt x="233" y="485"/>
                  <a:pt x="248" y="500"/>
                  <a:pt x="266" y="500"/>
                </a:cubicBezTo>
                <a:cubicBezTo>
                  <a:pt x="285" y="501"/>
                  <a:pt x="300" y="486"/>
                  <a:pt x="300" y="468"/>
                </a:cubicBezTo>
                <a:lnTo>
                  <a:pt x="300" y="467"/>
                </a:lnTo>
                <a:cubicBezTo>
                  <a:pt x="300" y="374"/>
                  <a:pt x="374" y="300"/>
                  <a:pt x="467" y="300"/>
                </a:cubicBezTo>
                <a:cubicBezTo>
                  <a:pt x="485" y="300"/>
                  <a:pt x="500" y="286"/>
                  <a:pt x="500" y="267"/>
                </a:cubicBezTo>
                <a:cubicBezTo>
                  <a:pt x="501" y="249"/>
                  <a:pt x="486" y="234"/>
                  <a:pt x="468" y="233"/>
                </a:cubicBezTo>
                <a:cubicBezTo>
                  <a:pt x="467" y="233"/>
                  <a:pt x="467" y="233"/>
                  <a:pt x="467" y="233"/>
                </a:cubicBezTo>
                <a:close/>
                <a:moveTo>
                  <a:pt x="3400" y="233"/>
                </a:moveTo>
                <a:cubicBezTo>
                  <a:pt x="3272" y="233"/>
                  <a:pt x="3167" y="338"/>
                  <a:pt x="3167" y="467"/>
                </a:cubicBezTo>
                <a:cubicBezTo>
                  <a:pt x="3166" y="485"/>
                  <a:pt x="3181" y="500"/>
                  <a:pt x="3200" y="500"/>
                </a:cubicBezTo>
                <a:cubicBezTo>
                  <a:pt x="3218" y="501"/>
                  <a:pt x="3233" y="486"/>
                  <a:pt x="3233" y="468"/>
                </a:cubicBezTo>
                <a:lnTo>
                  <a:pt x="3233" y="467"/>
                </a:lnTo>
                <a:cubicBezTo>
                  <a:pt x="3233" y="374"/>
                  <a:pt x="3308" y="300"/>
                  <a:pt x="3400" y="300"/>
                </a:cubicBezTo>
                <a:cubicBezTo>
                  <a:pt x="3418" y="300"/>
                  <a:pt x="3434" y="286"/>
                  <a:pt x="3434" y="267"/>
                </a:cubicBezTo>
                <a:cubicBezTo>
                  <a:pt x="3434" y="249"/>
                  <a:pt x="3419" y="234"/>
                  <a:pt x="3401" y="233"/>
                </a:cubicBezTo>
                <a:cubicBezTo>
                  <a:pt x="3401" y="233"/>
                  <a:pt x="3400" y="233"/>
                  <a:pt x="3400" y="233"/>
                </a:cubicBezTo>
                <a:close/>
                <a:moveTo>
                  <a:pt x="928" y="533"/>
                </a:moveTo>
                <a:lnTo>
                  <a:pt x="2938" y="533"/>
                </a:lnTo>
                <a:cubicBezTo>
                  <a:pt x="2950" y="612"/>
                  <a:pt x="2981" y="685"/>
                  <a:pt x="3027" y="746"/>
                </a:cubicBezTo>
                <a:lnTo>
                  <a:pt x="2497" y="1276"/>
                </a:lnTo>
                <a:cubicBezTo>
                  <a:pt x="2345" y="1146"/>
                  <a:pt x="2148" y="1067"/>
                  <a:pt x="1933" y="1067"/>
                </a:cubicBezTo>
                <a:cubicBezTo>
                  <a:pt x="1718" y="1067"/>
                  <a:pt x="1522" y="1146"/>
                  <a:pt x="1370" y="1276"/>
                </a:cubicBezTo>
                <a:lnTo>
                  <a:pt x="840" y="746"/>
                </a:lnTo>
                <a:cubicBezTo>
                  <a:pt x="886" y="685"/>
                  <a:pt x="917" y="612"/>
                  <a:pt x="928" y="533"/>
                </a:cubicBezTo>
                <a:close/>
                <a:moveTo>
                  <a:pt x="746" y="840"/>
                </a:moveTo>
                <a:lnTo>
                  <a:pt x="1276" y="1370"/>
                </a:lnTo>
                <a:cubicBezTo>
                  <a:pt x="1146" y="1522"/>
                  <a:pt x="1067" y="1718"/>
                  <a:pt x="1067" y="1933"/>
                </a:cubicBezTo>
                <a:cubicBezTo>
                  <a:pt x="1067" y="2148"/>
                  <a:pt x="1146" y="2345"/>
                  <a:pt x="1276" y="2497"/>
                </a:cubicBezTo>
                <a:lnTo>
                  <a:pt x="746" y="3027"/>
                </a:lnTo>
                <a:cubicBezTo>
                  <a:pt x="685" y="2981"/>
                  <a:pt x="612" y="2950"/>
                  <a:pt x="533" y="2938"/>
                </a:cubicBezTo>
                <a:lnTo>
                  <a:pt x="533" y="928"/>
                </a:lnTo>
                <a:cubicBezTo>
                  <a:pt x="612" y="917"/>
                  <a:pt x="685" y="886"/>
                  <a:pt x="746" y="840"/>
                </a:cubicBezTo>
                <a:close/>
                <a:moveTo>
                  <a:pt x="3121" y="840"/>
                </a:moveTo>
                <a:cubicBezTo>
                  <a:pt x="3182" y="886"/>
                  <a:pt x="3254" y="917"/>
                  <a:pt x="3333" y="928"/>
                </a:cubicBezTo>
                <a:lnTo>
                  <a:pt x="3333" y="2938"/>
                </a:lnTo>
                <a:cubicBezTo>
                  <a:pt x="3254" y="2950"/>
                  <a:pt x="3182" y="2981"/>
                  <a:pt x="3121" y="3027"/>
                </a:cubicBezTo>
                <a:lnTo>
                  <a:pt x="2591" y="2497"/>
                </a:lnTo>
                <a:cubicBezTo>
                  <a:pt x="2721" y="2345"/>
                  <a:pt x="2800" y="2148"/>
                  <a:pt x="2800" y="1933"/>
                </a:cubicBezTo>
                <a:cubicBezTo>
                  <a:pt x="2800" y="1718"/>
                  <a:pt x="2721" y="1522"/>
                  <a:pt x="2591" y="1370"/>
                </a:cubicBezTo>
                <a:lnTo>
                  <a:pt x="3121" y="840"/>
                </a:lnTo>
                <a:close/>
                <a:moveTo>
                  <a:pt x="1933" y="1200"/>
                </a:moveTo>
                <a:cubicBezTo>
                  <a:pt x="2339" y="1200"/>
                  <a:pt x="2667" y="1528"/>
                  <a:pt x="2667" y="1933"/>
                </a:cubicBezTo>
                <a:cubicBezTo>
                  <a:pt x="2667" y="2339"/>
                  <a:pt x="2339" y="2667"/>
                  <a:pt x="1933" y="2667"/>
                </a:cubicBezTo>
                <a:cubicBezTo>
                  <a:pt x="1528" y="2667"/>
                  <a:pt x="1200" y="2339"/>
                  <a:pt x="1200" y="1933"/>
                </a:cubicBezTo>
                <a:cubicBezTo>
                  <a:pt x="1200" y="1528"/>
                  <a:pt x="1528" y="1200"/>
                  <a:pt x="1933" y="1200"/>
                </a:cubicBezTo>
                <a:close/>
                <a:moveTo>
                  <a:pt x="1933" y="1500"/>
                </a:moveTo>
                <a:cubicBezTo>
                  <a:pt x="1694" y="1500"/>
                  <a:pt x="1500" y="1694"/>
                  <a:pt x="1500" y="1933"/>
                </a:cubicBezTo>
                <a:cubicBezTo>
                  <a:pt x="1500" y="1952"/>
                  <a:pt x="1514" y="1967"/>
                  <a:pt x="1533" y="1967"/>
                </a:cubicBezTo>
                <a:cubicBezTo>
                  <a:pt x="1551" y="1967"/>
                  <a:pt x="1566" y="1953"/>
                  <a:pt x="1567" y="1934"/>
                </a:cubicBezTo>
                <a:lnTo>
                  <a:pt x="1567" y="1933"/>
                </a:lnTo>
                <a:cubicBezTo>
                  <a:pt x="1567" y="1730"/>
                  <a:pt x="1730" y="1567"/>
                  <a:pt x="1933" y="1567"/>
                </a:cubicBezTo>
                <a:cubicBezTo>
                  <a:pt x="1952" y="1567"/>
                  <a:pt x="1967" y="1552"/>
                  <a:pt x="1967" y="1534"/>
                </a:cubicBezTo>
                <a:cubicBezTo>
                  <a:pt x="1967" y="1515"/>
                  <a:pt x="1953" y="1500"/>
                  <a:pt x="1934" y="1500"/>
                </a:cubicBezTo>
                <a:cubicBezTo>
                  <a:pt x="1934" y="1500"/>
                  <a:pt x="1934" y="1500"/>
                  <a:pt x="1933" y="1500"/>
                </a:cubicBezTo>
                <a:close/>
                <a:moveTo>
                  <a:pt x="1370" y="2591"/>
                </a:moveTo>
                <a:cubicBezTo>
                  <a:pt x="1522" y="2721"/>
                  <a:pt x="1718" y="2800"/>
                  <a:pt x="1933" y="2800"/>
                </a:cubicBezTo>
                <a:cubicBezTo>
                  <a:pt x="2148" y="2800"/>
                  <a:pt x="2345" y="2721"/>
                  <a:pt x="2497" y="2591"/>
                </a:cubicBezTo>
                <a:lnTo>
                  <a:pt x="3027" y="3121"/>
                </a:lnTo>
                <a:cubicBezTo>
                  <a:pt x="2981" y="3182"/>
                  <a:pt x="2950" y="3254"/>
                  <a:pt x="2938" y="3333"/>
                </a:cubicBezTo>
                <a:lnTo>
                  <a:pt x="928" y="3333"/>
                </a:lnTo>
                <a:cubicBezTo>
                  <a:pt x="917" y="3254"/>
                  <a:pt x="886" y="3182"/>
                  <a:pt x="840" y="3121"/>
                </a:cubicBezTo>
                <a:lnTo>
                  <a:pt x="1370" y="2591"/>
                </a:lnTo>
                <a:close/>
                <a:moveTo>
                  <a:pt x="467" y="3067"/>
                </a:moveTo>
                <a:cubicBezTo>
                  <a:pt x="652" y="3067"/>
                  <a:pt x="800" y="3215"/>
                  <a:pt x="800" y="3400"/>
                </a:cubicBezTo>
                <a:cubicBezTo>
                  <a:pt x="800" y="3585"/>
                  <a:pt x="652" y="3733"/>
                  <a:pt x="467" y="3733"/>
                </a:cubicBezTo>
                <a:cubicBezTo>
                  <a:pt x="282" y="3733"/>
                  <a:pt x="133" y="3585"/>
                  <a:pt x="133" y="3400"/>
                </a:cubicBezTo>
                <a:cubicBezTo>
                  <a:pt x="133" y="3215"/>
                  <a:pt x="282" y="3067"/>
                  <a:pt x="467" y="3067"/>
                </a:cubicBezTo>
                <a:close/>
                <a:moveTo>
                  <a:pt x="3400" y="3067"/>
                </a:moveTo>
                <a:cubicBezTo>
                  <a:pt x="3585" y="3067"/>
                  <a:pt x="3733" y="3215"/>
                  <a:pt x="3733" y="3400"/>
                </a:cubicBezTo>
                <a:cubicBezTo>
                  <a:pt x="3733" y="3585"/>
                  <a:pt x="3585" y="3733"/>
                  <a:pt x="3400" y="3733"/>
                </a:cubicBezTo>
                <a:cubicBezTo>
                  <a:pt x="3215" y="3733"/>
                  <a:pt x="3067" y="3585"/>
                  <a:pt x="3067" y="3400"/>
                </a:cubicBezTo>
                <a:cubicBezTo>
                  <a:pt x="3067" y="3215"/>
                  <a:pt x="3215" y="3067"/>
                  <a:pt x="3400" y="3067"/>
                </a:cubicBezTo>
                <a:close/>
                <a:moveTo>
                  <a:pt x="467" y="3167"/>
                </a:moveTo>
                <a:cubicBezTo>
                  <a:pt x="338" y="3167"/>
                  <a:pt x="233" y="3272"/>
                  <a:pt x="233" y="3400"/>
                </a:cubicBezTo>
                <a:cubicBezTo>
                  <a:pt x="233" y="3418"/>
                  <a:pt x="248" y="3434"/>
                  <a:pt x="266" y="3434"/>
                </a:cubicBezTo>
                <a:cubicBezTo>
                  <a:pt x="285" y="3434"/>
                  <a:pt x="300" y="3419"/>
                  <a:pt x="300" y="3401"/>
                </a:cubicBezTo>
                <a:lnTo>
                  <a:pt x="300" y="3400"/>
                </a:lnTo>
                <a:cubicBezTo>
                  <a:pt x="300" y="3308"/>
                  <a:pt x="374" y="3233"/>
                  <a:pt x="467" y="3233"/>
                </a:cubicBezTo>
                <a:cubicBezTo>
                  <a:pt x="485" y="3234"/>
                  <a:pt x="500" y="3219"/>
                  <a:pt x="500" y="3200"/>
                </a:cubicBezTo>
                <a:cubicBezTo>
                  <a:pt x="501" y="3182"/>
                  <a:pt x="486" y="3167"/>
                  <a:pt x="468" y="3167"/>
                </a:cubicBezTo>
                <a:cubicBezTo>
                  <a:pt x="467" y="3167"/>
                  <a:pt x="467" y="3167"/>
                  <a:pt x="467" y="3167"/>
                </a:cubicBezTo>
                <a:close/>
                <a:moveTo>
                  <a:pt x="3400" y="3167"/>
                </a:moveTo>
                <a:cubicBezTo>
                  <a:pt x="3272" y="3167"/>
                  <a:pt x="3167" y="3272"/>
                  <a:pt x="3167" y="3400"/>
                </a:cubicBezTo>
                <a:cubicBezTo>
                  <a:pt x="3166" y="3418"/>
                  <a:pt x="3181" y="3434"/>
                  <a:pt x="3200" y="3434"/>
                </a:cubicBezTo>
                <a:cubicBezTo>
                  <a:pt x="3218" y="3434"/>
                  <a:pt x="3233" y="3419"/>
                  <a:pt x="3233" y="3401"/>
                </a:cubicBezTo>
                <a:lnTo>
                  <a:pt x="3233" y="3400"/>
                </a:lnTo>
                <a:cubicBezTo>
                  <a:pt x="3233" y="3308"/>
                  <a:pt x="3308" y="3233"/>
                  <a:pt x="3400" y="3233"/>
                </a:cubicBezTo>
                <a:cubicBezTo>
                  <a:pt x="3418" y="3234"/>
                  <a:pt x="3434" y="3219"/>
                  <a:pt x="3434" y="3200"/>
                </a:cubicBezTo>
                <a:cubicBezTo>
                  <a:pt x="3434" y="3182"/>
                  <a:pt x="3419" y="3167"/>
                  <a:pt x="3401" y="3167"/>
                </a:cubicBezTo>
                <a:cubicBezTo>
                  <a:pt x="3401" y="3167"/>
                  <a:pt x="3400" y="3167"/>
                  <a:pt x="3400" y="3167"/>
                </a:cubicBezTo>
                <a:close/>
              </a:path>
            </a:pathLst>
          </a:custGeom>
          <a:solidFill>
            <a:srgbClr val="FFFFFF">
              <a:lumMod val="75000"/>
            </a:srgbClr>
          </a:solidFill>
          <a:ln>
            <a:noFill/>
          </a:ln>
        </p:spPr>
        <p:txBody>
          <a:bodyPr/>
          <a:lstStyle/>
          <a:p>
            <a:endParaRPr lang="zh-CN" altLang="en-US" sz="12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07" name="直接连接符 106"/>
          <p:cNvCxnSpPr/>
          <p:nvPr/>
        </p:nvCxnSpPr>
        <p:spPr>
          <a:xfrm>
            <a:off x="9047010" y="2019307"/>
            <a:ext cx="0" cy="1339217"/>
          </a:xfrm>
          <a:prstGeom prst="line">
            <a:avLst/>
          </a:prstGeom>
          <a:noFill/>
          <a:ln w="6350" cap="flat" cmpd="sng" algn="ctr">
            <a:solidFill>
              <a:srgbClr val="DDDDDD"/>
            </a:solidFill>
            <a:prstDash val="solid"/>
            <a:miter lim="800000"/>
          </a:ln>
          <a:effectLst/>
        </p:spPr>
      </p:cxnSp>
      <p:sp>
        <p:nvSpPr>
          <p:cNvPr id="108" name="矩形 107"/>
          <p:cNvSpPr/>
          <p:nvPr/>
        </p:nvSpPr>
        <p:spPr>
          <a:xfrm>
            <a:off x="10345666" y="2159749"/>
            <a:ext cx="636714" cy="276999"/>
          </a:xfrm>
          <a:prstGeom prst="rect">
            <a:avLst/>
          </a:prstGeom>
        </p:spPr>
        <p:txBody>
          <a:bodyPr wrap="none">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AI</a:t>
            </a:r>
            <a:r>
              <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训练</a:t>
            </a:r>
          </a:p>
        </p:txBody>
      </p:sp>
      <p:sp>
        <p:nvSpPr>
          <p:cNvPr id="109" name="椭圆 108"/>
          <p:cNvSpPr/>
          <p:nvPr/>
        </p:nvSpPr>
        <p:spPr>
          <a:xfrm>
            <a:off x="10425271" y="1700316"/>
            <a:ext cx="472688" cy="472688"/>
          </a:xfrm>
          <a:prstGeom prst="ellipse">
            <a:avLst/>
          </a:prstGeom>
          <a:noFill/>
          <a:ln w="12700" cap="flat" cmpd="sng" algn="ctr">
            <a:solidFill>
              <a:srgbClr val="9B9B9B"/>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0" name="矩形 109"/>
          <p:cNvSpPr/>
          <p:nvPr/>
        </p:nvSpPr>
        <p:spPr>
          <a:xfrm>
            <a:off x="9451839" y="3562112"/>
            <a:ext cx="1593706" cy="276999"/>
          </a:xfrm>
          <a:prstGeom prst="rect">
            <a:avLst/>
          </a:prstGeom>
        </p:spPr>
        <p:txBody>
          <a:bodyPr wrap="none">
            <a:spAutoFit/>
          </a:bodyPr>
          <a:lstStyle/>
          <a:p>
            <a:pPr algn="ctr" defTabSz="914478"/>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昇腾 </a:t>
            </a:r>
            <a:r>
              <a:rPr lang="en-US" altLang="zh-CN" sz="12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310/910</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处理器</a:t>
            </a:r>
          </a:p>
        </p:txBody>
      </p:sp>
      <p:sp>
        <p:nvSpPr>
          <p:cNvPr id="111" name="矩形 110"/>
          <p:cNvSpPr/>
          <p:nvPr/>
        </p:nvSpPr>
        <p:spPr>
          <a:xfrm>
            <a:off x="8902001" y="3040066"/>
            <a:ext cx="2693366" cy="553998"/>
          </a:xfrm>
          <a:prstGeom prst="rect">
            <a:avLst/>
          </a:prstGeom>
        </p:spPr>
        <p:txBody>
          <a:bodyPr wrap="none">
            <a:spAutoFit/>
          </a:bodyPr>
          <a:lstStyle/>
          <a:p>
            <a:pPr algn="ctr" defTabSz="914478"/>
            <a:r>
              <a:rPr lang="zh-CN" altLang="en-US" sz="16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计算加速型</a:t>
            </a:r>
            <a:endParaRPr lang="en-US" altLang="zh-CN" sz="16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914478"/>
            <a:r>
              <a:rPr lang="zh-CN" altLang="en-US" sz="1400" b="1" dirty="0" smtClean="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华为鲲鹏</a:t>
            </a:r>
            <a:r>
              <a:rPr lang="zh-CN" altLang="en-US" sz="14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计算加速型</a:t>
            </a:r>
            <a:r>
              <a:rPr lang="en-US" altLang="zh-CN" sz="14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KAi1/KAt1</a:t>
            </a:r>
            <a:endParaRPr lang="zh-CN" altLang="en-US" sz="14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2" name="矩形 111"/>
          <p:cNvSpPr/>
          <p:nvPr/>
        </p:nvSpPr>
        <p:spPr>
          <a:xfrm>
            <a:off x="9611764" y="2159751"/>
            <a:ext cx="636714" cy="276999"/>
          </a:xfrm>
          <a:prstGeom prst="rect">
            <a:avLst/>
          </a:prstGeom>
        </p:spPr>
        <p:txBody>
          <a:bodyPr wrap="none">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AI</a:t>
            </a:r>
            <a:r>
              <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推理</a:t>
            </a:r>
          </a:p>
        </p:txBody>
      </p:sp>
      <p:sp>
        <p:nvSpPr>
          <p:cNvPr id="113" name="椭圆 112"/>
          <p:cNvSpPr/>
          <p:nvPr/>
        </p:nvSpPr>
        <p:spPr>
          <a:xfrm>
            <a:off x="9693779" y="1700318"/>
            <a:ext cx="472688" cy="472688"/>
          </a:xfrm>
          <a:prstGeom prst="ellipse">
            <a:avLst/>
          </a:prstGeom>
          <a:noFill/>
          <a:ln w="12700" cap="flat" cmpd="sng" algn="ctr">
            <a:solidFill>
              <a:srgbClr val="9B9B9B"/>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4" name="矩形 113"/>
          <p:cNvSpPr/>
          <p:nvPr/>
        </p:nvSpPr>
        <p:spPr>
          <a:xfrm>
            <a:off x="9609570" y="1792123"/>
            <a:ext cx="639114" cy="276999"/>
          </a:xfrm>
          <a:prstGeom prst="rect">
            <a:avLst/>
          </a:prstGeom>
        </p:spPr>
        <p:txBody>
          <a:bodyPr wrap="square">
            <a:spAutoFit/>
          </a:bodyPr>
          <a:lstStyle/>
          <a:p>
            <a:pPr algn="ctr" defTabSz="914478"/>
            <a:r>
              <a:rPr lang="zh-CN" altLang="en-US" sz="1200" b="1" dirty="0">
                <a:latin typeface="Huawei Sans" panose="020C0503030203020204" pitchFamily="34" charset="0"/>
                <a:ea typeface="方正兰亭黑简体" panose="02000000000000000000" pitchFamily="2" charset="-122"/>
                <a:cs typeface="+mn-ea"/>
                <a:sym typeface="Huawei Sans" panose="020C0503030203020204" pitchFamily="34" charset="0"/>
              </a:rPr>
              <a:t>推理</a:t>
            </a:r>
          </a:p>
        </p:txBody>
      </p:sp>
      <p:sp>
        <p:nvSpPr>
          <p:cNvPr id="115" name="矩形 114"/>
          <p:cNvSpPr/>
          <p:nvPr/>
        </p:nvSpPr>
        <p:spPr>
          <a:xfrm>
            <a:off x="10345439" y="1796475"/>
            <a:ext cx="639114" cy="276999"/>
          </a:xfrm>
          <a:prstGeom prst="rect">
            <a:avLst/>
          </a:prstGeom>
        </p:spPr>
        <p:txBody>
          <a:bodyPr wrap="square">
            <a:spAutoFit/>
          </a:bodyPr>
          <a:lstStyle/>
          <a:p>
            <a:pPr algn="ctr" defTabSz="914478"/>
            <a:r>
              <a:rPr lang="zh-CN" altLang="en-US" sz="1200" b="1" dirty="0">
                <a:latin typeface="Huawei Sans" panose="020C0503030203020204" pitchFamily="34" charset="0"/>
                <a:ea typeface="方正兰亭黑简体" panose="02000000000000000000" pitchFamily="2" charset="-122"/>
                <a:cs typeface="+mn-ea"/>
                <a:sym typeface="Huawei Sans" panose="020C0503030203020204" pitchFamily="34" charset="0"/>
              </a:rPr>
              <a:t>训练</a:t>
            </a:r>
          </a:p>
        </p:txBody>
      </p:sp>
      <p:sp>
        <p:nvSpPr>
          <p:cNvPr id="116" name="矩形 115"/>
          <p:cNvSpPr/>
          <p:nvPr/>
        </p:nvSpPr>
        <p:spPr>
          <a:xfrm>
            <a:off x="731838" y="4726023"/>
            <a:ext cx="10728325" cy="1035800"/>
          </a:xfrm>
          <a:prstGeom prst="rect">
            <a:avLst/>
          </a:prstGeom>
          <a:solidFill>
            <a:srgbClr val="FFFFFF"/>
          </a:solidFill>
          <a:ln w="12700" cap="flat" cmpd="sng" algn="ctr">
            <a:noFill/>
            <a:prstDash val="solid"/>
            <a:miter lim="800000"/>
          </a:ln>
          <a:effectLst>
            <a:outerShdw blurRad="368300" dist="38100" dir="5400000" sx="105000" sy="105000" algn="t" rotWithShape="0">
              <a:prstClr val="black">
                <a:alpha val="1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9" name="文本框 118"/>
          <p:cNvSpPr txBox="1"/>
          <p:nvPr/>
        </p:nvSpPr>
        <p:spPr>
          <a:xfrm>
            <a:off x="6678665" y="5197950"/>
            <a:ext cx="1944216" cy="369332"/>
          </a:xfrm>
          <a:prstGeom prst="rect">
            <a:avLst/>
          </a:prstGeom>
          <a:noFill/>
        </p:spPr>
        <p:txBody>
          <a:bodyPr wrap="square" rtlCol="0">
            <a:spAutoFit/>
          </a:bodyPr>
          <a:lstStyle/>
          <a:p>
            <a:pPr algn="ctr"/>
            <a:r>
              <a:rPr lang="zh-CN" altLang="en-US" b="1" dirty="0" smtClean="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高</a:t>
            </a:r>
            <a:r>
              <a:rPr lang="zh-CN" altLang="en-US"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稳定可靠</a:t>
            </a:r>
          </a:p>
        </p:txBody>
      </p:sp>
      <p:sp>
        <p:nvSpPr>
          <p:cNvPr id="120" name="椭圆 119"/>
          <p:cNvSpPr/>
          <p:nvPr/>
        </p:nvSpPr>
        <p:spPr>
          <a:xfrm>
            <a:off x="7477663" y="4858264"/>
            <a:ext cx="346221" cy="346221"/>
          </a:xfrm>
          <a:prstGeom prst="ellipse">
            <a:avLst/>
          </a:prstGeom>
          <a:solidFill>
            <a:srgbClr val="0070C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endParaRPr lang="zh-CN" altLang="en-US" sz="12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1" name="Freeform 121"/>
          <p:cNvSpPr>
            <a:spLocks/>
          </p:cNvSpPr>
          <p:nvPr/>
        </p:nvSpPr>
        <p:spPr bwMode="auto">
          <a:xfrm>
            <a:off x="7536621" y="4947087"/>
            <a:ext cx="204763" cy="19047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defTabSz="685800">
              <a:defRPr/>
            </a:pPr>
            <a:endParaRPr lang="zh-CN" altLang="en-US" sz="12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4" name="文本框 123"/>
          <p:cNvSpPr txBox="1"/>
          <p:nvPr/>
        </p:nvSpPr>
        <p:spPr>
          <a:xfrm>
            <a:off x="943741" y="5197950"/>
            <a:ext cx="1944216" cy="369332"/>
          </a:xfrm>
          <a:prstGeom prst="rect">
            <a:avLst/>
          </a:prstGeom>
          <a:noFill/>
        </p:spPr>
        <p:txBody>
          <a:bodyPr wrap="square" rtlCol="0">
            <a:spAutoFit/>
          </a:bodyPr>
          <a:lstStyle>
            <a:defPPr>
              <a:defRPr lang="en-US"/>
            </a:defPPr>
            <a:lvl1pPr algn="ctr" defTabSz="1219444">
              <a:defRPr sz="1600" b="1">
                <a:solidFill>
                  <a:srgbClr val="C00000"/>
                </a:solidFill>
                <a:latin typeface="微软雅黑" panose="020B0503020204020204" pitchFamily="34" charset="-122"/>
                <a:ea typeface="微软雅黑" panose="020B0503020204020204" pitchFamily="34" charset="-122"/>
              </a:defRPr>
            </a:lvl1p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全场景覆盖</a:t>
            </a:r>
          </a:p>
        </p:txBody>
      </p:sp>
      <p:sp>
        <p:nvSpPr>
          <p:cNvPr id="125" name="椭圆 124"/>
          <p:cNvSpPr/>
          <p:nvPr/>
        </p:nvSpPr>
        <p:spPr>
          <a:xfrm>
            <a:off x="1742739" y="4858264"/>
            <a:ext cx="346221" cy="346221"/>
          </a:xfrm>
          <a:prstGeom prst="ellipse">
            <a:avLst/>
          </a:prstGeom>
          <a:solidFill>
            <a:srgbClr val="0070C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endParaRPr lang="zh-CN" altLang="en-US" sz="12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6" name="Freeform 7"/>
          <p:cNvSpPr>
            <a:spLocks/>
          </p:cNvSpPr>
          <p:nvPr/>
        </p:nvSpPr>
        <p:spPr bwMode="auto">
          <a:xfrm>
            <a:off x="1810703" y="5061309"/>
            <a:ext cx="213254" cy="68257"/>
          </a:xfrm>
          <a:custGeom>
            <a:avLst/>
            <a:gdLst/>
            <a:ahLst/>
            <a:cxnLst>
              <a:cxn ang="0">
                <a:pos x="15272" y="526"/>
              </a:cxn>
              <a:cxn ang="0">
                <a:pos x="14874" y="1276"/>
              </a:cxn>
              <a:cxn ang="0">
                <a:pos x="14376" y="1977"/>
              </a:cxn>
              <a:cxn ang="0">
                <a:pos x="13787" y="2620"/>
              </a:cxn>
              <a:cxn ang="0">
                <a:pos x="13112" y="3198"/>
              </a:cxn>
              <a:cxn ang="0">
                <a:pos x="12363" y="3706"/>
              </a:cxn>
              <a:cxn ang="0">
                <a:pos x="11544" y="4137"/>
              </a:cxn>
              <a:cxn ang="0">
                <a:pos x="10664" y="4483"/>
              </a:cxn>
              <a:cxn ang="0">
                <a:pos x="9731" y="4739"/>
              </a:cxn>
              <a:cxn ang="0">
                <a:pos x="8754" y="4897"/>
              </a:cxn>
              <a:cxn ang="0">
                <a:pos x="7739" y="4951"/>
              </a:cxn>
              <a:cxn ang="0">
                <a:pos x="6724" y="4897"/>
              </a:cxn>
              <a:cxn ang="0">
                <a:pos x="5747" y="4739"/>
              </a:cxn>
              <a:cxn ang="0">
                <a:pos x="4814" y="4483"/>
              </a:cxn>
              <a:cxn ang="0">
                <a:pos x="3934" y="4137"/>
              </a:cxn>
              <a:cxn ang="0">
                <a:pos x="3115" y="3706"/>
              </a:cxn>
              <a:cxn ang="0">
                <a:pos x="2365" y="3198"/>
              </a:cxn>
              <a:cxn ang="0">
                <a:pos x="1691" y="2620"/>
              </a:cxn>
              <a:cxn ang="0">
                <a:pos x="1102" y="1977"/>
              </a:cxn>
              <a:cxn ang="0">
                <a:pos x="604" y="1276"/>
              </a:cxn>
              <a:cxn ang="0">
                <a:pos x="206" y="526"/>
              </a:cxn>
              <a:cxn ang="0">
                <a:pos x="123" y="239"/>
              </a:cxn>
              <a:cxn ang="0">
                <a:pos x="549" y="930"/>
              </a:cxn>
              <a:cxn ang="0">
                <a:pos x="1061" y="1574"/>
              </a:cxn>
              <a:cxn ang="0">
                <a:pos x="1648" y="2166"/>
              </a:cxn>
              <a:cxn ang="0">
                <a:pos x="2308" y="2700"/>
              </a:cxn>
              <a:cxn ang="0">
                <a:pos x="3033" y="3172"/>
              </a:cxn>
              <a:cxn ang="0">
                <a:pos x="3816" y="3575"/>
              </a:cxn>
              <a:cxn ang="0">
                <a:pos x="4652" y="3905"/>
              </a:cxn>
              <a:cxn ang="0">
                <a:pos x="5534" y="4156"/>
              </a:cxn>
              <a:cxn ang="0">
                <a:pos x="6457" y="4324"/>
              </a:cxn>
              <a:cxn ang="0">
                <a:pos x="7414" y="4402"/>
              </a:cxn>
              <a:cxn ang="0">
                <a:pos x="8387" y="4387"/>
              </a:cxn>
              <a:cxn ang="0">
                <a:pos x="9333" y="4278"/>
              </a:cxn>
              <a:cxn ang="0">
                <a:pos x="10243" y="4082"/>
              </a:cxn>
              <a:cxn ang="0">
                <a:pos x="11110" y="3804"/>
              </a:cxn>
              <a:cxn ang="0">
                <a:pos x="11929" y="3449"/>
              </a:cxn>
              <a:cxn ang="0">
                <a:pos x="12694" y="3022"/>
              </a:cxn>
              <a:cxn ang="0">
                <a:pos x="13397" y="2529"/>
              </a:cxn>
              <a:cxn ang="0">
                <a:pos x="14033" y="1975"/>
              </a:cxn>
              <a:cxn ang="0">
                <a:pos x="14597" y="1365"/>
              </a:cxn>
              <a:cxn ang="0">
                <a:pos x="15080" y="705"/>
              </a:cxn>
              <a:cxn ang="0">
                <a:pos x="15478" y="0"/>
              </a:cxn>
            </a:cxnLst>
            <a:rect l="0" t="0" r="r" b="b"/>
            <a:pathLst>
              <a:path w="15478" h="4951">
                <a:moveTo>
                  <a:pt x="15478" y="0"/>
                </a:moveTo>
                <a:lnTo>
                  <a:pt x="15380" y="265"/>
                </a:lnTo>
                <a:lnTo>
                  <a:pt x="15272" y="526"/>
                </a:lnTo>
                <a:lnTo>
                  <a:pt x="15151" y="781"/>
                </a:lnTo>
                <a:lnTo>
                  <a:pt x="15018" y="1032"/>
                </a:lnTo>
                <a:lnTo>
                  <a:pt x="14874" y="1276"/>
                </a:lnTo>
                <a:lnTo>
                  <a:pt x="14718" y="1516"/>
                </a:lnTo>
                <a:lnTo>
                  <a:pt x="14552" y="1749"/>
                </a:lnTo>
                <a:lnTo>
                  <a:pt x="14376" y="1977"/>
                </a:lnTo>
                <a:lnTo>
                  <a:pt x="14189" y="2198"/>
                </a:lnTo>
                <a:lnTo>
                  <a:pt x="13993" y="2412"/>
                </a:lnTo>
                <a:lnTo>
                  <a:pt x="13787" y="2620"/>
                </a:lnTo>
                <a:lnTo>
                  <a:pt x="13571" y="2820"/>
                </a:lnTo>
                <a:lnTo>
                  <a:pt x="13346" y="3013"/>
                </a:lnTo>
                <a:lnTo>
                  <a:pt x="13112" y="3198"/>
                </a:lnTo>
                <a:lnTo>
                  <a:pt x="12871" y="3376"/>
                </a:lnTo>
                <a:lnTo>
                  <a:pt x="12620" y="3545"/>
                </a:lnTo>
                <a:lnTo>
                  <a:pt x="12363" y="3706"/>
                </a:lnTo>
                <a:lnTo>
                  <a:pt x="12097" y="3858"/>
                </a:lnTo>
                <a:lnTo>
                  <a:pt x="11823" y="4002"/>
                </a:lnTo>
                <a:lnTo>
                  <a:pt x="11544" y="4137"/>
                </a:lnTo>
                <a:lnTo>
                  <a:pt x="11257" y="4262"/>
                </a:lnTo>
                <a:lnTo>
                  <a:pt x="10963" y="4377"/>
                </a:lnTo>
                <a:lnTo>
                  <a:pt x="10664" y="4483"/>
                </a:lnTo>
                <a:lnTo>
                  <a:pt x="10358" y="4579"/>
                </a:lnTo>
                <a:lnTo>
                  <a:pt x="10047" y="4664"/>
                </a:lnTo>
                <a:lnTo>
                  <a:pt x="9731" y="4739"/>
                </a:lnTo>
                <a:lnTo>
                  <a:pt x="9410" y="4802"/>
                </a:lnTo>
                <a:lnTo>
                  <a:pt x="9084" y="4855"/>
                </a:lnTo>
                <a:lnTo>
                  <a:pt x="8754" y="4897"/>
                </a:lnTo>
                <a:lnTo>
                  <a:pt x="8419" y="4927"/>
                </a:lnTo>
                <a:lnTo>
                  <a:pt x="8081" y="4945"/>
                </a:lnTo>
                <a:lnTo>
                  <a:pt x="7739" y="4951"/>
                </a:lnTo>
                <a:lnTo>
                  <a:pt x="7397" y="4945"/>
                </a:lnTo>
                <a:lnTo>
                  <a:pt x="7059" y="4927"/>
                </a:lnTo>
                <a:lnTo>
                  <a:pt x="6724" y="4897"/>
                </a:lnTo>
                <a:lnTo>
                  <a:pt x="6394" y="4855"/>
                </a:lnTo>
                <a:lnTo>
                  <a:pt x="6068" y="4802"/>
                </a:lnTo>
                <a:lnTo>
                  <a:pt x="5747" y="4739"/>
                </a:lnTo>
                <a:lnTo>
                  <a:pt x="5430" y="4664"/>
                </a:lnTo>
                <a:lnTo>
                  <a:pt x="5119" y="4579"/>
                </a:lnTo>
                <a:lnTo>
                  <a:pt x="4814" y="4483"/>
                </a:lnTo>
                <a:lnTo>
                  <a:pt x="4514" y="4377"/>
                </a:lnTo>
                <a:lnTo>
                  <a:pt x="4221" y="4262"/>
                </a:lnTo>
                <a:lnTo>
                  <a:pt x="3934" y="4137"/>
                </a:lnTo>
                <a:lnTo>
                  <a:pt x="3655" y="4002"/>
                </a:lnTo>
                <a:lnTo>
                  <a:pt x="3381" y="3858"/>
                </a:lnTo>
                <a:lnTo>
                  <a:pt x="3115" y="3706"/>
                </a:lnTo>
                <a:lnTo>
                  <a:pt x="2858" y="3545"/>
                </a:lnTo>
                <a:lnTo>
                  <a:pt x="2607" y="3376"/>
                </a:lnTo>
                <a:lnTo>
                  <a:pt x="2365" y="3198"/>
                </a:lnTo>
                <a:lnTo>
                  <a:pt x="2131" y="3013"/>
                </a:lnTo>
                <a:lnTo>
                  <a:pt x="1907" y="2820"/>
                </a:lnTo>
                <a:lnTo>
                  <a:pt x="1691" y="2620"/>
                </a:lnTo>
                <a:lnTo>
                  <a:pt x="1485" y="2412"/>
                </a:lnTo>
                <a:lnTo>
                  <a:pt x="1288" y="2198"/>
                </a:lnTo>
                <a:lnTo>
                  <a:pt x="1102" y="1977"/>
                </a:lnTo>
                <a:lnTo>
                  <a:pt x="925" y="1749"/>
                </a:lnTo>
                <a:lnTo>
                  <a:pt x="759" y="1516"/>
                </a:lnTo>
                <a:lnTo>
                  <a:pt x="604" y="1276"/>
                </a:lnTo>
                <a:lnTo>
                  <a:pt x="460" y="1032"/>
                </a:lnTo>
                <a:lnTo>
                  <a:pt x="327" y="781"/>
                </a:lnTo>
                <a:lnTo>
                  <a:pt x="206" y="526"/>
                </a:lnTo>
                <a:lnTo>
                  <a:pt x="98" y="265"/>
                </a:lnTo>
                <a:lnTo>
                  <a:pt x="0" y="0"/>
                </a:lnTo>
                <a:lnTo>
                  <a:pt x="123" y="239"/>
                </a:lnTo>
                <a:lnTo>
                  <a:pt x="256" y="474"/>
                </a:lnTo>
                <a:lnTo>
                  <a:pt x="397" y="705"/>
                </a:lnTo>
                <a:lnTo>
                  <a:pt x="549" y="930"/>
                </a:lnTo>
                <a:lnTo>
                  <a:pt x="711" y="1151"/>
                </a:lnTo>
                <a:lnTo>
                  <a:pt x="881" y="1365"/>
                </a:lnTo>
                <a:lnTo>
                  <a:pt x="1061" y="1574"/>
                </a:lnTo>
                <a:lnTo>
                  <a:pt x="1249" y="1777"/>
                </a:lnTo>
                <a:lnTo>
                  <a:pt x="1444" y="1975"/>
                </a:lnTo>
                <a:lnTo>
                  <a:pt x="1648" y="2166"/>
                </a:lnTo>
                <a:lnTo>
                  <a:pt x="1860" y="2351"/>
                </a:lnTo>
                <a:lnTo>
                  <a:pt x="2081" y="2529"/>
                </a:lnTo>
                <a:lnTo>
                  <a:pt x="2308" y="2700"/>
                </a:lnTo>
                <a:lnTo>
                  <a:pt x="2543" y="2864"/>
                </a:lnTo>
                <a:lnTo>
                  <a:pt x="2784" y="3022"/>
                </a:lnTo>
                <a:lnTo>
                  <a:pt x="3033" y="3172"/>
                </a:lnTo>
                <a:lnTo>
                  <a:pt x="3287" y="3314"/>
                </a:lnTo>
                <a:lnTo>
                  <a:pt x="3549" y="3449"/>
                </a:lnTo>
                <a:lnTo>
                  <a:pt x="3816" y="3575"/>
                </a:lnTo>
                <a:lnTo>
                  <a:pt x="4089" y="3693"/>
                </a:lnTo>
                <a:lnTo>
                  <a:pt x="4368" y="3804"/>
                </a:lnTo>
                <a:lnTo>
                  <a:pt x="4652" y="3905"/>
                </a:lnTo>
                <a:lnTo>
                  <a:pt x="4942" y="3998"/>
                </a:lnTo>
                <a:lnTo>
                  <a:pt x="5235" y="4082"/>
                </a:lnTo>
                <a:lnTo>
                  <a:pt x="5534" y="4156"/>
                </a:lnTo>
                <a:lnTo>
                  <a:pt x="5838" y="4222"/>
                </a:lnTo>
                <a:lnTo>
                  <a:pt x="6145" y="4278"/>
                </a:lnTo>
                <a:lnTo>
                  <a:pt x="6457" y="4324"/>
                </a:lnTo>
                <a:lnTo>
                  <a:pt x="6772" y="4360"/>
                </a:lnTo>
                <a:lnTo>
                  <a:pt x="7091" y="4387"/>
                </a:lnTo>
                <a:lnTo>
                  <a:pt x="7414" y="4402"/>
                </a:lnTo>
                <a:lnTo>
                  <a:pt x="7739" y="4408"/>
                </a:lnTo>
                <a:lnTo>
                  <a:pt x="8064" y="4402"/>
                </a:lnTo>
                <a:lnTo>
                  <a:pt x="8387" y="4387"/>
                </a:lnTo>
                <a:lnTo>
                  <a:pt x="8705" y="4360"/>
                </a:lnTo>
                <a:lnTo>
                  <a:pt x="9021" y="4324"/>
                </a:lnTo>
                <a:lnTo>
                  <a:pt x="9333" y="4278"/>
                </a:lnTo>
                <a:lnTo>
                  <a:pt x="9640" y="4222"/>
                </a:lnTo>
                <a:lnTo>
                  <a:pt x="9944" y="4156"/>
                </a:lnTo>
                <a:lnTo>
                  <a:pt x="10243" y="4082"/>
                </a:lnTo>
                <a:lnTo>
                  <a:pt x="10536" y="3998"/>
                </a:lnTo>
                <a:lnTo>
                  <a:pt x="10826" y="3905"/>
                </a:lnTo>
                <a:lnTo>
                  <a:pt x="11110" y="3804"/>
                </a:lnTo>
                <a:lnTo>
                  <a:pt x="11389" y="3693"/>
                </a:lnTo>
                <a:lnTo>
                  <a:pt x="11661" y="3575"/>
                </a:lnTo>
                <a:lnTo>
                  <a:pt x="11929" y="3449"/>
                </a:lnTo>
                <a:lnTo>
                  <a:pt x="12191" y="3314"/>
                </a:lnTo>
                <a:lnTo>
                  <a:pt x="12445" y="3172"/>
                </a:lnTo>
                <a:lnTo>
                  <a:pt x="12694" y="3022"/>
                </a:lnTo>
                <a:lnTo>
                  <a:pt x="12935" y="2864"/>
                </a:lnTo>
                <a:lnTo>
                  <a:pt x="13170" y="2700"/>
                </a:lnTo>
                <a:lnTo>
                  <a:pt x="13397" y="2529"/>
                </a:lnTo>
                <a:lnTo>
                  <a:pt x="13617" y="2351"/>
                </a:lnTo>
                <a:lnTo>
                  <a:pt x="13829" y="2166"/>
                </a:lnTo>
                <a:lnTo>
                  <a:pt x="14033" y="1975"/>
                </a:lnTo>
                <a:lnTo>
                  <a:pt x="14229" y="1777"/>
                </a:lnTo>
                <a:lnTo>
                  <a:pt x="14417" y="1574"/>
                </a:lnTo>
                <a:lnTo>
                  <a:pt x="14597" y="1365"/>
                </a:lnTo>
                <a:lnTo>
                  <a:pt x="14767" y="1151"/>
                </a:lnTo>
                <a:lnTo>
                  <a:pt x="14928" y="930"/>
                </a:lnTo>
                <a:lnTo>
                  <a:pt x="15080" y="705"/>
                </a:lnTo>
                <a:lnTo>
                  <a:pt x="15222" y="474"/>
                </a:lnTo>
                <a:lnTo>
                  <a:pt x="15355" y="239"/>
                </a:lnTo>
                <a:lnTo>
                  <a:pt x="15478" y="0"/>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defTabSz="68580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7" name="Freeform 8"/>
          <p:cNvSpPr>
            <a:spLocks noEditPoints="1"/>
          </p:cNvSpPr>
          <p:nvPr/>
        </p:nvSpPr>
        <p:spPr bwMode="auto">
          <a:xfrm>
            <a:off x="1806461" y="4930194"/>
            <a:ext cx="221738" cy="188189"/>
          </a:xfrm>
          <a:custGeom>
            <a:avLst/>
            <a:gdLst/>
            <a:ahLst/>
            <a:cxnLst>
              <a:cxn ang="0">
                <a:pos x="8871" y="35"/>
              </a:cxn>
              <a:cxn ang="0">
                <a:pos x="10057" y="216"/>
              </a:cxn>
              <a:cxn ang="0">
                <a:pos x="11178" y="538"/>
              </a:cxn>
              <a:cxn ang="0">
                <a:pos x="12219" y="992"/>
              </a:cxn>
              <a:cxn ang="0">
                <a:pos x="13166" y="1564"/>
              </a:cxn>
              <a:cxn ang="0">
                <a:pos x="14004" y="2243"/>
              </a:cxn>
              <a:cxn ang="0">
                <a:pos x="14721" y="3017"/>
              </a:cxn>
              <a:cxn ang="0">
                <a:pos x="15304" y="3875"/>
              </a:cxn>
              <a:cxn ang="0">
                <a:pos x="15737" y="4805"/>
              </a:cxn>
              <a:cxn ang="0">
                <a:pos x="16006" y="5795"/>
              </a:cxn>
              <a:cxn ang="0">
                <a:pos x="16100" y="6832"/>
              </a:cxn>
              <a:cxn ang="0">
                <a:pos x="16006" y="7870"/>
              </a:cxn>
              <a:cxn ang="0">
                <a:pos x="15737" y="8860"/>
              </a:cxn>
              <a:cxn ang="0">
                <a:pos x="15304" y="9790"/>
              </a:cxn>
              <a:cxn ang="0">
                <a:pos x="14721" y="10647"/>
              </a:cxn>
              <a:cxn ang="0">
                <a:pos x="14004" y="11422"/>
              </a:cxn>
              <a:cxn ang="0">
                <a:pos x="13166" y="12101"/>
              </a:cxn>
              <a:cxn ang="0">
                <a:pos x="12219" y="12673"/>
              </a:cxn>
              <a:cxn ang="0">
                <a:pos x="11178" y="13126"/>
              </a:cxn>
              <a:cxn ang="0">
                <a:pos x="10057" y="13449"/>
              </a:cxn>
              <a:cxn ang="0">
                <a:pos x="8871" y="13629"/>
              </a:cxn>
              <a:cxn ang="0">
                <a:pos x="7636" y="13655"/>
              </a:cxn>
              <a:cxn ang="0">
                <a:pos x="6431" y="13525"/>
              </a:cxn>
              <a:cxn ang="0">
                <a:pos x="5287" y="13248"/>
              </a:cxn>
              <a:cxn ang="0">
                <a:pos x="4218" y="12838"/>
              </a:cxn>
              <a:cxn ang="0">
                <a:pos x="3238" y="12304"/>
              </a:cxn>
              <a:cxn ang="0">
                <a:pos x="2363" y="11660"/>
              </a:cxn>
              <a:cxn ang="0">
                <a:pos x="1603" y="10916"/>
              </a:cxn>
              <a:cxn ang="0">
                <a:pos x="974" y="10084"/>
              </a:cxn>
              <a:cxn ang="0">
                <a:pos x="490" y="9177"/>
              </a:cxn>
              <a:cxn ang="0">
                <a:pos x="164" y="8206"/>
              </a:cxn>
              <a:cxn ang="0">
                <a:pos x="10" y="7183"/>
              </a:cxn>
              <a:cxn ang="0">
                <a:pos x="41" y="6136"/>
              </a:cxn>
              <a:cxn ang="0">
                <a:pos x="254" y="5129"/>
              </a:cxn>
              <a:cxn ang="0">
                <a:pos x="634" y="4178"/>
              </a:cxn>
              <a:cxn ang="0">
                <a:pos x="1168" y="3294"/>
              </a:cxn>
              <a:cxn ang="0">
                <a:pos x="1842" y="2490"/>
              </a:cxn>
              <a:cxn ang="0">
                <a:pos x="2642" y="1779"/>
              </a:cxn>
              <a:cxn ang="0">
                <a:pos x="3554" y="1169"/>
              </a:cxn>
              <a:cxn ang="0">
                <a:pos x="4565" y="675"/>
              </a:cxn>
              <a:cxn ang="0">
                <a:pos x="5660" y="308"/>
              </a:cxn>
              <a:cxn ang="0">
                <a:pos x="6826" y="79"/>
              </a:cxn>
              <a:cxn ang="0">
                <a:pos x="8050" y="0"/>
              </a:cxn>
              <a:cxn ang="0">
                <a:pos x="9888" y="3284"/>
              </a:cxn>
              <a:cxn ang="0">
                <a:pos x="7171" y="698"/>
              </a:cxn>
              <a:cxn ang="0">
                <a:pos x="7130" y="4461"/>
              </a:cxn>
              <a:cxn ang="0">
                <a:pos x="8970" y="9203"/>
              </a:cxn>
              <a:cxn ang="0">
                <a:pos x="8929" y="12966"/>
              </a:cxn>
              <a:cxn ang="0">
                <a:pos x="6212" y="10381"/>
              </a:cxn>
              <a:cxn ang="0">
                <a:pos x="1485" y="6832"/>
              </a:cxn>
              <a:cxn ang="0">
                <a:pos x="3841" y="5953"/>
              </a:cxn>
              <a:cxn ang="0">
                <a:pos x="3841" y="7711"/>
              </a:cxn>
              <a:cxn ang="0">
                <a:pos x="1485" y="6832"/>
              </a:cxn>
              <a:cxn ang="0">
                <a:pos x="12259" y="4994"/>
              </a:cxn>
              <a:cxn ang="0">
                <a:pos x="9674" y="7711"/>
              </a:cxn>
              <a:cxn ang="0">
                <a:pos x="13437" y="7752"/>
              </a:cxn>
            </a:cxnLst>
            <a:rect l="0" t="0" r="r" b="b"/>
            <a:pathLst>
              <a:path w="16100" h="13664">
                <a:moveTo>
                  <a:pt x="8050" y="0"/>
                </a:moveTo>
                <a:lnTo>
                  <a:pt x="8464" y="9"/>
                </a:lnTo>
                <a:lnTo>
                  <a:pt x="8871" y="35"/>
                </a:lnTo>
                <a:lnTo>
                  <a:pt x="9273" y="79"/>
                </a:lnTo>
                <a:lnTo>
                  <a:pt x="9669" y="139"/>
                </a:lnTo>
                <a:lnTo>
                  <a:pt x="10057" y="216"/>
                </a:lnTo>
                <a:lnTo>
                  <a:pt x="10439" y="308"/>
                </a:lnTo>
                <a:lnTo>
                  <a:pt x="10813" y="416"/>
                </a:lnTo>
                <a:lnTo>
                  <a:pt x="11178" y="538"/>
                </a:lnTo>
                <a:lnTo>
                  <a:pt x="11535" y="675"/>
                </a:lnTo>
                <a:lnTo>
                  <a:pt x="11882" y="827"/>
                </a:lnTo>
                <a:lnTo>
                  <a:pt x="12219" y="992"/>
                </a:lnTo>
                <a:lnTo>
                  <a:pt x="12545" y="1169"/>
                </a:lnTo>
                <a:lnTo>
                  <a:pt x="12861" y="1360"/>
                </a:lnTo>
                <a:lnTo>
                  <a:pt x="13166" y="1564"/>
                </a:lnTo>
                <a:lnTo>
                  <a:pt x="13458" y="1779"/>
                </a:lnTo>
                <a:lnTo>
                  <a:pt x="13737" y="2005"/>
                </a:lnTo>
                <a:lnTo>
                  <a:pt x="14004" y="2243"/>
                </a:lnTo>
                <a:lnTo>
                  <a:pt x="14258" y="2490"/>
                </a:lnTo>
                <a:lnTo>
                  <a:pt x="14497" y="2749"/>
                </a:lnTo>
                <a:lnTo>
                  <a:pt x="14721" y="3017"/>
                </a:lnTo>
                <a:lnTo>
                  <a:pt x="14932" y="3294"/>
                </a:lnTo>
                <a:lnTo>
                  <a:pt x="15126" y="3580"/>
                </a:lnTo>
                <a:lnTo>
                  <a:pt x="15304" y="3875"/>
                </a:lnTo>
                <a:lnTo>
                  <a:pt x="15466" y="4178"/>
                </a:lnTo>
                <a:lnTo>
                  <a:pt x="15610" y="4488"/>
                </a:lnTo>
                <a:lnTo>
                  <a:pt x="15737" y="4805"/>
                </a:lnTo>
                <a:lnTo>
                  <a:pt x="15845" y="5129"/>
                </a:lnTo>
                <a:lnTo>
                  <a:pt x="15936" y="5459"/>
                </a:lnTo>
                <a:lnTo>
                  <a:pt x="16006" y="5795"/>
                </a:lnTo>
                <a:lnTo>
                  <a:pt x="16058" y="6136"/>
                </a:lnTo>
                <a:lnTo>
                  <a:pt x="16089" y="6482"/>
                </a:lnTo>
                <a:lnTo>
                  <a:pt x="16100" y="6832"/>
                </a:lnTo>
                <a:lnTo>
                  <a:pt x="16089" y="7183"/>
                </a:lnTo>
                <a:lnTo>
                  <a:pt x="16058" y="7529"/>
                </a:lnTo>
                <a:lnTo>
                  <a:pt x="16006" y="7870"/>
                </a:lnTo>
                <a:lnTo>
                  <a:pt x="15936" y="8206"/>
                </a:lnTo>
                <a:lnTo>
                  <a:pt x="15845" y="8536"/>
                </a:lnTo>
                <a:lnTo>
                  <a:pt x="15737" y="8860"/>
                </a:lnTo>
                <a:lnTo>
                  <a:pt x="15610" y="9177"/>
                </a:lnTo>
                <a:lnTo>
                  <a:pt x="15466" y="9487"/>
                </a:lnTo>
                <a:lnTo>
                  <a:pt x="15304" y="9790"/>
                </a:lnTo>
                <a:lnTo>
                  <a:pt x="15126" y="10084"/>
                </a:lnTo>
                <a:lnTo>
                  <a:pt x="14932" y="10371"/>
                </a:lnTo>
                <a:lnTo>
                  <a:pt x="14721" y="10647"/>
                </a:lnTo>
                <a:lnTo>
                  <a:pt x="14497" y="10916"/>
                </a:lnTo>
                <a:lnTo>
                  <a:pt x="14258" y="11174"/>
                </a:lnTo>
                <a:lnTo>
                  <a:pt x="14004" y="11422"/>
                </a:lnTo>
                <a:lnTo>
                  <a:pt x="13737" y="11660"/>
                </a:lnTo>
                <a:lnTo>
                  <a:pt x="13458" y="11886"/>
                </a:lnTo>
                <a:lnTo>
                  <a:pt x="13166" y="12101"/>
                </a:lnTo>
                <a:lnTo>
                  <a:pt x="12861" y="12304"/>
                </a:lnTo>
                <a:lnTo>
                  <a:pt x="12545" y="12495"/>
                </a:lnTo>
                <a:lnTo>
                  <a:pt x="12219" y="12673"/>
                </a:lnTo>
                <a:lnTo>
                  <a:pt x="11882" y="12838"/>
                </a:lnTo>
                <a:lnTo>
                  <a:pt x="11535" y="12989"/>
                </a:lnTo>
                <a:lnTo>
                  <a:pt x="11178" y="13126"/>
                </a:lnTo>
                <a:lnTo>
                  <a:pt x="10813" y="13248"/>
                </a:lnTo>
                <a:lnTo>
                  <a:pt x="10439" y="13356"/>
                </a:lnTo>
                <a:lnTo>
                  <a:pt x="10057" y="13449"/>
                </a:lnTo>
                <a:lnTo>
                  <a:pt x="9669" y="13525"/>
                </a:lnTo>
                <a:lnTo>
                  <a:pt x="9273" y="13586"/>
                </a:lnTo>
                <a:lnTo>
                  <a:pt x="8871" y="13629"/>
                </a:lnTo>
                <a:lnTo>
                  <a:pt x="8464" y="13655"/>
                </a:lnTo>
                <a:lnTo>
                  <a:pt x="8050" y="13664"/>
                </a:lnTo>
                <a:lnTo>
                  <a:pt x="7636" y="13655"/>
                </a:lnTo>
                <a:lnTo>
                  <a:pt x="7229" y="13629"/>
                </a:lnTo>
                <a:lnTo>
                  <a:pt x="6826" y="13586"/>
                </a:lnTo>
                <a:lnTo>
                  <a:pt x="6431" y="13525"/>
                </a:lnTo>
                <a:lnTo>
                  <a:pt x="6043" y="13449"/>
                </a:lnTo>
                <a:lnTo>
                  <a:pt x="5660" y="13356"/>
                </a:lnTo>
                <a:lnTo>
                  <a:pt x="5287" y="13248"/>
                </a:lnTo>
                <a:lnTo>
                  <a:pt x="4922" y="13126"/>
                </a:lnTo>
                <a:lnTo>
                  <a:pt x="4565" y="12989"/>
                </a:lnTo>
                <a:lnTo>
                  <a:pt x="4218" y="12838"/>
                </a:lnTo>
                <a:lnTo>
                  <a:pt x="3881" y="12673"/>
                </a:lnTo>
                <a:lnTo>
                  <a:pt x="3554" y="12495"/>
                </a:lnTo>
                <a:lnTo>
                  <a:pt x="3238" y="12304"/>
                </a:lnTo>
                <a:lnTo>
                  <a:pt x="2934" y="12101"/>
                </a:lnTo>
                <a:lnTo>
                  <a:pt x="2642" y="11886"/>
                </a:lnTo>
                <a:lnTo>
                  <a:pt x="2363" y="11660"/>
                </a:lnTo>
                <a:lnTo>
                  <a:pt x="2095" y="11422"/>
                </a:lnTo>
                <a:lnTo>
                  <a:pt x="1842" y="11174"/>
                </a:lnTo>
                <a:lnTo>
                  <a:pt x="1603" y="10916"/>
                </a:lnTo>
                <a:lnTo>
                  <a:pt x="1378" y="10647"/>
                </a:lnTo>
                <a:lnTo>
                  <a:pt x="1168" y="10371"/>
                </a:lnTo>
                <a:lnTo>
                  <a:pt x="974" y="10084"/>
                </a:lnTo>
                <a:lnTo>
                  <a:pt x="796" y="9790"/>
                </a:lnTo>
                <a:lnTo>
                  <a:pt x="634" y="9487"/>
                </a:lnTo>
                <a:lnTo>
                  <a:pt x="490" y="9177"/>
                </a:lnTo>
                <a:lnTo>
                  <a:pt x="363" y="8860"/>
                </a:lnTo>
                <a:lnTo>
                  <a:pt x="254" y="8536"/>
                </a:lnTo>
                <a:lnTo>
                  <a:pt x="164" y="8206"/>
                </a:lnTo>
                <a:lnTo>
                  <a:pt x="93" y="7870"/>
                </a:lnTo>
                <a:lnTo>
                  <a:pt x="41" y="7529"/>
                </a:lnTo>
                <a:lnTo>
                  <a:pt x="10" y="7183"/>
                </a:lnTo>
                <a:lnTo>
                  <a:pt x="0" y="6832"/>
                </a:lnTo>
                <a:lnTo>
                  <a:pt x="10" y="6482"/>
                </a:lnTo>
                <a:lnTo>
                  <a:pt x="41" y="6136"/>
                </a:lnTo>
                <a:lnTo>
                  <a:pt x="93" y="5795"/>
                </a:lnTo>
                <a:lnTo>
                  <a:pt x="164" y="5459"/>
                </a:lnTo>
                <a:lnTo>
                  <a:pt x="254" y="5129"/>
                </a:lnTo>
                <a:lnTo>
                  <a:pt x="363" y="4805"/>
                </a:lnTo>
                <a:lnTo>
                  <a:pt x="490" y="4488"/>
                </a:lnTo>
                <a:lnTo>
                  <a:pt x="634" y="4178"/>
                </a:lnTo>
                <a:lnTo>
                  <a:pt x="796" y="3875"/>
                </a:lnTo>
                <a:lnTo>
                  <a:pt x="974" y="3580"/>
                </a:lnTo>
                <a:lnTo>
                  <a:pt x="1168" y="3294"/>
                </a:lnTo>
                <a:lnTo>
                  <a:pt x="1378" y="3017"/>
                </a:lnTo>
                <a:lnTo>
                  <a:pt x="1603" y="2749"/>
                </a:lnTo>
                <a:lnTo>
                  <a:pt x="1842" y="2490"/>
                </a:lnTo>
                <a:lnTo>
                  <a:pt x="2095" y="2243"/>
                </a:lnTo>
                <a:lnTo>
                  <a:pt x="2363" y="2005"/>
                </a:lnTo>
                <a:lnTo>
                  <a:pt x="2642" y="1779"/>
                </a:lnTo>
                <a:lnTo>
                  <a:pt x="2934" y="1564"/>
                </a:lnTo>
                <a:lnTo>
                  <a:pt x="3238" y="1360"/>
                </a:lnTo>
                <a:lnTo>
                  <a:pt x="3554" y="1169"/>
                </a:lnTo>
                <a:lnTo>
                  <a:pt x="3881" y="992"/>
                </a:lnTo>
                <a:lnTo>
                  <a:pt x="4218" y="827"/>
                </a:lnTo>
                <a:lnTo>
                  <a:pt x="4565" y="675"/>
                </a:lnTo>
                <a:lnTo>
                  <a:pt x="4922" y="538"/>
                </a:lnTo>
                <a:lnTo>
                  <a:pt x="5287" y="416"/>
                </a:lnTo>
                <a:lnTo>
                  <a:pt x="5660" y="308"/>
                </a:lnTo>
                <a:lnTo>
                  <a:pt x="6043" y="216"/>
                </a:lnTo>
                <a:lnTo>
                  <a:pt x="6431" y="139"/>
                </a:lnTo>
                <a:lnTo>
                  <a:pt x="6826" y="79"/>
                </a:lnTo>
                <a:lnTo>
                  <a:pt x="7229" y="35"/>
                </a:lnTo>
                <a:lnTo>
                  <a:pt x="7636" y="9"/>
                </a:lnTo>
                <a:lnTo>
                  <a:pt x="8050" y="0"/>
                </a:lnTo>
                <a:close/>
                <a:moveTo>
                  <a:pt x="8050" y="5640"/>
                </a:moveTo>
                <a:lnTo>
                  <a:pt x="8970" y="4461"/>
                </a:lnTo>
                <a:lnTo>
                  <a:pt x="9888" y="3284"/>
                </a:lnTo>
                <a:lnTo>
                  <a:pt x="8929" y="3284"/>
                </a:lnTo>
                <a:lnTo>
                  <a:pt x="8929" y="698"/>
                </a:lnTo>
                <a:lnTo>
                  <a:pt x="7171" y="698"/>
                </a:lnTo>
                <a:lnTo>
                  <a:pt x="7171" y="3284"/>
                </a:lnTo>
                <a:lnTo>
                  <a:pt x="6212" y="3284"/>
                </a:lnTo>
                <a:lnTo>
                  <a:pt x="7130" y="4461"/>
                </a:lnTo>
                <a:lnTo>
                  <a:pt x="8050" y="5640"/>
                </a:lnTo>
                <a:close/>
                <a:moveTo>
                  <a:pt x="8050" y="8024"/>
                </a:moveTo>
                <a:lnTo>
                  <a:pt x="8970" y="9203"/>
                </a:lnTo>
                <a:lnTo>
                  <a:pt x="9888" y="10381"/>
                </a:lnTo>
                <a:lnTo>
                  <a:pt x="8929" y="10381"/>
                </a:lnTo>
                <a:lnTo>
                  <a:pt x="8929" y="12966"/>
                </a:lnTo>
                <a:lnTo>
                  <a:pt x="7171" y="12966"/>
                </a:lnTo>
                <a:lnTo>
                  <a:pt x="7171" y="10381"/>
                </a:lnTo>
                <a:lnTo>
                  <a:pt x="6212" y="10381"/>
                </a:lnTo>
                <a:lnTo>
                  <a:pt x="7130" y="9203"/>
                </a:lnTo>
                <a:lnTo>
                  <a:pt x="8050" y="8024"/>
                </a:lnTo>
                <a:close/>
                <a:moveTo>
                  <a:pt x="1485" y="6832"/>
                </a:moveTo>
                <a:lnTo>
                  <a:pt x="2663" y="5912"/>
                </a:lnTo>
                <a:lnTo>
                  <a:pt x="3841" y="4994"/>
                </a:lnTo>
                <a:lnTo>
                  <a:pt x="3841" y="5953"/>
                </a:lnTo>
                <a:lnTo>
                  <a:pt x="6426" y="5953"/>
                </a:lnTo>
                <a:lnTo>
                  <a:pt x="6426" y="7711"/>
                </a:lnTo>
                <a:lnTo>
                  <a:pt x="3841" y="7711"/>
                </a:lnTo>
                <a:lnTo>
                  <a:pt x="3841" y="8670"/>
                </a:lnTo>
                <a:lnTo>
                  <a:pt x="2663" y="7752"/>
                </a:lnTo>
                <a:lnTo>
                  <a:pt x="1485" y="6832"/>
                </a:lnTo>
                <a:close/>
                <a:moveTo>
                  <a:pt x="14615" y="6832"/>
                </a:moveTo>
                <a:lnTo>
                  <a:pt x="13437" y="5912"/>
                </a:lnTo>
                <a:lnTo>
                  <a:pt x="12259" y="4994"/>
                </a:lnTo>
                <a:lnTo>
                  <a:pt x="12259" y="5953"/>
                </a:lnTo>
                <a:lnTo>
                  <a:pt x="9674" y="5953"/>
                </a:lnTo>
                <a:lnTo>
                  <a:pt x="9674" y="7711"/>
                </a:lnTo>
                <a:lnTo>
                  <a:pt x="12259" y="7711"/>
                </a:lnTo>
                <a:lnTo>
                  <a:pt x="12259" y="8670"/>
                </a:lnTo>
                <a:lnTo>
                  <a:pt x="13437" y="7752"/>
                </a:lnTo>
                <a:lnTo>
                  <a:pt x="14615" y="6832"/>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defTabSz="68580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0" name="文本框 129"/>
          <p:cNvSpPr txBox="1"/>
          <p:nvPr/>
        </p:nvSpPr>
        <p:spPr>
          <a:xfrm>
            <a:off x="9378965" y="5197950"/>
            <a:ext cx="1944216" cy="369332"/>
          </a:xfrm>
          <a:prstGeom prst="rect">
            <a:avLst/>
          </a:prstGeom>
          <a:noFill/>
        </p:spPr>
        <p:txBody>
          <a:bodyPr wrap="square" rtlCol="0">
            <a:spAutoFit/>
          </a:bodyPr>
          <a:lstStyle>
            <a:defPPr>
              <a:defRPr lang="en-US"/>
            </a:defPPr>
            <a:lvl1pPr algn="ctr" defTabSz="1219444">
              <a:defRPr sz="1600" b="1">
                <a:solidFill>
                  <a:srgbClr val="C00000"/>
                </a:solidFill>
                <a:latin typeface="微软雅黑" panose="020B0503020204020204" pitchFamily="34" charset="-122"/>
                <a:ea typeface="微软雅黑" panose="020B0503020204020204" pitchFamily="34" charset="-122"/>
              </a:defRPr>
            </a:lvl1p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持续丰富</a:t>
            </a:r>
            <a:r>
              <a:rPr kumimoji="0" lang="zh-CN" altLang="en-US" sz="1800" b="1" i="0" u="none" strike="noStrike" kern="0" cap="none" spc="0" normalizeH="0" baseline="0" noProof="0" dirty="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生态</a:t>
            </a:r>
          </a:p>
        </p:txBody>
      </p:sp>
      <p:sp>
        <p:nvSpPr>
          <p:cNvPr id="131" name="椭圆 130"/>
          <p:cNvSpPr/>
          <p:nvPr/>
        </p:nvSpPr>
        <p:spPr>
          <a:xfrm>
            <a:off x="10177963" y="4858264"/>
            <a:ext cx="346221" cy="346221"/>
          </a:xfrm>
          <a:prstGeom prst="ellipse">
            <a:avLst/>
          </a:prstGeom>
          <a:solidFill>
            <a:srgbClr val="0070C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endParaRPr lang="zh-CN" altLang="en-US" sz="12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2" name="Freeform 65"/>
          <p:cNvSpPr>
            <a:spLocks/>
          </p:cNvSpPr>
          <p:nvPr/>
        </p:nvSpPr>
        <p:spPr bwMode="auto">
          <a:xfrm>
            <a:off x="10156896" y="5378436"/>
            <a:ext cx="69865" cy="41514"/>
          </a:xfrm>
          <a:custGeom>
            <a:avLst/>
            <a:gdLst/>
            <a:ahLst/>
            <a:cxnLst>
              <a:cxn ang="0">
                <a:pos x="0" y="78"/>
              </a:cxn>
              <a:cxn ang="0">
                <a:pos x="0" y="78"/>
              </a:cxn>
              <a:cxn ang="0">
                <a:pos x="0" y="82"/>
              </a:cxn>
              <a:cxn ang="0">
                <a:pos x="2" y="82"/>
              </a:cxn>
              <a:cxn ang="0">
                <a:pos x="134" y="82"/>
              </a:cxn>
              <a:cxn ang="0">
                <a:pos x="134" y="82"/>
              </a:cxn>
              <a:cxn ang="0">
                <a:pos x="136" y="82"/>
              </a:cxn>
              <a:cxn ang="0">
                <a:pos x="138" y="78"/>
              </a:cxn>
              <a:cxn ang="0">
                <a:pos x="138" y="4"/>
              </a:cxn>
              <a:cxn ang="0">
                <a:pos x="138" y="4"/>
              </a:cxn>
              <a:cxn ang="0">
                <a:pos x="136" y="2"/>
              </a:cxn>
              <a:cxn ang="0">
                <a:pos x="134" y="0"/>
              </a:cxn>
              <a:cxn ang="0">
                <a:pos x="2" y="0"/>
              </a:cxn>
              <a:cxn ang="0">
                <a:pos x="2" y="0"/>
              </a:cxn>
              <a:cxn ang="0">
                <a:pos x="0" y="2"/>
              </a:cxn>
              <a:cxn ang="0">
                <a:pos x="0" y="4"/>
              </a:cxn>
              <a:cxn ang="0">
                <a:pos x="0" y="78"/>
              </a:cxn>
            </a:cxnLst>
            <a:rect l="0" t="0" r="r" b="b"/>
            <a:pathLst>
              <a:path w="138" h="82">
                <a:moveTo>
                  <a:pt x="0" y="78"/>
                </a:moveTo>
                <a:lnTo>
                  <a:pt x="0" y="78"/>
                </a:lnTo>
                <a:lnTo>
                  <a:pt x="0" y="82"/>
                </a:lnTo>
                <a:lnTo>
                  <a:pt x="2" y="82"/>
                </a:lnTo>
                <a:lnTo>
                  <a:pt x="134" y="82"/>
                </a:lnTo>
                <a:lnTo>
                  <a:pt x="134" y="82"/>
                </a:lnTo>
                <a:lnTo>
                  <a:pt x="136" y="82"/>
                </a:lnTo>
                <a:lnTo>
                  <a:pt x="138" y="78"/>
                </a:lnTo>
                <a:lnTo>
                  <a:pt x="138" y="4"/>
                </a:lnTo>
                <a:lnTo>
                  <a:pt x="138" y="4"/>
                </a:lnTo>
                <a:lnTo>
                  <a:pt x="136" y="2"/>
                </a:lnTo>
                <a:lnTo>
                  <a:pt x="134" y="0"/>
                </a:lnTo>
                <a:lnTo>
                  <a:pt x="2" y="0"/>
                </a:lnTo>
                <a:lnTo>
                  <a:pt x="2" y="0"/>
                </a:lnTo>
                <a:lnTo>
                  <a:pt x="0" y="2"/>
                </a:lnTo>
                <a:lnTo>
                  <a:pt x="0" y="4"/>
                </a:lnTo>
                <a:lnTo>
                  <a:pt x="0" y="78"/>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defTabSz="68580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3" name="Freeform 66"/>
          <p:cNvSpPr>
            <a:spLocks noEditPoints="1"/>
          </p:cNvSpPr>
          <p:nvPr/>
        </p:nvSpPr>
        <p:spPr bwMode="auto">
          <a:xfrm>
            <a:off x="10144746" y="5369323"/>
            <a:ext cx="93154" cy="91129"/>
          </a:xfrm>
          <a:custGeom>
            <a:avLst/>
            <a:gdLst/>
            <a:ahLst/>
            <a:cxnLst>
              <a:cxn ang="0">
                <a:pos x="168" y="120"/>
              </a:cxn>
              <a:cxn ang="0">
                <a:pos x="172" y="120"/>
              </a:cxn>
              <a:cxn ang="0">
                <a:pos x="180" y="114"/>
              </a:cxn>
              <a:cxn ang="0">
                <a:pos x="180" y="14"/>
              </a:cxn>
              <a:cxn ang="0">
                <a:pos x="180" y="8"/>
              </a:cxn>
              <a:cxn ang="0">
                <a:pos x="172" y="2"/>
              </a:cxn>
              <a:cxn ang="0">
                <a:pos x="18" y="0"/>
              </a:cxn>
              <a:cxn ang="0">
                <a:pos x="14" y="2"/>
              </a:cxn>
              <a:cxn ang="0">
                <a:pos x="6" y="8"/>
              </a:cxn>
              <a:cxn ang="0">
                <a:pos x="6" y="108"/>
              </a:cxn>
              <a:cxn ang="0">
                <a:pos x="6" y="114"/>
              </a:cxn>
              <a:cxn ang="0">
                <a:pos x="14" y="120"/>
              </a:cxn>
              <a:cxn ang="0">
                <a:pos x="18" y="120"/>
              </a:cxn>
              <a:cxn ang="0">
                <a:pos x="16" y="18"/>
              </a:cxn>
              <a:cxn ang="0">
                <a:pos x="22" y="12"/>
              </a:cxn>
              <a:cxn ang="0">
                <a:pos x="162" y="12"/>
              </a:cxn>
              <a:cxn ang="0">
                <a:pos x="168" y="18"/>
              </a:cxn>
              <a:cxn ang="0">
                <a:pos x="168" y="102"/>
              </a:cxn>
              <a:cxn ang="0">
                <a:pos x="162" y="106"/>
              </a:cxn>
              <a:cxn ang="0">
                <a:pos x="22" y="106"/>
              </a:cxn>
              <a:cxn ang="0">
                <a:pos x="16" y="102"/>
              </a:cxn>
              <a:cxn ang="0">
                <a:pos x="160" y="132"/>
              </a:cxn>
              <a:cxn ang="0">
                <a:pos x="24" y="132"/>
              </a:cxn>
              <a:cxn ang="0">
                <a:pos x="8" y="138"/>
              </a:cxn>
              <a:cxn ang="0">
                <a:pos x="0" y="152"/>
              </a:cxn>
              <a:cxn ang="0">
                <a:pos x="0" y="160"/>
              </a:cxn>
              <a:cxn ang="0">
                <a:pos x="8" y="174"/>
              </a:cxn>
              <a:cxn ang="0">
                <a:pos x="24" y="180"/>
              </a:cxn>
              <a:cxn ang="0">
                <a:pos x="160" y="180"/>
              </a:cxn>
              <a:cxn ang="0">
                <a:pos x="178" y="174"/>
              </a:cxn>
              <a:cxn ang="0">
                <a:pos x="184" y="160"/>
              </a:cxn>
              <a:cxn ang="0">
                <a:pos x="184" y="152"/>
              </a:cxn>
              <a:cxn ang="0">
                <a:pos x="178" y="138"/>
              </a:cxn>
              <a:cxn ang="0">
                <a:pos x="160" y="132"/>
              </a:cxn>
              <a:cxn ang="0">
                <a:pos x="156" y="164"/>
              </a:cxn>
              <a:cxn ang="0">
                <a:pos x="152" y="164"/>
              </a:cxn>
              <a:cxn ang="0">
                <a:pos x="146" y="158"/>
              </a:cxn>
              <a:cxn ang="0">
                <a:pos x="146" y="154"/>
              </a:cxn>
              <a:cxn ang="0">
                <a:pos x="148" y="148"/>
              </a:cxn>
              <a:cxn ang="0">
                <a:pos x="156" y="144"/>
              </a:cxn>
              <a:cxn ang="0">
                <a:pos x="160" y="146"/>
              </a:cxn>
              <a:cxn ang="0">
                <a:pos x="164" y="152"/>
              </a:cxn>
              <a:cxn ang="0">
                <a:pos x="166" y="154"/>
              </a:cxn>
              <a:cxn ang="0">
                <a:pos x="162" y="162"/>
              </a:cxn>
              <a:cxn ang="0">
                <a:pos x="156" y="164"/>
              </a:cxn>
            </a:cxnLst>
            <a:rect l="0" t="0" r="r" b="b"/>
            <a:pathLst>
              <a:path w="184" h="180">
                <a:moveTo>
                  <a:pt x="18" y="120"/>
                </a:moveTo>
                <a:lnTo>
                  <a:pt x="168" y="120"/>
                </a:lnTo>
                <a:lnTo>
                  <a:pt x="168" y="120"/>
                </a:lnTo>
                <a:lnTo>
                  <a:pt x="172" y="120"/>
                </a:lnTo>
                <a:lnTo>
                  <a:pt x="176" y="118"/>
                </a:lnTo>
                <a:lnTo>
                  <a:pt x="180" y="114"/>
                </a:lnTo>
                <a:lnTo>
                  <a:pt x="180" y="108"/>
                </a:lnTo>
                <a:lnTo>
                  <a:pt x="180" y="14"/>
                </a:lnTo>
                <a:lnTo>
                  <a:pt x="180" y="14"/>
                </a:lnTo>
                <a:lnTo>
                  <a:pt x="180" y="8"/>
                </a:lnTo>
                <a:lnTo>
                  <a:pt x="176" y="4"/>
                </a:lnTo>
                <a:lnTo>
                  <a:pt x="172" y="2"/>
                </a:lnTo>
                <a:lnTo>
                  <a:pt x="168" y="0"/>
                </a:lnTo>
                <a:lnTo>
                  <a:pt x="18" y="0"/>
                </a:lnTo>
                <a:lnTo>
                  <a:pt x="18" y="0"/>
                </a:lnTo>
                <a:lnTo>
                  <a:pt x="14" y="2"/>
                </a:lnTo>
                <a:lnTo>
                  <a:pt x="8" y="4"/>
                </a:lnTo>
                <a:lnTo>
                  <a:pt x="6" y="8"/>
                </a:lnTo>
                <a:lnTo>
                  <a:pt x="6" y="14"/>
                </a:lnTo>
                <a:lnTo>
                  <a:pt x="6" y="108"/>
                </a:lnTo>
                <a:lnTo>
                  <a:pt x="6" y="108"/>
                </a:lnTo>
                <a:lnTo>
                  <a:pt x="6" y="114"/>
                </a:lnTo>
                <a:lnTo>
                  <a:pt x="8" y="118"/>
                </a:lnTo>
                <a:lnTo>
                  <a:pt x="14" y="120"/>
                </a:lnTo>
                <a:lnTo>
                  <a:pt x="18" y="120"/>
                </a:lnTo>
                <a:lnTo>
                  <a:pt x="18" y="120"/>
                </a:lnTo>
                <a:close/>
                <a:moveTo>
                  <a:pt x="16" y="18"/>
                </a:moveTo>
                <a:lnTo>
                  <a:pt x="16" y="18"/>
                </a:lnTo>
                <a:lnTo>
                  <a:pt x="18" y="14"/>
                </a:lnTo>
                <a:lnTo>
                  <a:pt x="22" y="12"/>
                </a:lnTo>
                <a:lnTo>
                  <a:pt x="162" y="12"/>
                </a:lnTo>
                <a:lnTo>
                  <a:pt x="162" y="12"/>
                </a:lnTo>
                <a:lnTo>
                  <a:pt x="166" y="14"/>
                </a:lnTo>
                <a:lnTo>
                  <a:pt x="168" y="18"/>
                </a:lnTo>
                <a:lnTo>
                  <a:pt x="168" y="102"/>
                </a:lnTo>
                <a:lnTo>
                  <a:pt x="168" y="102"/>
                </a:lnTo>
                <a:lnTo>
                  <a:pt x="166" y="106"/>
                </a:lnTo>
                <a:lnTo>
                  <a:pt x="162" y="106"/>
                </a:lnTo>
                <a:lnTo>
                  <a:pt x="22" y="106"/>
                </a:lnTo>
                <a:lnTo>
                  <a:pt x="22" y="106"/>
                </a:lnTo>
                <a:lnTo>
                  <a:pt x="18" y="106"/>
                </a:lnTo>
                <a:lnTo>
                  <a:pt x="16" y="102"/>
                </a:lnTo>
                <a:lnTo>
                  <a:pt x="16" y="18"/>
                </a:lnTo>
                <a:close/>
                <a:moveTo>
                  <a:pt x="160" y="132"/>
                </a:moveTo>
                <a:lnTo>
                  <a:pt x="24" y="132"/>
                </a:lnTo>
                <a:lnTo>
                  <a:pt x="24" y="132"/>
                </a:lnTo>
                <a:lnTo>
                  <a:pt x="16" y="132"/>
                </a:lnTo>
                <a:lnTo>
                  <a:pt x="8" y="138"/>
                </a:lnTo>
                <a:lnTo>
                  <a:pt x="2" y="144"/>
                </a:lnTo>
                <a:lnTo>
                  <a:pt x="0" y="152"/>
                </a:lnTo>
                <a:lnTo>
                  <a:pt x="0" y="160"/>
                </a:lnTo>
                <a:lnTo>
                  <a:pt x="0" y="160"/>
                </a:lnTo>
                <a:lnTo>
                  <a:pt x="2" y="168"/>
                </a:lnTo>
                <a:lnTo>
                  <a:pt x="8" y="174"/>
                </a:lnTo>
                <a:lnTo>
                  <a:pt x="16" y="178"/>
                </a:lnTo>
                <a:lnTo>
                  <a:pt x="24" y="180"/>
                </a:lnTo>
                <a:lnTo>
                  <a:pt x="160" y="180"/>
                </a:lnTo>
                <a:lnTo>
                  <a:pt x="160" y="180"/>
                </a:lnTo>
                <a:lnTo>
                  <a:pt x="170" y="178"/>
                </a:lnTo>
                <a:lnTo>
                  <a:pt x="178" y="174"/>
                </a:lnTo>
                <a:lnTo>
                  <a:pt x="184" y="168"/>
                </a:lnTo>
                <a:lnTo>
                  <a:pt x="184" y="160"/>
                </a:lnTo>
                <a:lnTo>
                  <a:pt x="184" y="152"/>
                </a:lnTo>
                <a:lnTo>
                  <a:pt x="184" y="152"/>
                </a:lnTo>
                <a:lnTo>
                  <a:pt x="184" y="144"/>
                </a:lnTo>
                <a:lnTo>
                  <a:pt x="178" y="138"/>
                </a:lnTo>
                <a:lnTo>
                  <a:pt x="170" y="132"/>
                </a:lnTo>
                <a:lnTo>
                  <a:pt x="160" y="132"/>
                </a:lnTo>
                <a:lnTo>
                  <a:pt x="160" y="132"/>
                </a:lnTo>
                <a:close/>
                <a:moveTo>
                  <a:pt x="156" y="164"/>
                </a:moveTo>
                <a:lnTo>
                  <a:pt x="156" y="164"/>
                </a:lnTo>
                <a:lnTo>
                  <a:pt x="152" y="164"/>
                </a:lnTo>
                <a:lnTo>
                  <a:pt x="148" y="162"/>
                </a:lnTo>
                <a:lnTo>
                  <a:pt x="146" y="158"/>
                </a:lnTo>
                <a:lnTo>
                  <a:pt x="146" y="154"/>
                </a:lnTo>
                <a:lnTo>
                  <a:pt x="146" y="154"/>
                </a:lnTo>
                <a:lnTo>
                  <a:pt x="146" y="152"/>
                </a:lnTo>
                <a:lnTo>
                  <a:pt x="148" y="148"/>
                </a:lnTo>
                <a:lnTo>
                  <a:pt x="152" y="146"/>
                </a:lnTo>
                <a:lnTo>
                  <a:pt x="156" y="144"/>
                </a:lnTo>
                <a:lnTo>
                  <a:pt x="156" y="144"/>
                </a:lnTo>
                <a:lnTo>
                  <a:pt x="160" y="146"/>
                </a:lnTo>
                <a:lnTo>
                  <a:pt x="162" y="148"/>
                </a:lnTo>
                <a:lnTo>
                  <a:pt x="164" y="152"/>
                </a:lnTo>
                <a:lnTo>
                  <a:pt x="166" y="154"/>
                </a:lnTo>
                <a:lnTo>
                  <a:pt x="166" y="154"/>
                </a:lnTo>
                <a:lnTo>
                  <a:pt x="164" y="158"/>
                </a:lnTo>
                <a:lnTo>
                  <a:pt x="162" y="162"/>
                </a:lnTo>
                <a:lnTo>
                  <a:pt x="160" y="164"/>
                </a:lnTo>
                <a:lnTo>
                  <a:pt x="156" y="164"/>
                </a:lnTo>
                <a:lnTo>
                  <a:pt x="156" y="164"/>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defTabSz="68580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4" name="Freeform 67"/>
          <p:cNvSpPr>
            <a:spLocks noEditPoints="1"/>
          </p:cNvSpPr>
          <p:nvPr/>
        </p:nvSpPr>
        <p:spPr bwMode="auto">
          <a:xfrm>
            <a:off x="10285023" y="5046563"/>
            <a:ext cx="68853" cy="67840"/>
          </a:xfrm>
          <a:custGeom>
            <a:avLst/>
            <a:gdLst/>
            <a:ahLst/>
            <a:cxnLst>
              <a:cxn ang="0">
                <a:pos x="122" y="106"/>
              </a:cxn>
              <a:cxn ang="0">
                <a:pos x="112" y="110"/>
              </a:cxn>
              <a:cxn ang="0">
                <a:pos x="108" y="120"/>
              </a:cxn>
              <a:cxn ang="0">
                <a:pos x="108" y="126"/>
              </a:cxn>
              <a:cxn ang="0">
                <a:pos x="116" y="134"/>
              </a:cxn>
              <a:cxn ang="0">
                <a:pos x="122" y="134"/>
              </a:cxn>
              <a:cxn ang="0">
                <a:pos x="132" y="130"/>
              </a:cxn>
              <a:cxn ang="0">
                <a:pos x="136" y="120"/>
              </a:cxn>
              <a:cxn ang="0">
                <a:pos x="136" y="114"/>
              </a:cxn>
              <a:cxn ang="0">
                <a:pos x="128" y="106"/>
              </a:cxn>
              <a:cxn ang="0">
                <a:pos x="122" y="106"/>
              </a:cxn>
              <a:cxn ang="0">
                <a:pos x="68" y="106"/>
              </a:cxn>
              <a:cxn ang="0">
                <a:pos x="58" y="110"/>
              </a:cxn>
              <a:cxn ang="0">
                <a:pos x="54" y="120"/>
              </a:cxn>
              <a:cxn ang="0">
                <a:pos x="54" y="126"/>
              </a:cxn>
              <a:cxn ang="0">
                <a:pos x="62" y="134"/>
              </a:cxn>
              <a:cxn ang="0">
                <a:pos x="68" y="134"/>
              </a:cxn>
              <a:cxn ang="0">
                <a:pos x="78" y="130"/>
              </a:cxn>
              <a:cxn ang="0">
                <a:pos x="82" y="120"/>
              </a:cxn>
              <a:cxn ang="0">
                <a:pos x="82" y="114"/>
              </a:cxn>
              <a:cxn ang="0">
                <a:pos x="74" y="106"/>
              </a:cxn>
              <a:cxn ang="0">
                <a:pos x="68" y="106"/>
              </a:cxn>
              <a:cxn ang="0">
                <a:pos x="14" y="106"/>
              </a:cxn>
              <a:cxn ang="0">
                <a:pos x="4" y="110"/>
              </a:cxn>
              <a:cxn ang="0">
                <a:pos x="0" y="120"/>
              </a:cxn>
              <a:cxn ang="0">
                <a:pos x="2" y="126"/>
              </a:cxn>
              <a:cxn ang="0">
                <a:pos x="10" y="134"/>
              </a:cxn>
              <a:cxn ang="0">
                <a:pos x="14" y="134"/>
              </a:cxn>
              <a:cxn ang="0">
                <a:pos x="26" y="130"/>
              </a:cxn>
              <a:cxn ang="0">
                <a:pos x="30" y="120"/>
              </a:cxn>
              <a:cxn ang="0">
                <a:pos x="28" y="114"/>
              </a:cxn>
              <a:cxn ang="0">
                <a:pos x="20" y="106"/>
              </a:cxn>
              <a:cxn ang="0">
                <a:pos x="14" y="106"/>
              </a:cxn>
              <a:cxn ang="0">
                <a:pos x="14" y="30"/>
              </a:cxn>
              <a:cxn ang="0">
                <a:pos x="26" y="26"/>
              </a:cxn>
              <a:cxn ang="0">
                <a:pos x="30" y="14"/>
              </a:cxn>
              <a:cxn ang="0">
                <a:pos x="28" y="10"/>
              </a:cxn>
              <a:cxn ang="0">
                <a:pos x="20" y="2"/>
              </a:cxn>
              <a:cxn ang="0">
                <a:pos x="14" y="0"/>
              </a:cxn>
              <a:cxn ang="0">
                <a:pos x="4" y="4"/>
              </a:cxn>
              <a:cxn ang="0">
                <a:pos x="0" y="14"/>
              </a:cxn>
              <a:cxn ang="0">
                <a:pos x="2" y="20"/>
              </a:cxn>
              <a:cxn ang="0">
                <a:pos x="10" y="28"/>
              </a:cxn>
              <a:cxn ang="0">
                <a:pos x="14" y="30"/>
              </a:cxn>
              <a:cxn ang="0">
                <a:pos x="14" y="82"/>
              </a:cxn>
              <a:cxn ang="0">
                <a:pos x="26" y="78"/>
              </a:cxn>
              <a:cxn ang="0">
                <a:pos x="30" y="68"/>
              </a:cxn>
              <a:cxn ang="0">
                <a:pos x="28" y="62"/>
              </a:cxn>
              <a:cxn ang="0">
                <a:pos x="20" y="54"/>
              </a:cxn>
              <a:cxn ang="0">
                <a:pos x="14" y="54"/>
              </a:cxn>
              <a:cxn ang="0">
                <a:pos x="4" y="58"/>
              </a:cxn>
              <a:cxn ang="0">
                <a:pos x="0" y="68"/>
              </a:cxn>
              <a:cxn ang="0">
                <a:pos x="2" y="74"/>
              </a:cxn>
              <a:cxn ang="0">
                <a:pos x="10" y="82"/>
              </a:cxn>
              <a:cxn ang="0">
                <a:pos x="14" y="82"/>
              </a:cxn>
            </a:cxnLst>
            <a:rect l="0" t="0" r="r" b="b"/>
            <a:pathLst>
              <a:path w="136" h="134">
                <a:moveTo>
                  <a:pt x="122" y="106"/>
                </a:moveTo>
                <a:lnTo>
                  <a:pt x="122" y="106"/>
                </a:lnTo>
                <a:lnTo>
                  <a:pt x="116" y="106"/>
                </a:lnTo>
                <a:lnTo>
                  <a:pt x="112" y="110"/>
                </a:lnTo>
                <a:lnTo>
                  <a:pt x="108" y="114"/>
                </a:lnTo>
                <a:lnTo>
                  <a:pt x="108" y="120"/>
                </a:lnTo>
                <a:lnTo>
                  <a:pt x="108" y="120"/>
                </a:lnTo>
                <a:lnTo>
                  <a:pt x="108" y="126"/>
                </a:lnTo>
                <a:lnTo>
                  <a:pt x="112" y="130"/>
                </a:lnTo>
                <a:lnTo>
                  <a:pt x="116" y="134"/>
                </a:lnTo>
                <a:lnTo>
                  <a:pt x="122" y="134"/>
                </a:lnTo>
                <a:lnTo>
                  <a:pt x="122" y="134"/>
                </a:lnTo>
                <a:lnTo>
                  <a:pt x="128" y="134"/>
                </a:lnTo>
                <a:lnTo>
                  <a:pt x="132" y="130"/>
                </a:lnTo>
                <a:lnTo>
                  <a:pt x="136" y="126"/>
                </a:lnTo>
                <a:lnTo>
                  <a:pt x="136" y="120"/>
                </a:lnTo>
                <a:lnTo>
                  <a:pt x="136" y="120"/>
                </a:lnTo>
                <a:lnTo>
                  <a:pt x="136" y="114"/>
                </a:lnTo>
                <a:lnTo>
                  <a:pt x="132" y="110"/>
                </a:lnTo>
                <a:lnTo>
                  <a:pt x="128" y="106"/>
                </a:lnTo>
                <a:lnTo>
                  <a:pt x="122" y="106"/>
                </a:lnTo>
                <a:lnTo>
                  <a:pt x="122" y="106"/>
                </a:lnTo>
                <a:close/>
                <a:moveTo>
                  <a:pt x="68" y="106"/>
                </a:moveTo>
                <a:lnTo>
                  <a:pt x="68" y="106"/>
                </a:lnTo>
                <a:lnTo>
                  <a:pt x="62" y="106"/>
                </a:lnTo>
                <a:lnTo>
                  <a:pt x="58" y="110"/>
                </a:lnTo>
                <a:lnTo>
                  <a:pt x="54" y="114"/>
                </a:lnTo>
                <a:lnTo>
                  <a:pt x="54" y="120"/>
                </a:lnTo>
                <a:lnTo>
                  <a:pt x="54" y="120"/>
                </a:lnTo>
                <a:lnTo>
                  <a:pt x="54" y="126"/>
                </a:lnTo>
                <a:lnTo>
                  <a:pt x="58" y="130"/>
                </a:lnTo>
                <a:lnTo>
                  <a:pt x="62" y="134"/>
                </a:lnTo>
                <a:lnTo>
                  <a:pt x="68" y="134"/>
                </a:lnTo>
                <a:lnTo>
                  <a:pt x="68" y="134"/>
                </a:lnTo>
                <a:lnTo>
                  <a:pt x="74" y="134"/>
                </a:lnTo>
                <a:lnTo>
                  <a:pt x="78" y="130"/>
                </a:lnTo>
                <a:lnTo>
                  <a:pt x="82" y="126"/>
                </a:lnTo>
                <a:lnTo>
                  <a:pt x="82" y="120"/>
                </a:lnTo>
                <a:lnTo>
                  <a:pt x="82" y="120"/>
                </a:lnTo>
                <a:lnTo>
                  <a:pt x="82" y="114"/>
                </a:lnTo>
                <a:lnTo>
                  <a:pt x="78" y="110"/>
                </a:lnTo>
                <a:lnTo>
                  <a:pt x="74" y="106"/>
                </a:lnTo>
                <a:lnTo>
                  <a:pt x="68" y="106"/>
                </a:lnTo>
                <a:lnTo>
                  <a:pt x="68" y="106"/>
                </a:lnTo>
                <a:close/>
                <a:moveTo>
                  <a:pt x="14" y="106"/>
                </a:moveTo>
                <a:lnTo>
                  <a:pt x="14" y="106"/>
                </a:lnTo>
                <a:lnTo>
                  <a:pt x="10" y="106"/>
                </a:lnTo>
                <a:lnTo>
                  <a:pt x="4" y="110"/>
                </a:lnTo>
                <a:lnTo>
                  <a:pt x="2" y="114"/>
                </a:lnTo>
                <a:lnTo>
                  <a:pt x="0" y="120"/>
                </a:lnTo>
                <a:lnTo>
                  <a:pt x="0" y="120"/>
                </a:lnTo>
                <a:lnTo>
                  <a:pt x="2" y="126"/>
                </a:lnTo>
                <a:lnTo>
                  <a:pt x="4" y="130"/>
                </a:lnTo>
                <a:lnTo>
                  <a:pt x="10" y="134"/>
                </a:lnTo>
                <a:lnTo>
                  <a:pt x="14" y="134"/>
                </a:lnTo>
                <a:lnTo>
                  <a:pt x="14" y="134"/>
                </a:lnTo>
                <a:lnTo>
                  <a:pt x="20" y="134"/>
                </a:lnTo>
                <a:lnTo>
                  <a:pt x="26" y="130"/>
                </a:lnTo>
                <a:lnTo>
                  <a:pt x="28" y="126"/>
                </a:lnTo>
                <a:lnTo>
                  <a:pt x="30" y="120"/>
                </a:lnTo>
                <a:lnTo>
                  <a:pt x="30" y="120"/>
                </a:lnTo>
                <a:lnTo>
                  <a:pt x="28" y="114"/>
                </a:lnTo>
                <a:lnTo>
                  <a:pt x="26" y="110"/>
                </a:lnTo>
                <a:lnTo>
                  <a:pt x="20" y="106"/>
                </a:lnTo>
                <a:lnTo>
                  <a:pt x="14" y="106"/>
                </a:lnTo>
                <a:lnTo>
                  <a:pt x="14" y="106"/>
                </a:lnTo>
                <a:close/>
                <a:moveTo>
                  <a:pt x="14" y="30"/>
                </a:moveTo>
                <a:lnTo>
                  <a:pt x="14" y="30"/>
                </a:lnTo>
                <a:lnTo>
                  <a:pt x="20" y="28"/>
                </a:lnTo>
                <a:lnTo>
                  <a:pt x="26" y="26"/>
                </a:lnTo>
                <a:lnTo>
                  <a:pt x="28" y="20"/>
                </a:lnTo>
                <a:lnTo>
                  <a:pt x="30" y="14"/>
                </a:lnTo>
                <a:lnTo>
                  <a:pt x="30" y="14"/>
                </a:lnTo>
                <a:lnTo>
                  <a:pt x="28" y="10"/>
                </a:lnTo>
                <a:lnTo>
                  <a:pt x="26" y="4"/>
                </a:lnTo>
                <a:lnTo>
                  <a:pt x="20" y="2"/>
                </a:lnTo>
                <a:lnTo>
                  <a:pt x="14" y="0"/>
                </a:lnTo>
                <a:lnTo>
                  <a:pt x="14" y="0"/>
                </a:lnTo>
                <a:lnTo>
                  <a:pt x="10" y="2"/>
                </a:lnTo>
                <a:lnTo>
                  <a:pt x="4" y="4"/>
                </a:lnTo>
                <a:lnTo>
                  <a:pt x="2" y="10"/>
                </a:lnTo>
                <a:lnTo>
                  <a:pt x="0" y="14"/>
                </a:lnTo>
                <a:lnTo>
                  <a:pt x="0" y="14"/>
                </a:lnTo>
                <a:lnTo>
                  <a:pt x="2" y="20"/>
                </a:lnTo>
                <a:lnTo>
                  <a:pt x="4" y="26"/>
                </a:lnTo>
                <a:lnTo>
                  <a:pt x="10" y="28"/>
                </a:lnTo>
                <a:lnTo>
                  <a:pt x="14" y="30"/>
                </a:lnTo>
                <a:lnTo>
                  <a:pt x="14" y="30"/>
                </a:lnTo>
                <a:close/>
                <a:moveTo>
                  <a:pt x="14" y="82"/>
                </a:moveTo>
                <a:lnTo>
                  <a:pt x="14" y="82"/>
                </a:lnTo>
                <a:lnTo>
                  <a:pt x="20" y="82"/>
                </a:lnTo>
                <a:lnTo>
                  <a:pt x="26" y="78"/>
                </a:lnTo>
                <a:lnTo>
                  <a:pt x="28" y="74"/>
                </a:lnTo>
                <a:lnTo>
                  <a:pt x="30" y="68"/>
                </a:lnTo>
                <a:lnTo>
                  <a:pt x="30" y="68"/>
                </a:lnTo>
                <a:lnTo>
                  <a:pt x="28" y="62"/>
                </a:lnTo>
                <a:lnTo>
                  <a:pt x="26" y="58"/>
                </a:lnTo>
                <a:lnTo>
                  <a:pt x="20" y="54"/>
                </a:lnTo>
                <a:lnTo>
                  <a:pt x="14" y="54"/>
                </a:lnTo>
                <a:lnTo>
                  <a:pt x="14" y="54"/>
                </a:lnTo>
                <a:lnTo>
                  <a:pt x="10" y="54"/>
                </a:lnTo>
                <a:lnTo>
                  <a:pt x="4" y="58"/>
                </a:lnTo>
                <a:lnTo>
                  <a:pt x="2" y="62"/>
                </a:lnTo>
                <a:lnTo>
                  <a:pt x="0" y="68"/>
                </a:lnTo>
                <a:lnTo>
                  <a:pt x="0" y="68"/>
                </a:lnTo>
                <a:lnTo>
                  <a:pt x="2" y="74"/>
                </a:lnTo>
                <a:lnTo>
                  <a:pt x="4" y="78"/>
                </a:lnTo>
                <a:lnTo>
                  <a:pt x="10" y="82"/>
                </a:lnTo>
                <a:lnTo>
                  <a:pt x="14" y="82"/>
                </a:lnTo>
                <a:lnTo>
                  <a:pt x="14" y="82"/>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defTabSz="68580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5" name="Freeform 68"/>
          <p:cNvSpPr>
            <a:spLocks/>
          </p:cNvSpPr>
          <p:nvPr/>
        </p:nvSpPr>
        <p:spPr bwMode="auto">
          <a:xfrm>
            <a:off x="10279414" y="5462477"/>
            <a:ext cx="68853" cy="40502"/>
          </a:xfrm>
          <a:custGeom>
            <a:avLst/>
            <a:gdLst/>
            <a:ahLst/>
            <a:cxnLst>
              <a:cxn ang="0">
                <a:pos x="0" y="78"/>
              </a:cxn>
              <a:cxn ang="0">
                <a:pos x="0" y="78"/>
              </a:cxn>
              <a:cxn ang="0">
                <a:pos x="0" y="80"/>
              </a:cxn>
              <a:cxn ang="0">
                <a:pos x="2" y="80"/>
              </a:cxn>
              <a:cxn ang="0">
                <a:pos x="134" y="80"/>
              </a:cxn>
              <a:cxn ang="0">
                <a:pos x="134" y="80"/>
              </a:cxn>
              <a:cxn ang="0">
                <a:pos x="136" y="80"/>
              </a:cxn>
              <a:cxn ang="0">
                <a:pos x="136" y="78"/>
              </a:cxn>
              <a:cxn ang="0">
                <a:pos x="136" y="2"/>
              </a:cxn>
              <a:cxn ang="0">
                <a:pos x="136" y="2"/>
              </a:cxn>
              <a:cxn ang="0">
                <a:pos x="136" y="0"/>
              </a:cxn>
              <a:cxn ang="0">
                <a:pos x="134" y="0"/>
              </a:cxn>
              <a:cxn ang="0">
                <a:pos x="2" y="0"/>
              </a:cxn>
              <a:cxn ang="0">
                <a:pos x="2" y="0"/>
              </a:cxn>
              <a:cxn ang="0">
                <a:pos x="0" y="0"/>
              </a:cxn>
              <a:cxn ang="0">
                <a:pos x="0" y="2"/>
              </a:cxn>
              <a:cxn ang="0">
                <a:pos x="0" y="78"/>
              </a:cxn>
            </a:cxnLst>
            <a:rect l="0" t="0" r="r" b="b"/>
            <a:pathLst>
              <a:path w="136" h="80">
                <a:moveTo>
                  <a:pt x="0" y="78"/>
                </a:moveTo>
                <a:lnTo>
                  <a:pt x="0" y="78"/>
                </a:lnTo>
                <a:lnTo>
                  <a:pt x="0" y="80"/>
                </a:lnTo>
                <a:lnTo>
                  <a:pt x="2" y="80"/>
                </a:lnTo>
                <a:lnTo>
                  <a:pt x="134" y="80"/>
                </a:lnTo>
                <a:lnTo>
                  <a:pt x="134" y="80"/>
                </a:lnTo>
                <a:lnTo>
                  <a:pt x="136" y="80"/>
                </a:lnTo>
                <a:lnTo>
                  <a:pt x="136" y="78"/>
                </a:lnTo>
                <a:lnTo>
                  <a:pt x="136" y="2"/>
                </a:lnTo>
                <a:lnTo>
                  <a:pt x="136" y="2"/>
                </a:lnTo>
                <a:lnTo>
                  <a:pt x="136" y="0"/>
                </a:lnTo>
                <a:lnTo>
                  <a:pt x="134" y="0"/>
                </a:lnTo>
                <a:lnTo>
                  <a:pt x="2" y="0"/>
                </a:lnTo>
                <a:lnTo>
                  <a:pt x="2" y="0"/>
                </a:lnTo>
                <a:lnTo>
                  <a:pt x="0" y="0"/>
                </a:lnTo>
                <a:lnTo>
                  <a:pt x="0" y="2"/>
                </a:lnTo>
                <a:lnTo>
                  <a:pt x="0" y="78"/>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defTabSz="68580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6" name="Freeform 69"/>
          <p:cNvSpPr>
            <a:spLocks noEditPoints="1"/>
          </p:cNvSpPr>
          <p:nvPr/>
        </p:nvSpPr>
        <p:spPr bwMode="auto">
          <a:xfrm>
            <a:off x="10366026" y="5028337"/>
            <a:ext cx="93154" cy="90116"/>
          </a:xfrm>
          <a:custGeom>
            <a:avLst/>
            <a:gdLst/>
            <a:ahLst/>
            <a:cxnLst>
              <a:cxn ang="0">
                <a:pos x="168" y="120"/>
              </a:cxn>
              <a:cxn ang="0">
                <a:pos x="172" y="118"/>
              </a:cxn>
              <a:cxn ang="0">
                <a:pos x="180" y="112"/>
              </a:cxn>
              <a:cxn ang="0">
                <a:pos x="180" y="12"/>
              </a:cxn>
              <a:cxn ang="0">
                <a:pos x="180" y="8"/>
              </a:cxn>
              <a:cxn ang="0">
                <a:pos x="172" y="0"/>
              </a:cxn>
              <a:cxn ang="0">
                <a:pos x="18" y="0"/>
              </a:cxn>
              <a:cxn ang="0">
                <a:pos x="12" y="0"/>
              </a:cxn>
              <a:cxn ang="0">
                <a:pos x="6" y="8"/>
              </a:cxn>
              <a:cxn ang="0">
                <a:pos x="4" y="106"/>
              </a:cxn>
              <a:cxn ang="0">
                <a:pos x="6" y="112"/>
              </a:cxn>
              <a:cxn ang="0">
                <a:pos x="12" y="118"/>
              </a:cxn>
              <a:cxn ang="0">
                <a:pos x="18" y="120"/>
              </a:cxn>
              <a:cxn ang="0">
                <a:pos x="16" y="16"/>
              </a:cxn>
              <a:cxn ang="0">
                <a:pos x="22" y="10"/>
              </a:cxn>
              <a:cxn ang="0">
                <a:pos x="162" y="10"/>
              </a:cxn>
              <a:cxn ang="0">
                <a:pos x="168" y="16"/>
              </a:cxn>
              <a:cxn ang="0">
                <a:pos x="168" y="100"/>
              </a:cxn>
              <a:cxn ang="0">
                <a:pos x="162" y="106"/>
              </a:cxn>
              <a:cxn ang="0">
                <a:pos x="22" y="106"/>
              </a:cxn>
              <a:cxn ang="0">
                <a:pos x="16" y="100"/>
              </a:cxn>
              <a:cxn ang="0">
                <a:pos x="160" y="130"/>
              </a:cxn>
              <a:cxn ang="0">
                <a:pos x="24" y="130"/>
              </a:cxn>
              <a:cxn ang="0">
                <a:pos x="8" y="136"/>
              </a:cxn>
              <a:cxn ang="0">
                <a:pos x="0" y="150"/>
              </a:cxn>
              <a:cxn ang="0">
                <a:pos x="0" y="158"/>
              </a:cxn>
              <a:cxn ang="0">
                <a:pos x="8" y="172"/>
              </a:cxn>
              <a:cxn ang="0">
                <a:pos x="24" y="178"/>
              </a:cxn>
              <a:cxn ang="0">
                <a:pos x="160" y="178"/>
              </a:cxn>
              <a:cxn ang="0">
                <a:pos x="178" y="172"/>
              </a:cxn>
              <a:cxn ang="0">
                <a:pos x="184" y="158"/>
              </a:cxn>
              <a:cxn ang="0">
                <a:pos x="184" y="150"/>
              </a:cxn>
              <a:cxn ang="0">
                <a:pos x="178" y="136"/>
              </a:cxn>
              <a:cxn ang="0">
                <a:pos x="160" y="130"/>
              </a:cxn>
              <a:cxn ang="0">
                <a:pos x="156" y="164"/>
              </a:cxn>
              <a:cxn ang="0">
                <a:pos x="152" y="162"/>
              </a:cxn>
              <a:cxn ang="0">
                <a:pos x="146" y="158"/>
              </a:cxn>
              <a:cxn ang="0">
                <a:pos x="146" y="154"/>
              </a:cxn>
              <a:cxn ang="0">
                <a:pos x="148" y="146"/>
              </a:cxn>
              <a:cxn ang="0">
                <a:pos x="156" y="144"/>
              </a:cxn>
              <a:cxn ang="0">
                <a:pos x="158" y="144"/>
              </a:cxn>
              <a:cxn ang="0">
                <a:pos x="164" y="150"/>
              </a:cxn>
              <a:cxn ang="0">
                <a:pos x="164" y="154"/>
              </a:cxn>
              <a:cxn ang="0">
                <a:pos x="162" y="160"/>
              </a:cxn>
              <a:cxn ang="0">
                <a:pos x="156" y="164"/>
              </a:cxn>
            </a:cxnLst>
            <a:rect l="0" t="0" r="r" b="b"/>
            <a:pathLst>
              <a:path w="184" h="178">
                <a:moveTo>
                  <a:pt x="18" y="120"/>
                </a:moveTo>
                <a:lnTo>
                  <a:pt x="168" y="120"/>
                </a:lnTo>
                <a:lnTo>
                  <a:pt x="168" y="120"/>
                </a:lnTo>
                <a:lnTo>
                  <a:pt x="172" y="118"/>
                </a:lnTo>
                <a:lnTo>
                  <a:pt x="176" y="116"/>
                </a:lnTo>
                <a:lnTo>
                  <a:pt x="180" y="112"/>
                </a:lnTo>
                <a:lnTo>
                  <a:pt x="180" y="106"/>
                </a:lnTo>
                <a:lnTo>
                  <a:pt x="180" y="12"/>
                </a:lnTo>
                <a:lnTo>
                  <a:pt x="180" y="12"/>
                </a:lnTo>
                <a:lnTo>
                  <a:pt x="180" y="8"/>
                </a:lnTo>
                <a:lnTo>
                  <a:pt x="176" y="4"/>
                </a:lnTo>
                <a:lnTo>
                  <a:pt x="172" y="0"/>
                </a:lnTo>
                <a:lnTo>
                  <a:pt x="168" y="0"/>
                </a:lnTo>
                <a:lnTo>
                  <a:pt x="18" y="0"/>
                </a:lnTo>
                <a:lnTo>
                  <a:pt x="18" y="0"/>
                </a:lnTo>
                <a:lnTo>
                  <a:pt x="12" y="0"/>
                </a:lnTo>
                <a:lnTo>
                  <a:pt x="8" y="4"/>
                </a:lnTo>
                <a:lnTo>
                  <a:pt x="6" y="8"/>
                </a:lnTo>
                <a:lnTo>
                  <a:pt x="4" y="12"/>
                </a:lnTo>
                <a:lnTo>
                  <a:pt x="4" y="106"/>
                </a:lnTo>
                <a:lnTo>
                  <a:pt x="4" y="106"/>
                </a:lnTo>
                <a:lnTo>
                  <a:pt x="6" y="112"/>
                </a:lnTo>
                <a:lnTo>
                  <a:pt x="8" y="116"/>
                </a:lnTo>
                <a:lnTo>
                  <a:pt x="12" y="118"/>
                </a:lnTo>
                <a:lnTo>
                  <a:pt x="18" y="120"/>
                </a:lnTo>
                <a:lnTo>
                  <a:pt x="18" y="120"/>
                </a:lnTo>
                <a:close/>
                <a:moveTo>
                  <a:pt x="16" y="16"/>
                </a:moveTo>
                <a:lnTo>
                  <a:pt x="16" y="16"/>
                </a:lnTo>
                <a:lnTo>
                  <a:pt x="18" y="12"/>
                </a:lnTo>
                <a:lnTo>
                  <a:pt x="22" y="10"/>
                </a:lnTo>
                <a:lnTo>
                  <a:pt x="162" y="10"/>
                </a:lnTo>
                <a:lnTo>
                  <a:pt x="162" y="10"/>
                </a:lnTo>
                <a:lnTo>
                  <a:pt x="166" y="12"/>
                </a:lnTo>
                <a:lnTo>
                  <a:pt x="168" y="16"/>
                </a:lnTo>
                <a:lnTo>
                  <a:pt x="168" y="100"/>
                </a:lnTo>
                <a:lnTo>
                  <a:pt x="168" y="100"/>
                </a:lnTo>
                <a:lnTo>
                  <a:pt x="166" y="104"/>
                </a:lnTo>
                <a:lnTo>
                  <a:pt x="162" y="106"/>
                </a:lnTo>
                <a:lnTo>
                  <a:pt x="22" y="106"/>
                </a:lnTo>
                <a:lnTo>
                  <a:pt x="22" y="106"/>
                </a:lnTo>
                <a:lnTo>
                  <a:pt x="18" y="104"/>
                </a:lnTo>
                <a:lnTo>
                  <a:pt x="16" y="100"/>
                </a:lnTo>
                <a:lnTo>
                  <a:pt x="16" y="16"/>
                </a:lnTo>
                <a:close/>
                <a:moveTo>
                  <a:pt x="160" y="130"/>
                </a:moveTo>
                <a:lnTo>
                  <a:pt x="24" y="130"/>
                </a:lnTo>
                <a:lnTo>
                  <a:pt x="24" y="130"/>
                </a:lnTo>
                <a:lnTo>
                  <a:pt x="16" y="132"/>
                </a:lnTo>
                <a:lnTo>
                  <a:pt x="8" y="136"/>
                </a:lnTo>
                <a:lnTo>
                  <a:pt x="2" y="142"/>
                </a:lnTo>
                <a:lnTo>
                  <a:pt x="0" y="150"/>
                </a:lnTo>
                <a:lnTo>
                  <a:pt x="0" y="158"/>
                </a:lnTo>
                <a:lnTo>
                  <a:pt x="0" y="158"/>
                </a:lnTo>
                <a:lnTo>
                  <a:pt x="2" y="166"/>
                </a:lnTo>
                <a:lnTo>
                  <a:pt x="8" y="172"/>
                </a:lnTo>
                <a:lnTo>
                  <a:pt x="16" y="176"/>
                </a:lnTo>
                <a:lnTo>
                  <a:pt x="24" y="178"/>
                </a:lnTo>
                <a:lnTo>
                  <a:pt x="160" y="178"/>
                </a:lnTo>
                <a:lnTo>
                  <a:pt x="160" y="178"/>
                </a:lnTo>
                <a:lnTo>
                  <a:pt x="170" y="176"/>
                </a:lnTo>
                <a:lnTo>
                  <a:pt x="178" y="172"/>
                </a:lnTo>
                <a:lnTo>
                  <a:pt x="182" y="166"/>
                </a:lnTo>
                <a:lnTo>
                  <a:pt x="184" y="158"/>
                </a:lnTo>
                <a:lnTo>
                  <a:pt x="184" y="150"/>
                </a:lnTo>
                <a:lnTo>
                  <a:pt x="184" y="150"/>
                </a:lnTo>
                <a:lnTo>
                  <a:pt x="182" y="142"/>
                </a:lnTo>
                <a:lnTo>
                  <a:pt x="178" y="136"/>
                </a:lnTo>
                <a:lnTo>
                  <a:pt x="170" y="132"/>
                </a:lnTo>
                <a:lnTo>
                  <a:pt x="160" y="130"/>
                </a:lnTo>
                <a:lnTo>
                  <a:pt x="160" y="130"/>
                </a:lnTo>
                <a:close/>
                <a:moveTo>
                  <a:pt x="156" y="164"/>
                </a:moveTo>
                <a:lnTo>
                  <a:pt x="156" y="164"/>
                </a:lnTo>
                <a:lnTo>
                  <a:pt x="152" y="162"/>
                </a:lnTo>
                <a:lnTo>
                  <a:pt x="148" y="160"/>
                </a:lnTo>
                <a:lnTo>
                  <a:pt x="146" y="158"/>
                </a:lnTo>
                <a:lnTo>
                  <a:pt x="146" y="154"/>
                </a:lnTo>
                <a:lnTo>
                  <a:pt x="146" y="154"/>
                </a:lnTo>
                <a:lnTo>
                  <a:pt x="146" y="150"/>
                </a:lnTo>
                <a:lnTo>
                  <a:pt x="148" y="146"/>
                </a:lnTo>
                <a:lnTo>
                  <a:pt x="152" y="144"/>
                </a:lnTo>
                <a:lnTo>
                  <a:pt x="156" y="144"/>
                </a:lnTo>
                <a:lnTo>
                  <a:pt x="156" y="144"/>
                </a:lnTo>
                <a:lnTo>
                  <a:pt x="158" y="144"/>
                </a:lnTo>
                <a:lnTo>
                  <a:pt x="162" y="146"/>
                </a:lnTo>
                <a:lnTo>
                  <a:pt x="164" y="150"/>
                </a:lnTo>
                <a:lnTo>
                  <a:pt x="164" y="154"/>
                </a:lnTo>
                <a:lnTo>
                  <a:pt x="164" y="154"/>
                </a:lnTo>
                <a:lnTo>
                  <a:pt x="164" y="158"/>
                </a:lnTo>
                <a:lnTo>
                  <a:pt x="162" y="160"/>
                </a:lnTo>
                <a:lnTo>
                  <a:pt x="158" y="162"/>
                </a:lnTo>
                <a:lnTo>
                  <a:pt x="156" y="164"/>
                </a:lnTo>
                <a:lnTo>
                  <a:pt x="156" y="164"/>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defTabSz="68580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8" name="文本框 137"/>
          <p:cNvSpPr txBox="1"/>
          <p:nvPr/>
        </p:nvSpPr>
        <p:spPr>
          <a:xfrm>
            <a:off x="3371760" y="5197950"/>
            <a:ext cx="2613335" cy="369332"/>
          </a:xfrm>
          <a:prstGeom prst="rect">
            <a:avLst/>
          </a:prstGeom>
          <a:noFill/>
        </p:spPr>
        <p:txBody>
          <a:bodyPr wrap="square" rtlCol="0">
            <a:spAutoFit/>
          </a:bodyPr>
          <a:lstStyle>
            <a:defPPr>
              <a:defRPr lang="en-US"/>
            </a:defPPr>
            <a:lvl1pPr algn="ctr" defTabSz="1219444">
              <a:defRPr sz="1600" b="1">
                <a:solidFill>
                  <a:srgbClr val="C00000"/>
                </a:solidFill>
                <a:latin typeface="微软雅黑" panose="020B0503020204020204" pitchFamily="34" charset="-122"/>
                <a:ea typeface="微软雅黑" panose="020B0503020204020204" pitchFamily="34" charset="-122"/>
              </a:defRPr>
            </a:lvl1p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高性</a:t>
            </a:r>
            <a:r>
              <a:rPr kumimoji="0" lang="zh-CN" altLang="en-US" sz="1800" b="1" i="0" u="none" strike="noStrike" kern="0" cap="none" spc="0" normalizeH="0" baseline="0" noProof="0" dirty="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价比</a:t>
            </a:r>
          </a:p>
        </p:txBody>
      </p:sp>
      <p:sp>
        <p:nvSpPr>
          <p:cNvPr id="139" name="椭圆 138"/>
          <p:cNvSpPr/>
          <p:nvPr/>
        </p:nvSpPr>
        <p:spPr>
          <a:xfrm>
            <a:off x="4505317" y="4858264"/>
            <a:ext cx="346221" cy="346221"/>
          </a:xfrm>
          <a:prstGeom prst="ellipse">
            <a:avLst/>
          </a:prstGeom>
          <a:solidFill>
            <a:srgbClr val="0070C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r>
              <a:rPr lang="en-US" altLang="zh-CN" b="1" kern="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zh-CN" altLang="en-US" b="1" kern="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18015517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smtClean="0">
                <a:sym typeface="Huawei Sans" panose="020C0503030203020204" pitchFamily="34" charset="0"/>
              </a:rPr>
              <a:t>鲲鹏裸</a:t>
            </a:r>
            <a:r>
              <a:rPr lang="zh-CN" altLang="en-US" sz="3200" dirty="0">
                <a:sym typeface="Huawei Sans" panose="020C0503030203020204" pitchFamily="34" charset="0"/>
              </a:rPr>
              <a:t>金属</a:t>
            </a:r>
            <a:r>
              <a:rPr lang="zh-CN" altLang="en-US" sz="3200" dirty="0" smtClean="0">
                <a:sym typeface="Huawei Sans" panose="020C0503030203020204" pitchFamily="34" charset="0"/>
              </a:rPr>
              <a:t>服务器</a:t>
            </a:r>
            <a:endParaRPr lang="zh-CN" altLang="en-US" sz="3200" dirty="0">
              <a:sym typeface="Huawei Sans" panose="020C0503030203020204" pitchFamily="34" charset="0"/>
            </a:endParaRPr>
          </a:p>
        </p:txBody>
      </p:sp>
      <p:sp>
        <p:nvSpPr>
          <p:cNvPr id="3" name="矩形 2"/>
          <p:cNvSpPr/>
          <p:nvPr/>
        </p:nvSpPr>
        <p:spPr>
          <a:xfrm>
            <a:off x="731838" y="4626755"/>
            <a:ext cx="10728325" cy="1093724"/>
          </a:xfrm>
          <a:prstGeom prst="rect">
            <a:avLst/>
          </a:prstGeom>
          <a:solidFill>
            <a:srgbClr val="FFFFFF"/>
          </a:solidFill>
          <a:ln w="12700" cap="flat" cmpd="sng" algn="ctr">
            <a:noFill/>
            <a:prstDash val="solid"/>
            <a:miter lim="800000"/>
          </a:ln>
          <a:effectLst>
            <a:outerShdw blurRad="368300" dist="38100" dir="5400000" sx="105000" sy="105000" algn="t" rotWithShape="0">
              <a:prstClr val="black">
                <a:alpha val="1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矩形 3"/>
          <p:cNvSpPr/>
          <p:nvPr/>
        </p:nvSpPr>
        <p:spPr>
          <a:xfrm>
            <a:off x="578816" y="4650746"/>
            <a:ext cx="3432983" cy="1061829"/>
          </a:xfrm>
          <a:prstGeom prst="rect">
            <a:avLst/>
          </a:prstGeom>
        </p:spPr>
        <p:txBody>
          <a:bodyPr wrap="square">
            <a:spAutoFit/>
          </a:bodyPr>
          <a:lstStyle/>
          <a:p>
            <a:pPr algn="ctr" defTabSz="914478">
              <a:lnSpc>
                <a:spcPct val="150000"/>
              </a:lnSpc>
            </a:pPr>
            <a:r>
              <a:rPr lang="zh-CN" altLang="en-US" sz="1800" b="1" kern="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多核算力</a:t>
            </a:r>
            <a:endParaRPr kumimoji="1" lang="en-US" altLang="zh-CN" sz="180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914400">
              <a:defRPr/>
            </a:pPr>
            <a:r>
              <a:rPr lang="zh-CN" altLang="en-US" sz="18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a:t>
            </a:r>
            <a:r>
              <a:rPr kumimoji="1"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整机最高</a:t>
            </a:r>
            <a:r>
              <a:rPr kumimoji="1"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128</a:t>
            </a:r>
            <a:r>
              <a:rPr kumimoji="1"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核</a:t>
            </a:r>
            <a:endParaRPr kumimoji="1"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1219304">
              <a:defRPr/>
            </a:pPr>
            <a:r>
              <a:rPr lang="zh-CN" altLang="en-US" sz="18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800" dirty="0">
                <a:solidFill>
                  <a:srgbClr val="FBA000"/>
                </a:solidFill>
                <a:latin typeface="Huawei Sans" panose="020C0503030203020204" pitchFamily="34" charset="0"/>
                <a:ea typeface="方正兰亭黑简体" panose="02000000000000000000" pitchFamily="2" charset="-122"/>
                <a:sym typeface="Huawei Sans" panose="020C0503030203020204" pitchFamily="34" charset="0"/>
              </a:rPr>
              <a:t> </a:t>
            </a:r>
            <a:r>
              <a:rPr kumimoji="1"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8</a:t>
            </a:r>
            <a:r>
              <a:rPr kumimoji="1"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通道</a:t>
            </a:r>
            <a:r>
              <a:rPr kumimoji="1"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DDR4</a:t>
            </a:r>
            <a:r>
              <a:rPr kumimoji="1"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内存，内存带宽高</a:t>
            </a:r>
            <a:r>
              <a:rPr kumimoji="1"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30%</a:t>
            </a:r>
          </a:p>
        </p:txBody>
      </p:sp>
      <p:sp>
        <p:nvSpPr>
          <p:cNvPr id="5" name="矩形 4"/>
          <p:cNvSpPr/>
          <p:nvPr/>
        </p:nvSpPr>
        <p:spPr>
          <a:xfrm>
            <a:off x="4016388" y="4660580"/>
            <a:ext cx="2361818" cy="1061829"/>
          </a:xfrm>
          <a:prstGeom prst="rect">
            <a:avLst/>
          </a:prstGeom>
        </p:spPr>
        <p:txBody>
          <a:bodyPr wrap="square">
            <a:spAutoFit/>
          </a:bodyPr>
          <a:lstStyle/>
          <a:p>
            <a:pPr algn="ctr" defTabSz="914478">
              <a:lnSpc>
                <a:spcPct val="150000"/>
              </a:lnSpc>
            </a:pPr>
            <a:r>
              <a:rPr lang="zh-CN" altLang="en-US" sz="1800" b="1" kern="0" dirty="0" smtClean="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高网络性能</a:t>
            </a:r>
            <a:endParaRPr lang="zh-CN" altLang="en-US" sz="1800" b="1" kern="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914400">
              <a:defRPr/>
            </a:pPr>
            <a:r>
              <a:rPr lang="zh-CN" altLang="en-US" sz="1800" b="1" kern="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4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转发性能</a:t>
            </a:r>
            <a:r>
              <a:rPr lang="zh-CN" altLang="en-US" sz="1400" kern="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4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9</a:t>
            </a:r>
            <a:r>
              <a:rPr lang="en-US" altLang="zh-CN" sz="1400" kern="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00</a:t>
            </a:r>
            <a:r>
              <a:rPr lang="zh-CN" altLang="en-US" sz="14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万</a:t>
            </a:r>
            <a:r>
              <a:rPr lang="en-US" altLang="zh-CN" sz="14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PPS</a:t>
            </a:r>
          </a:p>
          <a:p>
            <a:pPr algn="ctr" defTabSz="914400">
              <a:defRPr/>
            </a:pPr>
            <a:r>
              <a:rPr lang="zh-CN" altLang="en-US" sz="1800" b="1" kern="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4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内网带宽：</a:t>
            </a:r>
            <a:r>
              <a:rPr lang="en-US" altLang="zh-CN" sz="14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40Gbps</a:t>
            </a:r>
          </a:p>
        </p:txBody>
      </p:sp>
      <p:sp>
        <p:nvSpPr>
          <p:cNvPr id="6" name="矩形 5"/>
          <p:cNvSpPr/>
          <p:nvPr/>
        </p:nvSpPr>
        <p:spPr>
          <a:xfrm>
            <a:off x="6608937" y="4650747"/>
            <a:ext cx="2361819" cy="1061829"/>
          </a:xfrm>
          <a:prstGeom prst="rect">
            <a:avLst/>
          </a:prstGeom>
        </p:spPr>
        <p:txBody>
          <a:bodyPr wrap="square">
            <a:spAutoFit/>
          </a:bodyPr>
          <a:lstStyle/>
          <a:p>
            <a:pPr algn="ctr" defTabSz="914478">
              <a:lnSpc>
                <a:spcPct val="150000"/>
              </a:lnSpc>
            </a:pPr>
            <a:r>
              <a:rPr lang="zh-CN" altLang="en-US" sz="1800" b="1" kern="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支持极速云盘</a:t>
            </a:r>
            <a:endParaRPr lang="en-US" altLang="zh-CN" sz="1800" b="1" kern="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914400">
              <a:defRPr/>
            </a:pPr>
            <a:r>
              <a:rPr lang="zh-CN" altLang="en-US" sz="18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4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时延：</a:t>
            </a:r>
            <a:r>
              <a:rPr lang="en-US" altLang="zh-CN" sz="14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100μs</a:t>
            </a:r>
            <a:endParaRPr kumimoji="1"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1219304">
              <a:defRPr/>
            </a:pPr>
            <a:r>
              <a:rPr lang="zh-CN" altLang="en-US" sz="18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4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IOPS</a:t>
            </a:r>
            <a:r>
              <a:rPr lang="zh-CN" altLang="en-US" sz="14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4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1M IOPS@4K</a:t>
            </a:r>
          </a:p>
        </p:txBody>
      </p:sp>
      <p:sp>
        <p:nvSpPr>
          <p:cNvPr id="7" name="矩形 6"/>
          <p:cNvSpPr/>
          <p:nvPr/>
        </p:nvSpPr>
        <p:spPr>
          <a:xfrm>
            <a:off x="9034338" y="4660580"/>
            <a:ext cx="2692744" cy="1061829"/>
          </a:xfrm>
          <a:prstGeom prst="rect">
            <a:avLst/>
          </a:prstGeom>
        </p:spPr>
        <p:txBody>
          <a:bodyPr wrap="square">
            <a:spAutoFit/>
          </a:bodyPr>
          <a:lstStyle/>
          <a:p>
            <a:pPr algn="ctr" defTabSz="914478">
              <a:lnSpc>
                <a:spcPct val="150000"/>
              </a:lnSpc>
            </a:pPr>
            <a:r>
              <a:rPr lang="en-US" altLang="zh-CN" sz="1800" b="1" kern="0" dirty="0" smtClean="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ARM </a:t>
            </a:r>
            <a:r>
              <a:rPr lang="en-US" altLang="zh-CN" sz="1800" b="1" kern="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Native</a:t>
            </a:r>
            <a:endParaRPr kumimoji="1" lang="en-US" altLang="zh-CN" sz="180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914400">
              <a:defRPr/>
            </a:pPr>
            <a:r>
              <a:rPr lang="zh-CN" altLang="en-US" sz="18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a:t>
            </a:r>
            <a:r>
              <a:rPr kumimoji="1"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原生</a:t>
            </a:r>
            <a:r>
              <a:rPr kumimoji="1"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应用指令全兼容</a:t>
            </a:r>
            <a:endParaRPr kumimoji="1"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1219304">
              <a:defRPr/>
            </a:pPr>
            <a:r>
              <a:rPr lang="zh-CN" altLang="en-US" sz="18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800" dirty="0">
                <a:solidFill>
                  <a:srgbClr val="FBA000"/>
                </a:solidFill>
                <a:latin typeface="Huawei Sans" panose="020C0503030203020204" pitchFamily="34" charset="0"/>
                <a:ea typeface="方正兰亭黑简体" panose="02000000000000000000" pitchFamily="2" charset="-122"/>
                <a:sym typeface="Huawei Sans" panose="020C0503030203020204" pitchFamily="34" charset="0"/>
              </a:rPr>
              <a:t> </a:t>
            </a:r>
            <a:r>
              <a:rPr kumimoji="1"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运行效率提升</a:t>
            </a:r>
            <a:r>
              <a:rPr kumimoji="1"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80%</a:t>
            </a:r>
          </a:p>
        </p:txBody>
      </p:sp>
      <p:cxnSp>
        <p:nvCxnSpPr>
          <p:cNvPr id="11" name="直接连接符 10"/>
          <p:cNvCxnSpPr/>
          <p:nvPr/>
        </p:nvCxnSpPr>
        <p:spPr>
          <a:xfrm>
            <a:off x="4806693" y="2661875"/>
            <a:ext cx="0" cy="1843319"/>
          </a:xfrm>
          <a:prstGeom prst="line">
            <a:avLst/>
          </a:prstGeom>
          <a:noFill/>
          <a:ln w="6350" cap="flat" cmpd="sng" algn="ctr">
            <a:solidFill>
              <a:srgbClr val="DDDDDD"/>
            </a:solidFill>
            <a:prstDash val="solid"/>
            <a:miter lim="800000"/>
          </a:ln>
          <a:effectLst/>
        </p:spPr>
      </p:cxnSp>
      <p:cxnSp>
        <p:nvCxnSpPr>
          <p:cNvPr id="15" name="直接连接符 14"/>
          <p:cNvCxnSpPr/>
          <p:nvPr/>
        </p:nvCxnSpPr>
        <p:spPr>
          <a:xfrm>
            <a:off x="7262991" y="2655881"/>
            <a:ext cx="0" cy="1843319"/>
          </a:xfrm>
          <a:prstGeom prst="line">
            <a:avLst/>
          </a:prstGeom>
          <a:noFill/>
          <a:ln w="6350" cap="flat" cmpd="sng" algn="ctr">
            <a:solidFill>
              <a:srgbClr val="DDDDDD"/>
            </a:solidFill>
            <a:prstDash val="solid"/>
            <a:miter lim="800000"/>
          </a:ln>
          <a:effectLst/>
        </p:spPr>
      </p:cxnSp>
      <p:grpSp>
        <p:nvGrpSpPr>
          <p:cNvPr id="8" name="组合 7"/>
          <p:cNvGrpSpPr/>
          <p:nvPr/>
        </p:nvGrpSpPr>
        <p:grpSpPr>
          <a:xfrm>
            <a:off x="2144141" y="2630315"/>
            <a:ext cx="2310783" cy="1227679"/>
            <a:chOff x="5993853" y="1448262"/>
            <a:chExt cx="1464249" cy="733873"/>
          </a:xfrm>
        </p:grpSpPr>
        <p:sp>
          <p:nvSpPr>
            <p:cNvPr id="9" name="矩形 8"/>
            <p:cNvSpPr/>
            <p:nvPr/>
          </p:nvSpPr>
          <p:spPr>
            <a:xfrm>
              <a:off x="6395512" y="1448262"/>
              <a:ext cx="662477" cy="312767"/>
            </a:xfrm>
            <a:prstGeom prst="rect">
              <a:avLst/>
            </a:prstGeom>
          </p:spPr>
          <p:txBody>
            <a:bodyPr wrap="none">
              <a:spAutoFit/>
            </a:bodyPr>
            <a:lstStyle/>
            <a:p>
              <a:pPr algn="ctr" defTabSz="914478"/>
              <a:r>
                <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通用型</a:t>
              </a:r>
              <a:r>
                <a:rPr lang="en-US" altLang="zh-CN"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KS1</a:t>
              </a:r>
              <a:endParaRPr 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914478"/>
              <a:endParaRPr lang="zh-CN" altLang="en-US" sz="1400"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p:cNvSpPr/>
            <p:nvPr/>
          </p:nvSpPr>
          <p:spPr>
            <a:xfrm>
              <a:off x="5993853" y="1758980"/>
              <a:ext cx="1464249" cy="423155"/>
            </a:xfrm>
            <a:prstGeom prst="rect">
              <a:avLst/>
            </a:prstGeom>
          </p:spPr>
          <p:txBody>
            <a:bodyPr wrap="square">
              <a:spAutoFit/>
            </a:bodyPr>
            <a:lstStyle/>
            <a:p>
              <a:pPr algn="ctr" defTabSz="1219516">
                <a:defRPr/>
              </a:pPr>
              <a:r>
                <a:rPr lang="en-US" altLang="zh-CN" sz="10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0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核数：</a:t>
              </a:r>
              <a:r>
                <a:rPr lang="en-US" altLang="zh-CN" sz="10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128</a:t>
              </a:r>
              <a:r>
                <a:rPr lang="zh-CN" altLang="en-US" sz="10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核</a:t>
              </a:r>
              <a:endParaRPr lang="en-US" altLang="zh-CN" sz="10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1219516">
                <a:defRPr/>
              </a:pPr>
              <a:r>
                <a:rPr lang="en-US" altLang="zh-CN" sz="10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0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主频：</a:t>
              </a:r>
              <a:r>
                <a:rPr lang="en-US" altLang="zh-CN" sz="10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2.6GHz</a:t>
              </a:r>
            </a:p>
            <a:p>
              <a:pPr algn="ctr" defTabSz="1219516">
                <a:defRPr/>
              </a:pPr>
              <a:r>
                <a:rPr lang="zh-CN" altLang="en-US" sz="1000" kern="0"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内存：</a:t>
              </a:r>
              <a:r>
                <a:rPr lang="en-US" altLang="zh-CN" sz="1000" kern="0"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256G/512G</a:t>
              </a:r>
            </a:p>
            <a:p>
              <a:pPr algn="ctr" defTabSz="1219516">
                <a:defRPr/>
              </a:pPr>
              <a:r>
                <a:rPr lang="zh-CN" altLang="en-US" sz="1000" kern="0"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带宽：</a:t>
              </a:r>
              <a:r>
                <a:rPr lang="en-US" altLang="zh-CN" sz="1000" kern="0"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40Gbps</a:t>
              </a:r>
              <a:endParaRPr lang="zh-CN" altLang="en-US" sz="1000" kern="0"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grpSp>
        <p:nvGrpSpPr>
          <p:cNvPr id="12" name="组合 11"/>
          <p:cNvGrpSpPr/>
          <p:nvPr/>
        </p:nvGrpSpPr>
        <p:grpSpPr>
          <a:xfrm>
            <a:off x="4899676" y="2623030"/>
            <a:ext cx="2310783" cy="1227679"/>
            <a:chOff x="7739923" y="1443907"/>
            <a:chExt cx="1464249" cy="733873"/>
          </a:xfrm>
        </p:grpSpPr>
        <p:sp>
          <p:nvSpPr>
            <p:cNvPr id="13" name="矩形 12"/>
            <p:cNvSpPr/>
            <p:nvPr/>
          </p:nvSpPr>
          <p:spPr>
            <a:xfrm>
              <a:off x="8015121" y="1443907"/>
              <a:ext cx="915401" cy="312767"/>
            </a:xfrm>
            <a:prstGeom prst="rect">
              <a:avLst/>
            </a:prstGeom>
          </p:spPr>
          <p:txBody>
            <a:bodyPr wrap="none">
              <a:spAutoFit/>
            </a:bodyPr>
            <a:lstStyle/>
            <a:p>
              <a:pPr algn="ctr" defTabSz="914478"/>
              <a:r>
                <a:rPr lang="zh-CN" altLang="en-US"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计算密集型</a:t>
              </a:r>
              <a:r>
                <a:rPr lang="en-US" altLang="zh-CN"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KH1</a:t>
              </a:r>
              <a:endParaRPr lang="en-US"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914478"/>
              <a:endParaRPr lang="zh-CN" altLang="en-US" sz="1400"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矩形 13"/>
            <p:cNvSpPr/>
            <p:nvPr/>
          </p:nvSpPr>
          <p:spPr>
            <a:xfrm>
              <a:off x="7739923" y="1754625"/>
              <a:ext cx="1464249" cy="423155"/>
            </a:xfrm>
            <a:prstGeom prst="rect">
              <a:avLst/>
            </a:prstGeom>
          </p:spPr>
          <p:txBody>
            <a:bodyPr wrap="square">
              <a:spAutoFit/>
            </a:bodyPr>
            <a:lstStyle/>
            <a:p>
              <a:pPr algn="ctr" defTabSz="1219516">
                <a:defRPr/>
              </a:pPr>
              <a:r>
                <a:rPr lang="en-US" altLang="zh-CN" sz="10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0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核数：</a:t>
              </a:r>
              <a:r>
                <a:rPr lang="en-US" altLang="zh-CN" sz="10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128</a:t>
              </a:r>
              <a:r>
                <a:rPr lang="zh-CN" altLang="en-US" sz="10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核</a:t>
              </a:r>
              <a:endParaRPr lang="en-US" altLang="zh-CN" sz="10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1219516">
                <a:defRPr/>
              </a:pPr>
              <a:r>
                <a:rPr lang="en-US" altLang="zh-CN" sz="10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0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主频：</a:t>
              </a:r>
              <a:r>
                <a:rPr lang="en-US" altLang="zh-CN" sz="10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2.6GHz</a:t>
              </a:r>
            </a:p>
            <a:p>
              <a:pPr algn="ctr" defTabSz="1219516">
                <a:defRPr/>
              </a:pPr>
              <a:r>
                <a:rPr lang="zh-CN" altLang="en-US" sz="1000" kern="0"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内存：</a:t>
              </a:r>
              <a:r>
                <a:rPr lang="en-US" altLang="zh-CN" sz="1000" kern="0"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256G</a:t>
              </a:r>
            </a:p>
            <a:p>
              <a:pPr algn="ctr" defTabSz="1219516">
                <a:defRPr/>
              </a:pPr>
              <a:r>
                <a:rPr lang="zh-CN" altLang="en-US" sz="1000" kern="0"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带宽：</a:t>
              </a:r>
              <a:r>
                <a:rPr lang="en-US" altLang="zh-CN" sz="1000" kern="0"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100G IB</a:t>
              </a:r>
              <a:endParaRPr lang="zh-CN" altLang="en-US" sz="1000" kern="0"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grpSp>
        <p:nvGrpSpPr>
          <p:cNvPr id="16" name="组合 15"/>
          <p:cNvGrpSpPr/>
          <p:nvPr/>
        </p:nvGrpSpPr>
        <p:grpSpPr>
          <a:xfrm>
            <a:off x="7668957" y="2630310"/>
            <a:ext cx="2310783" cy="1227679"/>
            <a:chOff x="9494704" y="1448259"/>
            <a:chExt cx="1464249" cy="733873"/>
          </a:xfrm>
        </p:grpSpPr>
        <p:sp>
          <p:nvSpPr>
            <p:cNvPr id="17" name="矩形 16"/>
            <p:cNvSpPr/>
            <p:nvPr/>
          </p:nvSpPr>
          <p:spPr>
            <a:xfrm>
              <a:off x="9771159" y="1448259"/>
              <a:ext cx="911338" cy="312767"/>
            </a:xfrm>
            <a:prstGeom prst="rect">
              <a:avLst/>
            </a:prstGeom>
          </p:spPr>
          <p:txBody>
            <a:bodyPr wrap="none">
              <a:spAutoFit/>
            </a:bodyPr>
            <a:lstStyle/>
            <a:p>
              <a:pPr algn="ctr" defTabSz="914478"/>
              <a:r>
                <a:rPr lang="zh-CN" altLang="en-US"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存储密集型</a:t>
              </a:r>
              <a:r>
                <a:rPr lang="en-US" altLang="zh-CN"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KD1</a:t>
              </a:r>
              <a:endParaRPr lang="en-US"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914478"/>
              <a:endParaRPr lang="zh-CN" altLang="en-US" sz="1400"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矩形 17"/>
            <p:cNvSpPr/>
            <p:nvPr/>
          </p:nvSpPr>
          <p:spPr>
            <a:xfrm>
              <a:off x="9494704" y="1758977"/>
              <a:ext cx="1464249" cy="423155"/>
            </a:xfrm>
            <a:prstGeom prst="rect">
              <a:avLst/>
            </a:prstGeom>
          </p:spPr>
          <p:txBody>
            <a:bodyPr wrap="square">
              <a:spAutoFit/>
            </a:bodyPr>
            <a:lstStyle/>
            <a:p>
              <a:pPr algn="ctr" defTabSz="1219516">
                <a:defRPr/>
              </a:pPr>
              <a:r>
                <a:rPr lang="en-US" altLang="zh-CN" sz="10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0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核数：</a:t>
              </a:r>
              <a:r>
                <a:rPr lang="en-US" altLang="zh-CN" sz="10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128</a:t>
              </a:r>
              <a:r>
                <a:rPr lang="zh-CN" altLang="en-US" sz="10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核</a:t>
              </a:r>
              <a:endParaRPr lang="en-US" altLang="zh-CN" sz="10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1219516">
                <a:defRPr/>
              </a:pPr>
              <a:r>
                <a:rPr lang="en-US" altLang="zh-CN" sz="10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0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主频：</a:t>
              </a:r>
              <a:r>
                <a:rPr lang="en-US" altLang="zh-CN" sz="10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2.6GHz</a:t>
              </a:r>
            </a:p>
            <a:p>
              <a:pPr algn="ctr" defTabSz="1219516">
                <a:defRPr/>
              </a:pPr>
              <a:r>
                <a:rPr lang="zh-CN" altLang="en-US" sz="1000" kern="0"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内存：</a:t>
              </a:r>
              <a:r>
                <a:rPr lang="en-US" altLang="zh-CN" sz="1000" kern="0"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192G/384G</a:t>
              </a:r>
            </a:p>
            <a:p>
              <a:pPr algn="ctr" defTabSz="1219516">
                <a:defRPr/>
              </a:pPr>
              <a:r>
                <a:rPr lang="zh-CN" altLang="en-US" sz="1000" kern="0"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存储：</a:t>
              </a:r>
              <a:r>
                <a:rPr lang="en-US" altLang="zh-CN" sz="900" kern="0"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12 </a:t>
              </a:r>
              <a:r>
                <a:rPr lang="zh-CN" altLang="en-US" sz="900" kern="0"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 </a:t>
              </a:r>
              <a:r>
                <a:rPr lang="en-US" altLang="zh-CN" sz="900" kern="0"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10T SATA</a:t>
              </a:r>
              <a:endParaRPr lang="zh-CN" altLang="en-US" sz="900" kern="0"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sp>
        <p:nvSpPr>
          <p:cNvPr id="26" name="矩形 25">
            <a:extLst>
              <a:ext uri="{FF2B5EF4-FFF2-40B4-BE49-F238E27FC236}">
                <a16:creationId xmlns="" xmlns:a16="http://schemas.microsoft.com/office/drawing/2014/main" id="{4D49DD3D-E0CC-453E-BCA5-24AAF8A133C3}"/>
              </a:ext>
            </a:extLst>
          </p:cNvPr>
          <p:cNvSpPr/>
          <p:nvPr/>
        </p:nvSpPr>
        <p:spPr>
          <a:xfrm>
            <a:off x="5885841" y="2013038"/>
            <a:ext cx="415498" cy="230832"/>
          </a:xfrm>
          <a:prstGeom prst="rect">
            <a:avLst/>
          </a:prstGeom>
        </p:spPr>
        <p:txBody>
          <a:bodyPr wrap="none">
            <a:spAutoFit/>
          </a:bodyPr>
          <a:lstStyle/>
          <a:p>
            <a:pPr algn="ctr" defTabSz="914478"/>
            <a:r>
              <a:rPr lang="zh-CN" altLang="en-US" sz="900" dirty="0">
                <a:solidFill>
                  <a:srgbClr val="888888"/>
                </a:solidFill>
                <a:latin typeface="Huawei Sans" panose="020C0503030203020204" pitchFamily="34" charset="0"/>
                <a:ea typeface="方正兰亭黑简体" panose="02000000000000000000" pitchFamily="2" charset="-122"/>
                <a:sym typeface="Huawei Sans" panose="020C0503030203020204" pitchFamily="34" charset="0"/>
              </a:rPr>
              <a:t>超算</a:t>
            </a:r>
          </a:p>
        </p:txBody>
      </p:sp>
      <p:sp>
        <p:nvSpPr>
          <p:cNvPr id="27" name="矩形 26">
            <a:extLst>
              <a:ext uri="{FF2B5EF4-FFF2-40B4-BE49-F238E27FC236}">
                <a16:creationId xmlns="" xmlns:a16="http://schemas.microsoft.com/office/drawing/2014/main" id="{196F9804-31BB-498F-B7EE-CA2BB8366771}"/>
              </a:ext>
            </a:extLst>
          </p:cNvPr>
          <p:cNvSpPr/>
          <p:nvPr/>
        </p:nvSpPr>
        <p:spPr>
          <a:xfrm>
            <a:off x="4471263" y="2006846"/>
            <a:ext cx="530915" cy="230832"/>
          </a:xfrm>
          <a:prstGeom prst="rect">
            <a:avLst/>
          </a:prstGeom>
        </p:spPr>
        <p:txBody>
          <a:bodyPr wrap="none">
            <a:spAutoFit/>
          </a:bodyPr>
          <a:lstStyle/>
          <a:p>
            <a:pPr algn="ctr" defTabSz="914478"/>
            <a:r>
              <a:rPr lang="zh-CN" altLang="en-US" sz="900" dirty="0">
                <a:solidFill>
                  <a:srgbClr val="888888"/>
                </a:solidFill>
                <a:latin typeface="Huawei Sans" panose="020C0503030203020204" pitchFamily="34" charset="0"/>
                <a:ea typeface="方正兰亭黑简体" panose="02000000000000000000" pitchFamily="2" charset="-122"/>
                <a:sym typeface="Huawei Sans" panose="020C0503030203020204" pitchFamily="34" charset="0"/>
              </a:rPr>
              <a:t>大数据</a:t>
            </a:r>
          </a:p>
        </p:txBody>
      </p:sp>
      <p:sp>
        <p:nvSpPr>
          <p:cNvPr id="28" name="矩形 27">
            <a:extLst>
              <a:ext uri="{FF2B5EF4-FFF2-40B4-BE49-F238E27FC236}">
                <a16:creationId xmlns="" xmlns:a16="http://schemas.microsoft.com/office/drawing/2014/main" id="{DAB0838F-6D5B-4751-BCA3-AA6527E867FC}"/>
              </a:ext>
            </a:extLst>
          </p:cNvPr>
          <p:cNvSpPr/>
          <p:nvPr/>
        </p:nvSpPr>
        <p:spPr>
          <a:xfrm>
            <a:off x="2863339" y="2013038"/>
            <a:ext cx="646331" cy="230832"/>
          </a:xfrm>
          <a:prstGeom prst="rect">
            <a:avLst/>
          </a:prstGeom>
        </p:spPr>
        <p:txBody>
          <a:bodyPr wrap="none">
            <a:spAutoFit/>
          </a:bodyPr>
          <a:lstStyle/>
          <a:p>
            <a:pPr algn="ctr" defTabSz="914478"/>
            <a:r>
              <a:rPr lang="zh-CN" altLang="en-US" sz="900" dirty="0">
                <a:solidFill>
                  <a:srgbClr val="888888"/>
                </a:solidFill>
                <a:latin typeface="Huawei Sans" panose="020C0503030203020204" pitchFamily="34" charset="0"/>
                <a:ea typeface="方正兰亭黑简体" panose="02000000000000000000" pitchFamily="2" charset="-122"/>
                <a:sym typeface="Huawei Sans" panose="020C0503030203020204" pitchFamily="34" charset="0"/>
              </a:rPr>
              <a:t>企业应用</a:t>
            </a:r>
          </a:p>
        </p:txBody>
      </p:sp>
      <p:sp>
        <p:nvSpPr>
          <p:cNvPr id="29" name="矩形 28">
            <a:extLst>
              <a:ext uri="{FF2B5EF4-FFF2-40B4-BE49-F238E27FC236}">
                <a16:creationId xmlns="" xmlns:a16="http://schemas.microsoft.com/office/drawing/2014/main" id="{EA573E0C-22C0-4FF8-A799-8D750F3341D5}"/>
              </a:ext>
            </a:extLst>
          </p:cNvPr>
          <p:cNvSpPr/>
          <p:nvPr/>
        </p:nvSpPr>
        <p:spPr>
          <a:xfrm>
            <a:off x="7188790" y="2036419"/>
            <a:ext cx="646331" cy="230832"/>
          </a:xfrm>
          <a:prstGeom prst="rect">
            <a:avLst/>
          </a:prstGeom>
        </p:spPr>
        <p:txBody>
          <a:bodyPr wrap="none">
            <a:spAutoFit/>
          </a:bodyPr>
          <a:lstStyle/>
          <a:p>
            <a:pPr algn="ctr" defTabSz="914478"/>
            <a:r>
              <a:rPr lang="zh-CN" altLang="en-US" sz="900" dirty="0">
                <a:solidFill>
                  <a:srgbClr val="888888"/>
                </a:solidFill>
                <a:latin typeface="Huawei Sans" panose="020C0503030203020204" pitchFamily="34" charset="0"/>
                <a:ea typeface="方正兰亭黑简体" panose="02000000000000000000" pitchFamily="2" charset="-122"/>
                <a:sym typeface="Huawei Sans" panose="020C0503030203020204" pitchFamily="34" charset="0"/>
              </a:rPr>
              <a:t>气象环保</a:t>
            </a:r>
          </a:p>
        </p:txBody>
      </p:sp>
      <p:sp>
        <p:nvSpPr>
          <p:cNvPr id="30" name="矩形 29">
            <a:extLst>
              <a:ext uri="{FF2B5EF4-FFF2-40B4-BE49-F238E27FC236}">
                <a16:creationId xmlns="" xmlns:a16="http://schemas.microsoft.com/office/drawing/2014/main" id="{2DFB2252-20E5-45F3-BD81-A095C8B94217}"/>
              </a:ext>
            </a:extLst>
          </p:cNvPr>
          <p:cNvSpPr/>
          <p:nvPr/>
        </p:nvSpPr>
        <p:spPr>
          <a:xfrm>
            <a:off x="8541455" y="2035807"/>
            <a:ext cx="646331" cy="230832"/>
          </a:xfrm>
          <a:prstGeom prst="rect">
            <a:avLst/>
          </a:prstGeom>
        </p:spPr>
        <p:txBody>
          <a:bodyPr wrap="none">
            <a:spAutoFit/>
          </a:bodyPr>
          <a:lstStyle/>
          <a:p>
            <a:pPr algn="ctr" defTabSz="914478"/>
            <a:r>
              <a:rPr lang="zh-CN" altLang="en-US" sz="900" dirty="0">
                <a:solidFill>
                  <a:srgbClr val="888888"/>
                </a:solidFill>
                <a:latin typeface="Huawei Sans" panose="020C0503030203020204" pitchFamily="34" charset="0"/>
                <a:ea typeface="方正兰亭黑简体" panose="02000000000000000000" pitchFamily="2" charset="-122"/>
                <a:sym typeface="Huawei Sans" panose="020C0503030203020204" pitchFamily="34" charset="0"/>
              </a:rPr>
              <a:t>基因测序</a:t>
            </a:r>
          </a:p>
        </p:txBody>
      </p:sp>
      <p:pic>
        <p:nvPicPr>
          <p:cNvPr id="31" name="图片 30">
            <a:extLst>
              <a:ext uri="{FF2B5EF4-FFF2-40B4-BE49-F238E27FC236}">
                <a16:creationId xmlns="" xmlns:a16="http://schemas.microsoft.com/office/drawing/2014/main" id="{B6CB7155-7C91-4D41-8B86-351DFA0492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2800" y="1199771"/>
            <a:ext cx="802270" cy="782906"/>
          </a:xfrm>
          <a:prstGeom prst="rect">
            <a:avLst/>
          </a:prstGeom>
        </p:spPr>
      </p:pic>
      <p:pic>
        <p:nvPicPr>
          <p:cNvPr id="32" name="图片 31">
            <a:extLst>
              <a:ext uri="{FF2B5EF4-FFF2-40B4-BE49-F238E27FC236}">
                <a16:creationId xmlns="" xmlns:a16="http://schemas.microsoft.com/office/drawing/2014/main" id="{92361709-E2A0-4844-934F-33095C8FAC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7344" y="1180540"/>
            <a:ext cx="802593" cy="782906"/>
          </a:xfrm>
          <a:prstGeom prst="rect">
            <a:avLst/>
          </a:prstGeom>
        </p:spPr>
      </p:pic>
      <p:pic>
        <p:nvPicPr>
          <p:cNvPr id="33" name="图片 32">
            <a:extLst>
              <a:ext uri="{FF2B5EF4-FFF2-40B4-BE49-F238E27FC236}">
                <a16:creationId xmlns="" xmlns:a16="http://schemas.microsoft.com/office/drawing/2014/main" id="{5F779CDA-F2E9-4773-BCFF-1FE9BE771B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4112" y="1224668"/>
            <a:ext cx="802270" cy="782906"/>
          </a:xfrm>
          <a:prstGeom prst="rect">
            <a:avLst/>
          </a:prstGeom>
        </p:spPr>
      </p:pic>
      <p:pic>
        <p:nvPicPr>
          <p:cNvPr id="34" name="图片 33">
            <a:extLst>
              <a:ext uri="{FF2B5EF4-FFF2-40B4-BE49-F238E27FC236}">
                <a16:creationId xmlns="" xmlns:a16="http://schemas.microsoft.com/office/drawing/2014/main" id="{9AC820C4-63C5-4AE7-92AC-A4B8415877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0770" y="1248700"/>
            <a:ext cx="802593" cy="782906"/>
          </a:xfrm>
          <a:prstGeom prst="rect">
            <a:avLst/>
          </a:prstGeom>
        </p:spPr>
      </p:pic>
      <p:pic>
        <p:nvPicPr>
          <p:cNvPr id="35" name="图片 34">
            <a:extLst>
              <a:ext uri="{FF2B5EF4-FFF2-40B4-BE49-F238E27FC236}">
                <a16:creationId xmlns="" xmlns:a16="http://schemas.microsoft.com/office/drawing/2014/main" id="{4CCA89BC-4319-4B42-9AD1-3BFC2DA3C7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55367" y="1226761"/>
            <a:ext cx="802270" cy="782906"/>
          </a:xfrm>
          <a:prstGeom prst="rect">
            <a:avLst/>
          </a:prstGeom>
        </p:spPr>
      </p:pic>
    </p:spTree>
    <p:extLst>
      <p:ext uri="{BB962C8B-B14F-4D97-AF65-F5344CB8AC3E}">
        <p14:creationId xmlns:p14="http://schemas.microsoft.com/office/powerpoint/2010/main" val="1887061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smtClean="0">
                <a:sym typeface="Huawei Sans" panose="020C0503030203020204" pitchFamily="34" charset="0"/>
              </a:rPr>
              <a:t>鲲鹏容器服务</a:t>
            </a:r>
            <a:endParaRPr lang="zh-CN" altLang="en-US" sz="3200" dirty="0">
              <a:sym typeface="Huawei Sans" panose="020C0503030203020204" pitchFamily="34" charset="0"/>
            </a:endParaRPr>
          </a:p>
        </p:txBody>
      </p:sp>
      <p:grpSp>
        <p:nvGrpSpPr>
          <p:cNvPr id="3" name="组合 2"/>
          <p:cNvGrpSpPr/>
          <p:nvPr/>
        </p:nvGrpSpPr>
        <p:grpSpPr>
          <a:xfrm>
            <a:off x="572047" y="2901348"/>
            <a:ext cx="4259089" cy="3247442"/>
            <a:chOff x="264939" y="1026272"/>
            <a:chExt cx="6606747" cy="5037469"/>
          </a:xfrm>
        </p:grpSpPr>
        <p:sp>
          <p:nvSpPr>
            <p:cNvPr id="4" name="圆角矩形 3"/>
            <p:cNvSpPr/>
            <p:nvPr/>
          </p:nvSpPr>
          <p:spPr>
            <a:xfrm>
              <a:off x="1831271" y="2656725"/>
              <a:ext cx="1152095" cy="576047"/>
            </a:xfrm>
            <a:prstGeom prst="roundRect">
              <a:avLst/>
            </a:prstGeom>
            <a:gradFill rotWithShape="1">
              <a:gsLst>
                <a:gs pos="0">
                  <a:srgbClr val="7F0000">
                    <a:lumMod val="110000"/>
                    <a:satMod val="105000"/>
                    <a:tint val="67000"/>
                  </a:srgbClr>
                </a:gs>
                <a:gs pos="50000">
                  <a:srgbClr val="7F0000">
                    <a:lumMod val="105000"/>
                    <a:satMod val="103000"/>
                    <a:tint val="73000"/>
                  </a:srgbClr>
                </a:gs>
                <a:gs pos="100000">
                  <a:srgbClr val="7F0000">
                    <a:lumMod val="105000"/>
                    <a:satMod val="109000"/>
                    <a:tint val="81000"/>
                  </a:srgbClr>
                </a:gs>
              </a:gsLst>
              <a:lin ang="5400000" scaled="0"/>
            </a:gradFill>
            <a:ln w="6350" cap="flat" cmpd="sng" algn="ctr">
              <a:solidFill>
                <a:srgbClr val="7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err="1"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containerOps</a:t>
              </a:r>
              <a:endParaRPr kumimoji="0" lang="en-US" sz="8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圆角矩形 4"/>
            <p:cNvSpPr/>
            <p:nvPr/>
          </p:nvSpPr>
          <p:spPr>
            <a:xfrm>
              <a:off x="3487407" y="1737334"/>
              <a:ext cx="1152095" cy="576047"/>
            </a:xfrm>
            <a:prstGeom prst="roundRect">
              <a:avLst/>
            </a:prstGeom>
            <a:gradFill rotWithShape="1">
              <a:gsLst>
                <a:gs pos="0">
                  <a:srgbClr val="7F0000">
                    <a:lumMod val="110000"/>
                    <a:satMod val="105000"/>
                    <a:tint val="67000"/>
                  </a:srgbClr>
                </a:gs>
                <a:gs pos="50000">
                  <a:srgbClr val="7F0000">
                    <a:lumMod val="105000"/>
                    <a:satMod val="103000"/>
                    <a:tint val="73000"/>
                  </a:srgbClr>
                </a:gs>
                <a:gs pos="100000">
                  <a:srgbClr val="7F0000">
                    <a:lumMod val="105000"/>
                    <a:satMod val="109000"/>
                    <a:tint val="81000"/>
                  </a:srgbClr>
                </a:gs>
              </a:gsLst>
              <a:lin ang="5400000" scaled="0"/>
            </a:gradFill>
            <a:ln w="6350" cap="flat" cmpd="sng" algn="ctr">
              <a:solidFill>
                <a:srgbClr val="7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SWR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镜像仓库</a:t>
              </a:r>
              <a:endParaRPr kumimoji="0" lang="en-US" sz="8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矩形 5"/>
            <p:cNvSpPr/>
            <p:nvPr/>
          </p:nvSpPr>
          <p:spPr>
            <a:xfrm>
              <a:off x="264939" y="2716680"/>
              <a:ext cx="701266" cy="412017"/>
            </a:xfrm>
            <a:prstGeom prst="rect">
              <a:avLst/>
            </a:prstGeom>
            <a:gradFill rotWithShape="1">
              <a:gsLst>
                <a:gs pos="0">
                  <a:srgbClr val="30B5C5">
                    <a:satMod val="103000"/>
                    <a:lumMod val="102000"/>
                    <a:tint val="94000"/>
                  </a:srgbClr>
                </a:gs>
                <a:gs pos="50000">
                  <a:srgbClr val="30B5C5">
                    <a:satMod val="110000"/>
                    <a:lumMod val="100000"/>
                    <a:shade val="100000"/>
                  </a:srgbClr>
                </a:gs>
                <a:gs pos="100000">
                  <a:srgbClr val="30B5C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5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用户应用</a:t>
              </a:r>
              <a:endParaRPr kumimoji="0" lang="en-US" sz="5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右箭头 6"/>
            <p:cNvSpPr/>
            <p:nvPr/>
          </p:nvSpPr>
          <p:spPr>
            <a:xfrm>
              <a:off x="1111212" y="2823476"/>
              <a:ext cx="576047" cy="250368"/>
            </a:xfrm>
            <a:prstGeom prst="rightArrow">
              <a:avLst/>
            </a:prstGeom>
            <a:gradFill rotWithShape="1">
              <a:gsLst>
                <a:gs pos="0">
                  <a:srgbClr val="FCC800">
                    <a:satMod val="103000"/>
                    <a:lumMod val="102000"/>
                    <a:tint val="94000"/>
                  </a:srgbClr>
                </a:gs>
                <a:gs pos="50000">
                  <a:srgbClr val="FCC800">
                    <a:satMod val="110000"/>
                    <a:lumMod val="100000"/>
                    <a:shade val="100000"/>
                  </a:srgbClr>
                </a:gs>
                <a:gs pos="100000">
                  <a:srgbClr val="FCC80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形状 7"/>
            <p:cNvSpPr/>
            <p:nvPr/>
          </p:nvSpPr>
          <p:spPr>
            <a:xfrm rot="16669725" flipV="1">
              <a:off x="3212158" y="2249819"/>
              <a:ext cx="550498" cy="813817"/>
            </a:xfrm>
            <a:prstGeom prst="swooshArrow">
              <a:avLst>
                <a:gd name="adj1" fmla="val 26588"/>
                <a:gd name="adj2" fmla="val 31370"/>
              </a:avLst>
            </a:prstGeom>
            <a:gradFill rotWithShape="1">
              <a:gsLst>
                <a:gs pos="0">
                  <a:srgbClr val="FCC800">
                    <a:satMod val="103000"/>
                    <a:lumMod val="102000"/>
                    <a:tint val="94000"/>
                  </a:srgbClr>
                </a:gs>
                <a:gs pos="50000">
                  <a:srgbClr val="FCC800">
                    <a:satMod val="110000"/>
                    <a:lumMod val="100000"/>
                    <a:shade val="100000"/>
                  </a:srgbClr>
                </a:gs>
                <a:gs pos="100000">
                  <a:srgbClr val="FCC80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vert="horz" wrap="square" lIns="91380" tIns="45690" rIns="91380" bIns="45690" numCol="1" anchor="t" anchorCtr="0" compatLnSpc="1">
              <a:prstTxWarp prst="textNoShape">
                <a:avLst/>
              </a:prstTxWarp>
            </a:bodyPr>
            <a:lstStyle/>
            <a:p>
              <a:pPr marL="0" marR="0" lvl="0" indent="0" defTabSz="913760" eaLnBrk="1" fontAlgn="base" latinLnBrk="0" hangingPunct="1">
                <a:lnSpc>
                  <a:spcPct val="100000"/>
                </a:lnSpc>
                <a:spcBef>
                  <a:spcPct val="0"/>
                </a:spcBef>
                <a:spcAft>
                  <a:spcPct val="0"/>
                </a:spcAft>
                <a:buClrTx/>
                <a:buSzTx/>
                <a:buFontTx/>
                <a:buNone/>
                <a:tabLst/>
                <a:defRPr/>
              </a:pPr>
              <a:endParaRPr kumimoji="0" lang="zh-CN" altLang="en-US" sz="8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圆角矩形 8"/>
            <p:cNvSpPr/>
            <p:nvPr/>
          </p:nvSpPr>
          <p:spPr>
            <a:xfrm>
              <a:off x="5359561" y="2637728"/>
              <a:ext cx="1152095" cy="576047"/>
            </a:xfrm>
            <a:prstGeom prst="roundRect">
              <a:avLst/>
            </a:prstGeom>
            <a:gradFill rotWithShape="1">
              <a:gsLst>
                <a:gs pos="0">
                  <a:srgbClr val="7F0000">
                    <a:lumMod val="110000"/>
                    <a:satMod val="105000"/>
                    <a:tint val="67000"/>
                  </a:srgbClr>
                </a:gs>
                <a:gs pos="50000">
                  <a:srgbClr val="7F0000">
                    <a:lumMod val="105000"/>
                    <a:satMod val="103000"/>
                    <a:tint val="73000"/>
                  </a:srgbClr>
                </a:gs>
                <a:gs pos="100000">
                  <a:srgbClr val="7F0000">
                    <a:lumMod val="105000"/>
                    <a:satMod val="109000"/>
                    <a:tint val="81000"/>
                  </a:srgbClr>
                </a:gs>
              </a:gsLst>
              <a:lin ang="5400000" scaled="0"/>
            </a:gradFill>
            <a:ln w="6350" cap="flat" cmpd="sng" algn="ctr">
              <a:solidFill>
                <a:srgbClr val="7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容器服务</a:t>
              </a:r>
              <a:endParaRPr kumimoji="0" lang="en-US" sz="10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圆角矩形 9"/>
            <p:cNvSpPr/>
            <p:nvPr/>
          </p:nvSpPr>
          <p:spPr>
            <a:xfrm>
              <a:off x="1903277" y="4191589"/>
              <a:ext cx="864071" cy="504042"/>
            </a:xfrm>
            <a:prstGeom prst="roundRect">
              <a:avLst/>
            </a:prstGeom>
            <a:gradFill rotWithShape="1">
              <a:gsLst>
                <a:gs pos="0">
                  <a:srgbClr val="7F0000">
                    <a:lumMod val="110000"/>
                    <a:satMod val="105000"/>
                    <a:tint val="67000"/>
                  </a:srgbClr>
                </a:gs>
                <a:gs pos="50000">
                  <a:srgbClr val="7F0000">
                    <a:lumMod val="105000"/>
                    <a:satMod val="103000"/>
                    <a:tint val="73000"/>
                  </a:srgbClr>
                </a:gs>
                <a:gs pos="100000">
                  <a:srgbClr val="7F0000">
                    <a:lumMod val="105000"/>
                    <a:satMod val="109000"/>
                    <a:tint val="81000"/>
                  </a:srgbClr>
                </a:gs>
              </a:gsLst>
              <a:lin ang="5400000" scaled="0"/>
            </a:gradFill>
            <a:ln w="6350" cap="flat" cmpd="sng" algn="ctr">
              <a:solidFill>
                <a:srgbClr val="7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X86</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节点</a:t>
              </a:r>
              <a:endParaRPr kumimoji="0" 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圆角矩形 10"/>
            <p:cNvSpPr/>
            <p:nvPr/>
          </p:nvSpPr>
          <p:spPr>
            <a:xfrm>
              <a:off x="1903277" y="4789456"/>
              <a:ext cx="864071" cy="504042"/>
            </a:xfrm>
            <a:prstGeom prst="roundRect">
              <a:avLst/>
            </a:prstGeom>
            <a:gradFill rotWithShape="1">
              <a:gsLst>
                <a:gs pos="0">
                  <a:srgbClr val="7F0000">
                    <a:lumMod val="110000"/>
                    <a:satMod val="105000"/>
                    <a:tint val="67000"/>
                  </a:srgbClr>
                </a:gs>
                <a:gs pos="50000">
                  <a:srgbClr val="7F0000">
                    <a:lumMod val="105000"/>
                    <a:satMod val="103000"/>
                    <a:tint val="73000"/>
                  </a:srgbClr>
                </a:gs>
                <a:gs pos="100000">
                  <a:srgbClr val="7F0000">
                    <a:lumMod val="105000"/>
                    <a:satMod val="109000"/>
                    <a:tint val="81000"/>
                  </a:srgbClr>
                </a:gs>
              </a:gsLst>
              <a:lin ang="5400000" scaled="0"/>
            </a:gradFill>
            <a:ln w="6350" cap="flat" cmpd="sng" algn="ctr">
              <a:solidFill>
                <a:srgbClr val="7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X86</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节点</a:t>
              </a:r>
              <a:endParaRPr kumimoji="0" 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圆角矩形 11"/>
            <p:cNvSpPr/>
            <p:nvPr/>
          </p:nvSpPr>
          <p:spPr>
            <a:xfrm>
              <a:off x="2839355" y="4191589"/>
              <a:ext cx="864071" cy="504042"/>
            </a:xfrm>
            <a:prstGeom prst="roundRect">
              <a:avLst/>
            </a:prstGeom>
            <a:gradFill rotWithShape="1">
              <a:gsLst>
                <a:gs pos="0">
                  <a:srgbClr val="7F0000">
                    <a:lumMod val="110000"/>
                    <a:satMod val="105000"/>
                    <a:tint val="67000"/>
                  </a:srgbClr>
                </a:gs>
                <a:gs pos="50000">
                  <a:srgbClr val="7F0000">
                    <a:lumMod val="105000"/>
                    <a:satMod val="103000"/>
                    <a:tint val="73000"/>
                  </a:srgbClr>
                </a:gs>
                <a:gs pos="100000">
                  <a:srgbClr val="7F0000">
                    <a:lumMod val="105000"/>
                    <a:satMod val="109000"/>
                    <a:tint val="81000"/>
                  </a:srgbClr>
                </a:gs>
              </a:gsLst>
              <a:lin ang="5400000" scaled="0"/>
            </a:gradFill>
            <a:ln w="6350" cap="flat" cmpd="sng" algn="ctr">
              <a:solidFill>
                <a:srgbClr val="7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X86</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节点</a:t>
              </a:r>
              <a:endParaRPr kumimoji="0" 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圆角矩形 12"/>
            <p:cNvSpPr/>
            <p:nvPr/>
          </p:nvSpPr>
          <p:spPr>
            <a:xfrm>
              <a:off x="2839355" y="4789456"/>
              <a:ext cx="864071" cy="504042"/>
            </a:xfrm>
            <a:prstGeom prst="roundRect">
              <a:avLst/>
            </a:prstGeom>
            <a:gradFill rotWithShape="1">
              <a:gsLst>
                <a:gs pos="0">
                  <a:srgbClr val="7F0000">
                    <a:lumMod val="110000"/>
                    <a:satMod val="105000"/>
                    <a:tint val="67000"/>
                  </a:srgbClr>
                </a:gs>
                <a:gs pos="50000">
                  <a:srgbClr val="7F0000">
                    <a:lumMod val="105000"/>
                    <a:satMod val="103000"/>
                    <a:tint val="73000"/>
                  </a:srgbClr>
                </a:gs>
                <a:gs pos="100000">
                  <a:srgbClr val="7F0000">
                    <a:lumMod val="105000"/>
                    <a:satMod val="109000"/>
                    <a:tint val="81000"/>
                  </a:srgbClr>
                </a:gs>
              </a:gsLst>
              <a:lin ang="5400000" scaled="0"/>
            </a:gradFill>
            <a:ln w="6350" cap="flat" cmpd="sng" algn="ctr">
              <a:solidFill>
                <a:srgbClr val="7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X86</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节点</a:t>
              </a:r>
              <a:endParaRPr kumimoji="0" 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圆角矩形 13"/>
            <p:cNvSpPr/>
            <p:nvPr/>
          </p:nvSpPr>
          <p:spPr>
            <a:xfrm>
              <a:off x="3991449" y="4200347"/>
              <a:ext cx="864071" cy="504042"/>
            </a:xfrm>
            <a:prstGeom prst="roundRect">
              <a:avLst/>
            </a:prstGeom>
            <a:gradFill rotWithShape="1">
              <a:gsLst>
                <a:gs pos="0">
                  <a:srgbClr val="1D1D1A">
                    <a:satMod val="103000"/>
                    <a:lumMod val="102000"/>
                    <a:tint val="94000"/>
                  </a:srgbClr>
                </a:gs>
                <a:gs pos="50000">
                  <a:srgbClr val="1D1D1A">
                    <a:satMod val="110000"/>
                    <a:lumMod val="100000"/>
                    <a:shade val="100000"/>
                  </a:srgbClr>
                </a:gs>
                <a:gs pos="100000">
                  <a:srgbClr val="1D1D1A">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鲲鹏节点</a:t>
              </a:r>
              <a:endParaRPr kumimoji="0" 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圆角矩形 14"/>
            <p:cNvSpPr/>
            <p:nvPr/>
          </p:nvSpPr>
          <p:spPr>
            <a:xfrm>
              <a:off x="3991449" y="4798215"/>
              <a:ext cx="864071" cy="504042"/>
            </a:xfrm>
            <a:prstGeom prst="roundRect">
              <a:avLst/>
            </a:prstGeom>
            <a:gradFill rotWithShape="1">
              <a:gsLst>
                <a:gs pos="0">
                  <a:srgbClr val="1D1D1A">
                    <a:satMod val="103000"/>
                    <a:lumMod val="102000"/>
                    <a:tint val="94000"/>
                  </a:srgbClr>
                </a:gs>
                <a:gs pos="50000">
                  <a:srgbClr val="1D1D1A">
                    <a:satMod val="110000"/>
                    <a:lumMod val="100000"/>
                    <a:shade val="100000"/>
                  </a:srgbClr>
                </a:gs>
                <a:gs pos="100000">
                  <a:srgbClr val="1D1D1A">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鲲鹏节点</a:t>
              </a:r>
              <a:endParaRPr kumimoji="0" 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圆角矩形 15"/>
            <p:cNvSpPr/>
            <p:nvPr/>
          </p:nvSpPr>
          <p:spPr>
            <a:xfrm>
              <a:off x="4927526" y="4200347"/>
              <a:ext cx="864071" cy="504042"/>
            </a:xfrm>
            <a:prstGeom prst="roundRect">
              <a:avLst/>
            </a:prstGeom>
            <a:gradFill rotWithShape="1">
              <a:gsLst>
                <a:gs pos="0">
                  <a:srgbClr val="1D1D1A">
                    <a:satMod val="103000"/>
                    <a:lumMod val="102000"/>
                    <a:tint val="94000"/>
                  </a:srgbClr>
                </a:gs>
                <a:gs pos="50000">
                  <a:srgbClr val="1D1D1A">
                    <a:satMod val="110000"/>
                    <a:lumMod val="100000"/>
                    <a:shade val="100000"/>
                  </a:srgbClr>
                </a:gs>
                <a:gs pos="100000">
                  <a:srgbClr val="1D1D1A">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鲲鹏节点</a:t>
              </a:r>
              <a:endParaRPr kumimoji="0" 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圆角矩形 16"/>
            <p:cNvSpPr/>
            <p:nvPr/>
          </p:nvSpPr>
          <p:spPr>
            <a:xfrm>
              <a:off x="4927526" y="4798215"/>
              <a:ext cx="864071" cy="504042"/>
            </a:xfrm>
            <a:prstGeom prst="roundRect">
              <a:avLst/>
            </a:prstGeom>
            <a:gradFill rotWithShape="1">
              <a:gsLst>
                <a:gs pos="0">
                  <a:srgbClr val="1D1D1A">
                    <a:satMod val="103000"/>
                    <a:lumMod val="102000"/>
                    <a:tint val="94000"/>
                  </a:srgbClr>
                </a:gs>
                <a:gs pos="50000">
                  <a:srgbClr val="1D1D1A">
                    <a:satMod val="110000"/>
                    <a:lumMod val="100000"/>
                    <a:shade val="100000"/>
                  </a:srgbClr>
                </a:gs>
                <a:gs pos="100000">
                  <a:srgbClr val="1D1D1A">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鲲鹏节点</a:t>
              </a:r>
              <a:endParaRPr kumimoji="0" 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圆角矩形 17"/>
            <p:cNvSpPr/>
            <p:nvPr/>
          </p:nvSpPr>
          <p:spPr>
            <a:xfrm>
              <a:off x="5863603" y="4200347"/>
              <a:ext cx="864071" cy="504042"/>
            </a:xfrm>
            <a:prstGeom prst="roundRect">
              <a:avLst/>
            </a:prstGeom>
            <a:gradFill rotWithShape="1">
              <a:gsLst>
                <a:gs pos="0">
                  <a:srgbClr val="1D1D1A">
                    <a:satMod val="103000"/>
                    <a:lumMod val="102000"/>
                    <a:tint val="94000"/>
                  </a:srgbClr>
                </a:gs>
                <a:gs pos="50000">
                  <a:srgbClr val="1D1D1A">
                    <a:satMod val="110000"/>
                    <a:lumMod val="100000"/>
                    <a:shade val="100000"/>
                  </a:srgbClr>
                </a:gs>
                <a:gs pos="100000">
                  <a:srgbClr val="1D1D1A">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鲲鹏节点</a:t>
              </a:r>
              <a:endParaRPr kumimoji="0" 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圆角矩形 18"/>
            <p:cNvSpPr/>
            <p:nvPr/>
          </p:nvSpPr>
          <p:spPr>
            <a:xfrm>
              <a:off x="5863603" y="4798215"/>
              <a:ext cx="864071" cy="504042"/>
            </a:xfrm>
            <a:prstGeom prst="roundRect">
              <a:avLst/>
            </a:prstGeom>
            <a:gradFill rotWithShape="1">
              <a:gsLst>
                <a:gs pos="0">
                  <a:srgbClr val="1D1D1A">
                    <a:satMod val="103000"/>
                    <a:lumMod val="102000"/>
                    <a:tint val="94000"/>
                  </a:srgbClr>
                </a:gs>
                <a:gs pos="50000">
                  <a:srgbClr val="1D1D1A">
                    <a:satMod val="110000"/>
                    <a:lumMod val="100000"/>
                    <a:shade val="100000"/>
                  </a:srgbClr>
                </a:gs>
                <a:gs pos="100000">
                  <a:srgbClr val="1D1D1A">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鲲鹏节点</a:t>
              </a:r>
              <a:endParaRPr kumimoji="0" 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矩形 19"/>
            <p:cNvSpPr/>
            <p:nvPr/>
          </p:nvSpPr>
          <p:spPr>
            <a:xfrm>
              <a:off x="1831272" y="3944013"/>
              <a:ext cx="2006867" cy="1503232"/>
            </a:xfrm>
            <a:prstGeom prst="rect">
              <a:avLst/>
            </a:prstGeom>
            <a:noFill/>
            <a:ln w="12700" cap="flat" cmpd="sng" algn="ctr">
              <a:solidFill>
                <a:srgbClr val="1D1D1A"/>
              </a:solidFill>
              <a:prstDash val="dash"/>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X86</a:t>
              </a:r>
              <a:r>
                <a:rPr kumimoji="0" lang="zh-CN" altLang="en-US" sz="800" b="1"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资源池</a:t>
              </a:r>
              <a:endParaRPr kumimoji="0" lang="en-US" sz="800" b="1"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矩形 20"/>
            <p:cNvSpPr/>
            <p:nvPr/>
          </p:nvSpPr>
          <p:spPr>
            <a:xfrm>
              <a:off x="3923804" y="3944012"/>
              <a:ext cx="2871515" cy="1503232"/>
            </a:xfrm>
            <a:prstGeom prst="rect">
              <a:avLst/>
            </a:prstGeom>
            <a:noFill/>
            <a:ln w="12700" cap="flat" cmpd="sng" algn="ctr">
              <a:solidFill>
                <a:srgbClr val="1D1D1A"/>
              </a:solidFill>
              <a:prstDash val="dash"/>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鲲鹏资源池</a:t>
              </a:r>
              <a:endParaRPr kumimoji="0" lang="en-US" sz="800" b="1"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2" name="曲线连接符 21"/>
            <p:cNvCxnSpPr>
              <a:stCxn id="5" idx="2"/>
              <a:endCxn id="20" idx="0"/>
            </p:cNvCxnSpPr>
            <p:nvPr/>
          </p:nvCxnSpPr>
          <p:spPr>
            <a:xfrm rot="5400000">
              <a:off x="2633766" y="2514324"/>
              <a:ext cx="1630631" cy="1228749"/>
            </a:xfrm>
            <a:prstGeom prst="curvedConnector3">
              <a:avLst/>
            </a:prstGeom>
            <a:noFill/>
            <a:ln w="19050" cap="flat" cmpd="sng" algn="ctr">
              <a:solidFill>
                <a:srgbClr val="00B050"/>
              </a:solidFill>
              <a:prstDash val="solid"/>
              <a:miter lim="800000"/>
              <a:tailEnd type="triangle"/>
            </a:ln>
            <a:effectLst/>
          </p:spPr>
        </p:cxnSp>
        <p:cxnSp>
          <p:nvCxnSpPr>
            <p:cNvPr id="23" name="曲线连接符 22"/>
            <p:cNvCxnSpPr>
              <a:stCxn id="5" idx="2"/>
              <a:endCxn id="21" idx="0"/>
            </p:cNvCxnSpPr>
            <p:nvPr/>
          </p:nvCxnSpPr>
          <p:spPr>
            <a:xfrm rot="16200000" flipH="1">
              <a:off x="3896193" y="2480644"/>
              <a:ext cx="1630630" cy="1296107"/>
            </a:xfrm>
            <a:prstGeom prst="curvedConnector3">
              <a:avLst/>
            </a:prstGeom>
            <a:noFill/>
            <a:ln w="19050" cap="flat" cmpd="sng" algn="ctr">
              <a:solidFill>
                <a:srgbClr val="00B050"/>
              </a:solidFill>
              <a:prstDash val="solid"/>
              <a:miter lim="800000"/>
              <a:tailEnd type="triangle"/>
            </a:ln>
            <a:effectLst/>
          </p:spPr>
        </p:cxnSp>
        <p:sp>
          <p:nvSpPr>
            <p:cNvPr id="24" name="文本框 23"/>
            <p:cNvSpPr txBox="1"/>
            <p:nvPr/>
          </p:nvSpPr>
          <p:spPr>
            <a:xfrm>
              <a:off x="3170542" y="3299281"/>
              <a:ext cx="895116" cy="33399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X86</a:t>
              </a:r>
              <a:r>
                <a:rPr kumimoji="0" lang="zh-CN" altLang="en-US" sz="8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镜像</a:t>
              </a:r>
              <a:endParaRPr kumimoji="0" lang="en-US" sz="8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文本框 24"/>
            <p:cNvSpPr txBox="1"/>
            <p:nvPr/>
          </p:nvSpPr>
          <p:spPr>
            <a:xfrm>
              <a:off x="4639503" y="3320876"/>
              <a:ext cx="922451" cy="33399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鲲鹏镜像</a:t>
              </a:r>
              <a:endParaRPr kumimoji="0" lang="en-US" sz="8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6" name="肘形连接符 25"/>
            <p:cNvCxnSpPr/>
            <p:nvPr/>
          </p:nvCxnSpPr>
          <p:spPr>
            <a:xfrm rot="5400000" flipH="1" flipV="1">
              <a:off x="4161966" y="836168"/>
              <a:ext cx="18997" cy="3528290"/>
            </a:xfrm>
            <a:prstGeom prst="bentConnector3">
              <a:avLst>
                <a:gd name="adj1" fmla="val 6391457"/>
              </a:avLst>
            </a:prstGeom>
            <a:noFill/>
            <a:ln w="98425" cap="flat" cmpd="sng" algn="ctr">
              <a:solidFill>
                <a:srgbClr val="FFFFFF">
                  <a:lumMod val="75000"/>
                </a:srgbClr>
              </a:solidFill>
              <a:prstDash val="solid"/>
              <a:miter lim="800000"/>
              <a:tailEnd type="triangle"/>
            </a:ln>
            <a:effectLst/>
          </p:spPr>
        </p:cxnSp>
        <p:sp>
          <p:nvSpPr>
            <p:cNvPr id="27" name="文本框 26"/>
            <p:cNvSpPr txBox="1"/>
            <p:nvPr/>
          </p:nvSpPr>
          <p:spPr>
            <a:xfrm>
              <a:off x="3777392" y="1026272"/>
              <a:ext cx="604364" cy="33399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部署</a:t>
              </a:r>
              <a:endParaRPr kumimoji="0" lang="en-US" sz="8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圆角矩形 27"/>
            <p:cNvSpPr/>
            <p:nvPr/>
          </p:nvSpPr>
          <p:spPr>
            <a:xfrm>
              <a:off x="1831272" y="5579356"/>
              <a:ext cx="2016167" cy="340376"/>
            </a:xfrm>
            <a:prstGeom prst="roundRect">
              <a:avLst/>
            </a:prstGeom>
            <a:gradFill rotWithShape="1">
              <a:gsLst>
                <a:gs pos="0">
                  <a:srgbClr val="7F0000">
                    <a:lumMod val="110000"/>
                    <a:satMod val="105000"/>
                    <a:tint val="67000"/>
                  </a:srgbClr>
                </a:gs>
                <a:gs pos="50000">
                  <a:srgbClr val="7F0000">
                    <a:lumMod val="105000"/>
                    <a:satMod val="103000"/>
                    <a:tint val="73000"/>
                  </a:srgbClr>
                </a:gs>
                <a:gs pos="100000">
                  <a:srgbClr val="7F0000">
                    <a:lumMod val="105000"/>
                    <a:satMod val="109000"/>
                    <a:tint val="81000"/>
                  </a:srgbClr>
                </a:gs>
              </a:gsLst>
              <a:lin ang="5400000" scaled="0"/>
            </a:gradFill>
            <a:ln w="6350" cap="flat" cmpd="sng" algn="ctr">
              <a:solidFill>
                <a:srgbClr val="7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X86</a:t>
              </a:r>
              <a:r>
                <a:rPr kumimoji="0" lang="zh-CN" alt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服务器</a:t>
              </a:r>
              <a:endParaRPr kumimoji="0" 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圆角矩形 28"/>
            <p:cNvSpPr/>
            <p:nvPr/>
          </p:nvSpPr>
          <p:spPr>
            <a:xfrm>
              <a:off x="3919442" y="5564553"/>
              <a:ext cx="2875877" cy="340376"/>
            </a:xfrm>
            <a:prstGeom prst="roundRect">
              <a:avLst/>
            </a:prstGeom>
            <a:gradFill rotWithShape="1">
              <a:gsLst>
                <a:gs pos="0">
                  <a:srgbClr val="1D1D1A">
                    <a:satMod val="103000"/>
                    <a:lumMod val="102000"/>
                    <a:tint val="94000"/>
                  </a:srgbClr>
                </a:gs>
                <a:gs pos="50000">
                  <a:srgbClr val="1D1D1A">
                    <a:satMod val="110000"/>
                    <a:lumMod val="100000"/>
                    <a:shade val="100000"/>
                  </a:srgbClr>
                </a:gs>
                <a:gs pos="100000">
                  <a:srgbClr val="1D1D1A">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泰山服务器</a:t>
              </a:r>
              <a:r>
                <a:rPr kumimoji="0" lang="en-US" altLang="zh-CN"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鲲鹏处理器</a:t>
              </a:r>
              <a:endParaRPr kumimoji="0" lang="en-US" sz="9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矩形 29"/>
            <p:cNvSpPr/>
            <p:nvPr/>
          </p:nvSpPr>
          <p:spPr>
            <a:xfrm>
              <a:off x="1759266" y="3667983"/>
              <a:ext cx="5112420" cy="2395758"/>
            </a:xfrm>
            <a:prstGeom prst="rect">
              <a:avLst/>
            </a:prstGeom>
            <a:noFill/>
            <a:ln w="12700" cap="flat" cmpd="sng" algn="ctr">
              <a:solidFill>
                <a:srgbClr val="1D1D1A"/>
              </a:solidFill>
              <a:prstDash val="dash"/>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容器集群</a:t>
              </a:r>
              <a:endParaRPr kumimoji="0" lang="en-US" sz="8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下箭头 30"/>
            <p:cNvSpPr/>
            <p:nvPr/>
          </p:nvSpPr>
          <p:spPr>
            <a:xfrm>
              <a:off x="5863602" y="3287431"/>
              <a:ext cx="216018" cy="328111"/>
            </a:xfrm>
            <a:prstGeom prst="downArrow">
              <a:avLst/>
            </a:prstGeom>
            <a:gradFill rotWithShape="1">
              <a:gsLst>
                <a:gs pos="0">
                  <a:srgbClr val="FCC800">
                    <a:satMod val="103000"/>
                    <a:lumMod val="102000"/>
                    <a:tint val="94000"/>
                  </a:srgbClr>
                </a:gs>
                <a:gs pos="50000">
                  <a:srgbClr val="FCC800">
                    <a:satMod val="110000"/>
                    <a:lumMod val="100000"/>
                    <a:shade val="100000"/>
                  </a:srgbClr>
                </a:gs>
                <a:gs pos="100000">
                  <a:srgbClr val="FCC80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文本框 31"/>
            <p:cNvSpPr txBox="1"/>
            <p:nvPr/>
          </p:nvSpPr>
          <p:spPr>
            <a:xfrm>
              <a:off x="879635" y="2421571"/>
              <a:ext cx="1146105" cy="33399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一键式</a:t>
              </a:r>
              <a:r>
                <a:rPr kumimoji="0" lang="en-US" altLang="zh-CN" sz="8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Build</a:t>
              </a:r>
              <a:endParaRPr kumimoji="0" lang="en-US" sz="8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文本框 32"/>
            <p:cNvSpPr txBox="1"/>
            <p:nvPr/>
          </p:nvSpPr>
          <p:spPr>
            <a:xfrm>
              <a:off x="3134143" y="1427448"/>
              <a:ext cx="1993507" cy="33399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multi-platform images</a:t>
              </a:r>
              <a:endParaRPr kumimoji="0" lang="en-US" sz="8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文本框 33"/>
            <p:cNvSpPr txBox="1"/>
            <p:nvPr/>
          </p:nvSpPr>
          <p:spPr>
            <a:xfrm>
              <a:off x="2600200" y="2430154"/>
              <a:ext cx="1280298" cy="33399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X86/</a:t>
              </a:r>
              <a:r>
                <a:rPr kumimoji="0" lang="zh-CN" altLang="en-US" sz="8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鲲鹏镜像</a:t>
              </a:r>
              <a:endParaRPr kumimoji="0" lang="en-US" sz="8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5" name="文本框 34"/>
          <p:cNvSpPr txBox="1"/>
          <p:nvPr/>
        </p:nvSpPr>
        <p:spPr>
          <a:xfrm>
            <a:off x="5059653" y="3159355"/>
            <a:ext cx="2006068" cy="246068"/>
          </a:xfrm>
          <a:prstGeom prst="rect">
            <a:avLst/>
          </a:prstGeom>
          <a:noFill/>
          <a:ln w="12700">
            <a:noFill/>
          </a:ln>
        </p:spPr>
        <p:txBody>
          <a:bodyPr wrap="square" lIns="0" tIns="0" rIns="0" bIns="0" rtlCol="0">
            <a:spAutoFit/>
          </a:bodyPr>
          <a:lstStyle>
            <a:defPPr>
              <a:defRPr lang="zh-CN"/>
            </a:defPPr>
            <a:lvl1pPr algn="r">
              <a:defRPr kumimoji="1" sz="1600">
                <a:solidFill>
                  <a:srgbClr val="C7000B"/>
                </a:solidFill>
                <a:latin typeface="Microsoft YaHei" panose="020B0503020204020204" pitchFamily="34" charset="-122"/>
                <a:ea typeface="Microsoft YaHei" panose="020B0503020204020204" pitchFamily="34" charset="-122"/>
              </a:defRPr>
            </a:lvl1pPr>
          </a:lstStyle>
          <a:p>
            <a:pPr algn="l" defTabSz="1218712"/>
            <a:r>
              <a:rPr lang="zh-CN" altLang="en-US" sz="1599" dirty="0">
                <a:latin typeface="Huawei Sans" panose="020C0503030203020204" pitchFamily="34" charset="0"/>
                <a:ea typeface="方正兰亭黑简体" panose="02000000000000000000" pitchFamily="2" charset="-122"/>
                <a:sym typeface="Huawei Sans" panose="020C0503030203020204" pitchFamily="34" charset="0"/>
              </a:rPr>
              <a:t>多平台自适应混部</a:t>
            </a:r>
          </a:p>
        </p:txBody>
      </p:sp>
      <p:sp>
        <p:nvSpPr>
          <p:cNvPr id="36" name="文本框 35"/>
          <p:cNvSpPr txBox="1"/>
          <p:nvPr/>
        </p:nvSpPr>
        <p:spPr>
          <a:xfrm>
            <a:off x="5054001" y="3498816"/>
            <a:ext cx="2999012" cy="923330"/>
          </a:xfrm>
          <a:prstGeom prst="rect">
            <a:avLst/>
          </a:prstGeom>
          <a:noFill/>
          <a:ln w="12700">
            <a:noFill/>
          </a:ln>
        </p:spPr>
        <p:txBody>
          <a:bodyPr wrap="square" lIns="0" tIns="0" rIns="0" bIns="0" rtlCol="0">
            <a:spAutoFit/>
          </a:bodyPr>
          <a:lstStyle>
            <a:defPPr>
              <a:defRPr lang="zh-CN"/>
            </a:defPPr>
            <a:lvl1pPr algn="r">
              <a:defRPr kumimoji="1" sz="1000">
                <a:solidFill>
                  <a:srgbClr val="221815"/>
                </a:solidFill>
                <a:latin typeface="Microsoft YaHei" panose="020B0503020204020204" pitchFamily="34" charset="-122"/>
                <a:ea typeface="Microsoft YaHei" panose="020B0503020204020204" pitchFamily="34" charset="-122"/>
              </a:defRPr>
            </a:lvl1pPr>
          </a:lstStyle>
          <a:p>
            <a:pPr marL="171450" indent="-171450" algn="l" defTabSz="1218712">
              <a:buFont typeface="Arial" panose="020B0604020202020204" pitchFamily="34" charset="0"/>
              <a:buChar char="•"/>
            </a:pPr>
            <a:r>
              <a:rPr lang="zh-CN"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支持同一容器集群中对</a:t>
            </a:r>
            <a:r>
              <a:rPr lang="en-US"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X86</a:t>
            </a:r>
            <a:r>
              <a:rPr lang="zh-CN"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和鲲鹏节点进行混合管理；</a:t>
            </a:r>
          </a:p>
          <a:p>
            <a:pPr marL="171450" indent="-171450" algn="l" defTabSz="1218712">
              <a:buFont typeface="Arial" panose="020B0604020202020204" pitchFamily="34" charset="0"/>
              <a:buChar char="•"/>
            </a:pPr>
            <a:r>
              <a:rPr lang="zh-CN"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根据节点</a:t>
            </a:r>
            <a:r>
              <a:rPr lang="en-US"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架构，自动拉取相应平台的容器镜像，实现应用从</a:t>
            </a:r>
            <a:r>
              <a:rPr lang="en-US"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X86</a:t>
            </a:r>
            <a:r>
              <a:rPr lang="zh-CN"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到鲲鹏架构的自动适配、跨平台弹性扩容、分批次迁移</a:t>
            </a:r>
          </a:p>
        </p:txBody>
      </p:sp>
      <p:sp>
        <p:nvSpPr>
          <p:cNvPr id="37" name="文本框 36"/>
          <p:cNvSpPr txBox="1"/>
          <p:nvPr/>
        </p:nvSpPr>
        <p:spPr>
          <a:xfrm>
            <a:off x="9360802" y="3159355"/>
            <a:ext cx="1901221" cy="246068"/>
          </a:xfrm>
          <a:prstGeom prst="rect">
            <a:avLst/>
          </a:prstGeom>
          <a:noFill/>
          <a:ln w="12700">
            <a:noFill/>
          </a:ln>
        </p:spPr>
        <p:txBody>
          <a:bodyPr wrap="square" lIns="0" tIns="0" rIns="0" bIns="0" rtlCol="0">
            <a:spAutoFit/>
          </a:bodyPr>
          <a:lstStyle>
            <a:defPPr>
              <a:defRPr lang="zh-CN"/>
            </a:defPPr>
            <a:lvl1pPr>
              <a:defRPr kumimoji="1" sz="1600">
                <a:solidFill>
                  <a:srgbClr val="C7000B"/>
                </a:solidFill>
                <a:latin typeface="Microsoft YaHei" panose="020B0503020204020204" pitchFamily="34" charset="-122"/>
                <a:ea typeface="Microsoft YaHei" panose="020B0503020204020204" pitchFamily="34" charset="-122"/>
              </a:defRPr>
            </a:lvl1pPr>
          </a:lstStyle>
          <a:p>
            <a:pPr algn="r" defTabSz="1218712"/>
            <a:r>
              <a:rPr lang="zh-CN" altLang="zh-CN" sz="1599" dirty="0">
                <a:latin typeface="Huawei Sans" panose="020C0503030203020204" pitchFamily="34" charset="0"/>
                <a:ea typeface="方正兰亭黑简体" panose="02000000000000000000" pitchFamily="2" charset="-122"/>
                <a:sym typeface="Huawei Sans" panose="020C0503030203020204" pitchFamily="34" charset="0"/>
              </a:rPr>
              <a:t>应用无感迁移</a:t>
            </a:r>
            <a:endParaRPr lang="zh-CN" altLang="en-US" sz="15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文本框 37"/>
          <p:cNvSpPr txBox="1"/>
          <p:nvPr/>
        </p:nvSpPr>
        <p:spPr>
          <a:xfrm>
            <a:off x="8337180" y="3523946"/>
            <a:ext cx="2941804" cy="553782"/>
          </a:xfrm>
          <a:prstGeom prst="rect">
            <a:avLst/>
          </a:prstGeom>
          <a:noFill/>
          <a:ln w="12700">
            <a:noFill/>
          </a:ln>
        </p:spPr>
        <p:txBody>
          <a:bodyPr wrap="square" lIns="0" tIns="0" rIns="0" bIns="0" rtlCol="0">
            <a:spAutoFit/>
          </a:bodyPr>
          <a:lstStyle>
            <a:defPPr>
              <a:defRPr lang="en-US"/>
            </a:defPPr>
            <a:lvl1pPr>
              <a:defRPr kumimoji="1" sz="1000">
                <a:solidFill>
                  <a:srgbClr val="221815"/>
                </a:solidFill>
                <a:latin typeface="Microsoft YaHei" panose="020B0503020204020204" pitchFamily="34" charset="-122"/>
                <a:ea typeface="Microsoft YaHei" panose="020B0503020204020204" pitchFamily="34" charset="-122"/>
              </a:defRPr>
            </a:lvl1pPr>
          </a:lstStyle>
          <a:p>
            <a:pPr marL="171450" indent="-171450" defTabSz="1218712">
              <a:buFont typeface="Arial" panose="020B0604020202020204" pitchFamily="34" charset="0"/>
              <a:buChar char="•"/>
            </a:pPr>
            <a:r>
              <a:rPr lang="zh-CN"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一键式从源码到多平台</a:t>
            </a:r>
            <a:r>
              <a:rPr lang="zh-CN" altLang="en-US"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容器</a:t>
            </a:r>
            <a:r>
              <a:rPr lang="zh-CN"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镜像版本的构建、部署、发布</a:t>
            </a:r>
            <a:r>
              <a:rPr lang="zh-CN" altLang="zh-CN" sz="1200" b="1"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能力</a:t>
            </a:r>
            <a:endParaRPr lang="en-US" altLang="zh-CN" sz="1200" b="1"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1218712">
              <a:buFont typeface="Arial" panose="020B0604020202020204" pitchFamily="34" charset="0"/>
              <a:buChar char="•"/>
            </a:pPr>
            <a:r>
              <a:rPr lang="zh-CN" altLang="zh-CN" sz="1200" b="1"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快速将原有的</a:t>
            </a:r>
            <a:r>
              <a:rPr lang="en-US" altLang="zh-CN" sz="1200" b="1"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X86</a:t>
            </a:r>
            <a:r>
              <a:rPr lang="zh-CN" altLang="zh-CN" sz="1200" b="1"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应用迁移到鲲鹏平台</a:t>
            </a:r>
            <a:endParaRPr lang="en-US"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文本框 38"/>
          <p:cNvSpPr txBox="1"/>
          <p:nvPr/>
        </p:nvSpPr>
        <p:spPr>
          <a:xfrm>
            <a:off x="5049170" y="4593909"/>
            <a:ext cx="2006068" cy="246068"/>
          </a:xfrm>
          <a:prstGeom prst="rect">
            <a:avLst/>
          </a:prstGeom>
          <a:noFill/>
          <a:ln w="12700">
            <a:noFill/>
          </a:ln>
        </p:spPr>
        <p:txBody>
          <a:bodyPr wrap="square" lIns="0" tIns="0" rIns="0" bIns="0" rtlCol="0">
            <a:spAutoFit/>
          </a:bodyPr>
          <a:lstStyle>
            <a:defPPr>
              <a:defRPr lang="zh-CN"/>
            </a:defPPr>
            <a:lvl1pPr algn="r">
              <a:defRPr kumimoji="1" sz="1600">
                <a:solidFill>
                  <a:srgbClr val="C7000B"/>
                </a:solidFill>
                <a:latin typeface="Microsoft YaHei" panose="020B0503020204020204" pitchFamily="34" charset="-122"/>
                <a:ea typeface="Microsoft YaHei" panose="020B0503020204020204" pitchFamily="34" charset="-122"/>
              </a:defRPr>
            </a:lvl1pPr>
          </a:lstStyle>
          <a:p>
            <a:pPr algn="l" defTabSz="1218712"/>
            <a:r>
              <a:rPr lang="zh-CN" altLang="en-US" sz="1599" dirty="0">
                <a:latin typeface="Huawei Sans" panose="020C0503030203020204" pitchFamily="34" charset="0"/>
                <a:ea typeface="方正兰亭黑简体" panose="02000000000000000000" pitchFamily="2" charset="-122"/>
                <a:sym typeface="Huawei Sans" panose="020C0503030203020204" pitchFamily="34" charset="0"/>
              </a:rPr>
              <a:t>高性能</a:t>
            </a:r>
          </a:p>
        </p:txBody>
      </p:sp>
      <p:sp>
        <p:nvSpPr>
          <p:cNvPr id="40" name="文本框 39"/>
          <p:cNvSpPr txBox="1"/>
          <p:nvPr/>
        </p:nvSpPr>
        <p:spPr>
          <a:xfrm>
            <a:off x="5020594" y="4933370"/>
            <a:ext cx="2827288" cy="1476751"/>
          </a:xfrm>
          <a:prstGeom prst="rect">
            <a:avLst/>
          </a:prstGeom>
          <a:noFill/>
          <a:ln w="12700">
            <a:noFill/>
          </a:ln>
        </p:spPr>
        <p:txBody>
          <a:bodyPr wrap="square" lIns="0" tIns="0" rIns="0" bIns="0" rtlCol="0">
            <a:spAutoFit/>
          </a:bodyPr>
          <a:lstStyle>
            <a:defPPr>
              <a:defRPr lang="zh-CN"/>
            </a:defPPr>
            <a:lvl1pPr algn="r">
              <a:defRPr kumimoji="1" sz="1000">
                <a:solidFill>
                  <a:srgbClr val="221815"/>
                </a:solidFill>
                <a:latin typeface="Microsoft YaHei" panose="020B0503020204020204" pitchFamily="34" charset="-122"/>
                <a:ea typeface="Microsoft YaHei" panose="020B0503020204020204" pitchFamily="34" charset="-122"/>
              </a:defRPr>
            </a:lvl1pPr>
          </a:lstStyle>
          <a:p>
            <a:pPr marL="171450" indent="-171450" algn="l" defTabSz="1218712">
              <a:buFont typeface="Arial" panose="020B0604020202020204" pitchFamily="34" charset="0"/>
              <a:buChar char="•"/>
            </a:pPr>
            <a:r>
              <a:rPr lang="zh-CN" altLang="en-US"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速度快：鲲鹏容器</a:t>
            </a:r>
            <a:r>
              <a:rPr lang="en-US"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NUMA</a:t>
            </a:r>
            <a:r>
              <a:rPr lang="zh-CN" altLang="en-US"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自动亲和优化，发挥</a:t>
            </a:r>
            <a:r>
              <a:rPr lang="en-US"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计算最佳性能</a:t>
            </a:r>
            <a:endParaRPr lang="en-US"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gn="l" defTabSz="1218712">
              <a:buFont typeface="Arial" panose="020B0604020202020204" pitchFamily="34" charset="0"/>
              <a:buChar char="•"/>
            </a:pPr>
            <a:r>
              <a:rPr lang="zh-CN" altLang="en-US"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发放快：</a:t>
            </a:r>
            <a:r>
              <a:rPr lang="en-US"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CCI</a:t>
            </a:r>
            <a:r>
              <a:rPr lang="zh-CN" altLang="en-US"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提供鲲鹏容器秒级发放，</a:t>
            </a:r>
            <a:r>
              <a:rPr lang="en-US"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Volcano</a:t>
            </a:r>
            <a:r>
              <a:rPr lang="zh-CN" altLang="en-US"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支持鲲鹏集群</a:t>
            </a:r>
            <a:r>
              <a:rPr lang="zh-CN"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发放速度</a:t>
            </a:r>
            <a:r>
              <a:rPr lang="zh-CN" altLang="en-US"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达</a:t>
            </a:r>
            <a:r>
              <a:rPr lang="en-US"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1000</a:t>
            </a:r>
            <a:r>
              <a:rPr lang="zh-CN"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容器</a:t>
            </a:r>
            <a:r>
              <a:rPr lang="en-US"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秒</a:t>
            </a:r>
            <a:endParaRPr lang="en-US"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gn="l" defTabSz="1218712">
              <a:buFont typeface="Arial" panose="020B0604020202020204" pitchFamily="34" charset="0"/>
              <a:buChar char="•"/>
            </a:pPr>
            <a:r>
              <a:rPr lang="zh-CN" altLang="en-US"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转发快：鲲鹏容器网络优化，支持最高</a:t>
            </a:r>
            <a:r>
              <a:rPr lang="en-US"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30G</a:t>
            </a:r>
            <a:r>
              <a:rPr lang="zh-CN" altLang="en-US"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内网带宽，服务网格转发性能提升</a:t>
            </a:r>
            <a:r>
              <a:rPr lang="en-US"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50%</a:t>
            </a:r>
            <a:endParaRPr lang="zh-CN"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文本框 40"/>
          <p:cNvSpPr txBox="1"/>
          <p:nvPr/>
        </p:nvSpPr>
        <p:spPr>
          <a:xfrm>
            <a:off x="9321745" y="4593909"/>
            <a:ext cx="1901221" cy="246068"/>
          </a:xfrm>
          <a:prstGeom prst="rect">
            <a:avLst/>
          </a:prstGeom>
          <a:noFill/>
          <a:ln w="12700">
            <a:noFill/>
          </a:ln>
        </p:spPr>
        <p:txBody>
          <a:bodyPr wrap="square" lIns="0" tIns="0" rIns="0" bIns="0" rtlCol="0">
            <a:spAutoFit/>
          </a:bodyPr>
          <a:lstStyle>
            <a:defPPr>
              <a:defRPr lang="zh-CN"/>
            </a:defPPr>
            <a:lvl1pPr>
              <a:defRPr kumimoji="1" sz="1600">
                <a:solidFill>
                  <a:srgbClr val="C7000B"/>
                </a:solidFill>
                <a:latin typeface="Microsoft YaHei" panose="020B0503020204020204" pitchFamily="34" charset="-122"/>
                <a:ea typeface="Microsoft YaHei" panose="020B0503020204020204" pitchFamily="34" charset="-122"/>
              </a:defRPr>
            </a:lvl1pPr>
          </a:lstStyle>
          <a:p>
            <a:pPr algn="r" defTabSz="1218712"/>
            <a:r>
              <a:rPr lang="zh-CN" altLang="en-US" sz="1599" dirty="0">
                <a:latin typeface="Huawei Sans" panose="020C0503030203020204" pitchFamily="34" charset="0"/>
                <a:ea typeface="方正兰亭黑简体" panose="02000000000000000000" pitchFamily="2" charset="-122"/>
                <a:sym typeface="Huawei Sans" panose="020C0503030203020204" pitchFamily="34" charset="0"/>
              </a:rPr>
              <a:t>极速</a:t>
            </a:r>
            <a:r>
              <a:rPr lang="en-US" altLang="zh-CN" sz="1599" dirty="0">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599" dirty="0">
                <a:latin typeface="Huawei Sans" panose="020C0503030203020204" pitchFamily="34" charset="0"/>
                <a:ea typeface="方正兰亭黑简体" panose="02000000000000000000" pitchFamily="2" charset="-122"/>
                <a:sym typeface="Huawei Sans" panose="020C0503030203020204" pitchFamily="34" charset="0"/>
              </a:rPr>
              <a:t>容器</a:t>
            </a:r>
          </a:p>
        </p:txBody>
      </p:sp>
      <p:sp>
        <p:nvSpPr>
          <p:cNvPr id="42" name="文本框 41"/>
          <p:cNvSpPr txBox="1"/>
          <p:nvPr/>
        </p:nvSpPr>
        <p:spPr>
          <a:xfrm>
            <a:off x="8189457" y="4933370"/>
            <a:ext cx="3089527" cy="1292157"/>
          </a:xfrm>
          <a:prstGeom prst="rect">
            <a:avLst/>
          </a:prstGeom>
          <a:noFill/>
          <a:ln w="12700">
            <a:noFill/>
          </a:ln>
        </p:spPr>
        <p:txBody>
          <a:bodyPr wrap="square" lIns="0" tIns="0" rIns="0" bIns="0" rtlCol="0">
            <a:spAutoFit/>
          </a:bodyPr>
          <a:lstStyle>
            <a:defPPr>
              <a:defRPr lang="en-US"/>
            </a:defPPr>
            <a:lvl1pPr>
              <a:defRPr kumimoji="1" sz="1000">
                <a:solidFill>
                  <a:srgbClr val="221815"/>
                </a:solidFill>
                <a:latin typeface="Microsoft YaHei" panose="020B0503020204020204" pitchFamily="34" charset="-122"/>
                <a:ea typeface="Microsoft YaHei" panose="020B0503020204020204" pitchFamily="34" charset="-122"/>
              </a:defRPr>
            </a:lvl1pPr>
          </a:lstStyle>
          <a:p>
            <a:pPr marL="171450" indent="-171450" defTabSz="1218712">
              <a:buFont typeface="Arial" panose="020B0604020202020204" pitchFamily="34" charset="0"/>
              <a:buChar char="•"/>
            </a:pPr>
            <a:r>
              <a:rPr lang="zh-CN" altLang="en-US"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提供鲲鹏</a:t>
            </a:r>
            <a:r>
              <a:rPr lang="en-US"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+Ascend 310 </a:t>
            </a:r>
            <a:r>
              <a:rPr lang="zh-CN" altLang="en-US"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细粒度推理容器</a:t>
            </a:r>
            <a:endParaRPr lang="en-US"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1218712">
              <a:buFont typeface="Arial" panose="020B0604020202020204" pitchFamily="34" charset="0"/>
              <a:buChar char="•"/>
            </a:pPr>
            <a:r>
              <a:rPr lang="zh-CN" altLang="en-US"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提供鲲鹏</a:t>
            </a:r>
            <a:r>
              <a:rPr lang="en-US"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+Ascend 910</a:t>
            </a:r>
            <a:r>
              <a:rPr lang="zh-CN" altLang="en-US"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1024</a:t>
            </a:r>
            <a:r>
              <a:rPr lang="zh-CN" altLang="en-US"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卡高性能容器分布式训练集群</a:t>
            </a:r>
            <a:endParaRPr lang="en-US"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1218712">
              <a:buFont typeface="Arial" panose="020B0604020202020204" pitchFamily="34" charset="0"/>
              <a:buChar char="•"/>
            </a:pPr>
            <a:r>
              <a:rPr lang="en-US"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Volcano</a:t>
            </a:r>
            <a:r>
              <a:rPr lang="zh-CN" altLang="en-US"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支持</a:t>
            </a:r>
            <a:r>
              <a:rPr lang="en-US" altLang="zh-CN" sz="1200" b="1"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MindSpore</a:t>
            </a:r>
            <a:r>
              <a:rPr lang="zh-CN" altLang="en-US"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200" b="1"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Tensorflow</a:t>
            </a:r>
            <a:r>
              <a:rPr lang="zh-CN" altLang="en-US"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等多种</a:t>
            </a:r>
            <a:r>
              <a:rPr lang="en-US"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训练框架，提供练任务算力灵活调度分配，支持</a:t>
            </a:r>
            <a:r>
              <a:rPr lang="en-US"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任务的调度亲和优化，多任务并行资源优化。</a:t>
            </a:r>
            <a:endParaRPr lang="en-US"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43" name="表格 42"/>
          <p:cNvGraphicFramePr>
            <a:graphicFrameLocks noGrp="1"/>
          </p:cNvGraphicFramePr>
          <p:nvPr>
            <p:extLst>
              <p:ext uri="{D42A27DB-BD31-4B8C-83A1-F6EECF244321}">
                <p14:modId xmlns:p14="http://schemas.microsoft.com/office/powerpoint/2010/main" val="4013483411"/>
              </p:ext>
            </p:extLst>
          </p:nvPr>
        </p:nvGraphicFramePr>
        <p:xfrm>
          <a:off x="735799" y="1251406"/>
          <a:ext cx="10725499" cy="1489792"/>
        </p:xfrm>
        <a:graphic>
          <a:graphicData uri="http://schemas.openxmlformats.org/drawingml/2006/table">
            <a:tbl>
              <a:tblPr firstRow="1" bandRow="1">
                <a:tableStyleId>{5C22544A-7EE6-4342-B048-85BDC9FD1C3A}</a:tableStyleId>
              </a:tblPr>
              <a:tblGrid>
                <a:gridCol w="2192288"/>
                <a:gridCol w="1768669"/>
                <a:gridCol w="2230860"/>
                <a:gridCol w="2341394"/>
                <a:gridCol w="2192288"/>
              </a:tblGrid>
              <a:tr h="396063">
                <a:tc gridSpan="3">
                  <a:txBody>
                    <a:bodyPr/>
                    <a:lstStyle/>
                    <a:p>
                      <a:pPr algn="ctr"/>
                      <a:r>
                        <a:rPr lang="zh-CN" altLang="en-US" sz="20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鲲鹏</a:t>
                      </a:r>
                      <a:r>
                        <a:rPr lang="en-US" altLang="zh-CN" sz="20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Kubernetes</a:t>
                      </a:r>
                      <a:r>
                        <a:rPr lang="zh-CN" altLang="en-US" sz="20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容器（</a:t>
                      </a:r>
                      <a:r>
                        <a:rPr lang="en-US" altLang="zh-CN" sz="20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CCE</a:t>
                      </a:r>
                      <a:r>
                        <a:rPr lang="zh-CN" altLang="en-US" sz="20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 </a:t>
                      </a:r>
                      <a:endParaRPr lang="zh-CN" altLang="en-US" sz="20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91383" marR="91383" marT="45691" marB="45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zh-CN" altLang="en-US" sz="20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鲲鹏</a:t>
                      </a:r>
                      <a:r>
                        <a:rPr lang="en-US" altLang="zh-CN" sz="20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Serverless</a:t>
                      </a:r>
                      <a:r>
                        <a:rPr lang="zh-CN" altLang="en-US" sz="20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容器（</a:t>
                      </a:r>
                      <a:r>
                        <a:rPr lang="en-US" altLang="zh-CN" sz="20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CCI</a:t>
                      </a:r>
                      <a:r>
                        <a:rPr lang="zh-CN" altLang="en-US" sz="20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20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91383" marR="91383" marT="45691" marB="45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95582">
                <a:tc>
                  <a:txBody>
                    <a:bodyPr/>
                    <a:lstStyle/>
                    <a:p>
                      <a:pPr algn="ctr" defTabSz="1219516"/>
                      <a:r>
                        <a:rPr lang="zh-CN" altLang="en-US" sz="1200" b="0" kern="0" dirty="0" smtClean="0">
                          <a:solidFill>
                            <a:schemeClr val="tx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建站、电商、视频、大数据</a:t>
                      </a:r>
                      <a:endParaRPr lang="zh-CN" altLang="en-US" sz="1200" b="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91383" marR="91383" marT="45691" marB="45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187560" rtl="0" eaLnBrk="1" fontAlgn="auto" latinLnBrk="0" hangingPunct="1">
                        <a:lnSpc>
                          <a:spcPct val="100000"/>
                        </a:lnSpc>
                        <a:spcBef>
                          <a:spcPts val="0"/>
                        </a:spcBef>
                        <a:spcAft>
                          <a:spcPts val="0"/>
                        </a:spcAft>
                        <a:buClrTx/>
                        <a:buSzTx/>
                        <a:buFontTx/>
                        <a:buNone/>
                        <a:tabLst/>
                        <a:defRPr/>
                      </a:pPr>
                      <a:r>
                        <a:rPr lang="zh-CN" altLang="en-US" sz="1200" b="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混合计算，成本优化</a:t>
                      </a:r>
                      <a:endParaRPr lang="zh-CN" altLang="en-US" sz="1200" b="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91383" marR="91383" marT="45691" marB="45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187560" rtl="0" eaLnBrk="1" fontAlgn="auto" latinLnBrk="0" hangingPunct="1">
                        <a:lnSpc>
                          <a:spcPct val="100000"/>
                        </a:lnSpc>
                        <a:spcBef>
                          <a:spcPts val="0"/>
                        </a:spcBef>
                        <a:spcAft>
                          <a:spcPts val="0"/>
                        </a:spcAft>
                        <a:buClrTx/>
                        <a:buSzTx/>
                        <a:buFontTx/>
                        <a:buNone/>
                        <a:tabLst/>
                        <a:defRPr/>
                      </a:pPr>
                      <a:r>
                        <a:rPr lang="en-US" altLang="zh-CN" sz="1200" b="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b="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训练、推理</a:t>
                      </a:r>
                      <a:endParaRPr lang="zh-CN" altLang="en-US" sz="1200" b="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91383" marR="91383" marT="45691" marB="45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基因、大数据、</a:t>
                      </a:r>
                      <a:r>
                        <a:rPr lang="en-US" altLang="zh-CN" sz="1200" b="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Serverless</a:t>
                      </a:r>
                      <a:r>
                        <a:rPr lang="zh-CN" altLang="en-US" sz="1200" b="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应用</a:t>
                      </a:r>
                      <a:endParaRPr lang="zh-CN" altLang="en-US" sz="1200" b="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91383" marR="91383" marT="45691" marB="45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187560" rtl="0" eaLnBrk="1" fontAlgn="auto" latinLnBrk="0" hangingPunct="1">
                        <a:lnSpc>
                          <a:spcPct val="100000"/>
                        </a:lnSpc>
                        <a:spcBef>
                          <a:spcPts val="0"/>
                        </a:spcBef>
                        <a:spcAft>
                          <a:spcPts val="0"/>
                        </a:spcAft>
                        <a:buClrTx/>
                        <a:buSzTx/>
                        <a:buFontTx/>
                        <a:buNone/>
                        <a:tabLst/>
                        <a:defRPr/>
                      </a:pPr>
                      <a:r>
                        <a:rPr lang="en-US" altLang="zh-CN" sz="1200" b="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b="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训练、推理</a:t>
                      </a:r>
                    </a:p>
                  </a:txBody>
                  <a:tcPr marL="91383" marR="91383" marT="45691" marB="45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95582">
                <a:tc>
                  <a:txBody>
                    <a:bodyPr/>
                    <a:lstStyle/>
                    <a:p>
                      <a:pPr marL="0" marR="0" lvl="0" indent="0" algn="ctr" defTabSz="118756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通用鲲鹏容器集群</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91383" marR="91383" marT="45691" marB="45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187560"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混合计算容器集群</a:t>
                      </a:r>
                      <a:endParaRPr lang="zh-CN" altLang="en-US" sz="12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1383" marR="91383" marT="45691" marB="45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AI</a:t>
                      </a:r>
                      <a:r>
                        <a:rPr lang="zh-CN" altLang="en-US" sz="12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鲲鹏容器集群</a:t>
                      </a:r>
                      <a:endParaRPr lang="zh-CN" altLang="en-US" sz="12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1383" marR="91383" marT="45691" marB="45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187560"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通用型鲲鹏容器实例</a:t>
                      </a:r>
                      <a:endParaRPr lang="zh-CN" altLang="en-US" sz="12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1383" marR="91383" marT="45691" marB="45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187560" rtl="0" eaLnBrk="1" fontAlgn="auto" latinLnBrk="0" hangingPunct="1">
                        <a:lnSpc>
                          <a:spcPct val="100000"/>
                        </a:lnSpc>
                        <a:spcBef>
                          <a:spcPts val="0"/>
                        </a:spcBef>
                        <a:spcAft>
                          <a:spcPts val="0"/>
                        </a:spcAft>
                        <a:buClrTx/>
                        <a:buSzTx/>
                        <a:buFontTx/>
                        <a:buNone/>
                        <a:tabLst/>
                        <a:defRPr/>
                      </a:pPr>
                      <a:r>
                        <a:rPr lang="en-US" altLang="zh-CN" sz="12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AI</a:t>
                      </a:r>
                      <a:r>
                        <a:rPr lang="zh-CN" altLang="en-US" sz="1200" b="1" kern="1200" dirty="0" smtClean="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rPr>
                        <a:t>鲲鹏容器实例</a:t>
                      </a:r>
                      <a:endParaRPr lang="zh-CN" altLang="en-US" sz="1200" b="1"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91383" marR="91383" marT="45691" marB="45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02446">
                <a:tc>
                  <a:txBody>
                    <a:bodyPr/>
                    <a:lstStyle/>
                    <a:p>
                      <a:pPr marL="0" marR="0" lvl="0" indent="0" algn="ctr" defTabSz="1219516" rtl="0" eaLnBrk="1" fontAlgn="auto" latinLnBrk="0" hangingPunct="1">
                        <a:lnSpc>
                          <a:spcPct val="100000"/>
                        </a:lnSpc>
                        <a:spcBef>
                          <a:spcPts val="0"/>
                        </a:spcBef>
                        <a:spcAft>
                          <a:spcPts val="0"/>
                        </a:spcAft>
                        <a:buClrTx/>
                        <a:buSzTx/>
                        <a:buFontTx/>
                        <a:buNone/>
                        <a:tabLst/>
                        <a:defRPr/>
                      </a:pPr>
                      <a:r>
                        <a:rPr lang="zh-CN" altLang="en-US" sz="1200" b="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支持</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鲲鹏弹性云服务器</a:t>
                      </a:r>
                      <a:endPar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9516"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和鲲鹏裸金属服务器</a:t>
                      </a:r>
                      <a:endParaRPr lang="zh-CN" altLang="en-US" sz="1200" b="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91383" marR="91383" marT="45691" marB="45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defTabSz="1219516"/>
                      <a:r>
                        <a:rPr lang="zh-CN" altLang="en-US" sz="1200" b="0" kern="0" dirty="0" smtClean="0">
                          <a:ln/>
                          <a:solidFill>
                            <a:schemeClr val="tx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支持鲲鹏与</a:t>
                      </a:r>
                      <a:r>
                        <a:rPr lang="en-US" altLang="zh-CN" sz="1200" b="0" kern="0" dirty="0" smtClean="0">
                          <a:ln/>
                          <a:solidFill>
                            <a:schemeClr val="tx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X86</a:t>
                      </a:r>
                      <a:r>
                        <a:rPr lang="zh-CN" altLang="en-US" sz="1200" b="0" kern="0" dirty="0" smtClean="0">
                          <a:ln/>
                          <a:solidFill>
                            <a:schemeClr val="tx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服务器</a:t>
                      </a:r>
                      <a:endParaRPr lang="en-US" altLang="zh-CN" sz="1200" b="0" kern="0" dirty="0" smtClean="0">
                        <a:ln/>
                        <a:solidFill>
                          <a:schemeClr val="tx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defTabSz="1219516"/>
                      <a:r>
                        <a:rPr lang="zh-CN" altLang="en-US" sz="1200" b="0" kern="0" dirty="0" smtClean="0">
                          <a:ln/>
                          <a:solidFill>
                            <a:schemeClr val="tx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混合集群</a:t>
                      </a:r>
                      <a:endParaRPr lang="zh-CN" altLang="en-US" sz="1200" b="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91383" marR="91383" marT="45691" marB="45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187560" rtl="0" eaLnBrk="1" fontAlgn="auto" latinLnBrk="0" hangingPunct="1">
                        <a:lnSpc>
                          <a:spcPct val="100000"/>
                        </a:lnSpc>
                        <a:spcBef>
                          <a:spcPts val="0"/>
                        </a:spcBef>
                        <a:spcAft>
                          <a:spcPts val="0"/>
                        </a:spcAft>
                        <a:buClrTx/>
                        <a:buSzTx/>
                        <a:buFontTx/>
                        <a:buNone/>
                        <a:tabLst/>
                        <a:defRPr/>
                      </a:pPr>
                      <a:r>
                        <a:rPr lang="zh-CN" altLang="en-US" sz="1200" b="0" kern="0" dirty="0" smtClean="0">
                          <a:ln/>
                          <a:solidFill>
                            <a:schemeClr val="tx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支持</a:t>
                      </a:r>
                      <a:r>
                        <a:rPr lang="en-US" altLang="zh-CN" sz="1200" b="0" kern="0" dirty="0" err="1" smtClean="0">
                          <a:ln/>
                          <a:solidFill>
                            <a:schemeClr val="tx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Acsend</a:t>
                      </a:r>
                      <a:r>
                        <a:rPr lang="en-US" altLang="zh-CN" sz="1200" b="0" kern="0" dirty="0" smtClean="0">
                          <a:ln/>
                          <a:solidFill>
                            <a:schemeClr val="tx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 310/910</a:t>
                      </a:r>
                      <a:r>
                        <a:rPr lang="zh-CN" altLang="en-US" sz="1200" b="0" kern="0" dirty="0" smtClean="0">
                          <a:ln/>
                          <a:solidFill>
                            <a:schemeClr val="tx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集群</a:t>
                      </a:r>
                      <a:endParaRPr lang="zh-CN" altLang="en-US" sz="1200" b="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91383" marR="91383" marT="45691" marB="45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187560" rtl="0" eaLnBrk="1" fontAlgn="auto" latinLnBrk="0" hangingPunct="1">
                        <a:lnSpc>
                          <a:spcPct val="100000"/>
                        </a:lnSpc>
                        <a:spcBef>
                          <a:spcPts val="0"/>
                        </a:spcBef>
                        <a:spcAft>
                          <a:spcPts val="0"/>
                        </a:spcAft>
                        <a:buClrTx/>
                        <a:buSzTx/>
                        <a:buFontTx/>
                        <a:buNone/>
                        <a:tabLst/>
                        <a:defRPr/>
                      </a:pPr>
                      <a:r>
                        <a:rPr lang="en-US" altLang="zh-CN" sz="1200" b="0" kern="0" dirty="0" smtClean="0">
                          <a:ln/>
                          <a:solidFill>
                            <a:schemeClr val="tx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CPU:MEM=1:2~1:8</a:t>
                      </a:r>
                      <a:r>
                        <a:rPr lang="zh-CN" altLang="en-US" sz="1200" b="0" kern="0" dirty="0" smtClean="0">
                          <a:ln/>
                          <a:solidFill>
                            <a:schemeClr val="tx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灵活配置</a:t>
                      </a:r>
                      <a:endParaRPr lang="en-US" altLang="zh-CN" sz="1200" b="0" kern="0" dirty="0" smtClean="0">
                        <a:ln/>
                        <a:solidFill>
                          <a:schemeClr val="tx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txBody>
                  <a:tcPr marL="91383" marR="91383" marT="45691" marB="45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187560" rtl="0" eaLnBrk="1" fontAlgn="auto" latinLnBrk="0" hangingPunct="1">
                        <a:lnSpc>
                          <a:spcPct val="100000"/>
                        </a:lnSpc>
                        <a:spcBef>
                          <a:spcPts val="0"/>
                        </a:spcBef>
                        <a:spcAft>
                          <a:spcPts val="0"/>
                        </a:spcAft>
                        <a:buClrTx/>
                        <a:buSzTx/>
                        <a:buFontTx/>
                        <a:buNone/>
                        <a:tabLst/>
                        <a:defRPr/>
                      </a:pPr>
                      <a:r>
                        <a:rPr lang="en-US" altLang="zh-CN" sz="1200" b="0" kern="0" dirty="0" err="1" smtClean="0">
                          <a:ln/>
                          <a:solidFill>
                            <a:schemeClr val="tx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Acsend</a:t>
                      </a:r>
                      <a:r>
                        <a:rPr lang="en-US" altLang="zh-CN" sz="1200" b="0" kern="0" dirty="0" smtClean="0">
                          <a:ln/>
                          <a:solidFill>
                            <a:schemeClr val="tx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 310</a:t>
                      </a:r>
                      <a:r>
                        <a:rPr lang="zh-CN" altLang="en-US" sz="1200" b="0" kern="0" dirty="0" smtClean="0">
                          <a:ln/>
                          <a:solidFill>
                            <a:schemeClr val="tx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推理实例</a:t>
                      </a:r>
                      <a:endParaRPr lang="en-US" altLang="zh-CN" sz="1200" b="0" kern="0" dirty="0" smtClean="0">
                        <a:ln/>
                        <a:solidFill>
                          <a:schemeClr val="tx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marL="0" marR="0" lvl="0" indent="0" algn="ctr" defTabSz="1187560" rtl="0" eaLnBrk="1" fontAlgn="auto" latinLnBrk="0" hangingPunct="1">
                        <a:lnSpc>
                          <a:spcPct val="100000"/>
                        </a:lnSpc>
                        <a:spcBef>
                          <a:spcPts val="0"/>
                        </a:spcBef>
                        <a:spcAft>
                          <a:spcPts val="0"/>
                        </a:spcAft>
                        <a:buClrTx/>
                        <a:buSzTx/>
                        <a:buFontTx/>
                        <a:buNone/>
                        <a:tabLst/>
                        <a:defRPr/>
                      </a:pPr>
                      <a:r>
                        <a:rPr lang="en-US" altLang="zh-CN" sz="1200" b="0" kern="0" dirty="0" err="1" smtClean="0">
                          <a:ln/>
                          <a:solidFill>
                            <a:schemeClr val="tx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Acsend</a:t>
                      </a:r>
                      <a:r>
                        <a:rPr lang="en-US" altLang="zh-CN" sz="1200" b="0" kern="0" dirty="0" smtClean="0">
                          <a:ln/>
                          <a:solidFill>
                            <a:schemeClr val="tx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 910</a:t>
                      </a:r>
                      <a:r>
                        <a:rPr lang="zh-CN" altLang="en-US" sz="1200" b="0" kern="0" dirty="0" smtClean="0">
                          <a:ln/>
                          <a:solidFill>
                            <a:schemeClr val="tx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分布式训练实例</a:t>
                      </a:r>
                      <a:endParaRPr lang="zh-CN" altLang="en-US" sz="1200" b="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91383" marR="91383" marT="45691" marB="45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0821814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smtClean="0">
                <a:sym typeface="Huawei Sans" panose="020C0503030203020204" pitchFamily="34" charset="0"/>
              </a:rPr>
              <a:t>鲲鹏网络服务</a:t>
            </a:r>
            <a:endParaRPr lang="zh-CN" altLang="en-US" sz="3200" dirty="0">
              <a:sym typeface="Huawei Sans" panose="020C0503030203020204" pitchFamily="34" charset="0"/>
            </a:endParaRPr>
          </a:p>
        </p:txBody>
      </p:sp>
      <p:sp>
        <p:nvSpPr>
          <p:cNvPr id="3" name="文本框 2"/>
          <p:cNvSpPr txBox="1"/>
          <p:nvPr/>
        </p:nvSpPr>
        <p:spPr>
          <a:xfrm>
            <a:off x="6355256" y="1240838"/>
            <a:ext cx="5112568" cy="2677656"/>
          </a:xfrm>
          <a:prstGeom prst="rect">
            <a:avLst/>
          </a:prstGeom>
          <a:noFill/>
        </p:spPr>
        <p:txBody>
          <a:bodyPr wrap="square" rtlCol="0">
            <a:spAutoFit/>
          </a:bodyPr>
          <a:lstStyle/>
          <a:p>
            <a:pPr marL="228600" indent="-228600">
              <a:buFont typeface="+mj-lt"/>
              <a:buAutoNum type="arabicPeriod"/>
            </a:pPr>
            <a:r>
              <a:rPr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混合云网络</a:t>
            </a:r>
            <a:r>
              <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通过</a:t>
            </a:r>
            <a:r>
              <a:rPr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线</a:t>
            </a:r>
            <a:r>
              <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上线下大二层</a:t>
            </a:r>
            <a:r>
              <a:rPr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网络</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，业务</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无损迁移上</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云，线</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下共享云上</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资源</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p>
            <a:pPr marL="228600" indent="-228600">
              <a:buFont typeface="+mj-lt"/>
              <a:buAutoNum type="arabicPeriod"/>
            </a:pP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p>
            <a:pPr marL="228600" indent="-228600">
              <a:buFont typeface="+mj-lt"/>
              <a:buAutoNum type="arabicPeriod"/>
            </a:pPr>
            <a:r>
              <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高速</a:t>
            </a:r>
            <a:r>
              <a:rPr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云上网络：</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百</a:t>
            </a:r>
            <a:r>
              <a:rPr lang="en-US" altLang="zh-CN" sz="1400" dirty="0">
                <a:latin typeface="Huawei Sans" panose="020C0503030203020204" pitchFamily="34" charset="0"/>
                <a:ea typeface="方正兰亭黑简体" panose="02000000000000000000" pitchFamily="2" charset="-122"/>
                <a:sym typeface="Huawei Sans" panose="020C0503030203020204" pitchFamily="34" charset="0"/>
              </a:rPr>
              <a:t>G</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级高性能转发，</a:t>
            </a:r>
            <a:r>
              <a:rPr lang="en-US" sz="1400" dirty="0">
                <a:latin typeface="Huawei Sans" panose="020C0503030203020204" pitchFamily="34" charset="0"/>
                <a:ea typeface="方正兰亭黑简体" panose="02000000000000000000" pitchFamily="2" charset="-122"/>
                <a:sym typeface="Huawei Sans" panose="020C0503030203020204" pitchFamily="34" charset="0"/>
              </a:rPr>
              <a:t>10</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万</a:t>
            </a:r>
            <a:r>
              <a:rPr lang="en-US" altLang="zh-CN" sz="1400" dirty="0">
                <a:latin typeface="Huawei Sans" panose="020C0503030203020204" pitchFamily="34" charset="0"/>
                <a:ea typeface="方正兰亭黑简体" panose="02000000000000000000" pitchFamily="2" charset="-122"/>
                <a:sym typeface="Huawei Sans" panose="020C0503030203020204" pitchFamily="34" charset="0"/>
              </a:rPr>
              <a:t>VM</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级大规模网络，可保障性能</a:t>
            </a: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ELB</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实例，</a:t>
            </a:r>
            <a:r>
              <a:rPr lang="en-US" altLang="zh-CN" sz="1400" dirty="0">
                <a:latin typeface="Huawei Sans" panose="020C0503030203020204" pitchFamily="34" charset="0"/>
                <a:ea typeface="方正兰亭黑简体" panose="02000000000000000000" pitchFamily="2" charset="-122"/>
                <a:sym typeface="Huawei Sans" panose="020C0503030203020204" pitchFamily="34" charset="0"/>
              </a:rPr>
              <a:t>QUIC</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性能</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提升</a:t>
            </a:r>
            <a:endPar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228600" indent="-228600">
              <a:buFont typeface="+mj-lt"/>
              <a:buAutoNum type="arabicPeriod"/>
            </a:pPr>
            <a:r>
              <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全球</a:t>
            </a:r>
            <a:r>
              <a:rPr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云间网络：</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分钟级实现全球</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互联，一点</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接入，全球</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通达，</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全球</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加速</a:t>
            </a:r>
            <a:endPar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228600" indent="-228600">
              <a:buFont typeface="+mj-lt"/>
              <a:buAutoNum type="arabicPeriod"/>
            </a:pP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p>
            <a:pPr marL="228600" indent="-228600">
              <a:buFont typeface="+mj-lt"/>
              <a:buAutoNum type="arabicPeriod"/>
            </a:pPr>
            <a:r>
              <a:rPr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灵活云</a:t>
            </a:r>
            <a:r>
              <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组</a:t>
            </a:r>
            <a:r>
              <a:rPr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网：</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千</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级</a:t>
            </a:r>
            <a:r>
              <a:rPr lang="en-US" altLang="zh-CN" sz="1400" dirty="0">
                <a:latin typeface="Huawei Sans" panose="020C0503030203020204" pitchFamily="34" charset="0"/>
                <a:ea typeface="方正兰亭黑简体" panose="02000000000000000000" pitchFamily="2" charset="-122"/>
                <a:sym typeface="Huawei Sans" panose="020C0503030203020204" pitchFamily="34" charset="0"/>
              </a:rPr>
              <a:t>VPC</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互通</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内网</a:t>
            </a:r>
            <a:r>
              <a:rPr lang="en-US" altLang="zh-CN" sz="1400" b="1" dirty="0" smtClean="0">
                <a:latin typeface="Huawei Sans" panose="020C0503030203020204" pitchFamily="34" charset="0"/>
                <a:ea typeface="方正兰亭黑简体" panose="02000000000000000000" pitchFamily="2" charset="-122"/>
                <a:sym typeface="Huawei Sans" panose="020C0503030203020204" pitchFamily="34" charset="0"/>
              </a:rPr>
              <a:t>NAT</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支持网</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段可重叠，线下平滑迁移到线</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上</a:t>
            </a:r>
            <a:endPar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228600" indent="-228600">
              <a:buFont typeface="+mj-lt"/>
              <a:buAutoNum type="arabicPeriod"/>
            </a:pPr>
            <a:endPar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228600" indent="-228600">
              <a:buFont typeface="+mj-lt"/>
              <a:buAutoNum type="arabicPeriod"/>
            </a:pPr>
            <a:r>
              <a:rPr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安全云组网：</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通过</a:t>
            </a:r>
            <a:r>
              <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云服务</a:t>
            </a:r>
            <a:r>
              <a:rPr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链</a:t>
            </a:r>
            <a:r>
              <a:rPr lang="zh-CN" altLang="en-US" sz="1400" dirty="0">
                <a:solidFill>
                  <a:srgbClr val="232323"/>
                </a:solidFill>
                <a:latin typeface="Huawei Sans" panose="020C0503030203020204" pitchFamily="34" charset="0"/>
                <a:ea typeface="方正兰亭黑简体" panose="02000000000000000000" pitchFamily="2" charset="-122"/>
                <a:sym typeface="Huawei Sans" panose="020C0503030203020204" pitchFamily="34" charset="0"/>
              </a:rPr>
              <a:t>分钟级</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集成</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第三方安全</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设备</a:t>
            </a:r>
            <a:endParaRPr lang="en-US"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文本框 3"/>
          <p:cNvSpPr txBox="1"/>
          <p:nvPr/>
        </p:nvSpPr>
        <p:spPr>
          <a:xfrm>
            <a:off x="6673502" y="4037214"/>
            <a:ext cx="3919325" cy="2306081"/>
          </a:xfrm>
          <a:prstGeom prst="rect">
            <a:avLst/>
          </a:prstGeom>
          <a:noFill/>
        </p:spPr>
        <p:txBody>
          <a:bodyPr wrap="square" rtlCol="0">
            <a:spAutoFit/>
          </a:bodyPr>
          <a:lstStyle/>
          <a:p>
            <a:pPr fontAlgn="base">
              <a:lnSpc>
                <a:spcPct val="110000"/>
              </a:lnSpc>
              <a:spcBef>
                <a:spcPts val="600"/>
              </a:spcBef>
              <a:spcAft>
                <a:spcPts val="600"/>
              </a:spcAft>
            </a:pPr>
            <a:r>
              <a:rPr lang="zh-CN" altLang="en-US" sz="1600" b="1" dirty="0" smtClean="0">
                <a:latin typeface="Huawei Sans" panose="020C0503030203020204" pitchFamily="34" charset="0"/>
                <a:ea typeface="方正兰亭黑简体" panose="02000000000000000000" pitchFamily="2" charset="-122"/>
                <a:sym typeface="Huawei Sans" panose="020C0503030203020204" pitchFamily="34" charset="0"/>
              </a:rPr>
              <a:t>鲲鹏系列网络增强能力：</a:t>
            </a:r>
            <a:endParaRPr lang="en-US" altLang="zh-CN" sz="1600" b="1" dirty="0" smtClean="0">
              <a:latin typeface="Huawei Sans" panose="020C0503030203020204" pitchFamily="34" charset="0"/>
              <a:ea typeface="方正兰亭黑简体" panose="02000000000000000000" pitchFamily="2" charset="-122"/>
              <a:sym typeface="Huawei Sans" panose="020C0503030203020204" pitchFamily="34" charset="0"/>
            </a:endParaRPr>
          </a:p>
          <a:p>
            <a:pPr fontAlgn="base">
              <a:lnSpc>
                <a:spcPct val="110000"/>
              </a:lnSpc>
              <a:spcBef>
                <a:spcPts val="600"/>
              </a:spcBef>
              <a:spcAft>
                <a:spcPts val="600"/>
              </a:spcAft>
            </a:pPr>
            <a:r>
              <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至</a:t>
            </a:r>
            <a:r>
              <a:rPr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简：</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与线下通用</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服务器、裸机</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等互联</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互通</a:t>
            </a: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p>
            <a:pPr fontAlgn="base">
              <a:lnSpc>
                <a:spcPct val="110000"/>
              </a:lnSpc>
              <a:spcBef>
                <a:spcPts val="600"/>
              </a:spcBef>
              <a:spcAft>
                <a:spcPts val="600"/>
              </a:spcAft>
            </a:pP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          可视化</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、智能化运</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维</a:t>
            </a:r>
            <a:endPar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endParaRPr>
          </a:p>
          <a:p>
            <a:pPr fontAlgn="base">
              <a:lnSpc>
                <a:spcPct val="110000"/>
              </a:lnSpc>
              <a:spcBef>
                <a:spcPts val="600"/>
              </a:spcBef>
              <a:spcAft>
                <a:spcPts val="600"/>
              </a:spcAft>
            </a:pPr>
            <a:r>
              <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至</a:t>
            </a:r>
            <a:r>
              <a:rPr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快：</a:t>
            </a:r>
            <a:r>
              <a:rPr lang="en-US" altLang="zh-CN" sz="1400" b="1" dirty="0">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400" dirty="0">
                <a:latin typeface="Huawei Sans" panose="020C0503030203020204" pitchFamily="34" charset="0"/>
                <a:ea typeface="方正兰亭黑简体" panose="02000000000000000000" pitchFamily="2" charset="-122"/>
                <a:sym typeface="Huawei Sans" panose="020C0503030203020204" pitchFamily="34" charset="0"/>
              </a:rPr>
              <a:t>100G ROCE</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网络支持</a:t>
            </a:r>
            <a:r>
              <a:rPr lang="en-US" altLang="zh-CN" sz="1400" dirty="0">
                <a:latin typeface="Huawei Sans" panose="020C0503030203020204" pitchFamily="34" charset="0"/>
                <a:ea typeface="方正兰亭黑简体" panose="02000000000000000000" pitchFamily="2" charset="-122"/>
                <a:sym typeface="Huawei Sans" panose="020C0503030203020204" pitchFamily="34" charset="0"/>
              </a:rPr>
              <a:t>HPC</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EI</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大</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数据</a:t>
            </a:r>
            <a:endPar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endParaRPr>
          </a:p>
          <a:p>
            <a:pPr fontAlgn="base">
              <a:lnSpc>
                <a:spcPct val="110000"/>
              </a:lnSpc>
              <a:spcBef>
                <a:spcPts val="600"/>
              </a:spcBef>
              <a:spcAft>
                <a:spcPts val="600"/>
              </a:spcAft>
            </a:pP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           场景</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对更快网络，更小时延的诉</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求</a:t>
            </a:r>
            <a:endPar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endParaRPr>
          </a:p>
          <a:p>
            <a:pPr fontAlgn="base">
              <a:lnSpc>
                <a:spcPct val="110000"/>
              </a:lnSpc>
              <a:spcBef>
                <a:spcPts val="600"/>
              </a:spcBef>
              <a:spcAft>
                <a:spcPts val="600"/>
              </a:spcAft>
            </a:pPr>
            <a:r>
              <a:rPr lang="zh-CN" altLang="en-US" sz="1400" b="1" dirty="0" smtClean="0">
                <a:latin typeface="Huawei Sans" panose="020C0503030203020204" pitchFamily="34" charset="0"/>
                <a:ea typeface="方正兰亭黑简体" panose="02000000000000000000" pitchFamily="2" charset="-122"/>
                <a:sym typeface="Huawei Sans" panose="020C0503030203020204" pitchFamily="34" charset="0"/>
              </a:rPr>
              <a:t>至广</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：单</a:t>
            </a: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Region 20-30</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万主机级的大规模</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网络</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圆角矩形 12"/>
          <p:cNvSpPr/>
          <p:nvPr/>
        </p:nvSpPr>
        <p:spPr>
          <a:xfrm>
            <a:off x="4912570" y="1269554"/>
            <a:ext cx="1152128" cy="26649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圆角矩形 13"/>
          <p:cNvSpPr/>
          <p:nvPr/>
        </p:nvSpPr>
        <p:spPr>
          <a:xfrm>
            <a:off x="3580422" y="1288836"/>
            <a:ext cx="1152128" cy="26649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圆角矩形 14"/>
          <p:cNvSpPr/>
          <p:nvPr/>
        </p:nvSpPr>
        <p:spPr>
          <a:xfrm>
            <a:off x="2212270" y="1269554"/>
            <a:ext cx="1152128" cy="26649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圆角矩形 15"/>
          <p:cNvSpPr/>
          <p:nvPr/>
        </p:nvSpPr>
        <p:spPr>
          <a:xfrm>
            <a:off x="808114" y="1269554"/>
            <a:ext cx="1152128" cy="26649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圆角矩形 32"/>
          <p:cNvSpPr/>
          <p:nvPr/>
        </p:nvSpPr>
        <p:spPr>
          <a:xfrm>
            <a:off x="731838" y="4036395"/>
            <a:ext cx="5364162" cy="1877675"/>
          </a:xfrm>
          <a:prstGeom prst="roundRect">
            <a:avLst>
              <a:gd name="adj" fmla="val 4565"/>
            </a:avLst>
          </a:prstGeom>
          <a:solidFill>
            <a:srgbClr val="0070C0"/>
          </a:solidFill>
          <a:ln w="12700" cap="flat" cmpd="sng" algn="ctr">
            <a:noFill/>
            <a:prstDash val="solid"/>
            <a:miter lim="800000"/>
          </a:ln>
          <a:effectLst/>
        </p:spPr>
        <p:txBody>
          <a:bodyPr rtlCol="0" anchor="ctr"/>
          <a:lstStyle/>
          <a:p>
            <a:pPr algn="ctr">
              <a:defRPr/>
            </a:pPr>
            <a:r>
              <a:rPr lang="zh-CN" altLang="en-US" sz="2800" kern="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新一代云网络平台</a:t>
            </a:r>
          </a:p>
          <a:p>
            <a:pPr algn="ctr">
              <a:defRPr/>
            </a:pPr>
            <a:endParaRPr lang="en-US" altLang="zh-CN" kern="0" dirty="0" smtClean="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defRPr/>
            </a:pPr>
            <a:endParaRPr lang="en-US" altLang="zh-CN" kern="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defRPr/>
            </a:pPr>
            <a:r>
              <a:rPr lang="en-US" altLang="zh-CN" sz="2400" kern="0" dirty="0" smtClean="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X86        </a:t>
            </a:r>
            <a:r>
              <a:rPr lang="zh-CN" altLang="en-US" sz="2400" kern="0" dirty="0" smtClean="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智能硬件        </a:t>
            </a:r>
            <a:r>
              <a:rPr lang="en-US" altLang="zh-CN" sz="2400" kern="0" dirty="0" smtClean="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ARM</a:t>
            </a:r>
          </a:p>
        </p:txBody>
      </p:sp>
      <p:sp>
        <p:nvSpPr>
          <p:cNvPr id="34" name="圆角矩形 33"/>
          <p:cNvSpPr/>
          <p:nvPr/>
        </p:nvSpPr>
        <p:spPr>
          <a:xfrm>
            <a:off x="957240" y="4172917"/>
            <a:ext cx="4783422" cy="661033"/>
          </a:xfrm>
          <a:prstGeom prst="roundRect">
            <a:avLst>
              <a:gd name="adj" fmla="val 11247"/>
            </a:avLst>
          </a:prstGeom>
          <a:noFill/>
          <a:ln w="12700" cap="flat" cmpd="sng" algn="ctr">
            <a:solidFill>
              <a:sysClr val="window" lastClr="FFFFFF">
                <a:lumMod val="95000"/>
              </a:sysClr>
            </a:solidFill>
            <a:prstDash val="solid"/>
            <a:miter lim="800000"/>
          </a:ln>
          <a:effectLst/>
        </p:spPr>
        <p:txBody>
          <a:bodyPr rtlCol="0" anchor="ctr"/>
          <a:lstStyle/>
          <a:p>
            <a:pPr algn="ctr">
              <a:defRPr/>
            </a:pPr>
            <a:endParaRPr lang="zh-CN" altLang="en-US" sz="2800" kern="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圆角矩形 35"/>
          <p:cNvSpPr/>
          <p:nvPr/>
        </p:nvSpPr>
        <p:spPr>
          <a:xfrm>
            <a:off x="957240" y="5068018"/>
            <a:ext cx="1494000" cy="673200"/>
          </a:xfrm>
          <a:prstGeom prst="roundRect">
            <a:avLst>
              <a:gd name="adj" fmla="val 11247"/>
            </a:avLst>
          </a:prstGeom>
          <a:noFill/>
          <a:ln w="12700" cap="flat" cmpd="sng" algn="ctr">
            <a:solidFill>
              <a:sysClr val="window" lastClr="FFFFFF">
                <a:lumMod val="95000"/>
              </a:sysClr>
            </a:solidFill>
            <a:prstDash val="solid"/>
            <a:miter lim="800000"/>
          </a:ln>
          <a:effectLst/>
        </p:spPr>
        <p:txBody>
          <a:bodyPr rtlCol="0" anchor="ctr"/>
          <a:lstStyle/>
          <a:p>
            <a:pPr algn="ctr">
              <a:defRPr/>
            </a:pPr>
            <a:endParaRPr lang="zh-CN" altLang="en-US" sz="2400" kern="0" dirty="0" smtClean="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圆角矩形 36"/>
          <p:cNvSpPr/>
          <p:nvPr/>
        </p:nvSpPr>
        <p:spPr>
          <a:xfrm>
            <a:off x="4247008" y="5081260"/>
            <a:ext cx="1493654" cy="674562"/>
          </a:xfrm>
          <a:prstGeom prst="roundRect">
            <a:avLst>
              <a:gd name="adj" fmla="val 11247"/>
            </a:avLst>
          </a:prstGeom>
          <a:noFill/>
          <a:ln w="12700" cap="flat" cmpd="sng" algn="ctr">
            <a:solidFill>
              <a:sysClr val="window" lastClr="FFFFFF">
                <a:lumMod val="95000"/>
              </a:sysClr>
            </a:solidFill>
            <a:prstDash val="solid"/>
            <a:miter lim="800000"/>
          </a:ln>
          <a:effectLst/>
        </p:spPr>
        <p:txBody>
          <a:bodyPr rtlCol="0" anchor="ctr"/>
          <a:lstStyle/>
          <a:p>
            <a:pPr algn="ctr">
              <a:defRPr/>
            </a:pPr>
            <a:endParaRPr lang="en-US" altLang="zh-CN" sz="2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TextBox 102"/>
          <p:cNvSpPr txBox="1"/>
          <p:nvPr/>
        </p:nvSpPr>
        <p:spPr>
          <a:xfrm>
            <a:off x="1114196" y="2150296"/>
            <a:ext cx="479618" cy="276999"/>
          </a:xfrm>
          <a:prstGeom prst="rect">
            <a:avLst/>
          </a:prstGeom>
          <a:noFill/>
        </p:spPr>
        <p:txBody>
          <a:bodyPr wrap="none" rtlCol="0">
            <a:spAutoFit/>
          </a:bodyPr>
          <a:lstStyle/>
          <a:p>
            <a:pPr algn="ctr" defTabSz="1218956"/>
            <a:r>
              <a:rPr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VPC</a:t>
            </a:r>
            <a:endParaRPr lang="en-US" altLang="zh-CN"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Freeform 5"/>
          <p:cNvSpPr>
            <a:spLocks noEditPoints="1"/>
          </p:cNvSpPr>
          <p:nvPr/>
        </p:nvSpPr>
        <p:spPr bwMode="auto">
          <a:xfrm>
            <a:off x="873347" y="1468523"/>
            <a:ext cx="961316" cy="690477"/>
          </a:xfrm>
          <a:custGeom>
            <a:avLst/>
            <a:gdLst>
              <a:gd name="T0" fmla="*/ 133 w 176"/>
              <a:gd name="T1" fmla="*/ 32 h 128"/>
              <a:gd name="T2" fmla="*/ 88 w 176"/>
              <a:gd name="T3" fmla="*/ 0 h 128"/>
              <a:gd name="T4" fmla="*/ 42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86 w 176"/>
              <a:gd name="T17" fmla="*/ 48 h 128"/>
              <a:gd name="T18" fmla="*/ 86 w 176"/>
              <a:gd name="T19" fmla="*/ 50 h 128"/>
              <a:gd name="T20" fmla="*/ 60 w 176"/>
              <a:gd name="T21" fmla="*/ 78 h 128"/>
              <a:gd name="T22" fmla="*/ 58 w 176"/>
              <a:gd name="T23" fmla="*/ 77 h 128"/>
              <a:gd name="T24" fmla="*/ 48 w 176"/>
              <a:gd name="T25" fmla="*/ 38 h 128"/>
              <a:gd name="T26" fmla="*/ 86 w 176"/>
              <a:gd name="T27" fmla="*/ 48 h 128"/>
              <a:gd name="T28" fmla="*/ 128 w 176"/>
              <a:gd name="T29" fmla="*/ 120 h 128"/>
              <a:gd name="T30" fmla="*/ 48 w 176"/>
              <a:gd name="T31" fmla="*/ 120 h 128"/>
              <a:gd name="T32" fmla="*/ 8 w 176"/>
              <a:gd name="T33" fmla="*/ 80 h 128"/>
              <a:gd name="T34" fmla="*/ 43 w 176"/>
              <a:gd name="T35" fmla="*/ 40 h 128"/>
              <a:gd name="T36" fmla="*/ 45 w 176"/>
              <a:gd name="T37" fmla="*/ 40 h 128"/>
              <a:gd name="T38" fmla="*/ 54 w 176"/>
              <a:gd name="T39" fmla="*/ 78 h 128"/>
              <a:gd name="T40" fmla="*/ 52 w 176"/>
              <a:gd name="T41" fmla="*/ 83 h 128"/>
              <a:gd name="T42" fmla="*/ 58 w 176"/>
              <a:gd name="T43" fmla="*/ 89 h 128"/>
              <a:gd name="T44" fmla="*/ 64 w 176"/>
              <a:gd name="T45" fmla="*/ 83 h 128"/>
              <a:gd name="T46" fmla="*/ 63 w 176"/>
              <a:gd name="T47" fmla="*/ 80 h 128"/>
              <a:gd name="T48" fmla="*/ 89 w 176"/>
              <a:gd name="T49" fmla="*/ 53 h 128"/>
              <a:gd name="T50" fmla="*/ 92 w 176"/>
              <a:gd name="T51" fmla="*/ 53 h 128"/>
              <a:gd name="T52" fmla="*/ 98 w 176"/>
              <a:gd name="T53" fmla="*/ 47 h 128"/>
              <a:gd name="T54" fmla="*/ 92 w 176"/>
              <a:gd name="T55" fmla="*/ 41 h 128"/>
              <a:gd name="T56" fmla="*/ 87 w 176"/>
              <a:gd name="T57" fmla="*/ 44 h 128"/>
              <a:gd name="T58" fmla="*/ 50 w 176"/>
              <a:gd name="T59" fmla="*/ 34 h 128"/>
              <a:gd name="T60" fmla="*/ 88 w 176"/>
              <a:gd name="T61" fmla="*/ 8 h 128"/>
              <a:gd name="T62" fmla="*/ 125 w 176"/>
              <a:gd name="T63" fmla="*/ 35 h 128"/>
              <a:gd name="T64" fmla="*/ 132 w 176"/>
              <a:gd name="T65" fmla="*/ 40 h 128"/>
              <a:gd name="T66" fmla="*/ 168 w 176"/>
              <a:gd name="T67" fmla="*/ 80 h 128"/>
              <a:gd name="T68" fmla="*/ 128 w 176"/>
              <a:gd name="T6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6" h="128">
                <a:moveTo>
                  <a:pt x="133" y="32"/>
                </a:moveTo>
                <a:cubicBezTo>
                  <a:pt x="127" y="14"/>
                  <a:pt x="109" y="0"/>
                  <a:pt x="88" y="0"/>
                </a:cubicBezTo>
                <a:cubicBezTo>
                  <a:pt x="67" y="0"/>
                  <a:pt x="49" y="14"/>
                  <a:pt x="42" y="32"/>
                </a:cubicBezTo>
                <a:cubicBezTo>
                  <a:pt x="18" y="35"/>
                  <a:pt x="0" y="55"/>
                  <a:pt x="0" y="80"/>
                </a:cubicBezTo>
                <a:cubicBezTo>
                  <a:pt x="0" y="107"/>
                  <a:pt x="21" y="128"/>
                  <a:pt x="48" y="128"/>
                </a:cubicBezTo>
                <a:cubicBezTo>
                  <a:pt x="128" y="128"/>
                  <a:pt x="128" y="128"/>
                  <a:pt x="128" y="128"/>
                </a:cubicBezTo>
                <a:cubicBezTo>
                  <a:pt x="154" y="128"/>
                  <a:pt x="176" y="107"/>
                  <a:pt x="176" y="80"/>
                </a:cubicBezTo>
                <a:cubicBezTo>
                  <a:pt x="176" y="55"/>
                  <a:pt x="157" y="35"/>
                  <a:pt x="133" y="32"/>
                </a:cubicBezTo>
                <a:close/>
                <a:moveTo>
                  <a:pt x="86" y="48"/>
                </a:moveTo>
                <a:cubicBezTo>
                  <a:pt x="86" y="48"/>
                  <a:pt x="86" y="49"/>
                  <a:pt x="86" y="50"/>
                </a:cubicBezTo>
                <a:cubicBezTo>
                  <a:pt x="60" y="78"/>
                  <a:pt x="60" y="78"/>
                  <a:pt x="60" y="78"/>
                </a:cubicBezTo>
                <a:cubicBezTo>
                  <a:pt x="60" y="77"/>
                  <a:pt x="59" y="77"/>
                  <a:pt x="58" y="77"/>
                </a:cubicBezTo>
                <a:cubicBezTo>
                  <a:pt x="48" y="38"/>
                  <a:pt x="48" y="38"/>
                  <a:pt x="48" y="38"/>
                </a:cubicBezTo>
                <a:lnTo>
                  <a:pt x="86" y="48"/>
                </a:lnTo>
                <a:close/>
                <a:moveTo>
                  <a:pt x="128" y="120"/>
                </a:moveTo>
                <a:cubicBezTo>
                  <a:pt x="48" y="120"/>
                  <a:pt x="48" y="120"/>
                  <a:pt x="48" y="120"/>
                </a:cubicBezTo>
                <a:cubicBezTo>
                  <a:pt x="26" y="120"/>
                  <a:pt x="8" y="102"/>
                  <a:pt x="8" y="80"/>
                </a:cubicBezTo>
                <a:cubicBezTo>
                  <a:pt x="8" y="60"/>
                  <a:pt x="23" y="43"/>
                  <a:pt x="43" y="40"/>
                </a:cubicBezTo>
                <a:cubicBezTo>
                  <a:pt x="44" y="40"/>
                  <a:pt x="44" y="40"/>
                  <a:pt x="45" y="40"/>
                </a:cubicBezTo>
                <a:cubicBezTo>
                  <a:pt x="54" y="78"/>
                  <a:pt x="54" y="78"/>
                  <a:pt x="54" y="78"/>
                </a:cubicBezTo>
                <a:cubicBezTo>
                  <a:pt x="53" y="79"/>
                  <a:pt x="52" y="81"/>
                  <a:pt x="52" y="83"/>
                </a:cubicBezTo>
                <a:cubicBezTo>
                  <a:pt x="52" y="86"/>
                  <a:pt x="54" y="89"/>
                  <a:pt x="58" y="89"/>
                </a:cubicBezTo>
                <a:cubicBezTo>
                  <a:pt x="61" y="89"/>
                  <a:pt x="64" y="86"/>
                  <a:pt x="64" y="83"/>
                </a:cubicBezTo>
                <a:cubicBezTo>
                  <a:pt x="64" y="82"/>
                  <a:pt x="63" y="81"/>
                  <a:pt x="63" y="80"/>
                </a:cubicBezTo>
                <a:cubicBezTo>
                  <a:pt x="89" y="53"/>
                  <a:pt x="89" y="53"/>
                  <a:pt x="89" y="53"/>
                </a:cubicBezTo>
                <a:cubicBezTo>
                  <a:pt x="90" y="53"/>
                  <a:pt x="91" y="53"/>
                  <a:pt x="92" y="53"/>
                </a:cubicBezTo>
                <a:cubicBezTo>
                  <a:pt x="95" y="53"/>
                  <a:pt x="98" y="50"/>
                  <a:pt x="98" y="47"/>
                </a:cubicBezTo>
                <a:cubicBezTo>
                  <a:pt x="98" y="44"/>
                  <a:pt x="95" y="41"/>
                  <a:pt x="92" y="41"/>
                </a:cubicBezTo>
                <a:cubicBezTo>
                  <a:pt x="90" y="41"/>
                  <a:pt x="88" y="42"/>
                  <a:pt x="87" y="44"/>
                </a:cubicBezTo>
                <a:cubicBezTo>
                  <a:pt x="50" y="34"/>
                  <a:pt x="50" y="34"/>
                  <a:pt x="50" y="34"/>
                </a:cubicBezTo>
                <a:cubicBezTo>
                  <a:pt x="56" y="19"/>
                  <a:pt x="71" y="8"/>
                  <a:pt x="88" y="8"/>
                </a:cubicBezTo>
                <a:cubicBezTo>
                  <a:pt x="105" y="8"/>
                  <a:pt x="120" y="19"/>
                  <a:pt x="125" y="35"/>
                </a:cubicBezTo>
                <a:cubicBezTo>
                  <a:pt x="126" y="38"/>
                  <a:pt x="129" y="40"/>
                  <a:pt x="132" y="40"/>
                </a:cubicBezTo>
                <a:cubicBezTo>
                  <a:pt x="152" y="43"/>
                  <a:pt x="168" y="60"/>
                  <a:pt x="168" y="80"/>
                </a:cubicBezTo>
                <a:cubicBezTo>
                  <a:pt x="168" y="102"/>
                  <a:pt x="150" y="120"/>
                  <a:pt x="128" y="120"/>
                </a:cubicBezTo>
                <a:close/>
              </a:path>
            </a:pathLst>
          </a:custGeom>
          <a:solidFill>
            <a:srgbClr val="484848"/>
          </a:solidFill>
          <a:ln>
            <a:noFill/>
          </a:ln>
        </p:spPr>
        <p:txBody>
          <a:bodyPr vert="horz" wrap="square" lIns="91419" tIns="45709" rIns="91419" bIns="45709" numCol="1" anchor="t" anchorCtr="0" compatLnSpc="1"/>
          <a:lstStyle/>
          <a:p>
            <a:pPr defTabSz="1218956"/>
            <a:endParaRPr lang="en-US" sz="24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Freeform 6"/>
          <p:cNvSpPr>
            <a:spLocks noEditPoints="1"/>
          </p:cNvSpPr>
          <p:nvPr/>
        </p:nvSpPr>
        <p:spPr bwMode="auto">
          <a:xfrm>
            <a:off x="2356286" y="1377566"/>
            <a:ext cx="872964" cy="776733"/>
          </a:xfrm>
          <a:custGeom>
            <a:avLst/>
            <a:gdLst>
              <a:gd name="T0" fmla="*/ 164 w 176"/>
              <a:gd name="T1" fmla="*/ 113 h 176"/>
              <a:gd name="T2" fmla="*/ 161 w 176"/>
              <a:gd name="T3" fmla="*/ 114 h 176"/>
              <a:gd name="T4" fmla="*/ 98 w 176"/>
              <a:gd name="T5" fmla="*/ 23 h 176"/>
              <a:gd name="T6" fmla="*/ 102 w 176"/>
              <a:gd name="T7" fmla="*/ 14 h 176"/>
              <a:gd name="T8" fmla="*/ 88 w 176"/>
              <a:gd name="T9" fmla="*/ 0 h 176"/>
              <a:gd name="T10" fmla="*/ 73 w 176"/>
              <a:gd name="T11" fmla="*/ 14 h 176"/>
              <a:gd name="T12" fmla="*/ 77 w 176"/>
              <a:gd name="T13" fmla="*/ 23 h 176"/>
              <a:gd name="T14" fmla="*/ 15 w 176"/>
              <a:gd name="T15" fmla="*/ 114 h 176"/>
              <a:gd name="T16" fmla="*/ 12 w 176"/>
              <a:gd name="T17" fmla="*/ 113 h 176"/>
              <a:gd name="T18" fmla="*/ 0 w 176"/>
              <a:gd name="T19" fmla="*/ 125 h 176"/>
              <a:gd name="T20" fmla="*/ 12 w 176"/>
              <a:gd name="T21" fmla="*/ 136 h 176"/>
              <a:gd name="T22" fmla="*/ 16 w 176"/>
              <a:gd name="T23" fmla="*/ 135 h 176"/>
              <a:gd name="T24" fmla="*/ 74 w 176"/>
              <a:gd name="T25" fmla="*/ 163 h 176"/>
              <a:gd name="T26" fmla="*/ 88 w 176"/>
              <a:gd name="T27" fmla="*/ 176 h 176"/>
              <a:gd name="T28" fmla="*/ 102 w 176"/>
              <a:gd name="T29" fmla="*/ 163 h 176"/>
              <a:gd name="T30" fmla="*/ 159 w 176"/>
              <a:gd name="T31" fmla="*/ 136 h 176"/>
              <a:gd name="T32" fmla="*/ 164 w 176"/>
              <a:gd name="T33" fmla="*/ 136 h 176"/>
              <a:gd name="T34" fmla="*/ 176 w 176"/>
              <a:gd name="T35" fmla="*/ 125 h 176"/>
              <a:gd name="T36" fmla="*/ 164 w 176"/>
              <a:gd name="T37" fmla="*/ 113 h 176"/>
              <a:gd name="T38" fmla="*/ 152 w 176"/>
              <a:gd name="T39" fmla="*/ 125 h 176"/>
              <a:gd name="T40" fmla="*/ 153 w 176"/>
              <a:gd name="T41" fmla="*/ 128 h 176"/>
              <a:gd name="T42" fmla="*/ 99 w 176"/>
              <a:gd name="T43" fmla="*/ 154 h 176"/>
              <a:gd name="T44" fmla="*/ 92 w 176"/>
              <a:gd name="T45" fmla="*/ 149 h 176"/>
              <a:gd name="T46" fmla="*/ 92 w 176"/>
              <a:gd name="T47" fmla="*/ 27 h 176"/>
              <a:gd name="T48" fmla="*/ 95 w 176"/>
              <a:gd name="T49" fmla="*/ 26 h 176"/>
              <a:gd name="T50" fmla="*/ 156 w 176"/>
              <a:gd name="T51" fmla="*/ 116 h 176"/>
              <a:gd name="T52" fmla="*/ 152 w 176"/>
              <a:gd name="T53" fmla="*/ 125 h 176"/>
              <a:gd name="T54" fmla="*/ 81 w 176"/>
              <a:gd name="T55" fmla="*/ 26 h 176"/>
              <a:gd name="T56" fmla="*/ 83 w 176"/>
              <a:gd name="T57" fmla="*/ 27 h 176"/>
              <a:gd name="T58" fmla="*/ 83 w 176"/>
              <a:gd name="T59" fmla="*/ 149 h 176"/>
              <a:gd name="T60" fmla="*/ 76 w 176"/>
              <a:gd name="T61" fmla="*/ 154 h 176"/>
              <a:gd name="T62" fmla="*/ 23 w 176"/>
              <a:gd name="T63" fmla="*/ 128 h 176"/>
              <a:gd name="T64" fmla="*/ 24 w 176"/>
              <a:gd name="T65" fmla="*/ 125 h 176"/>
              <a:gd name="T66" fmla="*/ 19 w 176"/>
              <a:gd name="T67" fmla="*/ 116 h 176"/>
              <a:gd name="T68" fmla="*/ 81 w 176"/>
              <a:gd name="T69" fmla="*/ 26 h 176"/>
              <a:gd name="T70" fmla="*/ 4 w 176"/>
              <a:gd name="T71" fmla="*/ 125 h 176"/>
              <a:gd name="T72" fmla="*/ 12 w 176"/>
              <a:gd name="T73" fmla="*/ 118 h 176"/>
              <a:gd name="T74" fmla="*/ 19 w 176"/>
              <a:gd name="T75" fmla="*/ 125 h 176"/>
              <a:gd name="T76" fmla="*/ 12 w 176"/>
              <a:gd name="T77" fmla="*/ 132 h 176"/>
              <a:gd name="T78" fmla="*/ 4 w 176"/>
              <a:gd name="T79" fmla="*/ 125 h 176"/>
              <a:gd name="T80" fmla="*/ 88 w 176"/>
              <a:gd name="T81" fmla="*/ 171 h 176"/>
              <a:gd name="T82" fmla="*/ 78 w 176"/>
              <a:gd name="T83" fmla="*/ 162 h 176"/>
              <a:gd name="T84" fmla="*/ 88 w 176"/>
              <a:gd name="T85" fmla="*/ 153 h 176"/>
              <a:gd name="T86" fmla="*/ 97 w 176"/>
              <a:gd name="T87" fmla="*/ 162 h 176"/>
              <a:gd name="T88" fmla="*/ 88 w 176"/>
              <a:gd name="T89" fmla="*/ 171 h 176"/>
              <a:gd name="T90" fmla="*/ 164 w 176"/>
              <a:gd name="T91" fmla="*/ 132 h 176"/>
              <a:gd name="T92" fmla="*/ 157 w 176"/>
              <a:gd name="T93" fmla="*/ 125 h 176"/>
              <a:gd name="T94" fmla="*/ 164 w 176"/>
              <a:gd name="T95" fmla="*/ 118 h 176"/>
              <a:gd name="T96" fmla="*/ 171 w 176"/>
              <a:gd name="T97" fmla="*/ 125 h 176"/>
              <a:gd name="T98" fmla="*/ 164 w 176"/>
              <a:gd name="T99"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76">
                <a:moveTo>
                  <a:pt x="164" y="113"/>
                </a:moveTo>
                <a:cubicBezTo>
                  <a:pt x="163" y="113"/>
                  <a:pt x="162" y="113"/>
                  <a:pt x="161" y="114"/>
                </a:cubicBezTo>
                <a:cubicBezTo>
                  <a:pt x="98" y="23"/>
                  <a:pt x="98" y="23"/>
                  <a:pt x="98" y="23"/>
                </a:cubicBezTo>
                <a:cubicBezTo>
                  <a:pt x="101" y="20"/>
                  <a:pt x="102" y="17"/>
                  <a:pt x="102" y="14"/>
                </a:cubicBezTo>
                <a:cubicBezTo>
                  <a:pt x="102" y="6"/>
                  <a:pt x="96" y="0"/>
                  <a:pt x="88" y="0"/>
                </a:cubicBezTo>
                <a:cubicBezTo>
                  <a:pt x="80" y="0"/>
                  <a:pt x="73" y="6"/>
                  <a:pt x="73" y="14"/>
                </a:cubicBezTo>
                <a:cubicBezTo>
                  <a:pt x="73" y="17"/>
                  <a:pt x="75" y="21"/>
                  <a:pt x="77" y="23"/>
                </a:cubicBezTo>
                <a:cubicBezTo>
                  <a:pt x="15" y="114"/>
                  <a:pt x="15" y="114"/>
                  <a:pt x="15" y="114"/>
                </a:cubicBezTo>
                <a:cubicBezTo>
                  <a:pt x="14" y="114"/>
                  <a:pt x="13" y="113"/>
                  <a:pt x="12" y="113"/>
                </a:cubicBezTo>
                <a:cubicBezTo>
                  <a:pt x="5" y="113"/>
                  <a:pt x="0" y="118"/>
                  <a:pt x="0" y="125"/>
                </a:cubicBezTo>
                <a:cubicBezTo>
                  <a:pt x="0" y="131"/>
                  <a:pt x="5" y="136"/>
                  <a:pt x="12" y="136"/>
                </a:cubicBezTo>
                <a:cubicBezTo>
                  <a:pt x="13" y="136"/>
                  <a:pt x="15" y="136"/>
                  <a:pt x="16" y="135"/>
                </a:cubicBezTo>
                <a:cubicBezTo>
                  <a:pt x="74" y="163"/>
                  <a:pt x="74" y="163"/>
                  <a:pt x="74" y="163"/>
                </a:cubicBezTo>
                <a:cubicBezTo>
                  <a:pt x="74" y="170"/>
                  <a:pt x="80" y="176"/>
                  <a:pt x="88" y="176"/>
                </a:cubicBezTo>
                <a:cubicBezTo>
                  <a:pt x="95" y="176"/>
                  <a:pt x="102" y="170"/>
                  <a:pt x="102" y="163"/>
                </a:cubicBezTo>
                <a:cubicBezTo>
                  <a:pt x="159" y="136"/>
                  <a:pt x="159" y="136"/>
                  <a:pt x="159" y="136"/>
                </a:cubicBezTo>
                <a:cubicBezTo>
                  <a:pt x="161" y="136"/>
                  <a:pt x="162" y="136"/>
                  <a:pt x="164" y="136"/>
                </a:cubicBezTo>
                <a:cubicBezTo>
                  <a:pt x="170" y="136"/>
                  <a:pt x="176" y="131"/>
                  <a:pt x="176" y="125"/>
                </a:cubicBezTo>
                <a:cubicBezTo>
                  <a:pt x="176" y="118"/>
                  <a:pt x="170" y="113"/>
                  <a:pt x="164" y="113"/>
                </a:cubicBezTo>
                <a:close/>
                <a:moveTo>
                  <a:pt x="152" y="125"/>
                </a:moveTo>
                <a:cubicBezTo>
                  <a:pt x="152" y="126"/>
                  <a:pt x="152" y="127"/>
                  <a:pt x="153" y="128"/>
                </a:cubicBezTo>
                <a:cubicBezTo>
                  <a:pt x="99" y="154"/>
                  <a:pt x="99" y="154"/>
                  <a:pt x="99" y="154"/>
                </a:cubicBezTo>
                <a:cubicBezTo>
                  <a:pt x="97" y="151"/>
                  <a:pt x="95" y="150"/>
                  <a:pt x="92" y="149"/>
                </a:cubicBezTo>
                <a:cubicBezTo>
                  <a:pt x="92" y="27"/>
                  <a:pt x="92" y="27"/>
                  <a:pt x="92" y="27"/>
                </a:cubicBezTo>
                <a:cubicBezTo>
                  <a:pt x="93" y="26"/>
                  <a:pt x="94" y="26"/>
                  <a:pt x="95" y="26"/>
                </a:cubicBezTo>
                <a:cubicBezTo>
                  <a:pt x="156" y="116"/>
                  <a:pt x="156" y="116"/>
                  <a:pt x="156" y="116"/>
                </a:cubicBezTo>
                <a:cubicBezTo>
                  <a:pt x="154" y="118"/>
                  <a:pt x="152" y="121"/>
                  <a:pt x="152" y="125"/>
                </a:cubicBezTo>
                <a:close/>
                <a:moveTo>
                  <a:pt x="81" y="26"/>
                </a:moveTo>
                <a:cubicBezTo>
                  <a:pt x="82" y="26"/>
                  <a:pt x="82" y="27"/>
                  <a:pt x="83" y="27"/>
                </a:cubicBezTo>
                <a:cubicBezTo>
                  <a:pt x="83" y="149"/>
                  <a:pt x="83" y="149"/>
                  <a:pt x="83" y="149"/>
                </a:cubicBezTo>
                <a:cubicBezTo>
                  <a:pt x="80" y="150"/>
                  <a:pt x="78" y="151"/>
                  <a:pt x="76" y="154"/>
                </a:cubicBezTo>
                <a:cubicBezTo>
                  <a:pt x="23" y="128"/>
                  <a:pt x="23" y="128"/>
                  <a:pt x="23" y="128"/>
                </a:cubicBezTo>
                <a:cubicBezTo>
                  <a:pt x="23" y="127"/>
                  <a:pt x="24" y="126"/>
                  <a:pt x="24" y="125"/>
                </a:cubicBezTo>
                <a:cubicBezTo>
                  <a:pt x="24" y="121"/>
                  <a:pt x="22" y="118"/>
                  <a:pt x="19" y="116"/>
                </a:cubicBezTo>
                <a:lnTo>
                  <a:pt x="81" y="26"/>
                </a:lnTo>
                <a:close/>
                <a:moveTo>
                  <a:pt x="4" y="125"/>
                </a:moveTo>
                <a:cubicBezTo>
                  <a:pt x="4" y="121"/>
                  <a:pt x="8" y="118"/>
                  <a:pt x="12" y="118"/>
                </a:cubicBezTo>
                <a:cubicBezTo>
                  <a:pt x="16" y="118"/>
                  <a:pt x="19" y="121"/>
                  <a:pt x="19" y="125"/>
                </a:cubicBezTo>
                <a:cubicBezTo>
                  <a:pt x="19" y="129"/>
                  <a:pt x="16" y="132"/>
                  <a:pt x="12" y="132"/>
                </a:cubicBezTo>
                <a:cubicBezTo>
                  <a:pt x="8" y="132"/>
                  <a:pt x="4" y="129"/>
                  <a:pt x="4" y="125"/>
                </a:cubicBezTo>
                <a:close/>
                <a:moveTo>
                  <a:pt x="88" y="171"/>
                </a:moveTo>
                <a:cubicBezTo>
                  <a:pt x="82" y="171"/>
                  <a:pt x="78" y="167"/>
                  <a:pt x="78" y="162"/>
                </a:cubicBezTo>
                <a:cubicBezTo>
                  <a:pt x="78" y="157"/>
                  <a:pt x="82" y="153"/>
                  <a:pt x="88" y="153"/>
                </a:cubicBezTo>
                <a:cubicBezTo>
                  <a:pt x="93" y="153"/>
                  <a:pt x="97" y="157"/>
                  <a:pt x="97" y="162"/>
                </a:cubicBezTo>
                <a:cubicBezTo>
                  <a:pt x="97" y="167"/>
                  <a:pt x="93" y="171"/>
                  <a:pt x="88" y="171"/>
                </a:cubicBezTo>
                <a:close/>
                <a:moveTo>
                  <a:pt x="164" y="132"/>
                </a:moveTo>
                <a:cubicBezTo>
                  <a:pt x="160" y="132"/>
                  <a:pt x="157" y="129"/>
                  <a:pt x="157" y="125"/>
                </a:cubicBezTo>
                <a:cubicBezTo>
                  <a:pt x="157" y="121"/>
                  <a:pt x="160" y="118"/>
                  <a:pt x="164" y="118"/>
                </a:cubicBezTo>
                <a:cubicBezTo>
                  <a:pt x="168" y="118"/>
                  <a:pt x="171" y="121"/>
                  <a:pt x="171" y="125"/>
                </a:cubicBezTo>
                <a:cubicBezTo>
                  <a:pt x="171" y="129"/>
                  <a:pt x="168" y="132"/>
                  <a:pt x="164" y="132"/>
                </a:cubicBezTo>
                <a:close/>
              </a:path>
            </a:pathLst>
          </a:custGeom>
          <a:solidFill>
            <a:srgbClr val="484848"/>
          </a:solidFill>
          <a:ln>
            <a:noFill/>
          </a:ln>
        </p:spPr>
        <p:txBody>
          <a:bodyPr vert="horz" wrap="square" lIns="91419" tIns="45709" rIns="91419" bIns="45709" numCol="1" anchor="t" anchorCtr="0" compatLnSpc="1"/>
          <a:lstStyle/>
          <a:p>
            <a:pPr defTabSz="1218956"/>
            <a:endParaRPr lang="en-US" sz="24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TextBox 266"/>
          <p:cNvSpPr txBox="1"/>
          <p:nvPr/>
        </p:nvSpPr>
        <p:spPr>
          <a:xfrm>
            <a:off x="2586789" y="2159000"/>
            <a:ext cx="463589" cy="276999"/>
          </a:xfrm>
          <a:prstGeom prst="rect">
            <a:avLst/>
          </a:prstGeom>
          <a:noFill/>
        </p:spPr>
        <p:txBody>
          <a:bodyPr wrap="none" rtlCol="0">
            <a:spAutoFit/>
          </a:bodyPr>
          <a:lstStyle/>
          <a:p>
            <a:pPr algn="ctr" defTabSz="1218956" fontAlgn="ctr"/>
            <a:r>
              <a:rPr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ELB</a:t>
            </a:r>
            <a:endParaRPr lang="zh-CN" altLang="zh-CN"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Freeform 12"/>
          <p:cNvSpPr>
            <a:spLocks noEditPoints="1"/>
          </p:cNvSpPr>
          <p:nvPr/>
        </p:nvSpPr>
        <p:spPr bwMode="auto">
          <a:xfrm>
            <a:off x="3724438" y="1378439"/>
            <a:ext cx="827690" cy="734907"/>
          </a:xfrm>
          <a:custGeom>
            <a:avLst/>
            <a:gdLst>
              <a:gd name="T0" fmla="*/ 88 w 176"/>
              <a:gd name="T1" fmla="*/ 88 h 176"/>
              <a:gd name="T2" fmla="*/ 114 w 176"/>
              <a:gd name="T3" fmla="*/ 88 h 176"/>
              <a:gd name="T4" fmla="*/ 132 w 176"/>
              <a:gd name="T5" fmla="*/ 70 h 176"/>
              <a:gd name="T6" fmla="*/ 132 w 176"/>
              <a:gd name="T7" fmla="*/ 70 h 176"/>
              <a:gd name="T8" fmla="*/ 114 w 176"/>
              <a:gd name="T9" fmla="*/ 52 h 176"/>
              <a:gd name="T10" fmla="*/ 84 w 176"/>
              <a:gd name="T11" fmla="*/ 52 h 176"/>
              <a:gd name="T12" fmla="*/ 84 w 176"/>
              <a:gd name="T13" fmla="*/ 116 h 176"/>
              <a:gd name="T14" fmla="*/ 88 w 176"/>
              <a:gd name="T15" fmla="*/ 116 h 176"/>
              <a:gd name="T16" fmla="*/ 88 w 176"/>
              <a:gd name="T17" fmla="*/ 88 h 176"/>
              <a:gd name="T18" fmla="*/ 88 w 176"/>
              <a:gd name="T19" fmla="*/ 56 h 176"/>
              <a:gd name="T20" fmla="*/ 114 w 176"/>
              <a:gd name="T21" fmla="*/ 56 h 176"/>
              <a:gd name="T22" fmla="*/ 128 w 176"/>
              <a:gd name="T23" fmla="*/ 70 h 176"/>
              <a:gd name="T24" fmla="*/ 114 w 176"/>
              <a:gd name="T25" fmla="*/ 84 h 176"/>
              <a:gd name="T26" fmla="*/ 88 w 176"/>
              <a:gd name="T27" fmla="*/ 84 h 176"/>
              <a:gd name="T28" fmla="*/ 88 w 176"/>
              <a:gd name="T29" fmla="*/ 56 h 176"/>
              <a:gd name="T30" fmla="*/ 88 w 176"/>
              <a:gd name="T31" fmla="*/ 0 h 176"/>
              <a:gd name="T32" fmla="*/ 0 w 176"/>
              <a:gd name="T33" fmla="*/ 88 h 176"/>
              <a:gd name="T34" fmla="*/ 88 w 176"/>
              <a:gd name="T35" fmla="*/ 176 h 176"/>
              <a:gd name="T36" fmla="*/ 176 w 176"/>
              <a:gd name="T37" fmla="*/ 88 h 176"/>
              <a:gd name="T38" fmla="*/ 88 w 176"/>
              <a:gd name="T39" fmla="*/ 0 h 176"/>
              <a:gd name="T40" fmla="*/ 88 w 176"/>
              <a:gd name="T41" fmla="*/ 168 h 176"/>
              <a:gd name="T42" fmla="*/ 8 w 176"/>
              <a:gd name="T43" fmla="*/ 88 h 176"/>
              <a:gd name="T44" fmla="*/ 88 w 176"/>
              <a:gd name="T45" fmla="*/ 8 h 176"/>
              <a:gd name="T46" fmla="*/ 168 w 176"/>
              <a:gd name="T47" fmla="*/ 88 h 176"/>
              <a:gd name="T48" fmla="*/ 88 w 176"/>
              <a:gd name="T49" fmla="*/ 168 h 176"/>
              <a:gd name="T50" fmla="*/ 64 w 176"/>
              <a:gd name="T51" fmla="*/ 52 h 176"/>
              <a:gd name="T52" fmla="*/ 60 w 176"/>
              <a:gd name="T53" fmla="*/ 52 h 176"/>
              <a:gd name="T54" fmla="*/ 60 w 176"/>
              <a:gd name="T55" fmla="*/ 116 h 176"/>
              <a:gd name="T56" fmla="*/ 64 w 176"/>
              <a:gd name="T57" fmla="*/ 116 h 176"/>
              <a:gd name="T58" fmla="*/ 64 w 176"/>
              <a:gd name="T59" fmla="*/ 52 h 176"/>
              <a:gd name="T60" fmla="*/ 88 w 176"/>
              <a:gd name="T61" fmla="*/ 148 h 176"/>
              <a:gd name="T62" fmla="*/ 46 w 176"/>
              <a:gd name="T63" fmla="*/ 131 h 176"/>
              <a:gd name="T64" fmla="*/ 43 w 176"/>
              <a:gd name="T65" fmla="*/ 133 h 176"/>
              <a:gd name="T66" fmla="*/ 88 w 176"/>
              <a:gd name="T67" fmla="*/ 152 h 176"/>
              <a:gd name="T68" fmla="*/ 134 w 176"/>
              <a:gd name="T69" fmla="*/ 133 h 176"/>
              <a:gd name="T70" fmla="*/ 131 w 176"/>
              <a:gd name="T71" fmla="*/ 131 h 176"/>
              <a:gd name="T72" fmla="*/ 88 w 176"/>
              <a:gd name="T73" fmla="*/ 1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176">
                <a:moveTo>
                  <a:pt x="88" y="88"/>
                </a:moveTo>
                <a:cubicBezTo>
                  <a:pt x="114" y="88"/>
                  <a:pt x="114" y="88"/>
                  <a:pt x="114" y="88"/>
                </a:cubicBezTo>
                <a:cubicBezTo>
                  <a:pt x="124" y="88"/>
                  <a:pt x="132" y="80"/>
                  <a:pt x="132" y="70"/>
                </a:cubicBezTo>
                <a:cubicBezTo>
                  <a:pt x="132" y="70"/>
                  <a:pt x="132" y="70"/>
                  <a:pt x="132" y="70"/>
                </a:cubicBezTo>
                <a:cubicBezTo>
                  <a:pt x="132" y="60"/>
                  <a:pt x="124" y="52"/>
                  <a:pt x="114" y="52"/>
                </a:cubicBezTo>
                <a:cubicBezTo>
                  <a:pt x="84" y="52"/>
                  <a:pt x="84" y="52"/>
                  <a:pt x="84" y="52"/>
                </a:cubicBezTo>
                <a:cubicBezTo>
                  <a:pt x="84" y="116"/>
                  <a:pt x="84" y="116"/>
                  <a:pt x="84" y="116"/>
                </a:cubicBezTo>
                <a:cubicBezTo>
                  <a:pt x="88" y="116"/>
                  <a:pt x="88" y="116"/>
                  <a:pt x="88" y="116"/>
                </a:cubicBezTo>
                <a:lnTo>
                  <a:pt x="88" y="88"/>
                </a:lnTo>
                <a:close/>
                <a:moveTo>
                  <a:pt x="88" y="56"/>
                </a:moveTo>
                <a:cubicBezTo>
                  <a:pt x="114" y="56"/>
                  <a:pt x="114" y="56"/>
                  <a:pt x="114" y="56"/>
                </a:cubicBezTo>
                <a:cubicBezTo>
                  <a:pt x="122" y="56"/>
                  <a:pt x="128" y="62"/>
                  <a:pt x="128" y="70"/>
                </a:cubicBezTo>
                <a:cubicBezTo>
                  <a:pt x="128" y="78"/>
                  <a:pt x="122" y="84"/>
                  <a:pt x="114" y="84"/>
                </a:cubicBezTo>
                <a:cubicBezTo>
                  <a:pt x="88" y="84"/>
                  <a:pt x="88" y="84"/>
                  <a:pt x="88" y="84"/>
                </a:cubicBezTo>
                <a:lnTo>
                  <a:pt x="88" y="56"/>
                </a:lnTo>
                <a:close/>
                <a:moveTo>
                  <a:pt x="88" y="0"/>
                </a:moveTo>
                <a:cubicBezTo>
                  <a:pt x="40" y="0"/>
                  <a:pt x="0" y="39"/>
                  <a:pt x="0" y="88"/>
                </a:cubicBezTo>
                <a:cubicBezTo>
                  <a:pt x="0" y="137"/>
                  <a:pt x="40" y="176"/>
                  <a:pt x="88" y="176"/>
                </a:cubicBezTo>
                <a:cubicBezTo>
                  <a:pt x="137" y="176"/>
                  <a:pt x="176" y="137"/>
                  <a:pt x="176" y="88"/>
                </a:cubicBezTo>
                <a:cubicBezTo>
                  <a:pt x="176" y="39"/>
                  <a:pt x="137" y="0"/>
                  <a:pt x="88" y="0"/>
                </a:cubicBezTo>
                <a:close/>
                <a:moveTo>
                  <a:pt x="88" y="168"/>
                </a:moveTo>
                <a:cubicBezTo>
                  <a:pt x="44" y="168"/>
                  <a:pt x="8" y="132"/>
                  <a:pt x="8" y="88"/>
                </a:cubicBezTo>
                <a:cubicBezTo>
                  <a:pt x="8" y="44"/>
                  <a:pt x="44" y="8"/>
                  <a:pt x="88" y="8"/>
                </a:cubicBezTo>
                <a:cubicBezTo>
                  <a:pt x="133" y="8"/>
                  <a:pt x="168" y="44"/>
                  <a:pt x="168" y="88"/>
                </a:cubicBezTo>
                <a:cubicBezTo>
                  <a:pt x="168" y="132"/>
                  <a:pt x="133" y="168"/>
                  <a:pt x="88" y="168"/>
                </a:cubicBezTo>
                <a:close/>
                <a:moveTo>
                  <a:pt x="64" y="52"/>
                </a:moveTo>
                <a:cubicBezTo>
                  <a:pt x="60" y="52"/>
                  <a:pt x="60" y="52"/>
                  <a:pt x="60" y="52"/>
                </a:cubicBezTo>
                <a:cubicBezTo>
                  <a:pt x="60" y="116"/>
                  <a:pt x="60" y="116"/>
                  <a:pt x="60" y="116"/>
                </a:cubicBezTo>
                <a:cubicBezTo>
                  <a:pt x="64" y="116"/>
                  <a:pt x="64" y="116"/>
                  <a:pt x="64" y="116"/>
                </a:cubicBezTo>
                <a:lnTo>
                  <a:pt x="64" y="52"/>
                </a:lnTo>
                <a:close/>
                <a:moveTo>
                  <a:pt x="88" y="148"/>
                </a:moveTo>
                <a:cubicBezTo>
                  <a:pt x="72" y="148"/>
                  <a:pt x="57" y="142"/>
                  <a:pt x="46" y="131"/>
                </a:cubicBezTo>
                <a:cubicBezTo>
                  <a:pt x="43" y="133"/>
                  <a:pt x="43" y="133"/>
                  <a:pt x="43" y="133"/>
                </a:cubicBezTo>
                <a:cubicBezTo>
                  <a:pt x="55" y="145"/>
                  <a:pt x="71" y="152"/>
                  <a:pt x="88" y="152"/>
                </a:cubicBezTo>
                <a:cubicBezTo>
                  <a:pt x="106" y="152"/>
                  <a:pt x="122" y="145"/>
                  <a:pt x="134" y="133"/>
                </a:cubicBezTo>
                <a:cubicBezTo>
                  <a:pt x="131" y="131"/>
                  <a:pt x="131" y="131"/>
                  <a:pt x="131" y="131"/>
                </a:cubicBezTo>
                <a:cubicBezTo>
                  <a:pt x="120" y="142"/>
                  <a:pt x="105" y="148"/>
                  <a:pt x="88" y="148"/>
                </a:cubicBezTo>
                <a:close/>
              </a:path>
            </a:pathLst>
          </a:custGeom>
          <a:solidFill>
            <a:schemeClr val="tx1">
              <a:lumMod val="75000"/>
              <a:lumOff val="25000"/>
            </a:schemeClr>
          </a:solidFill>
          <a:ln>
            <a:noFill/>
          </a:ln>
        </p:spPr>
        <p:txBody>
          <a:bodyPr vert="horz" wrap="square" lIns="91419" tIns="45709" rIns="91419" bIns="45709" numCol="1" anchor="t" anchorCtr="0" compatLnSpc="1"/>
          <a:lstStyle/>
          <a:p>
            <a:pPr defTabSz="1218956"/>
            <a:endParaRPr lang="en-US" sz="24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TextBox 266"/>
          <p:cNvSpPr txBox="1"/>
          <p:nvPr/>
        </p:nvSpPr>
        <p:spPr>
          <a:xfrm>
            <a:off x="3858112" y="2168203"/>
            <a:ext cx="675538" cy="276999"/>
          </a:xfrm>
          <a:prstGeom prst="rect">
            <a:avLst/>
          </a:prstGeom>
          <a:noFill/>
        </p:spPr>
        <p:txBody>
          <a:bodyPr wrap="square" rtlCol="0">
            <a:spAutoFit/>
          </a:bodyPr>
          <a:lstStyle/>
          <a:p>
            <a:pPr algn="ctr" defTabSz="1218956"/>
            <a:r>
              <a:rPr lang="en-US" altLang="zh-CN" sz="1200" b="1" dirty="0" smtClean="0">
                <a:latin typeface="Huawei Sans" panose="020C0503030203020204" pitchFamily="34" charset="0"/>
                <a:ea typeface="方正兰亭黑简体" panose="02000000000000000000" pitchFamily="2" charset="-122"/>
                <a:sym typeface="Huawei Sans" panose="020C0503030203020204" pitchFamily="34" charset="0"/>
              </a:rPr>
              <a:t>E</a:t>
            </a:r>
            <a:r>
              <a:rPr lang="en-US" sz="1200" b="1" dirty="0" smtClean="0">
                <a:latin typeface="Huawei Sans" panose="020C0503030203020204" pitchFamily="34" charset="0"/>
                <a:ea typeface="方正兰亭黑简体" panose="02000000000000000000" pitchFamily="2" charset="-122"/>
                <a:sym typeface="Huawei Sans" panose="020C0503030203020204" pitchFamily="34" charset="0"/>
              </a:rPr>
              <a:t>IP</a:t>
            </a:r>
            <a:endParaRPr lang="en-US" altLang="zh-CN"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7" name="组合 29"/>
          <p:cNvGrpSpPr/>
          <p:nvPr/>
        </p:nvGrpSpPr>
        <p:grpSpPr>
          <a:xfrm>
            <a:off x="5167184" y="1494614"/>
            <a:ext cx="753498" cy="664386"/>
            <a:chOff x="5265738" y="2193925"/>
            <a:chExt cx="639763" cy="630238"/>
          </a:xfrm>
          <a:solidFill>
            <a:schemeClr val="tx1">
              <a:lumMod val="75000"/>
              <a:lumOff val="25000"/>
            </a:schemeClr>
          </a:solidFill>
        </p:grpSpPr>
        <p:sp>
          <p:nvSpPr>
            <p:cNvPr id="29" name="Freeform 13"/>
            <p:cNvSpPr/>
            <p:nvPr/>
          </p:nvSpPr>
          <p:spPr bwMode="auto">
            <a:xfrm>
              <a:off x="5661026" y="2562225"/>
              <a:ext cx="57150" cy="149225"/>
            </a:xfrm>
            <a:custGeom>
              <a:avLst/>
              <a:gdLst>
                <a:gd name="T0" fmla="*/ 11 w 15"/>
                <a:gd name="T1" fmla="*/ 24 h 40"/>
                <a:gd name="T2" fmla="*/ 4 w 15"/>
                <a:gd name="T3" fmla="*/ 32 h 40"/>
                <a:gd name="T4" fmla="*/ 4 w 15"/>
                <a:gd name="T5" fmla="*/ 2 h 40"/>
                <a:gd name="T6" fmla="*/ 2 w 15"/>
                <a:gd name="T7" fmla="*/ 0 h 40"/>
                <a:gd name="T8" fmla="*/ 0 w 15"/>
                <a:gd name="T9" fmla="*/ 2 h 40"/>
                <a:gd name="T10" fmla="*/ 0 w 15"/>
                <a:gd name="T11" fmla="*/ 38 h 40"/>
                <a:gd name="T12" fmla="*/ 2 w 15"/>
                <a:gd name="T13" fmla="*/ 40 h 40"/>
                <a:gd name="T14" fmla="*/ 2 w 15"/>
                <a:gd name="T15" fmla="*/ 40 h 40"/>
                <a:gd name="T16" fmla="*/ 4 w 15"/>
                <a:gd name="T17" fmla="*/ 39 h 40"/>
                <a:gd name="T18" fmla="*/ 14 w 15"/>
                <a:gd name="T19" fmla="*/ 27 h 40"/>
                <a:gd name="T20" fmla="*/ 14 w 15"/>
                <a:gd name="T21" fmla="*/ 24 h 40"/>
                <a:gd name="T22" fmla="*/ 11 w 15"/>
                <a:gd name="T2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40">
                  <a:moveTo>
                    <a:pt x="11" y="24"/>
                  </a:moveTo>
                  <a:cubicBezTo>
                    <a:pt x="4" y="32"/>
                    <a:pt x="4" y="32"/>
                    <a:pt x="4" y="32"/>
                  </a:cubicBezTo>
                  <a:cubicBezTo>
                    <a:pt x="4" y="2"/>
                    <a:pt x="4" y="2"/>
                    <a:pt x="4" y="2"/>
                  </a:cubicBezTo>
                  <a:cubicBezTo>
                    <a:pt x="4" y="1"/>
                    <a:pt x="4" y="0"/>
                    <a:pt x="2" y="0"/>
                  </a:cubicBezTo>
                  <a:cubicBezTo>
                    <a:pt x="1" y="0"/>
                    <a:pt x="0" y="1"/>
                    <a:pt x="0" y="2"/>
                  </a:cubicBezTo>
                  <a:cubicBezTo>
                    <a:pt x="0" y="38"/>
                    <a:pt x="0" y="38"/>
                    <a:pt x="0" y="38"/>
                  </a:cubicBezTo>
                  <a:cubicBezTo>
                    <a:pt x="0" y="39"/>
                    <a:pt x="1" y="39"/>
                    <a:pt x="2" y="40"/>
                  </a:cubicBezTo>
                  <a:cubicBezTo>
                    <a:pt x="2" y="40"/>
                    <a:pt x="2" y="40"/>
                    <a:pt x="2" y="40"/>
                  </a:cubicBezTo>
                  <a:cubicBezTo>
                    <a:pt x="3" y="40"/>
                    <a:pt x="4" y="39"/>
                    <a:pt x="4" y="39"/>
                  </a:cubicBezTo>
                  <a:cubicBezTo>
                    <a:pt x="14" y="27"/>
                    <a:pt x="14" y="27"/>
                    <a:pt x="14" y="27"/>
                  </a:cubicBezTo>
                  <a:cubicBezTo>
                    <a:pt x="15" y="26"/>
                    <a:pt x="15" y="25"/>
                    <a:pt x="14" y="24"/>
                  </a:cubicBezTo>
                  <a:cubicBezTo>
                    <a:pt x="13" y="23"/>
                    <a:pt x="12" y="24"/>
                    <a:pt x="1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pPr defTabSz="1218956"/>
              <a:endParaRPr lang="en-US" sz="24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Freeform 14"/>
            <p:cNvSpPr/>
            <p:nvPr/>
          </p:nvSpPr>
          <p:spPr bwMode="auto">
            <a:xfrm>
              <a:off x="5494338" y="2562225"/>
              <a:ext cx="14288" cy="149225"/>
            </a:xfrm>
            <a:custGeom>
              <a:avLst/>
              <a:gdLst>
                <a:gd name="T0" fmla="*/ 2 w 4"/>
                <a:gd name="T1" fmla="*/ 0 h 40"/>
                <a:gd name="T2" fmla="*/ 0 w 4"/>
                <a:gd name="T3" fmla="*/ 2 h 40"/>
                <a:gd name="T4" fmla="*/ 0 w 4"/>
                <a:gd name="T5" fmla="*/ 38 h 40"/>
                <a:gd name="T6" fmla="*/ 2 w 4"/>
                <a:gd name="T7" fmla="*/ 40 h 40"/>
                <a:gd name="T8" fmla="*/ 4 w 4"/>
                <a:gd name="T9" fmla="*/ 38 h 40"/>
                <a:gd name="T10" fmla="*/ 4 w 4"/>
                <a:gd name="T11" fmla="*/ 2 h 40"/>
                <a:gd name="T12" fmla="*/ 2 w 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 h="40">
                  <a:moveTo>
                    <a:pt x="2" y="0"/>
                  </a:moveTo>
                  <a:cubicBezTo>
                    <a:pt x="1" y="0"/>
                    <a:pt x="0" y="1"/>
                    <a:pt x="0" y="2"/>
                  </a:cubicBezTo>
                  <a:cubicBezTo>
                    <a:pt x="0" y="38"/>
                    <a:pt x="0" y="38"/>
                    <a:pt x="0" y="38"/>
                  </a:cubicBezTo>
                  <a:cubicBezTo>
                    <a:pt x="0" y="39"/>
                    <a:pt x="1" y="40"/>
                    <a:pt x="2" y="40"/>
                  </a:cubicBezTo>
                  <a:cubicBezTo>
                    <a:pt x="4" y="40"/>
                    <a:pt x="4" y="39"/>
                    <a:pt x="4" y="38"/>
                  </a:cubicBezTo>
                  <a:cubicBezTo>
                    <a:pt x="4" y="2"/>
                    <a:pt x="4" y="2"/>
                    <a:pt x="4" y="2"/>
                  </a:cubicBezTo>
                  <a:cubicBezTo>
                    <a:pt x="4" y="1"/>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pPr defTabSz="1218956"/>
              <a:endParaRPr lang="en-US" sz="24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Freeform 15"/>
            <p:cNvSpPr/>
            <p:nvPr/>
          </p:nvSpPr>
          <p:spPr bwMode="auto">
            <a:xfrm>
              <a:off x="5356226" y="2306638"/>
              <a:ext cx="457200" cy="307975"/>
            </a:xfrm>
            <a:custGeom>
              <a:avLst/>
              <a:gdLst>
                <a:gd name="T0" fmla="*/ 92 w 120"/>
                <a:gd name="T1" fmla="*/ 30 h 82"/>
                <a:gd name="T2" fmla="*/ 84 w 120"/>
                <a:gd name="T3" fmla="*/ 30 h 82"/>
                <a:gd name="T4" fmla="*/ 84 w 120"/>
                <a:gd name="T5" fmla="*/ 2 h 82"/>
                <a:gd name="T6" fmla="*/ 82 w 120"/>
                <a:gd name="T7" fmla="*/ 0 h 82"/>
                <a:gd name="T8" fmla="*/ 80 w 120"/>
                <a:gd name="T9" fmla="*/ 2 h 82"/>
                <a:gd name="T10" fmla="*/ 80 w 120"/>
                <a:gd name="T11" fmla="*/ 30 h 82"/>
                <a:gd name="T12" fmla="*/ 40 w 120"/>
                <a:gd name="T13" fmla="*/ 30 h 82"/>
                <a:gd name="T14" fmla="*/ 40 w 120"/>
                <a:gd name="T15" fmla="*/ 2 h 82"/>
                <a:gd name="T16" fmla="*/ 39 w 120"/>
                <a:gd name="T17" fmla="*/ 0 h 82"/>
                <a:gd name="T18" fmla="*/ 37 w 120"/>
                <a:gd name="T19" fmla="*/ 0 h 82"/>
                <a:gd name="T20" fmla="*/ 27 w 120"/>
                <a:gd name="T21" fmla="*/ 12 h 82"/>
                <a:gd name="T22" fmla="*/ 27 w 120"/>
                <a:gd name="T23" fmla="*/ 15 h 82"/>
                <a:gd name="T24" fmla="*/ 30 w 120"/>
                <a:gd name="T25" fmla="*/ 15 h 82"/>
                <a:gd name="T26" fmla="*/ 36 w 120"/>
                <a:gd name="T27" fmla="*/ 7 h 82"/>
                <a:gd name="T28" fmla="*/ 36 w 120"/>
                <a:gd name="T29" fmla="*/ 30 h 82"/>
                <a:gd name="T30" fmla="*/ 28 w 120"/>
                <a:gd name="T31" fmla="*/ 30 h 82"/>
                <a:gd name="T32" fmla="*/ 0 w 120"/>
                <a:gd name="T33" fmla="*/ 56 h 82"/>
                <a:gd name="T34" fmla="*/ 28 w 120"/>
                <a:gd name="T35" fmla="*/ 82 h 82"/>
                <a:gd name="T36" fmla="*/ 30 w 120"/>
                <a:gd name="T37" fmla="*/ 80 h 82"/>
                <a:gd name="T38" fmla="*/ 28 w 120"/>
                <a:gd name="T39" fmla="*/ 78 h 82"/>
                <a:gd name="T40" fmla="*/ 4 w 120"/>
                <a:gd name="T41" fmla="*/ 56 h 82"/>
                <a:gd name="T42" fmla="*/ 28 w 120"/>
                <a:gd name="T43" fmla="*/ 34 h 82"/>
                <a:gd name="T44" fmla="*/ 92 w 120"/>
                <a:gd name="T45" fmla="*/ 34 h 82"/>
                <a:gd name="T46" fmla="*/ 116 w 120"/>
                <a:gd name="T47" fmla="*/ 56 h 82"/>
                <a:gd name="T48" fmla="*/ 92 w 120"/>
                <a:gd name="T49" fmla="*/ 78 h 82"/>
                <a:gd name="T50" fmla="*/ 90 w 120"/>
                <a:gd name="T51" fmla="*/ 80 h 82"/>
                <a:gd name="T52" fmla="*/ 92 w 120"/>
                <a:gd name="T53" fmla="*/ 82 h 82"/>
                <a:gd name="T54" fmla="*/ 120 w 120"/>
                <a:gd name="T55" fmla="*/ 56 h 82"/>
                <a:gd name="T56" fmla="*/ 92 w 120"/>
                <a:gd name="T57" fmla="*/ 3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82">
                  <a:moveTo>
                    <a:pt x="92" y="30"/>
                  </a:moveTo>
                  <a:cubicBezTo>
                    <a:pt x="84" y="30"/>
                    <a:pt x="84" y="30"/>
                    <a:pt x="84" y="30"/>
                  </a:cubicBezTo>
                  <a:cubicBezTo>
                    <a:pt x="84" y="2"/>
                    <a:pt x="84" y="2"/>
                    <a:pt x="84" y="2"/>
                  </a:cubicBezTo>
                  <a:cubicBezTo>
                    <a:pt x="84" y="1"/>
                    <a:pt x="84" y="0"/>
                    <a:pt x="82" y="0"/>
                  </a:cubicBezTo>
                  <a:cubicBezTo>
                    <a:pt x="81" y="0"/>
                    <a:pt x="80" y="1"/>
                    <a:pt x="80" y="2"/>
                  </a:cubicBezTo>
                  <a:cubicBezTo>
                    <a:pt x="80" y="30"/>
                    <a:pt x="80" y="30"/>
                    <a:pt x="80" y="30"/>
                  </a:cubicBezTo>
                  <a:cubicBezTo>
                    <a:pt x="40" y="30"/>
                    <a:pt x="40" y="30"/>
                    <a:pt x="40" y="30"/>
                  </a:cubicBezTo>
                  <a:cubicBezTo>
                    <a:pt x="40" y="2"/>
                    <a:pt x="40" y="2"/>
                    <a:pt x="40" y="2"/>
                  </a:cubicBezTo>
                  <a:cubicBezTo>
                    <a:pt x="40" y="1"/>
                    <a:pt x="40" y="0"/>
                    <a:pt x="39" y="0"/>
                  </a:cubicBezTo>
                  <a:cubicBezTo>
                    <a:pt x="38" y="0"/>
                    <a:pt x="37" y="0"/>
                    <a:pt x="37" y="0"/>
                  </a:cubicBezTo>
                  <a:cubicBezTo>
                    <a:pt x="27" y="12"/>
                    <a:pt x="27" y="12"/>
                    <a:pt x="27" y="12"/>
                  </a:cubicBezTo>
                  <a:cubicBezTo>
                    <a:pt x="26" y="13"/>
                    <a:pt x="26" y="15"/>
                    <a:pt x="27" y="15"/>
                  </a:cubicBezTo>
                  <a:cubicBezTo>
                    <a:pt x="28" y="16"/>
                    <a:pt x="29" y="16"/>
                    <a:pt x="30" y="15"/>
                  </a:cubicBezTo>
                  <a:cubicBezTo>
                    <a:pt x="36" y="7"/>
                    <a:pt x="36" y="7"/>
                    <a:pt x="36" y="7"/>
                  </a:cubicBezTo>
                  <a:cubicBezTo>
                    <a:pt x="36" y="30"/>
                    <a:pt x="36" y="30"/>
                    <a:pt x="36" y="30"/>
                  </a:cubicBezTo>
                  <a:cubicBezTo>
                    <a:pt x="28" y="30"/>
                    <a:pt x="28" y="30"/>
                    <a:pt x="28" y="30"/>
                  </a:cubicBezTo>
                  <a:cubicBezTo>
                    <a:pt x="13" y="30"/>
                    <a:pt x="0" y="41"/>
                    <a:pt x="0" y="56"/>
                  </a:cubicBezTo>
                  <a:cubicBezTo>
                    <a:pt x="0" y="70"/>
                    <a:pt x="13" y="82"/>
                    <a:pt x="28" y="82"/>
                  </a:cubicBezTo>
                  <a:cubicBezTo>
                    <a:pt x="30" y="82"/>
                    <a:pt x="30" y="81"/>
                    <a:pt x="30" y="80"/>
                  </a:cubicBezTo>
                  <a:cubicBezTo>
                    <a:pt x="30" y="79"/>
                    <a:pt x="30" y="78"/>
                    <a:pt x="28" y="78"/>
                  </a:cubicBezTo>
                  <a:cubicBezTo>
                    <a:pt x="15" y="78"/>
                    <a:pt x="4" y="68"/>
                    <a:pt x="4" y="56"/>
                  </a:cubicBezTo>
                  <a:cubicBezTo>
                    <a:pt x="4" y="44"/>
                    <a:pt x="15" y="34"/>
                    <a:pt x="28" y="34"/>
                  </a:cubicBezTo>
                  <a:cubicBezTo>
                    <a:pt x="92" y="34"/>
                    <a:pt x="92" y="34"/>
                    <a:pt x="92" y="34"/>
                  </a:cubicBezTo>
                  <a:cubicBezTo>
                    <a:pt x="106" y="34"/>
                    <a:pt x="116" y="44"/>
                    <a:pt x="116" y="56"/>
                  </a:cubicBezTo>
                  <a:cubicBezTo>
                    <a:pt x="116" y="68"/>
                    <a:pt x="106" y="78"/>
                    <a:pt x="92" y="78"/>
                  </a:cubicBezTo>
                  <a:cubicBezTo>
                    <a:pt x="91" y="78"/>
                    <a:pt x="90" y="79"/>
                    <a:pt x="90" y="80"/>
                  </a:cubicBezTo>
                  <a:cubicBezTo>
                    <a:pt x="90" y="81"/>
                    <a:pt x="91" y="82"/>
                    <a:pt x="92" y="82"/>
                  </a:cubicBezTo>
                  <a:cubicBezTo>
                    <a:pt x="108" y="82"/>
                    <a:pt x="120" y="70"/>
                    <a:pt x="120" y="56"/>
                  </a:cubicBezTo>
                  <a:cubicBezTo>
                    <a:pt x="120" y="41"/>
                    <a:pt x="108" y="30"/>
                    <a:pt x="9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pPr defTabSz="1218956"/>
              <a:endParaRPr lang="en-US" sz="24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Freeform 16"/>
            <p:cNvSpPr>
              <a:spLocks noEditPoints="1"/>
            </p:cNvSpPr>
            <p:nvPr/>
          </p:nvSpPr>
          <p:spPr bwMode="auto">
            <a:xfrm>
              <a:off x="5265738" y="2193925"/>
              <a:ext cx="639763" cy="630238"/>
            </a:xfrm>
            <a:custGeom>
              <a:avLst/>
              <a:gdLst>
                <a:gd name="T0" fmla="*/ 152 w 168"/>
                <a:gd name="T1" fmla="*/ 0 h 168"/>
                <a:gd name="T2" fmla="*/ 16 w 168"/>
                <a:gd name="T3" fmla="*/ 0 h 168"/>
                <a:gd name="T4" fmla="*/ 0 w 168"/>
                <a:gd name="T5" fmla="*/ 16 h 168"/>
                <a:gd name="T6" fmla="*/ 0 w 168"/>
                <a:gd name="T7" fmla="*/ 152 h 168"/>
                <a:gd name="T8" fmla="*/ 16 w 168"/>
                <a:gd name="T9" fmla="*/ 168 h 168"/>
                <a:gd name="T10" fmla="*/ 152 w 168"/>
                <a:gd name="T11" fmla="*/ 168 h 168"/>
                <a:gd name="T12" fmla="*/ 168 w 168"/>
                <a:gd name="T13" fmla="*/ 152 h 168"/>
                <a:gd name="T14" fmla="*/ 168 w 168"/>
                <a:gd name="T15" fmla="*/ 16 h 168"/>
                <a:gd name="T16" fmla="*/ 152 w 168"/>
                <a:gd name="T17" fmla="*/ 0 h 168"/>
                <a:gd name="T18" fmla="*/ 160 w 168"/>
                <a:gd name="T19" fmla="*/ 152 h 168"/>
                <a:gd name="T20" fmla="*/ 152 w 168"/>
                <a:gd name="T21" fmla="*/ 160 h 168"/>
                <a:gd name="T22" fmla="*/ 16 w 168"/>
                <a:gd name="T23" fmla="*/ 160 h 168"/>
                <a:gd name="T24" fmla="*/ 8 w 168"/>
                <a:gd name="T25" fmla="*/ 152 h 168"/>
                <a:gd name="T26" fmla="*/ 8 w 168"/>
                <a:gd name="T27" fmla="*/ 16 h 168"/>
                <a:gd name="T28" fmla="*/ 16 w 168"/>
                <a:gd name="T29" fmla="*/ 8 h 168"/>
                <a:gd name="T30" fmla="*/ 152 w 168"/>
                <a:gd name="T31" fmla="*/ 8 h 168"/>
                <a:gd name="T32" fmla="*/ 160 w 168"/>
                <a:gd name="T33" fmla="*/ 16 h 168"/>
                <a:gd name="T34" fmla="*/ 160 w 168"/>
                <a:gd name="T35" fmla="*/ 15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168">
                  <a:moveTo>
                    <a:pt x="152" y="0"/>
                  </a:moveTo>
                  <a:cubicBezTo>
                    <a:pt x="16" y="0"/>
                    <a:pt x="16" y="0"/>
                    <a:pt x="16" y="0"/>
                  </a:cubicBezTo>
                  <a:cubicBezTo>
                    <a:pt x="8" y="0"/>
                    <a:pt x="0" y="7"/>
                    <a:pt x="0" y="16"/>
                  </a:cubicBezTo>
                  <a:cubicBezTo>
                    <a:pt x="0" y="152"/>
                    <a:pt x="0" y="152"/>
                    <a:pt x="0" y="152"/>
                  </a:cubicBezTo>
                  <a:cubicBezTo>
                    <a:pt x="0" y="161"/>
                    <a:pt x="8" y="168"/>
                    <a:pt x="16" y="168"/>
                  </a:cubicBezTo>
                  <a:cubicBezTo>
                    <a:pt x="152" y="168"/>
                    <a:pt x="152" y="168"/>
                    <a:pt x="152" y="168"/>
                  </a:cubicBezTo>
                  <a:cubicBezTo>
                    <a:pt x="161" y="168"/>
                    <a:pt x="168" y="161"/>
                    <a:pt x="168" y="152"/>
                  </a:cubicBezTo>
                  <a:cubicBezTo>
                    <a:pt x="168" y="16"/>
                    <a:pt x="168" y="16"/>
                    <a:pt x="168" y="16"/>
                  </a:cubicBezTo>
                  <a:cubicBezTo>
                    <a:pt x="168" y="7"/>
                    <a:pt x="161" y="0"/>
                    <a:pt x="152" y="0"/>
                  </a:cubicBezTo>
                  <a:close/>
                  <a:moveTo>
                    <a:pt x="160" y="152"/>
                  </a:moveTo>
                  <a:cubicBezTo>
                    <a:pt x="160" y="156"/>
                    <a:pt x="157" y="160"/>
                    <a:pt x="152" y="160"/>
                  </a:cubicBezTo>
                  <a:cubicBezTo>
                    <a:pt x="16" y="160"/>
                    <a:pt x="16" y="160"/>
                    <a:pt x="16" y="160"/>
                  </a:cubicBezTo>
                  <a:cubicBezTo>
                    <a:pt x="12" y="160"/>
                    <a:pt x="8" y="156"/>
                    <a:pt x="8" y="152"/>
                  </a:cubicBezTo>
                  <a:cubicBezTo>
                    <a:pt x="8" y="16"/>
                    <a:pt x="8" y="16"/>
                    <a:pt x="8" y="16"/>
                  </a:cubicBezTo>
                  <a:cubicBezTo>
                    <a:pt x="8" y="11"/>
                    <a:pt x="12" y="8"/>
                    <a:pt x="16" y="8"/>
                  </a:cubicBezTo>
                  <a:cubicBezTo>
                    <a:pt x="152" y="8"/>
                    <a:pt x="152" y="8"/>
                    <a:pt x="152" y="8"/>
                  </a:cubicBezTo>
                  <a:cubicBezTo>
                    <a:pt x="157" y="8"/>
                    <a:pt x="160" y="11"/>
                    <a:pt x="160" y="16"/>
                  </a:cubicBezTo>
                  <a:lnTo>
                    <a:pt x="160"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pPr defTabSz="1218956"/>
              <a:endParaRPr lang="en-US" sz="24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8" name="TextBox 266"/>
          <p:cNvSpPr txBox="1"/>
          <p:nvPr/>
        </p:nvSpPr>
        <p:spPr>
          <a:xfrm>
            <a:off x="5156924" y="2161555"/>
            <a:ext cx="813043" cy="276999"/>
          </a:xfrm>
          <a:prstGeom prst="rect">
            <a:avLst/>
          </a:prstGeom>
          <a:noFill/>
        </p:spPr>
        <p:txBody>
          <a:bodyPr wrap="none" rtlCol="0">
            <a:spAutoFit/>
          </a:bodyPr>
          <a:lstStyle/>
          <a:p>
            <a:pPr algn="ctr" defTabSz="1218956"/>
            <a:r>
              <a:rPr lang="en-US" altLang="zh-CN" sz="1200" b="1" dirty="0">
                <a:latin typeface="Huawei Sans" panose="020C0503030203020204" pitchFamily="34" charset="0"/>
                <a:ea typeface="方正兰亭黑简体" panose="02000000000000000000" pitchFamily="2" charset="-122"/>
                <a:sym typeface="Huawei Sans" panose="020C0503030203020204" pitchFamily="34" charset="0"/>
              </a:rPr>
              <a:t>NAT</a:t>
            </a:r>
            <a:r>
              <a:rPr lang="zh-CN" altLang="en-US" sz="1200" b="1" dirty="0" smtClean="0">
                <a:latin typeface="Huawei Sans" panose="020C0503030203020204" pitchFamily="34" charset="0"/>
                <a:ea typeface="方正兰亭黑简体" panose="02000000000000000000" pitchFamily="2" charset="-122"/>
                <a:sym typeface="Huawei Sans" panose="020C0503030203020204" pitchFamily="34" charset="0"/>
              </a:rPr>
              <a:t>网关</a:t>
            </a:r>
            <a:endParaRPr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TextBox 102"/>
          <p:cNvSpPr txBox="1"/>
          <p:nvPr/>
        </p:nvSpPr>
        <p:spPr>
          <a:xfrm>
            <a:off x="746021" y="2382333"/>
            <a:ext cx="1276311" cy="1015663"/>
          </a:xfrm>
          <a:prstGeom prst="rect">
            <a:avLst/>
          </a:prstGeom>
          <a:noFill/>
        </p:spPr>
        <p:txBody>
          <a:bodyPr wrap="none" rtlCol="0">
            <a:spAutoFit/>
          </a:bodyPr>
          <a:lstStyle/>
          <a:p>
            <a:pPr algn="ctr" defTabSz="1218956"/>
            <a:r>
              <a:rPr lang="zh-CN" altLang="en-US" sz="1000" b="1" dirty="0" smtClean="0">
                <a:latin typeface="Huawei Sans" panose="020C0503030203020204" pitchFamily="34" charset="0"/>
                <a:ea typeface="方正兰亭黑简体" panose="02000000000000000000" pitchFamily="2" charset="-122"/>
                <a:sym typeface="Huawei Sans" panose="020C0503030203020204" pitchFamily="34" charset="0"/>
              </a:rPr>
              <a:t>大规模：</a:t>
            </a:r>
            <a:endParaRPr lang="en-US" altLang="zh-CN" sz="1000" b="1" dirty="0" smtClean="0">
              <a:latin typeface="Huawei Sans" panose="020C0503030203020204" pitchFamily="34" charset="0"/>
              <a:ea typeface="方正兰亭黑简体" panose="02000000000000000000" pitchFamily="2" charset="-122"/>
              <a:sym typeface="Huawei Sans" panose="020C0503030203020204" pitchFamily="34" charset="0"/>
            </a:endParaRPr>
          </a:p>
          <a:p>
            <a:pPr algn="ctr" defTabSz="1218956"/>
            <a:r>
              <a:rPr lang="zh-CN" altLang="en-US" sz="1000" b="1" dirty="0" smtClean="0">
                <a:latin typeface="Huawei Sans" panose="020C0503030203020204" pitchFamily="34" charset="0"/>
                <a:ea typeface="方正兰亭黑简体" panose="02000000000000000000" pitchFamily="2" charset="-122"/>
                <a:sym typeface="Huawei Sans" panose="020C0503030203020204" pitchFamily="34" charset="0"/>
              </a:rPr>
              <a:t>单</a:t>
            </a:r>
            <a:r>
              <a:rPr lang="en-US" altLang="zh-CN" sz="1000" b="1" dirty="0" smtClean="0">
                <a:latin typeface="Huawei Sans" panose="020C0503030203020204" pitchFamily="34" charset="0"/>
                <a:ea typeface="方正兰亭黑简体" panose="02000000000000000000" pitchFamily="2" charset="-122"/>
                <a:sym typeface="Huawei Sans" panose="020C0503030203020204" pitchFamily="34" charset="0"/>
              </a:rPr>
              <a:t>VPC 10</a:t>
            </a:r>
            <a:r>
              <a:rPr lang="zh-CN" altLang="en-US" sz="1000" b="1" dirty="0" smtClean="0">
                <a:latin typeface="Huawei Sans" panose="020C0503030203020204" pitchFamily="34" charset="0"/>
                <a:ea typeface="方正兰亭黑简体" panose="02000000000000000000" pitchFamily="2" charset="-122"/>
                <a:sym typeface="Huawei Sans" panose="020C0503030203020204" pitchFamily="34" charset="0"/>
              </a:rPr>
              <a:t>万</a:t>
            </a:r>
            <a:r>
              <a:rPr lang="en-US" altLang="zh-CN" sz="1000" b="1" dirty="0" err="1" smtClean="0">
                <a:latin typeface="Huawei Sans" panose="020C0503030203020204" pitchFamily="34" charset="0"/>
                <a:ea typeface="方正兰亭黑简体" panose="02000000000000000000" pitchFamily="2" charset="-122"/>
                <a:sym typeface="Huawei Sans" panose="020C0503030203020204" pitchFamily="34" charset="0"/>
              </a:rPr>
              <a:t>vm</a:t>
            </a:r>
            <a:endParaRPr lang="en-US" altLang="zh-CN" sz="1000" b="1" dirty="0" smtClean="0">
              <a:latin typeface="Huawei Sans" panose="020C0503030203020204" pitchFamily="34" charset="0"/>
              <a:ea typeface="方正兰亭黑简体" panose="02000000000000000000" pitchFamily="2" charset="-122"/>
              <a:sym typeface="Huawei Sans" panose="020C0503030203020204" pitchFamily="34" charset="0"/>
            </a:endParaRPr>
          </a:p>
          <a:p>
            <a:pPr algn="ctr" defTabSz="1218956"/>
            <a:r>
              <a:rPr lang="zh-CN" altLang="en-US" sz="1000" b="1" dirty="0" smtClean="0">
                <a:latin typeface="Huawei Sans" panose="020C0503030203020204" pitchFamily="34" charset="0"/>
                <a:ea typeface="方正兰亭黑简体" panose="02000000000000000000" pitchFamily="2" charset="-122"/>
                <a:sym typeface="Huawei Sans" panose="020C0503030203020204" pitchFamily="34" charset="0"/>
              </a:rPr>
              <a:t>高性能：</a:t>
            </a:r>
            <a:endParaRPr lang="en-US" altLang="zh-CN" sz="1000" b="1" dirty="0" smtClean="0">
              <a:latin typeface="Huawei Sans" panose="020C0503030203020204" pitchFamily="34" charset="0"/>
              <a:ea typeface="方正兰亭黑简体" panose="02000000000000000000" pitchFamily="2" charset="-122"/>
              <a:sym typeface="Huawei Sans" panose="020C0503030203020204" pitchFamily="34" charset="0"/>
            </a:endParaRPr>
          </a:p>
          <a:p>
            <a:pPr algn="ctr" defTabSz="1218956"/>
            <a:r>
              <a:rPr lang="en-US" altLang="zh-CN" sz="1000" b="1" dirty="0" smtClean="0">
                <a:latin typeface="Huawei Sans" panose="020C0503030203020204" pitchFamily="34" charset="0"/>
                <a:ea typeface="方正兰亭黑简体" panose="02000000000000000000" pitchFamily="2" charset="-122"/>
                <a:sym typeface="Huawei Sans" panose="020C0503030203020204" pitchFamily="34" charset="0"/>
              </a:rPr>
              <a:t>100G</a:t>
            </a:r>
            <a:r>
              <a:rPr lang="zh-CN" altLang="en-US" sz="1000" b="1" dirty="0" smtClean="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b="1" dirty="0" smtClean="0">
                <a:latin typeface="Huawei Sans" panose="020C0503030203020204" pitchFamily="34" charset="0"/>
                <a:ea typeface="方正兰亭黑简体" panose="02000000000000000000" pitchFamily="2" charset="-122"/>
                <a:sym typeface="Huawei Sans" panose="020C0503030203020204" pitchFamily="34" charset="0"/>
              </a:rPr>
              <a:t>2000</a:t>
            </a:r>
            <a:r>
              <a:rPr lang="zh-CN" altLang="en-US" sz="1000" b="1" dirty="0" smtClean="0">
                <a:latin typeface="Huawei Sans" panose="020C0503030203020204" pitchFamily="34" charset="0"/>
                <a:ea typeface="方正兰亭黑简体" panose="02000000000000000000" pitchFamily="2" charset="-122"/>
                <a:sym typeface="Huawei Sans" panose="020C0503030203020204" pitchFamily="34" charset="0"/>
              </a:rPr>
              <a:t>万</a:t>
            </a:r>
            <a:r>
              <a:rPr lang="en-US" altLang="zh-CN" sz="1000" b="1" dirty="0" smtClean="0">
                <a:latin typeface="Huawei Sans" panose="020C0503030203020204" pitchFamily="34" charset="0"/>
                <a:ea typeface="方正兰亭黑简体" panose="02000000000000000000" pitchFamily="2" charset="-122"/>
                <a:sym typeface="Huawei Sans" panose="020C0503030203020204" pitchFamily="34" charset="0"/>
              </a:rPr>
              <a:t>PPS</a:t>
            </a:r>
          </a:p>
          <a:p>
            <a:pPr algn="ctr" defTabSz="1218956"/>
            <a:r>
              <a:rPr lang="zh-CN" altLang="en-US" sz="1000" b="1" dirty="0" smtClean="0">
                <a:latin typeface="Huawei Sans" panose="020C0503030203020204" pitchFamily="34" charset="0"/>
                <a:ea typeface="方正兰亭黑简体" panose="02000000000000000000" pitchFamily="2" charset="-122"/>
                <a:sym typeface="Huawei Sans" panose="020C0503030203020204" pitchFamily="34" charset="0"/>
              </a:rPr>
              <a:t>线上线下大二层</a:t>
            </a:r>
            <a:endParaRPr lang="en-US" altLang="zh-CN" sz="1000" b="1" dirty="0" smtClean="0">
              <a:latin typeface="Huawei Sans" panose="020C0503030203020204" pitchFamily="34" charset="0"/>
              <a:ea typeface="方正兰亭黑简体" panose="02000000000000000000" pitchFamily="2" charset="-122"/>
              <a:sym typeface="Huawei Sans" panose="020C0503030203020204" pitchFamily="34" charset="0"/>
            </a:endParaRPr>
          </a:p>
          <a:p>
            <a:pPr algn="ctr" defTabSz="1218956"/>
            <a:r>
              <a:rPr lang="zh-CN" altLang="en-US" sz="1000" b="1" dirty="0" smtClean="0">
                <a:latin typeface="Huawei Sans" panose="020C0503030203020204" pitchFamily="34" charset="0"/>
                <a:ea typeface="方正兰亭黑简体" panose="02000000000000000000" pitchFamily="2" charset="-122"/>
                <a:sym typeface="Huawei Sans" panose="020C0503030203020204" pitchFamily="34" charset="0"/>
              </a:rPr>
              <a:t>云服务链</a:t>
            </a:r>
            <a:endParaRPr lang="en-US" altLang="zh-CN" sz="10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TextBox 102"/>
          <p:cNvSpPr txBox="1"/>
          <p:nvPr/>
        </p:nvSpPr>
        <p:spPr>
          <a:xfrm>
            <a:off x="2262203" y="2418127"/>
            <a:ext cx="1194558" cy="1477328"/>
          </a:xfrm>
          <a:prstGeom prst="rect">
            <a:avLst/>
          </a:prstGeom>
          <a:noFill/>
        </p:spPr>
        <p:txBody>
          <a:bodyPr wrap="none" rtlCol="0">
            <a:spAutoFit/>
          </a:bodyPr>
          <a:lstStyle/>
          <a:p>
            <a:pPr algn="ctr" defTabSz="1218956"/>
            <a:r>
              <a:rPr lang="zh-CN" altLang="en-US" sz="1000" b="1" dirty="0" smtClean="0">
                <a:latin typeface="Huawei Sans" panose="020C0503030203020204" pitchFamily="34" charset="0"/>
                <a:ea typeface="方正兰亭黑简体" panose="02000000000000000000" pitchFamily="2" charset="-122"/>
                <a:sym typeface="Huawei Sans" panose="020C0503030203020204" pitchFamily="34" charset="0"/>
              </a:rPr>
              <a:t>性能保障型实例</a:t>
            </a:r>
            <a:endParaRPr lang="en-US" altLang="zh-CN" sz="1000" b="1" dirty="0" smtClean="0">
              <a:latin typeface="Huawei Sans" panose="020C0503030203020204" pitchFamily="34" charset="0"/>
              <a:ea typeface="方正兰亭黑简体" panose="02000000000000000000" pitchFamily="2" charset="-122"/>
              <a:sym typeface="Huawei Sans" panose="020C0503030203020204" pitchFamily="34" charset="0"/>
            </a:endParaRPr>
          </a:p>
          <a:p>
            <a:pPr algn="ctr" defTabSz="1218956"/>
            <a:r>
              <a:rPr lang="zh-CN" altLang="en-US" sz="1000" b="1" dirty="0" smtClean="0">
                <a:latin typeface="Huawei Sans" panose="020C0503030203020204" pitchFamily="34" charset="0"/>
                <a:ea typeface="方正兰亭黑简体" panose="02000000000000000000" pitchFamily="2" charset="-122"/>
                <a:sym typeface="Huawei Sans" panose="020C0503030203020204" pitchFamily="34" charset="0"/>
              </a:rPr>
              <a:t>支持</a:t>
            </a:r>
            <a:r>
              <a:rPr lang="en-US" altLang="zh-CN" sz="1000" b="1" dirty="0" smtClean="0">
                <a:latin typeface="Huawei Sans" panose="020C0503030203020204" pitchFamily="34" charset="0"/>
                <a:ea typeface="方正兰亭黑简体" panose="02000000000000000000" pitchFamily="2" charset="-122"/>
                <a:sym typeface="Huawei Sans" panose="020C0503030203020204" pitchFamily="34" charset="0"/>
              </a:rPr>
              <a:t>IPV6</a:t>
            </a:r>
            <a:r>
              <a:rPr lang="zh-CN" altLang="en-US" sz="1000" b="1" dirty="0" smtClean="0">
                <a:latin typeface="Huawei Sans" panose="020C0503030203020204" pitchFamily="34" charset="0"/>
                <a:ea typeface="方正兰亭黑简体" panose="02000000000000000000" pitchFamily="2" charset="-122"/>
                <a:sym typeface="Huawei Sans" panose="020C0503030203020204" pitchFamily="34" charset="0"/>
              </a:rPr>
              <a:t>双栈</a:t>
            </a:r>
            <a:endParaRPr lang="en-US" altLang="zh-CN" sz="1000" b="1" dirty="0" smtClean="0">
              <a:latin typeface="Huawei Sans" panose="020C0503030203020204" pitchFamily="34" charset="0"/>
              <a:ea typeface="方正兰亭黑简体" panose="02000000000000000000" pitchFamily="2" charset="-122"/>
              <a:sym typeface="Huawei Sans" panose="020C0503030203020204" pitchFamily="34" charset="0"/>
            </a:endParaRPr>
          </a:p>
          <a:p>
            <a:pPr algn="ctr" defTabSz="1218956"/>
            <a:r>
              <a:rPr lang="zh-CN" altLang="en-US" sz="1000" b="1" dirty="0" smtClean="0">
                <a:latin typeface="Huawei Sans" panose="020C0503030203020204" pitchFamily="34" charset="0"/>
                <a:ea typeface="方正兰亭黑简体" panose="02000000000000000000" pitchFamily="2" charset="-122"/>
                <a:sym typeface="Huawei Sans" panose="020C0503030203020204" pitchFamily="34" charset="0"/>
              </a:rPr>
              <a:t>支持</a:t>
            </a:r>
            <a:r>
              <a:rPr lang="en-US" altLang="zh-CN" sz="1000" b="1" dirty="0" smtClean="0">
                <a:latin typeface="Huawei Sans" panose="020C0503030203020204" pitchFamily="34" charset="0"/>
                <a:ea typeface="方正兰亭黑简体" panose="02000000000000000000" pitchFamily="2" charset="-122"/>
                <a:sym typeface="Huawei Sans" panose="020C0503030203020204" pitchFamily="34" charset="0"/>
              </a:rPr>
              <a:t>Quick</a:t>
            </a:r>
            <a:r>
              <a:rPr lang="zh-CN" altLang="en-US" sz="1000" b="1" dirty="0">
                <a:latin typeface="Huawei Sans" panose="020C0503030203020204" pitchFamily="34" charset="0"/>
                <a:ea typeface="方正兰亭黑简体" panose="02000000000000000000" pitchFamily="2" charset="-122"/>
                <a:sym typeface="Huawei Sans" panose="020C0503030203020204" pitchFamily="34" charset="0"/>
              </a:rPr>
              <a:t>协议</a:t>
            </a:r>
            <a:r>
              <a:rPr lang="zh-CN" altLang="en-US" sz="1000" b="1" dirty="0" smtClean="0">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b="1" dirty="0" smtClean="0">
              <a:latin typeface="Huawei Sans" panose="020C0503030203020204" pitchFamily="34" charset="0"/>
              <a:ea typeface="方正兰亭黑简体" panose="02000000000000000000" pitchFamily="2" charset="-122"/>
              <a:sym typeface="Huawei Sans" panose="020C0503030203020204" pitchFamily="34" charset="0"/>
            </a:endParaRPr>
          </a:p>
          <a:p>
            <a:pPr algn="ctr" defTabSz="1218956"/>
            <a:r>
              <a:rPr lang="zh-CN" altLang="en-US" sz="1000" b="1" dirty="0" smtClean="0">
                <a:latin typeface="Huawei Sans" panose="020C0503030203020204" pitchFamily="34" charset="0"/>
                <a:ea typeface="方正兰亭黑简体" panose="02000000000000000000" pitchFamily="2" charset="-122"/>
                <a:sym typeface="Huawei Sans" panose="020C0503030203020204" pitchFamily="34" charset="0"/>
              </a:rPr>
              <a:t>高性能：</a:t>
            </a:r>
            <a:endParaRPr lang="en-US" altLang="zh-CN" sz="1000" b="1" dirty="0">
              <a:latin typeface="Huawei Sans" panose="020C0503030203020204" pitchFamily="34" charset="0"/>
              <a:ea typeface="方正兰亭黑简体" panose="02000000000000000000" pitchFamily="2" charset="-122"/>
              <a:sym typeface="Huawei Sans" panose="020C0503030203020204" pitchFamily="34" charset="0"/>
            </a:endParaRPr>
          </a:p>
          <a:p>
            <a:pPr algn="ctr" defTabSz="1218956"/>
            <a:r>
              <a:rPr lang="zh-CN" altLang="en-US" sz="1000" b="1" dirty="0" smtClean="0">
                <a:latin typeface="Huawei Sans" panose="020C0503030203020204" pitchFamily="34" charset="0"/>
                <a:ea typeface="方正兰亭黑简体" panose="02000000000000000000" pitchFamily="2" charset="-122"/>
                <a:sym typeface="Huawei Sans" panose="020C0503030203020204" pitchFamily="34" charset="0"/>
              </a:rPr>
              <a:t>单</a:t>
            </a:r>
            <a:r>
              <a:rPr lang="zh-CN" altLang="en-US" sz="1000" b="1" dirty="0">
                <a:latin typeface="Huawei Sans" panose="020C0503030203020204" pitchFamily="34" charset="0"/>
                <a:ea typeface="方正兰亭黑简体" panose="02000000000000000000" pitchFamily="2" charset="-122"/>
                <a:sym typeface="Huawei Sans" panose="020C0503030203020204" pitchFamily="34" charset="0"/>
              </a:rPr>
              <a:t>集群支持</a:t>
            </a:r>
            <a:r>
              <a:rPr lang="en-US" altLang="zh-CN" sz="1000" b="1" dirty="0">
                <a:latin typeface="Huawei Sans" panose="020C0503030203020204" pitchFamily="34" charset="0"/>
                <a:ea typeface="方正兰亭黑简体" panose="02000000000000000000" pitchFamily="2" charset="-122"/>
                <a:sym typeface="Huawei Sans" panose="020C0503030203020204" pitchFamily="34" charset="0"/>
              </a:rPr>
              <a:t>1</a:t>
            </a:r>
            <a:r>
              <a:rPr lang="zh-CN" altLang="en-US" sz="1000" b="1" dirty="0" smtClean="0">
                <a:latin typeface="Huawei Sans" panose="020C0503030203020204" pitchFamily="34" charset="0"/>
                <a:ea typeface="方正兰亭黑简体" panose="02000000000000000000" pitchFamily="2" charset="-122"/>
                <a:sym typeface="Huawei Sans" panose="020C0503030203020204" pitchFamily="34" charset="0"/>
              </a:rPr>
              <a:t>亿</a:t>
            </a:r>
            <a:endParaRPr lang="en-US" altLang="zh-CN" sz="1000" b="1" dirty="0" smtClean="0">
              <a:latin typeface="Huawei Sans" panose="020C0503030203020204" pitchFamily="34" charset="0"/>
              <a:ea typeface="方正兰亭黑简体" panose="02000000000000000000" pitchFamily="2" charset="-122"/>
              <a:sym typeface="Huawei Sans" panose="020C0503030203020204" pitchFamily="34" charset="0"/>
            </a:endParaRPr>
          </a:p>
          <a:p>
            <a:pPr algn="ctr" defTabSz="1218956"/>
            <a:r>
              <a:rPr lang="zh-CN" altLang="en-US" sz="1000" b="1" dirty="0" smtClean="0">
                <a:latin typeface="Huawei Sans" panose="020C0503030203020204" pitchFamily="34" charset="0"/>
                <a:ea typeface="方正兰亭黑简体" panose="02000000000000000000" pitchFamily="2" charset="-122"/>
                <a:sym typeface="Huawei Sans" panose="020C0503030203020204" pitchFamily="34" charset="0"/>
              </a:rPr>
              <a:t>并发连接</a:t>
            </a:r>
            <a:endParaRPr lang="en-US" altLang="zh-CN" sz="1000" b="1" dirty="0" smtClean="0">
              <a:latin typeface="Huawei Sans" panose="020C0503030203020204" pitchFamily="34" charset="0"/>
              <a:ea typeface="方正兰亭黑简体" panose="02000000000000000000" pitchFamily="2" charset="-122"/>
              <a:sym typeface="Huawei Sans" panose="020C0503030203020204" pitchFamily="34" charset="0"/>
            </a:endParaRPr>
          </a:p>
          <a:p>
            <a:pPr algn="ctr" defTabSz="1218956"/>
            <a:endParaRPr lang="en-US" altLang="zh-CN" sz="1000" dirty="0">
              <a:latin typeface="Huawei Sans" panose="020C0503030203020204" pitchFamily="34" charset="0"/>
              <a:ea typeface="方正兰亭黑简体" panose="02000000000000000000" pitchFamily="2" charset="-122"/>
              <a:sym typeface="Huawei Sans" panose="020C0503030203020204" pitchFamily="34" charset="0"/>
            </a:endParaRPr>
          </a:p>
          <a:p>
            <a:pPr algn="ctr" defTabSz="1218956"/>
            <a:endParaRPr lang="en-US" altLang="zh-CN" sz="1000" b="1" dirty="0" smtClean="0">
              <a:latin typeface="Huawei Sans" panose="020C0503030203020204" pitchFamily="34" charset="0"/>
              <a:ea typeface="方正兰亭黑简体" panose="02000000000000000000" pitchFamily="2" charset="-122"/>
              <a:sym typeface="Huawei Sans" panose="020C0503030203020204" pitchFamily="34" charset="0"/>
            </a:endParaRPr>
          </a:p>
          <a:p>
            <a:pPr algn="ctr" defTabSz="1218956"/>
            <a:endParaRPr lang="en-US" altLang="zh-CN" sz="10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TextBox 102"/>
          <p:cNvSpPr txBox="1"/>
          <p:nvPr/>
        </p:nvSpPr>
        <p:spPr>
          <a:xfrm>
            <a:off x="3689362" y="2445202"/>
            <a:ext cx="954107" cy="707886"/>
          </a:xfrm>
          <a:prstGeom prst="rect">
            <a:avLst/>
          </a:prstGeom>
          <a:noFill/>
        </p:spPr>
        <p:txBody>
          <a:bodyPr wrap="none" rtlCol="0">
            <a:spAutoFit/>
          </a:bodyPr>
          <a:lstStyle/>
          <a:p>
            <a:pPr algn="ctr" defTabSz="1218956"/>
            <a:r>
              <a:rPr lang="zh-CN" altLang="en-US" sz="1000" b="1" dirty="0" smtClean="0">
                <a:latin typeface="Huawei Sans" panose="020C0503030203020204" pitchFamily="34" charset="0"/>
                <a:ea typeface="方正兰亭黑简体" panose="02000000000000000000" pitchFamily="2" charset="-122"/>
                <a:sym typeface="Huawei Sans" panose="020C0503030203020204" pitchFamily="34" charset="0"/>
              </a:rPr>
              <a:t>全球加速</a:t>
            </a:r>
            <a:endParaRPr lang="en-US" altLang="zh-CN" sz="1000" b="1" dirty="0">
              <a:latin typeface="Huawei Sans" panose="020C0503030203020204" pitchFamily="34" charset="0"/>
              <a:ea typeface="方正兰亭黑简体" panose="02000000000000000000" pitchFamily="2" charset="-122"/>
              <a:sym typeface="Huawei Sans" panose="020C0503030203020204" pitchFamily="34" charset="0"/>
            </a:endParaRPr>
          </a:p>
          <a:p>
            <a:pPr algn="ctr" defTabSz="1218956"/>
            <a:r>
              <a:rPr lang="zh-CN" altLang="en-US" sz="1000" b="1" dirty="0" smtClean="0">
                <a:latin typeface="Huawei Sans" panose="020C0503030203020204" pitchFamily="34" charset="0"/>
                <a:ea typeface="方正兰亭黑简体" panose="02000000000000000000" pitchFamily="2" charset="-122"/>
                <a:sym typeface="Huawei Sans" panose="020C0503030203020204" pitchFamily="34" charset="0"/>
              </a:rPr>
              <a:t>企业级</a:t>
            </a:r>
            <a:r>
              <a:rPr lang="en-US" altLang="zh-CN" sz="1000" b="1" dirty="0" smtClean="0">
                <a:latin typeface="Huawei Sans" panose="020C0503030203020204" pitchFamily="34" charset="0"/>
                <a:ea typeface="方正兰亭黑简体" panose="02000000000000000000" pitchFamily="2" charset="-122"/>
                <a:sym typeface="Huawei Sans" panose="020C0503030203020204" pitchFamily="34" charset="0"/>
              </a:rPr>
              <a:t>QOS</a:t>
            </a:r>
          </a:p>
          <a:p>
            <a:pPr algn="ctr" defTabSz="1218956"/>
            <a:r>
              <a:rPr lang="en-US" altLang="zh-CN" sz="1000" b="1" dirty="0" smtClean="0">
                <a:latin typeface="Huawei Sans" panose="020C0503030203020204" pitchFamily="34" charset="0"/>
                <a:ea typeface="方正兰亭黑简体" panose="02000000000000000000" pitchFamily="2" charset="-122"/>
                <a:sym typeface="Huawei Sans" panose="020C0503030203020204" pitchFamily="34" charset="0"/>
              </a:rPr>
              <a:t>EIP</a:t>
            </a:r>
            <a:r>
              <a:rPr lang="zh-CN" altLang="en-US" sz="1000" b="1" dirty="0" smtClean="0">
                <a:latin typeface="Huawei Sans" panose="020C0503030203020204" pitchFamily="34" charset="0"/>
                <a:ea typeface="方正兰亭黑简体" panose="02000000000000000000" pitchFamily="2" charset="-122"/>
                <a:sym typeface="Huawei Sans" panose="020C0503030203020204" pitchFamily="34" charset="0"/>
              </a:rPr>
              <a:t>专属池</a:t>
            </a:r>
            <a:endParaRPr lang="en-US" altLang="zh-CN" sz="1000" b="1" dirty="0" smtClean="0">
              <a:latin typeface="Huawei Sans" panose="020C0503030203020204" pitchFamily="34" charset="0"/>
              <a:ea typeface="方正兰亭黑简体" panose="02000000000000000000" pitchFamily="2" charset="-122"/>
              <a:sym typeface="Huawei Sans" panose="020C0503030203020204" pitchFamily="34" charset="0"/>
            </a:endParaRPr>
          </a:p>
          <a:p>
            <a:pPr algn="ctr" defTabSz="1218956"/>
            <a:r>
              <a:rPr lang="zh-CN" altLang="en-US" sz="1000" b="1" dirty="0" smtClean="0">
                <a:latin typeface="Huawei Sans" panose="020C0503030203020204" pitchFamily="34" charset="0"/>
                <a:ea typeface="方正兰亭黑简体" panose="02000000000000000000" pitchFamily="2" charset="-122"/>
                <a:sym typeface="Huawei Sans" panose="020C0503030203020204" pitchFamily="34" charset="0"/>
              </a:rPr>
              <a:t>灵活计费模式</a:t>
            </a:r>
            <a:endParaRPr lang="en-US" altLang="zh-CN" sz="1000" b="1"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TextBox 102"/>
          <p:cNvSpPr txBox="1"/>
          <p:nvPr/>
        </p:nvSpPr>
        <p:spPr>
          <a:xfrm>
            <a:off x="4996840" y="2512757"/>
            <a:ext cx="1043876" cy="400110"/>
          </a:xfrm>
          <a:prstGeom prst="rect">
            <a:avLst/>
          </a:prstGeom>
          <a:noFill/>
        </p:spPr>
        <p:txBody>
          <a:bodyPr wrap="none" rtlCol="0">
            <a:spAutoFit/>
          </a:bodyPr>
          <a:lstStyle/>
          <a:p>
            <a:pPr algn="ctr" defTabSz="1218956"/>
            <a:r>
              <a:rPr lang="zh-CN" altLang="en-US" sz="1000" b="1" dirty="0" smtClean="0">
                <a:latin typeface="Huawei Sans" panose="020C0503030203020204" pitchFamily="34" charset="0"/>
                <a:ea typeface="方正兰亭黑简体" panose="02000000000000000000" pitchFamily="2" charset="-122"/>
                <a:sym typeface="Huawei Sans" panose="020C0503030203020204" pitchFamily="34" charset="0"/>
              </a:rPr>
              <a:t>内网</a:t>
            </a:r>
            <a:r>
              <a:rPr lang="en-US" altLang="zh-CN" sz="1000" b="1" dirty="0" smtClean="0">
                <a:latin typeface="Huawei Sans" panose="020C0503030203020204" pitchFamily="34" charset="0"/>
                <a:ea typeface="方正兰亭黑简体" panose="02000000000000000000" pitchFamily="2" charset="-122"/>
                <a:sym typeface="Huawei Sans" panose="020C0503030203020204" pitchFamily="34" charset="0"/>
              </a:rPr>
              <a:t>NAT</a:t>
            </a:r>
          </a:p>
          <a:p>
            <a:pPr algn="ctr" defTabSz="1218956"/>
            <a:r>
              <a:rPr lang="zh-CN" altLang="en-US" sz="1000" b="1" dirty="0" smtClean="0">
                <a:latin typeface="Huawei Sans" panose="020C0503030203020204" pitchFamily="34" charset="0"/>
                <a:ea typeface="方正兰亭黑简体" panose="02000000000000000000" pitchFamily="2" charset="-122"/>
                <a:sym typeface="Huawei Sans" panose="020C0503030203020204" pitchFamily="34" charset="0"/>
              </a:rPr>
              <a:t>支持专线</a:t>
            </a:r>
            <a:r>
              <a:rPr lang="en-US" altLang="zh-CN" sz="1000" b="1" dirty="0">
                <a:latin typeface="Huawei Sans" panose="020C0503030203020204" pitchFamily="34" charset="0"/>
                <a:ea typeface="方正兰亭黑简体" panose="02000000000000000000" pitchFamily="2" charset="-122"/>
                <a:sym typeface="Huawei Sans" panose="020C0503030203020204" pitchFamily="34" charset="0"/>
              </a:rPr>
              <a:t>/</a:t>
            </a:r>
            <a:r>
              <a:rPr lang="en-US" sz="1000" b="1" dirty="0">
                <a:latin typeface="Huawei Sans" panose="020C0503030203020204" pitchFamily="34" charset="0"/>
                <a:ea typeface="方正兰亭黑简体" panose="02000000000000000000" pitchFamily="2" charset="-122"/>
                <a:sym typeface="Huawei Sans" panose="020C0503030203020204" pitchFamily="34" charset="0"/>
              </a:rPr>
              <a:t>VPN</a:t>
            </a:r>
            <a:endParaRPr lang="en-US" altLang="zh-CN" sz="10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圆角矩形 6"/>
          <p:cNvSpPr/>
          <p:nvPr/>
        </p:nvSpPr>
        <p:spPr>
          <a:xfrm>
            <a:off x="2587709" y="5085978"/>
            <a:ext cx="1493654" cy="674562"/>
          </a:xfrm>
          <a:prstGeom prst="roundRect">
            <a:avLst>
              <a:gd name="adj" fmla="val 11247"/>
            </a:avLst>
          </a:prstGeom>
          <a:noFill/>
          <a:ln w="12700" cap="flat" cmpd="sng" algn="ctr">
            <a:solidFill>
              <a:sysClr val="window" lastClr="FFFFFF">
                <a:lumMod val="95000"/>
              </a:sysClr>
            </a:solidFill>
            <a:prstDash val="solid"/>
            <a:miter lim="800000"/>
          </a:ln>
          <a:effectLst/>
        </p:spPr>
        <p:txBody>
          <a:bodyPr rtlCol="0" anchor="ctr"/>
          <a:lstStyle/>
          <a:p>
            <a:pPr algn="ctr">
              <a:defRPr/>
            </a:pPr>
            <a:endParaRPr lang="en-US" altLang="zh-CN" sz="2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8555921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731838" y="1066102"/>
            <a:ext cx="10718696" cy="9843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p:txBody>
          <a:bodyPr/>
          <a:lstStyle/>
          <a:p>
            <a:r>
              <a:rPr lang="zh-CN" altLang="en-US" sz="3200" dirty="0" smtClean="0">
                <a:sym typeface="Huawei Sans" panose="020C0503030203020204" pitchFamily="34" charset="0"/>
              </a:rPr>
              <a:t>鲲鹏</a:t>
            </a:r>
            <a:r>
              <a:rPr lang="zh-CN" altLang="en-US" sz="3200" dirty="0">
                <a:sym typeface="Huawei Sans" panose="020C0503030203020204" pitchFamily="34" charset="0"/>
              </a:rPr>
              <a:t>云</a:t>
            </a:r>
            <a:r>
              <a:rPr lang="zh-CN" altLang="en-US" sz="3200" dirty="0" smtClean="0">
                <a:sym typeface="Huawei Sans" panose="020C0503030203020204" pitchFamily="34" charset="0"/>
              </a:rPr>
              <a:t>手机服务</a:t>
            </a:r>
            <a:endParaRPr lang="zh-CN" altLang="en-US" sz="3200" dirty="0">
              <a:sym typeface="Huawei Sans" panose="020C0503030203020204" pitchFamily="34" charset="0"/>
            </a:endParaRPr>
          </a:p>
        </p:txBody>
      </p:sp>
      <p:sp>
        <p:nvSpPr>
          <p:cNvPr id="79" name="矩形 78"/>
          <p:cNvSpPr/>
          <p:nvPr/>
        </p:nvSpPr>
        <p:spPr>
          <a:xfrm>
            <a:off x="2746733" y="1247150"/>
            <a:ext cx="8713430" cy="618887"/>
          </a:xfrm>
          <a:prstGeom prst="rect">
            <a:avLst/>
          </a:prstGeom>
        </p:spPr>
        <p:txBody>
          <a:bodyPr wrap="square">
            <a:spAutoFit/>
          </a:bodyPr>
          <a:lstStyle/>
          <a:p>
            <a:pPr>
              <a:lnSpc>
                <a:spcPct val="150000"/>
              </a:lnSpc>
              <a:buSzPct val="25000"/>
            </a:pPr>
            <a:r>
              <a:rPr lang="zh-CN" altLang="zh-CN" sz="1200" dirty="0" smtClean="0">
                <a:solidFill>
                  <a:srgbClr val="595757"/>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华为云</a:t>
            </a:r>
            <a:r>
              <a:rPr lang="zh-CN" altLang="zh-CN" sz="1200" dirty="0">
                <a:solidFill>
                  <a:srgbClr val="595757"/>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鲲鹏云手机，是基于华为云鲲鹏裸金属服务器，虚拟出带有原生安卓操作系统，同时具有虚拟手机功能的云服务器</a:t>
            </a:r>
            <a:r>
              <a:rPr lang="zh-CN" altLang="zh-CN" sz="1200" dirty="0" smtClean="0">
                <a:solidFill>
                  <a:srgbClr val="595757"/>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endParaRPr lang="en-US" altLang="zh-CN" sz="1200" dirty="0" smtClean="0">
              <a:solidFill>
                <a:srgbClr val="595757"/>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a:lnSpc>
                <a:spcPct val="150000"/>
              </a:lnSpc>
              <a:buSzPct val="25000"/>
            </a:pPr>
            <a:r>
              <a:rPr lang="zh-CN" altLang="zh-CN" sz="1200" dirty="0" smtClean="0">
                <a:solidFill>
                  <a:srgbClr val="595757"/>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简单</a:t>
            </a:r>
            <a:r>
              <a:rPr lang="zh-CN" altLang="zh-CN" sz="1200" dirty="0">
                <a:solidFill>
                  <a:srgbClr val="595757"/>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来说，云手机</a:t>
            </a:r>
            <a:r>
              <a:rPr lang="en-US" altLang="zh-CN" sz="1200" dirty="0">
                <a:solidFill>
                  <a:srgbClr val="595757"/>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zh-CN" altLang="zh-CN" sz="1200" dirty="0">
                <a:solidFill>
                  <a:srgbClr val="595757"/>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云服务器</a:t>
            </a:r>
            <a:r>
              <a:rPr lang="en-US" altLang="zh-CN" sz="1200" dirty="0">
                <a:solidFill>
                  <a:srgbClr val="595757"/>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 Android OS</a:t>
            </a:r>
            <a:r>
              <a:rPr lang="zh-CN" altLang="zh-CN" sz="1200" dirty="0">
                <a:solidFill>
                  <a:srgbClr val="595757"/>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，本质是将手机上的应用转移到云上的虚拟手机来运行。</a:t>
            </a:r>
          </a:p>
        </p:txBody>
      </p:sp>
      <p:grpSp>
        <p:nvGrpSpPr>
          <p:cNvPr id="80" name="组合 79"/>
          <p:cNvGrpSpPr/>
          <p:nvPr/>
        </p:nvGrpSpPr>
        <p:grpSpPr>
          <a:xfrm>
            <a:off x="809474" y="2225415"/>
            <a:ext cx="7015597" cy="1931056"/>
            <a:chOff x="1747341" y="2410678"/>
            <a:chExt cx="8007846" cy="2204175"/>
          </a:xfrm>
        </p:grpSpPr>
        <p:sp>
          <p:nvSpPr>
            <p:cNvPr id="81" name="立方体 80"/>
            <p:cNvSpPr/>
            <p:nvPr/>
          </p:nvSpPr>
          <p:spPr>
            <a:xfrm>
              <a:off x="3413262" y="3298083"/>
              <a:ext cx="209495" cy="375557"/>
            </a:xfrm>
            <a:prstGeom prst="cube">
              <a:avLst>
                <a:gd name="adj" fmla="val 8196"/>
              </a:avLst>
            </a:prstGeom>
            <a:noFill/>
            <a:ln w="9525" cap="flat" cmpd="sng" algn="ctr">
              <a:solidFill>
                <a:srgbClr val="C00000"/>
              </a:solidFill>
              <a:prstDash val="solid"/>
            </a:ln>
            <a:effectLst>
              <a:outerShdw blurRad="50800" dist="38100" dir="2700000" algn="tl" rotWithShape="0">
                <a:prstClr val="black">
                  <a:alpha val="0"/>
                </a:prstClr>
              </a:outerShdw>
            </a:effectLst>
            <a:scene3d>
              <a:camera prst="isometricOffAxis1Left"/>
              <a:lightRig rig="threePt" dir="t"/>
            </a:scene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82" name="直接箭头连接符 81"/>
            <p:cNvCxnSpPr/>
            <p:nvPr/>
          </p:nvCxnSpPr>
          <p:spPr>
            <a:xfrm flipV="1">
              <a:off x="2667546" y="2625955"/>
              <a:ext cx="522491" cy="170558"/>
            </a:xfrm>
            <a:prstGeom prst="straightConnector1">
              <a:avLst/>
            </a:prstGeom>
            <a:noFill/>
            <a:ln w="12700" cap="flat" cmpd="sng" algn="ctr">
              <a:solidFill>
                <a:srgbClr val="C00000"/>
              </a:solidFill>
              <a:prstDash val="solid"/>
              <a:tailEnd type="triangle"/>
            </a:ln>
            <a:effectLst>
              <a:outerShdw blurRad="50800" dist="38100" dir="2700000" algn="tl" rotWithShape="0">
                <a:prstClr val="black">
                  <a:alpha val="0"/>
                </a:prstClr>
              </a:outerShdw>
            </a:effectLst>
          </p:spPr>
        </p:cxnSp>
        <p:sp>
          <p:nvSpPr>
            <p:cNvPr id="83" name="立方体 82"/>
            <p:cNvSpPr/>
            <p:nvPr/>
          </p:nvSpPr>
          <p:spPr>
            <a:xfrm>
              <a:off x="5921062" y="2981251"/>
              <a:ext cx="544852" cy="1028700"/>
            </a:xfrm>
            <a:prstGeom prst="cube">
              <a:avLst>
                <a:gd name="adj" fmla="val 8196"/>
              </a:avLst>
            </a:prstGeom>
            <a:noFill/>
            <a:ln w="9525" cap="flat" cmpd="sng" algn="ctr">
              <a:solidFill>
                <a:srgbClr val="C00000"/>
              </a:solidFill>
              <a:prstDash val="solid"/>
            </a:ln>
            <a:effectLst>
              <a:outerShdw blurRad="40000" dist="23000" dir="5400000" rotWithShape="0">
                <a:srgbClr val="000000">
                  <a:alpha val="0"/>
                </a:srgbClr>
              </a:outerShdw>
            </a:effectLst>
            <a:scene3d>
              <a:camera prst="isometricOffAxis1Left"/>
              <a:lightRig rig="threePt" dir="t"/>
            </a:scene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4" name="矩形 83"/>
            <p:cNvSpPr/>
            <p:nvPr/>
          </p:nvSpPr>
          <p:spPr>
            <a:xfrm>
              <a:off x="3215932" y="2641345"/>
              <a:ext cx="604157" cy="351064"/>
            </a:xfrm>
            <a:prstGeom prst="rect">
              <a:avLst/>
            </a:prstGeom>
            <a:noFill/>
            <a:ln w="9525" cap="flat" cmpd="sng" algn="ctr">
              <a:solidFill>
                <a:srgbClr val="C00000"/>
              </a:solidFill>
              <a:prstDash val="solid"/>
            </a:ln>
            <a:effectLst>
              <a:outerShdw blurRad="50800" dist="38100" dir="2700000" algn="tl" rotWithShape="0">
                <a:prstClr val="black">
                  <a:alpha val="0"/>
                </a:prstClr>
              </a:outerShdw>
            </a:effectLst>
            <a:scene3d>
              <a:camera prst="isometricOffAxis1Left"/>
              <a:lightRig rig="threePt" dir="t"/>
            </a:scene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5" name="矩形 84"/>
            <p:cNvSpPr/>
            <p:nvPr/>
          </p:nvSpPr>
          <p:spPr>
            <a:xfrm>
              <a:off x="3376332" y="4007983"/>
              <a:ext cx="300352" cy="326314"/>
            </a:xfrm>
            <a:prstGeom prst="rect">
              <a:avLst/>
            </a:prstGeom>
            <a:solidFill>
              <a:srgbClr val="FFFFFF"/>
            </a:solidFill>
            <a:ln w="9525" cap="flat" cmpd="sng" algn="ctr">
              <a:solidFill>
                <a:srgbClr val="C00000"/>
              </a:solidFill>
              <a:prstDash val="solid"/>
            </a:ln>
            <a:effectLst>
              <a:outerShdw blurRad="50800" dist="38100" dir="2700000" algn="tl" rotWithShape="0">
                <a:prstClr val="black">
                  <a:alpha val="0"/>
                </a:prstClr>
              </a:outerShdw>
            </a:effectLst>
            <a:scene3d>
              <a:camera prst="isometricOffAxis1Left"/>
              <a:lightRig rig="threePt" dir="t"/>
            </a:scene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6" name="文本框 85"/>
            <p:cNvSpPr txBox="1"/>
            <p:nvPr/>
          </p:nvSpPr>
          <p:spPr>
            <a:xfrm>
              <a:off x="2939914" y="2982397"/>
              <a:ext cx="1332405" cy="316176"/>
            </a:xfrm>
            <a:prstGeom prst="rect">
              <a:avLst/>
            </a:prstGeom>
            <a:noFill/>
            <a:ln>
              <a:noFill/>
            </a:ln>
            <a:effectLst>
              <a:outerShdw blurRad="50800" dist="38100" dir="2700000" algn="tl" rotWithShape="0">
                <a:prstClr val="black">
                  <a:alpha val="0"/>
                </a:prstClr>
              </a:outerShdw>
            </a:effectLst>
            <a:scene3d>
              <a:camera prst="isometricOffAxis1Left"/>
              <a:lightRig rig="threePt" dir="t"/>
            </a:scene3d>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smtClean="0">
                  <a:ln w="0"/>
                  <a:effectLst/>
                  <a:uLnTx/>
                  <a:uFillTx/>
                  <a:latin typeface="Huawei Sans" panose="020C0503030203020204" pitchFamily="34" charset="0"/>
                  <a:ea typeface="方正兰亭黑简体" panose="02000000000000000000" pitchFamily="2" charset="-122"/>
                  <a:sym typeface="Huawei Sans" panose="020C0503030203020204" pitchFamily="34" charset="0"/>
                </a:rPr>
                <a:t>PC</a:t>
              </a:r>
              <a:r>
                <a:rPr kumimoji="0" lang="zh-CN" altLang="en-US" sz="1200" b="0" i="0" u="none" strike="noStrike" kern="0" cap="none" spc="0" normalizeH="0" baseline="0" noProof="0" dirty="0" smtClean="0">
                  <a:ln w="0"/>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200" b="0" i="0" u="none" strike="noStrike" kern="0" cap="none" spc="0" normalizeH="0" baseline="0" noProof="0" dirty="0" smtClean="0">
                  <a:ln w="0"/>
                  <a:effectLst/>
                  <a:uLnTx/>
                  <a:uFillTx/>
                  <a:latin typeface="Huawei Sans" panose="020C0503030203020204" pitchFamily="34" charset="0"/>
                  <a:ea typeface="方正兰亭黑简体" panose="02000000000000000000" pitchFamily="2" charset="-122"/>
                  <a:sym typeface="Huawei Sans" panose="020C0503030203020204" pitchFamily="34" charset="0"/>
                </a:rPr>
                <a:t>TV</a:t>
              </a:r>
              <a:r>
                <a:rPr kumimoji="0" lang="zh-CN" altLang="en-US" sz="1200" b="0" i="0" u="none" strike="noStrike" kern="0" cap="none" spc="0" normalizeH="0" baseline="0" noProof="0" dirty="0" smtClean="0">
                  <a:ln w="0"/>
                  <a:effectLst/>
                  <a:uLnTx/>
                  <a:uFillTx/>
                  <a:latin typeface="Huawei Sans" panose="020C0503030203020204" pitchFamily="34" charset="0"/>
                  <a:ea typeface="方正兰亭黑简体" panose="02000000000000000000" pitchFamily="2" charset="-122"/>
                  <a:sym typeface="Huawei Sans" panose="020C0503030203020204" pitchFamily="34" charset="0"/>
                </a:rPr>
                <a:t>、主机</a:t>
              </a:r>
              <a:endParaRPr kumimoji="0" lang="en-US" sz="1200" b="0" i="0" u="none" strike="noStrike" kern="0" cap="none" spc="0" normalizeH="0" baseline="0" noProof="0" dirty="0" smtClean="0">
                <a:ln w="0"/>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7" name="文本框 86"/>
            <p:cNvSpPr txBox="1"/>
            <p:nvPr/>
          </p:nvSpPr>
          <p:spPr>
            <a:xfrm>
              <a:off x="3271788" y="3654265"/>
              <a:ext cx="562092" cy="316176"/>
            </a:xfrm>
            <a:prstGeom prst="rect">
              <a:avLst/>
            </a:prstGeom>
            <a:noFill/>
            <a:ln>
              <a:noFill/>
            </a:ln>
            <a:effectLst>
              <a:outerShdw blurRad="50800" dist="38100" dir="2700000" algn="tl" rotWithShape="0">
                <a:prstClr val="black">
                  <a:alpha val="0"/>
                </a:prstClr>
              </a:outerShdw>
            </a:effectLst>
            <a:scene3d>
              <a:camera prst="isometricOffAxis1Left"/>
              <a:lightRig rig="threePt" dir="t"/>
            </a:scene3d>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手机</a:t>
              </a:r>
              <a:endParaRPr kumimoji="0" 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8" name="文本框 87"/>
            <p:cNvSpPr txBox="1"/>
            <p:nvPr/>
          </p:nvSpPr>
          <p:spPr>
            <a:xfrm>
              <a:off x="3259514" y="4298677"/>
              <a:ext cx="554772" cy="316176"/>
            </a:xfrm>
            <a:prstGeom prst="rect">
              <a:avLst/>
            </a:prstGeom>
            <a:noFill/>
            <a:ln>
              <a:noFill/>
            </a:ln>
            <a:effectLst>
              <a:outerShdw blurRad="50800" dist="38100" dir="2700000" algn="tl" rotWithShape="0">
                <a:prstClr val="black">
                  <a:alpha val="0"/>
                </a:prstClr>
              </a:outerShdw>
            </a:effectLst>
            <a:scene3d>
              <a:camera prst="isometricOffAxis1Left"/>
              <a:lightRig rig="threePt" dir="t"/>
            </a:scene3d>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PAD</a:t>
              </a:r>
              <a:endParaRPr kumimoji="0" 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89" name="直接箭头连接符 88"/>
            <p:cNvCxnSpPr/>
            <p:nvPr/>
          </p:nvCxnSpPr>
          <p:spPr>
            <a:xfrm flipV="1">
              <a:off x="2667546" y="2696890"/>
              <a:ext cx="514505" cy="576506"/>
            </a:xfrm>
            <a:prstGeom prst="straightConnector1">
              <a:avLst/>
            </a:prstGeom>
            <a:noFill/>
            <a:ln w="12700" cap="flat" cmpd="sng" algn="ctr">
              <a:solidFill>
                <a:srgbClr val="C00000"/>
              </a:solidFill>
              <a:prstDash val="solid"/>
              <a:tailEnd type="triangle"/>
            </a:ln>
            <a:effectLst>
              <a:outerShdw blurRad="50800" dist="38100" dir="2700000" algn="tl" rotWithShape="0">
                <a:prstClr val="black">
                  <a:alpha val="0"/>
                </a:prstClr>
              </a:outerShdw>
            </a:effectLst>
          </p:spPr>
        </p:cxnSp>
        <p:cxnSp>
          <p:nvCxnSpPr>
            <p:cNvPr id="90" name="直接箭头连接符 89"/>
            <p:cNvCxnSpPr/>
            <p:nvPr/>
          </p:nvCxnSpPr>
          <p:spPr>
            <a:xfrm flipV="1">
              <a:off x="2630208" y="3389158"/>
              <a:ext cx="635849" cy="354718"/>
            </a:xfrm>
            <a:prstGeom prst="straightConnector1">
              <a:avLst/>
            </a:prstGeom>
            <a:noFill/>
            <a:ln w="12700" cap="flat" cmpd="sng" algn="ctr">
              <a:solidFill>
                <a:srgbClr val="C00000"/>
              </a:solidFill>
              <a:prstDash val="solid"/>
              <a:tailEnd type="triangle"/>
            </a:ln>
            <a:effectLst>
              <a:outerShdw blurRad="50800" dist="38100" dir="2700000" algn="tl" rotWithShape="0">
                <a:prstClr val="black">
                  <a:alpha val="0"/>
                </a:prstClr>
              </a:outerShdw>
            </a:effectLst>
          </p:spPr>
        </p:cxnSp>
        <p:cxnSp>
          <p:nvCxnSpPr>
            <p:cNvPr id="91" name="直接箭头连接符 90"/>
            <p:cNvCxnSpPr/>
            <p:nvPr/>
          </p:nvCxnSpPr>
          <p:spPr>
            <a:xfrm>
              <a:off x="2638651" y="3807720"/>
              <a:ext cx="651299" cy="412034"/>
            </a:xfrm>
            <a:prstGeom prst="straightConnector1">
              <a:avLst/>
            </a:prstGeom>
            <a:noFill/>
            <a:ln w="12700" cap="flat" cmpd="sng" algn="ctr">
              <a:solidFill>
                <a:srgbClr val="C00000"/>
              </a:solidFill>
              <a:prstDash val="solid"/>
              <a:tailEnd type="triangle"/>
            </a:ln>
            <a:effectLst>
              <a:outerShdw blurRad="50800" dist="38100" dir="2700000" algn="tl" rotWithShape="0">
                <a:prstClr val="black">
                  <a:alpha val="0"/>
                </a:prstClr>
              </a:outerShdw>
            </a:effectLst>
          </p:spPr>
        </p:cxnSp>
        <p:cxnSp>
          <p:nvCxnSpPr>
            <p:cNvPr id="92" name="直接箭头连接符 91"/>
            <p:cNvCxnSpPr/>
            <p:nvPr/>
          </p:nvCxnSpPr>
          <p:spPr>
            <a:xfrm flipV="1">
              <a:off x="2633669" y="2855816"/>
              <a:ext cx="563519" cy="1315325"/>
            </a:xfrm>
            <a:prstGeom prst="straightConnector1">
              <a:avLst/>
            </a:prstGeom>
            <a:noFill/>
            <a:ln w="12700" cap="flat" cmpd="sng" algn="ctr">
              <a:solidFill>
                <a:srgbClr val="C00000"/>
              </a:solidFill>
              <a:prstDash val="solid"/>
              <a:tailEnd type="triangle"/>
            </a:ln>
            <a:effectLst>
              <a:outerShdw blurRad="50800" dist="38100" dir="2700000" algn="tl" rotWithShape="0">
                <a:prstClr val="black">
                  <a:alpha val="0"/>
                </a:prstClr>
              </a:outerShdw>
            </a:effectLst>
          </p:spPr>
        </p:cxnSp>
        <p:cxnSp>
          <p:nvCxnSpPr>
            <p:cNvPr id="93" name="直接箭头连接符 92"/>
            <p:cNvCxnSpPr/>
            <p:nvPr/>
          </p:nvCxnSpPr>
          <p:spPr>
            <a:xfrm flipV="1">
              <a:off x="2658291" y="3485861"/>
              <a:ext cx="616529" cy="772601"/>
            </a:xfrm>
            <a:prstGeom prst="straightConnector1">
              <a:avLst/>
            </a:prstGeom>
            <a:noFill/>
            <a:ln w="12700" cap="flat" cmpd="sng" algn="ctr">
              <a:solidFill>
                <a:srgbClr val="C00000"/>
              </a:solidFill>
              <a:prstDash val="solid"/>
              <a:tailEnd type="triangle"/>
            </a:ln>
            <a:effectLst>
              <a:outerShdw blurRad="50800" dist="38100" dir="2700000" algn="tl" rotWithShape="0">
                <a:prstClr val="black">
                  <a:alpha val="0"/>
                </a:prstClr>
              </a:outerShdw>
            </a:effectLst>
          </p:spPr>
        </p:cxnSp>
        <p:cxnSp>
          <p:nvCxnSpPr>
            <p:cNvPr id="94" name="直接箭头连接符 93"/>
            <p:cNvCxnSpPr/>
            <p:nvPr/>
          </p:nvCxnSpPr>
          <p:spPr>
            <a:xfrm flipV="1">
              <a:off x="2675075" y="4274589"/>
              <a:ext cx="599745" cy="41697"/>
            </a:xfrm>
            <a:prstGeom prst="straightConnector1">
              <a:avLst/>
            </a:prstGeom>
            <a:noFill/>
            <a:ln w="12700" cap="flat" cmpd="sng" algn="ctr">
              <a:solidFill>
                <a:srgbClr val="C00000"/>
              </a:solidFill>
              <a:prstDash val="solid"/>
              <a:tailEnd type="triangle"/>
            </a:ln>
            <a:effectLst>
              <a:outerShdw blurRad="50800" dist="38100" dir="2700000" algn="tl" rotWithShape="0">
                <a:prstClr val="black">
                  <a:alpha val="0"/>
                </a:prstClr>
              </a:outerShdw>
            </a:effectLst>
          </p:spPr>
        </p:cxnSp>
        <p:cxnSp>
          <p:nvCxnSpPr>
            <p:cNvPr id="95" name="直接箭头连接符 94"/>
            <p:cNvCxnSpPr/>
            <p:nvPr/>
          </p:nvCxnSpPr>
          <p:spPr>
            <a:xfrm flipV="1">
              <a:off x="2675075" y="3318830"/>
              <a:ext cx="590982" cy="15040"/>
            </a:xfrm>
            <a:prstGeom prst="straightConnector1">
              <a:avLst/>
            </a:prstGeom>
            <a:noFill/>
            <a:ln w="12700" cap="flat" cmpd="sng" algn="ctr">
              <a:solidFill>
                <a:srgbClr val="C00000"/>
              </a:solidFill>
              <a:prstDash val="solid"/>
              <a:tailEnd type="triangle"/>
            </a:ln>
            <a:effectLst>
              <a:outerShdw blurRad="50800" dist="38100" dir="2700000" algn="tl" rotWithShape="0">
                <a:prstClr val="black">
                  <a:alpha val="0"/>
                </a:prstClr>
              </a:outerShdw>
            </a:effectLst>
          </p:spPr>
        </p:cxnSp>
        <p:cxnSp>
          <p:nvCxnSpPr>
            <p:cNvPr id="96" name="直接箭头连接符 95"/>
            <p:cNvCxnSpPr/>
            <p:nvPr/>
          </p:nvCxnSpPr>
          <p:spPr>
            <a:xfrm>
              <a:off x="2662265" y="3425232"/>
              <a:ext cx="612555" cy="705576"/>
            </a:xfrm>
            <a:prstGeom prst="straightConnector1">
              <a:avLst/>
            </a:prstGeom>
            <a:noFill/>
            <a:ln w="12700" cap="flat" cmpd="sng" algn="ctr">
              <a:solidFill>
                <a:srgbClr val="C00000"/>
              </a:solidFill>
              <a:prstDash val="solid"/>
              <a:tailEnd type="triangle"/>
            </a:ln>
            <a:effectLst>
              <a:outerShdw blurRad="50800" dist="38100" dir="2700000" algn="tl" rotWithShape="0">
                <a:prstClr val="black">
                  <a:alpha val="0"/>
                </a:prstClr>
              </a:outerShdw>
            </a:effectLst>
          </p:spPr>
        </p:cxnSp>
        <p:cxnSp>
          <p:nvCxnSpPr>
            <p:cNvPr id="97" name="直接箭头连接符 96"/>
            <p:cNvCxnSpPr/>
            <p:nvPr/>
          </p:nvCxnSpPr>
          <p:spPr>
            <a:xfrm>
              <a:off x="2672990" y="2867271"/>
              <a:ext cx="593067" cy="418438"/>
            </a:xfrm>
            <a:prstGeom prst="straightConnector1">
              <a:avLst/>
            </a:prstGeom>
            <a:noFill/>
            <a:ln w="12700" cap="flat" cmpd="sng" algn="ctr">
              <a:solidFill>
                <a:srgbClr val="C00000"/>
              </a:solidFill>
              <a:prstDash val="solid"/>
              <a:tailEnd type="triangle"/>
            </a:ln>
            <a:effectLst>
              <a:outerShdw blurRad="50800" dist="38100" dir="2700000" algn="tl" rotWithShape="0">
                <a:prstClr val="black">
                  <a:alpha val="0"/>
                </a:prstClr>
              </a:outerShdw>
            </a:effectLst>
          </p:spPr>
        </p:cxnSp>
        <p:cxnSp>
          <p:nvCxnSpPr>
            <p:cNvPr id="98" name="直接箭头连接符 97"/>
            <p:cNvCxnSpPr/>
            <p:nvPr/>
          </p:nvCxnSpPr>
          <p:spPr>
            <a:xfrm>
              <a:off x="2638372" y="2951506"/>
              <a:ext cx="627685" cy="1064176"/>
            </a:xfrm>
            <a:prstGeom prst="straightConnector1">
              <a:avLst/>
            </a:prstGeom>
            <a:noFill/>
            <a:ln w="12700" cap="flat" cmpd="sng" algn="ctr">
              <a:solidFill>
                <a:srgbClr val="C00000"/>
              </a:solidFill>
              <a:prstDash val="solid"/>
              <a:tailEnd type="triangle"/>
            </a:ln>
            <a:effectLst>
              <a:outerShdw blurRad="50800" dist="38100" dir="2700000" algn="tl" rotWithShape="0">
                <a:prstClr val="black">
                  <a:alpha val="0"/>
                </a:prstClr>
              </a:outerShdw>
            </a:effectLst>
          </p:spPr>
        </p:cxnSp>
        <p:cxnSp>
          <p:nvCxnSpPr>
            <p:cNvPr id="99" name="直接箭头连接符 98"/>
            <p:cNvCxnSpPr/>
            <p:nvPr/>
          </p:nvCxnSpPr>
          <p:spPr>
            <a:xfrm flipV="1">
              <a:off x="2634099" y="2770172"/>
              <a:ext cx="555938" cy="900422"/>
            </a:xfrm>
            <a:prstGeom prst="straightConnector1">
              <a:avLst/>
            </a:prstGeom>
            <a:noFill/>
            <a:ln w="12700" cap="flat" cmpd="sng" algn="ctr">
              <a:solidFill>
                <a:srgbClr val="C00000"/>
              </a:solidFill>
              <a:prstDash val="solid"/>
              <a:tailEnd type="triangle"/>
            </a:ln>
            <a:effectLst>
              <a:outerShdw blurRad="50800" dist="38100" dir="2700000" algn="tl" rotWithShape="0">
                <a:prstClr val="black">
                  <a:alpha val="0"/>
                </a:prstClr>
              </a:outerShdw>
            </a:effectLst>
          </p:spPr>
        </p:cxnSp>
        <p:sp>
          <p:nvSpPr>
            <p:cNvPr id="100" name="任意多边形 99"/>
            <p:cNvSpPr/>
            <p:nvPr/>
          </p:nvSpPr>
          <p:spPr>
            <a:xfrm>
              <a:off x="3893230" y="2649236"/>
              <a:ext cx="2041071" cy="685922"/>
            </a:xfrm>
            <a:custGeom>
              <a:avLst/>
              <a:gdLst>
                <a:gd name="connsiteX0" fmla="*/ 0 w 2041071"/>
                <a:gd name="connsiteY0" fmla="*/ 0 h 955222"/>
                <a:gd name="connsiteX1" fmla="*/ 1036864 w 2041071"/>
                <a:gd name="connsiteY1" fmla="*/ 702129 h 955222"/>
                <a:gd name="connsiteX2" fmla="*/ 2041071 w 2041071"/>
                <a:gd name="connsiteY2" fmla="*/ 955222 h 955222"/>
              </a:gdLst>
              <a:ahLst/>
              <a:cxnLst>
                <a:cxn ang="0">
                  <a:pos x="connsiteX0" y="connsiteY0"/>
                </a:cxn>
                <a:cxn ang="0">
                  <a:pos x="connsiteX1" y="connsiteY1"/>
                </a:cxn>
                <a:cxn ang="0">
                  <a:pos x="connsiteX2" y="connsiteY2"/>
                </a:cxn>
              </a:cxnLst>
              <a:rect l="l" t="t" r="r" b="b"/>
              <a:pathLst>
                <a:path w="2041071" h="955222">
                  <a:moveTo>
                    <a:pt x="0" y="0"/>
                  </a:moveTo>
                  <a:cubicBezTo>
                    <a:pt x="348342" y="271462"/>
                    <a:pt x="696685" y="542925"/>
                    <a:pt x="1036864" y="702129"/>
                  </a:cubicBezTo>
                  <a:cubicBezTo>
                    <a:pt x="1377043" y="861333"/>
                    <a:pt x="1709057" y="908277"/>
                    <a:pt x="2041071" y="955222"/>
                  </a:cubicBezTo>
                </a:path>
              </a:pathLst>
            </a:custGeom>
            <a:noFill/>
            <a:ln w="19050" cap="flat" cmpd="sng" algn="ctr">
              <a:solidFill>
                <a:srgbClr val="C00000"/>
              </a:solidFill>
              <a:prstDash val="solid"/>
              <a:headEnd type="none" w="med" len="med"/>
              <a:tailEnd type="triangle" w="med" len="med"/>
            </a:ln>
            <a:effectLst>
              <a:outerShdw blurRad="40000" dist="23000" dir="5400000" rotWithShape="0">
                <a:srgbClr val="000000">
                  <a:alpha val="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1" name="任意多边形 100"/>
            <p:cNvSpPr/>
            <p:nvPr/>
          </p:nvSpPr>
          <p:spPr>
            <a:xfrm flipV="1">
              <a:off x="3890509" y="3770435"/>
              <a:ext cx="2041071" cy="685922"/>
            </a:xfrm>
            <a:custGeom>
              <a:avLst/>
              <a:gdLst>
                <a:gd name="connsiteX0" fmla="*/ 0 w 2041071"/>
                <a:gd name="connsiteY0" fmla="*/ 0 h 955222"/>
                <a:gd name="connsiteX1" fmla="*/ 1036864 w 2041071"/>
                <a:gd name="connsiteY1" fmla="*/ 702129 h 955222"/>
                <a:gd name="connsiteX2" fmla="*/ 2041071 w 2041071"/>
                <a:gd name="connsiteY2" fmla="*/ 955222 h 955222"/>
              </a:gdLst>
              <a:ahLst/>
              <a:cxnLst>
                <a:cxn ang="0">
                  <a:pos x="connsiteX0" y="connsiteY0"/>
                </a:cxn>
                <a:cxn ang="0">
                  <a:pos x="connsiteX1" y="connsiteY1"/>
                </a:cxn>
                <a:cxn ang="0">
                  <a:pos x="connsiteX2" y="connsiteY2"/>
                </a:cxn>
              </a:cxnLst>
              <a:rect l="l" t="t" r="r" b="b"/>
              <a:pathLst>
                <a:path w="2041071" h="955222">
                  <a:moveTo>
                    <a:pt x="0" y="0"/>
                  </a:moveTo>
                  <a:cubicBezTo>
                    <a:pt x="348342" y="271462"/>
                    <a:pt x="696685" y="542925"/>
                    <a:pt x="1036864" y="702129"/>
                  </a:cubicBezTo>
                  <a:cubicBezTo>
                    <a:pt x="1377043" y="861333"/>
                    <a:pt x="1709057" y="908277"/>
                    <a:pt x="2041071" y="955222"/>
                  </a:cubicBezTo>
                </a:path>
              </a:pathLst>
            </a:custGeom>
            <a:noFill/>
            <a:ln w="19050" cap="flat" cmpd="sng" algn="ctr">
              <a:solidFill>
                <a:srgbClr val="C00000"/>
              </a:solidFill>
              <a:prstDash val="solid"/>
              <a:headEnd type="none" w="med" len="med"/>
              <a:tailEnd type="triangle" w="med" len="med"/>
            </a:ln>
            <a:effectLst>
              <a:outerShdw blurRad="40000" dist="23000" dir="5400000" rotWithShape="0">
                <a:srgbClr val="000000">
                  <a:alpha val="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2" name="文本框 101"/>
            <p:cNvSpPr txBox="1"/>
            <p:nvPr/>
          </p:nvSpPr>
          <p:spPr>
            <a:xfrm>
              <a:off x="3607126" y="3218495"/>
              <a:ext cx="2260075" cy="597221"/>
            </a:xfrm>
            <a:prstGeom prst="rect">
              <a:avLst/>
            </a:prstGeom>
            <a:noFill/>
            <a:ln>
              <a:noFill/>
            </a:ln>
            <a:effectLst>
              <a:outerShdw blurRad="50800" dist="38100" dir="2700000" sx="200000" sy="200000" algn="tl" rotWithShape="0">
                <a:prstClr val="black">
                  <a:alpha val="0"/>
                </a:prstClr>
              </a:outerShdw>
            </a:effectLst>
          </p:spPr>
          <p:txBody>
            <a:bodyPr wrap="non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应用上云</a:t>
              </a:r>
              <a:endParaRPr kumimoji="0" lang="en-US" altLang="zh-CN" sz="14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计算、存储上移到云端</a:t>
              </a:r>
              <a:endParaRPr kumimoji="0" lang="en-US" sz="14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3" name="任意多边形 102"/>
            <p:cNvSpPr/>
            <p:nvPr/>
          </p:nvSpPr>
          <p:spPr>
            <a:xfrm>
              <a:off x="4911612" y="2641344"/>
              <a:ext cx="1019966" cy="470657"/>
            </a:xfrm>
            <a:custGeom>
              <a:avLst/>
              <a:gdLst>
                <a:gd name="connsiteX0" fmla="*/ 0 w 2041071"/>
                <a:gd name="connsiteY0" fmla="*/ 0 h 955222"/>
                <a:gd name="connsiteX1" fmla="*/ 1036864 w 2041071"/>
                <a:gd name="connsiteY1" fmla="*/ 702129 h 955222"/>
                <a:gd name="connsiteX2" fmla="*/ 2041071 w 2041071"/>
                <a:gd name="connsiteY2" fmla="*/ 955222 h 955222"/>
              </a:gdLst>
              <a:ahLst/>
              <a:cxnLst>
                <a:cxn ang="0">
                  <a:pos x="connsiteX0" y="connsiteY0"/>
                </a:cxn>
                <a:cxn ang="0">
                  <a:pos x="connsiteX1" y="connsiteY1"/>
                </a:cxn>
                <a:cxn ang="0">
                  <a:pos x="connsiteX2" y="connsiteY2"/>
                </a:cxn>
              </a:cxnLst>
              <a:rect l="l" t="t" r="r" b="b"/>
              <a:pathLst>
                <a:path w="2041071" h="955222">
                  <a:moveTo>
                    <a:pt x="0" y="0"/>
                  </a:moveTo>
                  <a:cubicBezTo>
                    <a:pt x="348342" y="271462"/>
                    <a:pt x="696685" y="542925"/>
                    <a:pt x="1036864" y="702129"/>
                  </a:cubicBezTo>
                  <a:cubicBezTo>
                    <a:pt x="1377043" y="861333"/>
                    <a:pt x="1709057" y="908277"/>
                    <a:pt x="2041071" y="955222"/>
                  </a:cubicBezTo>
                </a:path>
              </a:pathLst>
            </a:custGeom>
            <a:noFill/>
            <a:ln w="19050" cap="flat" cmpd="sng" algn="ctr">
              <a:solidFill>
                <a:srgbClr val="C00000"/>
              </a:solidFill>
              <a:prstDash val="sysDot"/>
              <a:headEnd type="none" w="med" len="med"/>
              <a:tailEnd type="triangle" w="med" len="med"/>
            </a:ln>
            <a:effectLst>
              <a:outerShdw blurRad="40000" dist="23000" dir="5400000" rotWithShape="0">
                <a:srgbClr val="000000">
                  <a:alpha val="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4" name="文本框 103"/>
            <p:cNvSpPr txBox="1"/>
            <p:nvPr/>
          </p:nvSpPr>
          <p:spPr>
            <a:xfrm>
              <a:off x="5085520" y="2410678"/>
              <a:ext cx="913399" cy="526961"/>
            </a:xfrm>
            <a:prstGeom prst="rect">
              <a:avLst/>
            </a:prstGeom>
            <a:noFill/>
            <a:ln>
              <a:noFill/>
            </a:ln>
            <a:effectLst>
              <a:outerShdw sx="1000" sy="1000" algn="tl" rotWithShape="0">
                <a:prstClr val="black">
                  <a:alpha val="0"/>
                </a:prstClr>
              </a:outerShdw>
            </a:effectLst>
          </p:spPr>
          <p:txBody>
            <a:bodyPr wrap="non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程序化</a:t>
              </a:r>
              <a:endPar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访问入口</a:t>
              </a:r>
              <a:endParaRPr kumimoji="0" 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5" name="云形 104"/>
            <p:cNvSpPr/>
            <p:nvPr/>
          </p:nvSpPr>
          <p:spPr>
            <a:xfrm>
              <a:off x="8593610" y="2503708"/>
              <a:ext cx="1161577" cy="609186"/>
            </a:xfrm>
            <a:prstGeom prst="cloud">
              <a:avLst/>
            </a:prstGeom>
            <a:noFill/>
            <a:ln w="9525" cap="flat" cmpd="sng" algn="ctr">
              <a:solidFill>
                <a:srgbClr val="C00000"/>
              </a:solidFill>
              <a:prstDash val="solid"/>
            </a:ln>
            <a:effectLst>
              <a:outerShdw blurRad="40000" dist="23000" dir="5400000" sx="200000" sy="200000" rotWithShape="0">
                <a:srgbClr val="000000">
                  <a:alpha val="0"/>
                </a:srgbClr>
              </a:outerShdw>
            </a:effectLst>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smtClean="0">
                <a:ln>
                  <a:noFill/>
                </a:ln>
                <a:effectLst>
                  <a:outerShdw blurRad="38100" dist="38100" dir="2700000" algn="tl">
                    <a:srgbClr val="000000">
                      <a:alpha val="43137"/>
                    </a:srgbClr>
                  </a:outerShdw>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6" name="云形 105"/>
            <p:cNvSpPr/>
            <p:nvPr/>
          </p:nvSpPr>
          <p:spPr>
            <a:xfrm>
              <a:off x="8593610" y="3211229"/>
              <a:ext cx="1161577" cy="609186"/>
            </a:xfrm>
            <a:prstGeom prst="cloud">
              <a:avLst/>
            </a:prstGeom>
            <a:noFill/>
            <a:ln w="9525" cap="flat" cmpd="sng" algn="ctr">
              <a:solidFill>
                <a:srgbClr val="C00000"/>
              </a:solidFill>
              <a:prstDash val="solid"/>
            </a:ln>
            <a:effectLst>
              <a:outerShdw sx="200000" sy="200000" rotWithShape="0">
                <a:srgbClr val="000000">
                  <a:alpha val="0"/>
                </a:srgbClr>
              </a:outerShdw>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smtClean="0">
                <a:ln>
                  <a:noFill/>
                </a:ln>
                <a:effectLst>
                  <a:outerShdw blurRad="38100" dist="38100" dir="2700000" algn="tl">
                    <a:srgbClr val="000000">
                      <a:alpha val="43137"/>
                    </a:srgbClr>
                  </a:outerShdw>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7" name="云形 106"/>
            <p:cNvSpPr/>
            <p:nvPr/>
          </p:nvSpPr>
          <p:spPr>
            <a:xfrm>
              <a:off x="8593610" y="3918751"/>
              <a:ext cx="1161577" cy="609186"/>
            </a:xfrm>
            <a:prstGeom prst="cloud">
              <a:avLst/>
            </a:prstGeom>
            <a:noFill/>
            <a:ln w="9525" cap="flat" cmpd="sng" algn="ctr">
              <a:solidFill>
                <a:srgbClr val="C00000"/>
              </a:solidFill>
              <a:prstDash val="solid"/>
            </a:ln>
            <a:effectLst>
              <a:outerShdw sx="1000" sy="1000" rotWithShape="0">
                <a:srgbClr val="FFFFFF">
                  <a:alpha val="0"/>
                </a:srgbClr>
              </a:outerShdw>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smtClean="0">
                <a:ln>
                  <a:noFill/>
                </a:ln>
                <a:effectLst>
                  <a:outerShdw blurRad="38100" dist="38100" dir="2700000" algn="tl">
                    <a:srgbClr val="000000">
                      <a:alpha val="43137"/>
                    </a:srgbClr>
                  </a:outerShdw>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8" name="任意多边形 107"/>
            <p:cNvSpPr/>
            <p:nvPr/>
          </p:nvSpPr>
          <p:spPr>
            <a:xfrm flipH="1">
              <a:off x="6402660" y="2671367"/>
              <a:ext cx="2041071" cy="662503"/>
            </a:xfrm>
            <a:custGeom>
              <a:avLst/>
              <a:gdLst>
                <a:gd name="connsiteX0" fmla="*/ 0 w 2041071"/>
                <a:gd name="connsiteY0" fmla="*/ 0 h 955222"/>
                <a:gd name="connsiteX1" fmla="*/ 1036864 w 2041071"/>
                <a:gd name="connsiteY1" fmla="*/ 702129 h 955222"/>
                <a:gd name="connsiteX2" fmla="*/ 2041071 w 2041071"/>
                <a:gd name="connsiteY2" fmla="*/ 955222 h 955222"/>
              </a:gdLst>
              <a:ahLst/>
              <a:cxnLst>
                <a:cxn ang="0">
                  <a:pos x="connsiteX0" y="connsiteY0"/>
                </a:cxn>
                <a:cxn ang="0">
                  <a:pos x="connsiteX1" y="connsiteY1"/>
                </a:cxn>
                <a:cxn ang="0">
                  <a:pos x="connsiteX2" y="connsiteY2"/>
                </a:cxn>
              </a:cxnLst>
              <a:rect l="l" t="t" r="r" b="b"/>
              <a:pathLst>
                <a:path w="2041071" h="955222">
                  <a:moveTo>
                    <a:pt x="0" y="0"/>
                  </a:moveTo>
                  <a:cubicBezTo>
                    <a:pt x="348342" y="271462"/>
                    <a:pt x="696685" y="542925"/>
                    <a:pt x="1036864" y="702129"/>
                  </a:cubicBezTo>
                  <a:cubicBezTo>
                    <a:pt x="1377043" y="861333"/>
                    <a:pt x="1709057" y="908277"/>
                    <a:pt x="2041071" y="955222"/>
                  </a:cubicBezTo>
                </a:path>
              </a:pathLst>
            </a:custGeom>
            <a:noFill/>
            <a:ln w="19050" cap="flat" cmpd="sng" algn="ctr">
              <a:solidFill>
                <a:srgbClr val="C00000"/>
              </a:solidFill>
              <a:prstDash val="solid"/>
              <a:headEnd type="none" w="med" len="med"/>
              <a:tailEnd type="triangle" w="med" len="med"/>
            </a:ln>
            <a:effectLst>
              <a:outerShdw blurRad="40000" dist="25400" dir="5400000" rotWithShape="0">
                <a:srgbClr val="000000">
                  <a:alpha val="0"/>
                </a:srgbClr>
              </a:outerShdw>
              <a:reflection stA="45000" endPos="6000" dist="50800" dir="5400000" sy="-100000" algn="bl" rotWithShape="0"/>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9" name="任意多边形 108"/>
            <p:cNvSpPr/>
            <p:nvPr/>
          </p:nvSpPr>
          <p:spPr>
            <a:xfrm flipH="1" flipV="1">
              <a:off x="6402661" y="3770434"/>
              <a:ext cx="2041070" cy="662503"/>
            </a:xfrm>
            <a:custGeom>
              <a:avLst/>
              <a:gdLst>
                <a:gd name="connsiteX0" fmla="*/ 0 w 2041071"/>
                <a:gd name="connsiteY0" fmla="*/ 0 h 955222"/>
                <a:gd name="connsiteX1" fmla="*/ 1036864 w 2041071"/>
                <a:gd name="connsiteY1" fmla="*/ 702129 h 955222"/>
                <a:gd name="connsiteX2" fmla="*/ 2041071 w 2041071"/>
                <a:gd name="connsiteY2" fmla="*/ 955222 h 955222"/>
              </a:gdLst>
              <a:ahLst/>
              <a:cxnLst>
                <a:cxn ang="0">
                  <a:pos x="connsiteX0" y="connsiteY0"/>
                </a:cxn>
                <a:cxn ang="0">
                  <a:pos x="connsiteX1" y="connsiteY1"/>
                </a:cxn>
                <a:cxn ang="0">
                  <a:pos x="connsiteX2" y="connsiteY2"/>
                </a:cxn>
              </a:cxnLst>
              <a:rect l="l" t="t" r="r" b="b"/>
              <a:pathLst>
                <a:path w="2041071" h="955222">
                  <a:moveTo>
                    <a:pt x="0" y="0"/>
                  </a:moveTo>
                  <a:cubicBezTo>
                    <a:pt x="348342" y="271462"/>
                    <a:pt x="696685" y="542925"/>
                    <a:pt x="1036864" y="702129"/>
                  </a:cubicBezTo>
                  <a:cubicBezTo>
                    <a:pt x="1377043" y="861333"/>
                    <a:pt x="1709057" y="908277"/>
                    <a:pt x="2041071" y="955222"/>
                  </a:cubicBezTo>
                </a:path>
              </a:pathLst>
            </a:custGeom>
            <a:noFill/>
            <a:ln w="19050" cap="flat" cmpd="sng" algn="ctr">
              <a:solidFill>
                <a:srgbClr val="C00000"/>
              </a:solidFill>
              <a:prstDash val="solid"/>
              <a:headEnd type="none" w="med" len="med"/>
              <a:tailEnd type="triangle" w="med" len="med"/>
            </a:ln>
            <a:effectLst>
              <a:outerShdw blurRad="40000" dist="23000" dir="5400000" rotWithShape="0">
                <a:srgbClr val="000000">
                  <a:alpha val="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0" name="文本框 109"/>
            <p:cNvSpPr txBox="1"/>
            <p:nvPr/>
          </p:nvSpPr>
          <p:spPr>
            <a:xfrm>
              <a:off x="6342916" y="3216246"/>
              <a:ext cx="2269224" cy="597221"/>
            </a:xfrm>
            <a:prstGeom prst="rect">
              <a:avLst/>
            </a:prstGeom>
            <a:noFill/>
            <a:ln>
              <a:noFill/>
            </a:ln>
            <a:effectLst/>
          </p:spPr>
          <p:txBody>
            <a:bodyPr wrap="non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端侧归一</a:t>
              </a:r>
              <a:endParaRPr kumimoji="0" lang="en-US" altLang="zh-CN" sz="14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屏幕、</a:t>
              </a:r>
              <a:r>
                <a:rPr kumimoji="0" lang="en-US" altLang="zh-CN" sz="14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UI</a:t>
              </a:r>
              <a:r>
                <a:rPr kumimoji="0" lang="zh-CN" altLang="en-US" sz="14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、传感器映射</a:t>
              </a:r>
              <a:endParaRPr kumimoji="0" lang="en-US" sz="14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1" name="矩形 110"/>
            <p:cNvSpPr/>
            <p:nvPr/>
          </p:nvSpPr>
          <p:spPr>
            <a:xfrm>
              <a:off x="1747341" y="2667794"/>
              <a:ext cx="913399" cy="316176"/>
            </a:xfrm>
            <a:prstGeom prst="rect">
              <a:avLst/>
            </a:prstGeom>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鼠标键盘</a:t>
              </a:r>
              <a:endPar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2" name="矩形 111"/>
            <p:cNvSpPr/>
            <p:nvPr/>
          </p:nvSpPr>
          <p:spPr>
            <a:xfrm>
              <a:off x="1747341" y="3150394"/>
              <a:ext cx="913399" cy="316176"/>
            </a:xfrm>
            <a:prstGeom prst="rect">
              <a:avLst/>
            </a:prstGeom>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游戏手柄</a:t>
              </a:r>
              <a:endPar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3" name="矩形 112"/>
            <p:cNvSpPr/>
            <p:nvPr/>
          </p:nvSpPr>
          <p:spPr>
            <a:xfrm>
              <a:off x="1747341" y="3632994"/>
              <a:ext cx="913399" cy="316176"/>
            </a:xfrm>
            <a:prstGeom prst="rect">
              <a:avLst/>
            </a:prstGeom>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多点触摸</a:t>
              </a:r>
              <a:endPar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4" name="矩形 113"/>
            <p:cNvSpPr/>
            <p:nvPr/>
          </p:nvSpPr>
          <p:spPr>
            <a:xfrm>
              <a:off x="1747341" y="4115594"/>
              <a:ext cx="913399" cy="316176"/>
            </a:xfrm>
            <a:prstGeom prst="rect">
              <a:avLst/>
            </a:prstGeom>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动作捕捉</a:t>
              </a:r>
              <a:endPar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5" name="矩形 114"/>
            <p:cNvSpPr/>
            <p:nvPr/>
          </p:nvSpPr>
          <p:spPr>
            <a:xfrm>
              <a:off x="8609946" y="2652378"/>
              <a:ext cx="1089051" cy="316176"/>
            </a:xfrm>
            <a:prstGeom prst="rect">
              <a:avLst/>
            </a:prstGeom>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云手机实例</a:t>
              </a:r>
              <a:endPar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6" name="矩形 115"/>
            <p:cNvSpPr/>
            <p:nvPr/>
          </p:nvSpPr>
          <p:spPr>
            <a:xfrm>
              <a:off x="8609946" y="3338178"/>
              <a:ext cx="1089051" cy="316176"/>
            </a:xfrm>
            <a:prstGeom prst="rect">
              <a:avLst/>
            </a:prstGeom>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云手机实例</a:t>
              </a:r>
              <a:endPar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7" name="矩形 116"/>
            <p:cNvSpPr/>
            <p:nvPr/>
          </p:nvSpPr>
          <p:spPr>
            <a:xfrm>
              <a:off x="8609946" y="4028443"/>
              <a:ext cx="1089051" cy="316176"/>
            </a:xfrm>
            <a:prstGeom prst="rect">
              <a:avLst/>
            </a:prstGeom>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rPr>
                <a:t>云手机实例</a:t>
              </a:r>
              <a:endParaRPr kumimoji="0" lang="en-US" altLang="zh-CN" sz="1200" b="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18" name="矩形 117"/>
          <p:cNvSpPr/>
          <p:nvPr/>
        </p:nvSpPr>
        <p:spPr>
          <a:xfrm>
            <a:off x="7192588" y="4444710"/>
            <a:ext cx="723276" cy="307777"/>
          </a:xfrm>
          <a:prstGeom prst="rect">
            <a:avLst/>
          </a:prstGeom>
        </p:spPr>
        <p:txBody>
          <a:bodyPr wrap="none">
            <a:spAutoFit/>
          </a:bodyPr>
          <a:lstStyle/>
          <a:p>
            <a:pPr algn="ctr"/>
            <a:r>
              <a:rPr lang="zh-CN" altLang="en-US" sz="1400" b="1" dirty="0" smtClean="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云互动</a:t>
            </a:r>
            <a:endParaRPr lang="zh-CN" altLang="en-US" sz="1400"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9" name="矩形 118"/>
          <p:cNvSpPr/>
          <p:nvPr/>
        </p:nvSpPr>
        <p:spPr>
          <a:xfrm>
            <a:off x="6756571" y="4712715"/>
            <a:ext cx="1595309" cy="321114"/>
          </a:xfrm>
          <a:prstGeom prst="rect">
            <a:avLst/>
          </a:prstGeom>
        </p:spPr>
        <p:txBody>
          <a:bodyPr wrap="none">
            <a:spAutoFit/>
          </a:bodyPr>
          <a:lstStyle/>
          <a:p>
            <a:pPr algn="ctr">
              <a:lnSpc>
                <a:spcPct val="150000"/>
              </a:lnSpc>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全新互动直播体验方式</a:t>
            </a:r>
            <a:endPar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0" name="矩形 119"/>
          <p:cNvSpPr/>
          <p:nvPr/>
        </p:nvSpPr>
        <p:spPr>
          <a:xfrm>
            <a:off x="6415557" y="5000110"/>
            <a:ext cx="3190175" cy="1061829"/>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同人同屏协同操作</a:t>
            </a:r>
            <a:endParaRPr lang="en-US" altLang="zh-CN"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50000"/>
              </a:lnSpc>
              <a:buFont typeface="Arial" panose="020B0604020202020204" pitchFamily="34" charset="0"/>
              <a:buChar char="•"/>
            </a:pPr>
            <a:r>
              <a:rPr lang="zh-CN" altLang="en-US"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即点</a:t>
            </a:r>
            <a:r>
              <a:rPr lang="en-US" altLang="zh-CN"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即看</a:t>
            </a:r>
            <a:r>
              <a:rPr lang="en-US" altLang="zh-CN"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即</a:t>
            </a:r>
            <a:r>
              <a:rPr lang="zh-CN" altLang="en-US"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玩</a:t>
            </a:r>
            <a:endParaRPr lang="en-US" altLang="zh-CN"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50000"/>
              </a:lnSpc>
              <a:buFont typeface="Arial" panose="020B0604020202020204" pitchFamily="34" charset="0"/>
              <a:buChar char="•"/>
            </a:pPr>
            <a:r>
              <a:rPr lang="zh-CN" altLang="en-US"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海量安卓应用无缝兼容运行</a:t>
            </a:r>
            <a:endParaRPr lang="en-US" altLang="zh-CN"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50000"/>
              </a:lnSpc>
              <a:buFont typeface="Arial" panose="020B0604020202020204" pitchFamily="34" charset="0"/>
              <a:buChar char="•"/>
            </a:pPr>
            <a:r>
              <a:rPr lang="zh-CN" altLang="en-US"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适于</a:t>
            </a:r>
            <a:r>
              <a:rPr lang="zh-CN" altLang="zh-CN"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游戏直播互动、在线教育讲堂</a:t>
            </a:r>
            <a:r>
              <a:rPr lang="zh-CN" altLang="en-US"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等多场景</a:t>
            </a:r>
            <a:endParaRPr lang="en-US" altLang="zh-CN"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1" name="矩形 120"/>
          <p:cNvSpPr/>
          <p:nvPr/>
        </p:nvSpPr>
        <p:spPr>
          <a:xfrm>
            <a:off x="4642285" y="4444710"/>
            <a:ext cx="723276" cy="307777"/>
          </a:xfrm>
          <a:prstGeom prst="rect">
            <a:avLst/>
          </a:prstGeom>
        </p:spPr>
        <p:txBody>
          <a:bodyPr wrap="none">
            <a:spAutoFit/>
          </a:bodyPr>
          <a:lstStyle/>
          <a:p>
            <a:pPr algn="ctr"/>
            <a:r>
              <a:rPr lang="zh-CN" altLang="en-US" sz="1400" b="1" dirty="0" smtClean="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云手游</a:t>
            </a:r>
            <a:endParaRPr lang="zh-CN" altLang="en-US" sz="1400"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2" name="矩形 121"/>
          <p:cNvSpPr/>
          <p:nvPr/>
        </p:nvSpPr>
        <p:spPr>
          <a:xfrm>
            <a:off x="3783075" y="4712715"/>
            <a:ext cx="2441694" cy="321114"/>
          </a:xfrm>
          <a:prstGeom prst="rect">
            <a:avLst/>
          </a:prstGeom>
        </p:spPr>
        <p:txBody>
          <a:bodyPr wrap="none">
            <a:spAutoFit/>
          </a:bodyPr>
          <a:lstStyle/>
          <a:p>
            <a:pPr algn="ctr">
              <a:lnSpc>
                <a:spcPct val="150000"/>
              </a:lnSpc>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降低硬件门槛，无需下载，即点即玩</a:t>
            </a:r>
            <a:endPar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3" name="矩形 122"/>
          <p:cNvSpPr/>
          <p:nvPr/>
        </p:nvSpPr>
        <p:spPr>
          <a:xfrm>
            <a:off x="3541801" y="5000111"/>
            <a:ext cx="2924243" cy="106183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极致用户体验，屏到屏时延低于</a:t>
            </a:r>
            <a:r>
              <a:rPr lang="en-US" altLang="zh-CN"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100ms</a:t>
            </a:r>
          </a:p>
          <a:p>
            <a:pPr marL="285750" indent="-285750">
              <a:lnSpc>
                <a:spcPct val="150000"/>
              </a:lnSpc>
              <a:buFont typeface="Arial" panose="020B0604020202020204" pitchFamily="34" charset="0"/>
              <a:buChar char="•"/>
            </a:pPr>
            <a:r>
              <a:rPr lang="zh-CN" altLang="en-US"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带宽</a:t>
            </a:r>
            <a:r>
              <a:rPr lang="zh-CN" altLang="en-US"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流量优化，</a:t>
            </a:r>
            <a:r>
              <a:rPr lang="zh-CN" altLang="en-US"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支持高清画质低带宽</a:t>
            </a:r>
            <a:endParaRPr lang="en-US" altLang="zh-CN"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50000"/>
              </a:lnSpc>
              <a:buFont typeface="Arial" panose="020B0604020202020204" pitchFamily="34" charset="0"/>
              <a:buChar char="•"/>
            </a:pPr>
            <a:r>
              <a:rPr lang="zh-CN" altLang="en-US"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降低游戏设备门槛，低端设备玩高端</a:t>
            </a:r>
            <a:r>
              <a:rPr lang="zh-CN" altLang="en-US"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游戏</a:t>
            </a:r>
            <a:endParaRPr lang="en-US" altLang="zh-CN"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50000"/>
              </a:lnSpc>
              <a:buFont typeface="Arial" panose="020B0604020202020204" pitchFamily="34" charset="0"/>
              <a:buChar char="•"/>
            </a:pPr>
            <a:r>
              <a:rPr lang="zh-CN" altLang="en-US"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多种终端设备快速接入，降低开发周期</a:t>
            </a:r>
            <a:endParaRPr lang="zh-CN" altLang="en-US"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24" name="直接连接符 123"/>
          <p:cNvCxnSpPr/>
          <p:nvPr/>
        </p:nvCxnSpPr>
        <p:spPr>
          <a:xfrm>
            <a:off x="3530738" y="4544581"/>
            <a:ext cx="0" cy="1519292"/>
          </a:xfrm>
          <a:prstGeom prst="line">
            <a:avLst/>
          </a:prstGeom>
          <a:noFill/>
          <a:ln w="6350" cap="flat" cmpd="sng" algn="ctr">
            <a:solidFill>
              <a:srgbClr val="DDDDDD"/>
            </a:solidFill>
            <a:prstDash val="solid"/>
            <a:miter lim="800000"/>
          </a:ln>
          <a:effectLst/>
        </p:spPr>
      </p:cxnSp>
      <p:grpSp>
        <p:nvGrpSpPr>
          <p:cNvPr id="10" name="组合 9"/>
          <p:cNvGrpSpPr/>
          <p:nvPr/>
        </p:nvGrpSpPr>
        <p:grpSpPr>
          <a:xfrm>
            <a:off x="710916" y="4444038"/>
            <a:ext cx="2819822" cy="1617902"/>
            <a:chOff x="3292290" y="6704968"/>
            <a:chExt cx="2819822" cy="1617902"/>
          </a:xfrm>
        </p:grpSpPr>
        <p:sp>
          <p:nvSpPr>
            <p:cNvPr id="125" name="矩形 124"/>
            <p:cNvSpPr/>
            <p:nvPr/>
          </p:nvSpPr>
          <p:spPr>
            <a:xfrm>
              <a:off x="3987686" y="6704968"/>
              <a:ext cx="1261885" cy="307777"/>
            </a:xfrm>
            <a:prstGeom prst="rect">
              <a:avLst/>
            </a:prstGeom>
          </p:spPr>
          <p:txBody>
            <a:bodyPr wrap="none">
              <a:spAutoFit/>
            </a:bodyPr>
            <a:lstStyle/>
            <a:p>
              <a:pPr algn="ctr"/>
              <a:r>
                <a:rPr lang="zh-CN" altLang="en-US" sz="1400"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安全</a:t>
              </a:r>
              <a:r>
                <a:rPr lang="zh-CN" altLang="en-US" sz="1400" b="1" dirty="0" smtClean="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移动办公</a:t>
              </a:r>
              <a:endParaRPr lang="zh-CN" altLang="en-US" sz="1400"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6" name="矩形 125"/>
            <p:cNvSpPr/>
            <p:nvPr/>
          </p:nvSpPr>
          <p:spPr>
            <a:xfrm>
              <a:off x="3609378" y="6972973"/>
              <a:ext cx="2018501" cy="321114"/>
            </a:xfrm>
            <a:prstGeom prst="rect">
              <a:avLst/>
            </a:prstGeom>
          </p:spPr>
          <p:txBody>
            <a:bodyPr wrap="none">
              <a:spAutoFit/>
            </a:bodyPr>
            <a:lstStyle/>
            <a:p>
              <a:pPr algn="ctr">
                <a:lnSpc>
                  <a:spcPct val="150000"/>
                </a:lnSpc>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数据</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公私</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分离，随时随地办公</a:t>
              </a:r>
              <a:endPar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7" name="矩形 126"/>
            <p:cNvSpPr/>
            <p:nvPr/>
          </p:nvSpPr>
          <p:spPr>
            <a:xfrm>
              <a:off x="3292290" y="7261041"/>
              <a:ext cx="2819822" cy="1061829"/>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应用云端运行及部署，真正数据</a:t>
              </a:r>
              <a:r>
                <a:rPr lang="zh-CN" altLang="en-US"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不</a:t>
              </a:r>
              <a:r>
                <a:rPr lang="zh-CN" altLang="en-US"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落地</a:t>
              </a:r>
              <a:endParaRPr lang="en-US" altLang="zh-CN"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50000"/>
                </a:lnSpc>
                <a:buFont typeface="Arial" panose="020B0604020202020204" pitchFamily="34" charset="0"/>
                <a:buChar char="•"/>
              </a:pPr>
              <a:r>
                <a:rPr lang="en-US" altLang="zh-CN"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AnyTime</a:t>
              </a:r>
              <a:r>
                <a:rPr lang="zh-CN" altLang="en-US"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AnyPlace</a:t>
              </a:r>
              <a:r>
                <a:rPr lang="zh-CN" altLang="en-US"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AnyDevice</a:t>
              </a:r>
            </a:p>
            <a:p>
              <a:pPr marL="285750" indent="-285750">
                <a:lnSpc>
                  <a:spcPct val="150000"/>
                </a:lnSpc>
                <a:buFont typeface="Arial" panose="020B0604020202020204" pitchFamily="34" charset="0"/>
                <a:buChar char="•"/>
              </a:pPr>
              <a:r>
                <a:rPr lang="zh-CN" altLang="en-US"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云手机云端统一部署，安全防护和审计</a:t>
              </a:r>
              <a:endParaRPr lang="en-US" altLang="zh-CN"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50000"/>
                </a:lnSpc>
                <a:buFont typeface="Arial" panose="020B0604020202020204" pitchFamily="34" charset="0"/>
                <a:buChar char="•"/>
              </a:pPr>
              <a:r>
                <a:rPr lang="zh-CN" altLang="en-US"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按业务需求进行弹性</a:t>
              </a:r>
              <a:r>
                <a:rPr lang="zh-CN" altLang="en-US"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扩展</a:t>
              </a:r>
              <a:r>
                <a:rPr lang="zh-CN" altLang="en-US"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，灵活调度</a:t>
              </a:r>
              <a:endParaRPr lang="zh-CN" altLang="en-US"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128" name="直接连接符 127"/>
          <p:cNvCxnSpPr/>
          <p:nvPr/>
        </p:nvCxnSpPr>
        <p:spPr>
          <a:xfrm>
            <a:off x="6410688" y="4525664"/>
            <a:ext cx="0" cy="1519292"/>
          </a:xfrm>
          <a:prstGeom prst="line">
            <a:avLst/>
          </a:prstGeom>
          <a:noFill/>
          <a:ln w="6350" cap="flat" cmpd="sng" algn="ctr">
            <a:solidFill>
              <a:srgbClr val="DDDDDD"/>
            </a:solidFill>
            <a:prstDash val="solid"/>
            <a:miter lim="800000"/>
          </a:ln>
          <a:effectLst/>
        </p:spPr>
      </p:cxnSp>
      <p:pic>
        <p:nvPicPr>
          <p:cNvPr id="129" name="图片 1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9809" y="1155447"/>
            <a:ext cx="1857146" cy="786223"/>
          </a:xfrm>
          <a:prstGeom prst="rect">
            <a:avLst/>
          </a:prstGeom>
        </p:spPr>
      </p:pic>
      <p:grpSp>
        <p:nvGrpSpPr>
          <p:cNvPr id="6" name="组合 5"/>
          <p:cNvGrpSpPr/>
          <p:nvPr/>
        </p:nvGrpSpPr>
        <p:grpSpPr>
          <a:xfrm>
            <a:off x="9535208" y="4798602"/>
            <a:ext cx="1651414" cy="1238248"/>
            <a:chOff x="9368694" y="4442938"/>
            <a:chExt cx="1651414" cy="1238248"/>
          </a:xfrm>
        </p:grpSpPr>
        <p:pic>
          <p:nvPicPr>
            <p:cNvPr id="130" name="智能制造.png" descr="智能制造.png"/>
            <p:cNvPicPr>
              <a:picLocks noChangeAspect="1"/>
            </p:cNvPicPr>
            <p:nvPr/>
          </p:nvPicPr>
          <p:blipFill>
            <a:blip r:embed="rId3"/>
            <a:srcRect/>
            <a:stretch>
              <a:fillRect/>
            </a:stretch>
          </p:blipFill>
          <p:spPr>
            <a:xfrm>
              <a:off x="9668214" y="4442938"/>
              <a:ext cx="1052374" cy="633182"/>
            </a:xfrm>
            <a:prstGeom prst="rect">
              <a:avLst/>
            </a:prstGeom>
            <a:ln w="12700">
              <a:miter lim="400000"/>
            </a:ln>
          </p:spPr>
        </p:pic>
        <p:sp>
          <p:nvSpPr>
            <p:cNvPr id="131" name="矩形 130"/>
            <p:cNvSpPr/>
            <p:nvPr/>
          </p:nvSpPr>
          <p:spPr>
            <a:xfrm>
              <a:off x="9383923" y="5076231"/>
              <a:ext cx="1620957" cy="307777"/>
            </a:xfrm>
            <a:prstGeom prst="rect">
              <a:avLst/>
            </a:prstGeom>
          </p:spPr>
          <p:txBody>
            <a:bodyPr wrap="none">
              <a:spAutoFit/>
            </a:bodyPr>
            <a:lstStyle/>
            <a:p>
              <a:pPr defTabSz="914478"/>
              <a:r>
                <a:rPr lang="zh-CN" altLang="en-US" sz="1400" b="1" dirty="0" smtClean="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全栈创新硬件底座</a:t>
              </a:r>
              <a:endParaRPr lang="en-US" sz="1400"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2" name="矩形 131"/>
            <p:cNvSpPr/>
            <p:nvPr/>
          </p:nvSpPr>
          <p:spPr>
            <a:xfrm>
              <a:off x="9368694" y="5409765"/>
              <a:ext cx="1651414" cy="271421"/>
            </a:xfrm>
            <a:prstGeom prst="rect">
              <a:avLst/>
            </a:prstGeom>
          </p:spPr>
          <p:txBody>
            <a:bodyPr wrap="none">
              <a:spAutoFit/>
            </a:bodyPr>
            <a:lstStyle/>
            <a:p>
              <a:pPr algn="ctr">
                <a:lnSpc>
                  <a:spcPct val="125000"/>
                </a:lnSpc>
              </a:pPr>
              <a:r>
                <a:rPr lang="zh-CN" altLang="en-US" sz="1000" dirty="0" smtClean="0">
                  <a:latin typeface="Huawei Sans" panose="020C0503030203020204" pitchFamily="34" charset="0"/>
                  <a:ea typeface="方正兰亭黑简体" panose="02000000000000000000" pitchFamily="2" charset="-122"/>
                  <a:sym typeface="Huawei Sans" panose="020C0503030203020204" pitchFamily="34" charset="0"/>
                </a:rPr>
                <a:t>鲲鹏处理器、高性能</a:t>
              </a:r>
              <a:r>
                <a:rPr lang="en-US" altLang="zh-CN" sz="1000" dirty="0" smtClean="0">
                  <a:latin typeface="Huawei Sans" panose="020C0503030203020204" pitchFamily="34" charset="0"/>
                  <a:ea typeface="方正兰亭黑简体" panose="02000000000000000000" pitchFamily="2" charset="-122"/>
                  <a:sym typeface="Huawei Sans" panose="020C0503030203020204" pitchFamily="34" charset="0"/>
                </a:rPr>
                <a:t>GPU</a:t>
              </a:r>
              <a:endParaRPr lang="en-US" altLang="zh-CN" sz="10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7" name="组合 6"/>
          <p:cNvGrpSpPr/>
          <p:nvPr/>
        </p:nvGrpSpPr>
        <p:grpSpPr>
          <a:xfrm>
            <a:off x="9349452" y="3552710"/>
            <a:ext cx="2022926" cy="1026091"/>
            <a:chOff x="9161998" y="2940186"/>
            <a:chExt cx="2022926" cy="1026091"/>
          </a:xfrm>
        </p:grpSpPr>
        <p:sp>
          <p:nvSpPr>
            <p:cNvPr id="133" name="矩形 132"/>
            <p:cNvSpPr/>
            <p:nvPr/>
          </p:nvSpPr>
          <p:spPr>
            <a:xfrm>
              <a:off x="9161998" y="3388589"/>
              <a:ext cx="2022926" cy="307777"/>
            </a:xfrm>
            <a:prstGeom prst="rect">
              <a:avLst/>
            </a:prstGeom>
          </p:spPr>
          <p:txBody>
            <a:bodyPr wrap="none">
              <a:spAutoFit/>
            </a:bodyPr>
            <a:lstStyle/>
            <a:p>
              <a:pPr algn="ctr" defTabSz="914478">
                <a:spcBef>
                  <a:spcPts val="600"/>
                </a:spcBef>
              </a:pPr>
              <a:r>
                <a:rPr lang="en-US" altLang="zh-CN" sz="1400" b="1" dirty="0" err="1" smtClean="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Monbox</a:t>
              </a:r>
              <a:r>
                <a:rPr lang="zh-CN" altLang="en-US" sz="1400" b="1" dirty="0" smtClean="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创新软件</a:t>
              </a:r>
              <a:r>
                <a:rPr lang="zh-CN" altLang="en-US" sz="1400"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架构</a:t>
              </a:r>
              <a:endParaRPr lang="en-US" altLang="zh-CN" sz="1400"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34" name="数据中心.png" descr="数据中心.png"/>
            <p:cNvPicPr>
              <a:picLocks noChangeAspect="1"/>
            </p:cNvPicPr>
            <p:nvPr/>
          </p:nvPicPr>
          <p:blipFill>
            <a:blip r:embed="rId4"/>
            <a:stretch>
              <a:fillRect/>
            </a:stretch>
          </p:blipFill>
          <p:spPr>
            <a:xfrm>
              <a:off x="9601527" y="2940186"/>
              <a:ext cx="1153174" cy="434828"/>
            </a:xfrm>
            <a:prstGeom prst="rect">
              <a:avLst/>
            </a:prstGeom>
            <a:ln w="12700">
              <a:miter lim="400000"/>
            </a:ln>
          </p:spPr>
        </p:pic>
        <p:sp>
          <p:nvSpPr>
            <p:cNvPr id="135" name="矩形 134"/>
            <p:cNvSpPr/>
            <p:nvPr/>
          </p:nvSpPr>
          <p:spPr>
            <a:xfrm>
              <a:off x="9632286" y="3694856"/>
              <a:ext cx="1082348" cy="271421"/>
            </a:xfrm>
            <a:prstGeom prst="rect">
              <a:avLst/>
            </a:prstGeom>
          </p:spPr>
          <p:txBody>
            <a:bodyPr wrap="none">
              <a:spAutoFit/>
            </a:bodyPr>
            <a:lstStyle/>
            <a:p>
              <a:pPr algn="ctr">
                <a:lnSpc>
                  <a:spcPct val="125000"/>
                </a:lnSpc>
              </a:pPr>
              <a:r>
                <a:rPr lang="zh-CN" altLang="en-US" sz="1000" dirty="0" smtClean="0">
                  <a:latin typeface="Huawei Sans" panose="020C0503030203020204" pitchFamily="34" charset="0"/>
                  <a:ea typeface="方正兰亭黑简体" panose="02000000000000000000" pitchFamily="2" charset="-122"/>
                  <a:sym typeface="Huawei Sans" panose="020C0503030203020204" pitchFamily="34" charset="0"/>
                </a:rPr>
                <a:t>高并发、低时延</a:t>
              </a:r>
              <a:endParaRPr lang="en-US" altLang="zh-CN" sz="10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8" name="组合 7"/>
          <p:cNvGrpSpPr/>
          <p:nvPr/>
        </p:nvGrpSpPr>
        <p:grpSpPr>
          <a:xfrm>
            <a:off x="9701921" y="2087619"/>
            <a:ext cx="1317989" cy="1262431"/>
            <a:chOff x="9501787" y="1468876"/>
            <a:chExt cx="1317989" cy="1262431"/>
          </a:xfrm>
        </p:grpSpPr>
        <p:sp>
          <p:nvSpPr>
            <p:cNvPr id="136" name="矩形 135"/>
            <p:cNvSpPr/>
            <p:nvPr/>
          </p:nvSpPr>
          <p:spPr>
            <a:xfrm>
              <a:off x="9523872" y="2110991"/>
              <a:ext cx="1261884" cy="307777"/>
            </a:xfrm>
            <a:prstGeom prst="rect">
              <a:avLst/>
            </a:prstGeom>
          </p:spPr>
          <p:txBody>
            <a:bodyPr wrap="none">
              <a:spAutoFit/>
            </a:bodyPr>
            <a:lstStyle/>
            <a:p>
              <a:pPr defTabSz="914478"/>
              <a:r>
                <a:rPr lang="zh-CN" altLang="en-US" sz="1400" b="1" dirty="0" smtClean="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原生指令兼容</a:t>
              </a:r>
              <a:endParaRPr lang="en-US" sz="1400"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37" name="pad.png" descr="pad.png"/>
            <p:cNvPicPr>
              <a:picLocks noChangeAspect="1"/>
            </p:cNvPicPr>
            <p:nvPr/>
          </p:nvPicPr>
          <p:blipFill>
            <a:blip r:embed="rId5"/>
            <a:srcRect/>
            <a:stretch>
              <a:fillRect/>
            </a:stretch>
          </p:blipFill>
          <p:spPr>
            <a:xfrm>
              <a:off x="9726053" y="1468876"/>
              <a:ext cx="857521" cy="682800"/>
            </a:xfrm>
            <a:prstGeom prst="rect">
              <a:avLst/>
            </a:prstGeom>
            <a:ln w="12700">
              <a:miter lim="400000"/>
            </a:ln>
          </p:spPr>
        </p:pic>
        <p:sp>
          <p:nvSpPr>
            <p:cNvPr id="138" name="矩形 137"/>
            <p:cNvSpPr/>
            <p:nvPr/>
          </p:nvSpPr>
          <p:spPr>
            <a:xfrm>
              <a:off x="9501787" y="2459886"/>
              <a:ext cx="1317989" cy="271421"/>
            </a:xfrm>
            <a:prstGeom prst="rect">
              <a:avLst/>
            </a:prstGeom>
          </p:spPr>
          <p:txBody>
            <a:bodyPr wrap="none">
              <a:spAutoFit/>
            </a:bodyPr>
            <a:lstStyle/>
            <a:p>
              <a:pPr algn="ctr">
                <a:lnSpc>
                  <a:spcPct val="125000"/>
                </a:lnSpc>
              </a:pPr>
              <a:r>
                <a:rPr lang="en-US" altLang="zh-CN" sz="1000" dirty="0" smtClean="0">
                  <a:latin typeface="Huawei Sans" panose="020C0503030203020204" pitchFamily="34" charset="0"/>
                  <a:ea typeface="方正兰亭黑简体" panose="02000000000000000000" pitchFamily="2" charset="-122"/>
                  <a:sym typeface="Huawei Sans" panose="020C0503030203020204" pitchFamily="34" charset="0"/>
                </a:rPr>
                <a:t>32/64</a:t>
              </a:r>
              <a:r>
                <a:rPr lang="zh-CN" altLang="en-US" sz="1000" dirty="0">
                  <a:latin typeface="Huawei Sans" panose="020C0503030203020204" pitchFamily="34" charset="0"/>
                  <a:ea typeface="方正兰亭黑简体" panose="02000000000000000000" pitchFamily="2" charset="-122"/>
                  <a:sym typeface="Huawei Sans" panose="020C0503030203020204" pitchFamily="34" charset="0"/>
                </a:rPr>
                <a:t>位应用全</a:t>
              </a:r>
              <a:r>
                <a:rPr lang="zh-CN" altLang="en-US" sz="1000" dirty="0" smtClean="0">
                  <a:latin typeface="Huawei Sans" panose="020C0503030203020204" pitchFamily="34" charset="0"/>
                  <a:ea typeface="方正兰亭黑简体" panose="02000000000000000000" pitchFamily="2" charset="-122"/>
                  <a:sym typeface="Huawei Sans" panose="020C0503030203020204" pitchFamily="34" charset="0"/>
                </a:rPr>
                <a:t>兼容</a:t>
              </a:r>
              <a:endParaRPr lang="en-US" altLang="zh-CN" sz="10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39" name="矩形 138"/>
          <p:cNvSpPr/>
          <p:nvPr/>
        </p:nvSpPr>
        <p:spPr>
          <a:xfrm>
            <a:off x="1671297" y="1219479"/>
            <a:ext cx="877164" cy="369332"/>
          </a:xfrm>
          <a:prstGeom prst="rect">
            <a:avLst/>
          </a:prstGeom>
        </p:spPr>
        <p:txBody>
          <a:bodyPr wrap="none">
            <a:spAutoFit/>
          </a:bodyPr>
          <a:lstStyle/>
          <a:p>
            <a:pPr algn="ctr" defTabSz="914478"/>
            <a:r>
              <a:rPr lang="zh-CN" altLang="en-US" sz="1800" b="1" dirty="0" smtClean="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云手机</a:t>
            </a:r>
            <a:endParaRPr lang="zh-CN" altLang="en-US" sz="1800"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11796539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云计算系统的“四层两域”模型</a:t>
            </a:r>
            <a:endParaRPr lang="zh-CN" altLang="en-US" dirty="0">
              <a:sym typeface="Huawei Sans" panose="020C0503030203020204" pitchFamily="34" charset="0"/>
            </a:endParaRPr>
          </a:p>
        </p:txBody>
      </p:sp>
      <p:pic>
        <p:nvPicPr>
          <p:cNvPr id="3" name="图片 2"/>
          <p:cNvPicPr>
            <a:picLocks noChangeAspect="1"/>
          </p:cNvPicPr>
          <p:nvPr/>
        </p:nvPicPr>
        <p:blipFill>
          <a:blip r:embed="rId3"/>
          <a:stretch>
            <a:fillRect/>
          </a:stretch>
        </p:blipFill>
        <p:spPr>
          <a:xfrm>
            <a:off x="1897625" y="875740"/>
            <a:ext cx="8407661" cy="5411990"/>
          </a:xfrm>
          <a:prstGeom prst="rect">
            <a:avLst/>
          </a:prstGeom>
        </p:spPr>
      </p:pic>
      <p:sp>
        <p:nvSpPr>
          <p:cNvPr id="5" name="矩形 4"/>
          <p:cNvSpPr/>
          <p:nvPr/>
        </p:nvSpPr>
        <p:spPr>
          <a:xfrm>
            <a:off x="2057400" y="2090057"/>
            <a:ext cx="6128657" cy="126274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138435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solidFill>
                  <a:schemeClr val="bg1">
                    <a:lumMod val="50000"/>
                  </a:schemeClr>
                </a:solidFill>
                <a:sym typeface="Huawei Sans" panose="020C0503030203020204" pitchFamily="34" charset="0"/>
              </a:rPr>
              <a:t>云计算的服务</a:t>
            </a:r>
            <a:r>
              <a:rPr lang="zh-CN" altLang="en-US" dirty="0" smtClean="0">
                <a:solidFill>
                  <a:schemeClr val="bg1">
                    <a:lumMod val="50000"/>
                  </a:schemeClr>
                </a:solidFill>
                <a:sym typeface="Huawei Sans" panose="020C0503030203020204" pitchFamily="34" charset="0"/>
              </a:rPr>
              <a:t>模式</a:t>
            </a:r>
            <a:endParaRPr lang="zh-CN" altLang="en-US" dirty="0">
              <a:solidFill>
                <a:schemeClr val="bg1">
                  <a:lumMod val="50000"/>
                </a:schemeClr>
              </a:solidFill>
              <a:sym typeface="Huawei Sans" panose="020C0503030203020204" pitchFamily="34" charset="0"/>
            </a:endParaRPr>
          </a:p>
          <a:p>
            <a:r>
              <a:rPr lang="zh-CN" altLang="en-US" b="1" dirty="0" smtClean="0">
                <a:sym typeface="Huawei Sans" panose="020C0503030203020204" pitchFamily="34" charset="0"/>
              </a:rPr>
              <a:t>华为云鲲鹏</a:t>
            </a:r>
            <a:r>
              <a:rPr lang="zh-CN" altLang="en-US" b="1" dirty="0">
                <a:sym typeface="Huawei Sans" panose="020C0503030203020204" pitchFamily="34" charset="0"/>
              </a:rPr>
              <a:t>云</a:t>
            </a:r>
            <a:r>
              <a:rPr lang="zh-CN" altLang="en-US" b="1" dirty="0" smtClean="0">
                <a:sym typeface="Huawei Sans" panose="020C0503030203020204" pitchFamily="34" charset="0"/>
              </a:rPr>
              <a:t>服务</a:t>
            </a:r>
            <a:endParaRPr lang="en-US" altLang="zh-CN" b="1" dirty="0" smtClean="0">
              <a:sym typeface="Huawei Sans" panose="020C0503030203020204" pitchFamily="34" charset="0"/>
            </a:endParaRPr>
          </a:p>
          <a:p>
            <a:pPr lvl="1"/>
            <a:r>
              <a:rPr lang="zh-CN" altLang="en-US" sz="1800" dirty="0">
                <a:solidFill>
                  <a:schemeClr val="bg1">
                    <a:lumMod val="50000"/>
                  </a:schemeClr>
                </a:solidFill>
                <a:sym typeface="Huawei Sans" panose="020C0503030203020204" pitchFamily="34" charset="0"/>
              </a:rPr>
              <a:t>华为云鲲鹏基础</a:t>
            </a:r>
            <a:r>
              <a:rPr lang="zh-CN" altLang="en-US" sz="1800" dirty="0" smtClean="0">
                <a:solidFill>
                  <a:schemeClr val="bg1">
                    <a:lumMod val="50000"/>
                  </a:schemeClr>
                </a:solidFill>
                <a:sym typeface="Huawei Sans" panose="020C0503030203020204" pitchFamily="34" charset="0"/>
              </a:rPr>
              <a:t>设施</a:t>
            </a:r>
            <a:endParaRPr lang="en-US" altLang="zh-CN" sz="1800" dirty="0" smtClean="0">
              <a:solidFill>
                <a:schemeClr val="bg1">
                  <a:lumMod val="50000"/>
                </a:schemeClr>
              </a:solidFill>
              <a:sym typeface="Huawei Sans" panose="020C0503030203020204" pitchFamily="34" charset="0"/>
            </a:endParaRPr>
          </a:p>
          <a:p>
            <a:pPr lvl="1"/>
            <a:r>
              <a:rPr lang="zh-CN" altLang="en-US" sz="1800" dirty="0" smtClean="0">
                <a:solidFill>
                  <a:schemeClr val="bg1">
                    <a:lumMod val="50000"/>
                  </a:schemeClr>
                </a:solidFill>
                <a:sym typeface="Huawei Sans" panose="020C0503030203020204" pitchFamily="34" charset="0"/>
              </a:rPr>
              <a:t>华为云</a:t>
            </a:r>
            <a:r>
              <a:rPr lang="zh-CN" altLang="en-US" sz="1800" dirty="0">
                <a:solidFill>
                  <a:schemeClr val="bg1">
                    <a:lumMod val="50000"/>
                  </a:schemeClr>
                </a:solidFill>
                <a:sym typeface="Huawei Sans" panose="020C0503030203020204" pitchFamily="34" charset="0"/>
              </a:rPr>
              <a:t>鲲鹏云</a:t>
            </a:r>
            <a:r>
              <a:rPr lang="zh-CN" altLang="en-US" sz="1800" dirty="0" smtClean="0">
                <a:solidFill>
                  <a:schemeClr val="bg1">
                    <a:lumMod val="50000"/>
                  </a:schemeClr>
                </a:solidFill>
                <a:sym typeface="Huawei Sans" panose="020C0503030203020204" pitchFamily="34" charset="0"/>
              </a:rPr>
              <a:t>平台</a:t>
            </a:r>
            <a:endParaRPr lang="en-US" altLang="zh-CN" sz="1800" dirty="0" smtClean="0">
              <a:solidFill>
                <a:schemeClr val="bg1">
                  <a:lumMod val="50000"/>
                </a:schemeClr>
              </a:solidFill>
              <a:sym typeface="Huawei Sans" panose="020C0503030203020204" pitchFamily="34" charset="0"/>
            </a:endParaRPr>
          </a:p>
          <a:p>
            <a:pPr lvl="1"/>
            <a:r>
              <a:rPr lang="zh-CN" altLang="en-US" sz="1800" dirty="0" smtClean="0">
                <a:solidFill>
                  <a:schemeClr val="bg1">
                    <a:lumMod val="50000"/>
                  </a:schemeClr>
                </a:solidFill>
                <a:sym typeface="Huawei Sans" panose="020C0503030203020204" pitchFamily="34" charset="0"/>
              </a:rPr>
              <a:t>华为云</a:t>
            </a:r>
            <a:r>
              <a:rPr lang="zh-CN" altLang="en-US" sz="1800" dirty="0">
                <a:solidFill>
                  <a:schemeClr val="bg1">
                    <a:lumMod val="50000"/>
                  </a:schemeClr>
                </a:solidFill>
                <a:sym typeface="Huawei Sans" panose="020C0503030203020204" pitchFamily="34" charset="0"/>
              </a:rPr>
              <a:t>鲲鹏云服务</a:t>
            </a:r>
          </a:p>
          <a:p>
            <a:pPr lvl="1"/>
            <a:r>
              <a:rPr lang="zh-CN" altLang="en-US" sz="1800" b="1" dirty="0">
                <a:sym typeface="Huawei Sans" panose="020C0503030203020204" pitchFamily="34" charset="0"/>
              </a:rPr>
              <a:t>华为云鲲鹏云服务解决方案</a:t>
            </a:r>
          </a:p>
          <a:p>
            <a:endParaRPr lang="zh-CN" altLang="en-US" b="1" dirty="0">
              <a:sym typeface="Huawei Sans" panose="020C0503030203020204" pitchFamily="34" charset="0"/>
            </a:endParaRPr>
          </a:p>
        </p:txBody>
      </p:sp>
    </p:spTree>
    <p:extLst>
      <p:ext uri="{BB962C8B-B14F-4D97-AF65-F5344CB8AC3E}">
        <p14:creationId xmlns:p14="http://schemas.microsoft.com/office/powerpoint/2010/main" val="4394510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矩形 132"/>
          <p:cNvSpPr/>
          <p:nvPr/>
        </p:nvSpPr>
        <p:spPr>
          <a:xfrm>
            <a:off x="724830" y="3196381"/>
            <a:ext cx="5666840" cy="1143277"/>
          </a:xfrm>
          <a:prstGeom prst="rect">
            <a:avLst/>
          </a:prstGeom>
          <a:solidFill>
            <a:schemeClr val="bg1">
              <a:lumMod val="95000"/>
            </a:schemeClr>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1" name="矩形 130"/>
          <p:cNvSpPr/>
          <p:nvPr/>
        </p:nvSpPr>
        <p:spPr>
          <a:xfrm>
            <a:off x="6331479" y="1626441"/>
            <a:ext cx="5145566" cy="1096168"/>
          </a:xfrm>
          <a:prstGeom prst="rect">
            <a:avLst/>
          </a:prstGeom>
          <a:solidFill>
            <a:schemeClr val="bg1">
              <a:lumMod val="95000"/>
            </a:schemeClr>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0" name="矩形 129"/>
          <p:cNvSpPr/>
          <p:nvPr/>
        </p:nvSpPr>
        <p:spPr>
          <a:xfrm>
            <a:off x="731838" y="1638831"/>
            <a:ext cx="5223349" cy="1096168"/>
          </a:xfrm>
          <a:prstGeom prst="rect">
            <a:avLst/>
          </a:prstGeom>
          <a:solidFill>
            <a:schemeClr val="bg1">
              <a:lumMod val="95000"/>
            </a:schemeClr>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p:txBody>
          <a:bodyPr/>
          <a:lstStyle/>
          <a:p>
            <a:r>
              <a:rPr lang="zh-CN" altLang="en-US" smtClean="0">
                <a:sym typeface="Huawei Sans" panose="020C0503030203020204" pitchFamily="34" charset="0"/>
              </a:rPr>
              <a:t>华为云鲲鹏云服务能做什么？</a:t>
            </a:r>
            <a:endParaRPr lang="zh-CN" altLang="en-US" dirty="0">
              <a:sym typeface="Huawei Sans" panose="020C0503030203020204" pitchFamily="34" charset="0"/>
            </a:endParaRPr>
          </a:p>
        </p:txBody>
      </p:sp>
      <p:sp>
        <p:nvSpPr>
          <p:cNvPr id="3" name="矩形 2"/>
          <p:cNvSpPr/>
          <p:nvPr/>
        </p:nvSpPr>
        <p:spPr>
          <a:xfrm>
            <a:off x="400398" y="1287887"/>
            <a:ext cx="5082542" cy="338554"/>
          </a:xfrm>
          <a:prstGeom prst="rect">
            <a:avLst/>
          </a:prstGeom>
        </p:spPr>
        <p:txBody>
          <a:bodyPr wrap="square">
            <a:spAutoFit/>
          </a:bodyPr>
          <a:lstStyle/>
          <a:p>
            <a:pPr algn="ctr" defTabSz="1219078"/>
            <a:r>
              <a:rPr lang="zh-CN" altLang="en-US" sz="1600" b="1"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移动应用云化，</a:t>
            </a:r>
            <a:r>
              <a:rPr lang="en-US" altLang="zh-CN" sz="1600" b="1"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ARM</a:t>
            </a:r>
            <a:r>
              <a:rPr lang="zh-CN" altLang="en-US" sz="16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平台同构优势，性能</a:t>
            </a:r>
            <a:r>
              <a:rPr lang="zh-CN" altLang="en-US" sz="1600" b="1"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提升</a:t>
            </a:r>
            <a:endParaRPr lang="zh-CN" altLang="en-US" sz="16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29" name="组合 128"/>
          <p:cNvGrpSpPr/>
          <p:nvPr/>
        </p:nvGrpSpPr>
        <p:grpSpPr>
          <a:xfrm>
            <a:off x="941033" y="1627788"/>
            <a:ext cx="3733800" cy="876148"/>
            <a:chOff x="270673" y="1998147"/>
            <a:chExt cx="3733800" cy="876148"/>
          </a:xfrm>
        </p:grpSpPr>
        <p:sp>
          <p:nvSpPr>
            <p:cNvPr id="8" name="TextBox 17"/>
            <p:cNvSpPr txBox="1"/>
            <p:nvPr/>
          </p:nvSpPr>
          <p:spPr>
            <a:xfrm>
              <a:off x="2676603" y="2230817"/>
              <a:ext cx="1282084" cy="552074"/>
            </a:xfrm>
            <a:prstGeom prst="rect">
              <a:avLst/>
            </a:prstGeom>
            <a:noFill/>
          </p:spPr>
          <p:txBody>
            <a:bodyPr wrap="square" rtlCol="0">
              <a:spAutoFit/>
            </a:bodyPr>
            <a:lstStyle/>
            <a:p>
              <a:pPr algn="ctr" defTabSz="1219078">
                <a:lnSpc>
                  <a:spcPct val="150000"/>
                </a:lnSpc>
              </a:pPr>
              <a:r>
                <a:rPr lang="en-US" altLang="zh-CN" sz="1050" dirty="0">
                  <a:solidFill>
                    <a:srgbClr val="1F497D"/>
                  </a:solidFill>
                  <a:latin typeface="Huawei Sans" panose="020C0503030203020204" pitchFamily="34" charset="0"/>
                  <a:ea typeface="方正兰亭黑简体" panose="02000000000000000000" pitchFamily="2" charset="-122"/>
                  <a:sym typeface="Huawei Sans" panose="020C0503030203020204" pitchFamily="34" charset="0"/>
                </a:rPr>
                <a:t>ARM</a:t>
              </a:r>
              <a:r>
                <a:rPr lang="zh-CN" altLang="en-US" sz="1050" dirty="0">
                  <a:solidFill>
                    <a:srgbClr val="1F497D"/>
                  </a:solidFill>
                  <a:latin typeface="Huawei Sans" panose="020C0503030203020204" pitchFamily="34" charset="0"/>
                  <a:ea typeface="方正兰亭黑简体" panose="02000000000000000000" pitchFamily="2" charset="-122"/>
                  <a:sym typeface="Huawei Sans" panose="020C0503030203020204" pitchFamily="34" charset="0"/>
                </a:rPr>
                <a:t>原生应用</a:t>
              </a:r>
              <a:endParaRPr lang="en-US" altLang="zh-CN" sz="1050" dirty="0">
                <a:solidFill>
                  <a:srgbClr val="1F497D"/>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1219078">
                <a:lnSpc>
                  <a:spcPct val="150000"/>
                </a:lnSpc>
              </a:pPr>
              <a:r>
                <a:rPr lang="zh-CN" altLang="en-US" sz="1050" dirty="0">
                  <a:solidFill>
                    <a:srgbClr val="1F497D"/>
                  </a:solidFill>
                  <a:latin typeface="Huawei Sans" panose="020C0503030203020204" pitchFamily="34" charset="0"/>
                  <a:ea typeface="方正兰亭黑简体" panose="02000000000000000000" pitchFamily="2" charset="-122"/>
                  <a:sym typeface="Huawei Sans" panose="020C0503030203020204" pitchFamily="34" charset="0"/>
                </a:rPr>
                <a:t>迁移到云上运行</a:t>
              </a:r>
            </a:p>
          </p:txBody>
        </p:sp>
        <p:pic>
          <p:nvPicPr>
            <p:cNvPr id="5" name="Picture 8" descr="Image result for android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673" y="2257285"/>
              <a:ext cx="572168" cy="5241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Image result for Cloud"/>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692630" y="1998147"/>
              <a:ext cx="1311843" cy="87614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V="1">
              <a:off x="1299556" y="2587979"/>
              <a:ext cx="1582184" cy="3389"/>
            </a:xfrm>
            <a:prstGeom prst="straightConnector1">
              <a:avLst/>
            </a:prstGeom>
            <a:ln w="190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33"/>
            <p:cNvSpPr txBox="1"/>
            <p:nvPr/>
          </p:nvSpPr>
          <p:spPr>
            <a:xfrm>
              <a:off x="1854214" y="2339315"/>
              <a:ext cx="492443" cy="276999"/>
            </a:xfrm>
            <a:prstGeom prst="rect">
              <a:avLst/>
            </a:prstGeom>
            <a:noFill/>
          </p:spPr>
          <p:txBody>
            <a:bodyPr wrap="none" rtlCol="0">
              <a:spAutoFit/>
            </a:bodyPr>
            <a:lstStyle/>
            <a:p>
              <a:pPr defTabSz="1219078"/>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云化</a:t>
              </a:r>
            </a:p>
          </p:txBody>
        </p:sp>
      </p:grpSp>
      <p:sp>
        <p:nvSpPr>
          <p:cNvPr id="10" name="矩形 9"/>
          <p:cNvSpPr/>
          <p:nvPr/>
        </p:nvSpPr>
        <p:spPr>
          <a:xfrm>
            <a:off x="6940784" y="1253147"/>
            <a:ext cx="3845925" cy="338554"/>
          </a:xfrm>
          <a:prstGeom prst="rect">
            <a:avLst/>
          </a:prstGeom>
        </p:spPr>
        <p:txBody>
          <a:bodyPr wrap="none">
            <a:spAutoFit/>
          </a:bodyPr>
          <a:lstStyle/>
          <a:p>
            <a:pPr defTabSz="1219078"/>
            <a:r>
              <a:rPr lang="zh-CN" altLang="en-US" sz="1600" b="1"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鲲鹏</a:t>
            </a:r>
            <a:r>
              <a:rPr lang="en-US" altLang="zh-CN" sz="1600" b="1"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600" b="1"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昇腾，</a:t>
            </a:r>
            <a:r>
              <a:rPr lang="en-US" altLang="zh-CN" sz="1600" b="1"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6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深度</a:t>
            </a:r>
            <a:r>
              <a:rPr lang="zh-CN" altLang="en-US" sz="1600" b="1"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学习，性能</a:t>
            </a:r>
            <a:r>
              <a:rPr lang="zh-CN" altLang="en-US" sz="16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提升翻倍</a:t>
            </a:r>
          </a:p>
        </p:txBody>
      </p:sp>
      <p:grpSp>
        <p:nvGrpSpPr>
          <p:cNvPr id="91" name="组合 90"/>
          <p:cNvGrpSpPr/>
          <p:nvPr/>
        </p:nvGrpSpPr>
        <p:grpSpPr>
          <a:xfrm>
            <a:off x="854932" y="3314703"/>
            <a:ext cx="5437251" cy="901390"/>
            <a:chOff x="-49427" y="1125538"/>
            <a:chExt cx="6560637" cy="873578"/>
          </a:xfrm>
        </p:grpSpPr>
        <p:sp>
          <p:nvSpPr>
            <p:cNvPr id="92" name="矩形 91"/>
            <p:cNvSpPr/>
            <p:nvPr/>
          </p:nvSpPr>
          <p:spPr>
            <a:xfrm>
              <a:off x="-49427" y="1125538"/>
              <a:ext cx="1953352" cy="86400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endParaRPr lang="zh-CN" altLang="en-US" sz="160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3" name="文本框 92"/>
            <p:cNvSpPr txBox="1"/>
            <p:nvPr/>
          </p:nvSpPr>
          <p:spPr>
            <a:xfrm>
              <a:off x="452622" y="1170830"/>
              <a:ext cx="904496" cy="261678"/>
            </a:xfrm>
            <a:prstGeom prst="rect">
              <a:avLst/>
            </a:prstGeom>
            <a:noFill/>
          </p:spPr>
          <p:txBody>
            <a:bodyPr wrap="square" rtlCol="0">
              <a:spAutoFit/>
            </a:bodyPr>
            <a:lstStyle/>
            <a:p>
              <a:pPr algn="ctr" defTabSz="914218"/>
              <a:r>
                <a:rPr lang="zh-CN" altLang="en-US" sz="11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汽车行业</a:t>
              </a:r>
            </a:p>
          </p:txBody>
        </p:sp>
        <p:sp>
          <p:nvSpPr>
            <p:cNvPr id="94" name="文本框 93"/>
            <p:cNvSpPr txBox="1"/>
            <p:nvPr/>
          </p:nvSpPr>
          <p:spPr>
            <a:xfrm>
              <a:off x="890820" y="1505849"/>
              <a:ext cx="904424" cy="246082"/>
            </a:xfrm>
            <a:prstGeom prst="rect">
              <a:avLst/>
            </a:prstGeom>
            <a:noFill/>
          </p:spPr>
          <p:txBody>
            <a:bodyPr wrap="square" rtlCol="0">
              <a:spAutoFit/>
            </a:bodyPr>
            <a:lstStyle/>
            <a:p>
              <a:pPr algn="ctr" defTabSz="914218"/>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自动驾驶</a:t>
              </a:r>
            </a:p>
          </p:txBody>
        </p:sp>
        <p:sp>
          <p:nvSpPr>
            <p:cNvPr id="95" name="文本框 94"/>
            <p:cNvSpPr txBox="1"/>
            <p:nvPr/>
          </p:nvSpPr>
          <p:spPr>
            <a:xfrm>
              <a:off x="119615" y="1518578"/>
              <a:ext cx="780014" cy="246082"/>
            </a:xfrm>
            <a:prstGeom prst="rect">
              <a:avLst/>
            </a:prstGeom>
            <a:noFill/>
          </p:spPr>
          <p:txBody>
            <a:bodyPr wrap="square" rtlCol="0">
              <a:spAutoFit/>
            </a:bodyPr>
            <a:lstStyle/>
            <a:p>
              <a:pPr algn="ctr" defTabSz="914218"/>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车联网</a:t>
              </a:r>
            </a:p>
          </p:txBody>
        </p:sp>
        <p:sp>
          <p:nvSpPr>
            <p:cNvPr id="96" name="矩形 95"/>
            <p:cNvSpPr/>
            <p:nvPr/>
          </p:nvSpPr>
          <p:spPr>
            <a:xfrm>
              <a:off x="2130061" y="1125538"/>
              <a:ext cx="2017138" cy="86400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endParaRPr lang="zh-CN" altLang="en-US" sz="160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7" name="文本框 96"/>
            <p:cNvSpPr txBox="1"/>
            <p:nvPr/>
          </p:nvSpPr>
          <p:spPr>
            <a:xfrm>
              <a:off x="2596030" y="1161041"/>
              <a:ext cx="1093404" cy="261678"/>
            </a:xfrm>
            <a:prstGeom prst="rect">
              <a:avLst/>
            </a:prstGeom>
            <a:noFill/>
          </p:spPr>
          <p:txBody>
            <a:bodyPr wrap="square" rtlCol="0">
              <a:spAutoFit/>
            </a:bodyPr>
            <a:lstStyle/>
            <a:p>
              <a:pPr algn="ctr" defTabSz="914218"/>
              <a:r>
                <a:rPr lang="zh-CN" altLang="en-US" sz="11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互联网行业</a:t>
              </a:r>
            </a:p>
          </p:txBody>
        </p:sp>
        <p:sp>
          <p:nvSpPr>
            <p:cNvPr id="98" name="文本框 97"/>
            <p:cNvSpPr txBox="1"/>
            <p:nvPr/>
          </p:nvSpPr>
          <p:spPr>
            <a:xfrm>
              <a:off x="2142154" y="1722475"/>
              <a:ext cx="1220924" cy="246082"/>
            </a:xfrm>
            <a:prstGeom prst="rect">
              <a:avLst/>
            </a:prstGeom>
            <a:noFill/>
          </p:spPr>
          <p:txBody>
            <a:bodyPr wrap="square" rtlCol="0">
              <a:spAutoFit/>
            </a:bodyPr>
            <a:lstStyle/>
            <a:p>
              <a:pPr algn="ctr" defTabSz="914218"/>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移动应用分析</a:t>
              </a:r>
            </a:p>
          </p:txBody>
        </p:sp>
        <p:sp>
          <p:nvSpPr>
            <p:cNvPr id="99" name="文本框 98"/>
            <p:cNvSpPr txBox="1"/>
            <p:nvPr/>
          </p:nvSpPr>
          <p:spPr>
            <a:xfrm>
              <a:off x="2229724" y="1470896"/>
              <a:ext cx="901962" cy="246082"/>
            </a:xfrm>
            <a:prstGeom prst="rect">
              <a:avLst/>
            </a:prstGeom>
            <a:noFill/>
          </p:spPr>
          <p:txBody>
            <a:bodyPr wrap="square" rtlCol="0">
              <a:spAutoFit/>
            </a:bodyPr>
            <a:lstStyle/>
            <a:p>
              <a:pPr algn="ctr" defTabSz="914218"/>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内容推荐</a:t>
              </a:r>
            </a:p>
          </p:txBody>
        </p:sp>
        <p:sp>
          <p:nvSpPr>
            <p:cNvPr id="100" name="文本框 99"/>
            <p:cNvSpPr txBox="1"/>
            <p:nvPr/>
          </p:nvSpPr>
          <p:spPr>
            <a:xfrm>
              <a:off x="3173969" y="1716789"/>
              <a:ext cx="959213" cy="246082"/>
            </a:xfrm>
            <a:prstGeom prst="rect">
              <a:avLst/>
            </a:prstGeom>
            <a:noFill/>
          </p:spPr>
          <p:txBody>
            <a:bodyPr wrap="square" rtlCol="0">
              <a:spAutoFit/>
            </a:bodyPr>
            <a:lstStyle/>
            <a:p>
              <a:pPr algn="ctr" defTabSz="914218"/>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运营分析</a:t>
              </a:r>
            </a:p>
          </p:txBody>
        </p:sp>
        <p:sp>
          <p:nvSpPr>
            <p:cNvPr id="101" name="文本框 100"/>
            <p:cNvSpPr txBox="1"/>
            <p:nvPr/>
          </p:nvSpPr>
          <p:spPr>
            <a:xfrm>
              <a:off x="3178652" y="1470381"/>
              <a:ext cx="981151" cy="252094"/>
            </a:xfrm>
            <a:prstGeom prst="rect">
              <a:avLst/>
            </a:prstGeom>
            <a:noFill/>
          </p:spPr>
          <p:txBody>
            <a:bodyPr wrap="square" rtlCol="0">
              <a:spAutoFit/>
            </a:bodyPr>
            <a:lstStyle/>
            <a:p>
              <a:pPr algn="ctr" defTabSz="914218"/>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用户画像</a:t>
              </a:r>
            </a:p>
          </p:txBody>
        </p:sp>
        <p:sp>
          <p:nvSpPr>
            <p:cNvPr id="102" name="矩形 101"/>
            <p:cNvSpPr/>
            <p:nvPr/>
          </p:nvSpPr>
          <p:spPr>
            <a:xfrm>
              <a:off x="4278472" y="1135116"/>
              <a:ext cx="2212647" cy="86400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endParaRPr lang="zh-CN" altLang="en-US" sz="160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3" name="文本框 102"/>
            <p:cNvSpPr txBox="1"/>
            <p:nvPr/>
          </p:nvSpPr>
          <p:spPr>
            <a:xfrm>
              <a:off x="4572451" y="1161041"/>
              <a:ext cx="1403584" cy="261678"/>
            </a:xfrm>
            <a:prstGeom prst="rect">
              <a:avLst/>
            </a:prstGeom>
            <a:noFill/>
          </p:spPr>
          <p:txBody>
            <a:bodyPr wrap="square" rtlCol="0">
              <a:spAutoFit/>
            </a:bodyPr>
            <a:lstStyle/>
            <a:p>
              <a:pPr algn="ctr" defTabSz="914218"/>
              <a:r>
                <a:rPr lang="zh-CN" altLang="en-US" sz="11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气象和空间行业</a:t>
              </a:r>
            </a:p>
          </p:txBody>
        </p:sp>
        <p:sp>
          <p:nvSpPr>
            <p:cNvPr id="104" name="文本框 103"/>
            <p:cNvSpPr txBox="1"/>
            <p:nvPr/>
          </p:nvSpPr>
          <p:spPr>
            <a:xfrm>
              <a:off x="4251853" y="1715701"/>
              <a:ext cx="1220541" cy="246082"/>
            </a:xfrm>
            <a:prstGeom prst="rect">
              <a:avLst/>
            </a:prstGeom>
            <a:noFill/>
          </p:spPr>
          <p:txBody>
            <a:bodyPr wrap="square" rtlCol="0">
              <a:spAutoFit/>
            </a:bodyPr>
            <a:lstStyle/>
            <a:p>
              <a:pPr algn="ctr" defTabSz="914218"/>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气象洋流分析</a:t>
              </a:r>
            </a:p>
          </p:txBody>
        </p:sp>
        <p:sp>
          <p:nvSpPr>
            <p:cNvPr id="105" name="文本框 104"/>
            <p:cNvSpPr txBox="1"/>
            <p:nvPr/>
          </p:nvSpPr>
          <p:spPr>
            <a:xfrm>
              <a:off x="4322665" y="1485250"/>
              <a:ext cx="881761" cy="246082"/>
            </a:xfrm>
            <a:prstGeom prst="rect">
              <a:avLst/>
            </a:prstGeom>
            <a:noFill/>
          </p:spPr>
          <p:txBody>
            <a:bodyPr wrap="square" rtlCol="0">
              <a:spAutoFit/>
            </a:bodyPr>
            <a:lstStyle/>
            <a:p>
              <a:pPr algn="ctr" defTabSz="914218"/>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地理信息</a:t>
              </a:r>
            </a:p>
          </p:txBody>
        </p:sp>
        <p:sp>
          <p:nvSpPr>
            <p:cNvPr id="106" name="文本框 105"/>
            <p:cNvSpPr txBox="1"/>
            <p:nvPr/>
          </p:nvSpPr>
          <p:spPr>
            <a:xfrm>
              <a:off x="5270580" y="1715701"/>
              <a:ext cx="1237151" cy="246082"/>
            </a:xfrm>
            <a:prstGeom prst="rect">
              <a:avLst/>
            </a:prstGeom>
            <a:noFill/>
          </p:spPr>
          <p:txBody>
            <a:bodyPr wrap="square" rtlCol="0">
              <a:spAutoFit/>
            </a:bodyPr>
            <a:lstStyle/>
            <a:p>
              <a:pPr algn="ctr" defTabSz="914218"/>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地质灾害分析</a:t>
              </a:r>
            </a:p>
          </p:txBody>
        </p:sp>
        <p:sp>
          <p:nvSpPr>
            <p:cNvPr id="107" name="文本框 106"/>
            <p:cNvSpPr txBox="1"/>
            <p:nvPr/>
          </p:nvSpPr>
          <p:spPr>
            <a:xfrm>
              <a:off x="5322445" y="1494535"/>
              <a:ext cx="1188765" cy="246082"/>
            </a:xfrm>
            <a:prstGeom prst="rect">
              <a:avLst/>
            </a:prstGeom>
            <a:noFill/>
          </p:spPr>
          <p:txBody>
            <a:bodyPr wrap="square" rtlCol="0">
              <a:spAutoFit/>
            </a:bodyPr>
            <a:lstStyle/>
            <a:p>
              <a:pPr algn="ctr" defTabSz="914218"/>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水污染分析</a:t>
              </a:r>
            </a:p>
          </p:txBody>
        </p:sp>
      </p:grpSp>
      <p:sp>
        <p:nvSpPr>
          <p:cNvPr id="108" name="矩形 107"/>
          <p:cNvSpPr/>
          <p:nvPr/>
        </p:nvSpPr>
        <p:spPr>
          <a:xfrm>
            <a:off x="1864526" y="2852986"/>
            <a:ext cx="3269421" cy="338554"/>
          </a:xfrm>
          <a:prstGeom prst="rect">
            <a:avLst/>
          </a:prstGeom>
        </p:spPr>
        <p:txBody>
          <a:bodyPr wrap="none">
            <a:spAutoFit/>
          </a:bodyPr>
          <a:lstStyle/>
          <a:p>
            <a:r>
              <a:rPr lang="zh-CN" altLang="en-US" sz="1600" b="1"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鲲鹏大数据</a:t>
            </a:r>
            <a:r>
              <a:rPr lang="en-US" altLang="zh-CN" sz="1600" b="1" dirty="0" err="1"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BigData</a:t>
            </a:r>
            <a:r>
              <a:rPr lang="en-US" altLang="zh-CN" sz="1600" b="1"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6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Pro</a:t>
            </a:r>
            <a:r>
              <a:rPr lang="zh-CN" altLang="en-US" sz="16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解决方案</a:t>
            </a:r>
          </a:p>
        </p:txBody>
      </p:sp>
      <p:sp>
        <p:nvSpPr>
          <p:cNvPr id="109" name="矩形 108"/>
          <p:cNvSpPr/>
          <p:nvPr/>
        </p:nvSpPr>
        <p:spPr>
          <a:xfrm>
            <a:off x="1039189" y="3504311"/>
            <a:ext cx="1628833" cy="313034"/>
          </a:xfrm>
          <a:prstGeom prst="rect">
            <a:avLst/>
          </a:prstGeom>
        </p:spPr>
        <p:txBody>
          <a:bodyPr wrap="square">
            <a:spAutoFit/>
          </a:bodyPr>
          <a:lstStyle/>
          <a:p>
            <a:pPr defTabSz="1219078">
              <a:lnSpc>
                <a:spcPct val="130000"/>
              </a:lnSpc>
              <a:spcBef>
                <a:spcPts val="600"/>
              </a:spcBef>
            </a:pPr>
            <a:r>
              <a:rPr lang="zh-CN" altLang="en-US" sz="12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提升性价比</a:t>
            </a:r>
            <a:endPar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32" name="图片 131"/>
          <p:cNvPicPr>
            <a:picLocks noChangeAspect="1"/>
          </p:cNvPicPr>
          <p:nvPr/>
        </p:nvPicPr>
        <p:blipFill>
          <a:blip r:embed="rId4"/>
          <a:stretch>
            <a:fillRect/>
          </a:stretch>
        </p:blipFill>
        <p:spPr>
          <a:xfrm>
            <a:off x="6847517" y="1727064"/>
            <a:ext cx="4184276" cy="853663"/>
          </a:xfrm>
          <a:prstGeom prst="rect">
            <a:avLst/>
          </a:prstGeom>
        </p:spPr>
      </p:pic>
      <p:sp>
        <p:nvSpPr>
          <p:cNvPr id="135" name="矩形 134"/>
          <p:cNvSpPr/>
          <p:nvPr/>
        </p:nvSpPr>
        <p:spPr>
          <a:xfrm>
            <a:off x="2923752" y="3523586"/>
            <a:ext cx="986167" cy="276999"/>
          </a:xfrm>
          <a:prstGeom prst="rect">
            <a:avLst/>
          </a:prstGeom>
        </p:spPr>
        <p:txBody>
          <a:bodyPr wrap="none">
            <a:spAutoFit/>
          </a:bodyPr>
          <a:lstStyle/>
          <a:p>
            <a:r>
              <a:rPr lang="zh-CN" altLang="en-US" sz="12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性能提升</a:t>
            </a:r>
            <a:endParaRPr lang="zh-CN" altLang="en-US"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6" name="矩形 135"/>
          <p:cNvSpPr/>
          <p:nvPr/>
        </p:nvSpPr>
        <p:spPr>
          <a:xfrm>
            <a:off x="4551413" y="3476226"/>
            <a:ext cx="1293944" cy="313034"/>
          </a:xfrm>
          <a:prstGeom prst="rect">
            <a:avLst/>
          </a:prstGeom>
        </p:spPr>
        <p:txBody>
          <a:bodyPr wrap="none">
            <a:spAutoFit/>
          </a:bodyPr>
          <a:lstStyle/>
          <a:p>
            <a:pPr defTabSz="1219078">
              <a:lnSpc>
                <a:spcPct val="130000"/>
              </a:lnSpc>
              <a:spcBef>
                <a:spcPts val="600"/>
              </a:spcBef>
            </a:pPr>
            <a:r>
              <a:rPr lang="zh-CN" altLang="en-US" sz="12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训练</a:t>
            </a:r>
            <a:r>
              <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效率</a:t>
            </a:r>
            <a:r>
              <a:rPr lang="zh-CN" altLang="en-US" sz="12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提升</a:t>
            </a:r>
            <a:endPar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7" name="矩形 136"/>
          <p:cNvSpPr/>
          <p:nvPr/>
        </p:nvSpPr>
        <p:spPr>
          <a:xfrm>
            <a:off x="6569066" y="3191540"/>
            <a:ext cx="4894915" cy="1143277"/>
          </a:xfrm>
          <a:prstGeom prst="rect">
            <a:avLst/>
          </a:prstGeom>
          <a:solidFill>
            <a:schemeClr val="bg1">
              <a:lumMod val="95000"/>
            </a:schemeClr>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8" name="矩形 137"/>
          <p:cNvSpPr/>
          <p:nvPr/>
        </p:nvSpPr>
        <p:spPr>
          <a:xfrm>
            <a:off x="6918019" y="2881060"/>
            <a:ext cx="4140877" cy="338554"/>
          </a:xfrm>
          <a:prstGeom prst="rect">
            <a:avLst/>
          </a:prstGeom>
        </p:spPr>
        <p:txBody>
          <a:bodyPr wrap="none">
            <a:spAutoFit/>
          </a:bodyPr>
          <a:lstStyle/>
          <a:p>
            <a:r>
              <a:rPr lang="zh-CN" altLang="en-US" sz="1600" b="1"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鲲鹏</a:t>
            </a:r>
            <a:r>
              <a:rPr lang="en-US" altLang="zh-CN" sz="1600" b="1"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HPC</a:t>
            </a:r>
            <a:r>
              <a:rPr lang="zh-CN" altLang="en-US" sz="1600" b="1"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高性能计算解决方案，</a:t>
            </a:r>
            <a:r>
              <a:rPr lang="zh-CN" altLang="en-US" sz="16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性价比</a:t>
            </a:r>
            <a:r>
              <a:rPr lang="zh-CN" altLang="en-US" sz="1600" b="1"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领先</a:t>
            </a:r>
            <a:endParaRPr lang="zh-CN" altLang="en-US" sz="16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52" name="组合 151"/>
          <p:cNvGrpSpPr/>
          <p:nvPr/>
        </p:nvGrpSpPr>
        <p:grpSpPr>
          <a:xfrm>
            <a:off x="6636732" y="3338880"/>
            <a:ext cx="4711089" cy="969325"/>
            <a:chOff x="411957" y="1694559"/>
            <a:chExt cx="5691632" cy="1394124"/>
          </a:xfrm>
        </p:grpSpPr>
        <p:grpSp>
          <p:nvGrpSpPr>
            <p:cNvPr id="139" name="组合 108"/>
            <p:cNvGrpSpPr/>
            <p:nvPr/>
          </p:nvGrpSpPr>
          <p:grpSpPr>
            <a:xfrm>
              <a:off x="758148" y="1863631"/>
              <a:ext cx="238520" cy="580438"/>
              <a:chOff x="6497638" y="3176588"/>
              <a:chExt cx="398463" cy="407987"/>
            </a:xfrm>
            <a:solidFill>
              <a:schemeClr val="bg1"/>
            </a:solidFill>
          </p:grpSpPr>
          <p:sp>
            <p:nvSpPr>
              <p:cNvPr id="140" name="Freeform 6"/>
              <p:cNvSpPr>
                <a:spLocks noEditPoints="1"/>
              </p:cNvSpPr>
              <p:nvPr/>
            </p:nvSpPr>
            <p:spPr bwMode="auto">
              <a:xfrm>
                <a:off x="6497638" y="3343275"/>
                <a:ext cx="398463" cy="241300"/>
              </a:xfrm>
              <a:custGeom>
                <a:avLst/>
                <a:gdLst>
                  <a:gd name="T0" fmla="*/ 20 w 88"/>
                  <a:gd name="T1" fmla="*/ 39 h 52"/>
                  <a:gd name="T2" fmla="*/ 16 w 88"/>
                  <a:gd name="T3" fmla="*/ 41 h 52"/>
                  <a:gd name="T4" fmla="*/ 2 w 88"/>
                  <a:gd name="T5" fmla="*/ 44 h 52"/>
                  <a:gd name="T6" fmla="*/ 0 w 88"/>
                  <a:gd name="T7" fmla="*/ 7 h 52"/>
                  <a:gd name="T8" fmla="*/ 13 w 88"/>
                  <a:gd name="T9" fmla="*/ 4 h 52"/>
                  <a:gd name="T10" fmla="*/ 16 w 88"/>
                  <a:gd name="T11" fmla="*/ 12 h 52"/>
                  <a:gd name="T12" fmla="*/ 23 w 88"/>
                  <a:gd name="T13" fmla="*/ 8 h 52"/>
                  <a:gd name="T14" fmla="*/ 26 w 88"/>
                  <a:gd name="T15" fmla="*/ 7 h 52"/>
                  <a:gd name="T16" fmla="*/ 31 w 88"/>
                  <a:gd name="T17" fmla="*/ 0 h 52"/>
                  <a:gd name="T18" fmla="*/ 58 w 88"/>
                  <a:gd name="T19" fmla="*/ 1 h 52"/>
                  <a:gd name="T20" fmla="*/ 64 w 88"/>
                  <a:gd name="T21" fmla="*/ 8 h 52"/>
                  <a:gd name="T22" fmla="*/ 72 w 88"/>
                  <a:gd name="T23" fmla="*/ 12 h 52"/>
                  <a:gd name="T24" fmla="*/ 74 w 88"/>
                  <a:gd name="T25" fmla="*/ 4 h 52"/>
                  <a:gd name="T26" fmla="*/ 88 w 88"/>
                  <a:gd name="T27" fmla="*/ 7 h 52"/>
                  <a:gd name="T28" fmla="*/ 85 w 88"/>
                  <a:gd name="T29" fmla="*/ 44 h 52"/>
                  <a:gd name="T30" fmla="*/ 72 w 88"/>
                  <a:gd name="T31" fmla="*/ 41 h 52"/>
                  <a:gd name="T32" fmla="*/ 67 w 88"/>
                  <a:gd name="T33" fmla="*/ 39 h 52"/>
                  <a:gd name="T34" fmla="*/ 14 w 88"/>
                  <a:gd name="T35" fmla="*/ 35 h 52"/>
                  <a:gd name="T36" fmla="*/ 23 w 88"/>
                  <a:gd name="T37" fmla="*/ 36 h 52"/>
                  <a:gd name="T38" fmla="*/ 64 w 88"/>
                  <a:gd name="T39" fmla="*/ 36 h 52"/>
                  <a:gd name="T40" fmla="*/ 74 w 88"/>
                  <a:gd name="T41" fmla="*/ 35 h 52"/>
                  <a:gd name="T42" fmla="*/ 76 w 88"/>
                  <a:gd name="T43" fmla="*/ 40 h 52"/>
                  <a:gd name="T44" fmla="*/ 84 w 88"/>
                  <a:gd name="T45" fmla="*/ 8 h 52"/>
                  <a:gd name="T46" fmla="*/ 76 w 88"/>
                  <a:gd name="T47" fmla="*/ 14 h 52"/>
                  <a:gd name="T48" fmla="*/ 66 w 88"/>
                  <a:gd name="T49" fmla="*/ 16 h 52"/>
                  <a:gd name="T50" fmla="*/ 61 w 88"/>
                  <a:gd name="T51" fmla="*/ 11 h 52"/>
                  <a:gd name="T52" fmla="*/ 58 w 88"/>
                  <a:gd name="T53" fmla="*/ 9 h 52"/>
                  <a:gd name="T54" fmla="*/ 32 w 88"/>
                  <a:gd name="T55" fmla="*/ 4 h 52"/>
                  <a:gd name="T56" fmla="*/ 28 w 88"/>
                  <a:gd name="T57" fmla="*/ 11 h 52"/>
                  <a:gd name="T58" fmla="*/ 23 w 88"/>
                  <a:gd name="T59" fmla="*/ 15 h 52"/>
                  <a:gd name="T60" fmla="*/ 14 w 88"/>
                  <a:gd name="T61" fmla="*/ 16 h 52"/>
                  <a:gd name="T62" fmla="*/ 12 w 88"/>
                  <a:gd name="T63" fmla="*/ 8 h 52"/>
                  <a:gd name="T64" fmla="*/ 4 w 88"/>
                  <a:gd name="T65" fmla="*/ 40 h 52"/>
                  <a:gd name="T66" fmla="*/ 12 w 88"/>
                  <a:gd name="T6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52">
                    <a:moveTo>
                      <a:pt x="44" y="52"/>
                    </a:moveTo>
                    <a:cubicBezTo>
                      <a:pt x="34" y="52"/>
                      <a:pt x="25" y="47"/>
                      <a:pt x="20" y="39"/>
                    </a:cubicBezTo>
                    <a:cubicBezTo>
                      <a:pt x="16" y="39"/>
                      <a:pt x="16" y="39"/>
                      <a:pt x="16" y="39"/>
                    </a:cubicBezTo>
                    <a:cubicBezTo>
                      <a:pt x="16" y="41"/>
                      <a:pt x="16" y="41"/>
                      <a:pt x="16" y="41"/>
                    </a:cubicBezTo>
                    <a:cubicBezTo>
                      <a:pt x="16" y="43"/>
                      <a:pt x="14" y="44"/>
                      <a:pt x="13" y="44"/>
                    </a:cubicBezTo>
                    <a:cubicBezTo>
                      <a:pt x="2" y="44"/>
                      <a:pt x="2" y="44"/>
                      <a:pt x="2" y="44"/>
                    </a:cubicBezTo>
                    <a:cubicBezTo>
                      <a:pt x="1" y="44"/>
                      <a:pt x="0" y="43"/>
                      <a:pt x="0" y="41"/>
                    </a:cubicBezTo>
                    <a:cubicBezTo>
                      <a:pt x="0" y="7"/>
                      <a:pt x="0" y="7"/>
                      <a:pt x="0" y="7"/>
                    </a:cubicBezTo>
                    <a:cubicBezTo>
                      <a:pt x="0" y="5"/>
                      <a:pt x="1" y="4"/>
                      <a:pt x="2" y="4"/>
                    </a:cubicBezTo>
                    <a:cubicBezTo>
                      <a:pt x="13" y="4"/>
                      <a:pt x="13" y="4"/>
                      <a:pt x="13" y="4"/>
                    </a:cubicBezTo>
                    <a:cubicBezTo>
                      <a:pt x="14" y="4"/>
                      <a:pt x="16" y="5"/>
                      <a:pt x="16" y="7"/>
                    </a:cubicBezTo>
                    <a:cubicBezTo>
                      <a:pt x="16" y="12"/>
                      <a:pt x="16" y="12"/>
                      <a:pt x="16" y="12"/>
                    </a:cubicBezTo>
                    <a:cubicBezTo>
                      <a:pt x="20" y="12"/>
                      <a:pt x="20" y="12"/>
                      <a:pt x="20" y="12"/>
                    </a:cubicBezTo>
                    <a:cubicBezTo>
                      <a:pt x="21" y="11"/>
                      <a:pt x="22" y="9"/>
                      <a:pt x="23" y="8"/>
                    </a:cubicBezTo>
                    <a:cubicBezTo>
                      <a:pt x="24" y="7"/>
                      <a:pt x="25" y="7"/>
                      <a:pt x="26" y="7"/>
                    </a:cubicBezTo>
                    <a:cubicBezTo>
                      <a:pt x="26" y="7"/>
                      <a:pt x="26" y="7"/>
                      <a:pt x="26" y="7"/>
                    </a:cubicBezTo>
                    <a:cubicBezTo>
                      <a:pt x="29" y="1"/>
                      <a:pt x="29" y="1"/>
                      <a:pt x="29" y="1"/>
                    </a:cubicBezTo>
                    <a:cubicBezTo>
                      <a:pt x="29" y="1"/>
                      <a:pt x="30" y="0"/>
                      <a:pt x="31" y="0"/>
                    </a:cubicBezTo>
                    <a:cubicBezTo>
                      <a:pt x="57" y="0"/>
                      <a:pt x="57" y="0"/>
                      <a:pt x="57" y="0"/>
                    </a:cubicBezTo>
                    <a:cubicBezTo>
                      <a:pt x="57" y="0"/>
                      <a:pt x="58" y="1"/>
                      <a:pt x="58" y="1"/>
                    </a:cubicBezTo>
                    <a:cubicBezTo>
                      <a:pt x="61" y="7"/>
                      <a:pt x="61" y="7"/>
                      <a:pt x="61" y="7"/>
                    </a:cubicBezTo>
                    <a:cubicBezTo>
                      <a:pt x="62" y="7"/>
                      <a:pt x="63" y="7"/>
                      <a:pt x="64" y="8"/>
                    </a:cubicBezTo>
                    <a:cubicBezTo>
                      <a:pt x="65" y="9"/>
                      <a:pt x="66" y="11"/>
                      <a:pt x="67" y="12"/>
                    </a:cubicBezTo>
                    <a:cubicBezTo>
                      <a:pt x="72" y="12"/>
                      <a:pt x="72" y="12"/>
                      <a:pt x="72" y="12"/>
                    </a:cubicBezTo>
                    <a:cubicBezTo>
                      <a:pt x="72" y="7"/>
                      <a:pt x="72" y="7"/>
                      <a:pt x="72" y="7"/>
                    </a:cubicBezTo>
                    <a:cubicBezTo>
                      <a:pt x="72" y="5"/>
                      <a:pt x="73" y="4"/>
                      <a:pt x="74" y="4"/>
                    </a:cubicBezTo>
                    <a:cubicBezTo>
                      <a:pt x="85" y="4"/>
                      <a:pt x="85" y="4"/>
                      <a:pt x="85" y="4"/>
                    </a:cubicBezTo>
                    <a:cubicBezTo>
                      <a:pt x="86" y="4"/>
                      <a:pt x="88" y="5"/>
                      <a:pt x="88" y="7"/>
                    </a:cubicBezTo>
                    <a:cubicBezTo>
                      <a:pt x="88" y="41"/>
                      <a:pt x="88" y="41"/>
                      <a:pt x="88" y="41"/>
                    </a:cubicBezTo>
                    <a:cubicBezTo>
                      <a:pt x="88" y="43"/>
                      <a:pt x="86" y="44"/>
                      <a:pt x="85" y="44"/>
                    </a:cubicBezTo>
                    <a:cubicBezTo>
                      <a:pt x="74" y="44"/>
                      <a:pt x="74" y="44"/>
                      <a:pt x="74" y="44"/>
                    </a:cubicBezTo>
                    <a:cubicBezTo>
                      <a:pt x="73" y="44"/>
                      <a:pt x="72" y="43"/>
                      <a:pt x="72" y="41"/>
                    </a:cubicBezTo>
                    <a:cubicBezTo>
                      <a:pt x="72" y="39"/>
                      <a:pt x="72" y="39"/>
                      <a:pt x="72" y="39"/>
                    </a:cubicBezTo>
                    <a:cubicBezTo>
                      <a:pt x="67" y="39"/>
                      <a:pt x="67" y="39"/>
                      <a:pt x="67" y="39"/>
                    </a:cubicBezTo>
                    <a:cubicBezTo>
                      <a:pt x="62" y="47"/>
                      <a:pt x="53" y="52"/>
                      <a:pt x="44" y="52"/>
                    </a:cubicBezTo>
                    <a:close/>
                    <a:moveTo>
                      <a:pt x="14" y="35"/>
                    </a:moveTo>
                    <a:cubicBezTo>
                      <a:pt x="22" y="35"/>
                      <a:pt x="22" y="35"/>
                      <a:pt x="22" y="35"/>
                    </a:cubicBezTo>
                    <a:cubicBezTo>
                      <a:pt x="22" y="35"/>
                      <a:pt x="23" y="35"/>
                      <a:pt x="23" y="36"/>
                    </a:cubicBezTo>
                    <a:cubicBezTo>
                      <a:pt x="27" y="43"/>
                      <a:pt x="35" y="48"/>
                      <a:pt x="44" y="48"/>
                    </a:cubicBezTo>
                    <a:cubicBezTo>
                      <a:pt x="52" y="48"/>
                      <a:pt x="60" y="43"/>
                      <a:pt x="64" y="36"/>
                    </a:cubicBezTo>
                    <a:cubicBezTo>
                      <a:pt x="64" y="35"/>
                      <a:pt x="65" y="35"/>
                      <a:pt x="66" y="35"/>
                    </a:cubicBezTo>
                    <a:cubicBezTo>
                      <a:pt x="74" y="35"/>
                      <a:pt x="74" y="35"/>
                      <a:pt x="74" y="35"/>
                    </a:cubicBezTo>
                    <a:cubicBezTo>
                      <a:pt x="75" y="35"/>
                      <a:pt x="76" y="36"/>
                      <a:pt x="76" y="37"/>
                    </a:cubicBezTo>
                    <a:cubicBezTo>
                      <a:pt x="76" y="40"/>
                      <a:pt x="76" y="40"/>
                      <a:pt x="76" y="40"/>
                    </a:cubicBezTo>
                    <a:cubicBezTo>
                      <a:pt x="84" y="40"/>
                      <a:pt x="84" y="40"/>
                      <a:pt x="84" y="40"/>
                    </a:cubicBezTo>
                    <a:cubicBezTo>
                      <a:pt x="84" y="8"/>
                      <a:pt x="84" y="8"/>
                      <a:pt x="84" y="8"/>
                    </a:cubicBezTo>
                    <a:cubicBezTo>
                      <a:pt x="76" y="8"/>
                      <a:pt x="76" y="8"/>
                      <a:pt x="76" y="8"/>
                    </a:cubicBezTo>
                    <a:cubicBezTo>
                      <a:pt x="76" y="14"/>
                      <a:pt x="76" y="14"/>
                      <a:pt x="76" y="14"/>
                    </a:cubicBezTo>
                    <a:cubicBezTo>
                      <a:pt x="76" y="15"/>
                      <a:pt x="75" y="16"/>
                      <a:pt x="74" y="16"/>
                    </a:cubicBezTo>
                    <a:cubicBezTo>
                      <a:pt x="66" y="16"/>
                      <a:pt x="66" y="16"/>
                      <a:pt x="66" y="16"/>
                    </a:cubicBezTo>
                    <a:cubicBezTo>
                      <a:pt x="65" y="16"/>
                      <a:pt x="64" y="16"/>
                      <a:pt x="64" y="15"/>
                    </a:cubicBezTo>
                    <a:cubicBezTo>
                      <a:pt x="63" y="14"/>
                      <a:pt x="62" y="12"/>
                      <a:pt x="61" y="11"/>
                    </a:cubicBezTo>
                    <a:cubicBezTo>
                      <a:pt x="59" y="11"/>
                      <a:pt x="59" y="11"/>
                      <a:pt x="59" y="11"/>
                    </a:cubicBezTo>
                    <a:cubicBezTo>
                      <a:pt x="59" y="11"/>
                      <a:pt x="58" y="10"/>
                      <a:pt x="58" y="9"/>
                    </a:cubicBezTo>
                    <a:cubicBezTo>
                      <a:pt x="55" y="4"/>
                      <a:pt x="55" y="4"/>
                      <a:pt x="55" y="4"/>
                    </a:cubicBezTo>
                    <a:cubicBezTo>
                      <a:pt x="32" y="4"/>
                      <a:pt x="32" y="4"/>
                      <a:pt x="32" y="4"/>
                    </a:cubicBezTo>
                    <a:cubicBezTo>
                      <a:pt x="30" y="9"/>
                      <a:pt x="30" y="9"/>
                      <a:pt x="30" y="9"/>
                    </a:cubicBezTo>
                    <a:cubicBezTo>
                      <a:pt x="29" y="10"/>
                      <a:pt x="29" y="11"/>
                      <a:pt x="28" y="11"/>
                    </a:cubicBezTo>
                    <a:cubicBezTo>
                      <a:pt x="26" y="11"/>
                      <a:pt x="26" y="11"/>
                      <a:pt x="26" y="11"/>
                    </a:cubicBezTo>
                    <a:cubicBezTo>
                      <a:pt x="25" y="12"/>
                      <a:pt x="24" y="14"/>
                      <a:pt x="23" y="15"/>
                    </a:cubicBezTo>
                    <a:cubicBezTo>
                      <a:pt x="23" y="16"/>
                      <a:pt x="22" y="16"/>
                      <a:pt x="22" y="16"/>
                    </a:cubicBezTo>
                    <a:cubicBezTo>
                      <a:pt x="14" y="16"/>
                      <a:pt x="14" y="16"/>
                      <a:pt x="14" y="16"/>
                    </a:cubicBezTo>
                    <a:cubicBezTo>
                      <a:pt x="13" y="16"/>
                      <a:pt x="12" y="15"/>
                      <a:pt x="12" y="14"/>
                    </a:cubicBezTo>
                    <a:cubicBezTo>
                      <a:pt x="12" y="8"/>
                      <a:pt x="12" y="8"/>
                      <a:pt x="12" y="8"/>
                    </a:cubicBezTo>
                    <a:cubicBezTo>
                      <a:pt x="4" y="8"/>
                      <a:pt x="4" y="8"/>
                      <a:pt x="4" y="8"/>
                    </a:cubicBezTo>
                    <a:cubicBezTo>
                      <a:pt x="4" y="40"/>
                      <a:pt x="4" y="40"/>
                      <a:pt x="4" y="40"/>
                    </a:cubicBezTo>
                    <a:cubicBezTo>
                      <a:pt x="12" y="40"/>
                      <a:pt x="12" y="40"/>
                      <a:pt x="12" y="40"/>
                    </a:cubicBezTo>
                    <a:cubicBezTo>
                      <a:pt x="12" y="37"/>
                      <a:pt x="12" y="37"/>
                      <a:pt x="12" y="37"/>
                    </a:cubicBezTo>
                    <a:cubicBezTo>
                      <a:pt x="12" y="36"/>
                      <a:pt x="13" y="35"/>
                      <a:pt x="14"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9078"/>
                <a:endParaRPr lang="zh-CN" altLang="en-US" sz="2799">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1" name="Rectangle 16"/>
              <p:cNvSpPr>
                <a:spLocks noChangeArrowheads="1"/>
              </p:cNvSpPr>
              <p:nvPr/>
            </p:nvSpPr>
            <p:spPr bwMode="auto">
              <a:xfrm>
                <a:off x="6553200" y="3394075"/>
                <a:ext cx="17463" cy="130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1219078"/>
                <a:endParaRPr lang="zh-CN" altLang="en-US" sz="2799">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2" name="Rectangle 17"/>
              <p:cNvSpPr>
                <a:spLocks noChangeArrowheads="1"/>
              </p:cNvSpPr>
              <p:nvPr/>
            </p:nvSpPr>
            <p:spPr bwMode="auto">
              <a:xfrm>
                <a:off x="6824663" y="3394075"/>
                <a:ext cx="17463" cy="130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1219078"/>
                <a:endParaRPr lang="zh-CN" altLang="en-US" sz="2799">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3" name="Freeform 36"/>
              <p:cNvSpPr>
                <a:spLocks noEditPoints="1"/>
              </p:cNvSpPr>
              <p:nvPr/>
            </p:nvSpPr>
            <p:spPr bwMode="auto">
              <a:xfrm>
                <a:off x="6565900" y="3176588"/>
                <a:ext cx="261938" cy="147638"/>
              </a:xfrm>
              <a:custGeom>
                <a:avLst/>
                <a:gdLst>
                  <a:gd name="T0" fmla="*/ 21 w 58"/>
                  <a:gd name="T1" fmla="*/ 32 h 32"/>
                  <a:gd name="T2" fmla="*/ 18 w 58"/>
                  <a:gd name="T3" fmla="*/ 28 h 32"/>
                  <a:gd name="T4" fmla="*/ 13 w 58"/>
                  <a:gd name="T5" fmla="*/ 25 h 32"/>
                  <a:gd name="T6" fmla="*/ 14 w 58"/>
                  <a:gd name="T7" fmla="*/ 19 h 32"/>
                  <a:gd name="T8" fmla="*/ 5 w 58"/>
                  <a:gd name="T9" fmla="*/ 12 h 32"/>
                  <a:gd name="T10" fmla="*/ 0 w 58"/>
                  <a:gd name="T11" fmla="*/ 5 h 32"/>
                  <a:gd name="T12" fmla="*/ 53 w 58"/>
                  <a:gd name="T13" fmla="*/ 0 h 32"/>
                  <a:gd name="T14" fmla="*/ 58 w 58"/>
                  <a:gd name="T15" fmla="*/ 7 h 32"/>
                  <a:gd name="T16" fmla="*/ 51 w 58"/>
                  <a:gd name="T17" fmla="*/ 12 h 32"/>
                  <a:gd name="T18" fmla="*/ 44 w 58"/>
                  <a:gd name="T19" fmla="*/ 20 h 32"/>
                  <a:gd name="T20" fmla="*/ 41 w 58"/>
                  <a:gd name="T21" fmla="*/ 28 h 32"/>
                  <a:gd name="T22" fmla="*/ 40 w 58"/>
                  <a:gd name="T23" fmla="*/ 29 h 32"/>
                  <a:gd name="T24" fmla="*/ 22 w 58"/>
                  <a:gd name="T25" fmla="*/ 28 h 32"/>
                  <a:gd name="T26" fmla="*/ 36 w 58"/>
                  <a:gd name="T27" fmla="*/ 26 h 32"/>
                  <a:gd name="T28" fmla="*/ 40 w 58"/>
                  <a:gd name="T29" fmla="*/ 24 h 32"/>
                  <a:gd name="T30" fmla="*/ 39 w 58"/>
                  <a:gd name="T31" fmla="*/ 20 h 32"/>
                  <a:gd name="T32" fmla="*/ 49 w 58"/>
                  <a:gd name="T33" fmla="*/ 8 h 32"/>
                  <a:gd name="T34" fmla="*/ 53 w 58"/>
                  <a:gd name="T35" fmla="*/ 8 h 32"/>
                  <a:gd name="T36" fmla="*/ 54 w 58"/>
                  <a:gd name="T37" fmla="*/ 5 h 32"/>
                  <a:gd name="T38" fmla="*/ 5 w 58"/>
                  <a:gd name="T39" fmla="*/ 4 h 32"/>
                  <a:gd name="T40" fmla="*/ 4 w 58"/>
                  <a:gd name="T41" fmla="*/ 7 h 32"/>
                  <a:gd name="T42" fmla="*/ 7 w 58"/>
                  <a:gd name="T43" fmla="*/ 8 h 32"/>
                  <a:gd name="T44" fmla="*/ 18 w 58"/>
                  <a:gd name="T45" fmla="*/ 17 h 32"/>
                  <a:gd name="T46" fmla="*/ 17 w 58"/>
                  <a:gd name="T47" fmla="*/ 21 h 32"/>
                  <a:gd name="T48" fmla="*/ 20 w 58"/>
                  <a:gd name="T49" fmla="*/ 24 h 32"/>
                  <a:gd name="T50" fmla="*/ 22 w 58"/>
                  <a:gd name="T51" fmla="*/ 28 h 32"/>
                  <a:gd name="T52" fmla="*/ 24 w 58"/>
                  <a:gd name="T53" fmla="*/ 18 h 32"/>
                  <a:gd name="T54" fmla="*/ 17 w 58"/>
                  <a:gd name="T55" fmla="*/ 11 h 32"/>
                  <a:gd name="T56" fmla="*/ 18 w 58"/>
                  <a:gd name="T57" fmla="*/ 8 h 32"/>
                  <a:gd name="T58" fmla="*/ 41 w 58"/>
                  <a:gd name="T59" fmla="*/ 9 h 32"/>
                  <a:gd name="T60" fmla="*/ 34 w 58"/>
                  <a:gd name="T61" fmla="*/ 17 h 32"/>
                  <a:gd name="T62" fmla="*/ 25 w 58"/>
                  <a:gd name="T63" fmla="*/ 14 h 32"/>
                  <a:gd name="T64" fmla="*/ 34 w 58"/>
                  <a:gd name="T65" fmla="*/ 12 h 32"/>
                  <a:gd name="T66" fmla="*/ 25 w 58"/>
                  <a:gd name="T67"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 h="32">
                    <a:moveTo>
                      <a:pt x="37" y="32"/>
                    </a:moveTo>
                    <a:cubicBezTo>
                      <a:pt x="21" y="32"/>
                      <a:pt x="21" y="32"/>
                      <a:pt x="21" y="32"/>
                    </a:cubicBezTo>
                    <a:cubicBezTo>
                      <a:pt x="19" y="32"/>
                      <a:pt x="18" y="31"/>
                      <a:pt x="18" y="29"/>
                    </a:cubicBezTo>
                    <a:cubicBezTo>
                      <a:pt x="18" y="28"/>
                      <a:pt x="18" y="28"/>
                      <a:pt x="18" y="28"/>
                    </a:cubicBezTo>
                    <a:cubicBezTo>
                      <a:pt x="16" y="28"/>
                      <a:pt x="16" y="28"/>
                      <a:pt x="16" y="28"/>
                    </a:cubicBezTo>
                    <a:cubicBezTo>
                      <a:pt x="15" y="28"/>
                      <a:pt x="13" y="27"/>
                      <a:pt x="13" y="25"/>
                    </a:cubicBezTo>
                    <a:cubicBezTo>
                      <a:pt x="13" y="20"/>
                      <a:pt x="13" y="20"/>
                      <a:pt x="13" y="20"/>
                    </a:cubicBezTo>
                    <a:cubicBezTo>
                      <a:pt x="13" y="19"/>
                      <a:pt x="13" y="19"/>
                      <a:pt x="14" y="19"/>
                    </a:cubicBezTo>
                    <a:cubicBezTo>
                      <a:pt x="6" y="12"/>
                      <a:pt x="6" y="12"/>
                      <a:pt x="6" y="12"/>
                    </a:cubicBezTo>
                    <a:cubicBezTo>
                      <a:pt x="5" y="12"/>
                      <a:pt x="5" y="12"/>
                      <a:pt x="5" y="12"/>
                    </a:cubicBezTo>
                    <a:cubicBezTo>
                      <a:pt x="2" y="12"/>
                      <a:pt x="0" y="10"/>
                      <a:pt x="0" y="7"/>
                    </a:cubicBezTo>
                    <a:cubicBezTo>
                      <a:pt x="0" y="5"/>
                      <a:pt x="0" y="5"/>
                      <a:pt x="0" y="5"/>
                    </a:cubicBezTo>
                    <a:cubicBezTo>
                      <a:pt x="0" y="2"/>
                      <a:pt x="2" y="0"/>
                      <a:pt x="5" y="0"/>
                    </a:cubicBezTo>
                    <a:cubicBezTo>
                      <a:pt x="53" y="0"/>
                      <a:pt x="53" y="0"/>
                      <a:pt x="53" y="0"/>
                    </a:cubicBezTo>
                    <a:cubicBezTo>
                      <a:pt x="56" y="0"/>
                      <a:pt x="58" y="2"/>
                      <a:pt x="58" y="5"/>
                    </a:cubicBezTo>
                    <a:cubicBezTo>
                      <a:pt x="58" y="7"/>
                      <a:pt x="58" y="7"/>
                      <a:pt x="58" y="7"/>
                    </a:cubicBezTo>
                    <a:cubicBezTo>
                      <a:pt x="58" y="10"/>
                      <a:pt x="56" y="12"/>
                      <a:pt x="53" y="12"/>
                    </a:cubicBezTo>
                    <a:cubicBezTo>
                      <a:pt x="51" y="12"/>
                      <a:pt x="51" y="12"/>
                      <a:pt x="51" y="12"/>
                    </a:cubicBezTo>
                    <a:cubicBezTo>
                      <a:pt x="44" y="19"/>
                      <a:pt x="44" y="19"/>
                      <a:pt x="44" y="19"/>
                    </a:cubicBezTo>
                    <a:cubicBezTo>
                      <a:pt x="44" y="19"/>
                      <a:pt x="44" y="19"/>
                      <a:pt x="44" y="20"/>
                    </a:cubicBezTo>
                    <a:cubicBezTo>
                      <a:pt x="44" y="25"/>
                      <a:pt x="44" y="25"/>
                      <a:pt x="44" y="25"/>
                    </a:cubicBezTo>
                    <a:cubicBezTo>
                      <a:pt x="44" y="27"/>
                      <a:pt x="43" y="28"/>
                      <a:pt x="41" y="28"/>
                    </a:cubicBezTo>
                    <a:cubicBezTo>
                      <a:pt x="40" y="28"/>
                      <a:pt x="40" y="28"/>
                      <a:pt x="40" y="28"/>
                    </a:cubicBezTo>
                    <a:cubicBezTo>
                      <a:pt x="40" y="29"/>
                      <a:pt x="40" y="29"/>
                      <a:pt x="40" y="29"/>
                    </a:cubicBezTo>
                    <a:cubicBezTo>
                      <a:pt x="40" y="31"/>
                      <a:pt x="38" y="32"/>
                      <a:pt x="37" y="32"/>
                    </a:cubicBezTo>
                    <a:close/>
                    <a:moveTo>
                      <a:pt x="22" y="28"/>
                    </a:moveTo>
                    <a:cubicBezTo>
                      <a:pt x="36" y="28"/>
                      <a:pt x="36" y="28"/>
                      <a:pt x="36" y="28"/>
                    </a:cubicBezTo>
                    <a:cubicBezTo>
                      <a:pt x="36" y="26"/>
                      <a:pt x="36" y="26"/>
                      <a:pt x="36" y="26"/>
                    </a:cubicBezTo>
                    <a:cubicBezTo>
                      <a:pt x="36" y="25"/>
                      <a:pt x="36" y="24"/>
                      <a:pt x="38" y="24"/>
                    </a:cubicBezTo>
                    <a:cubicBezTo>
                      <a:pt x="40" y="24"/>
                      <a:pt x="40" y="24"/>
                      <a:pt x="40" y="24"/>
                    </a:cubicBezTo>
                    <a:cubicBezTo>
                      <a:pt x="40" y="21"/>
                      <a:pt x="40" y="21"/>
                      <a:pt x="40" y="21"/>
                    </a:cubicBezTo>
                    <a:cubicBezTo>
                      <a:pt x="40" y="21"/>
                      <a:pt x="39" y="20"/>
                      <a:pt x="39" y="20"/>
                    </a:cubicBezTo>
                    <a:cubicBezTo>
                      <a:pt x="39" y="19"/>
                      <a:pt x="39" y="18"/>
                      <a:pt x="40" y="17"/>
                    </a:cubicBezTo>
                    <a:cubicBezTo>
                      <a:pt x="49" y="8"/>
                      <a:pt x="49" y="8"/>
                      <a:pt x="49" y="8"/>
                    </a:cubicBezTo>
                    <a:cubicBezTo>
                      <a:pt x="50" y="8"/>
                      <a:pt x="50" y="8"/>
                      <a:pt x="51" y="8"/>
                    </a:cubicBezTo>
                    <a:cubicBezTo>
                      <a:pt x="53" y="8"/>
                      <a:pt x="53" y="8"/>
                      <a:pt x="53" y="8"/>
                    </a:cubicBezTo>
                    <a:cubicBezTo>
                      <a:pt x="53" y="8"/>
                      <a:pt x="54" y="7"/>
                      <a:pt x="54" y="7"/>
                    </a:cubicBezTo>
                    <a:cubicBezTo>
                      <a:pt x="54" y="5"/>
                      <a:pt x="54" y="5"/>
                      <a:pt x="54" y="5"/>
                    </a:cubicBezTo>
                    <a:cubicBezTo>
                      <a:pt x="54" y="4"/>
                      <a:pt x="53" y="4"/>
                      <a:pt x="53" y="4"/>
                    </a:cubicBezTo>
                    <a:cubicBezTo>
                      <a:pt x="5" y="4"/>
                      <a:pt x="5" y="4"/>
                      <a:pt x="5" y="4"/>
                    </a:cubicBezTo>
                    <a:cubicBezTo>
                      <a:pt x="4" y="4"/>
                      <a:pt x="4" y="4"/>
                      <a:pt x="4" y="5"/>
                    </a:cubicBezTo>
                    <a:cubicBezTo>
                      <a:pt x="4" y="7"/>
                      <a:pt x="4" y="7"/>
                      <a:pt x="4" y="7"/>
                    </a:cubicBezTo>
                    <a:cubicBezTo>
                      <a:pt x="4" y="7"/>
                      <a:pt x="4" y="8"/>
                      <a:pt x="5" y="8"/>
                    </a:cubicBezTo>
                    <a:cubicBezTo>
                      <a:pt x="7" y="8"/>
                      <a:pt x="7" y="8"/>
                      <a:pt x="7" y="8"/>
                    </a:cubicBezTo>
                    <a:cubicBezTo>
                      <a:pt x="7" y="8"/>
                      <a:pt x="8" y="8"/>
                      <a:pt x="8" y="8"/>
                    </a:cubicBezTo>
                    <a:cubicBezTo>
                      <a:pt x="18" y="17"/>
                      <a:pt x="18" y="17"/>
                      <a:pt x="18" y="17"/>
                    </a:cubicBezTo>
                    <a:cubicBezTo>
                      <a:pt x="19" y="18"/>
                      <a:pt x="19" y="19"/>
                      <a:pt x="19" y="20"/>
                    </a:cubicBezTo>
                    <a:cubicBezTo>
                      <a:pt x="18" y="20"/>
                      <a:pt x="18" y="21"/>
                      <a:pt x="17" y="21"/>
                    </a:cubicBezTo>
                    <a:cubicBezTo>
                      <a:pt x="17" y="24"/>
                      <a:pt x="17" y="24"/>
                      <a:pt x="17" y="24"/>
                    </a:cubicBezTo>
                    <a:cubicBezTo>
                      <a:pt x="20" y="24"/>
                      <a:pt x="20" y="24"/>
                      <a:pt x="20" y="24"/>
                    </a:cubicBezTo>
                    <a:cubicBezTo>
                      <a:pt x="21" y="24"/>
                      <a:pt x="22" y="25"/>
                      <a:pt x="22" y="26"/>
                    </a:cubicBezTo>
                    <a:lnTo>
                      <a:pt x="22" y="28"/>
                    </a:lnTo>
                    <a:close/>
                    <a:moveTo>
                      <a:pt x="33" y="18"/>
                    </a:moveTo>
                    <a:cubicBezTo>
                      <a:pt x="24" y="18"/>
                      <a:pt x="24" y="18"/>
                      <a:pt x="24" y="18"/>
                    </a:cubicBezTo>
                    <a:cubicBezTo>
                      <a:pt x="24" y="18"/>
                      <a:pt x="24" y="18"/>
                      <a:pt x="23" y="17"/>
                    </a:cubicBezTo>
                    <a:cubicBezTo>
                      <a:pt x="17" y="11"/>
                      <a:pt x="17" y="11"/>
                      <a:pt x="17" y="11"/>
                    </a:cubicBezTo>
                    <a:cubicBezTo>
                      <a:pt x="16" y="11"/>
                      <a:pt x="16" y="10"/>
                      <a:pt x="16" y="9"/>
                    </a:cubicBezTo>
                    <a:cubicBezTo>
                      <a:pt x="17" y="8"/>
                      <a:pt x="17" y="8"/>
                      <a:pt x="18" y="8"/>
                    </a:cubicBezTo>
                    <a:cubicBezTo>
                      <a:pt x="39" y="8"/>
                      <a:pt x="39" y="8"/>
                      <a:pt x="39" y="8"/>
                    </a:cubicBezTo>
                    <a:cubicBezTo>
                      <a:pt x="40" y="8"/>
                      <a:pt x="41" y="8"/>
                      <a:pt x="41" y="9"/>
                    </a:cubicBezTo>
                    <a:cubicBezTo>
                      <a:pt x="42" y="10"/>
                      <a:pt x="41" y="11"/>
                      <a:pt x="41" y="11"/>
                    </a:cubicBezTo>
                    <a:cubicBezTo>
                      <a:pt x="34" y="17"/>
                      <a:pt x="34" y="17"/>
                      <a:pt x="34" y="17"/>
                    </a:cubicBezTo>
                    <a:cubicBezTo>
                      <a:pt x="34" y="18"/>
                      <a:pt x="34" y="18"/>
                      <a:pt x="33" y="18"/>
                    </a:cubicBezTo>
                    <a:close/>
                    <a:moveTo>
                      <a:pt x="25" y="14"/>
                    </a:moveTo>
                    <a:cubicBezTo>
                      <a:pt x="32" y="14"/>
                      <a:pt x="32" y="14"/>
                      <a:pt x="32" y="14"/>
                    </a:cubicBezTo>
                    <a:cubicBezTo>
                      <a:pt x="34" y="12"/>
                      <a:pt x="34" y="12"/>
                      <a:pt x="34" y="12"/>
                    </a:cubicBezTo>
                    <a:cubicBezTo>
                      <a:pt x="23" y="12"/>
                      <a:pt x="23" y="12"/>
                      <a:pt x="23" y="12"/>
                    </a:cubicBezTo>
                    <a:lnTo>
                      <a:pt x="25"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9078"/>
                <a:endParaRPr lang="zh-CN" altLang="en-US" sz="2799">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44" name="圆角矩形 56"/>
            <p:cNvSpPr/>
            <p:nvPr/>
          </p:nvSpPr>
          <p:spPr>
            <a:xfrm>
              <a:off x="517507" y="2512719"/>
              <a:ext cx="1083992" cy="5664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3" rIns="91407" bIns="45703" rtlCol="0" anchor="ctr"/>
            <a:lstStyle/>
            <a:p>
              <a:pPr algn="ctr" defTabSz="1219078"/>
              <a:r>
                <a:rPr lang="zh-CN" altLang="en-US" sz="12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基因测序</a:t>
              </a:r>
            </a:p>
          </p:txBody>
        </p:sp>
        <p:pic>
          <p:nvPicPr>
            <p:cNvPr id="145" name="Picture 3" descr="C:\Users\h67418\Pictures\基因图谱.jpg"/>
            <p:cNvPicPr>
              <a:picLocks noChangeAspect="1" noChangeArrowheads="1"/>
            </p:cNvPicPr>
            <p:nvPr/>
          </p:nvPicPr>
          <p:blipFill rotWithShape="1">
            <a:blip r:embed="rId5" cstate="email"/>
            <a:srcRect l="22206" r="22206"/>
            <a:stretch/>
          </p:blipFill>
          <p:spPr bwMode="auto">
            <a:xfrm>
              <a:off x="411957" y="1694560"/>
              <a:ext cx="1146731" cy="906687"/>
            </a:xfrm>
            <a:prstGeom prst="rect">
              <a:avLst/>
            </a:prstGeom>
            <a:noFill/>
            <a:ln>
              <a:noFill/>
            </a:ln>
          </p:spPr>
        </p:pic>
        <p:sp>
          <p:nvSpPr>
            <p:cNvPr id="146" name="圆角矩形 56"/>
            <p:cNvSpPr/>
            <p:nvPr/>
          </p:nvSpPr>
          <p:spPr>
            <a:xfrm>
              <a:off x="2055039" y="2522251"/>
              <a:ext cx="1154833" cy="5664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3" rIns="91407" bIns="45703" rtlCol="0" anchor="ctr"/>
            <a:lstStyle/>
            <a:p>
              <a:pPr algn="ctr" defTabSz="1219078"/>
              <a:r>
                <a:rPr lang="zh-CN" altLang="en-US" sz="12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气象环保</a:t>
              </a:r>
            </a:p>
          </p:txBody>
        </p:sp>
        <p:pic>
          <p:nvPicPr>
            <p:cNvPr id="147" name="Picture 17" descr="http://t11.baidu.com/it/u=2091326033,2268336849&amp;fm=23&amp;gp=0.jpg"/>
            <p:cNvPicPr>
              <a:picLocks noChangeAspect="1" noChangeArrowheads="1"/>
            </p:cNvPicPr>
            <p:nvPr/>
          </p:nvPicPr>
          <p:blipFill rotWithShape="1">
            <a:blip r:embed="rId6" cstate="print"/>
            <a:srcRect r="25273"/>
            <a:stretch/>
          </p:blipFill>
          <p:spPr bwMode="auto">
            <a:xfrm>
              <a:off x="1896537" y="1694560"/>
              <a:ext cx="1168106" cy="880313"/>
            </a:xfrm>
            <a:prstGeom prst="rect">
              <a:avLst/>
            </a:prstGeom>
            <a:noFill/>
            <a:ln>
              <a:noFill/>
            </a:ln>
          </p:spPr>
        </p:pic>
        <p:sp>
          <p:nvSpPr>
            <p:cNvPr id="148" name="圆角矩形 56"/>
            <p:cNvSpPr/>
            <p:nvPr/>
          </p:nvSpPr>
          <p:spPr>
            <a:xfrm>
              <a:off x="3580193" y="2522251"/>
              <a:ext cx="1102635" cy="5664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3" rIns="91407" bIns="45703" rtlCol="0" anchor="ctr"/>
            <a:lstStyle/>
            <a:p>
              <a:pPr algn="ctr" defTabSz="1219078"/>
              <a:r>
                <a:rPr lang="zh-CN" altLang="en-US" sz="12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流体力学</a:t>
              </a:r>
            </a:p>
          </p:txBody>
        </p:sp>
        <p:pic>
          <p:nvPicPr>
            <p:cNvPr id="149" name="Picture 11" descr="partition16"/>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434965" y="1694560"/>
              <a:ext cx="1247863" cy="881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圆角矩形 56"/>
            <p:cNvSpPr/>
            <p:nvPr/>
          </p:nvSpPr>
          <p:spPr>
            <a:xfrm>
              <a:off x="5060881" y="2520665"/>
              <a:ext cx="1042708" cy="5664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3" rIns="91407" bIns="45703" rtlCol="0" anchor="ctr"/>
            <a:lstStyle/>
            <a:p>
              <a:pPr algn="ctr" defTabSz="1219078"/>
              <a:r>
                <a:rPr lang="zh-CN" altLang="en-US" sz="12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科学计算</a:t>
              </a:r>
            </a:p>
          </p:txBody>
        </p:sp>
        <p:pic>
          <p:nvPicPr>
            <p:cNvPr id="151" name="图片 150"/>
            <p:cNvPicPr>
              <a:picLocks noChangeAspect="1"/>
            </p:cNvPicPr>
            <p:nvPr/>
          </p:nvPicPr>
          <p:blipFill>
            <a:blip r:embed="rId8" cstate="print"/>
            <a:stretch>
              <a:fillRect/>
            </a:stretch>
          </p:blipFill>
          <p:spPr>
            <a:xfrm>
              <a:off x="5018070" y="1694559"/>
              <a:ext cx="1085519" cy="878986"/>
            </a:xfrm>
            <a:prstGeom prst="rect">
              <a:avLst/>
            </a:prstGeom>
          </p:spPr>
        </p:pic>
      </p:grpSp>
      <p:grpSp>
        <p:nvGrpSpPr>
          <p:cNvPr id="4" name="组合 3"/>
          <p:cNvGrpSpPr/>
          <p:nvPr/>
        </p:nvGrpSpPr>
        <p:grpSpPr>
          <a:xfrm>
            <a:off x="740358" y="5022944"/>
            <a:ext cx="10719806" cy="1178636"/>
            <a:chOff x="528216" y="4990686"/>
            <a:chExt cx="11076648" cy="1191230"/>
          </a:xfrm>
        </p:grpSpPr>
        <p:sp>
          <p:nvSpPr>
            <p:cNvPr id="154" name="矩形 153"/>
            <p:cNvSpPr/>
            <p:nvPr/>
          </p:nvSpPr>
          <p:spPr>
            <a:xfrm>
              <a:off x="528216" y="4990686"/>
              <a:ext cx="11076648" cy="1191230"/>
            </a:xfrm>
            <a:prstGeom prst="rect">
              <a:avLst/>
            </a:prstGeom>
            <a:solidFill>
              <a:schemeClr val="bg1">
                <a:lumMod val="95000"/>
              </a:schemeClr>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2" name="矩形 161">
              <a:extLst>
                <a:ext uri="{FF2B5EF4-FFF2-40B4-BE49-F238E27FC236}">
                  <a16:creationId xmlns:a16="http://schemas.microsoft.com/office/drawing/2014/main" xmlns="" id="{23BDB46E-5EB3-4A62-ABA0-94EBA9040652}"/>
                </a:ext>
              </a:extLst>
            </p:cNvPr>
            <p:cNvSpPr/>
            <p:nvPr/>
          </p:nvSpPr>
          <p:spPr>
            <a:xfrm>
              <a:off x="598916" y="5160480"/>
              <a:ext cx="1509950" cy="902788"/>
            </a:xfrm>
            <a:prstGeom prst="rect">
              <a:avLst/>
            </a:prstGeom>
            <a:solidFill>
              <a:srgbClr val="0070C0"/>
            </a:solidFill>
            <a:ln w="25400" cap="flat" cmpd="sng" algn="ctr">
              <a:noFill/>
              <a:prstDash val="solid"/>
            </a:ln>
            <a:effectLst/>
          </p:spPr>
          <p:txBody>
            <a:bodyPr rtlCol="0" anchor="ctr"/>
            <a:lstStyle/>
            <a:p>
              <a:pPr algn="ctr" defTabSz="1219078">
                <a:defRPr/>
              </a:pPr>
              <a:r>
                <a:rPr lang="zh-CN"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企业官网、</a:t>
              </a:r>
              <a:endParaRPr lang="en-US"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defTabSz="1219078">
                <a:defRPr/>
              </a:pPr>
              <a:r>
                <a:rPr lang="zh-CN"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办公环境、</a:t>
              </a:r>
              <a:endParaRPr lang="en-US"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defTabSz="1219078">
                <a:defRPr/>
              </a:pPr>
              <a:r>
                <a:rPr lang="zh-CN" altLang="en-US"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轻量级数据库及</a:t>
              </a:r>
              <a:endParaRPr lang="en-US"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defTabSz="1219078">
                <a:defRPr/>
              </a:pPr>
              <a:r>
                <a:rPr lang="zh-CN" altLang="en-US"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缓存服务器</a:t>
              </a:r>
            </a:p>
          </p:txBody>
        </p:sp>
        <p:sp>
          <p:nvSpPr>
            <p:cNvPr id="163" name="矩形 162">
              <a:extLst>
                <a:ext uri="{FF2B5EF4-FFF2-40B4-BE49-F238E27FC236}">
                  <a16:creationId xmlns:a16="http://schemas.microsoft.com/office/drawing/2014/main" xmlns="" id="{D38960BB-5BA1-4C42-9070-E8E470AADC44}"/>
                </a:ext>
              </a:extLst>
            </p:cNvPr>
            <p:cNvSpPr/>
            <p:nvPr/>
          </p:nvSpPr>
          <p:spPr>
            <a:xfrm>
              <a:off x="5299614" y="5160480"/>
              <a:ext cx="1510224" cy="902788"/>
            </a:xfrm>
            <a:prstGeom prst="rect">
              <a:avLst/>
            </a:prstGeom>
            <a:solidFill>
              <a:srgbClr val="0070C0"/>
            </a:solidFill>
            <a:ln w="25400" cap="flat" cmpd="sng" algn="ctr">
              <a:noFill/>
              <a:prstDash val="solid"/>
            </a:ln>
            <a:effectLst/>
          </p:spPr>
          <p:txBody>
            <a:bodyPr rtlCol="0" anchor="ctr"/>
            <a:lstStyle/>
            <a:p>
              <a:pPr algn="ctr" defTabSz="1219078">
                <a:defRPr/>
              </a:pPr>
              <a:r>
                <a:rPr lang="zh-CN" altLang="en-US"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机器学习、</a:t>
              </a:r>
              <a:r>
                <a:rPr lang="zh-CN"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基因工程、</a:t>
              </a:r>
              <a:endParaRPr lang="en-US"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defTabSz="1219078">
                <a:defRPr/>
              </a:pPr>
              <a:r>
                <a:rPr lang="zh-CN" altLang="en-US"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金融分析、图形工作站</a:t>
              </a:r>
              <a:r>
                <a:rPr lang="zh-CN"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a:t>
              </a:r>
              <a:r>
                <a:rPr lang="zh-CN" altLang="en-US"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大数据搜索</a:t>
              </a:r>
            </a:p>
          </p:txBody>
        </p:sp>
        <p:sp>
          <p:nvSpPr>
            <p:cNvPr id="164" name="矩形 163">
              <a:extLst>
                <a:ext uri="{FF2B5EF4-FFF2-40B4-BE49-F238E27FC236}">
                  <a16:creationId xmlns:a16="http://schemas.microsoft.com/office/drawing/2014/main" xmlns="" id="{6CEAFAD9-7994-475B-B5CA-798E6FE026CD}"/>
                </a:ext>
              </a:extLst>
            </p:cNvPr>
            <p:cNvSpPr/>
            <p:nvPr/>
          </p:nvSpPr>
          <p:spPr>
            <a:xfrm>
              <a:off x="8438867" y="5160480"/>
              <a:ext cx="1510222" cy="902788"/>
            </a:xfrm>
            <a:prstGeom prst="rect">
              <a:avLst/>
            </a:prstGeom>
            <a:solidFill>
              <a:srgbClr val="0070C0"/>
            </a:solidFill>
            <a:ln w="25400" cap="flat" cmpd="sng" algn="ctr">
              <a:noFill/>
              <a:prstDash val="solid"/>
            </a:ln>
            <a:effectLst/>
          </p:spPr>
          <p:txBody>
            <a:bodyPr rtlCol="0" anchor="ctr"/>
            <a:lstStyle/>
            <a:p>
              <a:pPr algn="ctr" defTabSz="1219078">
                <a:defRPr/>
              </a:pPr>
              <a:r>
                <a:rPr lang="zh-CN"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核心数据库</a:t>
              </a:r>
              <a:r>
                <a:rPr lang="zh-CN" altLang="en-US"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a:t>
              </a:r>
              <a:endParaRPr lang="en-US"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defTabSz="1219078">
                <a:defRPr/>
              </a:pPr>
              <a:r>
                <a:rPr lang="zh-CN"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高性能计算</a:t>
              </a:r>
              <a:r>
                <a:rPr lang="zh-CN" altLang="en-US"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a:t>
              </a:r>
            </a:p>
            <a:p>
              <a:pPr algn="ctr" defTabSz="1219078">
                <a:defRPr/>
              </a:pPr>
              <a:r>
                <a:rPr lang="zh-CN" altLang="en-US"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大数据、</a:t>
              </a:r>
              <a:endParaRPr lang="en-US"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defTabSz="1219078">
                <a:defRPr/>
              </a:pPr>
              <a:r>
                <a:rPr lang="zh-CN" altLang="en-US"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人工智能、容器</a:t>
              </a:r>
              <a:endParaRPr lang="en-US"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65" name="矩形 164">
              <a:extLst>
                <a:ext uri="{FF2B5EF4-FFF2-40B4-BE49-F238E27FC236}">
                  <a16:creationId xmlns:a16="http://schemas.microsoft.com/office/drawing/2014/main" xmlns="" id="{348577C4-D270-4AF4-80FB-5105554BA709}"/>
                </a:ext>
              </a:extLst>
            </p:cNvPr>
            <p:cNvSpPr/>
            <p:nvPr/>
          </p:nvSpPr>
          <p:spPr>
            <a:xfrm>
              <a:off x="2168381" y="5160480"/>
              <a:ext cx="1506101" cy="902788"/>
            </a:xfrm>
            <a:prstGeom prst="rect">
              <a:avLst/>
            </a:prstGeom>
            <a:solidFill>
              <a:srgbClr val="0070C0"/>
            </a:solidFill>
            <a:ln w="25400" cap="flat" cmpd="sng" algn="ctr">
              <a:noFill/>
              <a:prstDash val="solid"/>
            </a:ln>
            <a:effectLst/>
          </p:spPr>
          <p:txBody>
            <a:bodyPr rtlCol="0" anchor="ctr"/>
            <a:lstStyle/>
            <a:p>
              <a:pPr algn="ctr" defTabSz="1219078">
                <a:defRPr/>
              </a:pPr>
              <a:r>
                <a:rPr lang="zh-CN" altLang="en-US"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高性能数据库、</a:t>
              </a:r>
              <a:endParaRPr lang="en-US"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defTabSz="1219078">
                <a:defRPr/>
              </a:pPr>
              <a:r>
                <a:rPr lang="zh-CN" altLang="en-US"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内存数据库</a:t>
              </a:r>
              <a:r>
                <a:rPr lang="zh-CN"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a:t>
              </a:r>
              <a:endParaRPr lang="en-US"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defTabSz="1219078">
                <a:defRPr/>
              </a:pPr>
              <a:r>
                <a:rPr lang="zh-CN"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大数据分析</a:t>
              </a:r>
              <a:r>
                <a:rPr lang="zh-CN" altLang="en-US"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和挖掘</a:t>
              </a:r>
            </a:p>
          </p:txBody>
        </p:sp>
        <p:sp>
          <p:nvSpPr>
            <p:cNvPr id="166" name="矩形 165">
              <a:extLst>
                <a:ext uri="{FF2B5EF4-FFF2-40B4-BE49-F238E27FC236}">
                  <a16:creationId xmlns:a16="http://schemas.microsoft.com/office/drawing/2014/main" xmlns="" id="{11428D8C-8767-4DDD-A7E8-D3527128BE95}"/>
                </a:ext>
              </a:extLst>
            </p:cNvPr>
            <p:cNvSpPr/>
            <p:nvPr/>
          </p:nvSpPr>
          <p:spPr>
            <a:xfrm>
              <a:off x="3733998" y="5160480"/>
              <a:ext cx="1506101" cy="902788"/>
            </a:xfrm>
            <a:prstGeom prst="rect">
              <a:avLst/>
            </a:prstGeom>
            <a:solidFill>
              <a:srgbClr val="0070C0"/>
            </a:solidFill>
            <a:ln w="25400" cap="flat" cmpd="sng" algn="ctr">
              <a:noFill/>
              <a:prstDash val="solid"/>
            </a:ln>
            <a:effectLst/>
          </p:spPr>
          <p:txBody>
            <a:bodyPr rtlCol="0" anchor="ctr"/>
            <a:lstStyle/>
            <a:p>
              <a:pPr algn="ctr" defTabSz="1219078">
                <a:defRPr/>
              </a:pPr>
              <a:r>
                <a:rPr lang="en-US"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MapReduce</a:t>
              </a:r>
              <a:r>
                <a:rPr lang="zh-CN"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和</a:t>
              </a:r>
              <a:r>
                <a:rPr lang="en-US"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Hadoop</a:t>
              </a:r>
              <a:r>
                <a:rPr lang="zh-CN" altLang="en-US"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分布式</a:t>
              </a:r>
              <a:r>
                <a:rPr lang="zh-CN"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计算</a:t>
              </a:r>
              <a:r>
                <a:rPr lang="zh-CN" altLang="en-US"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a:t>
              </a:r>
              <a:endParaRPr lang="en-US"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defTabSz="1219078">
                <a:defRPr/>
              </a:pPr>
              <a:r>
                <a:rPr lang="zh-CN"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数据密集</a:t>
              </a:r>
              <a:r>
                <a:rPr lang="zh-CN" altLang="en-US"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处理</a:t>
              </a:r>
            </a:p>
          </p:txBody>
        </p:sp>
        <p:sp>
          <p:nvSpPr>
            <p:cNvPr id="167" name="矩形 166">
              <a:extLst>
                <a:ext uri="{FF2B5EF4-FFF2-40B4-BE49-F238E27FC236}">
                  <a16:creationId xmlns:a16="http://schemas.microsoft.com/office/drawing/2014/main" xmlns="" id="{32CD25E1-E146-467C-9F25-8C87AB819BE9}"/>
                </a:ext>
              </a:extLst>
            </p:cNvPr>
            <p:cNvSpPr/>
            <p:nvPr/>
          </p:nvSpPr>
          <p:spPr>
            <a:xfrm>
              <a:off x="6869351" y="5160480"/>
              <a:ext cx="1509999" cy="902788"/>
            </a:xfrm>
            <a:prstGeom prst="rect">
              <a:avLst/>
            </a:prstGeom>
            <a:solidFill>
              <a:srgbClr val="0070C0"/>
            </a:solidFill>
            <a:ln w="25400" cap="flat" cmpd="sng" algn="ctr">
              <a:noFill/>
              <a:prstDash val="solid"/>
            </a:ln>
            <a:effectLst/>
          </p:spPr>
          <p:txBody>
            <a:bodyPr rtlCol="0" anchor="ctr"/>
            <a:lstStyle/>
            <a:p>
              <a:pPr algn="ctr" defTabSz="1219078">
                <a:defRPr/>
              </a:pPr>
              <a:r>
                <a:rPr lang="zh-CN"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生物制药、游戏动画、</a:t>
              </a:r>
              <a:endParaRPr lang="en-US"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defTabSz="1219078">
                <a:defRPr/>
              </a:pPr>
              <a:r>
                <a:rPr lang="zh-CN"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视频</a:t>
              </a:r>
              <a:r>
                <a:rPr lang="zh-CN" altLang="en-US"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编码、高性能</a:t>
              </a:r>
              <a:endParaRPr lang="en-US"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defTabSz="1219078">
                <a:defRPr/>
              </a:pPr>
              <a:r>
                <a:rPr lang="zh-CN" altLang="en-US"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科学和工程应用</a:t>
              </a:r>
            </a:p>
          </p:txBody>
        </p:sp>
        <p:sp>
          <p:nvSpPr>
            <p:cNvPr id="168" name="矩形 167">
              <a:extLst>
                <a:ext uri="{FF2B5EF4-FFF2-40B4-BE49-F238E27FC236}">
                  <a16:creationId xmlns:a16="http://schemas.microsoft.com/office/drawing/2014/main" xmlns="" id="{BB6CD31C-1F93-4045-B12B-D8EEE42C64DB}"/>
                </a:ext>
              </a:extLst>
            </p:cNvPr>
            <p:cNvSpPr/>
            <p:nvPr/>
          </p:nvSpPr>
          <p:spPr>
            <a:xfrm>
              <a:off x="10008601" y="5164828"/>
              <a:ext cx="1510222" cy="902788"/>
            </a:xfrm>
            <a:prstGeom prst="rect">
              <a:avLst/>
            </a:prstGeom>
            <a:solidFill>
              <a:srgbClr val="0070C0"/>
            </a:solidFill>
            <a:ln w="25400" cap="flat" cmpd="sng" algn="ctr">
              <a:noFill/>
              <a:prstDash val="solid"/>
            </a:ln>
            <a:effectLst/>
          </p:spPr>
          <p:txBody>
            <a:bodyPr rtlCol="0" anchor="ctr"/>
            <a:lstStyle/>
            <a:p>
              <a:pPr algn="ctr">
                <a:defRPr/>
              </a:pPr>
              <a:r>
                <a:rPr lang="zh-CN" altLang="en-US"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云手机等</a:t>
              </a:r>
              <a:endParaRPr lang="en-US"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a:defRPr/>
              </a:pPr>
              <a:r>
                <a:rPr lang="en-US" altLang="zh-CN" sz="1200" kern="0" dirty="0" smtClean="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ARM Native</a:t>
              </a:r>
              <a:r>
                <a:rPr lang="zh-CN" altLang="en-US"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应用</a:t>
              </a:r>
              <a:endParaRPr lang="en-US" altLang="zh-CN"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sp>
        <p:nvSpPr>
          <p:cNvPr id="169" name="文本框 168"/>
          <p:cNvSpPr txBox="1"/>
          <p:nvPr/>
        </p:nvSpPr>
        <p:spPr>
          <a:xfrm>
            <a:off x="3930591" y="4602588"/>
            <a:ext cx="4351115" cy="369332"/>
          </a:xfrm>
          <a:prstGeom prst="rect">
            <a:avLst/>
          </a:prstGeom>
          <a:noFill/>
        </p:spPr>
        <p:txBody>
          <a:bodyPr wrap="square" rtlCol="0">
            <a:spAutoFit/>
          </a:bodyPr>
          <a:lstStyle/>
          <a:p>
            <a:pPr algn="ctr"/>
            <a:r>
              <a:rPr lang="zh-CN" altLang="en-US" b="1"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鲲鹏适用于绝大多数通用场景</a:t>
            </a:r>
            <a:endParaRPr lang="zh-CN" altLang="en-US"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4942135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HPC</a:t>
            </a:r>
            <a:r>
              <a:rPr lang="zh-CN" altLang="en-US" dirty="0">
                <a:sym typeface="Huawei Sans" panose="020C0503030203020204" pitchFamily="34" charset="0"/>
              </a:rPr>
              <a:t>鲲鹏云解决</a:t>
            </a:r>
            <a:r>
              <a:rPr lang="zh-CN" altLang="en-US" dirty="0" smtClean="0">
                <a:sym typeface="Huawei Sans" panose="020C0503030203020204" pitchFamily="34" charset="0"/>
              </a:rPr>
              <a:t>方案</a:t>
            </a:r>
            <a:endParaRPr lang="zh-CN" altLang="en-US" dirty="0">
              <a:sym typeface="Huawei Sans" panose="020C0503030203020204" pitchFamily="34" charset="0"/>
            </a:endParaRPr>
          </a:p>
        </p:txBody>
      </p:sp>
      <p:sp>
        <p:nvSpPr>
          <p:cNvPr id="86" name="文本占位符 85"/>
          <p:cNvSpPr>
            <a:spLocks noGrp="1"/>
          </p:cNvSpPr>
          <p:nvPr>
            <p:ph type="body" sz="quarter" idx="10"/>
          </p:nvPr>
        </p:nvSpPr>
        <p:spPr/>
        <p:txBody>
          <a:bodyPr/>
          <a:lstStyle/>
          <a:p>
            <a:r>
              <a:rPr lang="zh-CN" altLang="en-US" sz="1400" dirty="0">
                <a:solidFill>
                  <a:srgbClr val="151515"/>
                </a:solidFill>
                <a:sym typeface="Huawei Sans" panose="020C0503030203020204" pitchFamily="34" charset="0"/>
              </a:rPr>
              <a:t>性价比领先、易部署、易维护、生态</a:t>
            </a:r>
            <a:r>
              <a:rPr lang="zh-CN" altLang="en-US" sz="1400" dirty="0" smtClean="0">
                <a:solidFill>
                  <a:srgbClr val="151515"/>
                </a:solidFill>
                <a:sym typeface="Huawei Sans" panose="020C0503030203020204" pitchFamily="34" charset="0"/>
              </a:rPr>
              <a:t>丰富</a:t>
            </a:r>
            <a:endParaRPr lang="en-US" altLang="zh-CN" sz="1400" dirty="0" smtClean="0">
              <a:solidFill>
                <a:srgbClr val="151515"/>
              </a:solidFill>
              <a:sym typeface="Huawei Sans" panose="020C0503030203020204" pitchFamily="34" charset="0"/>
            </a:endParaRPr>
          </a:p>
          <a:p>
            <a:r>
              <a:rPr lang="zh-CN" altLang="en-US" sz="1400" b="1" kern="0" dirty="0">
                <a:solidFill>
                  <a:prstClr val="black"/>
                </a:solidFill>
                <a:cs typeface="Arial" pitchFamily="34" charset="0"/>
                <a:sym typeface="Huawei Sans" panose="020C0503030203020204" pitchFamily="34" charset="0"/>
              </a:rPr>
              <a:t>基因测序、气象环保、流体力学主要为</a:t>
            </a:r>
            <a:r>
              <a:rPr lang="zh-CN" altLang="en-US" sz="1400" b="1" kern="0" dirty="0">
                <a:solidFill>
                  <a:srgbClr val="C00000"/>
                </a:solidFill>
                <a:cs typeface="Arial" pitchFamily="34" charset="0"/>
                <a:sym typeface="Huawei Sans" panose="020C0503030203020204" pitchFamily="34" charset="0"/>
              </a:rPr>
              <a:t>内存敏感型</a:t>
            </a:r>
            <a:r>
              <a:rPr lang="zh-CN" altLang="en-US" sz="1400" b="1" kern="0" dirty="0">
                <a:solidFill>
                  <a:prstClr val="black"/>
                </a:solidFill>
                <a:cs typeface="Arial" pitchFamily="34" charset="0"/>
                <a:sym typeface="Huawei Sans" panose="020C0503030203020204" pitchFamily="34" charset="0"/>
              </a:rPr>
              <a:t>应用以及</a:t>
            </a:r>
            <a:r>
              <a:rPr lang="zh-CN" altLang="en-US" sz="1400" b="1" kern="0" dirty="0">
                <a:solidFill>
                  <a:srgbClr val="C00000"/>
                </a:solidFill>
                <a:cs typeface="Arial" pitchFamily="34" charset="0"/>
                <a:sym typeface="Huawei Sans" panose="020C0503030203020204" pitchFamily="34" charset="0"/>
              </a:rPr>
              <a:t>整型计算</a:t>
            </a:r>
            <a:r>
              <a:rPr lang="zh-CN" altLang="en-US" sz="1400" b="1" kern="0" dirty="0">
                <a:solidFill>
                  <a:prstClr val="black"/>
                </a:solidFill>
                <a:cs typeface="Arial" pitchFamily="34" charset="0"/>
                <a:sym typeface="Huawei Sans" panose="020C0503030203020204" pitchFamily="34" charset="0"/>
              </a:rPr>
              <a:t>（或者单精度计算）为主，非常适合鲲鹏云</a:t>
            </a:r>
            <a:r>
              <a:rPr lang="en-US" altLang="zh-CN" sz="1400" b="1" kern="0" dirty="0">
                <a:solidFill>
                  <a:prstClr val="black"/>
                </a:solidFill>
                <a:cs typeface="Arial" pitchFamily="34" charset="0"/>
                <a:sym typeface="Huawei Sans" panose="020C0503030203020204" pitchFamily="34" charset="0"/>
              </a:rPr>
              <a:t>HPC</a:t>
            </a:r>
            <a:r>
              <a:rPr lang="zh-CN" altLang="en-US" sz="1400" b="1" kern="0" dirty="0">
                <a:solidFill>
                  <a:prstClr val="black"/>
                </a:solidFill>
                <a:cs typeface="Arial" pitchFamily="34" charset="0"/>
                <a:sym typeface="Huawei Sans" panose="020C0503030203020204" pitchFamily="34" charset="0"/>
              </a:rPr>
              <a:t>应用场景</a:t>
            </a:r>
            <a:endParaRPr lang="de-DE" altLang="zh-CN" sz="1400" b="1" kern="0" dirty="0">
              <a:solidFill>
                <a:prstClr val="black"/>
              </a:solidFill>
              <a:cs typeface="Arial" pitchFamily="34" charset="0"/>
              <a:sym typeface="Huawei Sans" panose="020C0503030203020204" pitchFamily="34" charset="0"/>
            </a:endParaRPr>
          </a:p>
          <a:p>
            <a:endParaRPr lang="zh-CN" altLang="en-US" sz="1400" dirty="0">
              <a:solidFill>
                <a:srgbClr val="151515"/>
              </a:solidFill>
              <a:sym typeface="Huawei Sans" panose="020C0503030203020204" pitchFamily="34" charset="0"/>
            </a:endParaRPr>
          </a:p>
          <a:p>
            <a:endParaRPr lang="zh-CN" altLang="en-US" sz="1400" dirty="0">
              <a:sym typeface="Huawei Sans" panose="020C0503030203020204" pitchFamily="34" charset="0"/>
            </a:endParaRPr>
          </a:p>
        </p:txBody>
      </p:sp>
      <p:sp>
        <p:nvSpPr>
          <p:cNvPr id="5" name="圆角矩形 4"/>
          <p:cNvSpPr/>
          <p:nvPr/>
        </p:nvSpPr>
        <p:spPr>
          <a:xfrm>
            <a:off x="942560" y="5236559"/>
            <a:ext cx="5211756" cy="876755"/>
          </a:xfrm>
          <a:prstGeom prst="roundRect">
            <a:avLst>
              <a:gd name="adj" fmla="val 7402"/>
            </a:avLst>
          </a:prstGeom>
          <a:solidFill>
            <a:srgbClr val="ECF0F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Rectangle 17"/>
          <p:cNvSpPr/>
          <p:nvPr/>
        </p:nvSpPr>
        <p:spPr>
          <a:xfrm>
            <a:off x="1066485" y="4606767"/>
            <a:ext cx="1449400" cy="439760"/>
          </a:xfrm>
          <a:prstGeom prst="rect">
            <a:avLst/>
          </a:prstGeom>
          <a:solidFill>
            <a:srgbClr val="415463"/>
          </a:solidFill>
          <a:ln w="25400" cap="flat" cmpd="sng" algn="ctr">
            <a:noFill/>
            <a:prstDash val="solid"/>
          </a:ln>
          <a:effectLst/>
        </p:spPr>
        <p:txBody>
          <a:bodyPr rot="0" spcFirstLastPara="0" vertOverflow="overflow" horzOverflow="overflow" vert="horz" wrap="square" lIns="91419" tIns="45709" rIns="91419" bIns="4570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
                <a:prstClr val="white"/>
              </a:buClr>
              <a:buSzTx/>
              <a:buFontTx/>
              <a:buNone/>
              <a:tabLst/>
              <a:defRPr/>
            </a:pPr>
            <a:r>
              <a:rPr kumimoji="0" lang="zh-CN" altLang="en-US" sz="1400" b="1" i="0" u="none" strike="noStrike" kern="0" cap="none" spc="0" normalizeH="0" baseline="0" noProof="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鲲鹏虚机实例</a:t>
            </a:r>
            <a:endParaRPr kumimoji="0" lang="en-US" altLang="ko-KR" sz="14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 name="Rectangle 30"/>
          <p:cNvSpPr/>
          <p:nvPr/>
        </p:nvSpPr>
        <p:spPr>
          <a:xfrm>
            <a:off x="4439382" y="4606765"/>
            <a:ext cx="1566350" cy="439761"/>
          </a:xfrm>
          <a:prstGeom prst="rect">
            <a:avLst/>
          </a:prstGeom>
          <a:solidFill>
            <a:srgbClr val="415463"/>
          </a:solidFill>
          <a:ln w="12700" cap="flat" cmpd="sng" algn="ctr">
            <a:noFill/>
            <a:prstDash val="solid"/>
            <a:miter lim="800000"/>
          </a:ln>
          <a:effectLst/>
        </p:spPr>
        <p:txBody>
          <a:bodyPr rot="0" spcFirstLastPara="0" vertOverflow="overflow" horzOverflow="overflow" vert="horz" wrap="square" lIns="91419" tIns="45709" rIns="91419" bIns="45709" numCol="1" spcCol="0" rtlCol="0" fromWordArt="0" anchor="ctr" anchorCtr="0" forceAA="0" compatLnSpc="1">
            <a:prstTxWarp prst="textNoShape">
              <a:avLst/>
            </a:prstTxWarp>
            <a:noAutofit/>
          </a:bodyPr>
          <a:lstStyle/>
          <a:p>
            <a:pPr marL="0" marR="0" lvl="0" indent="0" algn="ctr" defTabSz="914217"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鲲鹏裸金属实例</a:t>
            </a:r>
            <a:endParaRPr kumimoji="0" lang="ko-KR" altLang="en-US" sz="1400" b="0" i="0" u="none" strike="noStrike" kern="0" cap="none" spc="0" normalizeH="0" baseline="0" noProof="0" dirty="0" smtClean="0">
              <a:ln>
                <a:noFill/>
              </a:ln>
              <a:solidFill>
                <a:sysClr val="window" lastClr="FFFFFF"/>
              </a:solidFill>
              <a:effectLst/>
              <a:uLnTx/>
              <a:uFillTx/>
              <a:latin typeface="Huawei Sans" panose="020C0503030203020204" pitchFamily="34" charset="0"/>
              <a:sym typeface="Huawei Sans" panose="020C0503030203020204" pitchFamily="34" charset="0"/>
            </a:endParaRPr>
          </a:p>
        </p:txBody>
      </p:sp>
      <p:grpSp>
        <p:nvGrpSpPr>
          <p:cNvPr id="8" name="组合 108"/>
          <p:cNvGrpSpPr/>
          <p:nvPr/>
        </p:nvGrpSpPr>
        <p:grpSpPr>
          <a:xfrm>
            <a:off x="1265125" y="2267493"/>
            <a:ext cx="217995" cy="498504"/>
            <a:chOff x="6497638" y="3176588"/>
            <a:chExt cx="398463" cy="407987"/>
          </a:xfrm>
          <a:solidFill>
            <a:sysClr val="window" lastClr="FFFFFF"/>
          </a:solidFill>
        </p:grpSpPr>
        <p:sp>
          <p:nvSpPr>
            <p:cNvPr id="82" name="Freeform 6"/>
            <p:cNvSpPr>
              <a:spLocks noEditPoints="1"/>
            </p:cNvSpPr>
            <p:nvPr/>
          </p:nvSpPr>
          <p:spPr bwMode="auto">
            <a:xfrm>
              <a:off x="6497638" y="3343275"/>
              <a:ext cx="398463" cy="241300"/>
            </a:xfrm>
            <a:custGeom>
              <a:avLst/>
              <a:gdLst>
                <a:gd name="T0" fmla="*/ 20 w 88"/>
                <a:gd name="T1" fmla="*/ 39 h 52"/>
                <a:gd name="T2" fmla="*/ 16 w 88"/>
                <a:gd name="T3" fmla="*/ 41 h 52"/>
                <a:gd name="T4" fmla="*/ 2 w 88"/>
                <a:gd name="T5" fmla="*/ 44 h 52"/>
                <a:gd name="T6" fmla="*/ 0 w 88"/>
                <a:gd name="T7" fmla="*/ 7 h 52"/>
                <a:gd name="T8" fmla="*/ 13 w 88"/>
                <a:gd name="T9" fmla="*/ 4 h 52"/>
                <a:gd name="T10" fmla="*/ 16 w 88"/>
                <a:gd name="T11" fmla="*/ 12 h 52"/>
                <a:gd name="T12" fmla="*/ 23 w 88"/>
                <a:gd name="T13" fmla="*/ 8 h 52"/>
                <a:gd name="T14" fmla="*/ 26 w 88"/>
                <a:gd name="T15" fmla="*/ 7 h 52"/>
                <a:gd name="T16" fmla="*/ 31 w 88"/>
                <a:gd name="T17" fmla="*/ 0 h 52"/>
                <a:gd name="T18" fmla="*/ 58 w 88"/>
                <a:gd name="T19" fmla="*/ 1 h 52"/>
                <a:gd name="T20" fmla="*/ 64 w 88"/>
                <a:gd name="T21" fmla="*/ 8 h 52"/>
                <a:gd name="T22" fmla="*/ 72 w 88"/>
                <a:gd name="T23" fmla="*/ 12 h 52"/>
                <a:gd name="T24" fmla="*/ 74 w 88"/>
                <a:gd name="T25" fmla="*/ 4 h 52"/>
                <a:gd name="T26" fmla="*/ 88 w 88"/>
                <a:gd name="T27" fmla="*/ 7 h 52"/>
                <a:gd name="T28" fmla="*/ 85 w 88"/>
                <a:gd name="T29" fmla="*/ 44 h 52"/>
                <a:gd name="T30" fmla="*/ 72 w 88"/>
                <a:gd name="T31" fmla="*/ 41 h 52"/>
                <a:gd name="T32" fmla="*/ 67 w 88"/>
                <a:gd name="T33" fmla="*/ 39 h 52"/>
                <a:gd name="T34" fmla="*/ 14 w 88"/>
                <a:gd name="T35" fmla="*/ 35 h 52"/>
                <a:gd name="T36" fmla="*/ 23 w 88"/>
                <a:gd name="T37" fmla="*/ 36 h 52"/>
                <a:gd name="T38" fmla="*/ 64 w 88"/>
                <a:gd name="T39" fmla="*/ 36 h 52"/>
                <a:gd name="T40" fmla="*/ 74 w 88"/>
                <a:gd name="T41" fmla="*/ 35 h 52"/>
                <a:gd name="T42" fmla="*/ 76 w 88"/>
                <a:gd name="T43" fmla="*/ 40 h 52"/>
                <a:gd name="T44" fmla="*/ 84 w 88"/>
                <a:gd name="T45" fmla="*/ 8 h 52"/>
                <a:gd name="T46" fmla="*/ 76 w 88"/>
                <a:gd name="T47" fmla="*/ 14 h 52"/>
                <a:gd name="T48" fmla="*/ 66 w 88"/>
                <a:gd name="T49" fmla="*/ 16 h 52"/>
                <a:gd name="T50" fmla="*/ 61 w 88"/>
                <a:gd name="T51" fmla="*/ 11 h 52"/>
                <a:gd name="T52" fmla="*/ 58 w 88"/>
                <a:gd name="T53" fmla="*/ 9 h 52"/>
                <a:gd name="T54" fmla="*/ 32 w 88"/>
                <a:gd name="T55" fmla="*/ 4 h 52"/>
                <a:gd name="T56" fmla="*/ 28 w 88"/>
                <a:gd name="T57" fmla="*/ 11 h 52"/>
                <a:gd name="T58" fmla="*/ 23 w 88"/>
                <a:gd name="T59" fmla="*/ 15 h 52"/>
                <a:gd name="T60" fmla="*/ 14 w 88"/>
                <a:gd name="T61" fmla="*/ 16 h 52"/>
                <a:gd name="T62" fmla="*/ 12 w 88"/>
                <a:gd name="T63" fmla="*/ 8 h 52"/>
                <a:gd name="T64" fmla="*/ 4 w 88"/>
                <a:gd name="T65" fmla="*/ 40 h 52"/>
                <a:gd name="T66" fmla="*/ 12 w 88"/>
                <a:gd name="T6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52">
                  <a:moveTo>
                    <a:pt x="44" y="52"/>
                  </a:moveTo>
                  <a:cubicBezTo>
                    <a:pt x="34" y="52"/>
                    <a:pt x="25" y="47"/>
                    <a:pt x="20" y="39"/>
                  </a:cubicBezTo>
                  <a:cubicBezTo>
                    <a:pt x="16" y="39"/>
                    <a:pt x="16" y="39"/>
                    <a:pt x="16" y="39"/>
                  </a:cubicBezTo>
                  <a:cubicBezTo>
                    <a:pt x="16" y="41"/>
                    <a:pt x="16" y="41"/>
                    <a:pt x="16" y="41"/>
                  </a:cubicBezTo>
                  <a:cubicBezTo>
                    <a:pt x="16" y="43"/>
                    <a:pt x="14" y="44"/>
                    <a:pt x="13" y="44"/>
                  </a:cubicBezTo>
                  <a:cubicBezTo>
                    <a:pt x="2" y="44"/>
                    <a:pt x="2" y="44"/>
                    <a:pt x="2" y="44"/>
                  </a:cubicBezTo>
                  <a:cubicBezTo>
                    <a:pt x="1" y="44"/>
                    <a:pt x="0" y="43"/>
                    <a:pt x="0" y="41"/>
                  </a:cubicBezTo>
                  <a:cubicBezTo>
                    <a:pt x="0" y="7"/>
                    <a:pt x="0" y="7"/>
                    <a:pt x="0" y="7"/>
                  </a:cubicBezTo>
                  <a:cubicBezTo>
                    <a:pt x="0" y="5"/>
                    <a:pt x="1" y="4"/>
                    <a:pt x="2" y="4"/>
                  </a:cubicBezTo>
                  <a:cubicBezTo>
                    <a:pt x="13" y="4"/>
                    <a:pt x="13" y="4"/>
                    <a:pt x="13" y="4"/>
                  </a:cubicBezTo>
                  <a:cubicBezTo>
                    <a:pt x="14" y="4"/>
                    <a:pt x="16" y="5"/>
                    <a:pt x="16" y="7"/>
                  </a:cubicBezTo>
                  <a:cubicBezTo>
                    <a:pt x="16" y="12"/>
                    <a:pt x="16" y="12"/>
                    <a:pt x="16" y="12"/>
                  </a:cubicBezTo>
                  <a:cubicBezTo>
                    <a:pt x="20" y="12"/>
                    <a:pt x="20" y="12"/>
                    <a:pt x="20" y="12"/>
                  </a:cubicBezTo>
                  <a:cubicBezTo>
                    <a:pt x="21" y="11"/>
                    <a:pt x="22" y="9"/>
                    <a:pt x="23" y="8"/>
                  </a:cubicBezTo>
                  <a:cubicBezTo>
                    <a:pt x="24" y="7"/>
                    <a:pt x="25" y="7"/>
                    <a:pt x="26" y="7"/>
                  </a:cubicBezTo>
                  <a:cubicBezTo>
                    <a:pt x="26" y="7"/>
                    <a:pt x="26" y="7"/>
                    <a:pt x="26" y="7"/>
                  </a:cubicBezTo>
                  <a:cubicBezTo>
                    <a:pt x="29" y="1"/>
                    <a:pt x="29" y="1"/>
                    <a:pt x="29" y="1"/>
                  </a:cubicBezTo>
                  <a:cubicBezTo>
                    <a:pt x="29" y="1"/>
                    <a:pt x="30" y="0"/>
                    <a:pt x="31" y="0"/>
                  </a:cubicBezTo>
                  <a:cubicBezTo>
                    <a:pt x="57" y="0"/>
                    <a:pt x="57" y="0"/>
                    <a:pt x="57" y="0"/>
                  </a:cubicBezTo>
                  <a:cubicBezTo>
                    <a:pt x="57" y="0"/>
                    <a:pt x="58" y="1"/>
                    <a:pt x="58" y="1"/>
                  </a:cubicBezTo>
                  <a:cubicBezTo>
                    <a:pt x="61" y="7"/>
                    <a:pt x="61" y="7"/>
                    <a:pt x="61" y="7"/>
                  </a:cubicBezTo>
                  <a:cubicBezTo>
                    <a:pt x="62" y="7"/>
                    <a:pt x="63" y="7"/>
                    <a:pt x="64" y="8"/>
                  </a:cubicBezTo>
                  <a:cubicBezTo>
                    <a:pt x="65" y="9"/>
                    <a:pt x="66" y="11"/>
                    <a:pt x="67" y="12"/>
                  </a:cubicBezTo>
                  <a:cubicBezTo>
                    <a:pt x="72" y="12"/>
                    <a:pt x="72" y="12"/>
                    <a:pt x="72" y="12"/>
                  </a:cubicBezTo>
                  <a:cubicBezTo>
                    <a:pt x="72" y="7"/>
                    <a:pt x="72" y="7"/>
                    <a:pt x="72" y="7"/>
                  </a:cubicBezTo>
                  <a:cubicBezTo>
                    <a:pt x="72" y="5"/>
                    <a:pt x="73" y="4"/>
                    <a:pt x="74" y="4"/>
                  </a:cubicBezTo>
                  <a:cubicBezTo>
                    <a:pt x="85" y="4"/>
                    <a:pt x="85" y="4"/>
                    <a:pt x="85" y="4"/>
                  </a:cubicBezTo>
                  <a:cubicBezTo>
                    <a:pt x="86" y="4"/>
                    <a:pt x="88" y="5"/>
                    <a:pt x="88" y="7"/>
                  </a:cubicBezTo>
                  <a:cubicBezTo>
                    <a:pt x="88" y="41"/>
                    <a:pt x="88" y="41"/>
                    <a:pt x="88" y="41"/>
                  </a:cubicBezTo>
                  <a:cubicBezTo>
                    <a:pt x="88" y="43"/>
                    <a:pt x="86" y="44"/>
                    <a:pt x="85" y="44"/>
                  </a:cubicBezTo>
                  <a:cubicBezTo>
                    <a:pt x="74" y="44"/>
                    <a:pt x="74" y="44"/>
                    <a:pt x="74" y="44"/>
                  </a:cubicBezTo>
                  <a:cubicBezTo>
                    <a:pt x="73" y="44"/>
                    <a:pt x="72" y="43"/>
                    <a:pt x="72" y="41"/>
                  </a:cubicBezTo>
                  <a:cubicBezTo>
                    <a:pt x="72" y="39"/>
                    <a:pt x="72" y="39"/>
                    <a:pt x="72" y="39"/>
                  </a:cubicBezTo>
                  <a:cubicBezTo>
                    <a:pt x="67" y="39"/>
                    <a:pt x="67" y="39"/>
                    <a:pt x="67" y="39"/>
                  </a:cubicBezTo>
                  <a:cubicBezTo>
                    <a:pt x="62" y="47"/>
                    <a:pt x="53" y="52"/>
                    <a:pt x="44" y="52"/>
                  </a:cubicBezTo>
                  <a:close/>
                  <a:moveTo>
                    <a:pt x="14" y="35"/>
                  </a:moveTo>
                  <a:cubicBezTo>
                    <a:pt x="22" y="35"/>
                    <a:pt x="22" y="35"/>
                    <a:pt x="22" y="35"/>
                  </a:cubicBezTo>
                  <a:cubicBezTo>
                    <a:pt x="22" y="35"/>
                    <a:pt x="23" y="35"/>
                    <a:pt x="23" y="36"/>
                  </a:cubicBezTo>
                  <a:cubicBezTo>
                    <a:pt x="27" y="43"/>
                    <a:pt x="35" y="48"/>
                    <a:pt x="44" y="48"/>
                  </a:cubicBezTo>
                  <a:cubicBezTo>
                    <a:pt x="52" y="48"/>
                    <a:pt x="60" y="43"/>
                    <a:pt x="64" y="36"/>
                  </a:cubicBezTo>
                  <a:cubicBezTo>
                    <a:pt x="64" y="35"/>
                    <a:pt x="65" y="35"/>
                    <a:pt x="66" y="35"/>
                  </a:cubicBezTo>
                  <a:cubicBezTo>
                    <a:pt x="74" y="35"/>
                    <a:pt x="74" y="35"/>
                    <a:pt x="74" y="35"/>
                  </a:cubicBezTo>
                  <a:cubicBezTo>
                    <a:pt x="75" y="35"/>
                    <a:pt x="76" y="36"/>
                    <a:pt x="76" y="37"/>
                  </a:cubicBezTo>
                  <a:cubicBezTo>
                    <a:pt x="76" y="40"/>
                    <a:pt x="76" y="40"/>
                    <a:pt x="76" y="40"/>
                  </a:cubicBezTo>
                  <a:cubicBezTo>
                    <a:pt x="84" y="40"/>
                    <a:pt x="84" y="40"/>
                    <a:pt x="84" y="40"/>
                  </a:cubicBezTo>
                  <a:cubicBezTo>
                    <a:pt x="84" y="8"/>
                    <a:pt x="84" y="8"/>
                    <a:pt x="84" y="8"/>
                  </a:cubicBezTo>
                  <a:cubicBezTo>
                    <a:pt x="76" y="8"/>
                    <a:pt x="76" y="8"/>
                    <a:pt x="76" y="8"/>
                  </a:cubicBezTo>
                  <a:cubicBezTo>
                    <a:pt x="76" y="14"/>
                    <a:pt x="76" y="14"/>
                    <a:pt x="76" y="14"/>
                  </a:cubicBezTo>
                  <a:cubicBezTo>
                    <a:pt x="76" y="15"/>
                    <a:pt x="75" y="16"/>
                    <a:pt x="74" y="16"/>
                  </a:cubicBezTo>
                  <a:cubicBezTo>
                    <a:pt x="66" y="16"/>
                    <a:pt x="66" y="16"/>
                    <a:pt x="66" y="16"/>
                  </a:cubicBezTo>
                  <a:cubicBezTo>
                    <a:pt x="65" y="16"/>
                    <a:pt x="64" y="16"/>
                    <a:pt x="64" y="15"/>
                  </a:cubicBezTo>
                  <a:cubicBezTo>
                    <a:pt x="63" y="14"/>
                    <a:pt x="62" y="12"/>
                    <a:pt x="61" y="11"/>
                  </a:cubicBezTo>
                  <a:cubicBezTo>
                    <a:pt x="59" y="11"/>
                    <a:pt x="59" y="11"/>
                    <a:pt x="59" y="11"/>
                  </a:cubicBezTo>
                  <a:cubicBezTo>
                    <a:pt x="59" y="11"/>
                    <a:pt x="58" y="10"/>
                    <a:pt x="58" y="9"/>
                  </a:cubicBezTo>
                  <a:cubicBezTo>
                    <a:pt x="55" y="4"/>
                    <a:pt x="55" y="4"/>
                    <a:pt x="55" y="4"/>
                  </a:cubicBezTo>
                  <a:cubicBezTo>
                    <a:pt x="32" y="4"/>
                    <a:pt x="32" y="4"/>
                    <a:pt x="32" y="4"/>
                  </a:cubicBezTo>
                  <a:cubicBezTo>
                    <a:pt x="30" y="9"/>
                    <a:pt x="30" y="9"/>
                    <a:pt x="30" y="9"/>
                  </a:cubicBezTo>
                  <a:cubicBezTo>
                    <a:pt x="29" y="10"/>
                    <a:pt x="29" y="11"/>
                    <a:pt x="28" y="11"/>
                  </a:cubicBezTo>
                  <a:cubicBezTo>
                    <a:pt x="26" y="11"/>
                    <a:pt x="26" y="11"/>
                    <a:pt x="26" y="11"/>
                  </a:cubicBezTo>
                  <a:cubicBezTo>
                    <a:pt x="25" y="12"/>
                    <a:pt x="24" y="14"/>
                    <a:pt x="23" y="15"/>
                  </a:cubicBezTo>
                  <a:cubicBezTo>
                    <a:pt x="23" y="16"/>
                    <a:pt x="22" y="16"/>
                    <a:pt x="22" y="16"/>
                  </a:cubicBezTo>
                  <a:cubicBezTo>
                    <a:pt x="14" y="16"/>
                    <a:pt x="14" y="16"/>
                    <a:pt x="14" y="16"/>
                  </a:cubicBezTo>
                  <a:cubicBezTo>
                    <a:pt x="13" y="16"/>
                    <a:pt x="12" y="15"/>
                    <a:pt x="12" y="14"/>
                  </a:cubicBezTo>
                  <a:cubicBezTo>
                    <a:pt x="12" y="8"/>
                    <a:pt x="12" y="8"/>
                    <a:pt x="12" y="8"/>
                  </a:cubicBezTo>
                  <a:cubicBezTo>
                    <a:pt x="4" y="8"/>
                    <a:pt x="4" y="8"/>
                    <a:pt x="4" y="8"/>
                  </a:cubicBezTo>
                  <a:cubicBezTo>
                    <a:pt x="4" y="40"/>
                    <a:pt x="4" y="40"/>
                    <a:pt x="4" y="40"/>
                  </a:cubicBezTo>
                  <a:cubicBezTo>
                    <a:pt x="12" y="40"/>
                    <a:pt x="12" y="40"/>
                    <a:pt x="12" y="40"/>
                  </a:cubicBezTo>
                  <a:cubicBezTo>
                    <a:pt x="12" y="37"/>
                    <a:pt x="12" y="37"/>
                    <a:pt x="12" y="37"/>
                  </a:cubicBezTo>
                  <a:cubicBezTo>
                    <a:pt x="12" y="36"/>
                    <a:pt x="13" y="35"/>
                    <a:pt x="14"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3" name="Rectangle 16"/>
            <p:cNvSpPr>
              <a:spLocks noChangeArrowheads="1"/>
            </p:cNvSpPr>
            <p:nvPr/>
          </p:nvSpPr>
          <p:spPr bwMode="auto">
            <a:xfrm>
              <a:off x="6553200" y="3394075"/>
              <a:ext cx="17463" cy="130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4" name="Rectangle 17"/>
            <p:cNvSpPr>
              <a:spLocks noChangeArrowheads="1"/>
            </p:cNvSpPr>
            <p:nvPr/>
          </p:nvSpPr>
          <p:spPr bwMode="auto">
            <a:xfrm>
              <a:off x="6824663" y="3394075"/>
              <a:ext cx="17463" cy="130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5" name="Freeform 36"/>
            <p:cNvSpPr>
              <a:spLocks noEditPoints="1"/>
            </p:cNvSpPr>
            <p:nvPr/>
          </p:nvSpPr>
          <p:spPr bwMode="auto">
            <a:xfrm>
              <a:off x="6565900" y="3176588"/>
              <a:ext cx="261938" cy="147638"/>
            </a:xfrm>
            <a:custGeom>
              <a:avLst/>
              <a:gdLst>
                <a:gd name="T0" fmla="*/ 21 w 58"/>
                <a:gd name="T1" fmla="*/ 32 h 32"/>
                <a:gd name="T2" fmla="*/ 18 w 58"/>
                <a:gd name="T3" fmla="*/ 28 h 32"/>
                <a:gd name="T4" fmla="*/ 13 w 58"/>
                <a:gd name="T5" fmla="*/ 25 h 32"/>
                <a:gd name="T6" fmla="*/ 14 w 58"/>
                <a:gd name="T7" fmla="*/ 19 h 32"/>
                <a:gd name="T8" fmla="*/ 5 w 58"/>
                <a:gd name="T9" fmla="*/ 12 h 32"/>
                <a:gd name="T10" fmla="*/ 0 w 58"/>
                <a:gd name="T11" fmla="*/ 5 h 32"/>
                <a:gd name="T12" fmla="*/ 53 w 58"/>
                <a:gd name="T13" fmla="*/ 0 h 32"/>
                <a:gd name="T14" fmla="*/ 58 w 58"/>
                <a:gd name="T15" fmla="*/ 7 h 32"/>
                <a:gd name="T16" fmla="*/ 51 w 58"/>
                <a:gd name="T17" fmla="*/ 12 h 32"/>
                <a:gd name="T18" fmla="*/ 44 w 58"/>
                <a:gd name="T19" fmla="*/ 20 h 32"/>
                <a:gd name="T20" fmla="*/ 41 w 58"/>
                <a:gd name="T21" fmla="*/ 28 h 32"/>
                <a:gd name="T22" fmla="*/ 40 w 58"/>
                <a:gd name="T23" fmla="*/ 29 h 32"/>
                <a:gd name="T24" fmla="*/ 22 w 58"/>
                <a:gd name="T25" fmla="*/ 28 h 32"/>
                <a:gd name="T26" fmla="*/ 36 w 58"/>
                <a:gd name="T27" fmla="*/ 26 h 32"/>
                <a:gd name="T28" fmla="*/ 40 w 58"/>
                <a:gd name="T29" fmla="*/ 24 h 32"/>
                <a:gd name="T30" fmla="*/ 39 w 58"/>
                <a:gd name="T31" fmla="*/ 20 h 32"/>
                <a:gd name="T32" fmla="*/ 49 w 58"/>
                <a:gd name="T33" fmla="*/ 8 h 32"/>
                <a:gd name="T34" fmla="*/ 53 w 58"/>
                <a:gd name="T35" fmla="*/ 8 h 32"/>
                <a:gd name="T36" fmla="*/ 54 w 58"/>
                <a:gd name="T37" fmla="*/ 5 h 32"/>
                <a:gd name="T38" fmla="*/ 5 w 58"/>
                <a:gd name="T39" fmla="*/ 4 h 32"/>
                <a:gd name="T40" fmla="*/ 4 w 58"/>
                <a:gd name="T41" fmla="*/ 7 h 32"/>
                <a:gd name="T42" fmla="*/ 7 w 58"/>
                <a:gd name="T43" fmla="*/ 8 h 32"/>
                <a:gd name="T44" fmla="*/ 18 w 58"/>
                <a:gd name="T45" fmla="*/ 17 h 32"/>
                <a:gd name="T46" fmla="*/ 17 w 58"/>
                <a:gd name="T47" fmla="*/ 21 h 32"/>
                <a:gd name="T48" fmla="*/ 20 w 58"/>
                <a:gd name="T49" fmla="*/ 24 h 32"/>
                <a:gd name="T50" fmla="*/ 22 w 58"/>
                <a:gd name="T51" fmla="*/ 28 h 32"/>
                <a:gd name="T52" fmla="*/ 24 w 58"/>
                <a:gd name="T53" fmla="*/ 18 h 32"/>
                <a:gd name="T54" fmla="*/ 17 w 58"/>
                <a:gd name="T55" fmla="*/ 11 h 32"/>
                <a:gd name="T56" fmla="*/ 18 w 58"/>
                <a:gd name="T57" fmla="*/ 8 h 32"/>
                <a:gd name="T58" fmla="*/ 41 w 58"/>
                <a:gd name="T59" fmla="*/ 9 h 32"/>
                <a:gd name="T60" fmla="*/ 34 w 58"/>
                <a:gd name="T61" fmla="*/ 17 h 32"/>
                <a:gd name="T62" fmla="*/ 25 w 58"/>
                <a:gd name="T63" fmla="*/ 14 h 32"/>
                <a:gd name="T64" fmla="*/ 34 w 58"/>
                <a:gd name="T65" fmla="*/ 12 h 32"/>
                <a:gd name="T66" fmla="*/ 25 w 58"/>
                <a:gd name="T67"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 h="32">
                  <a:moveTo>
                    <a:pt x="37" y="32"/>
                  </a:moveTo>
                  <a:cubicBezTo>
                    <a:pt x="21" y="32"/>
                    <a:pt x="21" y="32"/>
                    <a:pt x="21" y="32"/>
                  </a:cubicBezTo>
                  <a:cubicBezTo>
                    <a:pt x="19" y="32"/>
                    <a:pt x="18" y="31"/>
                    <a:pt x="18" y="29"/>
                  </a:cubicBezTo>
                  <a:cubicBezTo>
                    <a:pt x="18" y="28"/>
                    <a:pt x="18" y="28"/>
                    <a:pt x="18" y="28"/>
                  </a:cubicBezTo>
                  <a:cubicBezTo>
                    <a:pt x="16" y="28"/>
                    <a:pt x="16" y="28"/>
                    <a:pt x="16" y="28"/>
                  </a:cubicBezTo>
                  <a:cubicBezTo>
                    <a:pt x="15" y="28"/>
                    <a:pt x="13" y="27"/>
                    <a:pt x="13" y="25"/>
                  </a:cubicBezTo>
                  <a:cubicBezTo>
                    <a:pt x="13" y="20"/>
                    <a:pt x="13" y="20"/>
                    <a:pt x="13" y="20"/>
                  </a:cubicBezTo>
                  <a:cubicBezTo>
                    <a:pt x="13" y="19"/>
                    <a:pt x="13" y="19"/>
                    <a:pt x="14" y="19"/>
                  </a:cubicBezTo>
                  <a:cubicBezTo>
                    <a:pt x="6" y="12"/>
                    <a:pt x="6" y="12"/>
                    <a:pt x="6" y="12"/>
                  </a:cubicBezTo>
                  <a:cubicBezTo>
                    <a:pt x="5" y="12"/>
                    <a:pt x="5" y="12"/>
                    <a:pt x="5" y="12"/>
                  </a:cubicBezTo>
                  <a:cubicBezTo>
                    <a:pt x="2" y="12"/>
                    <a:pt x="0" y="10"/>
                    <a:pt x="0" y="7"/>
                  </a:cubicBezTo>
                  <a:cubicBezTo>
                    <a:pt x="0" y="5"/>
                    <a:pt x="0" y="5"/>
                    <a:pt x="0" y="5"/>
                  </a:cubicBezTo>
                  <a:cubicBezTo>
                    <a:pt x="0" y="2"/>
                    <a:pt x="2" y="0"/>
                    <a:pt x="5" y="0"/>
                  </a:cubicBezTo>
                  <a:cubicBezTo>
                    <a:pt x="53" y="0"/>
                    <a:pt x="53" y="0"/>
                    <a:pt x="53" y="0"/>
                  </a:cubicBezTo>
                  <a:cubicBezTo>
                    <a:pt x="56" y="0"/>
                    <a:pt x="58" y="2"/>
                    <a:pt x="58" y="5"/>
                  </a:cubicBezTo>
                  <a:cubicBezTo>
                    <a:pt x="58" y="7"/>
                    <a:pt x="58" y="7"/>
                    <a:pt x="58" y="7"/>
                  </a:cubicBezTo>
                  <a:cubicBezTo>
                    <a:pt x="58" y="10"/>
                    <a:pt x="56" y="12"/>
                    <a:pt x="53" y="12"/>
                  </a:cubicBezTo>
                  <a:cubicBezTo>
                    <a:pt x="51" y="12"/>
                    <a:pt x="51" y="12"/>
                    <a:pt x="51" y="12"/>
                  </a:cubicBezTo>
                  <a:cubicBezTo>
                    <a:pt x="44" y="19"/>
                    <a:pt x="44" y="19"/>
                    <a:pt x="44" y="19"/>
                  </a:cubicBezTo>
                  <a:cubicBezTo>
                    <a:pt x="44" y="19"/>
                    <a:pt x="44" y="19"/>
                    <a:pt x="44" y="20"/>
                  </a:cubicBezTo>
                  <a:cubicBezTo>
                    <a:pt x="44" y="25"/>
                    <a:pt x="44" y="25"/>
                    <a:pt x="44" y="25"/>
                  </a:cubicBezTo>
                  <a:cubicBezTo>
                    <a:pt x="44" y="27"/>
                    <a:pt x="43" y="28"/>
                    <a:pt x="41" y="28"/>
                  </a:cubicBezTo>
                  <a:cubicBezTo>
                    <a:pt x="40" y="28"/>
                    <a:pt x="40" y="28"/>
                    <a:pt x="40" y="28"/>
                  </a:cubicBezTo>
                  <a:cubicBezTo>
                    <a:pt x="40" y="29"/>
                    <a:pt x="40" y="29"/>
                    <a:pt x="40" y="29"/>
                  </a:cubicBezTo>
                  <a:cubicBezTo>
                    <a:pt x="40" y="31"/>
                    <a:pt x="38" y="32"/>
                    <a:pt x="37" y="32"/>
                  </a:cubicBezTo>
                  <a:close/>
                  <a:moveTo>
                    <a:pt x="22" y="28"/>
                  </a:moveTo>
                  <a:cubicBezTo>
                    <a:pt x="36" y="28"/>
                    <a:pt x="36" y="28"/>
                    <a:pt x="36" y="28"/>
                  </a:cubicBezTo>
                  <a:cubicBezTo>
                    <a:pt x="36" y="26"/>
                    <a:pt x="36" y="26"/>
                    <a:pt x="36" y="26"/>
                  </a:cubicBezTo>
                  <a:cubicBezTo>
                    <a:pt x="36" y="25"/>
                    <a:pt x="36" y="24"/>
                    <a:pt x="38" y="24"/>
                  </a:cubicBezTo>
                  <a:cubicBezTo>
                    <a:pt x="40" y="24"/>
                    <a:pt x="40" y="24"/>
                    <a:pt x="40" y="24"/>
                  </a:cubicBezTo>
                  <a:cubicBezTo>
                    <a:pt x="40" y="21"/>
                    <a:pt x="40" y="21"/>
                    <a:pt x="40" y="21"/>
                  </a:cubicBezTo>
                  <a:cubicBezTo>
                    <a:pt x="40" y="21"/>
                    <a:pt x="39" y="20"/>
                    <a:pt x="39" y="20"/>
                  </a:cubicBezTo>
                  <a:cubicBezTo>
                    <a:pt x="39" y="19"/>
                    <a:pt x="39" y="18"/>
                    <a:pt x="40" y="17"/>
                  </a:cubicBezTo>
                  <a:cubicBezTo>
                    <a:pt x="49" y="8"/>
                    <a:pt x="49" y="8"/>
                    <a:pt x="49" y="8"/>
                  </a:cubicBezTo>
                  <a:cubicBezTo>
                    <a:pt x="50" y="8"/>
                    <a:pt x="50" y="8"/>
                    <a:pt x="51" y="8"/>
                  </a:cubicBezTo>
                  <a:cubicBezTo>
                    <a:pt x="53" y="8"/>
                    <a:pt x="53" y="8"/>
                    <a:pt x="53" y="8"/>
                  </a:cubicBezTo>
                  <a:cubicBezTo>
                    <a:pt x="53" y="8"/>
                    <a:pt x="54" y="7"/>
                    <a:pt x="54" y="7"/>
                  </a:cubicBezTo>
                  <a:cubicBezTo>
                    <a:pt x="54" y="5"/>
                    <a:pt x="54" y="5"/>
                    <a:pt x="54" y="5"/>
                  </a:cubicBezTo>
                  <a:cubicBezTo>
                    <a:pt x="54" y="4"/>
                    <a:pt x="53" y="4"/>
                    <a:pt x="53" y="4"/>
                  </a:cubicBezTo>
                  <a:cubicBezTo>
                    <a:pt x="5" y="4"/>
                    <a:pt x="5" y="4"/>
                    <a:pt x="5" y="4"/>
                  </a:cubicBezTo>
                  <a:cubicBezTo>
                    <a:pt x="4" y="4"/>
                    <a:pt x="4" y="4"/>
                    <a:pt x="4" y="5"/>
                  </a:cubicBezTo>
                  <a:cubicBezTo>
                    <a:pt x="4" y="7"/>
                    <a:pt x="4" y="7"/>
                    <a:pt x="4" y="7"/>
                  </a:cubicBezTo>
                  <a:cubicBezTo>
                    <a:pt x="4" y="7"/>
                    <a:pt x="4" y="8"/>
                    <a:pt x="5" y="8"/>
                  </a:cubicBezTo>
                  <a:cubicBezTo>
                    <a:pt x="7" y="8"/>
                    <a:pt x="7" y="8"/>
                    <a:pt x="7" y="8"/>
                  </a:cubicBezTo>
                  <a:cubicBezTo>
                    <a:pt x="7" y="8"/>
                    <a:pt x="8" y="8"/>
                    <a:pt x="8" y="8"/>
                  </a:cubicBezTo>
                  <a:cubicBezTo>
                    <a:pt x="18" y="17"/>
                    <a:pt x="18" y="17"/>
                    <a:pt x="18" y="17"/>
                  </a:cubicBezTo>
                  <a:cubicBezTo>
                    <a:pt x="19" y="18"/>
                    <a:pt x="19" y="19"/>
                    <a:pt x="19" y="20"/>
                  </a:cubicBezTo>
                  <a:cubicBezTo>
                    <a:pt x="18" y="20"/>
                    <a:pt x="18" y="21"/>
                    <a:pt x="17" y="21"/>
                  </a:cubicBezTo>
                  <a:cubicBezTo>
                    <a:pt x="17" y="24"/>
                    <a:pt x="17" y="24"/>
                    <a:pt x="17" y="24"/>
                  </a:cubicBezTo>
                  <a:cubicBezTo>
                    <a:pt x="20" y="24"/>
                    <a:pt x="20" y="24"/>
                    <a:pt x="20" y="24"/>
                  </a:cubicBezTo>
                  <a:cubicBezTo>
                    <a:pt x="21" y="24"/>
                    <a:pt x="22" y="25"/>
                    <a:pt x="22" y="26"/>
                  </a:cubicBezTo>
                  <a:lnTo>
                    <a:pt x="22" y="28"/>
                  </a:lnTo>
                  <a:close/>
                  <a:moveTo>
                    <a:pt x="33" y="18"/>
                  </a:moveTo>
                  <a:cubicBezTo>
                    <a:pt x="24" y="18"/>
                    <a:pt x="24" y="18"/>
                    <a:pt x="24" y="18"/>
                  </a:cubicBezTo>
                  <a:cubicBezTo>
                    <a:pt x="24" y="18"/>
                    <a:pt x="24" y="18"/>
                    <a:pt x="23" y="17"/>
                  </a:cubicBezTo>
                  <a:cubicBezTo>
                    <a:pt x="17" y="11"/>
                    <a:pt x="17" y="11"/>
                    <a:pt x="17" y="11"/>
                  </a:cubicBezTo>
                  <a:cubicBezTo>
                    <a:pt x="16" y="11"/>
                    <a:pt x="16" y="10"/>
                    <a:pt x="16" y="9"/>
                  </a:cubicBezTo>
                  <a:cubicBezTo>
                    <a:pt x="17" y="8"/>
                    <a:pt x="17" y="8"/>
                    <a:pt x="18" y="8"/>
                  </a:cubicBezTo>
                  <a:cubicBezTo>
                    <a:pt x="39" y="8"/>
                    <a:pt x="39" y="8"/>
                    <a:pt x="39" y="8"/>
                  </a:cubicBezTo>
                  <a:cubicBezTo>
                    <a:pt x="40" y="8"/>
                    <a:pt x="41" y="8"/>
                    <a:pt x="41" y="9"/>
                  </a:cubicBezTo>
                  <a:cubicBezTo>
                    <a:pt x="42" y="10"/>
                    <a:pt x="41" y="11"/>
                    <a:pt x="41" y="11"/>
                  </a:cubicBezTo>
                  <a:cubicBezTo>
                    <a:pt x="34" y="17"/>
                    <a:pt x="34" y="17"/>
                    <a:pt x="34" y="17"/>
                  </a:cubicBezTo>
                  <a:cubicBezTo>
                    <a:pt x="34" y="18"/>
                    <a:pt x="34" y="18"/>
                    <a:pt x="33" y="18"/>
                  </a:cubicBezTo>
                  <a:close/>
                  <a:moveTo>
                    <a:pt x="25" y="14"/>
                  </a:moveTo>
                  <a:cubicBezTo>
                    <a:pt x="32" y="14"/>
                    <a:pt x="32" y="14"/>
                    <a:pt x="32" y="14"/>
                  </a:cubicBezTo>
                  <a:cubicBezTo>
                    <a:pt x="34" y="12"/>
                    <a:pt x="34" y="12"/>
                    <a:pt x="34" y="12"/>
                  </a:cubicBezTo>
                  <a:cubicBezTo>
                    <a:pt x="23" y="12"/>
                    <a:pt x="23" y="12"/>
                    <a:pt x="23" y="12"/>
                  </a:cubicBezTo>
                  <a:lnTo>
                    <a:pt x="25"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9" name="圆角矩形 56"/>
          <p:cNvSpPr/>
          <p:nvPr/>
        </p:nvSpPr>
        <p:spPr>
          <a:xfrm>
            <a:off x="1045192" y="2824956"/>
            <a:ext cx="847388" cy="486476"/>
          </a:xfrm>
          <a:prstGeom prst="roundRect">
            <a:avLst>
              <a:gd name="adj" fmla="val 0"/>
            </a:avLst>
          </a:prstGeom>
          <a:noFill/>
          <a:ln w="25400" cap="flat" cmpd="sng" algn="ctr">
            <a:noFill/>
            <a:prstDash val="solid"/>
          </a:ln>
          <a:effectLst/>
        </p:spPr>
        <p:txBody>
          <a:bodyPr lIns="91410" tIns="45704" rIns="91410" bIns="4570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基因测序</a:t>
            </a:r>
          </a:p>
        </p:txBody>
      </p:sp>
      <p:sp>
        <p:nvSpPr>
          <p:cNvPr id="10" name="矩形 9"/>
          <p:cNvSpPr/>
          <p:nvPr/>
        </p:nvSpPr>
        <p:spPr>
          <a:xfrm>
            <a:off x="2919173" y="5842727"/>
            <a:ext cx="1185821" cy="300994"/>
          </a:xfrm>
          <a:prstGeom prst="rect">
            <a:avLst/>
          </a:prstGeom>
          <a:noFill/>
          <a:ln w="25400" cap="flat" cmpd="sng" algn="ctr">
            <a:noFill/>
            <a:prstDash val="solid"/>
          </a:ln>
          <a:effectLst/>
        </p:spPr>
        <p:txBody>
          <a:bodyPr lIns="91410" tIns="45704" rIns="91410" bIns="45704" rtlCol="0" anchor="ctr"/>
          <a:lstStyle/>
          <a:p>
            <a:pPr marL="0" marR="0" lvl="0" indent="0" algn="ctr" defTabSz="877318" eaLnBrk="0" fontAlgn="base" latinLnBrk="0" hangingPunct="0">
              <a:lnSpc>
                <a:spcPct val="100000"/>
              </a:lnSpc>
              <a:spcBef>
                <a:spcPct val="0"/>
              </a:spcBef>
              <a:spcAft>
                <a:spcPct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OBS</a:t>
            </a:r>
            <a:r>
              <a:rPr kumimoji="0" lang="zh-CN" altLang="en-US" sz="11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对象存储</a:t>
            </a:r>
            <a:endParaRPr kumimoji="0" lang="en-US" altLang="zh-CN" sz="11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文本框 10"/>
          <p:cNvSpPr txBox="1"/>
          <p:nvPr/>
        </p:nvSpPr>
        <p:spPr>
          <a:xfrm>
            <a:off x="1068221" y="5837650"/>
            <a:ext cx="1159710" cy="261610"/>
          </a:xfrm>
          <a:prstGeom prst="rect">
            <a:avLst/>
          </a:prstGeom>
          <a:noFill/>
        </p:spPr>
        <p:txBody>
          <a:bodyPr wrap="square" rtlCol="0">
            <a:spAutoFit/>
          </a:bodyPr>
          <a:lstStyle/>
          <a:p>
            <a:pPr algn="ctr" defTabSz="877318" eaLnBrk="0" fontAlgn="base" hangingPunct="0">
              <a:spcBef>
                <a:spcPct val="0"/>
              </a:spcBef>
              <a:spcAft>
                <a:spcPct val="0"/>
              </a:spcAft>
              <a:defRPr/>
            </a:pPr>
            <a:r>
              <a:rPr lang="en-US" altLang="zh-CN" sz="11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EVS</a:t>
            </a:r>
            <a:r>
              <a:rPr lang="zh-CN" altLang="en-US" sz="11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弹性块存储</a:t>
            </a:r>
            <a:endParaRPr lang="zh-CN" altLang="en-US" sz="1100" b="1" kern="0"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nvGrpSpPr>
          <p:cNvPr id="12" name="组合 11"/>
          <p:cNvGrpSpPr/>
          <p:nvPr/>
        </p:nvGrpSpPr>
        <p:grpSpPr>
          <a:xfrm>
            <a:off x="1202742" y="5318039"/>
            <a:ext cx="951584" cy="475917"/>
            <a:chOff x="2112871" y="3871751"/>
            <a:chExt cx="1365899" cy="556638"/>
          </a:xfrm>
        </p:grpSpPr>
        <p:sp>
          <p:nvSpPr>
            <p:cNvPr id="57" name="圆角矩形 56"/>
            <p:cNvSpPr/>
            <p:nvPr/>
          </p:nvSpPr>
          <p:spPr bwMode="auto">
            <a:xfrm>
              <a:off x="2112871" y="3871751"/>
              <a:ext cx="1365899" cy="556638"/>
            </a:xfrm>
            <a:prstGeom prst="roundRect">
              <a:avLst>
                <a:gd name="adj" fmla="val 9812"/>
              </a:avLst>
            </a:prstGeom>
            <a:noFill/>
            <a:ln w="9525">
              <a:solidFill>
                <a:srgbClr val="415463"/>
              </a:solidFill>
            </a:ln>
            <a:effectLst/>
            <a:extLst/>
          </p:spPr>
          <p:txBody>
            <a:bodyPr vert="horz" wrap="square" lIns="91419" tIns="45709" rIns="91419" bIns="45709" numCol="1" rtlCol="0" anchor="t" anchorCtr="0" compatLnSpc="1">
              <a:prstTxWarp prst="textNoShape">
                <a:avLst/>
              </a:prstTxWarp>
            </a:bodyPr>
            <a:lstStyle/>
            <a:p>
              <a:pPr defTabSz="914217" fontAlgn="base">
                <a:spcBef>
                  <a:spcPct val="0"/>
                </a:spcBef>
                <a:spcAft>
                  <a:spcPct val="0"/>
                </a:spcAft>
                <a:buClr>
                  <a:srgbClr val="CC9900"/>
                </a:buClr>
                <a:defRPr/>
              </a:pPr>
              <a:endParaRPr lang="zh-CN" altLang="en-US" sz="9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58" name="组合 57"/>
            <p:cNvGrpSpPr/>
            <p:nvPr/>
          </p:nvGrpSpPr>
          <p:grpSpPr>
            <a:xfrm>
              <a:off x="2229558" y="3955858"/>
              <a:ext cx="318483" cy="306657"/>
              <a:chOff x="5407830" y="4819648"/>
              <a:chExt cx="582614" cy="663575"/>
            </a:xfrm>
            <a:solidFill>
              <a:srgbClr val="666666"/>
            </a:solidFill>
          </p:grpSpPr>
          <p:sp>
            <p:nvSpPr>
              <p:cNvPr id="75" name="Oval 40"/>
              <p:cNvSpPr>
                <a:spLocks noChangeArrowheads="1"/>
              </p:cNvSpPr>
              <p:nvPr/>
            </p:nvSpPr>
            <p:spPr bwMode="auto">
              <a:xfrm>
                <a:off x="5479265" y="5014914"/>
                <a:ext cx="49213" cy="47626"/>
              </a:xfrm>
              <a:prstGeom prst="ellipse">
                <a:avLst/>
              </a:prstGeom>
              <a:grpFill/>
              <a:ln w="9525">
                <a:solidFill>
                  <a:srgbClr val="00B0F0"/>
                </a:solidFill>
                <a:round/>
                <a:headEnd/>
                <a:tailEnd/>
              </a:ln>
            </p:spPr>
            <p:txBody>
              <a:bodyPr vert="horz" wrap="square" lIns="91419" tIns="45709" rIns="91419" bIns="45709" numCol="1" anchor="t" anchorCtr="0" compatLnSpc="1">
                <a:prstTxWarp prst="textNoShape">
                  <a:avLst/>
                </a:prstTxWarp>
              </a:bodyPr>
              <a:lstStyle/>
              <a:p>
                <a:pPr fontAlgn="base">
                  <a:spcBef>
                    <a:spcPct val="0"/>
                  </a:spcBef>
                  <a:spcAft>
                    <a:spcPct val="0"/>
                  </a:spcAft>
                </a:pPr>
                <a:endParaRPr lang="zh-CN" altLang="en-US" sz="16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Freeform 41"/>
              <p:cNvSpPr>
                <a:spLocks/>
              </p:cNvSpPr>
              <p:nvPr/>
            </p:nvSpPr>
            <p:spPr bwMode="auto">
              <a:xfrm>
                <a:off x="5674527" y="5337176"/>
                <a:ext cx="55564" cy="55564"/>
              </a:xfrm>
              <a:custGeom>
                <a:avLst/>
                <a:gdLst/>
                <a:ahLst/>
                <a:cxnLst>
                  <a:cxn ang="0">
                    <a:pos x="4" y="2"/>
                  </a:cxn>
                  <a:cxn ang="0">
                    <a:pos x="13" y="4"/>
                  </a:cxn>
                  <a:cxn ang="0">
                    <a:pos x="10" y="13"/>
                  </a:cxn>
                  <a:cxn ang="0">
                    <a:pos x="2" y="11"/>
                  </a:cxn>
                  <a:cxn ang="0">
                    <a:pos x="4" y="2"/>
                  </a:cxn>
                </a:cxnLst>
                <a:rect l="0" t="0" r="r" b="b"/>
                <a:pathLst>
                  <a:path w="15" h="15">
                    <a:moveTo>
                      <a:pt x="4" y="2"/>
                    </a:moveTo>
                    <a:cubicBezTo>
                      <a:pt x="7" y="0"/>
                      <a:pt x="11" y="1"/>
                      <a:pt x="13" y="4"/>
                    </a:cubicBezTo>
                    <a:cubicBezTo>
                      <a:pt x="15" y="7"/>
                      <a:pt x="14" y="11"/>
                      <a:pt x="10" y="13"/>
                    </a:cubicBezTo>
                    <a:cubicBezTo>
                      <a:pt x="7" y="15"/>
                      <a:pt x="3" y="14"/>
                      <a:pt x="2" y="11"/>
                    </a:cubicBezTo>
                    <a:cubicBezTo>
                      <a:pt x="0" y="8"/>
                      <a:pt x="1" y="4"/>
                      <a:pt x="4" y="2"/>
                    </a:cubicBezTo>
                    <a:close/>
                  </a:path>
                </a:pathLst>
              </a:custGeom>
              <a:grpFill/>
              <a:ln w="9525">
                <a:solidFill>
                  <a:srgbClr val="00B0F0"/>
                </a:solidFill>
                <a:round/>
                <a:headEnd/>
                <a:tailEnd/>
              </a:ln>
            </p:spPr>
            <p:txBody>
              <a:bodyPr vert="horz" wrap="square" lIns="91419" tIns="45709" rIns="91419" bIns="45709" numCol="1" anchor="t" anchorCtr="0" compatLnSpc="1">
                <a:prstTxWarp prst="textNoShape">
                  <a:avLst/>
                </a:prstTxWarp>
              </a:bodyPr>
              <a:lstStyle/>
              <a:p>
                <a:pPr fontAlgn="base">
                  <a:spcBef>
                    <a:spcPct val="0"/>
                  </a:spcBef>
                  <a:spcAft>
                    <a:spcPct val="0"/>
                  </a:spcAft>
                </a:pPr>
                <a:endParaRPr lang="zh-CN" altLang="en-US" sz="16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Freeform 42"/>
              <p:cNvSpPr>
                <a:spLocks/>
              </p:cNvSpPr>
              <p:nvPr/>
            </p:nvSpPr>
            <p:spPr bwMode="auto">
              <a:xfrm>
                <a:off x="5858678" y="5003801"/>
                <a:ext cx="55564" cy="55564"/>
              </a:xfrm>
              <a:custGeom>
                <a:avLst/>
                <a:gdLst/>
                <a:ahLst/>
                <a:cxnLst>
                  <a:cxn ang="0">
                    <a:pos x="4" y="13"/>
                  </a:cxn>
                  <a:cxn ang="0">
                    <a:pos x="2" y="4"/>
                  </a:cxn>
                  <a:cxn ang="0">
                    <a:pos x="11" y="2"/>
                  </a:cxn>
                  <a:cxn ang="0">
                    <a:pos x="13" y="11"/>
                  </a:cxn>
                  <a:cxn ang="0">
                    <a:pos x="4" y="13"/>
                  </a:cxn>
                </a:cxnLst>
                <a:rect l="0" t="0" r="r" b="b"/>
                <a:pathLst>
                  <a:path w="15" h="15">
                    <a:moveTo>
                      <a:pt x="4" y="13"/>
                    </a:moveTo>
                    <a:cubicBezTo>
                      <a:pt x="1" y="11"/>
                      <a:pt x="0" y="7"/>
                      <a:pt x="2" y="4"/>
                    </a:cubicBezTo>
                    <a:cubicBezTo>
                      <a:pt x="4" y="1"/>
                      <a:pt x="8" y="0"/>
                      <a:pt x="11" y="2"/>
                    </a:cubicBezTo>
                    <a:cubicBezTo>
                      <a:pt x="14" y="4"/>
                      <a:pt x="15" y="8"/>
                      <a:pt x="13" y="11"/>
                    </a:cubicBezTo>
                    <a:cubicBezTo>
                      <a:pt x="11" y="14"/>
                      <a:pt x="7" y="15"/>
                      <a:pt x="4" y="13"/>
                    </a:cubicBezTo>
                    <a:close/>
                  </a:path>
                </a:pathLst>
              </a:custGeom>
              <a:grpFill/>
              <a:ln w="9525">
                <a:solidFill>
                  <a:srgbClr val="00B0F0"/>
                </a:solidFill>
                <a:round/>
                <a:headEnd/>
                <a:tailEnd/>
              </a:ln>
            </p:spPr>
            <p:txBody>
              <a:bodyPr vert="horz" wrap="square" lIns="91419" tIns="45709" rIns="91419" bIns="45709" numCol="1" anchor="t" anchorCtr="0" compatLnSpc="1">
                <a:prstTxWarp prst="textNoShape">
                  <a:avLst/>
                </a:prstTxWarp>
              </a:bodyPr>
              <a:lstStyle/>
              <a:p>
                <a:pPr fontAlgn="base">
                  <a:spcBef>
                    <a:spcPct val="0"/>
                  </a:spcBef>
                  <a:spcAft>
                    <a:spcPct val="0"/>
                  </a:spcAft>
                </a:pPr>
                <a:endParaRPr lang="zh-CN" altLang="en-US" sz="16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Freeform 43"/>
              <p:cNvSpPr>
                <a:spLocks noEditPoints="1"/>
              </p:cNvSpPr>
              <p:nvPr/>
            </p:nvSpPr>
            <p:spPr bwMode="auto">
              <a:xfrm>
                <a:off x="5407830" y="4819648"/>
                <a:ext cx="582614" cy="663575"/>
              </a:xfrm>
              <a:custGeom>
                <a:avLst/>
                <a:gdLst/>
                <a:ahLst/>
                <a:cxnLst>
                  <a:cxn ang="0">
                    <a:pos x="77" y="177"/>
                  </a:cxn>
                  <a:cxn ang="0">
                    <a:pos x="75" y="177"/>
                  </a:cxn>
                  <a:cxn ang="0">
                    <a:pos x="2" y="134"/>
                  </a:cxn>
                  <a:cxn ang="0">
                    <a:pos x="0" y="131"/>
                  </a:cxn>
                  <a:cxn ang="0">
                    <a:pos x="0" y="46"/>
                  </a:cxn>
                  <a:cxn ang="0">
                    <a:pos x="2" y="43"/>
                  </a:cxn>
                  <a:cxn ang="0">
                    <a:pos x="75" y="0"/>
                  </a:cxn>
                  <a:cxn ang="0">
                    <a:pos x="79" y="0"/>
                  </a:cxn>
                  <a:cxn ang="0">
                    <a:pos x="153" y="43"/>
                  </a:cxn>
                  <a:cxn ang="0">
                    <a:pos x="155" y="46"/>
                  </a:cxn>
                  <a:cxn ang="0">
                    <a:pos x="155" y="131"/>
                  </a:cxn>
                  <a:cxn ang="0">
                    <a:pos x="153" y="134"/>
                  </a:cxn>
                  <a:cxn ang="0">
                    <a:pos x="79" y="177"/>
                  </a:cxn>
                  <a:cxn ang="0">
                    <a:pos x="77" y="177"/>
                  </a:cxn>
                  <a:cxn ang="0">
                    <a:pos x="8" y="129"/>
                  </a:cxn>
                  <a:cxn ang="0">
                    <a:pos x="77" y="169"/>
                  </a:cxn>
                  <a:cxn ang="0">
                    <a:pos x="147" y="129"/>
                  </a:cxn>
                  <a:cxn ang="0">
                    <a:pos x="147" y="49"/>
                  </a:cxn>
                  <a:cxn ang="0">
                    <a:pos x="77" y="8"/>
                  </a:cxn>
                  <a:cxn ang="0">
                    <a:pos x="8" y="49"/>
                  </a:cxn>
                  <a:cxn ang="0">
                    <a:pos x="8" y="129"/>
                  </a:cxn>
                </a:cxnLst>
                <a:rect l="0" t="0" r="r" b="b"/>
                <a:pathLst>
                  <a:path w="155" h="177">
                    <a:moveTo>
                      <a:pt x="77" y="177"/>
                    </a:moveTo>
                    <a:cubicBezTo>
                      <a:pt x="76" y="177"/>
                      <a:pt x="76" y="177"/>
                      <a:pt x="75" y="177"/>
                    </a:cubicBezTo>
                    <a:cubicBezTo>
                      <a:pt x="2" y="134"/>
                      <a:pt x="2" y="134"/>
                      <a:pt x="2" y="134"/>
                    </a:cubicBezTo>
                    <a:cubicBezTo>
                      <a:pt x="1" y="134"/>
                      <a:pt x="0" y="132"/>
                      <a:pt x="0" y="131"/>
                    </a:cubicBezTo>
                    <a:cubicBezTo>
                      <a:pt x="0" y="46"/>
                      <a:pt x="0" y="46"/>
                      <a:pt x="0" y="46"/>
                    </a:cubicBezTo>
                    <a:cubicBezTo>
                      <a:pt x="0" y="45"/>
                      <a:pt x="1" y="43"/>
                      <a:pt x="2" y="43"/>
                    </a:cubicBezTo>
                    <a:cubicBezTo>
                      <a:pt x="75" y="0"/>
                      <a:pt x="75" y="0"/>
                      <a:pt x="75" y="0"/>
                    </a:cubicBezTo>
                    <a:cubicBezTo>
                      <a:pt x="76" y="0"/>
                      <a:pt x="78" y="0"/>
                      <a:pt x="79" y="0"/>
                    </a:cubicBezTo>
                    <a:cubicBezTo>
                      <a:pt x="153" y="43"/>
                      <a:pt x="153" y="43"/>
                      <a:pt x="153" y="43"/>
                    </a:cubicBezTo>
                    <a:cubicBezTo>
                      <a:pt x="154" y="43"/>
                      <a:pt x="155" y="45"/>
                      <a:pt x="155" y="46"/>
                    </a:cubicBezTo>
                    <a:cubicBezTo>
                      <a:pt x="155" y="131"/>
                      <a:pt x="155" y="131"/>
                      <a:pt x="155" y="131"/>
                    </a:cubicBezTo>
                    <a:cubicBezTo>
                      <a:pt x="155" y="132"/>
                      <a:pt x="154" y="134"/>
                      <a:pt x="153" y="134"/>
                    </a:cubicBezTo>
                    <a:cubicBezTo>
                      <a:pt x="79" y="177"/>
                      <a:pt x="79" y="177"/>
                      <a:pt x="79" y="177"/>
                    </a:cubicBezTo>
                    <a:cubicBezTo>
                      <a:pt x="79" y="177"/>
                      <a:pt x="78" y="177"/>
                      <a:pt x="77" y="177"/>
                    </a:cubicBezTo>
                    <a:close/>
                    <a:moveTo>
                      <a:pt x="8" y="129"/>
                    </a:moveTo>
                    <a:cubicBezTo>
                      <a:pt x="77" y="169"/>
                      <a:pt x="77" y="169"/>
                      <a:pt x="77" y="169"/>
                    </a:cubicBezTo>
                    <a:cubicBezTo>
                      <a:pt x="147" y="129"/>
                      <a:pt x="147" y="129"/>
                      <a:pt x="147" y="129"/>
                    </a:cubicBezTo>
                    <a:cubicBezTo>
                      <a:pt x="147" y="49"/>
                      <a:pt x="147" y="49"/>
                      <a:pt x="147" y="49"/>
                    </a:cubicBezTo>
                    <a:cubicBezTo>
                      <a:pt x="77" y="8"/>
                      <a:pt x="77" y="8"/>
                      <a:pt x="77" y="8"/>
                    </a:cubicBezTo>
                    <a:cubicBezTo>
                      <a:pt x="8" y="49"/>
                      <a:pt x="8" y="49"/>
                      <a:pt x="8" y="49"/>
                    </a:cubicBezTo>
                    <a:lnTo>
                      <a:pt x="8" y="129"/>
                    </a:lnTo>
                    <a:close/>
                  </a:path>
                </a:pathLst>
              </a:custGeom>
              <a:grpFill/>
              <a:ln w="9525">
                <a:solidFill>
                  <a:srgbClr val="00B0F0"/>
                </a:solidFill>
                <a:round/>
                <a:headEnd/>
                <a:tailEnd/>
              </a:ln>
            </p:spPr>
            <p:txBody>
              <a:bodyPr vert="horz" wrap="square" lIns="91419" tIns="45709" rIns="91419" bIns="45709" numCol="1" anchor="t" anchorCtr="0" compatLnSpc="1">
                <a:prstTxWarp prst="textNoShape">
                  <a:avLst/>
                </a:prstTxWarp>
              </a:bodyPr>
              <a:lstStyle/>
              <a:p>
                <a:pPr fontAlgn="base">
                  <a:spcBef>
                    <a:spcPct val="0"/>
                  </a:spcBef>
                  <a:spcAft>
                    <a:spcPct val="0"/>
                  </a:spcAft>
                </a:pPr>
                <a:endParaRPr lang="zh-CN" altLang="en-US" sz="16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9" name="Freeform 44"/>
              <p:cNvSpPr>
                <a:spLocks/>
              </p:cNvSpPr>
              <p:nvPr/>
            </p:nvSpPr>
            <p:spPr bwMode="auto">
              <a:xfrm>
                <a:off x="5493556" y="5029199"/>
                <a:ext cx="211138" cy="123825"/>
              </a:xfrm>
              <a:custGeom>
                <a:avLst/>
                <a:gdLst/>
                <a:ahLst/>
                <a:cxnLst>
                  <a:cxn ang="0">
                    <a:pos x="54" y="33"/>
                  </a:cxn>
                  <a:cxn ang="0">
                    <a:pos x="53" y="33"/>
                  </a:cxn>
                  <a:cxn ang="0">
                    <a:pos x="2" y="4"/>
                  </a:cxn>
                  <a:cxn ang="0">
                    <a:pos x="1" y="1"/>
                  </a:cxn>
                  <a:cxn ang="0">
                    <a:pos x="4" y="1"/>
                  </a:cxn>
                  <a:cxn ang="0">
                    <a:pos x="55" y="29"/>
                  </a:cxn>
                  <a:cxn ang="0">
                    <a:pos x="56" y="32"/>
                  </a:cxn>
                  <a:cxn ang="0">
                    <a:pos x="54" y="33"/>
                  </a:cxn>
                </a:cxnLst>
                <a:rect l="0" t="0" r="r" b="b"/>
                <a:pathLst>
                  <a:path w="56" h="33">
                    <a:moveTo>
                      <a:pt x="54" y="33"/>
                    </a:moveTo>
                    <a:cubicBezTo>
                      <a:pt x="54" y="33"/>
                      <a:pt x="54" y="33"/>
                      <a:pt x="53" y="33"/>
                    </a:cubicBezTo>
                    <a:cubicBezTo>
                      <a:pt x="2" y="4"/>
                      <a:pt x="2" y="4"/>
                      <a:pt x="2" y="4"/>
                    </a:cubicBezTo>
                    <a:cubicBezTo>
                      <a:pt x="1" y="4"/>
                      <a:pt x="0" y="2"/>
                      <a:pt x="1" y="1"/>
                    </a:cubicBezTo>
                    <a:cubicBezTo>
                      <a:pt x="1" y="0"/>
                      <a:pt x="3" y="0"/>
                      <a:pt x="4" y="1"/>
                    </a:cubicBezTo>
                    <a:cubicBezTo>
                      <a:pt x="55" y="29"/>
                      <a:pt x="55" y="29"/>
                      <a:pt x="55" y="29"/>
                    </a:cubicBezTo>
                    <a:cubicBezTo>
                      <a:pt x="56" y="30"/>
                      <a:pt x="56" y="31"/>
                      <a:pt x="56" y="32"/>
                    </a:cubicBezTo>
                    <a:cubicBezTo>
                      <a:pt x="56" y="32"/>
                      <a:pt x="55" y="33"/>
                      <a:pt x="54" y="33"/>
                    </a:cubicBezTo>
                    <a:close/>
                  </a:path>
                </a:pathLst>
              </a:custGeom>
              <a:grpFill/>
              <a:ln w="9525">
                <a:solidFill>
                  <a:srgbClr val="00B0F0"/>
                </a:solidFill>
                <a:round/>
                <a:headEnd/>
                <a:tailEnd/>
              </a:ln>
            </p:spPr>
            <p:txBody>
              <a:bodyPr vert="horz" wrap="square" lIns="91419" tIns="45709" rIns="91419" bIns="45709" numCol="1" anchor="t" anchorCtr="0" compatLnSpc="1">
                <a:prstTxWarp prst="textNoShape">
                  <a:avLst/>
                </a:prstTxWarp>
              </a:bodyPr>
              <a:lstStyle/>
              <a:p>
                <a:pPr fontAlgn="base">
                  <a:spcBef>
                    <a:spcPct val="0"/>
                  </a:spcBef>
                  <a:spcAft>
                    <a:spcPct val="0"/>
                  </a:spcAft>
                </a:pPr>
                <a:endParaRPr lang="zh-CN" altLang="en-US" sz="16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0" name="Freeform 45"/>
              <p:cNvSpPr>
                <a:spLocks/>
              </p:cNvSpPr>
              <p:nvPr/>
            </p:nvSpPr>
            <p:spPr bwMode="auto">
              <a:xfrm>
                <a:off x="5688820" y="5138738"/>
                <a:ext cx="19051" cy="234949"/>
              </a:xfrm>
              <a:custGeom>
                <a:avLst/>
                <a:gdLst/>
                <a:ahLst/>
                <a:cxnLst>
                  <a:cxn ang="0">
                    <a:pos x="3" y="63"/>
                  </a:cxn>
                  <a:cxn ang="0">
                    <a:pos x="1" y="61"/>
                  </a:cxn>
                  <a:cxn ang="0">
                    <a:pos x="0" y="2"/>
                  </a:cxn>
                  <a:cxn ang="0">
                    <a:pos x="2" y="0"/>
                  </a:cxn>
                  <a:cxn ang="0">
                    <a:pos x="4" y="2"/>
                  </a:cxn>
                  <a:cxn ang="0">
                    <a:pos x="5" y="61"/>
                  </a:cxn>
                  <a:cxn ang="0">
                    <a:pos x="3" y="63"/>
                  </a:cxn>
                  <a:cxn ang="0">
                    <a:pos x="3" y="63"/>
                  </a:cxn>
                </a:cxnLst>
                <a:rect l="0" t="0" r="r" b="b"/>
                <a:pathLst>
                  <a:path w="5" h="63">
                    <a:moveTo>
                      <a:pt x="3" y="63"/>
                    </a:moveTo>
                    <a:cubicBezTo>
                      <a:pt x="2" y="63"/>
                      <a:pt x="1" y="62"/>
                      <a:pt x="1" y="61"/>
                    </a:cubicBezTo>
                    <a:cubicBezTo>
                      <a:pt x="0" y="2"/>
                      <a:pt x="0" y="2"/>
                      <a:pt x="0" y="2"/>
                    </a:cubicBezTo>
                    <a:cubicBezTo>
                      <a:pt x="0" y="1"/>
                      <a:pt x="1" y="0"/>
                      <a:pt x="2" y="0"/>
                    </a:cubicBezTo>
                    <a:cubicBezTo>
                      <a:pt x="3" y="0"/>
                      <a:pt x="4" y="1"/>
                      <a:pt x="4" y="2"/>
                    </a:cubicBezTo>
                    <a:cubicBezTo>
                      <a:pt x="5" y="61"/>
                      <a:pt x="5" y="61"/>
                      <a:pt x="5" y="61"/>
                    </a:cubicBezTo>
                    <a:cubicBezTo>
                      <a:pt x="5" y="62"/>
                      <a:pt x="4" y="63"/>
                      <a:pt x="3" y="63"/>
                    </a:cubicBezTo>
                    <a:cubicBezTo>
                      <a:pt x="3" y="63"/>
                      <a:pt x="3" y="63"/>
                      <a:pt x="3" y="63"/>
                    </a:cubicBezTo>
                    <a:close/>
                  </a:path>
                </a:pathLst>
              </a:custGeom>
              <a:grpFill/>
              <a:ln w="9525">
                <a:solidFill>
                  <a:srgbClr val="00B0F0"/>
                </a:solidFill>
                <a:round/>
                <a:headEnd/>
                <a:tailEnd/>
              </a:ln>
            </p:spPr>
            <p:txBody>
              <a:bodyPr vert="horz" wrap="square" lIns="91419" tIns="45709" rIns="91419" bIns="45709" numCol="1" anchor="t" anchorCtr="0" compatLnSpc="1">
                <a:prstTxWarp prst="textNoShape">
                  <a:avLst/>
                </a:prstTxWarp>
              </a:bodyPr>
              <a:lstStyle/>
              <a:p>
                <a:pPr fontAlgn="base">
                  <a:spcBef>
                    <a:spcPct val="0"/>
                  </a:spcBef>
                  <a:spcAft>
                    <a:spcPct val="0"/>
                  </a:spcAft>
                </a:pPr>
                <a:endParaRPr lang="zh-CN" altLang="en-US" sz="16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1" name="Freeform 46"/>
              <p:cNvSpPr>
                <a:spLocks/>
              </p:cNvSpPr>
              <p:nvPr/>
            </p:nvSpPr>
            <p:spPr bwMode="auto">
              <a:xfrm>
                <a:off x="5688807" y="5021264"/>
                <a:ext cx="207963" cy="131763"/>
              </a:xfrm>
              <a:custGeom>
                <a:avLst/>
                <a:gdLst/>
                <a:ahLst/>
                <a:cxnLst>
                  <a:cxn ang="0">
                    <a:pos x="2" y="35"/>
                  </a:cxn>
                  <a:cxn ang="0">
                    <a:pos x="0" y="34"/>
                  </a:cxn>
                  <a:cxn ang="0">
                    <a:pos x="1" y="31"/>
                  </a:cxn>
                  <a:cxn ang="0">
                    <a:pos x="52" y="1"/>
                  </a:cxn>
                  <a:cxn ang="0">
                    <a:pos x="54" y="1"/>
                  </a:cxn>
                  <a:cxn ang="0">
                    <a:pos x="54" y="4"/>
                  </a:cxn>
                  <a:cxn ang="0">
                    <a:pos x="3" y="34"/>
                  </a:cxn>
                  <a:cxn ang="0">
                    <a:pos x="2" y="35"/>
                  </a:cxn>
                </a:cxnLst>
                <a:rect l="0" t="0" r="r" b="b"/>
                <a:pathLst>
                  <a:path w="55" h="35">
                    <a:moveTo>
                      <a:pt x="2" y="35"/>
                    </a:moveTo>
                    <a:cubicBezTo>
                      <a:pt x="2" y="35"/>
                      <a:pt x="1" y="34"/>
                      <a:pt x="0" y="34"/>
                    </a:cubicBezTo>
                    <a:cubicBezTo>
                      <a:pt x="0" y="33"/>
                      <a:pt x="0" y="32"/>
                      <a:pt x="1" y="31"/>
                    </a:cubicBezTo>
                    <a:cubicBezTo>
                      <a:pt x="52" y="1"/>
                      <a:pt x="52" y="1"/>
                      <a:pt x="52" y="1"/>
                    </a:cubicBezTo>
                    <a:cubicBezTo>
                      <a:pt x="52" y="0"/>
                      <a:pt x="54" y="0"/>
                      <a:pt x="54" y="1"/>
                    </a:cubicBezTo>
                    <a:cubicBezTo>
                      <a:pt x="55" y="2"/>
                      <a:pt x="55" y="4"/>
                      <a:pt x="54" y="4"/>
                    </a:cubicBezTo>
                    <a:cubicBezTo>
                      <a:pt x="3" y="34"/>
                      <a:pt x="3" y="34"/>
                      <a:pt x="3" y="34"/>
                    </a:cubicBezTo>
                    <a:cubicBezTo>
                      <a:pt x="3" y="35"/>
                      <a:pt x="3" y="35"/>
                      <a:pt x="2" y="35"/>
                    </a:cubicBezTo>
                    <a:close/>
                  </a:path>
                </a:pathLst>
              </a:custGeom>
              <a:grpFill/>
              <a:ln w="9525">
                <a:solidFill>
                  <a:srgbClr val="00B0F0"/>
                </a:solidFill>
                <a:round/>
                <a:headEnd/>
                <a:tailEnd/>
              </a:ln>
            </p:spPr>
            <p:txBody>
              <a:bodyPr vert="horz" wrap="square" lIns="91419" tIns="45709" rIns="91419" bIns="45709" numCol="1" anchor="t" anchorCtr="0" compatLnSpc="1">
                <a:prstTxWarp prst="textNoShape">
                  <a:avLst/>
                </a:prstTxWarp>
              </a:bodyPr>
              <a:lstStyle/>
              <a:p>
                <a:pPr fontAlgn="base">
                  <a:spcBef>
                    <a:spcPct val="0"/>
                  </a:spcBef>
                  <a:spcAft>
                    <a:spcPct val="0"/>
                  </a:spcAft>
                </a:pPr>
                <a:endParaRPr lang="zh-CN" altLang="en-US" sz="16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59" name="组合 58"/>
            <p:cNvGrpSpPr/>
            <p:nvPr/>
          </p:nvGrpSpPr>
          <p:grpSpPr>
            <a:xfrm>
              <a:off x="2585017" y="3947022"/>
              <a:ext cx="318483" cy="306657"/>
              <a:chOff x="5407830" y="4819648"/>
              <a:chExt cx="582614" cy="663575"/>
            </a:xfrm>
            <a:solidFill>
              <a:srgbClr val="666666"/>
            </a:solidFill>
          </p:grpSpPr>
          <p:sp>
            <p:nvSpPr>
              <p:cNvPr id="68" name="Oval 40"/>
              <p:cNvSpPr>
                <a:spLocks noChangeArrowheads="1"/>
              </p:cNvSpPr>
              <p:nvPr/>
            </p:nvSpPr>
            <p:spPr bwMode="auto">
              <a:xfrm>
                <a:off x="5479265" y="5014914"/>
                <a:ext cx="49213" cy="47626"/>
              </a:xfrm>
              <a:prstGeom prst="ellipse">
                <a:avLst/>
              </a:prstGeom>
              <a:grpFill/>
              <a:ln w="9525">
                <a:solidFill>
                  <a:srgbClr val="00B0F0"/>
                </a:solidFill>
                <a:round/>
                <a:headEnd/>
                <a:tailEnd/>
              </a:ln>
            </p:spPr>
            <p:txBody>
              <a:bodyPr vert="horz" wrap="square" lIns="91419" tIns="45709" rIns="91419" bIns="45709" numCol="1" anchor="t" anchorCtr="0" compatLnSpc="1">
                <a:prstTxWarp prst="textNoShape">
                  <a:avLst/>
                </a:prstTxWarp>
              </a:bodyPr>
              <a:lstStyle/>
              <a:p>
                <a:pPr fontAlgn="base">
                  <a:spcBef>
                    <a:spcPct val="0"/>
                  </a:spcBef>
                  <a:spcAft>
                    <a:spcPct val="0"/>
                  </a:spcAft>
                </a:pPr>
                <a:endParaRPr lang="zh-CN" altLang="en-US" sz="16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Freeform 41"/>
              <p:cNvSpPr>
                <a:spLocks/>
              </p:cNvSpPr>
              <p:nvPr/>
            </p:nvSpPr>
            <p:spPr bwMode="auto">
              <a:xfrm>
                <a:off x="5674527" y="5337176"/>
                <a:ext cx="55564" cy="55564"/>
              </a:xfrm>
              <a:custGeom>
                <a:avLst/>
                <a:gdLst/>
                <a:ahLst/>
                <a:cxnLst>
                  <a:cxn ang="0">
                    <a:pos x="4" y="2"/>
                  </a:cxn>
                  <a:cxn ang="0">
                    <a:pos x="13" y="4"/>
                  </a:cxn>
                  <a:cxn ang="0">
                    <a:pos x="10" y="13"/>
                  </a:cxn>
                  <a:cxn ang="0">
                    <a:pos x="2" y="11"/>
                  </a:cxn>
                  <a:cxn ang="0">
                    <a:pos x="4" y="2"/>
                  </a:cxn>
                </a:cxnLst>
                <a:rect l="0" t="0" r="r" b="b"/>
                <a:pathLst>
                  <a:path w="15" h="15">
                    <a:moveTo>
                      <a:pt x="4" y="2"/>
                    </a:moveTo>
                    <a:cubicBezTo>
                      <a:pt x="7" y="0"/>
                      <a:pt x="11" y="1"/>
                      <a:pt x="13" y="4"/>
                    </a:cubicBezTo>
                    <a:cubicBezTo>
                      <a:pt x="15" y="7"/>
                      <a:pt x="14" y="11"/>
                      <a:pt x="10" y="13"/>
                    </a:cubicBezTo>
                    <a:cubicBezTo>
                      <a:pt x="7" y="15"/>
                      <a:pt x="3" y="14"/>
                      <a:pt x="2" y="11"/>
                    </a:cubicBezTo>
                    <a:cubicBezTo>
                      <a:pt x="0" y="8"/>
                      <a:pt x="1" y="4"/>
                      <a:pt x="4" y="2"/>
                    </a:cubicBezTo>
                    <a:close/>
                  </a:path>
                </a:pathLst>
              </a:custGeom>
              <a:grpFill/>
              <a:ln w="9525">
                <a:solidFill>
                  <a:srgbClr val="00B0F0"/>
                </a:solidFill>
                <a:round/>
                <a:headEnd/>
                <a:tailEnd/>
              </a:ln>
            </p:spPr>
            <p:txBody>
              <a:bodyPr vert="horz" wrap="square" lIns="91419" tIns="45709" rIns="91419" bIns="45709" numCol="1" anchor="t" anchorCtr="0" compatLnSpc="1">
                <a:prstTxWarp prst="textNoShape">
                  <a:avLst/>
                </a:prstTxWarp>
              </a:bodyPr>
              <a:lstStyle/>
              <a:p>
                <a:pPr fontAlgn="base">
                  <a:spcBef>
                    <a:spcPct val="0"/>
                  </a:spcBef>
                  <a:spcAft>
                    <a:spcPct val="0"/>
                  </a:spcAft>
                </a:pPr>
                <a:endParaRPr lang="zh-CN" altLang="en-US" sz="16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Freeform 42"/>
              <p:cNvSpPr>
                <a:spLocks/>
              </p:cNvSpPr>
              <p:nvPr/>
            </p:nvSpPr>
            <p:spPr bwMode="auto">
              <a:xfrm>
                <a:off x="5858678" y="5003801"/>
                <a:ext cx="55564" cy="55564"/>
              </a:xfrm>
              <a:custGeom>
                <a:avLst/>
                <a:gdLst/>
                <a:ahLst/>
                <a:cxnLst>
                  <a:cxn ang="0">
                    <a:pos x="4" y="13"/>
                  </a:cxn>
                  <a:cxn ang="0">
                    <a:pos x="2" y="4"/>
                  </a:cxn>
                  <a:cxn ang="0">
                    <a:pos x="11" y="2"/>
                  </a:cxn>
                  <a:cxn ang="0">
                    <a:pos x="13" y="11"/>
                  </a:cxn>
                  <a:cxn ang="0">
                    <a:pos x="4" y="13"/>
                  </a:cxn>
                </a:cxnLst>
                <a:rect l="0" t="0" r="r" b="b"/>
                <a:pathLst>
                  <a:path w="15" h="15">
                    <a:moveTo>
                      <a:pt x="4" y="13"/>
                    </a:moveTo>
                    <a:cubicBezTo>
                      <a:pt x="1" y="11"/>
                      <a:pt x="0" y="7"/>
                      <a:pt x="2" y="4"/>
                    </a:cubicBezTo>
                    <a:cubicBezTo>
                      <a:pt x="4" y="1"/>
                      <a:pt x="8" y="0"/>
                      <a:pt x="11" y="2"/>
                    </a:cubicBezTo>
                    <a:cubicBezTo>
                      <a:pt x="14" y="4"/>
                      <a:pt x="15" y="8"/>
                      <a:pt x="13" y="11"/>
                    </a:cubicBezTo>
                    <a:cubicBezTo>
                      <a:pt x="11" y="14"/>
                      <a:pt x="7" y="15"/>
                      <a:pt x="4" y="13"/>
                    </a:cubicBezTo>
                    <a:close/>
                  </a:path>
                </a:pathLst>
              </a:custGeom>
              <a:grpFill/>
              <a:ln w="9525">
                <a:solidFill>
                  <a:srgbClr val="00B0F0"/>
                </a:solidFill>
                <a:round/>
                <a:headEnd/>
                <a:tailEnd/>
              </a:ln>
            </p:spPr>
            <p:txBody>
              <a:bodyPr vert="horz" wrap="square" lIns="91419" tIns="45709" rIns="91419" bIns="45709" numCol="1" anchor="t" anchorCtr="0" compatLnSpc="1">
                <a:prstTxWarp prst="textNoShape">
                  <a:avLst/>
                </a:prstTxWarp>
              </a:bodyPr>
              <a:lstStyle/>
              <a:p>
                <a:pPr fontAlgn="base">
                  <a:spcBef>
                    <a:spcPct val="0"/>
                  </a:spcBef>
                  <a:spcAft>
                    <a:spcPct val="0"/>
                  </a:spcAft>
                </a:pPr>
                <a:endParaRPr lang="zh-CN" altLang="en-US" sz="16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Freeform 43"/>
              <p:cNvSpPr>
                <a:spLocks noEditPoints="1"/>
              </p:cNvSpPr>
              <p:nvPr/>
            </p:nvSpPr>
            <p:spPr bwMode="auto">
              <a:xfrm>
                <a:off x="5407830" y="4819648"/>
                <a:ext cx="582614" cy="663575"/>
              </a:xfrm>
              <a:custGeom>
                <a:avLst/>
                <a:gdLst/>
                <a:ahLst/>
                <a:cxnLst>
                  <a:cxn ang="0">
                    <a:pos x="77" y="177"/>
                  </a:cxn>
                  <a:cxn ang="0">
                    <a:pos x="75" y="177"/>
                  </a:cxn>
                  <a:cxn ang="0">
                    <a:pos x="2" y="134"/>
                  </a:cxn>
                  <a:cxn ang="0">
                    <a:pos x="0" y="131"/>
                  </a:cxn>
                  <a:cxn ang="0">
                    <a:pos x="0" y="46"/>
                  </a:cxn>
                  <a:cxn ang="0">
                    <a:pos x="2" y="43"/>
                  </a:cxn>
                  <a:cxn ang="0">
                    <a:pos x="75" y="0"/>
                  </a:cxn>
                  <a:cxn ang="0">
                    <a:pos x="79" y="0"/>
                  </a:cxn>
                  <a:cxn ang="0">
                    <a:pos x="153" y="43"/>
                  </a:cxn>
                  <a:cxn ang="0">
                    <a:pos x="155" y="46"/>
                  </a:cxn>
                  <a:cxn ang="0">
                    <a:pos x="155" y="131"/>
                  </a:cxn>
                  <a:cxn ang="0">
                    <a:pos x="153" y="134"/>
                  </a:cxn>
                  <a:cxn ang="0">
                    <a:pos x="79" y="177"/>
                  </a:cxn>
                  <a:cxn ang="0">
                    <a:pos x="77" y="177"/>
                  </a:cxn>
                  <a:cxn ang="0">
                    <a:pos x="8" y="129"/>
                  </a:cxn>
                  <a:cxn ang="0">
                    <a:pos x="77" y="169"/>
                  </a:cxn>
                  <a:cxn ang="0">
                    <a:pos x="147" y="129"/>
                  </a:cxn>
                  <a:cxn ang="0">
                    <a:pos x="147" y="49"/>
                  </a:cxn>
                  <a:cxn ang="0">
                    <a:pos x="77" y="8"/>
                  </a:cxn>
                  <a:cxn ang="0">
                    <a:pos x="8" y="49"/>
                  </a:cxn>
                  <a:cxn ang="0">
                    <a:pos x="8" y="129"/>
                  </a:cxn>
                </a:cxnLst>
                <a:rect l="0" t="0" r="r" b="b"/>
                <a:pathLst>
                  <a:path w="155" h="177">
                    <a:moveTo>
                      <a:pt x="77" y="177"/>
                    </a:moveTo>
                    <a:cubicBezTo>
                      <a:pt x="76" y="177"/>
                      <a:pt x="76" y="177"/>
                      <a:pt x="75" y="177"/>
                    </a:cubicBezTo>
                    <a:cubicBezTo>
                      <a:pt x="2" y="134"/>
                      <a:pt x="2" y="134"/>
                      <a:pt x="2" y="134"/>
                    </a:cubicBezTo>
                    <a:cubicBezTo>
                      <a:pt x="1" y="134"/>
                      <a:pt x="0" y="132"/>
                      <a:pt x="0" y="131"/>
                    </a:cubicBezTo>
                    <a:cubicBezTo>
                      <a:pt x="0" y="46"/>
                      <a:pt x="0" y="46"/>
                      <a:pt x="0" y="46"/>
                    </a:cubicBezTo>
                    <a:cubicBezTo>
                      <a:pt x="0" y="45"/>
                      <a:pt x="1" y="43"/>
                      <a:pt x="2" y="43"/>
                    </a:cubicBezTo>
                    <a:cubicBezTo>
                      <a:pt x="75" y="0"/>
                      <a:pt x="75" y="0"/>
                      <a:pt x="75" y="0"/>
                    </a:cubicBezTo>
                    <a:cubicBezTo>
                      <a:pt x="76" y="0"/>
                      <a:pt x="78" y="0"/>
                      <a:pt x="79" y="0"/>
                    </a:cubicBezTo>
                    <a:cubicBezTo>
                      <a:pt x="153" y="43"/>
                      <a:pt x="153" y="43"/>
                      <a:pt x="153" y="43"/>
                    </a:cubicBezTo>
                    <a:cubicBezTo>
                      <a:pt x="154" y="43"/>
                      <a:pt x="155" y="45"/>
                      <a:pt x="155" y="46"/>
                    </a:cubicBezTo>
                    <a:cubicBezTo>
                      <a:pt x="155" y="131"/>
                      <a:pt x="155" y="131"/>
                      <a:pt x="155" y="131"/>
                    </a:cubicBezTo>
                    <a:cubicBezTo>
                      <a:pt x="155" y="132"/>
                      <a:pt x="154" y="134"/>
                      <a:pt x="153" y="134"/>
                    </a:cubicBezTo>
                    <a:cubicBezTo>
                      <a:pt x="79" y="177"/>
                      <a:pt x="79" y="177"/>
                      <a:pt x="79" y="177"/>
                    </a:cubicBezTo>
                    <a:cubicBezTo>
                      <a:pt x="79" y="177"/>
                      <a:pt x="78" y="177"/>
                      <a:pt x="77" y="177"/>
                    </a:cubicBezTo>
                    <a:close/>
                    <a:moveTo>
                      <a:pt x="8" y="129"/>
                    </a:moveTo>
                    <a:cubicBezTo>
                      <a:pt x="77" y="169"/>
                      <a:pt x="77" y="169"/>
                      <a:pt x="77" y="169"/>
                    </a:cubicBezTo>
                    <a:cubicBezTo>
                      <a:pt x="147" y="129"/>
                      <a:pt x="147" y="129"/>
                      <a:pt x="147" y="129"/>
                    </a:cubicBezTo>
                    <a:cubicBezTo>
                      <a:pt x="147" y="49"/>
                      <a:pt x="147" y="49"/>
                      <a:pt x="147" y="49"/>
                    </a:cubicBezTo>
                    <a:cubicBezTo>
                      <a:pt x="77" y="8"/>
                      <a:pt x="77" y="8"/>
                      <a:pt x="77" y="8"/>
                    </a:cubicBezTo>
                    <a:cubicBezTo>
                      <a:pt x="8" y="49"/>
                      <a:pt x="8" y="49"/>
                      <a:pt x="8" y="49"/>
                    </a:cubicBezTo>
                    <a:lnTo>
                      <a:pt x="8" y="129"/>
                    </a:lnTo>
                    <a:close/>
                  </a:path>
                </a:pathLst>
              </a:custGeom>
              <a:grpFill/>
              <a:ln w="9525">
                <a:solidFill>
                  <a:srgbClr val="00B0F0"/>
                </a:solidFill>
                <a:round/>
                <a:headEnd/>
                <a:tailEnd/>
              </a:ln>
            </p:spPr>
            <p:txBody>
              <a:bodyPr vert="horz" wrap="square" lIns="91419" tIns="45709" rIns="91419" bIns="45709" numCol="1" anchor="t" anchorCtr="0" compatLnSpc="1">
                <a:prstTxWarp prst="textNoShape">
                  <a:avLst/>
                </a:prstTxWarp>
              </a:bodyPr>
              <a:lstStyle/>
              <a:p>
                <a:pPr fontAlgn="base">
                  <a:spcBef>
                    <a:spcPct val="0"/>
                  </a:spcBef>
                  <a:spcAft>
                    <a:spcPct val="0"/>
                  </a:spcAft>
                </a:pPr>
                <a:endParaRPr lang="zh-CN" altLang="en-US" sz="16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Freeform 44"/>
              <p:cNvSpPr>
                <a:spLocks/>
              </p:cNvSpPr>
              <p:nvPr/>
            </p:nvSpPr>
            <p:spPr bwMode="auto">
              <a:xfrm>
                <a:off x="5493556" y="5029199"/>
                <a:ext cx="211138" cy="123825"/>
              </a:xfrm>
              <a:custGeom>
                <a:avLst/>
                <a:gdLst/>
                <a:ahLst/>
                <a:cxnLst>
                  <a:cxn ang="0">
                    <a:pos x="54" y="33"/>
                  </a:cxn>
                  <a:cxn ang="0">
                    <a:pos x="53" y="33"/>
                  </a:cxn>
                  <a:cxn ang="0">
                    <a:pos x="2" y="4"/>
                  </a:cxn>
                  <a:cxn ang="0">
                    <a:pos x="1" y="1"/>
                  </a:cxn>
                  <a:cxn ang="0">
                    <a:pos x="4" y="1"/>
                  </a:cxn>
                  <a:cxn ang="0">
                    <a:pos x="55" y="29"/>
                  </a:cxn>
                  <a:cxn ang="0">
                    <a:pos x="56" y="32"/>
                  </a:cxn>
                  <a:cxn ang="0">
                    <a:pos x="54" y="33"/>
                  </a:cxn>
                </a:cxnLst>
                <a:rect l="0" t="0" r="r" b="b"/>
                <a:pathLst>
                  <a:path w="56" h="33">
                    <a:moveTo>
                      <a:pt x="54" y="33"/>
                    </a:moveTo>
                    <a:cubicBezTo>
                      <a:pt x="54" y="33"/>
                      <a:pt x="54" y="33"/>
                      <a:pt x="53" y="33"/>
                    </a:cubicBezTo>
                    <a:cubicBezTo>
                      <a:pt x="2" y="4"/>
                      <a:pt x="2" y="4"/>
                      <a:pt x="2" y="4"/>
                    </a:cubicBezTo>
                    <a:cubicBezTo>
                      <a:pt x="1" y="4"/>
                      <a:pt x="0" y="2"/>
                      <a:pt x="1" y="1"/>
                    </a:cubicBezTo>
                    <a:cubicBezTo>
                      <a:pt x="1" y="0"/>
                      <a:pt x="3" y="0"/>
                      <a:pt x="4" y="1"/>
                    </a:cubicBezTo>
                    <a:cubicBezTo>
                      <a:pt x="55" y="29"/>
                      <a:pt x="55" y="29"/>
                      <a:pt x="55" y="29"/>
                    </a:cubicBezTo>
                    <a:cubicBezTo>
                      <a:pt x="56" y="30"/>
                      <a:pt x="56" y="31"/>
                      <a:pt x="56" y="32"/>
                    </a:cubicBezTo>
                    <a:cubicBezTo>
                      <a:pt x="56" y="32"/>
                      <a:pt x="55" y="33"/>
                      <a:pt x="54" y="33"/>
                    </a:cubicBezTo>
                    <a:close/>
                  </a:path>
                </a:pathLst>
              </a:custGeom>
              <a:grpFill/>
              <a:ln w="9525">
                <a:solidFill>
                  <a:srgbClr val="00B0F0"/>
                </a:solidFill>
                <a:round/>
                <a:headEnd/>
                <a:tailEnd/>
              </a:ln>
            </p:spPr>
            <p:txBody>
              <a:bodyPr vert="horz" wrap="square" lIns="91419" tIns="45709" rIns="91419" bIns="45709" numCol="1" anchor="t" anchorCtr="0" compatLnSpc="1">
                <a:prstTxWarp prst="textNoShape">
                  <a:avLst/>
                </a:prstTxWarp>
              </a:bodyPr>
              <a:lstStyle/>
              <a:p>
                <a:pPr fontAlgn="base">
                  <a:spcBef>
                    <a:spcPct val="0"/>
                  </a:spcBef>
                  <a:spcAft>
                    <a:spcPct val="0"/>
                  </a:spcAft>
                </a:pPr>
                <a:endParaRPr lang="zh-CN" altLang="en-US" sz="16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Freeform 45"/>
              <p:cNvSpPr>
                <a:spLocks/>
              </p:cNvSpPr>
              <p:nvPr/>
            </p:nvSpPr>
            <p:spPr bwMode="auto">
              <a:xfrm>
                <a:off x="5688820" y="5138738"/>
                <a:ext cx="19051" cy="234949"/>
              </a:xfrm>
              <a:custGeom>
                <a:avLst/>
                <a:gdLst/>
                <a:ahLst/>
                <a:cxnLst>
                  <a:cxn ang="0">
                    <a:pos x="3" y="63"/>
                  </a:cxn>
                  <a:cxn ang="0">
                    <a:pos x="1" y="61"/>
                  </a:cxn>
                  <a:cxn ang="0">
                    <a:pos x="0" y="2"/>
                  </a:cxn>
                  <a:cxn ang="0">
                    <a:pos x="2" y="0"/>
                  </a:cxn>
                  <a:cxn ang="0">
                    <a:pos x="4" y="2"/>
                  </a:cxn>
                  <a:cxn ang="0">
                    <a:pos x="5" y="61"/>
                  </a:cxn>
                  <a:cxn ang="0">
                    <a:pos x="3" y="63"/>
                  </a:cxn>
                  <a:cxn ang="0">
                    <a:pos x="3" y="63"/>
                  </a:cxn>
                </a:cxnLst>
                <a:rect l="0" t="0" r="r" b="b"/>
                <a:pathLst>
                  <a:path w="5" h="63">
                    <a:moveTo>
                      <a:pt x="3" y="63"/>
                    </a:moveTo>
                    <a:cubicBezTo>
                      <a:pt x="2" y="63"/>
                      <a:pt x="1" y="62"/>
                      <a:pt x="1" y="61"/>
                    </a:cubicBezTo>
                    <a:cubicBezTo>
                      <a:pt x="0" y="2"/>
                      <a:pt x="0" y="2"/>
                      <a:pt x="0" y="2"/>
                    </a:cubicBezTo>
                    <a:cubicBezTo>
                      <a:pt x="0" y="1"/>
                      <a:pt x="1" y="0"/>
                      <a:pt x="2" y="0"/>
                    </a:cubicBezTo>
                    <a:cubicBezTo>
                      <a:pt x="3" y="0"/>
                      <a:pt x="4" y="1"/>
                      <a:pt x="4" y="2"/>
                    </a:cubicBezTo>
                    <a:cubicBezTo>
                      <a:pt x="5" y="61"/>
                      <a:pt x="5" y="61"/>
                      <a:pt x="5" y="61"/>
                    </a:cubicBezTo>
                    <a:cubicBezTo>
                      <a:pt x="5" y="62"/>
                      <a:pt x="4" y="63"/>
                      <a:pt x="3" y="63"/>
                    </a:cubicBezTo>
                    <a:cubicBezTo>
                      <a:pt x="3" y="63"/>
                      <a:pt x="3" y="63"/>
                      <a:pt x="3" y="63"/>
                    </a:cubicBezTo>
                    <a:close/>
                  </a:path>
                </a:pathLst>
              </a:custGeom>
              <a:grpFill/>
              <a:ln w="9525">
                <a:solidFill>
                  <a:srgbClr val="00B0F0"/>
                </a:solidFill>
                <a:round/>
                <a:headEnd/>
                <a:tailEnd/>
              </a:ln>
            </p:spPr>
            <p:txBody>
              <a:bodyPr vert="horz" wrap="square" lIns="91419" tIns="45709" rIns="91419" bIns="45709" numCol="1" anchor="t" anchorCtr="0" compatLnSpc="1">
                <a:prstTxWarp prst="textNoShape">
                  <a:avLst/>
                </a:prstTxWarp>
              </a:bodyPr>
              <a:lstStyle/>
              <a:p>
                <a:pPr fontAlgn="base">
                  <a:spcBef>
                    <a:spcPct val="0"/>
                  </a:spcBef>
                  <a:spcAft>
                    <a:spcPct val="0"/>
                  </a:spcAft>
                </a:pPr>
                <a:endParaRPr lang="zh-CN" altLang="en-US" sz="16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 name="Freeform 46"/>
              <p:cNvSpPr>
                <a:spLocks/>
              </p:cNvSpPr>
              <p:nvPr/>
            </p:nvSpPr>
            <p:spPr bwMode="auto">
              <a:xfrm>
                <a:off x="5688807" y="5021264"/>
                <a:ext cx="207963" cy="131763"/>
              </a:xfrm>
              <a:custGeom>
                <a:avLst/>
                <a:gdLst/>
                <a:ahLst/>
                <a:cxnLst>
                  <a:cxn ang="0">
                    <a:pos x="2" y="35"/>
                  </a:cxn>
                  <a:cxn ang="0">
                    <a:pos x="0" y="34"/>
                  </a:cxn>
                  <a:cxn ang="0">
                    <a:pos x="1" y="31"/>
                  </a:cxn>
                  <a:cxn ang="0">
                    <a:pos x="52" y="1"/>
                  </a:cxn>
                  <a:cxn ang="0">
                    <a:pos x="54" y="1"/>
                  </a:cxn>
                  <a:cxn ang="0">
                    <a:pos x="54" y="4"/>
                  </a:cxn>
                  <a:cxn ang="0">
                    <a:pos x="3" y="34"/>
                  </a:cxn>
                  <a:cxn ang="0">
                    <a:pos x="2" y="35"/>
                  </a:cxn>
                </a:cxnLst>
                <a:rect l="0" t="0" r="r" b="b"/>
                <a:pathLst>
                  <a:path w="55" h="35">
                    <a:moveTo>
                      <a:pt x="2" y="35"/>
                    </a:moveTo>
                    <a:cubicBezTo>
                      <a:pt x="2" y="35"/>
                      <a:pt x="1" y="34"/>
                      <a:pt x="0" y="34"/>
                    </a:cubicBezTo>
                    <a:cubicBezTo>
                      <a:pt x="0" y="33"/>
                      <a:pt x="0" y="32"/>
                      <a:pt x="1" y="31"/>
                    </a:cubicBezTo>
                    <a:cubicBezTo>
                      <a:pt x="52" y="1"/>
                      <a:pt x="52" y="1"/>
                      <a:pt x="52" y="1"/>
                    </a:cubicBezTo>
                    <a:cubicBezTo>
                      <a:pt x="52" y="0"/>
                      <a:pt x="54" y="0"/>
                      <a:pt x="54" y="1"/>
                    </a:cubicBezTo>
                    <a:cubicBezTo>
                      <a:pt x="55" y="2"/>
                      <a:pt x="55" y="4"/>
                      <a:pt x="54" y="4"/>
                    </a:cubicBezTo>
                    <a:cubicBezTo>
                      <a:pt x="3" y="34"/>
                      <a:pt x="3" y="34"/>
                      <a:pt x="3" y="34"/>
                    </a:cubicBezTo>
                    <a:cubicBezTo>
                      <a:pt x="3" y="35"/>
                      <a:pt x="3" y="35"/>
                      <a:pt x="2" y="35"/>
                    </a:cubicBezTo>
                    <a:close/>
                  </a:path>
                </a:pathLst>
              </a:custGeom>
              <a:grpFill/>
              <a:ln w="9525">
                <a:solidFill>
                  <a:srgbClr val="00B0F0"/>
                </a:solidFill>
                <a:round/>
                <a:headEnd/>
                <a:tailEnd/>
              </a:ln>
            </p:spPr>
            <p:txBody>
              <a:bodyPr vert="horz" wrap="square" lIns="91419" tIns="45709" rIns="91419" bIns="45709" numCol="1" anchor="t" anchorCtr="0" compatLnSpc="1">
                <a:prstTxWarp prst="textNoShape">
                  <a:avLst/>
                </a:prstTxWarp>
              </a:bodyPr>
              <a:lstStyle/>
              <a:p>
                <a:pPr fontAlgn="base">
                  <a:spcBef>
                    <a:spcPct val="0"/>
                  </a:spcBef>
                  <a:spcAft>
                    <a:spcPct val="0"/>
                  </a:spcAft>
                </a:pPr>
                <a:endParaRPr lang="zh-CN" altLang="en-US" sz="16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60" name="组合 59"/>
            <p:cNvGrpSpPr/>
            <p:nvPr/>
          </p:nvGrpSpPr>
          <p:grpSpPr>
            <a:xfrm>
              <a:off x="2965768" y="3955858"/>
              <a:ext cx="318483" cy="306657"/>
              <a:chOff x="5407830" y="4819648"/>
              <a:chExt cx="582614" cy="663575"/>
            </a:xfrm>
            <a:solidFill>
              <a:srgbClr val="666666"/>
            </a:solidFill>
          </p:grpSpPr>
          <p:sp>
            <p:nvSpPr>
              <p:cNvPr id="61" name="Oval 40"/>
              <p:cNvSpPr>
                <a:spLocks noChangeArrowheads="1"/>
              </p:cNvSpPr>
              <p:nvPr/>
            </p:nvSpPr>
            <p:spPr bwMode="auto">
              <a:xfrm>
                <a:off x="5479265" y="5014914"/>
                <a:ext cx="49213" cy="47626"/>
              </a:xfrm>
              <a:prstGeom prst="ellipse">
                <a:avLst/>
              </a:prstGeom>
              <a:grpFill/>
              <a:ln w="9525">
                <a:solidFill>
                  <a:srgbClr val="00B0F0"/>
                </a:solidFill>
                <a:round/>
                <a:headEnd/>
                <a:tailEnd/>
              </a:ln>
            </p:spPr>
            <p:txBody>
              <a:bodyPr vert="horz" wrap="square" lIns="91419" tIns="45709" rIns="91419" bIns="45709" numCol="1" anchor="t" anchorCtr="0" compatLnSpc="1">
                <a:prstTxWarp prst="textNoShape">
                  <a:avLst/>
                </a:prstTxWarp>
              </a:bodyPr>
              <a:lstStyle/>
              <a:p>
                <a:pPr fontAlgn="base">
                  <a:spcBef>
                    <a:spcPct val="0"/>
                  </a:spcBef>
                  <a:spcAft>
                    <a:spcPct val="0"/>
                  </a:spcAft>
                </a:pPr>
                <a:endParaRPr lang="zh-CN" altLang="en-US" sz="16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Freeform 41"/>
              <p:cNvSpPr>
                <a:spLocks/>
              </p:cNvSpPr>
              <p:nvPr/>
            </p:nvSpPr>
            <p:spPr bwMode="auto">
              <a:xfrm>
                <a:off x="5674527" y="5337176"/>
                <a:ext cx="55564" cy="55564"/>
              </a:xfrm>
              <a:custGeom>
                <a:avLst/>
                <a:gdLst/>
                <a:ahLst/>
                <a:cxnLst>
                  <a:cxn ang="0">
                    <a:pos x="4" y="2"/>
                  </a:cxn>
                  <a:cxn ang="0">
                    <a:pos x="13" y="4"/>
                  </a:cxn>
                  <a:cxn ang="0">
                    <a:pos x="10" y="13"/>
                  </a:cxn>
                  <a:cxn ang="0">
                    <a:pos x="2" y="11"/>
                  </a:cxn>
                  <a:cxn ang="0">
                    <a:pos x="4" y="2"/>
                  </a:cxn>
                </a:cxnLst>
                <a:rect l="0" t="0" r="r" b="b"/>
                <a:pathLst>
                  <a:path w="15" h="15">
                    <a:moveTo>
                      <a:pt x="4" y="2"/>
                    </a:moveTo>
                    <a:cubicBezTo>
                      <a:pt x="7" y="0"/>
                      <a:pt x="11" y="1"/>
                      <a:pt x="13" y="4"/>
                    </a:cubicBezTo>
                    <a:cubicBezTo>
                      <a:pt x="15" y="7"/>
                      <a:pt x="14" y="11"/>
                      <a:pt x="10" y="13"/>
                    </a:cubicBezTo>
                    <a:cubicBezTo>
                      <a:pt x="7" y="15"/>
                      <a:pt x="3" y="14"/>
                      <a:pt x="2" y="11"/>
                    </a:cubicBezTo>
                    <a:cubicBezTo>
                      <a:pt x="0" y="8"/>
                      <a:pt x="1" y="4"/>
                      <a:pt x="4" y="2"/>
                    </a:cubicBezTo>
                    <a:close/>
                  </a:path>
                </a:pathLst>
              </a:custGeom>
              <a:grpFill/>
              <a:ln w="9525">
                <a:solidFill>
                  <a:srgbClr val="00B0F0"/>
                </a:solidFill>
                <a:round/>
                <a:headEnd/>
                <a:tailEnd/>
              </a:ln>
            </p:spPr>
            <p:txBody>
              <a:bodyPr vert="horz" wrap="square" lIns="91419" tIns="45709" rIns="91419" bIns="45709" numCol="1" anchor="t" anchorCtr="0" compatLnSpc="1">
                <a:prstTxWarp prst="textNoShape">
                  <a:avLst/>
                </a:prstTxWarp>
              </a:bodyPr>
              <a:lstStyle/>
              <a:p>
                <a:pPr fontAlgn="base">
                  <a:spcBef>
                    <a:spcPct val="0"/>
                  </a:spcBef>
                  <a:spcAft>
                    <a:spcPct val="0"/>
                  </a:spcAft>
                </a:pPr>
                <a:endParaRPr lang="zh-CN" altLang="en-US" sz="16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Freeform 42"/>
              <p:cNvSpPr>
                <a:spLocks/>
              </p:cNvSpPr>
              <p:nvPr/>
            </p:nvSpPr>
            <p:spPr bwMode="auto">
              <a:xfrm>
                <a:off x="5858678" y="5003801"/>
                <a:ext cx="55564" cy="55564"/>
              </a:xfrm>
              <a:custGeom>
                <a:avLst/>
                <a:gdLst/>
                <a:ahLst/>
                <a:cxnLst>
                  <a:cxn ang="0">
                    <a:pos x="4" y="13"/>
                  </a:cxn>
                  <a:cxn ang="0">
                    <a:pos x="2" y="4"/>
                  </a:cxn>
                  <a:cxn ang="0">
                    <a:pos x="11" y="2"/>
                  </a:cxn>
                  <a:cxn ang="0">
                    <a:pos x="13" y="11"/>
                  </a:cxn>
                  <a:cxn ang="0">
                    <a:pos x="4" y="13"/>
                  </a:cxn>
                </a:cxnLst>
                <a:rect l="0" t="0" r="r" b="b"/>
                <a:pathLst>
                  <a:path w="15" h="15">
                    <a:moveTo>
                      <a:pt x="4" y="13"/>
                    </a:moveTo>
                    <a:cubicBezTo>
                      <a:pt x="1" y="11"/>
                      <a:pt x="0" y="7"/>
                      <a:pt x="2" y="4"/>
                    </a:cubicBezTo>
                    <a:cubicBezTo>
                      <a:pt x="4" y="1"/>
                      <a:pt x="8" y="0"/>
                      <a:pt x="11" y="2"/>
                    </a:cubicBezTo>
                    <a:cubicBezTo>
                      <a:pt x="14" y="4"/>
                      <a:pt x="15" y="8"/>
                      <a:pt x="13" y="11"/>
                    </a:cubicBezTo>
                    <a:cubicBezTo>
                      <a:pt x="11" y="14"/>
                      <a:pt x="7" y="15"/>
                      <a:pt x="4" y="13"/>
                    </a:cubicBezTo>
                    <a:close/>
                  </a:path>
                </a:pathLst>
              </a:custGeom>
              <a:grpFill/>
              <a:ln w="9525">
                <a:solidFill>
                  <a:srgbClr val="00B0F0"/>
                </a:solidFill>
                <a:round/>
                <a:headEnd/>
                <a:tailEnd/>
              </a:ln>
            </p:spPr>
            <p:txBody>
              <a:bodyPr vert="horz" wrap="square" lIns="91419" tIns="45709" rIns="91419" bIns="45709" numCol="1" anchor="t" anchorCtr="0" compatLnSpc="1">
                <a:prstTxWarp prst="textNoShape">
                  <a:avLst/>
                </a:prstTxWarp>
              </a:bodyPr>
              <a:lstStyle/>
              <a:p>
                <a:pPr fontAlgn="base">
                  <a:spcBef>
                    <a:spcPct val="0"/>
                  </a:spcBef>
                  <a:spcAft>
                    <a:spcPct val="0"/>
                  </a:spcAft>
                </a:pPr>
                <a:endParaRPr lang="zh-CN" altLang="en-US" sz="16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Freeform 43"/>
              <p:cNvSpPr>
                <a:spLocks noEditPoints="1"/>
              </p:cNvSpPr>
              <p:nvPr/>
            </p:nvSpPr>
            <p:spPr bwMode="auto">
              <a:xfrm>
                <a:off x="5407830" y="4819648"/>
                <a:ext cx="582614" cy="663575"/>
              </a:xfrm>
              <a:custGeom>
                <a:avLst/>
                <a:gdLst/>
                <a:ahLst/>
                <a:cxnLst>
                  <a:cxn ang="0">
                    <a:pos x="77" y="177"/>
                  </a:cxn>
                  <a:cxn ang="0">
                    <a:pos x="75" y="177"/>
                  </a:cxn>
                  <a:cxn ang="0">
                    <a:pos x="2" y="134"/>
                  </a:cxn>
                  <a:cxn ang="0">
                    <a:pos x="0" y="131"/>
                  </a:cxn>
                  <a:cxn ang="0">
                    <a:pos x="0" y="46"/>
                  </a:cxn>
                  <a:cxn ang="0">
                    <a:pos x="2" y="43"/>
                  </a:cxn>
                  <a:cxn ang="0">
                    <a:pos x="75" y="0"/>
                  </a:cxn>
                  <a:cxn ang="0">
                    <a:pos x="79" y="0"/>
                  </a:cxn>
                  <a:cxn ang="0">
                    <a:pos x="153" y="43"/>
                  </a:cxn>
                  <a:cxn ang="0">
                    <a:pos x="155" y="46"/>
                  </a:cxn>
                  <a:cxn ang="0">
                    <a:pos x="155" y="131"/>
                  </a:cxn>
                  <a:cxn ang="0">
                    <a:pos x="153" y="134"/>
                  </a:cxn>
                  <a:cxn ang="0">
                    <a:pos x="79" y="177"/>
                  </a:cxn>
                  <a:cxn ang="0">
                    <a:pos x="77" y="177"/>
                  </a:cxn>
                  <a:cxn ang="0">
                    <a:pos x="8" y="129"/>
                  </a:cxn>
                  <a:cxn ang="0">
                    <a:pos x="77" y="169"/>
                  </a:cxn>
                  <a:cxn ang="0">
                    <a:pos x="147" y="129"/>
                  </a:cxn>
                  <a:cxn ang="0">
                    <a:pos x="147" y="49"/>
                  </a:cxn>
                  <a:cxn ang="0">
                    <a:pos x="77" y="8"/>
                  </a:cxn>
                  <a:cxn ang="0">
                    <a:pos x="8" y="49"/>
                  </a:cxn>
                  <a:cxn ang="0">
                    <a:pos x="8" y="129"/>
                  </a:cxn>
                </a:cxnLst>
                <a:rect l="0" t="0" r="r" b="b"/>
                <a:pathLst>
                  <a:path w="155" h="177">
                    <a:moveTo>
                      <a:pt x="77" y="177"/>
                    </a:moveTo>
                    <a:cubicBezTo>
                      <a:pt x="76" y="177"/>
                      <a:pt x="76" y="177"/>
                      <a:pt x="75" y="177"/>
                    </a:cubicBezTo>
                    <a:cubicBezTo>
                      <a:pt x="2" y="134"/>
                      <a:pt x="2" y="134"/>
                      <a:pt x="2" y="134"/>
                    </a:cubicBezTo>
                    <a:cubicBezTo>
                      <a:pt x="1" y="134"/>
                      <a:pt x="0" y="132"/>
                      <a:pt x="0" y="131"/>
                    </a:cubicBezTo>
                    <a:cubicBezTo>
                      <a:pt x="0" y="46"/>
                      <a:pt x="0" y="46"/>
                      <a:pt x="0" y="46"/>
                    </a:cubicBezTo>
                    <a:cubicBezTo>
                      <a:pt x="0" y="45"/>
                      <a:pt x="1" y="43"/>
                      <a:pt x="2" y="43"/>
                    </a:cubicBezTo>
                    <a:cubicBezTo>
                      <a:pt x="75" y="0"/>
                      <a:pt x="75" y="0"/>
                      <a:pt x="75" y="0"/>
                    </a:cubicBezTo>
                    <a:cubicBezTo>
                      <a:pt x="76" y="0"/>
                      <a:pt x="78" y="0"/>
                      <a:pt x="79" y="0"/>
                    </a:cubicBezTo>
                    <a:cubicBezTo>
                      <a:pt x="153" y="43"/>
                      <a:pt x="153" y="43"/>
                      <a:pt x="153" y="43"/>
                    </a:cubicBezTo>
                    <a:cubicBezTo>
                      <a:pt x="154" y="43"/>
                      <a:pt x="155" y="45"/>
                      <a:pt x="155" y="46"/>
                    </a:cubicBezTo>
                    <a:cubicBezTo>
                      <a:pt x="155" y="131"/>
                      <a:pt x="155" y="131"/>
                      <a:pt x="155" y="131"/>
                    </a:cubicBezTo>
                    <a:cubicBezTo>
                      <a:pt x="155" y="132"/>
                      <a:pt x="154" y="134"/>
                      <a:pt x="153" y="134"/>
                    </a:cubicBezTo>
                    <a:cubicBezTo>
                      <a:pt x="79" y="177"/>
                      <a:pt x="79" y="177"/>
                      <a:pt x="79" y="177"/>
                    </a:cubicBezTo>
                    <a:cubicBezTo>
                      <a:pt x="79" y="177"/>
                      <a:pt x="78" y="177"/>
                      <a:pt x="77" y="177"/>
                    </a:cubicBezTo>
                    <a:close/>
                    <a:moveTo>
                      <a:pt x="8" y="129"/>
                    </a:moveTo>
                    <a:cubicBezTo>
                      <a:pt x="77" y="169"/>
                      <a:pt x="77" y="169"/>
                      <a:pt x="77" y="169"/>
                    </a:cubicBezTo>
                    <a:cubicBezTo>
                      <a:pt x="147" y="129"/>
                      <a:pt x="147" y="129"/>
                      <a:pt x="147" y="129"/>
                    </a:cubicBezTo>
                    <a:cubicBezTo>
                      <a:pt x="147" y="49"/>
                      <a:pt x="147" y="49"/>
                      <a:pt x="147" y="49"/>
                    </a:cubicBezTo>
                    <a:cubicBezTo>
                      <a:pt x="77" y="8"/>
                      <a:pt x="77" y="8"/>
                      <a:pt x="77" y="8"/>
                    </a:cubicBezTo>
                    <a:cubicBezTo>
                      <a:pt x="8" y="49"/>
                      <a:pt x="8" y="49"/>
                      <a:pt x="8" y="49"/>
                    </a:cubicBezTo>
                    <a:lnTo>
                      <a:pt x="8" y="129"/>
                    </a:lnTo>
                    <a:close/>
                  </a:path>
                </a:pathLst>
              </a:custGeom>
              <a:grpFill/>
              <a:ln w="9525">
                <a:solidFill>
                  <a:srgbClr val="00B0F0"/>
                </a:solidFill>
                <a:round/>
                <a:headEnd/>
                <a:tailEnd/>
              </a:ln>
            </p:spPr>
            <p:txBody>
              <a:bodyPr vert="horz" wrap="square" lIns="91419" tIns="45709" rIns="91419" bIns="45709" numCol="1" anchor="t" anchorCtr="0" compatLnSpc="1">
                <a:prstTxWarp prst="textNoShape">
                  <a:avLst/>
                </a:prstTxWarp>
              </a:bodyPr>
              <a:lstStyle/>
              <a:p>
                <a:pPr fontAlgn="base">
                  <a:spcBef>
                    <a:spcPct val="0"/>
                  </a:spcBef>
                  <a:spcAft>
                    <a:spcPct val="0"/>
                  </a:spcAft>
                </a:pPr>
                <a:endParaRPr lang="zh-CN" altLang="en-US" sz="16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Freeform 44"/>
              <p:cNvSpPr>
                <a:spLocks/>
              </p:cNvSpPr>
              <p:nvPr/>
            </p:nvSpPr>
            <p:spPr bwMode="auto">
              <a:xfrm>
                <a:off x="5493556" y="5029199"/>
                <a:ext cx="211138" cy="123825"/>
              </a:xfrm>
              <a:custGeom>
                <a:avLst/>
                <a:gdLst/>
                <a:ahLst/>
                <a:cxnLst>
                  <a:cxn ang="0">
                    <a:pos x="54" y="33"/>
                  </a:cxn>
                  <a:cxn ang="0">
                    <a:pos x="53" y="33"/>
                  </a:cxn>
                  <a:cxn ang="0">
                    <a:pos x="2" y="4"/>
                  </a:cxn>
                  <a:cxn ang="0">
                    <a:pos x="1" y="1"/>
                  </a:cxn>
                  <a:cxn ang="0">
                    <a:pos x="4" y="1"/>
                  </a:cxn>
                  <a:cxn ang="0">
                    <a:pos x="55" y="29"/>
                  </a:cxn>
                  <a:cxn ang="0">
                    <a:pos x="56" y="32"/>
                  </a:cxn>
                  <a:cxn ang="0">
                    <a:pos x="54" y="33"/>
                  </a:cxn>
                </a:cxnLst>
                <a:rect l="0" t="0" r="r" b="b"/>
                <a:pathLst>
                  <a:path w="56" h="33">
                    <a:moveTo>
                      <a:pt x="54" y="33"/>
                    </a:moveTo>
                    <a:cubicBezTo>
                      <a:pt x="54" y="33"/>
                      <a:pt x="54" y="33"/>
                      <a:pt x="53" y="33"/>
                    </a:cubicBezTo>
                    <a:cubicBezTo>
                      <a:pt x="2" y="4"/>
                      <a:pt x="2" y="4"/>
                      <a:pt x="2" y="4"/>
                    </a:cubicBezTo>
                    <a:cubicBezTo>
                      <a:pt x="1" y="4"/>
                      <a:pt x="0" y="2"/>
                      <a:pt x="1" y="1"/>
                    </a:cubicBezTo>
                    <a:cubicBezTo>
                      <a:pt x="1" y="0"/>
                      <a:pt x="3" y="0"/>
                      <a:pt x="4" y="1"/>
                    </a:cubicBezTo>
                    <a:cubicBezTo>
                      <a:pt x="55" y="29"/>
                      <a:pt x="55" y="29"/>
                      <a:pt x="55" y="29"/>
                    </a:cubicBezTo>
                    <a:cubicBezTo>
                      <a:pt x="56" y="30"/>
                      <a:pt x="56" y="31"/>
                      <a:pt x="56" y="32"/>
                    </a:cubicBezTo>
                    <a:cubicBezTo>
                      <a:pt x="56" y="32"/>
                      <a:pt x="55" y="33"/>
                      <a:pt x="54" y="33"/>
                    </a:cubicBezTo>
                    <a:close/>
                  </a:path>
                </a:pathLst>
              </a:custGeom>
              <a:grpFill/>
              <a:ln w="9525">
                <a:solidFill>
                  <a:srgbClr val="00B0F0"/>
                </a:solidFill>
                <a:round/>
                <a:headEnd/>
                <a:tailEnd/>
              </a:ln>
            </p:spPr>
            <p:txBody>
              <a:bodyPr vert="horz" wrap="square" lIns="91419" tIns="45709" rIns="91419" bIns="45709" numCol="1" anchor="t" anchorCtr="0" compatLnSpc="1">
                <a:prstTxWarp prst="textNoShape">
                  <a:avLst/>
                </a:prstTxWarp>
              </a:bodyPr>
              <a:lstStyle/>
              <a:p>
                <a:pPr fontAlgn="base">
                  <a:spcBef>
                    <a:spcPct val="0"/>
                  </a:spcBef>
                  <a:spcAft>
                    <a:spcPct val="0"/>
                  </a:spcAft>
                </a:pPr>
                <a:endParaRPr lang="zh-CN" altLang="en-US" sz="16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Freeform 45"/>
              <p:cNvSpPr>
                <a:spLocks/>
              </p:cNvSpPr>
              <p:nvPr/>
            </p:nvSpPr>
            <p:spPr bwMode="auto">
              <a:xfrm>
                <a:off x="5688820" y="5138738"/>
                <a:ext cx="19051" cy="234949"/>
              </a:xfrm>
              <a:custGeom>
                <a:avLst/>
                <a:gdLst/>
                <a:ahLst/>
                <a:cxnLst>
                  <a:cxn ang="0">
                    <a:pos x="3" y="63"/>
                  </a:cxn>
                  <a:cxn ang="0">
                    <a:pos x="1" y="61"/>
                  </a:cxn>
                  <a:cxn ang="0">
                    <a:pos x="0" y="2"/>
                  </a:cxn>
                  <a:cxn ang="0">
                    <a:pos x="2" y="0"/>
                  </a:cxn>
                  <a:cxn ang="0">
                    <a:pos x="4" y="2"/>
                  </a:cxn>
                  <a:cxn ang="0">
                    <a:pos x="5" y="61"/>
                  </a:cxn>
                  <a:cxn ang="0">
                    <a:pos x="3" y="63"/>
                  </a:cxn>
                  <a:cxn ang="0">
                    <a:pos x="3" y="63"/>
                  </a:cxn>
                </a:cxnLst>
                <a:rect l="0" t="0" r="r" b="b"/>
                <a:pathLst>
                  <a:path w="5" h="63">
                    <a:moveTo>
                      <a:pt x="3" y="63"/>
                    </a:moveTo>
                    <a:cubicBezTo>
                      <a:pt x="2" y="63"/>
                      <a:pt x="1" y="62"/>
                      <a:pt x="1" y="61"/>
                    </a:cubicBezTo>
                    <a:cubicBezTo>
                      <a:pt x="0" y="2"/>
                      <a:pt x="0" y="2"/>
                      <a:pt x="0" y="2"/>
                    </a:cubicBezTo>
                    <a:cubicBezTo>
                      <a:pt x="0" y="1"/>
                      <a:pt x="1" y="0"/>
                      <a:pt x="2" y="0"/>
                    </a:cubicBezTo>
                    <a:cubicBezTo>
                      <a:pt x="3" y="0"/>
                      <a:pt x="4" y="1"/>
                      <a:pt x="4" y="2"/>
                    </a:cubicBezTo>
                    <a:cubicBezTo>
                      <a:pt x="5" y="61"/>
                      <a:pt x="5" y="61"/>
                      <a:pt x="5" y="61"/>
                    </a:cubicBezTo>
                    <a:cubicBezTo>
                      <a:pt x="5" y="62"/>
                      <a:pt x="4" y="63"/>
                      <a:pt x="3" y="63"/>
                    </a:cubicBezTo>
                    <a:cubicBezTo>
                      <a:pt x="3" y="63"/>
                      <a:pt x="3" y="63"/>
                      <a:pt x="3" y="63"/>
                    </a:cubicBezTo>
                    <a:close/>
                  </a:path>
                </a:pathLst>
              </a:custGeom>
              <a:grpFill/>
              <a:ln w="9525">
                <a:solidFill>
                  <a:srgbClr val="00B0F0"/>
                </a:solidFill>
                <a:round/>
                <a:headEnd/>
                <a:tailEnd/>
              </a:ln>
            </p:spPr>
            <p:txBody>
              <a:bodyPr vert="horz" wrap="square" lIns="91419" tIns="45709" rIns="91419" bIns="45709" numCol="1" anchor="t" anchorCtr="0" compatLnSpc="1">
                <a:prstTxWarp prst="textNoShape">
                  <a:avLst/>
                </a:prstTxWarp>
              </a:bodyPr>
              <a:lstStyle/>
              <a:p>
                <a:pPr fontAlgn="base">
                  <a:spcBef>
                    <a:spcPct val="0"/>
                  </a:spcBef>
                  <a:spcAft>
                    <a:spcPct val="0"/>
                  </a:spcAft>
                </a:pPr>
                <a:endParaRPr lang="zh-CN" altLang="en-US" sz="16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Freeform 46"/>
              <p:cNvSpPr>
                <a:spLocks/>
              </p:cNvSpPr>
              <p:nvPr/>
            </p:nvSpPr>
            <p:spPr bwMode="auto">
              <a:xfrm>
                <a:off x="5688807" y="5021264"/>
                <a:ext cx="207963" cy="131763"/>
              </a:xfrm>
              <a:custGeom>
                <a:avLst/>
                <a:gdLst/>
                <a:ahLst/>
                <a:cxnLst>
                  <a:cxn ang="0">
                    <a:pos x="2" y="35"/>
                  </a:cxn>
                  <a:cxn ang="0">
                    <a:pos x="0" y="34"/>
                  </a:cxn>
                  <a:cxn ang="0">
                    <a:pos x="1" y="31"/>
                  </a:cxn>
                  <a:cxn ang="0">
                    <a:pos x="52" y="1"/>
                  </a:cxn>
                  <a:cxn ang="0">
                    <a:pos x="54" y="1"/>
                  </a:cxn>
                  <a:cxn ang="0">
                    <a:pos x="54" y="4"/>
                  </a:cxn>
                  <a:cxn ang="0">
                    <a:pos x="3" y="34"/>
                  </a:cxn>
                  <a:cxn ang="0">
                    <a:pos x="2" y="35"/>
                  </a:cxn>
                </a:cxnLst>
                <a:rect l="0" t="0" r="r" b="b"/>
                <a:pathLst>
                  <a:path w="55" h="35">
                    <a:moveTo>
                      <a:pt x="2" y="35"/>
                    </a:moveTo>
                    <a:cubicBezTo>
                      <a:pt x="2" y="35"/>
                      <a:pt x="1" y="34"/>
                      <a:pt x="0" y="34"/>
                    </a:cubicBezTo>
                    <a:cubicBezTo>
                      <a:pt x="0" y="33"/>
                      <a:pt x="0" y="32"/>
                      <a:pt x="1" y="31"/>
                    </a:cubicBezTo>
                    <a:cubicBezTo>
                      <a:pt x="52" y="1"/>
                      <a:pt x="52" y="1"/>
                      <a:pt x="52" y="1"/>
                    </a:cubicBezTo>
                    <a:cubicBezTo>
                      <a:pt x="52" y="0"/>
                      <a:pt x="54" y="0"/>
                      <a:pt x="54" y="1"/>
                    </a:cubicBezTo>
                    <a:cubicBezTo>
                      <a:pt x="55" y="2"/>
                      <a:pt x="55" y="4"/>
                      <a:pt x="54" y="4"/>
                    </a:cubicBezTo>
                    <a:cubicBezTo>
                      <a:pt x="3" y="34"/>
                      <a:pt x="3" y="34"/>
                      <a:pt x="3" y="34"/>
                    </a:cubicBezTo>
                    <a:cubicBezTo>
                      <a:pt x="3" y="35"/>
                      <a:pt x="3" y="35"/>
                      <a:pt x="2" y="35"/>
                    </a:cubicBezTo>
                    <a:close/>
                  </a:path>
                </a:pathLst>
              </a:custGeom>
              <a:grpFill/>
              <a:ln w="9525">
                <a:solidFill>
                  <a:srgbClr val="00B0F0"/>
                </a:solidFill>
                <a:round/>
                <a:headEnd/>
                <a:tailEnd/>
              </a:ln>
            </p:spPr>
            <p:txBody>
              <a:bodyPr vert="horz" wrap="square" lIns="91419" tIns="45709" rIns="91419" bIns="45709" numCol="1" anchor="t" anchorCtr="0" compatLnSpc="1">
                <a:prstTxWarp prst="textNoShape">
                  <a:avLst/>
                </a:prstTxWarp>
              </a:bodyPr>
              <a:lstStyle/>
              <a:p>
                <a:pPr fontAlgn="base">
                  <a:spcBef>
                    <a:spcPct val="0"/>
                  </a:spcBef>
                  <a:spcAft>
                    <a:spcPct val="0"/>
                  </a:spcAft>
                </a:pPr>
                <a:endParaRPr lang="zh-CN" altLang="en-US" sz="16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13" name="组合 12"/>
          <p:cNvGrpSpPr/>
          <p:nvPr/>
        </p:nvGrpSpPr>
        <p:grpSpPr>
          <a:xfrm>
            <a:off x="3009986" y="5344373"/>
            <a:ext cx="990711" cy="475917"/>
            <a:chOff x="4482868" y="3895584"/>
            <a:chExt cx="1810877" cy="556638"/>
          </a:xfrm>
        </p:grpSpPr>
        <p:sp>
          <p:nvSpPr>
            <p:cNvPr id="53" name="Freeform 113"/>
            <p:cNvSpPr>
              <a:spLocks noEditPoints="1"/>
            </p:cNvSpPr>
            <p:nvPr/>
          </p:nvSpPr>
          <p:spPr bwMode="auto">
            <a:xfrm>
              <a:off x="4529549" y="4021512"/>
              <a:ext cx="514350" cy="304782"/>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74 w 176"/>
                <a:gd name="T17" fmla="*/ 88 h 128"/>
                <a:gd name="T18" fmla="*/ 74 w 176"/>
                <a:gd name="T19" fmla="*/ 86 h 128"/>
                <a:gd name="T20" fmla="*/ 52 w 176"/>
                <a:gd name="T21" fmla="*/ 86 h 128"/>
                <a:gd name="T22" fmla="*/ 50 w 176"/>
                <a:gd name="T23" fmla="*/ 86 h 128"/>
                <a:gd name="T24" fmla="*/ 51 w 176"/>
                <a:gd name="T25" fmla="*/ 84 h 128"/>
                <a:gd name="T26" fmla="*/ 84 w 176"/>
                <a:gd name="T27" fmla="*/ 51 h 128"/>
                <a:gd name="T28" fmla="*/ 88 w 176"/>
                <a:gd name="T29" fmla="*/ 49 h 128"/>
                <a:gd name="T30" fmla="*/ 92 w 176"/>
                <a:gd name="T31" fmla="*/ 51 h 128"/>
                <a:gd name="T32" fmla="*/ 124 w 176"/>
                <a:gd name="T33" fmla="*/ 84 h 128"/>
                <a:gd name="T34" fmla="*/ 125 w 176"/>
                <a:gd name="T35" fmla="*/ 86 h 128"/>
                <a:gd name="T36" fmla="*/ 123 w 176"/>
                <a:gd name="T37" fmla="*/ 86 h 128"/>
                <a:gd name="T38" fmla="*/ 102 w 176"/>
                <a:gd name="T39" fmla="*/ 86 h 128"/>
                <a:gd name="T40" fmla="*/ 102 w 176"/>
                <a:gd name="T41" fmla="*/ 88 h 128"/>
                <a:gd name="T42" fmla="*/ 102 w 176"/>
                <a:gd name="T43" fmla="*/ 90 h 128"/>
                <a:gd name="T44" fmla="*/ 102 w 176"/>
                <a:gd name="T45" fmla="*/ 120 h 128"/>
                <a:gd name="T46" fmla="*/ 74 w 176"/>
                <a:gd name="T47" fmla="*/ 120 h 128"/>
                <a:gd name="T48" fmla="*/ 74 w 176"/>
                <a:gd name="T49" fmla="*/ 90 h 128"/>
                <a:gd name="T50" fmla="*/ 74 w 176"/>
                <a:gd name="T51" fmla="*/ 88 h 128"/>
                <a:gd name="T52" fmla="*/ 128 w 176"/>
                <a:gd name="T53" fmla="*/ 120 h 128"/>
                <a:gd name="T54" fmla="*/ 106 w 176"/>
                <a:gd name="T55" fmla="*/ 120 h 128"/>
                <a:gd name="T56" fmla="*/ 106 w 176"/>
                <a:gd name="T57" fmla="*/ 90 h 128"/>
                <a:gd name="T58" fmla="*/ 123 w 176"/>
                <a:gd name="T59" fmla="*/ 90 h 128"/>
                <a:gd name="T60" fmla="*/ 129 w 176"/>
                <a:gd name="T61" fmla="*/ 87 h 128"/>
                <a:gd name="T62" fmla="*/ 127 w 176"/>
                <a:gd name="T63" fmla="*/ 81 h 128"/>
                <a:gd name="T64" fmla="*/ 95 w 176"/>
                <a:gd name="T65" fmla="*/ 48 h 128"/>
                <a:gd name="T66" fmla="*/ 88 w 176"/>
                <a:gd name="T67" fmla="*/ 45 h 128"/>
                <a:gd name="T68" fmla="*/ 88 w 176"/>
                <a:gd name="T69" fmla="*/ 45 h 128"/>
                <a:gd name="T70" fmla="*/ 81 w 176"/>
                <a:gd name="T71" fmla="*/ 48 h 128"/>
                <a:gd name="T72" fmla="*/ 48 w 176"/>
                <a:gd name="T73" fmla="*/ 81 h 128"/>
                <a:gd name="T74" fmla="*/ 46 w 176"/>
                <a:gd name="T75" fmla="*/ 87 h 128"/>
                <a:gd name="T76" fmla="*/ 52 w 176"/>
                <a:gd name="T77" fmla="*/ 90 h 128"/>
                <a:gd name="T78" fmla="*/ 70 w 176"/>
                <a:gd name="T79" fmla="*/ 90 h 128"/>
                <a:gd name="T80" fmla="*/ 70 w 176"/>
                <a:gd name="T81" fmla="*/ 120 h 128"/>
                <a:gd name="T82" fmla="*/ 48 w 176"/>
                <a:gd name="T83" fmla="*/ 120 h 128"/>
                <a:gd name="T84" fmla="*/ 8 w 176"/>
                <a:gd name="T85" fmla="*/ 80 h 128"/>
                <a:gd name="T86" fmla="*/ 44 w 176"/>
                <a:gd name="T87" fmla="*/ 40 h 128"/>
                <a:gd name="T88" fmla="*/ 50 w 176"/>
                <a:gd name="T89" fmla="*/ 35 h 128"/>
                <a:gd name="T90" fmla="*/ 88 w 176"/>
                <a:gd name="T91" fmla="*/ 8 h 128"/>
                <a:gd name="T92" fmla="*/ 126 w 176"/>
                <a:gd name="T93" fmla="*/ 35 h 128"/>
                <a:gd name="T94" fmla="*/ 132 w 176"/>
                <a:gd name="T95" fmla="*/ 40 h 128"/>
                <a:gd name="T96" fmla="*/ 168 w 176"/>
                <a:gd name="T97" fmla="*/ 80 h 128"/>
                <a:gd name="T98" fmla="*/ 128 w 176"/>
                <a:gd name="T99" fmla="*/ 120 h 1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6"/>
                <a:gd name="T151" fmla="*/ 0 h 128"/>
                <a:gd name="T152" fmla="*/ 176 w 176"/>
                <a:gd name="T153" fmla="*/ 128 h 12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6" h="128">
                  <a:moveTo>
                    <a:pt x="133" y="32"/>
                  </a:moveTo>
                  <a:cubicBezTo>
                    <a:pt x="127" y="14"/>
                    <a:pt x="109" y="0"/>
                    <a:pt x="88" y="0"/>
                  </a:cubicBezTo>
                  <a:cubicBezTo>
                    <a:pt x="67" y="0"/>
                    <a:pt x="49" y="14"/>
                    <a:pt x="43" y="32"/>
                  </a:cubicBezTo>
                  <a:cubicBezTo>
                    <a:pt x="19" y="35"/>
                    <a:pt x="0" y="55"/>
                    <a:pt x="0" y="80"/>
                  </a:cubicBezTo>
                  <a:cubicBezTo>
                    <a:pt x="0" y="107"/>
                    <a:pt x="21" y="128"/>
                    <a:pt x="48" y="128"/>
                  </a:cubicBezTo>
                  <a:cubicBezTo>
                    <a:pt x="128" y="128"/>
                    <a:pt x="128" y="128"/>
                    <a:pt x="128" y="128"/>
                  </a:cubicBezTo>
                  <a:cubicBezTo>
                    <a:pt x="155" y="128"/>
                    <a:pt x="176" y="107"/>
                    <a:pt x="176" y="80"/>
                  </a:cubicBezTo>
                  <a:cubicBezTo>
                    <a:pt x="176" y="55"/>
                    <a:pt x="157" y="35"/>
                    <a:pt x="133" y="32"/>
                  </a:cubicBezTo>
                  <a:close/>
                  <a:moveTo>
                    <a:pt x="74" y="88"/>
                  </a:moveTo>
                  <a:cubicBezTo>
                    <a:pt x="74" y="86"/>
                    <a:pt x="74" y="86"/>
                    <a:pt x="74" y="86"/>
                  </a:cubicBezTo>
                  <a:cubicBezTo>
                    <a:pt x="52" y="86"/>
                    <a:pt x="52" y="86"/>
                    <a:pt x="52" y="86"/>
                  </a:cubicBezTo>
                  <a:cubicBezTo>
                    <a:pt x="51" y="86"/>
                    <a:pt x="50" y="86"/>
                    <a:pt x="50" y="86"/>
                  </a:cubicBezTo>
                  <a:cubicBezTo>
                    <a:pt x="50" y="85"/>
                    <a:pt x="50" y="85"/>
                    <a:pt x="51" y="84"/>
                  </a:cubicBezTo>
                  <a:cubicBezTo>
                    <a:pt x="84" y="51"/>
                    <a:pt x="84" y="51"/>
                    <a:pt x="84" y="51"/>
                  </a:cubicBezTo>
                  <a:cubicBezTo>
                    <a:pt x="85" y="50"/>
                    <a:pt x="86" y="49"/>
                    <a:pt x="88" y="49"/>
                  </a:cubicBezTo>
                  <a:cubicBezTo>
                    <a:pt x="90" y="49"/>
                    <a:pt x="91" y="50"/>
                    <a:pt x="92" y="51"/>
                  </a:cubicBezTo>
                  <a:cubicBezTo>
                    <a:pt x="124" y="84"/>
                    <a:pt x="124" y="84"/>
                    <a:pt x="124" y="84"/>
                  </a:cubicBezTo>
                  <a:cubicBezTo>
                    <a:pt x="125" y="85"/>
                    <a:pt x="125" y="85"/>
                    <a:pt x="125" y="86"/>
                  </a:cubicBezTo>
                  <a:cubicBezTo>
                    <a:pt x="125" y="86"/>
                    <a:pt x="125" y="86"/>
                    <a:pt x="123" y="86"/>
                  </a:cubicBezTo>
                  <a:cubicBezTo>
                    <a:pt x="102" y="86"/>
                    <a:pt x="102" y="86"/>
                    <a:pt x="102" y="86"/>
                  </a:cubicBezTo>
                  <a:cubicBezTo>
                    <a:pt x="102" y="88"/>
                    <a:pt x="102" y="88"/>
                    <a:pt x="102" y="88"/>
                  </a:cubicBezTo>
                  <a:cubicBezTo>
                    <a:pt x="102" y="90"/>
                    <a:pt x="102" y="90"/>
                    <a:pt x="102" y="90"/>
                  </a:cubicBezTo>
                  <a:cubicBezTo>
                    <a:pt x="102" y="120"/>
                    <a:pt x="102" y="120"/>
                    <a:pt x="102" y="120"/>
                  </a:cubicBezTo>
                  <a:cubicBezTo>
                    <a:pt x="74" y="120"/>
                    <a:pt x="74" y="120"/>
                    <a:pt x="74" y="120"/>
                  </a:cubicBezTo>
                  <a:cubicBezTo>
                    <a:pt x="74" y="90"/>
                    <a:pt x="74" y="90"/>
                    <a:pt x="74" y="90"/>
                  </a:cubicBezTo>
                  <a:lnTo>
                    <a:pt x="74" y="88"/>
                  </a:lnTo>
                  <a:close/>
                  <a:moveTo>
                    <a:pt x="128" y="120"/>
                  </a:moveTo>
                  <a:cubicBezTo>
                    <a:pt x="106" y="120"/>
                    <a:pt x="106" y="120"/>
                    <a:pt x="106" y="120"/>
                  </a:cubicBezTo>
                  <a:cubicBezTo>
                    <a:pt x="106" y="90"/>
                    <a:pt x="106" y="90"/>
                    <a:pt x="106" y="90"/>
                  </a:cubicBezTo>
                  <a:cubicBezTo>
                    <a:pt x="123" y="90"/>
                    <a:pt x="123" y="90"/>
                    <a:pt x="123" y="90"/>
                  </a:cubicBezTo>
                  <a:cubicBezTo>
                    <a:pt x="127" y="90"/>
                    <a:pt x="128" y="88"/>
                    <a:pt x="129" y="87"/>
                  </a:cubicBezTo>
                  <a:cubicBezTo>
                    <a:pt x="129" y="86"/>
                    <a:pt x="130" y="84"/>
                    <a:pt x="127" y="81"/>
                  </a:cubicBezTo>
                  <a:cubicBezTo>
                    <a:pt x="95" y="48"/>
                    <a:pt x="95" y="48"/>
                    <a:pt x="95" y="48"/>
                  </a:cubicBezTo>
                  <a:cubicBezTo>
                    <a:pt x="93" y="46"/>
                    <a:pt x="91" y="45"/>
                    <a:pt x="88" y="45"/>
                  </a:cubicBezTo>
                  <a:cubicBezTo>
                    <a:pt x="88" y="45"/>
                    <a:pt x="88" y="45"/>
                    <a:pt x="88" y="45"/>
                  </a:cubicBezTo>
                  <a:cubicBezTo>
                    <a:pt x="85" y="45"/>
                    <a:pt x="83" y="46"/>
                    <a:pt x="81" y="48"/>
                  </a:cubicBezTo>
                  <a:cubicBezTo>
                    <a:pt x="48" y="81"/>
                    <a:pt x="48" y="81"/>
                    <a:pt x="48" y="81"/>
                  </a:cubicBezTo>
                  <a:cubicBezTo>
                    <a:pt x="45" y="84"/>
                    <a:pt x="46" y="86"/>
                    <a:pt x="46" y="87"/>
                  </a:cubicBezTo>
                  <a:cubicBezTo>
                    <a:pt x="47" y="88"/>
                    <a:pt x="48" y="90"/>
                    <a:pt x="52" y="90"/>
                  </a:cubicBezTo>
                  <a:cubicBezTo>
                    <a:pt x="70" y="90"/>
                    <a:pt x="70" y="90"/>
                    <a:pt x="70" y="90"/>
                  </a:cubicBezTo>
                  <a:cubicBezTo>
                    <a:pt x="70" y="120"/>
                    <a:pt x="70" y="120"/>
                    <a:pt x="70" y="120"/>
                  </a:cubicBezTo>
                  <a:cubicBezTo>
                    <a:pt x="48" y="120"/>
                    <a:pt x="48" y="120"/>
                    <a:pt x="48" y="120"/>
                  </a:cubicBezTo>
                  <a:cubicBezTo>
                    <a:pt x="26" y="120"/>
                    <a:pt x="8" y="102"/>
                    <a:pt x="8" y="80"/>
                  </a:cubicBezTo>
                  <a:cubicBezTo>
                    <a:pt x="8" y="60"/>
                    <a:pt x="23" y="43"/>
                    <a:pt x="44" y="40"/>
                  </a:cubicBezTo>
                  <a:cubicBezTo>
                    <a:pt x="47" y="40"/>
                    <a:pt x="49" y="38"/>
                    <a:pt x="50" y="35"/>
                  </a:cubicBezTo>
                  <a:cubicBezTo>
                    <a:pt x="56" y="19"/>
                    <a:pt x="71" y="8"/>
                    <a:pt x="88" y="8"/>
                  </a:cubicBezTo>
                  <a:cubicBezTo>
                    <a:pt x="105" y="8"/>
                    <a:pt x="120" y="19"/>
                    <a:pt x="126" y="35"/>
                  </a:cubicBezTo>
                  <a:cubicBezTo>
                    <a:pt x="127" y="38"/>
                    <a:pt x="129" y="40"/>
                    <a:pt x="132" y="40"/>
                  </a:cubicBezTo>
                  <a:cubicBezTo>
                    <a:pt x="153" y="43"/>
                    <a:pt x="168" y="60"/>
                    <a:pt x="168" y="80"/>
                  </a:cubicBezTo>
                  <a:cubicBezTo>
                    <a:pt x="168" y="102"/>
                    <a:pt x="150" y="120"/>
                    <a:pt x="128" y="120"/>
                  </a:cubicBezTo>
                  <a:close/>
                </a:path>
              </a:pathLst>
            </a:custGeom>
            <a:solidFill>
              <a:sysClr val="window" lastClr="FFFFFF"/>
            </a:solidFill>
            <a:ln w="9525">
              <a:solidFill>
                <a:srgbClr val="00B0F0"/>
              </a:solidFill>
              <a:round/>
              <a:headEnd/>
              <a:tailE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1" lang="zh-CN" altLang="en-US" sz="1200" b="0" i="0" u="none" strike="noStrike" kern="120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54" name="圆角矩形 53"/>
            <p:cNvSpPr/>
            <p:nvPr/>
          </p:nvSpPr>
          <p:spPr bwMode="auto">
            <a:xfrm>
              <a:off x="4482868" y="3895584"/>
              <a:ext cx="1810877" cy="556638"/>
            </a:xfrm>
            <a:prstGeom prst="roundRect">
              <a:avLst>
                <a:gd name="adj" fmla="val 9812"/>
              </a:avLst>
            </a:prstGeom>
            <a:noFill/>
            <a:ln w="9525">
              <a:solidFill>
                <a:srgbClr val="415463"/>
              </a:solidFill>
            </a:ln>
            <a:effectLst/>
            <a:extLst/>
          </p:spPr>
          <p:txBody>
            <a:bodyPr vert="horz" wrap="square" lIns="91419" tIns="45709" rIns="91419" bIns="45709" numCol="1" rtlCol="0" anchor="t" anchorCtr="0" compatLnSpc="1">
              <a:prstTxWarp prst="textNoShape">
                <a:avLst/>
              </a:prstTxWarp>
            </a:bodyPr>
            <a:lstStyle/>
            <a:p>
              <a:pPr marL="0" marR="0" lvl="0" indent="0" defTabSz="914217" eaLnBrk="1" fontAlgn="base" latinLnBrk="0" hangingPunct="1">
                <a:lnSpc>
                  <a:spcPct val="100000"/>
                </a:lnSpc>
                <a:spcBef>
                  <a:spcPct val="0"/>
                </a:spcBef>
                <a:spcAft>
                  <a:spcPct val="0"/>
                </a:spcAft>
                <a:buClr>
                  <a:srgbClr val="CC9900"/>
                </a:buClr>
                <a:buSzTx/>
                <a:buFontTx/>
                <a:buNone/>
                <a:tabLst/>
                <a:defRPr/>
              </a:pPr>
              <a:endParaRPr kumimoji="0" lang="zh-CN" altLang="en-US" sz="9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 name="Freeform 113"/>
            <p:cNvSpPr>
              <a:spLocks noEditPoints="1"/>
            </p:cNvSpPr>
            <p:nvPr/>
          </p:nvSpPr>
          <p:spPr bwMode="auto">
            <a:xfrm>
              <a:off x="5135078" y="4021512"/>
              <a:ext cx="514350" cy="304782"/>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74 w 176"/>
                <a:gd name="T17" fmla="*/ 88 h 128"/>
                <a:gd name="T18" fmla="*/ 74 w 176"/>
                <a:gd name="T19" fmla="*/ 86 h 128"/>
                <a:gd name="T20" fmla="*/ 52 w 176"/>
                <a:gd name="T21" fmla="*/ 86 h 128"/>
                <a:gd name="T22" fmla="*/ 50 w 176"/>
                <a:gd name="T23" fmla="*/ 86 h 128"/>
                <a:gd name="T24" fmla="*/ 51 w 176"/>
                <a:gd name="T25" fmla="*/ 84 h 128"/>
                <a:gd name="T26" fmla="*/ 84 w 176"/>
                <a:gd name="T27" fmla="*/ 51 h 128"/>
                <a:gd name="T28" fmla="*/ 88 w 176"/>
                <a:gd name="T29" fmla="*/ 49 h 128"/>
                <a:gd name="T30" fmla="*/ 92 w 176"/>
                <a:gd name="T31" fmla="*/ 51 h 128"/>
                <a:gd name="T32" fmla="*/ 124 w 176"/>
                <a:gd name="T33" fmla="*/ 84 h 128"/>
                <a:gd name="T34" fmla="*/ 125 w 176"/>
                <a:gd name="T35" fmla="*/ 86 h 128"/>
                <a:gd name="T36" fmla="*/ 123 w 176"/>
                <a:gd name="T37" fmla="*/ 86 h 128"/>
                <a:gd name="T38" fmla="*/ 102 w 176"/>
                <a:gd name="T39" fmla="*/ 86 h 128"/>
                <a:gd name="T40" fmla="*/ 102 w 176"/>
                <a:gd name="T41" fmla="*/ 88 h 128"/>
                <a:gd name="T42" fmla="*/ 102 w 176"/>
                <a:gd name="T43" fmla="*/ 90 h 128"/>
                <a:gd name="T44" fmla="*/ 102 w 176"/>
                <a:gd name="T45" fmla="*/ 120 h 128"/>
                <a:gd name="T46" fmla="*/ 74 w 176"/>
                <a:gd name="T47" fmla="*/ 120 h 128"/>
                <a:gd name="T48" fmla="*/ 74 w 176"/>
                <a:gd name="T49" fmla="*/ 90 h 128"/>
                <a:gd name="T50" fmla="*/ 74 w 176"/>
                <a:gd name="T51" fmla="*/ 88 h 128"/>
                <a:gd name="T52" fmla="*/ 128 w 176"/>
                <a:gd name="T53" fmla="*/ 120 h 128"/>
                <a:gd name="T54" fmla="*/ 106 w 176"/>
                <a:gd name="T55" fmla="*/ 120 h 128"/>
                <a:gd name="T56" fmla="*/ 106 w 176"/>
                <a:gd name="T57" fmla="*/ 90 h 128"/>
                <a:gd name="T58" fmla="*/ 123 w 176"/>
                <a:gd name="T59" fmla="*/ 90 h 128"/>
                <a:gd name="T60" fmla="*/ 129 w 176"/>
                <a:gd name="T61" fmla="*/ 87 h 128"/>
                <a:gd name="T62" fmla="*/ 127 w 176"/>
                <a:gd name="T63" fmla="*/ 81 h 128"/>
                <a:gd name="T64" fmla="*/ 95 w 176"/>
                <a:gd name="T65" fmla="*/ 48 h 128"/>
                <a:gd name="T66" fmla="*/ 88 w 176"/>
                <a:gd name="T67" fmla="*/ 45 h 128"/>
                <a:gd name="T68" fmla="*/ 88 w 176"/>
                <a:gd name="T69" fmla="*/ 45 h 128"/>
                <a:gd name="T70" fmla="*/ 81 w 176"/>
                <a:gd name="T71" fmla="*/ 48 h 128"/>
                <a:gd name="T72" fmla="*/ 48 w 176"/>
                <a:gd name="T73" fmla="*/ 81 h 128"/>
                <a:gd name="T74" fmla="*/ 46 w 176"/>
                <a:gd name="T75" fmla="*/ 87 h 128"/>
                <a:gd name="T76" fmla="*/ 52 w 176"/>
                <a:gd name="T77" fmla="*/ 90 h 128"/>
                <a:gd name="T78" fmla="*/ 70 w 176"/>
                <a:gd name="T79" fmla="*/ 90 h 128"/>
                <a:gd name="T80" fmla="*/ 70 w 176"/>
                <a:gd name="T81" fmla="*/ 120 h 128"/>
                <a:gd name="T82" fmla="*/ 48 w 176"/>
                <a:gd name="T83" fmla="*/ 120 h 128"/>
                <a:gd name="T84" fmla="*/ 8 w 176"/>
                <a:gd name="T85" fmla="*/ 80 h 128"/>
                <a:gd name="T86" fmla="*/ 44 w 176"/>
                <a:gd name="T87" fmla="*/ 40 h 128"/>
                <a:gd name="T88" fmla="*/ 50 w 176"/>
                <a:gd name="T89" fmla="*/ 35 h 128"/>
                <a:gd name="T90" fmla="*/ 88 w 176"/>
                <a:gd name="T91" fmla="*/ 8 h 128"/>
                <a:gd name="T92" fmla="*/ 126 w 176"/>
                <a:gd name="T93" fmla="*/ 35 h 128"/>
                <a:gd name="T94" fmla="*/ 132 w 176"/>
                <a:gd name="T95" fmla="*/ 40 h 128"/>
                <a:gd name="T96" fmla="*/ 168 w 176"/>
                <a:gd name="T97" fmla="*/ 80 h 128"/>
                <a:gd name="T98" fmla="*/ 128 w 176"/>
                <a:gd name="T99" fmla="*/ 120 h 1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6"/>
                <a:gd name="T151" fmla="*/ 0 h 128"/>
                <a:gd name="T152" fmla="*/ 176 w 176"/>
                <a:gd name="T153" fmla="*/ 128 h 12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6" h="128">
                  <a:moveTo>
                    <a:pt x="133" y="32"/>
                  </a:moveTo>
                  <a:cubicBezTo>
                    <a:pt x="127" y="14"/>
                    <a:pt x="109" y="0"/>
                    <a:pt x="88" y="0"/>
                  </a:cubicBezTo>
                  <a:cubicBezTo>
                    <a:pt x="67" y="0"/>
                    <a:pt x="49" y="14"/>
                    <a:pt x="43" y="32"/>
                  </a:cubicBezTo>
                  <a:cubicBezTo>
                    <a:pt x="19" y="35"/>
                    <a:pt x="0" y="55"/>
                    <a:pt x="0" y="80"/>
                  </a:cubicBezTo>
                  <a:cubicBezTo>
                    <a:pt x="0" y="107"/>
                    <a:pt x="21" y="128"/>
                    <a:pt x="48" y="128"/>
                  </a:cubicBezTo>
                  <a:cubicBezTo>
                    <a:pt x="128" y="128"/>
                    <a:pt x="128" y="128"/>
                    <a:pt x="128" y="128"/>
                  </a:cubicBezTo>
                  <a:cubicBezTo>
                    <a:pt x="155" y="128"/>
                    <a:pt x="176" y="107"/>
                    <a:pt x="176" y="80"/>
                  </a:cubicBezTo>
                  <a:cubicBezTo>
                    <a:pt x="176" y="55"/>
                    <a:pt x="157" y="35"/>
                    <a:pt x="133" y="32"/>
                  </a:cubicBezTo>
                  <a:close/>
                  <a:moveTo>
                    <a:pt x="74" y="88"/>
                  </a:moveTo>
                  <a:cubicBezTo>
                    <a:pt x="74" y="86"/>
                    <a:pt x="74" y="86"/>
                    <a:pt x="74" y="86"/>
                  </a:cubicBezTo>
                  <a:cubicBezTo>
                    <a:pt x="52" y="86"/>
                    <a:pt x="52" y="86"/>
                    <a:pt x="52" y="86"/>
                  </a:cubicBezTo>
                  <a:cubicBezTo>
                    <a:pt x="51" y="86"/>
                    <a:pt x="50" y="86"/>
                    <a:pt x="50" y="86"/>
                  </a:cubicBezTo>
                  <a:cubicBezTo>
                    <a:pt x="50" y="85"/>
                    <a:pt x="50" y="85"/>
                    <a:pt x="51" y="84"/>
                  </a:cubicBezTo>
                  <a:cubicBezTo>
                    <a:pt x="84" y="51"/>
                    <a:pt x="84" y="51"/>
                    <a:pt x="84" y="51"/>
                  </a:cubicBezTo>
                  <a:cubicBezTo>
                    <a:pt x="85" y="50"/>
                    <a:pt x="86" y="49"/>
                    <a:pt x="88" y="49"/>
                  </a:cubicBezTo>
                  <a:cubicBezTo>
                    <a:pt x="90" y="49"/>
                    <a:pt x="91" y="50"/>
                    <a:pt x="92" y="51"/>
                  </a:cubicBezTo>
                  <a:cubicBezTo>
                    <a:pt x="124" y="84"/>
                    <a:pt x="124" y="84"/>
                    <a:pt x="124" y="84"/>
                  </a:cubicBezTo>
                  <a:cubicBezTo>
                    <a:pt x="125" y="85"/>
                    <a:pt x="125" y="85"/>
                    <a:pt x="125" y="86"/>
                  </a:cubicBezTo>
                  <a:cubicBezTo>
                    <a:pt x="125" y="86"/>
                    <a:pt x="125" y="86"/>
                    <a:pt x="123" y="86"/>
                  </a:cubicBezTo>
                  <a:cubicBezTo>
                    <a:pt x="102" y="86"/>
                    <a:pt x="102" y="86"/>
                    <a:pt x="102" y="86"/>
                  </a:cubicBezTo>
                  <a:cubicBezTo>
                    <a:pt x="102" y="88"/>
                    <a:pt x="102" y="88"/>
                    <a:pt x="102" y="88"/>
                  </a:cubicBezTo>
                  <a:cubicBezTo>
                    <a:pt x="102" y="90"/>
                    <a:pt x="102" y="90"/>
                    <a:pt x="102" y="90"/>
                  </a:cubicBezTo>
                  <a:cubicBezTo>
                    <a:pt x="102" y="120"/>
                    <a:pt x="102" y="120"/>
                    <a:pt x="102" y="120"/>
                  </a:cubicBezTo>
                  <a:cubicBezTo>
                    <a:pt x="74" y="120"/>
                    <a:pt x="74" y="120"/>
                    <a:pt x="74" y="120"/>
                  </a:cubicBezTo>
                  <a:cubicBezTo>
                    <a:pt x="74" y="90"/>
                    <a:pt x="74" y="90"/>
                    <a:pt x="74" y="90"/>
                  </a:cubicBezTo>
                  <a:lnTo>
                    <a:pt x="74" y="88"/>
                  </a:lnTo>
                  <a:close/>
                  <a:moveTo>
                    <a:pt x="128" y="120"/>
                  </a:moveTo>
                  <a:cubicBezTo>
                    <a:pt x="106" y="120"/>
                    <a:pt x="106" y="120"/>
                    <a:pt x="106" y="120"/>
                  </a:cubicBezTo>
                  <a:cubicBezTo>
                    <a:pt x="106" y="90"/>
                    <a:pt x="106" y="90"/>
                    <a:pt x="106" y="90"/>
                  </a:cubicBezTo>
                  <a:cubicBezTo>
                    <a:pt x="123" y="90"/>
                    <a:pt x="123" y="90"/>
                    <a:pt x="123" y="90"/>
                  </a:cubicBezTo>
                  <a:cubicBezTo>
                    <a:pt x="127" y="90"/>
                    <a:pt x="128" y="88"/>
                    <a:pt x="129" y="87"/>
                  </a:cubicBezTo>
                  <a:cubicBezTo>
                    <a:pt x="129" y="86"/>
                    <a:pt x="130" y="84"/>
                    <a:pt x="127" y="81"/>
                  </a:cubicBezTo>
                  <a:cubicBezTo>
                    <a:pt x="95" y="48"/>
                    <a:pt x="95" y="48"/>
                    <a:pt x="95" y="48"/>
                  </a:cubicBezTo>
                  <a:cubicBezTo>
                    <a:pt x="93" y="46"/>
                    <a:pt x="91" y="45"/>
                    <a:pt x="88" y="45"/>
                  </a:cubicBezTo>
                  <a:cubicBezTo>
                    <a:pt x="88" y="45"/>
                    <a:pt x="88" y="45"/>
                    <a:pt x="88" y="45"/>
                  </a:cubicBezTo>
                  <a:cubicBezTo>
                    <a:pt x="85" y="45"/>
                    <a:pt x="83" y="46"/>
                    <a:pt x="81" y="48"/>
                  </a:cubicBezTo>
                  <a:cubicBezTo>
                    <a:pt x="48" y="81"/>
                    <a:pt x="48" y="81"/>
                    <a:pt x="48" y="81"/>
                  </a:cubicBezTo>
                  <a:cubicBezTo>
                    <a:pt x="45" y="84"/>
                    <a:pt x="46" y="86"/>
                    <a:pt x="46" y="87"/>
                  </a:cubicBezTo>
                  <a:cubicBezTo>
                    <a:pt x="47" y="88"/>
                    <a:pt x="48" y="90"/>
                    <a:pt x="52" y="90"/>
                  </a:cubicBezTo>
                  <a:cubicBezTo>
                    <a:pt x="70" y="90"/>
                    <a:pt x="70" y="90"/>
                    <a:pt x="70" y="90"/>
                  </a:cubicBezTo>
                  <a:cubicBezTo>
                    <a:pt x="70" y="120"/>
                    <a:pt x="70" y="120"/>
                    <a:pt x="70" y="120"/>
                  </a:cubicBezTo>
                  <a:cubicBezTo>
                    <a:pt x="48" y="120"/>
                    <a:pt x="48" y="120"/>
                    <a:pt x="48" y="120"/>
                  </a:cubicBezTo>
                  <a:cubicBezTo>
                    <a:pt x="26" y="120"/>
                    <a:pt x="8" y="102"/>
                    <a:pt x="8" y="80"/>
                  </a:cubicBezTo>
                  <a:cubicBezTo>
                    <a:pt x="8" y="60"/>
                    <a:pt x="23" y="43"/>
                    <a:pt x="44" y="40"/>
                  </a:cubicBezTo>
                  <a:cubicBezTo>
                    <a:pt x="47" y="40"/>
                    <a:pt x="49" y="38"/>
                    <a:pt x="50" y="35"/>
                  </a:cubicBezTo>
                  <a:cubicBezTo>
                    <a:pt x="56" y="19"/>
                    <a:pt x="71" y="8"/>
                    <a:pt x="88" y="8"/>
                  </a:cubicBezTo>
                  <a:cubicBezTo>
                    <a:pt x="105" y="8"/>
                    <a:pt x="120" y="19"/>
                    <a:pt x="126" y="35"/>
                  </a:cubicBezTo>
                  <a:cubicBezTo>
                    <a:pt x="127" y="38"/>
                    <a:pt x="129" y="40"/>
                    <a:pt x="132" y="40"/>
                  </a:cubicBezTo>
                  <a:cubicBezTo>
                    <a:pt x="153" y="43"/>
                    <a:pt x="168" y="60"/>
                    <a:pt x="168" y="80"/>
                  </a:cubicBezTo>
                  <a:cubicBezTo>
                    <a:pt x="168" y="102"/>
                    <a:pt x="150" y="120"/>
                    <a:pt x="128" y="120"/>
                  </a:cubicBezTo>
                  <a:close/>
                </a:path>
              </a:pathLst>
            </a:custGeom>
            <a:solidFill>
              <a:sysClr val="window" lastClr="FFFFFF"/>
            </a:solidFill>
            <a:ln w="9525">
              <a:solidFill>
                <a:srgbClr val="00B0F0"/>
              </a:solidFill>
              <a:round/>
              <a:headEnd/>
              <a:tailE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1" lang="zh-CN" altLang="en-US" sz="1200" b="0" i="0" u="none" strike="noStrike" kern="120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56" name="Freeform 113"/>
            <p:cNvSpPr>
              <a:spLocks noEditPoints="1"/>
            </p:cNvSpPr>
            <p:nvPr/>
          </p:nvSpPr>
          <p:spPr bwMode="auto">
            <a:xfrm>
              <a:off x="5730532" y="4021512"/>
              <a:ext cx="514350" cy="304782"/>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74 w 176"/>
                <a:gd name="T17" fmla="*/ 88 h 128"/>
                <a:gd name="T18" fmla="*/ 74 w 176"/>
                <a:gd name="T19" fmla="*/ 86 h 128"/>
                <a:gd name="T20" fmla="*/ 52 w 176"/>
                <a:gd name="T21" fmla="*/ 86 h 128"/>
                <a:gd name="T22" fmla="*/ 50 w 176"/>
                <a:gd name="T23" fmla="*/ 86 h 128"/>
                <a:gd name="T24" fmla="*/ 51 w 176"/>
                <a:gd name="T25" fmla="*/ 84 h 128"/>
                <a:gd name="T26" fmla="*/ 84 w 176"/>
                <a:gd name="T27" fmla="*/ 51 h 128"/>
                <a:gd name="T28" fmla="*/ 88 w 176"/>
                <a:gd name="T29" fmla="*/ 49 h 128"/>
                <a:gd name="T30" fmla="*/ 92 w 176"/>
                <a:gd name="T31" fmla="*/ 51 h 128"/>
                <a:gd name="T32" fmla="*/ 124 w 176"/>
                <a:gd name="T33" fmla="*/ 84 h 128"/>
                <a:gd name="T34" fmla="*/ 125 w 176"/>
                <a:gd name="T35" fmla="*/ 86 h 128"/>
                <a:gd name="T36" fmla="*/ 123 w 176"/>
                <a:gd name="T37" fmla="*/ 86 h 128"/>
                <a:gd name="T38" fmla="*/ 102 w 176"/>
                <a:gd name="T39" fmla="*/ 86 h 128"/>
                <a:gd name="T40" fmla="*/ 102 w 176"/>
                <a:gd name="T41" fmla="*/ 88 h 128"/>
                <a:gd name="T42" fmla="*/ 102 w 176"/>
                <a:gd name="T43" fmla="*/ 90 h 128"/>
                <a:gd name="T44" fmla="*/ 102 w 176"/>
                <a:gd name="T45" fmla="*/ 120 h 128"/>
                <a:gd name="T46" fmla="*/ 74 w 176"/>
                <a:gd name="T47" fmla="*/ 120 h 128"/>
                <a:gd name="T48" fmla="*/ 74 w 176"/>
                <a:gd name="T49" fmla="*/ 90 h 128"/>
                <a:gd name="T50" fmla="*/ 74 w 176"/>
                <a:gd name="T51" fmla="*/ 88 h 128"/>
                <a:gd name="T52" fmla="*/ 128 w 176"/>
                <a:gd name="T53" fmla="*/ 120 h 128"/>
                <a:gd name="T54" fmla="*/ 106 w 176"/>
                <a:gd name="T55" fmla="*/ 120 h 128"/>
                <a:gd name="T56" fmla="*/ 106 w 176"/>
                <a:gd name="T57" fmla="*/ 90 h 128"/>
                <a:gd name="T58" fmla="*/ 123 w 176"/>
                <a:gd name="T59" fmla="*/ 90 h 128"/>
                <a:gd name="T60" fmla="*/ 129 w 176"/>
                <a:gd name="T61" fmla="*/ 87 h 128"/>
                <a:gd name="T62" fmla="*/ 127 w 176"/>
                <a:gd name="T63" fmla="*/ 81 h 128"/>
                <a:gd name="T64" fmla="*/ 95 w 176"/>
                <a:gd name="T65" fmla="*/ 48 h 128"/>
                <a:gd name="T66" fmla="*/ 88 w 176"/>
                <a:gd name="T67" fmla="*/ 45 h 128"/>
                <a:gd name="T68" fmla="*/ 88 w 176"/>
                <a:gd name="T69" fmla="*/ 45 h 128"/>
                <a:gd name="T70" fmla="*/ 81 w 176"/>
                <a:gd name="T71" fmla="*/ 48 h 128"/>
                <a:gd name="T72" fmla="*/ 48 w 176"/>
                <a:gd name="T73" fmla="*/ 81 h 128"/>
                <a:gd name="T74" fmla="*/ 46 w 176"/>
                <a:gd name="T75" fmla="*/ 87 h 128"/>
                <a:gd name="T76" fmla="*/ 52 w 176"/>
                <a:gd name="T77" fmla="*/ 90 h 128"/>
                <a:gd name="T78" fmla="*/ 70 w 176"/>
                <a:gd name="T79" fmla="*/ 90 h 128"/>
                <a:gd name="T80" fmla="*/ 70 w 176"/>
                <a:gd name="T81" fmla="*/ 120 h 128"/>
                <a:gd name="T82" fmla="*/ 48 w 176"/>
                <a:gd name="T83" fmla="*/ 120 h 128"/>
                <a:gd name="T84" fmla="*/ 8 w 176"/>
                <a:gd name="T85" fmla="*/ 80 h 128"/>
                <a:gd name="T86" fmla="*/ 44 w 176"/>
                <a:gd name="T87" fmla="*/ 40 h 128"/>
                <a:gd name="T88" fmla="*/ 50 w 176"/>
                <a:gd name="T89" fmla="*/ 35 h 128"/>
                <a:gd name="T90" fmla="*/ 88 w 176"/>
                <a:gd name="T91" fmla="*/ 8 h 128"/>
                <a:gd name="T92" fmla="*/ 126 w 176"/>
                <a:gd name="T93" fmla="*/ 35 h 128"/>
                <a:gd name="T94" fmla="*/ 132 w 176"/>
                <a:gd name="T95" fmla="*/ 40 h 128"/>
                <a:gd name="T96" fmla="*/ 168 w 176"/>
                <a:gd name="T97" fmla="*/ 80 h 128"/>
                <a:gd name="T98" fmla="*/ 128 w 176"/>
                <a:gd name="T99" fmla="*/ 120 h 1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6"/>
                <a:gd name="T151" fmla="*/ 0 h 128"/>
                <a:gd name="T152" fmla="*/ 176 w 176"/>
                <a:gd name="T153" fmla="*/ 128 h 12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6" h="128">
                  <a:moveTo>
                    <a:pt x="133" y="32"/>
                  </a:moveTo>
                  <a:cubicBezTo>
                    <a:pt x="127" y="14"/>
                    <a:pt x="109" y="0"/>
                    <a:pt x="88" y="0"/>
                  </a:cubicBezTo>
                  <a:cubicBezTo>
                    <a:pt x="67" y="0"/>
                    <a:pt x="49" y="14"/>
                    <a:pt x="43" y="32"/>
                  </a:cubicBezTo>
                  <a:cubicBezTo>
                    <a:pt x="19" y="35"/>
                    <a:pt x="0" y="55"/>
                    <a:pt x="0" y="80"/>
                  </a:cubicBezTo>
                  <a:cubicBezTo>
                    <a:pt x="0" y="107"/>
                    <a:pt x="21" y="128"/>
                    <a:pt x="48" y="128"/>
                  </a:cubicBezTo>
                  <a:cubicBezTo>
                    <a:pt x="128" y="128"/>
                    <a:pt x="128" y="128"/>
                    <a:pt x="128" y="128"/>
                  </a:cubicBezTo>
                  <a:cubicBezTo>
                    <a:pt x="155" y="128"/>
                    <a:pt x="176" y="107"/>
                    <a:pt x="176" y="80"/>
                  </a:cubicBezTo>
                  <a:cubicBezTo>
                    <a:pt x="176" y="55"/>
                    <a:pt x="157" y="35"/>
                    <a:pt x="133" y="32"/>
                  </a:cubicBezTo>
                  <a:close/>
                  <a:moveTo>
                    <a:pt x="74" y="88"/>
                  </a:moveTo>
                  <a:cubicBezTo>
                    <a:pt x="74" y="86"/>
                    <a:pt x="74" y="86"/>
                    <a:pt x="74" y="86"/>
                  </a:cubicBezTo>
                  <a:cubicBezTo>
                    <a:pt x="52" y="86"/>
                    <a:pt x="52" y="86"/>
                    <a:pt x="52" y="86"/>
                  </a:cubicBezTo>
                  <a:cubicBezTo>
                    <a:pt x="51" y="86"/>
                    <a:pt x="50" y="86"/>
                    <a:pt x="50" y="86"/>
                  </a:cubicBezTo>
                  <a:cubicBezTo>
                    <a:pt x="50" y="85"/>
                    <a:pt x="50" y="85"/>
                    <a:pt x="51" y="84"/>
                  </a:cubicBezTo>
                  <a:cubicBezTo>
                    <a:pt x="84" y="51"/>
                    <a:pt x="84" y="51"/>
                    <a:pt x="84" y="51"/>
                  </a:cubicBezTo>
                  <a:cubicBezTo>
                    <a:pt x="85" y="50"/>
                    <a:pt x="86" y="49"/>
                    <a:pt x="88" y="49"/>
                  </a:cubicBezTo>
                  <a:cubicBezTo>
                    <a:pt x="90" y="49"/>
                    <a:pt x="91" y="50"/>
                    <a:pt x="92" y="51"/>
                  </a:cubicBezTo>
                  <a:cubicBezTo>
                    <a:pt x="124" y="84"/>
                    <a:pt x="124" y="84"/>
                    <a:pt x="124" y="84"/>
                  </a:cubicBezTo>
                  <a:cubicBezTo>
                    <a:pt x="125" y="85"/>
                    <a:pt x="125" y="85"/>
                    <a:pt x="125" y="86"/>
                  </a:cubicBezTo>
                  <a:cubicBezTo>
                    <a:pt x="125" y="86"/>
                    <a:pt x="125" y="86"/>
                    <a:pt x="123" y="86"/>
                  </a:cubicBezTo>
                  <a:cubicBezTo>
                    <a:pt x="102" y="86"/>
                    <a:pt x="102" y="86"/>
                    <a:pt x="102" y="86"/>
                  </a:cubicBezTo>
                  <a:cubicBezTo>
                    <a:pt x="102" y="88"/>
                    <a:pt x="102" y="88"/>
                    <a:pt x="102" y="88"/>
                  </a:cubicBezTo>
                  <a:cubicBezTo>
                    <a:pt x="102" y="90"/>
                    <a:pt x="102" y="90"/>
                    <a:pt x="102" y="90"/>
                  </a:cubicBezTo>
                  <a:cubicBezTo>
                    <a:pt x="102" y="120"/>
                    <a:pt x="102" y="120"/>
                    <a:pt x="102" y="120"/>
                  </a:cubicBezTo>
                  <a:cubicBezTo>
                    <a:pt x="74" y="120"/>
                    <a:pt x="74" y="120"/>
                    <a:pt x="74" y="120"/>
                  </a:cubicBezTo>
                  <a:cubicBezTo>
                    <a:pt x="74" y="90"/>
                    <a:pt x="74" y="90"/>
                    <a:pt x="74" y="90"/>
                  </a:cubicBezTo>
                  <a:lnTo>
                    <a:pt x="74" y="88"/>
                  </a:lnTo>
                  <a:close/>
                  <a:moveTo>
                    <a:pt x="128" y="120"/>
                  </a:moveTo>
                  <a:cubicBezTo>
                    <a:pt x="106" y="120"/>
                    <a:pt x="106" y="120"/>
                    <a:pt x="106" y="120"/>
                  </a:cubicBezTo>
                  <a:cubicBezTo>
                    <a:pt x="106" y="90"/>
                    <a:pt x="106" y="90"/>
                    <a:pt x="106" y="90"/>
                  </a:cubicBezTo>
                  <a:cubicBezTo>
                    <a:pt x="123" y="90"/>
                    <a:pt x="123" y="90"/>
                    <a:pt x="123" y="90"/>
                  </a:cubicBezTo>
                  <a:cubicBezTo>
                    <a:pt x="127" y="90"/>
                    <a:pt x="128" y="88"/>
                    <a:pt x="129" y="87"/>
                  </a:cubicBezTo>
                  <a:cubicBezTo>
                    <a:pt x="129" y="86"/>
                    <a:pt x="130" y="84"/>
                    <a:pt x="127" y="81"/>
                  </a:cubicBezTo>
                  <a:cubicBezTo>
                    <a:pt x="95" y="48"/>
                    <a:pt x="95" y="48"/>
                    <a:pt x="95" y="48"/>
                  </a:cubicBezTo>
                  <a:cubicBezTo>
                    <a:pt x="93" y="46"/>
                    <a:pt x="91" y="45"/>
                    <a:pt x="88" y="45"/>
                  </a:cubicBezTo>
                  <a:cubicBezTo>
                    <a:pt x="88" y="45"/>
                    <a:pt x="88" y="45"/>
                    <a:pt x="88" y="45"/>
                  </a:cubicBezTo>
                  <a:cubicBezTo>
                    <a:pt x="85" y="45"/>
                    <a:pt x="83" y="46"/>
                    <a:pt x="81" y="48"/>
                  </a:cubicBezTo>
                  <a:cubicBezTo>
                    <a:pt x="48" y="81"/>
                    <a:pt x="48" y="81"/>
                    <a:pt x="48" y="81"/>
                  </a:cubicBezTo>
                  <a:cubicBezTo>
                    <a:pt x="45" y="84"/>
                    <a:pt x="46" y="86"/>
                    <a:pt x="46" y="87"/>
                  </a:cubicBezTo>
                  <a:cubicBezTo>
                    <a:pt x="47" y="88"/>
                    <a:pt x="48" y="90"/>
                    <a:pt x="52" y="90"/>
                  </a:cubicBezTo>
                  <a:cubicBezTo>
                    <a:pt x="70" y="90"/>
                    <a:pt x="70" y="90"/>
                    <a:pt x="70" y="90"/>
                  </a:cubicBezTo>
                  <a:cubicBezTo>
                    <a:pt x="70" y="120"/>
                    <a:pt x="70" y="120"/>
                    <a:pt x="70" y="120"/>
                  </a:cubicBezTo>
                  <a:cubicBezTo>
                    <a:pt x="48" y="120"/>
                    <a:pt x="48" y="120"/>
                    <a:pt x="48" y="120"/>
                  </a:cubicBezTo>
                  <a:cubicBezTo>
                    <a:pt x="26" y="120"/>
                    <a:pt x="8" y="102"/>
                    <a:pt x="8" y="80"/>
                  </a:cubicBezTo>
                  <a:cubicBezTo>
                    <a:pt x="8" y="60"/>
                    <a:pt x="23" y="43"/>
                    <a:pt x="44" y="40"/>
                  </a:cubicBezTo>
                  <a:cubicBezTo>
                    <a:pt x="47" y="40"/>
                    <a:pt x="49" y="38"/>
                    <a:pt x="50" y="35"/>
                  </a:cubicBezTo>
                  <a:cubicBezTo>
                    <a:pt x="56" y="19"/>
                    <a:pt x="71" y="8"/>
                    <a:pt x="88" y="8"/>
                  </a:cubicBezTo>
                  <a:cubicBezTo>
                    <a:pt x="105" y="8"/>
                    <a:pt x="120" y="19"/>
                    <a:pt x="126" y="35"/>
                  </a:cubicBezTo>
                  <a:cubicBezTo>
                    <a:pt x="127" y="38"/>
                    <a:pt x="129" y="40"/>
                    <a:pt x="132" y="40"/>
                  </a:cubicBezTo>
                  <a:cubicBezTo>
                    <a:pt x="153" y="43"/>
                    <a:pt x="168" y="60"/>
                    <a:pt x="168" y="80"/>
                  </a:cubicBezTo>
                  <a:cubicBezTo>
                    <a:pt x="168" y="102"/>
                    <a:pt x="150" y="120"/>
                    <a:pt x="128" y="120"/>
                  </a:cubicBezTo>
                  <a:close/>
                </a:path>
              </a:pathLst>
            </a:custGeom>
            <a:solidFill>
              <a:sysClr val="window" lastClr="FFFFFF"/>
            </a:solidFill>
            <a:ln w="9525">
              <a:solidFill>
                <a:srgbClr val="00B0F0"/>
              </a:solidFill>
              <a:round/>
              <a:headEnd/>
              <a:tailE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1" lang="zh-CN" altLang="en-US" sz="1200" b="0" i="0" u="none" strike="noStrike" kern="120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sp>
        <p:nvSpPr>
          <p:cNvPr id="14" name="文本框 13"/>
          <p:cNvSpPr txBox="1"/>
          <p:nvPr/>
        </p:nvSpPr>
        <p:spPr>
          <a:xfrm>
            <a:off x="4647112" y="5837650"/>
            <a:ext cx="1273265" cy="261610"/>
          </a:xfrm>
          <a:prstGeom prst="rect">
            <a:avLst/>
          </a:prstGeom>
          <a:noFill/>
        </p:spPr>
        <p:txBody>
          <a:bodyPr wrap="square" rtlCol="0">
            <a:spAutoFit/>
          </a:bodyPr>
          <a:lstStyle/>
          <a:p>
            <a:pPr algn="ctr" defTabSz="877318" eaLnBrk="0" fontAlgn="base" hangingPunct="0">
              <a:spcBef>
                <a:spcPct val="0"/>
              </a:spcBef>
              <a:spcAft>
                <a:spcPct val="0"/>
              </a:spcAft>
              <a:defRPr/>
            </a:pPr>
            <a:r>
              <a:rPr lang="en-US" altLang="zh-CN" sz="11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SFS</a:t>
            </a:r>
            <a:r>
              <a:rPr lang="zh-CN" altLang="en-US" sz="11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文件存储</a:t>
            </a:r>
          </a:p>
        </p:txBody>
      </p:sp>
      <p:grpSp>
        <p:nvGrpSpPr>
          <p:cNvPr id="15" name="组合 14"/>
          <p:cNvGrpSpPr/>
          <p:nvPr/>
        </p:nvGrpSpPr>
        <p:grpSpPr>
          <a:xfrm>
            <a:off x="4756601" y="5361562"/>
            <a:ext cx="962721" cy="458727"/>
            <a:chOff x="8235354" y="3915687"/>
            <a:chExt cx="1331354" cy="589149"/>
          </a:xfrm>
        </p:grpSpPr>
        <p:sp>
          <p:nvSpPr>
            <p:cNvPr id="49" name="圆角矩形 48"/>
            <p:cNvSpPr/>
            <p:nvPr/>
          </p:nvSpPr>
          <p:spPr bwMode="auto">
            <a:xfrm>
              <a:off x="8235354" y="3915687"/>
              <a:ext cx="1331354" cy="589149"/>
            </a:xfrm>
            <a:prstGeom prst="roundRect">
              <a:avLst>
                <a:gd name="adj" fmla="val 9812"/>
              </a:avLst>
            </a:prstGeom>
            <a:noFill/>
            <a:ln>
              <a:solidFill>
                <a:srgbClr val="415463"/>
              </a:solidFill>
            </a:ln>
            <a:effectLst/>
            <a:extLst/>
          </p:spPr>
          <p:txBody>
            <a:bodyPr vert="horz" wrap="square" lIns="91419" tIns="45709" rIns="91419" bIns="45709" numCol="1" rtlCol="0" anchor="t" anchorCtr="0" compatLnSpc="1">
              <a:prstTxWarp prst="textNoShape">
                <a:avLst/>
              </a:prstTxWarp>
            </a:bodyPr>
            <a:lstStyle/>
            <a:p>
              <a:pPr defTabSz="914217" fontAlgn="base">
                <a:spcBef>
                  <a:spcPct val="0"/>
                </a:spcBef>
                <a:spcAft>
                  <a:spcPct val="0"/>
                </a:spcAft>
                <a:buClr>
                  <a:srgbClr val="CC9900"/>
                </a:buClr>
                <a:defRPr/>
              </a:pPr>
              <a:endParaRPr lang="zh-CN" altLang="en-US" sz="9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50" name="Picture 2"/>
            <p:cNvPicPr>
              <a:picLocks noChangeAspect="1" noChangeArrowheads="1"/>
            </p:cNvPicPr>
            <p:nvPr/>
          </p:nvPicPr>
          <p:blipFill>
            <a:blip r:embed="rId2" cstate="print">
              <a:clrChange>
                <a:clrFrom>
                  <a:srgbClr val="F5FCFE"/>
                </a:clrFrom>
                <a:clrTo>
                  <a:srgbClr val="F5FCFE">
                    <a:alpha val="0"/>
                  </a:srgbClr>
                </a:clrTo>
              </a:clrChange>
            </a:blip>
            <a:srcRect/>
            <a:stretch>
              <a:fillRect/>
            </a:stretch>
          </p:blipFill>
          <p:spPr bwMode="auto">
            <a:xfrm>
              <a:off x="8314042" y="4005896"/>
              <a:ext cx="274577" cy="298673"/>
            </a:xfrm>
            <a:prstGeom prst="rect">
              <a:avLst/>
            </a:prstGeom>
            <a:noFill/>
            <a:ln w="9525">
              <a:solidFill>
                <a:srgbClr val="00B0F0"/>
              </a:solidFill>
              <a:miter lim="800000"/>
              <a:headEnd/>
              <a:tailEnd/>
            </a:ln>
          </p:spPr>
        </p:pic>
        <p:pic>
          <p:nvPicPr>
            <p:cNvPr id="51" name="Picture 2"/>
            <p:cNvPicPr>
              <a:picLocks noChangeAspect="1" noChangeArrowheads="1"/>
            </p:cNvPicPr>
            <p:nvPr/>
          </p:nvPicPr>
          <p:blipFill>
            <a:blip r:embed="rId2" cstate="print">
              <a:clrChange>
                <a:clrFrom>
                  <a:srgbClr val="F5FCFE"/>
                </a:clrFrom>
                <a:clrTo>
                  <a:srgbClr val="F5FCFE">
                    <a:alpha val="0"/>
                  </a:srgbClr>
                </a:clrTo>
              </a:clrChange>
            </a:blip>
            <a:srcRect/>
            <a:stretch>
              <a:fillRect/>
            </a:stretch>
          </p:blipFill>
          <p:spPr bwMode="auto">
            <a:xfrm>
              <a:off x="8746070" y="4038169"/>
              <a:ext cx="274577" cy="298673"/>
            </a:xfrm>
            <a:prstGeom prst="rect">
              <a:avLst/>
            </a:prstGeom>
            <a:noFill/>
            <a:ln w="9525">
              <a:solidFill>
                <a:srgbClr val="00B0F0"/>
              </a:solidFill>
              <a:miter lim="800000"/>
              <a:headEnd/>
              <a:tailEnd/>
            </a:ln>
          </p:spPr>
        </p:pic>
        <p:pic>
          <p:nvPicPr>
            <p:cNvPr id="52" name="Picture 2"/>
            <p:cNvPicPr>
              <a:picLocks noChangeAspect="1" noChangeArrowheads="1"/>
            </p:cNvPicPr>
            <p:nvPr/>
          </p:nvPicPr>
          <p:blipFill>
            <a:blip r:embed="rId2" cstate="print">
              <a:clrChange>
                <a:clrFrom>
                  <a:srgbClr val="F5FCFE"/>
                </a:clrFrom>
                <a:clrTo>
                  <a:srgbClr val="F5FCFE">
                    <a:alpha val="0"/>
                  </a:srgbClr>
                </a:clrTo>
              </a:clrChange>
            </a:blip>
            <a:srcRect/>
            <a:stretch>
              <a:fillRect/>
            </a:stretch>
          </p:blipFill>
          <p:spPr bwMode="auto">
            <a:xfrm>
              <a:off x="9134212" y="4019486"/>
              <a:ext cx="274578" cy="298672"/>
            </a:xfrm>
            <a:prstGeom prst="rect">
              <a:avLst/>
            </a:prstGeom>
            <a:noFill/>
            <a:ln w="9525">
              <a:solidFill>
                <a:srgbClr val="00B0F0"/>
              </a:solidFill>
              <a:miter lim="800000"/>
              <a:headEnd/>
              <a:tailEnd/>
            </a:ln>
          </p:spPr>
        </p:pic>
      </p:grpSp>
      <p:sp>
        <p:nvSpPr>
          <p:cNvPr id="16" name="圆角矩形 15"/>
          <p:cNvSpPr/>
          <p:nvPr/>
        </p:nvSpPr>
        <p:spPr>
          <a:xfrm>
            <a:off x="930231" y="3631638"/>
            <a:ext cx="5211756" cy="876755"/>
          </a:xfrm>
          <a:prstGeom prst="roundRect">
            <a:avLst>
              <a:gd name="adj" fmla="val 7402"/>
            </a:avLst>
          </a:prstGeom>
          <a:solidFill>
            <a:srgbClr val="ECF0F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文本框 16"/>
          <p:cNvSpPr txBox="1"/>
          <p:nvPr/>
        </p:nvSpPr>
        <p:spPr>
          <a:xfrm>
            <a:off x="2709040" y="4688778"/>
            <a:ext cx="1564891" cy="276999"/>
          </a:xfrm>
          <a:prstGeom prst="rect">
            <a:avLst/>
          </a:prstGeom>
          <a:noFill/>
        </p:spPr>
        <p:txBody>
          <a:bodyPr wrap="square" rtlCol="0">
            <a:spAutoFit/>
          </a:bodyPr>
          <a:lstStyle/>
          <a:p>
            <a:r>
              <a:rPr lang="en-US" altLang="zh-CN" sz="12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100G IB</a:t>
            </a:r>
            <a:r>
              <a:rPr lang="zh-CN" altLang="en-US" sz="12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高速网络</a:t>
            </a:r>
          </a:p>
        </p:txBody>
      </p:sp>
      <p:sp>
        <p:nvSpPr>
          <p:cNvPr id="18" name="文本框 17"/>
          <p:cNvSpPr txBox="1"/>
          <p:nvPr/>
        </p:nvSpPr>
        <p:spPr>
          <a:xfrm>
            <a:off x="2555387" y="3631638"/>
            <a:ext cx="2008535" cy="276999"/>
          </a:xfrm>
          <a:prstGeom prst="rect">
            <a:avLst/>
          </a:prstGeom>
          <a:noFill/>
        </p:spPr>
        <p:txBody>
          <a:bodyPr wrap="square" rtlCol="0">
            <a:spAutoFit/>
          </a:bodyPr>
          <a:lstStyle/>
          <a:p>
            <a:pPr algn="ctr"/>
            <a:r>
              <a:rPr lang="en-US" altLang="zh-CN" sz="12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HPC</a:t>
            </a:r>
            <a:r>
              <a:rPr lang="zh-CN" altLang="en-US" sz="12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集群管理控制台</a:t>
            </a:r>
          </a:p>
        </p:txBody>
      </p:sp>
      <p:sp>
        <p:nvSpPr>
          <p:cNvPr id="19" name="圆角矩形 18"/>
          <p:cNvSpPr/>
          <p:nvPr/>
        </p:nvSpPr>
        <p:spPr>
          <a:xfrm>
            <a:off x="998358" y="3906116"/>
            <a:ext cx="910814" cy="489528"/>
          </a:xfrm>
          <a:prstGeom prst="roundRect">
            <a:avLst/>
          </a:prstGeom>
          <a:solidFill>
            <a:sysClr val="window" lastClr="FFFFFF"/>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HPC</a:t>
            </a:r>
            <a:r>
              <a:rPr kumimoji="0" lang="zh-CN" altLang="en-US" sz="11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一键式部署</a:t>
            </a:r>
          </a:p>
        </p:txBody>
      </p:sp>
      <p:sp>
        <p:nvSpPr>
          <p:cNvPr id="20" name="圆角矩形 19"/>
          <p:cNvSpPr/>
          <p:nvPr/>
        </p:nvSpPr>
        <p:spPr>
          <a:xfrm>
            <a:off x="2002459" y="3906116"/>
            <a:ext cx="857226" cy="476060"/>
          </a:xfrm>
          <a:prstGeom prst="roundRect">
            <a:avLst/>
          </a:prstGeom>
          <a:solidFill>
            <a:sysClr val="window" lastClr="FFFFFF"/>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HPC</a:t>
            </a:r>
            <a:r>
              <a:rPr kumimoji="0" lang="zh-CN" altLang="en-US" sz="11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集群管理</a:t>
            </a:r>
          </a:p>
        </p:txBody>
      </p:sp>
      <p:sp>
        <p:nvSpPr>
          <p:cNvPr id="21" name="圆角矩形 20"/>
          <p:cNvSpPr/>
          <p:nvPr/>
        </p:nvSpPr>
        <p:spPr>
          <a:xfrm>
            <a:off x="2952972" y="3906116"/>
            <a:ext cx="939169" cy="489529"/>
          </a:xfrm>
          <a:prstGeom prst="roundRect">
            <a:avLst/>
          </a:prstGeom>
          <a:solidFill>
            <a:sysClr val="window" lastClr="FFFFFF"/>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HPC</a:t>
            </a:r>
            <a:r>
              <a:rPr kumimoji="0" lang="zh-CN" altLang="en-US" sz="11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作业管理</a:t>
            </a:r>
          </a:p>
        </p:txBody>
      </p:sp>
      <p:sp>
        <p:nvSpPr>
          <p:cNvPr id="22" name="圆角矩形 21"/>
          <p:cNvSpPr/>
          <p:nvPr/>
        </p:nvSpPr>
        <p:spPr>
          <a:xfrm>
            <a:off x="3985427" y="3906116"/>
            <a:ext cx="939169" cy="489529"/>
          </a:xfrm>
          <a:prstGeom prst="roundRect">
            <a:avLst/>
          </a:prstGeom>
          <a:solidFill>
            <a:sysClr val="window" lastClr="FFFFFF"/>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HPC</a:t>
            </a:r>
            <a:r>
              <a:rPr kumimoji="0" lang="zh-CN" altLang="en-US" sz="11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函数库</a:t>
            </a:r>
          </a:p>
        </p:txBody>
      </p:sp>
      <p:sp>
        <p:nvSpPr>
          <p:cNvPr id="23" name="圆角矩形 22"/>
          <p:cNvSpPr/>
          <p:nvPr/>
        </p:nvSpPr>
        <p:spPr>
          <a:xfrm>
            <a:off x="5017883" y="3906116"/>
            <a:ext cx="1078446" cy="476058"/>
          </a:xfrm>
          <a:prstGeom prst="roundRect">
            <a:avLst/>
          </a:prstGeom>
          <a:solidFill>
            <a:sysClr val="window" lastClr="FFFFFF"/>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HPC</a:t>
            </a:r>
            <a:r>
              <a:rPr kumimoji="0" lang="zh-CN" altLang="en-US" sz="11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编译器、</a:t>
            </a:r>
            <a:r>
              <a:rPr kumimoji="0" lang="en-US" altLang="zh-CN" sz="11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MPI</a:t>
            </a:r>
            <a:r>
              <a:rPr kumimoji="0" lang="zh-CN" altLang="en-US" sz="11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通信库</a:t>
            </a:r>
          </a:p>
        </p:txBody>
      </p:sp>
      <p:pic>
        <p:nvPicPr>
          <p:cNvPr id="24" name="Picture 3" descr="C:\Users\h67418\Pictures\基因图谱.jpg"/>
          <p:cNvPicPr>
            <a:picLocks noChangeAspect="1" noChangeArrowheads="1"/>
          </p:cNvPicPr>
          <p:nvPr/>
        </p:nvPicPr>
        <p:blipFill rotWithShape="1">
          <a:blip r:embed="rId3" cstate="email"/>
          <a:srcRect l="22206" r="22206"/>
          <a:stretch/>
        </p:blipFill>
        <p:spPr bwMode="auto">
          <a:xfrm>
            <a:off x="948725" y="2122288"/>
            <a:ext cx="1048051" cy="778700"/>
          </a:xfrm>
          <a:prstGeom prst="rect">
            <a:avLst/>
          </a:prstGeom>
          <a:noFill/>
          <a:ln>
            <a:noFill/>
          </a:ln>
        </p:spPr>
      </p:pic>
      <p:sp>
        <p:nvSpPr>
          <p:cNvPr id="25" name="圆角矩形 56"/>
          <p:cNvSpPr/>
          <p:nvPr/>
        </p:nvSpPr>
        <p:spPr>
          <a:xfrm>
            <a:off x="2450414" y="2833143"/>
            <a:ext cx="847388" cy="486476"/>
          </a:xfrm>
          <a:prstGeom prst="roundRect">
            <a:avLst>
              <a:gd name="adj" fmla="val 0"/>
            </a:avLst>
          </a:prstGeom>
          <a:noFill/>
          <a:ln w="25400" cap="flat" cmpd="sng" algn="ctr">
            <a:noFill/>
            <a:prstDash val="solid"/>
          </a:ln>
          <a:effectLst/>
        </p:spPr>
        <p:txBody>
          <a:bodyPr lIns="91410" tIns="45704" rIns="91410" bIns="4570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气象环保</a:t>
            </a:r>
          </a:p>
        </p:txBody>
      </p:sp>
      <p:pic>
        <p:nvPicPr>
          <p:cNvPr id="26" name="Picture 17" descr="http://t11.baidu.com/it/u=2091326033,2268336849&amp;fm=23&amp;gp=0.jpg"/>
          <p:cNvPicPr>
            <a:picLocks noChangeAspect="1" noChangeArrowheads="1"/>
          </p:cNvPicPr>
          <p:nvPr/>
        </p:nvPicPr>
        <p:blipFill rotWithShape="1">
          <a:blip r:embed="rId4" cstate="print"/>
          <a:srcRect r="25273"/>
          <a:stretch/>
        </p:blipFill>
        <p:spPr bwMode="auto">
          <a:xfrm>
            <a:off x="2305551" y="2122288"/>
            <a:ext cx="1067587" cy="756049"/>
          </a:xfrm>
          <a:prstGeom prst="rect">
            <a:avLst/>
          </a:prstGeom>
          <a:noFill/>
          <a:ln>
            <a:noFill/>
          </a:ln>
        </p:spPr>
      </p:pic>
      <p:sp>
        <p:nvSpPr>
          <p:cNvPr id="27" name="圆角矩形 56"/>
          <p:cNvSpPr/>
          <p:nvPr/>
        </p:nvSpPr>
        <p:spPr>
          <a:xfrm>
            <a:off x="3844323" y="2833143"/>
            <a:ext cx="847388" cy="486476"/>
          </a:xfrm>
          <a:prstGeom prst="roundRect">
            <a:avLst>
              <a:gd name="adj" fmla="val 0"/>
            </a:avLst>
          </a:prstGeom>
          <a:noFill/>
          <a:ln w="25400" cap="flat" cmpd="sng" algn="ctr">
            <a:noFill/>
            <a:prstDash val="solid"/>
          </a:ln>
          <a:effectLst/>
        </p:spPr>
        <p:txBody>
          <a:bodyPr lIns="91410" tIns="45704" rIns="91410" bIns="4570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流体力学</a:t>
            </a:r>
          </a:p>
        </p:txBody>
      </p:sp>
      <p:pic>
        <p:nvPicPr>
          <p:cNvPr id="28" name="Picture 11" descr="partition16"/>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711592" y="2122288"/>
            <a:ext cx="1140480" cy="75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圆角矩形 56"/>
          <p:cNvSpPr/>
          <p:nvPr/>
        </p:nvSpPr>
        <p:spPr>
          <a:xfrm>
            <a:off x="5197594" y="2831780"/>
            <a:ext cx="847388" cy="486476"/>
          </a:xfrm>
          <a:prstGeom prst="roundRect">
            <a:avLst>
              <a:gd name="adj" fmla="val 0"/>
            </a:avLst>
          </a:prstGeom>
          <a:noFill/>
          <a:ln w="25400" cap="flat" cmpd="sng" algn="ctr">
            <a:noFill/>
            <a:prstDash val="solid"/>
          </a:ln>
          <a:effectLst/>
        </p:spPr>
        <p:txBody>
          <a:bodyPr lIns="91410" tIns="45704" rIns="91410" bIns="4570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科学计算</a:t>
            </a:r>
          </a:p>
        </p:txBody>
      </p:sp>
      <p:pic>
        <p:nvPicPr>
          <p:cNvPr id="30" name="图片 29"/>
          <p:cNvPicPr>
            <a:picLocks noChangeAspect="1"/>
          </p:cNvPicPr>
          <p:nvPr/>
        </p:nvPicPr>
        <p:blipFill>
          <a:blip r:embed="rId6" cstate="print"/>
          <a:stretch>
            <a:fillRect/>
          </a:stretch>
        </p:blipFill>
        <p:spPr>
          <a:xfrm>
            <a:off x="5158464" y="2122287"/>
            <a:ext cx="992107" cy="754910"/>
          </a:xfrm>
          <a:prstGeom prst="rect">
            <a:avLst/>
          </a:prstGeom>
        </p:spPr>
      </p:pic>
      <p:sp>
        <p:nvSpPr>
          <p:cNvPr id="31" name="椭圆 30"/>
          <p:cNvSpPr/>
          <p:nvPr/>
        </p:nvSpPr>
        <p:spPr>
          <a:xfrm>
            <a:off x="6437808" y="5088810"/>
            <a:ext cx="503949" cy="473564"/>
          </a:xfrm>
          <a:prstGeom prst="ellipse">
            <a:avLst/>
          </a:prstGeom>
          <a:solidFill>
            <a:srgbClr val="415463"/>
          </a:solidFill>
          <a:ln w="25400" cap="flat" cmpd="sng" algn="ctr">
            <a:noFill/>
            <a:prstDash val="solid"/>
          </a:ln>
          <a:effectLst/>
        </p:spPr>
        <p:txBody>
          <a:bodyPr rot="0" spcFirstLastPara="0" vertOverflow="overflow" horzOverflow="overflow" vert="horz" wrap="square" lIns="91419" tIns="45709" rIns="91419" bIns="4570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Freeform 39"/>
          <p:cNvSpPr>
            <a:spLocks noEditPoints="1"/>
          </p:cNvSpPr>
          <p:nvPr/>
        </p:nvSpPr>
        <p:spPr bwMode="auto">
          <a:xfrm>
            <a:off x="6581081" y="5213265"/>
            <a:ext cx="217402" cy="203211"/>
          </a:xfrm>
          <a:custGeom>
            <a:avLst/>
            <a:gdLst>
              <a:gd name="T0" fmla="*/ 112 w 128"/>
              <a:gd name="T1" fmla="*/ 0 h 128"/>
              <a:gd name="T2" fmla="*/ 68 w 128"/>
              <a:gd name="T3" fmla="*/ 12 h 128"/>
              <a:gd name="T4" fmla="*/ 60 w 128"/>
              <a:gd name="T5" fmla="*/ 12 h 128"/>
              <a:gd name="T6" fmla="*/ 16 w 128"/>
              <a:gd name="T7" fmla="*/ 0 h 128"/>
              <a:gd name="T8" fmla="*/ 0 w 128"/>
              <a:gd name="T9" fmla="*/ 16 h 128"/>
              <a:gd name="T10" fmla="*/ 0 w 128"/>
              <a:gd name="T11" fmla="*/ 100 h 128"/>
              <a:gd name="T12" fmla="*/ 16 w 128"/>
              <a:gd name="T13" fmla="*/ 116 h 128"/>
              <a:gd name="T14" fmla="*/ 60 w 128"/>
              <a:gd name="T15" fmla="*/ 128 h 128"/>
              <a:gd name="T16" fmla="*/ 68 w 128"/>
              <a:gd name="T17" fmla="*/ 128 h 128"/>
              <a:gd name="T18" fmla="*/ 112 w 128"/>
              <a:gd name="T19" fmla="*/ 116 h 128"/>
              <a:gd name="T20" fmla="*/ 128 w 128"/>
              <a:gd name="T21" fmla="*/ 100 h 128"/>
              <a:gd name="T22" fmla="*/ 128 w 128"/>
              <a:gd name="T23" fmla="*/ 16 h 128"/>
              <a:gd name="T24" fmla="*/ 112 w 128"/>
              <a:gd name="T25" fmla="*/ 0 h 128"/>
              <a:gd name="T26" fmla="*/ 60 w 128"/>
              <a:gd name="T27" fmla="*/ 120 h 128"/>
              <a:gd name="T28" fmla="*/ 16 w 128"/>
              <a:gd name="T29" fmla="*/ 108 h 128"/>
              <a:gd name="T30" fmla="*/ 8 w 128"/>
              <a:gd name="T31" fmla="*/ 100 h 128"/>
              <a:gd name="T32" fmla="*/ 8 w 128"/>
              <a:gd name="T33" fmla="*/ 16 h 128"/>
              <a:gd name="T34" fmla="*/ 16 w 128"/>
              <a:gd name="T35" fmla="*/ 8 h 128"/>
              <a:gd name="T36" fmla="*/ 60 w 128"/>
              <a:gd name="T37" fmla="*/ 20 h 128"/>
              <a:gd name="T38" fmla="*/ 60 w 128"/>
              <a:gd name="T39" fmla="*/ 120 h 128"/>
              <a:gd name="T40" fmla="*/ 120 w 128"/>
              <a:gd name="T41" fmla="*/ 100 h 128"/>
              <a:gd name="T42" fmla="*/ 112 w 128"/>
              <a:gd name="T43" fmla="*/ 108 h 128"/>
              <a:gd name="T44" fmla="*/ 68 w 128"/>
              <a:gd name="T45" fmla="*/ 120 h 128"/>
              <a:gd name="T46" fmla="*/ 68 w 128"/>
              <a:gd name="T47" fmla="*/ 20 h 128"/>
              <a:gd name="T48" fmla="*/ 112 w 128"/>
              <a:gd name="T49" fmla="*/ 8 h 128"/>
              <a:gd name="T50" fmla="*/ 120 w 128"/>
              <a:gd name="T51" fmla="*/ 16 h 128"/>
              <a:gd name="T52" fmla="*/ 120 w 128"/>
              <a:gd name="T53" fmla="*/ 10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112" y="0"/>
                </a:moveTo>
                <a:cubicBezTo>
                  <a:pt x="112" y="0"/>
                  <a:pt x="89" y="6"/>
                  <a:pt x="68" y="12"/>
                </a:cubicBezTo>
                <a:cubicBezTo>
                  <a:pt x="65" y="12"/>
                  <a:pt x="63" y="12"/>
                  <a:pt x="60" y="12"/>
                </a:cubicBezTo>
                <a:cubicBezTo>
                  <a:pt x="40" y="7"/>
                  <a:pt x="16" y="0"/>
                  <a:pt x="16" y="0"/>
                </a:cubicBezTo>
                <a:cubicBezTo>
                  <a:pt x="7" y="0"/>
                  <a:pt x="0" y="7"/>
                  <a:pt x="0" y="16"/>
                </a:cubicBezTo>
                <a:cubicBezTo>
                  <a:pt x="0" y="100"/>
                  <a:pt x="0" y="100"/>
                  <a:pt x="0" y="100"/>
                </a:cubicBezTo>
                <a:cubicBezTo>
                  <a:pt x="0" y="109"/>
                  <a:pt x="8" y="113"/>
                  <a:pt x="16" y="116"/>
                </a:cubicBezTo>
                <a:cubicBezTo>
                  <a:pt x="16" y="116"/>
                  <a:pt x="38" y="122"/>
                  <a:pt x="60" y="128"/>
                </a:cubicBezTo>
                <a:cubicBezTo>
                  <a:pt x="63" y="128"/>
                  <a:pt x="65" y="128"/>
                  <a:pt x="68" y="128"/>
                </a:cubicBezTo>
                <a:cubicBezTo>
                  <a:pt x="90" y="122"/>
                  <a:pt x="112" y="116"/>
                  <a:pt x="112" y="116"/>
                </a:cubicBezTo>
                <a:cubicBezTo>
                  <a:pt x="120" y="114"/>
                  <a:pt x="128" y="109"/>
                  <a:pt x="128" y="100"/>
                </a:cubicBezTo>
                <a:cubicBezTo>
                  <a:pt x="128" y="16"/>
                  <a:pt x="128" y="16"/>
                  <a:pt x="128" y="16"/>
                </a:cubicBezTo>
                <a:cubicBezTo>
                  <a:pt x="128" y="7"/>
                  <a:pt x="121" y="0"/>
                  <a:pt x="112" y="0"/>
                </a:cubicBezTo>
                <a:close/>
                <a:moveTo>
                  <a:pt x="60" y="120"/>
                </a:moveTo>
                <a:cubicBezTo>
                  <a:pt x="38" y="114"/>
                  <a:pt x="16" y="108"/>
                  <a:pt x="16" y="108"/>
                </a:cubicBezTo>
                <a:cubicBezTo>
                  <a:pt x="11" y="107"/>
                  <a:pt x="8" y="104"/>
                  <a:pt x="8" y="100"/>
                </a:cubicBezTo>
                <a:cubicBezTo>
                  <a:pt x="8" y="16"/>
                  <a:pt x="8" y="16"/>
                  <a:pt x="8" y="16"/>
                </a:cubicBezTo>
                <a:cubicBezTo>
                  <a:pt x="8" y="12"/>
                  <a:pt x="12" y="8"/>
                  <a:pt x="16" y="8"/>
                </a:cubicBezTo>
                <a:cubicBezTo>
                  <a:pt x="60" y="20"/>
                  <a:pt x="60" y="20"/>
                  <a:pt x="60" y="20"/>
                </a:cubicBezTo>
                <a:lnTo>
                  <a:pt x="60" y="120"/>
                </a:lnTo>
                <a:close/>
                <a:moveTo>
                  <a:pt x="120" y="100"/>
                </a:moveTo>
                <a:cubicBezTo>
                  <a:pt x="120" y="104"/>
                  <a:pt x="116" y="107"/>
                  <a:pt x="112" y="108"/>
                </a:cubicBezTo>
                <a:cubicBezTo>
                  <a:pt x="112" y="108"/>
                  <a:pt x="90" y="114"/>
                  <a:pt x="68" y="120"/>
                </a:cubicBezTo>
                <a:cubicBezTo>
                  <a:pt x="68" y="20"/>
                  <a:pt x="68" y="20"/>
                  <a:pt x="68" y="20"/>
                </a:cubicBezTo>
                <a:cubicBezTo>
                  <a:pt x="112" y="8"/>
                  <a:pt x="112" y="8"/>
                  <a:pt x="112" y="8"/>
                </a:cubicBezTo>
                <a:cubicBezTo>
                  <a:pt x="116" y="8"/>
                  <a:pt x="120" y="12"/>
                  <a:pt x="120" y="16"/>
                </a:cubicBezTo>
                <a:lnTo>
                  <a:pt x="120" y="100"/>
                </a:lnTo>
                <a:close/>
              </a:path>
            </a:pathLst>
          </a:custGeom>
          <a:solidFill>
            <a:sysClr val="window" lastClr="FFFFF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文本框 563"/>
          <p:cNvSpPr txBox="1"/>
          <p:nvPr/>
        </p:nvSpPr>
        <p:spPr>
          <a:xfrm>
            <a:off x="7064756" y="5094520"/>
            <a:ext cx="2827254" cy="307777"/>
          </a:xfrm>
          <a:prstGeom prst="rect">
            <a:avLst/>
          </a:prstGeom>
          <a:noFill/>
        </p:spPr>
        <p:txBody>
          <a:bodyPr wrap="square" rtlCol="0">
            <a:spAutoFit/>
          </a:bodyPr>
          <a:lstStyle/>
          <a:p>
            <a:r>
              <a:rPr lang="zh-CN" altLang="en-US" sz="14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鲲鹏云具备</a:t>
            </a:r>
            <a:r>
              <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丰富的开源</a:t>
            </a:r>
            <a:r>
              <a:rPr lang="en-US" altLang="zh-CN"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HPC</a:t>
            </a:r>
            <a:r>
              <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生态</a:t>
            </a:r>
            <a:endParaRPr lang="zh-CN" altLang="en-US" sz="14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文本框 564"/>
          <p:cNvSpPr txBox="1"/>
          <p:nvPr/>
        </p:nvSpPr>
        <p:spPr>
          <a:xfrm>
            <a:off x="7064756" y="5407806"/>
            <a:ext cx="3562367" cy="819455"/>
          </a:xfrm>
          <a:prstGeom prst="rect">
            <a:avLst/>
          </a:prstGeom>
          <a:noFill/>
        </p:spPr>
        <p:txBody>
          <a:bodyPr wrap="square" rtlCol="0">
            <a:spAutoFit/>
          </a:bodyPr>
          <a:lstStyle/>
          <a:p>
            <a:pPr marL="171416" indent="-171416">
              <a:lnSpc>
                <a:spcPct val="150000"/>
              </a:lnSpc>
              <a:buFont typeface="Arial" panose="020B0604020202020204" pitchFamily="34" charset="0"/>
              <a:buChar char="•"/>
            </a:pP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气象软件：</a:t>
            </a:r>
            <a:r>
              <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WRF</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ROMS</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CAMX</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CMAQ</a:t>
            </a:r>
            <a:endPar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16" indent="-171416">
              <a:lnSpc>
                <a:spcPct val="150000"/>
              </a:lnSpc>
              <a:buFont typeface="Arial" panose="020B0604020202020204" pitchFamily="34" charset="0"/>
              <a:buChar char="•"/>
            </a:pPr>
            <a:r>
              <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20+</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基因测序软件：</a:t>
            </a:r>
            <a:r>
              <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GATK</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50" dirty="0" err="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Bwa</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Bowtie</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Blast</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等</a:t>
            </a:r>
          </a:p>
          <a:p>
            <a:pPr marL="171416" indent="-171416">
              <a:lnSpc>
                <a:spcPct val="150000"/>
              </a:lnSpc>
              <a:buFont typeface="Arial" panose="020B0604020202020204" pitchFamily="34" charset="0"/>
              <a:buChar char="•"/>
            </a:pP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分子动力学：</a:t>
            </a:r>
            <a:r>
              <a:rPr lang="en-US" altLang="zh-CN" sz="1050" dirty="0" err="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Iammps</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50" dirty="0" err="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namd</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50" dirty="0" err="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vasp</a:t>
            </a:r>
            <a:endPar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5" name="直接连接符 34"/>
          <p:cNvCxnSpPr/>
          <p:nvPr/>
        </p:nvCxnSpPr>
        <p:spPr>
          <a:xfrm>
            <a:off x="7064756" y="5413497"/>
            <a:ext cx="2827254" cy="0"/>
          </a:xfrm>
          <a:prstGeom prst="line">
            <a:avLst/>
          </a:prstGeom>
          <a:noFill/>
          <a:ln w="9525" cap="flat" cmpd="sng" algn="ctr">
            <a:solidFill>
              <a:sysClr val="window" lastClr="FFFFFF">
                <a:lumMod val="50000"/>
              </a:sysClr>
            </a:solidFill>
            <a:prstDash val="solid"/>
          </a:ln>
          <a:effectLst/>
        </p:spPr>
      </p:cxnSp>
      <p:sp>
        <p:nvSpPr>
          <p:cNvPr id="36" name="文本框 566"/>
          <p:cNvSpPr txBox="1"/>
          <p:nvPr/>
        </p:nvSpPr>
        <p:spPr>
          <a:xfrm>
            <a:off x="7064756" y="1890723"/>
            <a:ext cx="3123328" cy="307777"/>
          </a:xfrm>
          <a:prstGeom prst="rect">
            <a:avLst/>
          </a:prstGeom>
          <a:noFill/>
        </p:spPr>
        <p:txBody>
          <a:bodyPr wrap="square" rtlCol="0">
            <a:spAutoFit/>
          </a:bodyPr>
          <a:lstStyle/>
          <a:p>
            <a:r>
              <a:rPr lang="zh-CN" altLang="en-US" sz="14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鲲鹏云</a:t>
            </a:r>
            <a:r>
              <a:rPr lang="en-US" altLang="zh-CN" sz="14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HPC</a:t>
            </a:r>
            <a:r>
              <a:rPr lang="zh-CN" altLang="en-US" sz="14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性价比</a:t>
            </a:r>
            <a:r>
              <a:rPr lang="zh-CN" altLang="en-US" sz="1400" b="1"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领先</a:t>
            </a:r>
            <a:endPar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文本框 567"/>
          <p:cNvSpPr txBox="1"/>
          <p:nvPr/>
        </p:nvSpPr>
        <p:spPr>
          <a:xfrm>
            <a:off x="7064756" y="2141985"/>
            <a:ext cx="3783174" cy="1417311"/>
          </a:xfrm>
          <a:prstGeom prst="rect">
            <a:avLst/>
          </a:prstGeom>
          <a:noFill/>
        </p:spPr>
        <p:txBody>
          <a:bodyPr wrap="square" rtlCol="0">
            <a:spAutoFit/>
          </a:bodyPr>
          <a:lstStyle/>
          <a:p>
            <a:pPr marL="171416" indent="-171416">
              <a:lnSpc>
                <a:spcPct val="130000"/>
              </a:lnSpc>
              <a:buFont typeface="Arial" panose="020B0604020202020204" pitchFamily="34" charset="0"/>
              <a:buChar char="•"/>
            </a:pP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鲲鹏</a:t>
            </a:r>
            <a:r>
              <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相比同等</a:t>
            </a:r>
            <a:r>
              <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x86</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主机，内存</a:t>
            </a:r>
            <a:r>
              <a:rPr lang="zh-CN" altLang="en-US" sz="105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带宽</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及</a:t>
            </a:r>
            <a:r>
              <a:rPr lang="zh-CN" altLang="en-US" sz="105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整型</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计算</a:t>
            </a:r>
            <a:r>
              <a:rPr lang="zh-CN" altLang="en-US" sz="105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能力均有提升</a:t>
            </a:r>
            <a:endPar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16" indent="-171416">
              <a:lnSpc>
                <a:spcPct val="130000"/>
              </a:lnSpc>
              <a:buFont typeface="Arial" panose="020B0604020202020204" pitchFamily="34" charset="0"/>
              <a:buChar char="•"/>
            </a:pP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鲲鹏云</a:t>
            </a:r>
            <a:r>
              <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HPC</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支持</a:t>
            </a:r>
            <a:r>
              <a:rPr lang="en-US" altLang="zh-CN" sz="105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100G IB</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高速网络，时延</a:t>
            </a:r>
            <a:r>
              <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us</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级</a:t>
            </a:r>
            <a:endPar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16" indent="-171416">
              <a:lnSpc>
                <a:spcPct val="150000"/>
              </a:lnSpc>
              <a:buFont typeface="Arial" panose="020B0604020202020204" pitchFamily="34" charset="0"/>
              <a:buChar char="•"/>
            </a:pPr>
            <a:r>
              <a:rPr lang="en-US" altLang="zh-CN" sz="105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OBS</a:t>
            </a:r>
            <a:r>
              <a:rPr lang="zh-CN" altLang="en-US" sz="105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支持</a:t>
            </a:r>
            <a:r>
              <a:rPr lang="en-US" altLang="zh-CN" sz="105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POSIX</a:t>
            </a:r>
            <a:r>
              <a:rPr lang="zh-CN" altLang="en-US" sz="105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接口</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，替换</a:t>
            </a:r>
            <a:r>
              <a:rPr lang="en-US" altLang="zh-CN" sz="1050" dirty="0" err="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Lustre</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等业界专用并行文件系统，存储成本</a:t>
            </a:r>
            <a:r>
              <a:rPr lang="zh-CN" altLang="en-US" sz="105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降低</a:t>
            </a:r>
            <a:endPar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16" indent="-171416">
              <a:lnSpc>
                <a:spcPct val="130000"/>
              </a:lnSpc>
              <a:buFont typeface="Arial" panose="020B0604020202020204" pitchFamily="34" charset="0"/>
              <a:buChar char="•"/>
            </a:pPr>
            <a:r>
              <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OBS</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支持</a:t>
            </a:r>
            <a:r>
              <a:rPr lang="en-US" altLang="zh-CN" sz="105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a:t>
            </a:r>
            <a:r>
              <a:rPr lang="zh-CN" altLang="en-US" sz="105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份数据，</a:t>
            </a:r>
            <a:r>
              <a:rPr lang="en-US" altLang="zh-CN" sz="105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2</a:t>
            </a:r>
            <a:r>
              <a:rPr lang="zh-CN" altLang="en-US" sz="105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种协议</a:t>
            </a:r>
            <a:r>
              <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(S3</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及</a:t>
            </a:r>
            <a:r>
              <a:rPr lang="en-US" altLang="zh-CN" sz="1050" dirty="0" err="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Posix</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）访问，数据</a:t>
            </a:r>
            <a:r>
              <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0</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拷贝</a:t>
            </a:r>
            <a:endPar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8" name="直接连接符 37"/>
          <p:cNvCxnSpPr/>
          <p:nvPr/>
        </p:nvCxnSpPr>
        <p:spPr>
          <a:xfrm flipV="1">
            <a:off x="7064756" y="2181411"/>
            <a:ext cx="2401493" cy="0"/>
          </a:xfrm>
          <a:prstGeom prst="line">
            <a:avLst/>
          </a:prstGeom>
          <a:noFill/>
          <a:ln w="9525" cap="flat" cmpd="sng" algn="ctr">
            <a:solidFill>
              <a:sysClr val="window" lastClr="FFFFFF">
                <a:lumMod val="50000"/>
              </a:sysClr>
            </a:solidFill>
            <a:prstDash val="solid"/>
          </a:ln>
          <a:effectLst/>
        </p:spPr>
      </p:cxnSp>
      <p:sp>
        <p:nvSpPr>
          <p:cNvPr id="39" name="文本框 569"/>
          <p:cNvSpPr txBox="1"/>
          <p:nvPr/>
        </p:nvSpPr>
        <p:spPr>
          <a:xfrm>
            <a:off x="7064756" y="3437343"/>
            <a:ext cx="3320711" cy="307777"/>
          </a:xfrm>
          <a:prstGeom prst="rect">
            <a:avLst/>
          </a:prstGeom>
          <a:noFill/>
        </p:spPr>
        <p:txBody>
          <a:bodyPr wrap="square" rtlCol="0">
            <a:spAutoFit/>
          </a:bodyPr>
          <a:lstStyle/>
          <a:p>
            <a:r>
              <a:rPr lang="zh-CN" altLang="en-US" sz="14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鲲鹏云</a:t>
            </a:r>
            <a:r>
              <a:rPr lang="en-US" altLang="zh-CN" sz="14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HPC</a:t>
            </a:r>
            <a:r>
              <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易部署、易维护</a:t>
            </a:r>
          </a:p>
        </p:txBody>
      </p:sp>
      <p:sp>
        <p:nvSpPr>
          <p:cNvPr id="40" name="文本框 570"/>
          <p:cNvSpPr txBox="1"/>
          <p:nvPr/>
        </p:nvSpPr>
        <p:spPr>
          <a:xfrm>
            <a:off x="7064755" y="3707555"/>
            <a:ext cx="3782753" cy="1546577"/>
          </a:xfrm>
          <a:prstGeom prst="rect">
            <a:avLst/>
          </a:prstGeom>
          <a:noFill/>
        </p:spPr>
        <p:txBody>
          <a:bodyPr wrap="square" rtlCol="0">
            <a:spAutoFit/>
          </a:bodyPr>
          <a:lstStyle/>
          <a:p>
            <a:pPr marL="171416" indent="-171416">
              <a:lnSpc>
                <a:spcPct val="150000"/>
              </a:lnSpc>
              <a:buFont typeface="Arial" panose="020B0604020202020204" pitchFamily="34" charset="0"/>
              <a:buChar char="•"/>
            </a:pP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鲲鹏云</a:t>
            </a:r>
            <a:r>
              <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HPC</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提供</a:t>
            </a:r>
            <a:r>
              <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HPC</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集群管理平台（</a:t>
            </a:r>
            <a:r>
              <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HWCC</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），可以</a:t>
            </a:r>
            <a:r>
              <a:rPr lang="zh-CN" altLang="en-US" sz="105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一键式部署</a:t>
            </a:r>
            <a:r>
              <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HPC</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集群。</a:t>
            </a:r>
            <a:endPar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16" indent="-171416">
              <a:lnSpc>
                <a:spcPct val="150000"/>
              </a:lnSpc>
              <a:buFont typeface="Arial" panose="020B0604020202020204" pitchFamily="34" charset="0"/>
              <a:buChar char="•"/>
            </a:pPr>
            <a:r>
              <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HPC</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集群管理平台持续集成</a:t>
            </a:r>
            <a:r>
              <a:rPr lang="en-US" altLang="zh-CN" sz="105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HPC</a:t>
            </a:r>
            <a:r>
              <a:rPr lang="zh-CN" altLang="en-US" sz="105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开源软件、函数库、调度器、</a:t>
            </a:r>
            <a:r>
              <a:rPr lang="en-US" altLang="zh-CN" sz="105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MPI</a:t>
            </a:r>
            <a:r>
              <a:rPr lang="zh-CN" altLang="en-US" sz="105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通信库</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等软件</a:t>
            </a:r>
            <a:endPar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16" indent="-171416">
              <a:lnSpc>
                <a:spcPct val="150000"/>
              </a:lnSpc>
              <a:buFont typeface="Arial" panose="020B0604020202020204" pitchFamily="34" charset="0"/>
              <a:buChar char="•"/>
            </a:pP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提供集群管理、作业管理、节点管理等可视化</a:t>
            </a:r>
            <a:r>
              <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HPC</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集群管理能力</a:t>
            </a:r>
            <a:endPar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41" name="直接连接符 40"/>
          <p:cNvCxnSpPr/>
          <p:nvPr/>
        </p:nvCxnSpPr>
        <p:spPr>
          <a:xfrm flipV="1">
            <a:off x="7064756" y="3728031"/>
            <a:ext cx="2533081" cy="0"/>
          </a:xfrm>
          <a:prstGeom prst="line">
            <a:avLst/>
          </a:prstGeom>
          <a:noFill/>
          <a:ln w="9525" cap="flat" cmpd="sng" algn="ctr">
            <a:solidFill>
              <a:sysClr val="window" lastClr="FFFFFF">
                <a:lumMod val="50000"/>
              </a:sysClr>
            </a:solidFill>
            <a:prstDash val="solid"/>
          </a:ln>
          <a:effectLst/>
        </p:spPr>
      </p:cxnSp>
      <p:sp>
        <p:nvSpPr>
          <p:cNvPr id="42" name="椭圆 41"/>
          <p:cNvSpPr/>
          <p:nvPr/>
        </p:nvSpPr>
        <p:spPr>
          <a:xfrm>
            <a:off x="6437808" y="1883648"/>
            <a:ext cx="503949" cy="473564"/>
          </a:xfrm>
          <a:prstGeom prst="ellipse">
            <a:avLst/>
          </a:prstGeom>
          <a:solidFill>
            <a:srgbClr val="415463"/>
          </a:solidFill>
          <a:ln w="25400" cap="flat" cmpd="sng" algn="ctr">
            <a:noFill/>
            <a:prstDash val="solid"/>
          </a:ln>
          <a:effectLst/>
        </p:spPr>
        <p:txBody>
          <a:bodyPr rot="0" spcFirstLastPara="0" vertOverflow="overflow" horzOverflow="overflow" vert="horz" wrap="square" lIns="91419" tIns="45709" rIns="91419" bIns="4570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Freeform 29"/>
          <p:cNvSpPr>
            <a:spLocks noEditPoints="1"/>
          </p:cNvSpPr>
          <p:nvPr/>
        </p:nvSpPr>
        <p:spPr bwMode="auto">
          <a:xfrm>
            <a:off x="6583073" y="2030038"/>
            <a:ext cx="213419" cy="199592"/>
          </a:xfrm>
          <a:custGeom>
            <a:avLst/>
            <a:gdLst>
              <a:gd name="T0" fmla="*/ 80 w 130"/>
              <a:gd name="T1" fmla="*/ 27 h 130"/>
              <a:gd name="T2" fmla="*/ 80 w 130"/>
              <a:gd name="T3" fmla="*/ 50 h 130"/>
              <a:gd name="T4" fmla="*/ 104 w 130"/>
              <a:gd name="T5" fmla="*/ 50 h 130"/>
              <a:gd name="T6" fmla="*/ 104 w 130"/>
              <a:gd name="T7" fmla="*/ 27 h 130"/>
              <a:gd name="T8" fmla="*/ 80 w 130"/>
              <a:gd name="T9" fmla="*/ 27 h 130"/>
              <a:gd name="T10" fmla="*/ 98 w 130"/>
              <a:gd name="T11" fmla="*/ 44 h 130"/>
              <a:gd name="T12" fmla="*/ 86 w 130"/>
              <a:gd name="T13" fmla="*/ 44 h 130"/>
              <a:gd name="T14" fmla="*/ 86 w 130"/>
              <a:gd name="T15" fmla="*/ 32 h 130"/>
              <a:gd name="T16" fmla="*/ 98 w 130"/>
              <a:gd name="T17" fmla="*/ 32 h 130"/>
              <a:gd name="T18" fmla="*/ 98 w 130"/>
              <a:gd name="T19" fmla="*/ 44 h 130"/>
              <a:gd name="T20" fmla="*/ 122 w 130"/>
              <a:gd name="T21" fmla="*/ 0 h 130"/>
              <a:gd name="T22" fmla="*/ 69 w 130"/>
              <a:gd name="T23" fmla="*/ 0 h 130"/>
              <a:gd name="T24" fmla="*/ 60 w 130"/>
              <a:gd name="T25" fmla="*/ 6 h 130"/>
              <a:gd name="T26" fmla="*/ 7 w 130"/>
              <a:gd name="T27" fmla="*/ 59 h 130"/>
              <a:gd name="T28" fmla="*/ 7 w 130"/>
              <a:gd name="T29" fmla="*/ 82 h 130"/>
              <a:gd name="T30" fmla="*/ 48 w 130"/>
              <a:gd name="T31" fmla="*/ 123 h 130"/>
              <a:gd name="T32" fmla="*/ 71 w 130"/>
              <a:gd name="T33" fmla="*/ 123 h 130"/>
              <a:gd name="T34" fmla="*/ 124 w 130"/>
              <a:gd name="T35" fmla="*/ 70 h 130"/>
              <a:gd name="T36" fmla="*/ 130 w 130"/>
              <a:gd name="T37" fmla="*/ 61 h 130"/>
              <a:gd name="T38" fmla="*/ 130 w 130"/>
              <a:gd name="T39" fmla="*/ 8 h 130"/>
              <a:gd name="T40" fmla="*/ 122 w 130"/>
              <a:gd name="T41" fmla="*/ 0 h 130"/>
              <a:gd name="T42" fmla="*/ 66 w 130"/>
              <a:gd name="T43" fmla="*/ 117 h 130"/>
              <a:gd name="T44" fmla="*/ 54 w 130"/>
              <a:gd name="T45" fmla="*/ 117 h 130"/>
              <a:gd name="T46" fmla="*/ 13 w 130"/>
              <a:gd name="T47" fmla="*/ 76 h 130"/>
              <a:gd name="T48" fmla="*/ 13 w 130"/>
              <a:gd name="T49" fmla="*/ 65 h 130"/>
              <a:gd name="T50" fmla="*/ 19 w 130"/>
              <a:gd name="T51" fmla="*/ 59 h 130"/>
              <a:gd name="T52" fmla="*/ 71 w 130"/>
              <a:gd name="T53" fmla="*/ 111 h 130"/>
              <a:gd name="T54" fmla="*/ 66 w 130"/>
              <a:gd name="T55" fmla="*/ 117 h 130"/>
              <a:gd name="T56" fmla="*/ 122 w 130"/>
              <a:gd name="T57" fmla="*/ 57 h 130"/>
              <a:gd name="T58" fmla="*/ 118 w 130"/>
              <a:gd name="T59" fmla="*/ 65 h 130"/>
              <a:gd name="T60" fmla="*/ 77 w 130"/>
              <a:gd name="T61" fmla="*/ 106 h 130"/>
              <a:gd name="T62" fmla="*/ 25 w 130"/>
              <a:gd name="T63" fmla="*/ 53 h 130"/>
              <a:gd name="T64" fmla="*/ 66 w 130"/>
              <a:gd name="T65" fmla="*/ 12 h 130"/>
              <a:gd name="T66" fmla="*/ 73 w 130"/>
              <a:gd name="T67" fmla="*/ 8 h 130"/>
              <a:gd name="T68" fmla="*/ 119 w 130"/>
              <a:gd name="T69" fmla="*/ 8 h 130"/>
              <a:gd name="T70" fmla="*/ 122 w 130"/>
              <a:gd name="T71" fmla="*/ 11 h 130"/>
              <a:gd name="T72" fmla="*/ 122 w 130"/>
              <a:gd name="T73"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 h="130">
                <a:moveTo>
                  <a:pt x="80" y="27"/>
                </a:moveTo>
                <a:cubicBezTo>
                  <a:pt x="74" y="33"/>
                  <a:pt x="74" y="43"/>
                  <a:pt x="80" y="50"/>
                </a:cubicBezTo>
                <a:cubicBezTo>
                  <a:pt x="87" y="56"/>
                  <a:pt x="97" y="56"/>
                  <a:pt x="104" y="50"/>
                </a:cubicBezTo>
                <a:cubicBezTo>
                  <a:pt x="110" y="43"/>
                  <a:pt x="110" y="33"/>
                  <a:pt x="104" y="27"/>
                </a:cubicBezTo>
                <a:cubicBezTo>
                  <a:pt x="97" y="20"/>
                  <a:pt x="87" y="20"/>
                  <a:pt x="80" y="27"/>
                </a:cubicBezTo>
                <a:close/>
                <a:moveTo>
                  <a:pt x="98" y="44"/>
                </a:moveTo>
                <a:cubicBezTo>
                  <a:pt x="95" y="47"/>
                  <a:pt x="89" y="47"/>
                  <a:pt x="86" y="44"/>
                </a:cubicBezTo>
                <a:cubicBezTo>
                  <a:pt x="83" y="41"/>
                  <a:pt x="83" y="36"/>
                  <a:pt x="86" y="32"/>
                </a:cubicBezTo>
                <a:cubicBezTo>
                  <a:pt x="89" y="29"/>
                  <a:pt x="95" y="29"/>
                  <a:pt x="98" y="32"/>
                </a:cubicBezTo>
                <a:cubicBezTo>
                  <a:pt x="101" y="36"/>
                  <a:pt x="101" y="41"/>
                  <a:pt x="98" y="44"/>
                </a:cubicBezTo>
                <a:close/>
                <a:moveTo>
                  <a:pt x="122" y="0"/>
                </a:moveTo>
                <a:cubicBezTo>
                  <a:pt x="69" y="0"/>
                  <a:pt x="69" y="0"/>
                  <a:pt x="69" y="0"/>
                </a:cubicBezTo>
                <a:cubicBezTo>
                  <a:pt x="64" y="0"/>
                  <a:pt x="64" y="2"/>
                  <a:pt x="60" y="6"/>
                </a:cubicBezTo>
                <a:cubicBezTo>
                  <a:pt x="7" y="59"/>
                  <a:pt x="7" y="59"/>
                  <a:pt x="7" y="59"/>
                </a:cubicBezTo>
                <a:cubicBezTo>
                  <a:pt x="0" y="65"/>
                  <a:pt x="0" y="76"/>
                  <a:pt x="7" y="82"/>
                </a:cubicBezTo>
                <a:cubicBezTo>
                  <a:pt x="48" y="123"/>
                  <a:pt x="48" y="123"/>
                  <a:pt x="48" y="123"/>
                </a:cubicBezTo>
                <a:cubicBezTo>
                  <a:pt x="54" y="130"/>
                  <a:pt x="65" y="130"/>
                  <a:pt x="71" y="123"/>
                </a:cubicBezTo>
                <a:cubicBezTo>
                  <a:pt x="124" y="70"/>
                  <a:pt x="124" y="70"/>
                  <a:pt x="124" y="70"/>
                </a:cubicBezTo>
                <a:cubicBezTo>
                  <a:pt x="128" y="67"/>
                  <a:pt x="130" y="65"/>
                  <a:pt x="130" y="61"/>
                </a:cubicBezTo>
                <a:cubicBezTo>
                  <a:pt x="130" y="8"/>
                  <a:pt x="130" y="8"/>
                  <a:pt x="130" y="8"/>
                </a:cubicBezTo>
                <a:cubicBezTo>
                  <a:pt x="130" y="3"/>
                  <a:pt x="127" y="0"/>
                  <a:pt x="122" y="0"/>
                </a:cubicBezTo>
                <a:close/>
                <a:moveTo>
                  <a:pt x="66" y="117"/>
                </a:moveTo>
                <a:cubicBezTo>
                  <a:pt x="62" y="120"/>
                  <a:pt x="57" y="120"/>
                  <a:pt x="54" y="117"/>
                </a:cubicBezTo>
                <a:cubicBezTo>
                  <a:pt x="13" y="76"/>
                  <a:pt x="13" y="76"/>
                  <a:pt x="13" y="76"/>
                </a:cubicBezTo>
                <a:cubicBezTo>
                  <a:pt x="9" y="73"/>
                  <a:pt x="9" y="68"/>
                  <a:pt x="13" y="65"/>
                </a:cubicBezTo>
                <a:cubicBezTo>
                  <a:pt x="19" y="59"/>
                  <a:pt x="19" y="59"/>
                  <a:pt x="19" y="59"/>
                </a:cubicBezTo>
                <a:cubicBezTo>
                  <a:pt x="71" y="111"/>
                  <a:pt x="71" y="111"/>
                  <a:pt x="71" y="111"/>
                </a:cubicBezTo>
                <a:lnTo>
                  <a:pt x="66" y="117"/>
                </a:lnTo>
                <a:close/>
                <a:moveTo>
                  <a:pt x="122" y="57"/>
                </a:moveTo>
                <a:cubicBezTo>
                  <a:pt x="122" y="59"/>
                  <a:pt x="120" y="62"/>
                  <a:pt x="118" y="65"/>
                </a:cubicBezTo>
                <a:cubicBezTo>
                  <a:pt x="77" y="106"/>
                  <a:pt x="77" y="106"/>
                  <a:pt x="77" y="106"/>
                </a:cubicBezTo>
                <a:cubicBezTo>
                  <a:pt x="25" y="53"/>
                  <a:pt x="25" y="53"/>
                  <a:pt x="25" y="53"/>
                </a:cubicBezTo>
                <a:cubicBezTo>
                  <a:pt x="66" y="12"/>
                  <a:pt x="66" y="12"/>
                  <a:pt x="66" y="12"/>
                </a:cubicBezTo>
                <a:cubicBezTo>
                  <a:pt x="67" y="10"/>
                  <a:pt x="70" y="8"/>
                  <a:pt x="73" y="8"/>
                </a:cubicBezTo>
                <a:cubicBezTo>
                  <a:pt x="119" y="8"/>
                  <a:pt x="119" y="8"/>
                  <a:pt x="119" y="8"/>
                </a:cubicBezTo>
                <a:cubicBezTo>
                  <a:pt x="121" y="8"/>
                  <a:pt x="122" y="9"/>
                  <a:pt x="122" y="11"/>
                </a:cubicBezTo>
                <a:lnTo>
                  <a:pt x="122" y="57"/>
                </a:lnTo>
                <a:close/>
              </a:path>
            </a:pathLst>
          </a:custGeom>
          <a:solidFill>
            <a:sysClr val="window" lastClr="FFFFF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椭圆 43"/>
          <p:cNvSpPr/>
          <p:nvPr/>
        </p:nvSpPr>
        <p:spPr>
          <a:xfrm>
            <a:off x="6437808" y="3450386"/>
            <a:ext cx="503949" cy="473564"/>
          </a:xfrm>
          <a:prstGeom prst="ellipse">
            <a:avLst/>
          </a:prstGeom>
          <a:solidFill>
            <a:srgbClr val="415463"/>
          </a:solidFill>
          <a:ln w="12700" cap="flat" cmpd="sng" algn="ctr">
            <a:noFill/>
            <a:prstDash val="solid"/>
            <a:miter lim="800000"/>
          </a:ln>
          <a:effectLst/>
        </p:spPr>
        <p:txBody>
          <a:bodyPr rot="0" spcFirstLastPara="0" vertOverflow="overflow" horzOverflow="overflow" vert="horz" wrap="square" lIns="91419" tIns="45709" rIns="91419" bIns="45709" numCol="1" spcCol="0" rtlCol="0" fromWordArt="0" anchor="ctr" anchorCtr="0" forceAA="0" compatLnSpc="1">
            <a:prstTxWarp prst="textNoShape">
              <a:avLst/>
            </a:prstTxWarp>
            <a:noAutofit/>
          </a:bodyPr>
          <a:lstStyle/>
          <a:p>
            <a:pPr algn="ctr" defTabSz="914217"/>
            <a:endParaRPr lang="zh-CN" altLang="en-US" sz="1600" kern="0" dirty="0">
              <a:solidFill>
                <a:sysClr val="window" lastClr="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Freeform 25"/>
          <p:cNvSpPr>
            <a:spLocks noEditPoints="1"/>
          </p:cNvSpPr>
          <p:nvPr/>
        </p:nvSpPr>
        <p:spPr bwMode="auto">
          <a:xfrm>
            <a:off x="6582728" y="3600099"/>
            <a:ext cx="214108" cy="188204"/>
          </a:xfrm>
          <a:custGeom>
            <a:avLst/>
            <a:gdLst>
              <a:gd name="T0" fmla="*/ 40 w 128"/>
              <a:gd name="T1" fmla="*/ 32 h 120"/>
              <a:gd name="T2" fmla="*/ 30 w 128"/>
              <a:gd name="T3" fmla="*/ 0 h 120"/>
              <a:gd name="T4" fmla="*/ 4 w 128"/>
              <a:gd name="T5" fmla="*/ 0 h 120"/>
              <a:gd name="T6" fmla="*/ 0 w 128"/>
              <a:gd name="T7" fmla="*/ 4 h 120"/>
              <a:gd name="T8" fmla="*/ 4 w 128"/>
              <a:gd name="T9" fmla="*/ 8 h 120"/>
              <a:gd name="T10" fmla="*/ 24 w 128"/>
              <a:gd name="T11" fmla="*/ 8 h 120"/>
              <a:gd name="T12" fmla="*/ 32 w 128"/>
              <a:gd name="T13" fmla="*/ 32 h 120"/>
              <a:gd name="T14" fmla="*/ 32 w 128"/>
              <a:gd name="T15" fmla="*/ 32 h 120"/>
              <a:gd name="T16" fmla="*/ 40 w 128"/>
              <a:gd name="T17" fmla="*/ 80 h 120"/>
              <a:gd name="T18" fmla="*/ 56 w 128"/>
              <a:gd name="T19" fmla="*/ 96 h 120"/>
              <a:gd name="T20" fmla="*/ 100 w 128"/>
              <a:gd name="T21" fmla="*/ 96 h 120"/>
              <a:gd name="T22" fmla="*/ 116 w 128"/>
              <a:gd name="T23" fmla="*/ 80 h 120"/>
              <a:gd name="T24" fmla="*/ 128 w 128"/>
              <a:gd name="T25" fmla="*/ 32 h 120"/>
              <a:gd name="T26" fmla="*/ 40 w 128"/>
              <a:gd name="T27" fmla="*/ 32 h 120"/>
              <a:gd name="T28" fmla="*/ 108 w 128"/>
              <a:gd name="T29" fmla="*/ 80 h 120"/>
              <a:gd name="T30" fmla="*/ 100 w 128"/>
              <a:gd name="T31" fmla="*/ 88 h 120"/>
              <a:gd name="T32" fmla="*/ 56 w 128"/>
              <a:gd name="T33" fmla="*/ 88 h 120"/>
              <a:gd name="T34" fmla="*/ 48 w 128"/>
              <a:gd name="T35" fmla="*/ 80 h 120"/>
              <a:gd name="T36" fmla="*/ 41 w 128"/>
              <a:gd name="T37" fmla="*/ 40 h 120"/>
              <a:gd name="T38" fmla="*/ 118 w 128"/>
              <a:gd name="T39" fmla="*/ 40 h 120"/>
              <a:gd name="T40" fmla="*/ 108 w 128"/>
              <a:gd name="T41" fmla="*/ 80 h 120"/>
              <a:gd name="T42" fmla="*/ 56 w 128"/>
              <a:gd name="T43" fmla="*/ 104 h 120"/>
              <a:gd name="T44" fmla="*/ 48 w 128"/>
              <a:gd name="T45" fmla="*/ 112 h 120"/>
              <a:gd name="T46" fmla="*/ 56 w 128"/>
              <a:gd name="T47" fmla="*/ 120 h 120"/>
              <a:gd name="T48" fmla="*/ 64 w 128"/>
              <a:gd name="T49" fmla="*/ 112 h 120"/>
              <a:gd name="T50" fmla="*/ 56 w 128"/>
              <a:gd name="T51" fmla="*/ 104 h 120"/>
              <a:gd name="T52" fmla="*/ 96 w 128"/>
              <a:gd name="T53" fmla="*/ 104 h 120"/>
              <a:gd name="T54" fmla="*/ 88 w 128"/>
              <a:gd name="T55" fmla="*/ 112 h 120"/>
              <a:gd name="T56" fmla="*/ 96 w 128"/>
              <a:gd name="T57" fmla="*/ 120 h 120"/>
              <a:gd name="T58" fmla="*/ 104 w 128"/>
              <a:gd name="T59" fmla="*/ 112 h 120"/>
              <a:gd name="T60" fmla="*/ 96 w 128"/>
              <a:gd name="T61" fmla="*/ 10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120">
                <a:moveTo>
                  <a:pt x="40" y="32"/>
                </a:moveTo>
                <a:cubicBezTo>
                  <a:pt x="30" y="0"/>
                  <a:pt x="30" y="0"/>
                  <a:pt x="30" y="0"/>
                </a:cubicBezTo>
                <a:cubicBezTo>
                  <a:pt x="4" y="0"/>
                  <a:pt x="4" y="0"/>
                  <a:pt x="4" y="0"/>
                </a:cubicBezTo>
                <a:cubicBezTo>
                  <a:pt x="2" y="0"/>
                  <a:pt x="0" y="2"/>
                  <a:pt x="0" y="4"/>
                </a:cubicBezTo>
                <a:cubicBezTo>
                  <a:pt x="0" y="6"/>
                  <a:pt x="2" y="8"/>
                  <a:pt x="4" y="8"/>
                </a:cubicBezTo>
                <a:cubicBezTo>
                  <a:pt x="24" y="8"/>
                  <a:pt x="24" y="8"/>
                  <a:pt x="24" y="8"/>
                </a:cubicBezTo>
                <a:cubicBezTo>
                  <a:pt x="32" y="32"/>
                  <a:pt x="32" y="32"/>
                  <a:pt x="32" y="32"/>
                </a:cubicBezTo>
                <a:cubicBezTo>
                  <a:pt x="32" y="32"/>
                  <a:pt x="32" y="32"/>
                  <a:pt x="32" y="32"/>
                </a:cubicBezTo>
                <a:cubicBezTo>
                  <a:pt x="40" y="80"/>
                  <a:pt x="40" y="80"/>
                  <a:pt x="40" y="80"/>
                </a:cubicBezTo>
                <a:cubicBezTo>
                  <a:pt x="40" y="89"/>
                  <a:pt x="47" y="96"/>
                  <a:pt x="56" y="96"/>
                </a:cubicBezTo>
                <a:cubicBezTo>
                  <a:pt x="100" y="96"/>
                  <a:pt x="100" y="96"/>
                  <a:pt x="100" y="96"/>
                </a:cubicBezTo>
                <a:cubicBezTo>
                  <a:pt x="109" y="96"/>
                  <a:pt x="116" y="89"/>
                  <a:pt x="116" y="80"/>
                </a:cubicBezTo>
                <a:cubicBezTo>
                  <a:pt x="128" y="32"/>
                  <a:pt x="128" y="32"/>
                  <a:pt x="128" y="32"/>
                </a:cubicBezTo>
                <a:lnTo>
                  <a:pt x="40" y="32"/>
                </a:lnTo>
                <a:close/>
                <a:moveTo>
                  <a:pt x="108" y="80"/>
                </a:moveTo>
                <a:cubicBezTo>
                  <a:pt x="108" y="84"/>
                  <a:pt x="104" y="88"/>
                  <a:pt x="100" y="88"/>
                </a:cubicBezTo>
                <a:cubicBezTo>
                  <a:pt x="56" y="88"/>
                  <a:pt x="56" y="88"/>
                  <a:pt x="56" y="88"/>
                </a:cubicBezTo>
                <a:cubicBezTo>
                  <a:pt x="52" y="88"/>
                  <a:pt x="48" y="84"/>
                  <a:pt x="48" y="80"/>
                </a:cubicBezTo>
                <a:cubicBezTo>
                  <a:pt x="41" y="40"/>
                  <a:pt x="41" y="40"/>
                  <a:pt x="41" y="40"/>
                </a:cubicBezTo>
                <a:cubicBezTo>
                  <a:pt x="118" y="40"/>
                  <a:pt x="118" y="40"/>
                  <a:pt x="118" y="40"/>
                </a:cubicBezTo>
                <a:lnTo>
                  <a:pt x="108" y="80"/>
                </a:lnTo>
                <a:close/>
                <a:moveTo>
                  <a:pt x="56" y="104"/>
                </a:moveTo>
                <a:cubicBezTo>
                  <a:pt x="52" y="104"/>
                  <a:pt x="48" y="108"/>
                  <a:pt x="48" y="112"/>
                </a:cubicBezTo>
                <a:cubicBezTo>
                  <a:pt x="48" y="116"/>
                  <a:pt x="52" y="120"/>
                  <a:pt x="56" y="120"/>
                </a:cubicBezTo>
                <a:cubicBezTo>
                  <a:pt x="60" y="120"/>
                  <a:pt x="64" y="116"/>
                  <a:pt x="64" y="112"/>
                </a:cubicBezTo>
                <a:cubicBezTo>
                  <a:pt x="64" y="108"/>
                  <a:pt x="60" y="104"/>
                  <a:pt x="56" y="104"/>
                </a:cubicBezTo>
                <a:close/>
                <a:moveTo>
                  <a:pt x="96" y="104"/>
                </a:moveTo>
                <a:cubicBezTo>
                  <a:pt x="92" y="104"/>
                  <a:pt x="88" y="108"/>
                  <a:pt x="88" y="112"/>
                </a:cubicBezTo>
                <a:cubicBezTo>
                  <a:pt x="88" y="116"/>
                  <a:pt x="92" y="120"/>
                  <a:pt x="96" y="120"/>
                </a:cubicBezTo>
                <a:cubicBezTo>
                  <a:pt x="100" y="120"/>
                  <a:pt x="104" y="116"/>
                  <a:pt x="104" y="112"/>
                </a:cubicBezTo>
                <a:cubicBezTo>
                  <a:pt x="104" y="108"/>
                  <a:pt x="100" y="104"/>
                  <a:pt x="96" y="104"/>
                </a:cubicBezTo>
                <a:close/>
              </a:path>
            </a:pathLst>
          </a:custGeom>
          <a:solidFill>
            <a:sysClr val="window" lastClr="FFFFF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47" name="Picture 19" descr="\\Bchief-sever180\共享\华为\2016\6月\D-201606417-金融营销材料设计-刘泉\文件\link\组 26.png"/>
          <p:cNvPicPr>
            <a:picLocks noChangeAspect="1" noChangeArrowheads="1"/>
          </p:cNvPicPr>
          <p:nvPr/>
        </p:nvPicPr>
        <p:blipFill>
          <a:blip r:embed="rId7" cstate="print">
            <a:lum bright="-10000" contrast="5000"/>
          </a:blip>
          <a:srcRect/>
          <a:stretch>
            <a:fillRect/>
          </a:stretch>
        </p:blipFill>
        <p:spPr bwMode="auto">
          <a:xfrm rot="10800000" flipV="1">
            <a:off x="912987" y="3152474"/>
            <a:ext cx="5025791" cy="428508"/>
          </a:xfrm>
          <a:prstGeom prst="rect">
            <a:avLst/>
          </a:prstGeom>
          <a:noFill/>
        </p:spPr>
      </p:pic>
      <p:cxnSp>
        <p:nvCxnSpPr>
          <p:cNvPr id="48" name="直接连接符 47"/>
          <p:cNvCxnSpPr/>
          <p:nvPr/>
        </p:nvCxnSpPr>
        <p:spPr>
          <a:xfrm>
            <a:off x="6308121" y="1911644"/>
            <a:ext cx="0" cy="4201670"/>
          </a:xfrm>
          <a:prstGeom prst="line">
            <a:avLst/>
          </a:prstGeom>
          <a:noFill/>
          <a:ln w="9525" cap="flat" cmpd="sng" algn="ctr">
            <a:solidFill>
              <a:srgbClr val="415463"/>
            </a:solidFill>
            <a:prstDash val="dash"/>
          </a:ln>
          <a:effectLst/>
        </p:spPr>
      </p:cxnSp>
    </p:spTree>
    <p:extLst>
      <p:ext uri="{BB962C8B-B14F-4D97-AF65-F5344CB8AC3E}">
        <p14:creationId xmlns:p14="http://schemas.microsoft.com/office/powerpoint/2010/main" val="41844660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鲲鹏大数据解决方案</a:t>
            </a:r>
            <a:endParaRPr lang="zh-CN" altLang="en-US" dirty="0">
              <a:sym typeface="Huawei Sans" panose="020C0503030203020204" pitchFamily="34" charset="0"/>
            </a:endParaRPr>
          </a:p>
        </p:txBody>
      </p:sp>
      <p:sp>
        <p:nvSpPr>
          <p:cNvPr id="83" name="文本占位符 82"/>
          <p:cNvSpPr>
            <a:spLocks noGrp="1"/>
          </p:cNvSpPr>
          <p:nvPr>
            <p:ph type="body" sz="quarter" idx="10"/>
          </p:nvPr>
        </p:nvSpPr>
        <p:spPr/>
        <p:txBody>
          <a:bodyPr/>
          <a:lstStyle/>
          <a:p>
            <a:r>
              <a:rPr lang="zh-CN" altLang="en-US" sz="1400" dirty="0">
                <a:solidFill>
                  <a:srgbClr val="151515"/>
                </a:solidFill>
                <a:sym typeface="Huawei Sans" panose="020C0503030203020204" pitchFamily="34" charset="0"/>
              </a:rPr>
              <a:t>依托于多核算力</a:t>
            </a:r>
            <a:r>
              <a:rPr lang="en-US" altLang="zh-CN" sz="1400" dirty="0">
                <a:solidFill>
                  <a:srgbClr val="151515"/>
                </a:solidFill>
                <a:sym typeface="Huawei Sans" panose="020C0503030203020204" pitchFamily="34" charset="0"/>
              </a:rPr>
              <a:t>+</a:t>
            </a:r>
            <a:r>
              <a:rPr lang="zh-CN" altLang="en-US" sz="1400" dirty="0">
                <a:solidFill>
                  <a:srgbClr val="151515"/>
                </a:solidFill>
                <a:sym typeface="Huawei Sans" panose="020C0503030203020204" pitchFamily="34" charset="0"/>
              </a:rPr>
              <a:t>计算存储分离，多场景性价比持续</a:t>
            </a:r>
            <a:r>
              <a:rPr lang="zh-CN" altLang="en-US" sz="1400" dirty="0" smtClean="0">
                <a:solidFill>
                  <a:srgbClr val="151515"/>
                </a:solidFill>
                <a:sym typeface="Huawei Sans" panose="020C0503030203020204" pitchFamily="34" charset="0"/>
              </a:rPr>
              <a:t>领先</a:t>
            </a:r>
            <a:endParaRPr lang="en-US" altLang="zh-CN" sz="1400" dirty="0" smtClean="0">
              <a:solidFill>
                <a:srgbClr val="151515"/>
              </a:solidFill>
              <a:sym typeface="Huawei Sans" panose="020C0503030203020204" pitchFamily="34" charset="0"/>
            </a:endParaRPr>
          </a:p>
          <a:p>
            <a:r>
              <a:rPr lang="zh-CN" altLang="en-US" sz="1400" b="1" kern="0" dirty="0">
                <a:solidFill>
                  <a:prstClr val="black"/>
                </a:solidFill>
                <a:cs typeface="Arial" pitchFamily="34" charset="0"/>
                <a:sym typeface="Huawei Sans" panose="020C0503030203020204" pitchFamily="34" charset="0"/>
              </a:rPr>
              <a:t>适用于：汽车、互联网、气象空间行业，主要以</a:t>
            </a:r>
            <a:r>
              <a:rPr lang="zh-CN" altLang="en-US" sz="1400" b="1" dirty="0">
                <a:solidFill>
                  <a:srgbClr val="C00000"/>
                </a:solidFill>
                <a:sym typeface="Huawei Sans" panose="020C0503030203020204" pitchFamily="34" charset="0"/>
              </a:rPr>
              <a:t>多核整形算力</a:t>
            </a:r>
            <a:r>
              <a:rPr lang="zh-CN" altLang="en-US" sz="1400" b="1" kern="0" dirty="0">
                <a:solidFill>
                  <a:prstClr val="black"/>
                </a:solidFill>
                <a:cs typeface="Arial" pitchFamily="34" charset="0"/>
                <a:sym typeface="Huawei Sans" panose="020C0503030203020204" pitchFamily="34" charset="0"/>
              </a:rPr>
              <a:t>以及高带宽为主的业务场景</a:t>
            </a:r>
            <a:endParaRPr lang="de-DE" altLang="zh-CN" sz="1400" b="1" kern="0" dirty="0">
              <a:solidFill>
                <a:prstClr val="black"/>
              </a:solidFill>
              <a:cs typeface="Arial" pitchFamily="34" charset="0"/>
              <a:sym typeface="Huawei Sans" panose="020C0503030203020204" pitchFamily="34" charset="0"/>
            </a:endParaRPr>
          </a:p>
          <a:p>
            <a:endParaRPr lang="zh-CN" altLang="en-US" sz="1400" dirty="0">
              <a:solidFill>
                <a:srgbClr val="151515"/>
              </a:solidFill>
              <a:sym typeface="Huawei Sans" panose="020C0503030203020204" pitchFamily="34" charset="0"/>
            </a:endParaRPr>
          </a:p>
          <a:p>
            <a:endParaRPr lang="zh-CN" altLang="en-US" sz="1400" dirty="0">
              <a:sym typeface="Huawei Sans" panose="020C0503030203020204" pitchFamily="34" charset="0"/>
            </a:endParaRPr>
          </a:p>
        </p:txBody>
      </p:sp>
      <p:grpSp>
        <p:nvGrpSpPr>
          <p:cNvPr id="4" name="组合 3"/>
          <p:cNvGrpSpPr/>
          <p:nvPr/>
        </p:nvGrpSpPr>
        <p:grpSpPr>
          <a:xfrm>
            <a:off x="720488" y="1866882"/>
            <a:ext cx="11038895" cy="4445451"/>
            <a:chOff x="313788" y="1161273"/>
            <a:chExt cx="12086761" cy="5494728"/>
          </a:xfrm>
        </p:grpSpPr>
        <p:grpSp>
          <p:nvGrpSpPr>
            <p:cNvPr id="6" name="组合 5"/>
            <p:cNvGrpSpPr/>
            <p:nvPr/>
          </p:nvGrpSpPr>
          <p:grpSpPr>
            <a:xfrm>
              <a:off x="313788" y="1567409"/>
              <a:ext cx="6684485" cy="1122615"/>
              <a:chOff x="-49427" y="1125538"/>
              <a:chExt cx="6404850" cy="1122875"/>
            </a:xfrm>
          </p:grpSpPr>
          <p:sp>
            <p:nvSpPr>
              <p:cNvPr id="65" name="矩形 64"/>
              <p:cNvSpPr/>
              <p:nvPr/>
            </p:nvSpPr>
            <p:spPr>
              <a:xfrm>
                <a:off x="-49427" y="1125538"/>
                <a:ext cx="1953352" cy="864000"/>
              </a:xfrm>
              <a:prstGeom prst="rect">
                <a:avLst/>
              </a:prstGeom>
              <a:noFill/>
              <a:ln w="12700" cap="flat" cmpd="sng" algn="ctr">
                <a:solidFill>
                  <a:sysClr val="windowText" lastClr="000000"/>
                </a:solidFill>
                <a:prstDash val="dash"/>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文本框 65"/>
              <p:cNvSpPr txBox="1"/>
              <p:nvPr/>
            </p:nvSpPr>
            <p:spPr>
              <a:xfrm>
                <a:off x="452622" y="1170830"/>
                <a:ext cx="904496" cy="342007"/>
              </a:xfrm>
              <a:prstGeom prst="rect">
                <a:avLst/>
              </a:prstGeom>
              <a:noFill/>
            </p:spPr>
            <p:txBody>
              <a:bodyPr wrap="square" rtlCol="0">
                <a:spAutoFit/>
              </a:bodyPr>
              <a:lstStyle/>
              <a:p>
                <a:pPr marL="0" marR="0" lvl="0" indent="0" algn="ctr" defTabSz="914309"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汽车行业</a:t>
                </a:r>
              </a:p>
            </p:txBody>
          </p:sp>
          <p:sp>
            <p:nvSpPr>
              <p:cNvPr id="67" name="文本框 66"/>
              <p:cNvSpPr txBox="1"/>
              <p:nvPr/>
            </p:nvSpPr>
            <p:spPr>
              <a:xfrm>
                <a:off x="890819" y="1505849"/>
                <a:ext cx="780013" cy="323006"/>
              </a:xfrm>
              <a:prstGeom prst="rect">
                <a:avLst/>
              </a:prstGeom>
              <a:noFill/>
            </p:spPr>
            <p:txBody>
              <a:bodyPr wrap="square" rtlCol="0">
                <a:spAutoFit/>
              </a:bodyPr>
              <a:lstStyle/>
              <a:p>
                <a:pPr marL="0" marR="0" lvl="0" indent="0" algn="ctr" defTabSz="914309"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自动驾驶</a:t>
                </a:r>
              </a:p>
            </p:txBody>
          </p:sp>
          <p:sp>
            <p:nvSpPr>
              <p:cNvPr id="68" name="文本框 67"/>
              <p:cNvSpPr txBox="1"/>
              <p:nvPr/>
            </p:nvSpPr>
            <p:spPr>
              <a:xfrm>
                <a:off x="119615" y="1518578"/>
                <a:ext cx="780013" cy="323006"/>
              </a:xfrm>
              <a:prstGeom prst="rect">
                <a:avLst/>
              </a:prstGeom>
              <a:noFill/>
            </p:spPr>
            <p:txBody>
              <a:bodyPr wrap="square" rtlCol="0">
                <a:spAutoFit/>
              </a:bodyPr>
              <a:lstStyle/>
              <a:p>
                <a:pPr marL="0" marR="0" lvl="0" indent="0" algn="ctr" defTabSz="914309"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车联网</a:t>
                </a:r>
              </a:p>
            </p:txBody>
          </p:sp>
          <p:sp>
            <p:nvSpPr>
              <p:cNvPr id="69" name="矩形 68"/>
              <p:cNvSpPr/>
              <p:nvPr/>
            </p:nvSpPr>
            <p:spPr>
              <a:xfrm>
                <a:off x="2130061" y="1125538"/>
                <a:ext cx="2017138" cy="864000"/>
              </a:xfrm>
              <a:prstGeom prst="rect">
                <a:avLst/>
              </a:prstGeom>
              <a:noFill/>
              <a:ln w="12700" cap="flat" cmpd="sng" algn="ctr">
                <a:solidFill>
                  <a:sysClr val="windowText" lastClr="000000"/>
                </a:solidFill>
                <a:prstDash val="dash"/>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文本框 69"/>
              <p:cNvSpPr txBox="1"/>
              <p:nvPr/>
            </p:nvSpPr>
            <p:spPr>
              <a:xfrm>
                <a:off x="2596030" y="1161041"/>
                <a:ext cx="1093404" cy="342007"/>
              </a:xfrm>
              <a:prstGeom prst="rect">
                <a:avLst/>
              </a:prstGeom>
              <a:noFill/>
            </p:spPr>
            <p:txBody>
              <a:bodyPr wrap="square" rtlCol="0">
                <a:spAutoFit/>
              </a:bodyPr>
              <a:lstStyle/>
              <a:p>
                <a:pPr marL="0" marR="0" lvl="0" indent="0" algn="ctr" defTabSz="914309"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互联网行业</a:t>
                </a:r>
              </a:p>
            </p:txBody>
          </p:sp>
          <p:sp>
            <p:nvSpPr>
              <p:cNvPr id="71" name="文本框 70"/>
              <p:cNvSpPr txBox="1"/>
              <p:nvPr/>
            </p:nvSpPr>
            <p:spPr>
              <a:xfrm>
                <a:off x="2142154" y="1722475"/>
                <a:ext cx="1136284" cy="323006"/>
              </a:xfrm>
              <a:prstGeom prst="rect">
                <a:avLst/>
              </a:prstGeom>
              <a:noFill/>
            </p:spPr>
            <p:txBody>
              <a:bodyPr wrap="square" rtlCol="0">
                <a:spAutoFit/>
              </a:bodyPr>
              <a:lstStyle/>
              <a:p>
                <a:pPr marL="0" marR="0" lvl="0" indent="0" algn="ctr" defTabSz="914309"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移动应用分析</a:t>
                </a:r>
              </a:p>
            </p:txBody>
          </p:sp>
          <p:sp>
            <p:nvSpPr>
              <p:cNvPr id="72" name="文本框 71"/>
              <p:cNvSpPr txBox="1"/>
              <p:nvPr/>
            </p:nvSpPr>
            <p:spPr>
              <a:xfrm>
                <a:off x="2282106" y="1431088"/>
                <a:ext cx="846869" cy="323007"/>
              </a:xfrm>
              <a:prstGeom prst="rect">
                <a:avLst/>
              </a:prstGeom>
              <a:noFill/>
            </p:spPr>
            <p:txBody>
              <a:bodyPr wrap="square" rtlCol="0">
                <a:spAutoFit/>
              </a:bodyPr>
              <a:lstStyle/>
              <a:p>
                <a:pPr marL="0" marR="0" lvl="0" indent="0" algn="ctr" defTabSz="914309"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内容推荐</a:t>
                </a:r>
                <a:endParaRPr kumimoji="0" lang="zh-CN" altLang="en-US" sz="11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文本框 72"/>
              <p:cNvSpPr txBox="1"/>
              <p:nvPr/>
            </p:nvSpPr>
            <p:spPr>
              <a:xfrm>
                <a:off x="3161642" y="1706123"/>
                <a:ext cx="846869" cy="323007"/>
              </a:xfrm>
              <a:prstGeom prst="rect">
                <a:avLst/>
              </a:prstGeom>
              <a:noFill/>
            </p:spPr>
            <p:txBody>
              <a:bodyPr wrap="square" rtlCol="0">
                <a:spAutoFit/>
              </a:bodyPr>
              <a:lstStyle/>
              <a:p>
                <a:pPr marL="0" marR="0" lvl="0" indent="0" algn="ctr" defTabSz="914309"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运营分析</a:t>
                </a:r>
              </a:p>
            </p:txBody>
          </p:sp>
          <p:sp>
            <p:nvSpPr>
              <p:cNvPr id="74" name="文本框 73"/>
              <p:cNvSpPr txBox="1"/>
              <p:nvPr/>
            </p:nvSpPr>
            <p:spPr>
              <a:xfrm>
                <a:off x="3166049" y="1431089"/>
                <a:ext cx="846869" cy="323007"/>
              </a:xfrm>
              <a:prstGeom prst="rect">
                <a:avLst/>
              </a:prstGeom>
              <a:noFill/>
            </p:spPr>
            <p:txBody>
              <a:bodyPr wrap="square" rtlCol="0">
                <a:spAutoFit/>
              </a:bodyPr>
              <a:lstStyle/>
              <a:p>
                <a:pPr marL="0" marR="0" lvl="0" indent="0" algn="ctr" defTabSz="914309"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用户画像</a:t>
                </a:r>
              </a:p>
            </p:txBody>
          </p:sp>
          <p:sp>
            <p:nvSpPr>
              <p:cNvPr id="75" name="矩形 74"/>
              <p:cNvSpPr/>
              <p:nvPr/>
            </p:nvSpPr>
            <p:spPr>
              <a:xfrm>
                <a:off x="4278473" y="1135116"/>
                <a:ext cx="2006849" cy="864000"/>
              </a:xfrm>
              <a:prstGeom prst="rect">
                <a:avLst/>
              </a:prstGeom>
              <a:noFill/>
              <a:ln w="12700" cap="flat" cmpd="sng" algn="ctr">
                <a:solidFill>
                  <a:sysClr val="windowText" lastClr="000000"/>
                </a:solidFill>
                <a:prstDash val="dash"/>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文本框 75"/>
              <p:cNvSpPr txBox="1"/>
              <p:nvPr/>
            </p:nvSpPr>
            <p:spPr>
              <a:xfrm>
                <a:off x="4572451" y="1161041"/>
                <a:ext cx="1403584" cy="342008"/>
              </a:xfrm>
              <a:prstGeom prst="rect">
                <a:avLst/>
              </a:prstGeom>
              <a:noFill/>
            </p:spPr>
            <p:txBody>
              <a:bodyPr wrap="square" rtlCol="0">
                <a:spAutoFit/>
              </a:bodyPr>
              <a:lstStyle/>
              <a:p>
                <a:pPr marL="0" marR="0" lvl="0" indent="0" algn="ctr" defTabSz="914309"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气象和空间行业</a:t>
                </a:r>
              </a:p>
            </p:txBody>
          </p:sp>
          <p:sp>
            <p:nvSpPr>
              <p:cNvPr id="77" name="文本框 76"/>
              <p:cNvSpPr txBox="1"/>
              <p:nvPr/>
            </p:nvSpPr>
            <p:spPr>
              <a:xfrm>
                <a:off x="4294256" y="1715699"/>
                <a:ext cx="1059889" cy="532714"/>
              </a:xfrm>
              <a:prstGeom prst="rect">
                <a:avLst/>
              </a:prstGeom>
              <a:noFill/>
            </p:spPr>
            <p:txBody>
              <a:bodyPr wrap="square" rtlCol="0">
                <a:spAutoFit/>
              </a:bodyPr>
              <a:lstStyle/>
              <a:p>
                <a:pPr marL="0" marR="0" lvl="0" indent="0" algn="ctr" defTabSz="914309"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气象洋流分析</a:t>
                </a:r>
              </a:p>
            </p:txBody>
          </p:sp>
          <p:sp>
            <p:nvSpPr>
              <p:cNvPr id="78" name="文本框 77"/>
              <p:cNvSpPr txBox="1"/>
              <p:nvPr/>
            </p:nvSpPr>
            <p:spPr>
              <a:xfrm>
                <a:off x="4382434" y="1440665"/>
                <a:ext cx="881761" cy="323007"/>
              </a:xfrm>
              <a:prstGeom prst="rect">
                <a:avLst/>
              </a:prstGeom>
              <a:noFill/>
            </p:spPr>
            <p:txBody>
              <a:bodyPr wrap="square" rtlCol="0">
                <a:spAutoFit/>
              </a:bodyPr>
              <a:lstStyle/>
              <a:p>
                <a:pPr marL="0" marR="0" lvl="0" indent="0" algn="ctr" defTabSz="914309"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地理信息</a:t>
                </a:r>
              </a:p>
            </p:txBody>
          </p:sp>
          <p:sp>
            <p:nvSpPr>
              <p:cNvPr id="79" name="文本框 78"/>
              <p:cNvSpPr txBox="1"/>
              <p:nvPr/>
            </p:nvSpPr>
            <p:spPr>
              <a:xfrm>
                <a:off x="5270580" y="1715701"/>
                <a:ext cx="1084843" cy="323007"/>
              </a:xfrm>
              <a:prstGeom prst="rect">
                <a:avLst/>
              </a:prstGeom>
              <a:noFill/>
            </p:spPr>
            <p:txBody>
              <a:bodyPr wrap="square" rtlCol="0">
                <a:spAutoFit/>
              </a:bodyPr>
              <a:lstStyle/>
              <a:p>
                <a:pPr marL="0" marR="0" lvl="0" indent="0" algn="ctr" defTabSz="914309"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地质灾害分析</a:t>
                </a:r>
              </a:p>
            </p:txBody>
          </p:sp>
          <p:sp>
            <p:nvSpPr>
              <p:cNvPr id="80" name="文本框 79"/>
              <p:cNvSpPr txBox="1"/>
              <p:nvPr/>
            </p:nvSpPr>
            <p:spPr>
              <a:xfrm>
                <a:off x="5324276" y="1440668"/>
                <a:ext cx="964114" cy="323007"/>
              </a:xfrm>
              <a:prstGeom prst="rect">
                <a:avLst/>
              </a:prstGeom>
              <a:noFill/>
            </p:spPr>
            <p:txBody>
              <a:bodyPr wrap="square" rtlCol="0">
                <a:spAutoFit/>
              </a:bodyPr>
              <a:lstStyle/>
              <a:p>
                <a:pPr marL="0" marR="0" lvl="0" indent="0" algn="ctr" defTabSz="914309"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水污染分析</a:t>
                </a:r>
              </a:p>
            </p:txBody>
          </p:sp>
        </p:grpSp>
        <p:sp>
          <p:nvSpPr>
            <p:cNvPr id="7" name="圆角矩形 6"/>
            <p:cNvSpPr/>
            <p:nvPr/>
          </p:nvSpPr>
          <p:spPr>
            <a:xfrm>
              <a:off x="384067" y="2944720"/>
              <a:ext cx="2042757" cy="1734318"/>
            </a:xfrm>
            <a:prstGeom prst="roundRect">
              <a:avLst>
                <a:gd name="adj" fmla="val 7402"/>
              </a:avLst>
            </a:prstGeom>
            <a:solidFill>
              <a:srgbClr val="ECF0F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圆角矩形 7"/>
            <p:cNvSpPr/>
            <p:nvPr/>
          </p:nvSpPr>
          <p:spPr>
            <a:xfrm>
              <a:off x="2624712" y="2944720"/>
              <a:ext cx="2042757" cy="1734318"/>
            </a:xfrm>
            <a:prstGeom prst="roundRect">
              <a:avLst>
                <a:gd name="adj" fmla="val 7402"/>
              </a:avLst>
            </a:prstGeom>
            <a:solidFill>
              <a:srgbClr val="ECF0F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圆角矩形 8"/>
            <p:cNvSpPr/>
            <p:nvPr/>
          </p:nvSpPr>
          <p:spPr>
            <a:xfrm>
              <a:off x="4865357" y="2934031"/>
              <a:ext cx="2042757" cy="1734318"/>
            </a:xfrm>
            <a:prstGeom prst="roundRect">
              <a:avLst>
                <a:gd name="adj" fmla="val 7402"/>
              </a:avLst>
            </a:prstGeom>
            <a:solidFill>
              <a:srgbClr val="ECF0F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p:cNvSpPr/>
            <p:nvPr/>
          </p:nvSpPr>
          <p:spPr>
            <a:xfrm>
              <a:off x="7106003" y="1263389"/>
              <a:ext cx="4972630" cy="1625970"/>
            </a:xfrm>
            <a:prstGeom prst="rect">
              <a:avLst/>
            </a:prstGeom>
            <a:noFill/>
            <a:ln w="12700" algn="ctr">
              <a:noFill/>
              <a:round/>
              <a:headEnd/>
              <a:tailEnd/>
            </a:ln>
            <a:effectLst>
              <a:outerShdw blurRad="63500" sx="101000" sy="101000" algn="ctr" rotWithShape="0">
                <a:prstClr val="black">
                  <a:alpha val="20000"/>
                </a:prstClr>
              </a:outerShdw>
            </a:effectLst>
          </p:spPr>
          <p:txBody>
            <a:bodyPr wrap="none" lIns="91391" tIns="45695" rIns="91391" bIns="45695" anchor="ctr"/>
            <a:lstStyle/>
            <a:p>
              <a:pPr eaLnBrk="0" hangingPunct="0">
                <a:buClr>
                  <a:srgbClr val="990000"/>
                </a:buClr>
                <a:buSzPct val="60000"/>
              </a:pPr>
              <a:endParaRPr lang="zh-CN" altLang="en-US" sz="200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1" name="矩形 10"/>
            <p:cNvSpPr/>
            <p:nvPr/>
          </p:nvSpPr>
          <p:spPr>
            <a:xfrm>
              <a:off x="7106003" y="1161273"/>
              <a:ext cx="4972630" cy="371890"/>
            </a:xfrm>
            <a:prstGeom prst="rect">
              <a:avLst/>
            </a:prstGeom>
            <a:solidFill>
              <a:srgbClr val="0070C0"/>
            </a:solidFill>
            <a:ln w="12700" algn="ctr">
              <a:noFill/>
              <a:round/>
              <a:headEnd/>
              <a:tailEnd/>
            </a:ln>
            <a:effectLst>
              <a:outerShdw blurRad="63500" sx="101000" sy="101000" algn="ctr" rotWithShape="0">
                <a:prstClr val="black">
                  <a:alpha val="20000"/>
                </a:prstClr>
              </a:outerShdw>
            </a:effectLst>
          </p:spPr>
          <p:txBody>
            <a:bodyPr wrap="none" lIns="91391" tIns="45695" rIns="91391" bIns="45695" anchor="ctr"/>
            <a:lstStyle/>
            <a:p>
              <a:pPr eaLnBrk="0" hangingPunct="0">
                <a:buClr>
                  <a:srgbClr val="990000"/>
                </a:buClr>
                <a:buSzPct val="60000"/>
              </a:pPr>
              <a:r>
                <a:rPr lang="zh-CN" altLang="en-US" sz="1200" b="1" dirty="0">
                  <a:solidFill>
                    <a:prstClr val="white"/>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场景</a:t>
              </a:r>
              <a:r>
                <a:rPr lang="en-US" altLang="zh-CN" sz="1200" b="1" dirty="0">
                  <a:solidFill>
                    <a:prstClr val="white"/>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1:</a:t>
              </a:r>
              <a:r>
                <a:rPr lang="zh-CN" altLang="en-US" sz="1200" b="1" dirty="0">
                  <a:solidFill>
                    <a:prstClr val="white"/>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车联网、用户画像（</a:t>
              </a:r>
              <a:r>
                <a:rPr lang="en-US" altLang="zh-CN" sz="1200" b="1" dirty="0" err="1">
                  <a:solidFill>
                    <a:prstClr val="white"/>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CloudTable</a:t>
              </a:r>
              <a:r>
                <a:rPr lang="en-US" altLang="zh-CN" sz="1200" b="1" dirty="0">
                  <a:solidFill>
                    <a:prstClr val="white"/>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/MRS(</a:t>
              </a:r>
              <a:r>
                <a:rPr lang="en-US" altLang="zh-CN" sz="1200" b="1" dirty="0" err="1">
                  <a:solidFill>
                    <a:prstClr val="white"/>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Hbase</a:t>
              </a:r>
              <a:r>
                <a:rPr lang="en-US" altLang="zh-CN" sz="1200" b="1" dirty="0" smtClean="0">
                  <a:solidFill>
                    <a:prstClr val="white"/>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endParaRPr lang="en-US" altLang="zh-CN" sz="1200" b="1" dirty="0">
                <a:solidFill>
                  <a:prstClr val="white"/>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2" name="矩形 11"/>
            <p:cNvSpPr/>
            <p:nvPr/>
          </p:nvSpPr>
          <p:spPr>
            <a:xfrm>
              <a:off x="7099339" y="1569938"/>
              <a:ext cx="4979293" cy="1485487"/>
            </a:xfrm>
            <a:prstGeom prst="rect">
              <a:avLst/>
            </a:prstGeom>
          </p:spPr>
          <p:txBody>
            <a:bodyPr wrap="square" lIns="0" rIns="0">
              <a:spAutoFit/>
            </a:bodyPr>
            <a:lstStyle/>
            <a:p>
              <a:pPr marL="171416" indent="-171416">
                <a:lnSpc>
                  <a:spcPct val="130000"/>
                </a:lnSpc>
                <a:spcBef>
                  <a:spcPts val="600"/>
                </a:spcBef>
                <a:buFont typeface="Arial" panose="020B0604020202020204" pitchFamily="34" charset="0"/>
                <a:buChar char="•"/>
              </a:pPr>
              <a:r>
                <a:rPr lang="zh-CN" altLang="en-US"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相比计算存储合一方案，性价比</a:t>
              </a:r>
              <a:r>
                <a:rPr lang="zh-CN" altLang="en-US" sz="110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提升</a:t>
              </a:r>
              <a:endParaRPr lang="en-US" altLang="zh-CN" sz="11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467906" lvl="1" indent="-171416">
                <a:lnSpc>
                  <a:spcPct val="130000"/>
                </a:lnSpc>
                <a:spcBef>
                  <a:spcPts val="600"/>
                </a:spcBef>
                <a:buFont typeface="Arial" panose="020B0604020202020204" pitchFamily="34" charset="0"/>
                <a:buChar char="•"/>
              </a:pPr>
              <a:r>
                <a:rPr lang="zh-CN" altLang="en-US"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计算和存储可独立弹性、伸缩，</a:t>
              </a:r>
              <a:r>
                <a:rPr lang="zh-CN" altLang="en-US" sz="110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利用率</a:t>
              </a:r>
              <a:r>
                <a:rPr lang="zh-CN" altLang="en-US" sz="1100" b="1" dirty="0" smtClean="0">
                  <a:latin typeface="Huawei Sans" panose="020C0503030203020204" pitchFamily="34" charset="0"/>
                  <a:ea typeface="方正兰亭黑简体" panose="02000000000000000000" pitchFamily="2" charset="-122"/>
                  <a:sym typeface="Huawei Sans" panose="020C0503030203020204" pitchFamily="34" charset="0"/>
                </a:rPr>
                <a:t>提升</a:t>
              </a:r>
              <a:endParaRPr lang="en-US" altLang="zh-CN" sz="1100" dirty="0">
                <a:latin typeface="Huawei Sans" panose="020C0503030203020204" pitchFamily="34" charset="0"/>
                <a:ea typeface="方正兰亭黑简体" panose="02000000000000000000" pitchFamily="2" charset="-122"/>
                <a:sym typeface="Huawei Sans" panose="020C0503030203020204" pitchFamily="34" charset="0"/>
              </a:endParaRPr>
            </a:p>
            <a:p>
              <a:pPr marL="467906" lvl="1" indent="-171416">
                <a:lnSpc>
                  <a:spcPct val="130000"/>
                </a:lnSpc>
                <a:spcBef>
                  <a:spcPts val="600"/>
                </a:spcBef>
                <a:buFont typeface="Arial" panose="020B0604020202020204" pitchFamily="34" charset="0"/>
                <a:buChar char="•"/>
              </a:pPr>
              <a:r>
                <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OBS </a:t>
              </a:r>
              <a:r>
                <a:rPr lang="zh-CN" altLang="en-US"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通过</a:t>
              </a:r>
              <a:r>
                <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EC</a:t>
              </a:r>
              <a:r>
                <a:rPr lang="zh-CN" altLang="en-US"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替换</a:t>
              </a:r>
              <a:r>
                <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3</a:t>
              </a:r>
              <a:r>
                <a:rPr lang="zh-CN" altLang="en-US"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副本，存储利用率</a:t>
              </a:r>
              <a:r>
                <a:rPr lang="zh-CN" altLang="en-US" sz="110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提升</a:t>
              </a:r>
              <a:endParaRPr lang="en-US" altLang="zh-CN" sz="11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467906" lvl="1" indent="-171416">
                <a:lnSpc>
                  <a:spcPct val="130000"/>
                </a:lnSpc>
                <a:spcBef>
                  <a:spcPts val="600"/>
                </a:spcBef>
                <a:buFont typeface="Arial" panose="020B0604020202020204" pitchFamily="34" charset="0"/>
                <a:buChar char="•"/>
              </a:pPr>
              <a:r>
                <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OBS</a:t>
              </a:r>
              <a:r>
                <a:rPr lang="zh-CN" altLang="en-US"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分级存储，</a:t>
              </a:r>
              <a:r>
                <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&gt;6</a:t>
              </a:r>
              <a:r>
                <a:rPr lang="zh-CN" altLang="en-US"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个月的数据，成本</a:t>
              </a:r>
              <a:r>
                <a:rPr lang="zh-CN" altLang="en-US" sz="110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下降</a:t>
              </a:r>
              <a:endParaRPr lang="en-US" altLang="zh-CN" sz="11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矩形 12"/>
            <p:cNvSpPr/>
            <p:nvPr/>
          </p:nvSpPr>
          <p:spPr>
            <a:xfrm>
              <a:off x="7106260" y="1197269"/>
              <a:ext cx="5294289" cy="341928"/>
            </a:xfrm>
            <a:prstGeom prst="rect">
              <a:avLst/>
            </a:prstGeom>
          </p:spPr>
          <p:txBody>
            <a:bodyPr wrap="square">
              <a:spAutoFit/>
            </a:bodyPr>
            <a:lstStyle/>
            <a:p>
              <a:endParaRPr lang="en-US" altLang="zh-CN" sz="1200" b="1" dirty="0">
                <a:solidFill>
                  <a:prstClr val="white"/>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4" name="Rectangle 3"/>
            <p:cNvSpPr txBox="1">
              <a:spLocks noChangeArrowheads="1"/>
            </p:cNvSpPr>
            <p:nvPr/>
          </p:nvSpPr>
          <p:spPr bwMode="auto">
            <a:xfrm>
              <a:off x="313789" y="2925061"/>
              <a:ext cx="2183917" cy="395165"/>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nSpc>
                  <a:spcPct val="150000"/>
                </a:lnSpc>
                <a:spcBef>
                  <a:spcPts val="300"/>
                </a:spcBef>
                <a:defRPr/>
              </a:pPr>
              <a:r>
                <a:rPr lang="en-US" altLang="zh-CN" sz="1100">
                  <a:solidFill>
                    <a:prstClr val="black">
                      <a:lumMod val="75000"/>
                      <a:lumOff val="25000"/>
                    </a:prst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CloudTable / MRS(</a:t>
              </a:r>
              <a:r>
                <a:rPr lang="en-US" altLang="zh-CN" sz="1100" err="1">
                  <a:solidFill>
                    <a:prstClr val="black">
                      <a:lumMod val="75000"/>
                      <a:lumOff val="25000"/>
                    </a:prst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Hbase</a:t>
              </a:r>
              <a:r>
                <a:rPr lang="en-US" altLang="zh-CN" sz="1100">
                  <a:solidFill>
                    <a:prstClr val="black">
                      <a:lumMod val="75000"/>
                      <a:lumOff val="25000"/>
                    </a:prst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p>
          </p:txBody>
        </p:sp>
        <p:pic>
          <p:nvPicPr>
            <p:cNvPr id="15" name="Picture 3" descr="C:\Users\Administrator\Desktop\P25.png"/>
            <p:cNvPicPr>
              <a:picLocks noChangeAspect="1" noChangeArrowheads="1"/>
            </p:cNvPicPr>
            <p:nvPr/>
          </p:nvPicPr>
          <p:blipFill>
            <a:blip r:embed="rId2" cstate="print">
              <a:lum/>
            </a:blip>
            <a:stretch>
              <a:fillRect/>
            </a:stretch>
          </p:blipFill>
          <p:spPr bwMode="auto">
            <a:xfrm>
              <a:off x="384067" y="5238927"/>
              <a:ext cx="6524048" cy="743514"/>
            </a:xfrm>
            <a:prstGeom prst="rect">
              <a:avLst/>
            </a:prstGeom>
            <a:noFill/>
            <a:ln>
              <a:noFill/>
            </a:ln>
          </p:spPr>
        </p:pic>
        <p:sp>
          <p:nvSpPr>
            <p:cNvPr id="16" name="矩形 15"/>
            <p:cNvSpPr/>
            <p:nvPr/>
          </p:nvSpPr>
          <p:spPr>
            <a:xfrm>
              <a:off x="3159536" y="5301279"/>
              <a:ext cx="870868" cy="570606"/>
            </a:xfrm>
            <a:prstGeom prst="rect">
              <a:avLst/>
            </a:prstGeom>
            <a:noFill/>
          </p:spPr>
          <p:txBody>
            <a:bodyPr wrap="none" lIns="91419" tIns="45709" rIns="91419" bIns="45709">
              <a:spAutoFit/>
            </a:bodyPr>
            <a:lstStyle/>
            <a:p>
              <a:r>
                <a:rPr lang="en-US" altLang="zh-CN" sz="2400" b="1" dirty="0">
                  <a:ln w="0"/>
                  <a:solidFill>
                    <a:srgbClr val="415463"/>
                  </a:solidFill>
                  <a:effectLst>
                    <a:outerShdw blurRad="38100" dist="19050" dir="2700000" algn="tl" rotWithShape="0">
                      <a:prstClr val="black">
                        <a:alpha val="40000"/>
                      </a:prstClr>
                    </a:outerShdw>
                  </a:effectLst>
                  <a:latin typeface="Huawei Sans" panose="020C0503030203020204" pitchFamily="34" charset="0"/>
                  <a:ea typeface="方正兰亭黑简体" panose="02000000000000000000" pitchFamily="2" charset="-122"/>
                  <a:sym typeface="Huawei Sans" panose="020C0503030203020204" pitchFamily="34" charset="0"/>
                </a:rPr>
                <a:t>OBS</a:t>
              </a:r>
              <a:endParaRPr lang="zh-CN" altLang="en-US" sz="2400" b="1" dirty="0">
                <a:ln w="0"/>
                <a:solidFill>
                  <a:srgbClr val="415463"/>
                </a:solidFill>
                <a:effectLst>
                  <a:outerShdw blurRad="38100" dist="19050" dir="2700000" algn="tl" rotWithShape="0">
                    <a:prstClr val="black">
                      <a:alpha val="40000"/>
                    </a:prstClr>
                  </a:outerShdw>
                </a:effectLst>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7" name="Picture 19" descr="\\Bchief-sever180\共享\华为\2016\6月\D-201606417-金融营销材料设计-刘泉\文件\link\组 26.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Lst>
            </a:blip>
            <a:srcRect/>
            <a:stretch>
              <a:fillRect/>
            </a:stretch>
          </p:blipFill>
          <p:spPr bwMode="auto">
            <a:xfrm rot="10800000" flipH="1" flipV="1">
              <a:off x="531468" y="4564529"/>
              <a:ext cx="6197200" cy="914340"/>
            </a:xfrm>
            <a:prstGeom prst="rect">
              <a:avLst/>
            </a:prstGeom>
            <a:noFill/>
          </p:spPr>
        </p:pic>
        <p:sp>
          <p:nvSpPr>
            <p:cNvPr id="18" name="文本框 17"/>
            <p:cNvSpPr txBox="1"/>
            <p:nvPr/>
          </p:nvSpPr>
          <p:spPr>
            <a:xfrm>
              <a:off x="2441688" y="4801076"/>
              <a:ext cx="686304" cy="284940"/>
            </a:xfrm>
            <a:prstGeom prst="rect">
              <a:avLst/>
            </a:prstGeom>
            <a:noFill/>
          </p:spPr>
          <p:txBody>
            <a:bodyPr wrap="square" rtlCol="0">
              <a:spAutoFit/>
            </a:bodyPr>
            <a:lstStyle/>
            <a:p>
              <a:pPr algn="ctr"/>
              <a:r>
                <a:rPr lang="zh-CN" altLang="en-US" sz="9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文件</a:t>
              </a:r>
              <a:endParaRPr lang="en-US" sz="9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文本框 18"/>
            <p:cNvSpPr txBox="1"/>
            <p:nvPr/>
          </p:nvSpPr>
          <p:spPr>
            <a:xfrm>
              <a:off x="3412785" y="4795424"/>
              <a:ext cx="686304" cy="284940"/>
            </a:xfrm>
            <a:prstGeom prst="rect">
              <a:avLst/>
            </a:prstGeom>
            <a:noFill/>
          </p:spPr>
          <p:txBody>
            <a:bodyPr wrap="square" rtlCol="0">
              <a:spAutoFit/>
            </a:bodyPr>
            <a:lstStyle/>
            <a:p>
              <a:pPr algn="ctr"/>
              <a:r>
                <a:rPr lang="zh-CN" altLang="en-US" sz="9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对象</a:t>
              </a:r>
              <a:endParaRPr lang="en-US" sz="9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文本框 19"/>
            <p:cNvSpPr txBox="1"/>
            <p:nvPr/>
          </p:nvSpPr>
          <p:spPr>
            <a:xfrm>
              <a:off x="4225847" y="4795424"/>
              <a:ext cx="686304" cy="284940"/>
            </a:xfrm>
            <a:prstGeom prst="rect">
              <a:avLst/>
            </a:prstGeom>
            <a:noFill/>
          </p:spPr>
          <p:txBody>
            <a:bodyPr wrap="square" rtlCol="0">
              <a:spAutoFit/>
            </a:bodyPr>
            <a:lstStyle/>
            <a:p>
              <a:pPr algn="ctr"/>
              <a:r>
                <a:rPr lang="en-US" altLang="zh-CN" sz="9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HDFS</a:t>
              </a:r>
              <a:endParaRPr lang="en-US" sz="9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文本框 20"/>
            <p:cNvSpPr txBox="1"/>
            <p:nvPr/>
          </p:nvSpPr>
          <p:spPr>
            <a:xfrm>
              <a:off x="2721608" y="5099706"/>
              <a:ext cx="2055816" cy="313434"/>
            </a:xfrm>
            <a:prstGeom prst="rect">
              <a:avLst/>
            </a:prstGeom>
            <a:noFill/>
          </p:spPr>
          <p:txBody>
            <a:bodyPr wrap="square" rtlCol="0">
              <a:spAutoFit/>
            </a:bodyPr>
            <a:lstStyle/>
            <a:p>
              <a:pPr algn="ctr"/>
              <a:r>
                <a:rPr lang="en-US" sz="105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3 </a:t>
              </a:r>
              <a:r>
                <a:rPr lang="en-US" altLang="zh-CN"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in 1</a:t>
              </a:r>
              <a:r>
                <a:rPr lang="zh-CN" alt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协议融合</a:t>
              </a:r>
              <a:endParaRPr lang="en-US" sz="105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2" name="组合 21"/>
            <p:cNvGrpSpPr/>
            <p:nvPr/>
          </p:nvGrpSpPr>
          <p:grpSpPr>
            <a:xfrm>
              <a:off x="657236" y="5763256"/>
              <a:ext cx="1089559" cy="767517"/>
              <a:chOff x="1782611" y="4437112"/>
              <a:chExt cx="1343293" cy="946258"/>
            </a:xfrm>
          </p:grpSpPr>
          <p:sp>
            <p:nvSpPr>
              <p:cNvPr id="61" name="文本框 60"/>
              <p:cNvSpPr txBox="1"/>
              <p:nvPr/>
            </p:nvSpPr>
            <p:spPr>
              <a:xfrm>
                <a:off x="1782611" y="4680776"/>
                <a:ext cx="1343293" cy="702594"/>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同城多</a:t>
                </a:r>
                <a:r>
                  <a:rPr kumimoji="0" lang="en-US" altLang="zh-CN" sz="12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AZ</a:t>
                </a:r>
                <a:r>
                  <a:rPr kumimoji="0" lang="zh-CN" altLang="en-US" sz="12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容灾</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62" name="组合 61"/>
              <p:cNvGrpSpPr/>
              <p:nvPr/>
            </p:nvGrpSpPr>
            <p:grpSpPr>
              <a:xfrm>
                <a:off x="2390958" y="4437112"/>
                <a:ext cx="225603" cy="225603"/>
                <a:chOff x="2205432" y="4410348"/>
                <a:chExt cx="225603" cy="225603"/>
              </a:xfrm>
            </p:grpSpPr>
            <p:sp>
              <p:nvSpPr>
                <p:cNvPr id="63" name="椭圆 62"/>
                <p:cNvSpPr/>
                <p:nvPr/>
              </p:nvSpPr>
              <p:spPr>
                <a:xfrm>
                  <a:off x="2205432" y="4410348"/>
                  <a:ext cx="225603" cy="225603"/>
                </a:xfrm>
                <a:prstGeom prst="ellipse">
                  <a:avLst/>
                </a:prstGeom>
                <a:solidFill>
                  <a:srgbClr val="4BACC6"/>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Freeform 6"/>
                <p:cNvSpPr>
                  <a:spLocks noEditPoints="1"/>
                </p:cNvSpPr>
                <p:nvPr/>
              </p:nvSpPr>
              <p:spPr bwMode="auto">
                <a:xfrm>
                  <a:off x="2259573" y="4444800"/>
                  <a:ext cx="117321" cy="159015"/>
                </a:xfrm>
                <a:custGeom>
                  <a:avLst/>
                  <a:gdLst>
                    <a:gd name="T0" fmla="*/ 138 w 275"/>
                    <a:gd name="T1" fmla="*/ 301 h 373"/>
                    <a:gd name="T2" fmla="*/ 0 w 275"/>
                    <a:gd name="T3" fmla="*/ 254 h 373"/>
                    <a:gd name="T4" fmla="*/ 0 w 275"/>
                    <a:gd name="T5" fmla="*/ 254 h 373"/>
                    <a:gd name="T6" fmla="*/ 0 w 275"/>
                    <a:gd name="T7" fmla="*/ 327 h 373"/>
                    <a:gd name="T8" fmla="*/ 137 w 275"/>
                    <a:gd name="T9" fmla="*/ 373 h 373"/>
                    <a:gd name="T10" fmla="*/ 274 w 275"/>
                    <a:gd name="T11" fmla="*/ 327 h 373"/>
                    <a:gd name="T12" fmla="*/ 275 w 275"/>
                    <a:gd name="T13" fmla="*/ 327 h 373"/>
                    <a:gd name="T14" fmla="*/ 275 w 275"/>
                    <a:gd name="T15" fmla="*/ 253 h 373"/>
                    <a:gd name="T16" fmla="*/ 138 w 275"/>
                    <a:gd name="T17" fmla="*/ 301 h 373"/>
                    <a:gd name="T18" fmla="*/ 138 w 275"/>
                    <a:gd name="T19" fmla="*/ 301 h 373"/>
                    <a:gd name="T20" fmla="*/ 138 w 275"/>
                    <a:gd name="T21" fmla="*/ 301 h 373"/>
                    <a:gd name="T22" fmla="*/ 138 w 275"/>
                    <a:gd name="T23" fmla="*/ 199 h 373"/>
                    <a:gd name="T24" fmla="*/ 0 w 275"/>
                    <a:gd name="T25" fmla="*/ 152 h 373"/>
                    <a:gd name="T26" fmla="*/ 0 w 275"/>
                    <a:gd name="T27" fmla="*/ 152 h 373"/>
                    <a:gd name="T28" fmla="*/ 0 w 275"/>
                    <a:gd name="T29" fmla="*/ 226 h 373"/>
                    <a:gd name="T30" fmla="*/ 137 w 275"/>
                    <a:gd name="T31" fmla="*/ 272 h 373"/>
                    <a:gd name="T32" fmla="*/ 274 w 275"/>
                    <a:gd name="T33" fmla="*/ 226 h 373"/>
                    <a:gd name="T34" fmla="*/ 275 w 275"/>
                    <a:gd name="T35" fmla="*/ 226 h 373"/>
                    <a:gd name="T36" fmla="*/ 275 w 275"/>
                    <a:gd name="T37" fmla="*/ 152 h 373"/>
                    <a:gd name="T38" fmla="*/ 138 w 275"/>
                    <a:gd name="T39" fmla="*/ 199 h 373"/>
                    <a:gd name="T40" fmla="*/ 138 w 275"/>
                    <a:gd name="T41" fmla="*/ 199 h 373"/>
                    <a:gd name="T42" fmla="*/ 138 w 275"/>
                    <a:gd name="T43" fmla="*/ 199 h 373"/>
                    <a:gd name="T44" fmla="*/ 275 w 275"/>
                    <a:gd name="T45" fmla="*/ 47 h 373"/>
                    <a:gd name="T46" fmla="*/ 275 w 275"/>
                    <a:gd name="T47" fmla="*/ 47 h 373"/>
                    <a:gd name="T48" fmla="*/ 137 w 275"/>
                    <a:gd name="T49" fmla="*/ 0 h 373"/>
                    <a:gd name="T50" fmla="*/ 0 w 275"/>
                    <a:gd name="T51" fmla="*/ 47 h 373"/>
                    <a:gd name="T52" fmla="*/ 0 w 275"/>
                    <a:gd name="T53" fmla="*/ 121 h 373"/>
                    <a:gd name="T54" fmla="*/ 137 w 275"/>
                    <a:gd name="T55" fmla="*/ 167 h 373"/>
                    <a:gd name="T56" fmla="*/ 274 w 275"/>
                    <a:gd name="T57" fmla="*/ 121 h 373"/>
                    <a:gd name="T58" fmla="*/ 275 w 275"/>
                    <a:gd name="T59" fmla="*/ 121 h 373"/>
                    <a:gd name="T60" fmla="*/ 275 w 275"/>
                    <a:gd name="T61" fmla="*/ 47 h 373"/>
                    <a:gd name="T62" fmla="*/ 138 w 275"/>
                    <a:gd name="T63" fmla="*/ 80 h 373"/>
                    <a:gd name="T64" fmla="*/ 35 w 275"/>
                    <a:gd name="T65" fmla="*/ 45 h 373"/>
                    <a:gd name="T66" fmla="*/ 138 w 275"/>
                    <a:gd name="T67" fmla="*/ 10 h 373"/>
                    <a:gd name="T68" fmla="*/ 240 w 275"/>
                    <a:gd name="T69" fmla="*/ 45 h 373"/>
                    <a:gd name="T70" fmla="*/ 138 w 275"/>
                    <a:gd name="T71" fmla="*/ 80 h 373"/>
                    <a:gd name="T72" fmla="*/ 138 w 275"/>
                    <a:gd name="T73" fmla="*/ 80 h 373"/>
                    <a:gd name="T74" fmla="*/ 138 w 275"/>
                    <a:gd name="T75" fmla="*/ 8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5" h="373">
                      <a:moveTo>
                        <a:pt x="138" y="301"/>
                      </a:moveTo>
                      <a:cubicBezTo>
                        <a:pt x="62" y="301"/>
                        <a:pt x="0" y="280"/>
                        <a:pt x="0" y="254"/>
                      </a:cubicBezTo>
                      <a:cubicBezTo>
                        <a:pt x="0" y="254"/>
                        <a:pt x="0" y="254"/>
                        <a:pt x="0" y="254"/>
                      </a:cubicBezTo>
                      <a:cubicBezTo>
                        <a:pt x="0" y="327"/>
                        <a:pt x="0" y="327"/>
                        <a:pt x="0" y="327"/>
                      </a:cubicBezTo>
                      <a:cubicBezTo>
                        <a:pt x="2" y="353"/>
                        <a:pt x="63" y="373"/>
                        <a:pt x="137" y="373"/>
                      </a:cubicBezTo>
                      <a:cubicBezTo>
                        <a:pt x="212" y="373"/>
                        <a:pt x="273" y="353"/>
                        <a:pt x="274" y="327"/>
                      </a:cubicBezTo>
                      <a:cubicBezTo>
                        <a:pt x="275" y="327"/>
                        <a:pt x="275" y="327"/>
                        <a:pt x="275" y="327"/>
                      </a:cubicBezTo>
                      <a:cubicBezTo>
                        <a:pt x="275" y="253"/>
                        <a:pt x="275" y="253"/>
                        <a:pt x="275" y="253"/>
                      </a:cubicBezTo>
                      <a:cubicBezTo>
                        <a:pt x="275" y="280"/>
                        <a:pt x="213" y="301"/>
                        <a:pt x="138" y="301"/>
                      </a:cubicBezTo>
                      <a:close/>
                      <a:moveTo>
                        <a:pt x="138" y="301"/>
                      </a:moveTo>
                      <a:cubicBezTo>
                        <a:pt x="138" y="301"/>
                        <a:pt x="138" y="301"/>
                        <a:pt x="138" y="301"/>
                      </a:cubicBezTo>
                      <a:moveTo>
                        <a:pt x="138" y="199"/>
                      </a:moveTo>
                      <a:cubicBezTo>
                        <a:pt x="62" y="199"/>
                        <a:pt x="0" y="178"/>
                        <a:pt x="0" y="152"/>
                      </a:cubicBezTo>
                      <a:cubicBezTo>
                        <a:pt x="0" y="152"/>
                        <a:pt x="0" y="152"/>
                        <a:pt x="0" y="152"/>
                      </a:cubicBezTo>
                      <a:cubicBezTo>
                        <a:pt x="0" y="226"/>
                        <a:pt x="0" y="226"/>
                        <a:pt x="0" y="226"/>
                      </a:cubicBezTo>
                      <a:cubicBezTo>
                        <a:pt x="2" y="251"/>
                        <a:pt x="63" y="272"/>
                        <a:pt x="137" y="272"/>
                      </a:cubicBezTo>
                      <a:cubicBezTo>
                        <a:pt x="212" y="272"/>
                        <a:pt x="273" y="251"/>
                        <a:pt x="274" y="226"/>
                      </a:cubicBezTo>
                      <a:cubicBezTo>
                        <a:pt x="275" y="226"/>
                        <a:pt x="275" y="226"/>
                        <a:pt x="275" y="226"/>
                      </a:cubicBezTo>
                      <a:cubicBezTo>
                        <a:pt x="275" y="152"/>
                        <a:pt x="275" y="152"/>
                        <a:pt x="275" y="152"/>
                      </a:cubicBezTo>
                      <a:cubicBezTo>
                        <a:pt x="275" y="178"/>
                        <a:pt x="213" y="199"/>
                        <a:pt x="138" y="199"/>
                      </a:cubicBezTo>
                      <a:close/>
                      <a:moveTo>
                        <a:pt x="138" y="199"/>
                      </a:moveTo>
                      <a:cubicBezTo>
                        <a:pt x="138" y="199"/>
                        <a:pt x="138" y="199"/>
                        <a:pt x="138" y="199"/>
                      </a:cubicBezTo>
                      <a:moveTo>
                        <a:pt x="275" y="47"/>
                      </a:moveTo>
                      <a:cubicBezTo>
                        <a:pt x="275" y="47"/>
                        <a:pt x="275" y="47"/>
                        <a:pt x="275" y="47"/>
                      </a:cubicBezTo>
                      <a:cubicBezTo>
                        <a:pt x="275" y="21"/>
                        <a:pt x="213" y="0"/>
                        <a:pt x="137" y="0"/>
                      </a:cubicBezTo>
                      <a:cubicBezTo>
                        <a:pt x="62" y="0"/>
                        <a:pt x="0" y="21"/>
                        <a:pt x="0" y="47"/>
                      </a:cubicBezTo>
                      <a:cubicBezTo>
                        <a:pt x="0" y="121"/>
                        <a:pt x="0" y="121"/>
                        <a:pt x="0" y="121"/>
                      </a:cubicBezTo>
                      <a:cubicBezTo>
                        <a:pt x="2" y="147"/>
                        <a:pt x="63" y="167"/>
                        <a:pt x="137" y="167"/>
                      </a:cubicBezTo>
                      <a:cubicBezTo>
                        <a:pt x="212" y="167"/>
                        <a:pt x="273" y="147"/>
                        <a:pt x="274" y="121"/>
                      </a:cubicBezTo>
                      <a:cubicBezTo>
                        <a:pt x="275" y="121"/>
                        <a:pt x="275" y="121"/>
                        <a:pt x="275" y="121"/>
                      </a:cubicBezTo>
                      <a:lnTo>
                        <a:pt x="275" y="47"/>
                      </a:lnTo>
                      <a:close/>
                      <a:moveTo>
                        <a:pt x="138" y="80"/>
                      </a:moveTo>
                      <a:cubicBezTo>
                        <a:pt x="81" y="80"/>
                        <a:pt x="35" y="64"/>
                        <a:pt x="35" y="45"/>
                      </a:cubicBezTo>
                      <a:cubicBezTo>
                        <a:pt x="35" y="26"/>
                        <a:pt x="81" y="10"/>
                        <a:pt x="138" y="10"/>
                      </a:cubicBezTo>
                      <a:cubicBezTo>
                        <a:pt x="194" y="10"/>
                        <a:pt x="240" y="26"/>
                        <a:pt x="240" y="45"/>
                      </a:cubicBezTo>
                      <a:cubicBezTo>
                        <a:pt x="240" y="64"/>
                        <a:pt x="194" y="80"/>
                        <a:pt x="138" y="80"/>
                      </a:cubicBezTo>
                      <a:close/>
                      <a:moveTo>
                        <a:pt x="138" y="80"/>
                      </a:moveTo>
                      <a:cubicBezTo>
                        <a:pt x="138" y="80"/>
                        <a:pt x="138" y="80"/>
                        <a:pt x="138" y="80"/>
                      </a:cubicBezTo>
                    </a:path>
                  </a:pathLst>
                </a:custGeom>
                <a:solidFill>
                  <a:sysClr val="window" lastClr="FFFFF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23" name="组合 22"/>
            <p:cNvGrpSpPr/>
            <p:nvPr/>
          </p:nvGrpSpPr>
          <p:grpSpPr>
            <a:xfrm>
              <a:off x="4173861" y="5861953"/>
              <a:ext cx="927986" cy="780714"/>
              <a:chOff x="3176473" y="4596497"/>
              <a:chExt cx="976094" cy="962531"/>
            </a:xfrm>
          </p:grpSpPr>
          <p:sp>
            <p:nvSpPr>
              <p:cNvPr id="57" name="文本框 56"/>
              <p:cNvSpPr txBox="1"/>
              <p:nvPr/>
            </p:nvSpPr>
            <p:spPr>
              <a:xfrm>
                <a:off x="3176473" y="4903272"/>
                <a:ext cx="976094" cy="655756"/>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100%</a:t>
                </a:r>
                <a:r>
                  <a:rPr kumimoji="0" lang="zh-CN" altLang="en-US" sz="11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文件语义支持</a:t>
                </a:r>
                <a:endParaRPr kumimoji="0" lang="zh-CN" altLang="en-US" sz="11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58" name="组合 57"/>
              <p:cNvGrpSpPr/>
              <p:nvPr/>
            </p:nvGrpSpPr>
            <p:grpSpPr>
              <a:xfrm>
                <a:off x="3547191" y="4596497"/>
                <a:ext cx="233586" cy="233586"/>
                <a:chOff x="3312088" y="4444099"/>
                <a:chExt cx="384430" cy="384430"/>
              </a:xfrm>
            </p:grpSpPr>
            <p:sp>
              <p:nvSpPr>
                <p:cNvPr id="59" name="椭圆 58"/>
                <p:cNvSpPr/>
                <p:nvPr/>
              </p:nvSpPr>
              <p:spPr>
                <a:xfrm>
                  <a:off x="3312088" y="4444099"/>
                  <a:ext cx="384430" cy="384430"/>
                </a:xfrm>
                <a:prstGeom prst="ellipse">
                  <a:avLst/>
                </a:prstGeom>
                <a:solidFill>
                  <a:srgbClr val="4BACC6"/>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 name="Freeform 7"/>
                <p:cNvSpPr>
                  <a:spLocks noEditPoints="1"/>
                </p:cNvSpPr>
                <p:nvPr/>
              </p:nvSpPr>
              <p:spPr bwMode="auto">
                <a:xfrm>
                  <a:off x="3388223" y="4529126"/>
                  <a:ext cx="232156" cy="214372"/>
                </a:xfrm>
                <a:custGeom>
                  <a:avLst/>
                  <a:gdLst>
                    <a:gd name="T0" fmla="*/ 414 w 424"/>
                    <a:gd name="T1" fmla="*/ 48 h 377"/>
                    <a:gd name="T2" fmla="*/ 193 w 424"/>
                    <a:gd name="T3" fmla="*/ 48 h 377"/>
                    <a:gd name="T4" fmla="*/ 165 w 424"/>
                    <a:gd name="T5" fmla="*/ 8 h 377"/>
                    <a:gd name="T6" fmla="*/ 163 w 424"/>
                    <a:gd name="T7" fmla="*/ 5 h 377"/>
                    <a:gd name="T8" fmla="*/ 155 w 424"/>
                    <a:gd name="T9" fmla="*/ 0 h 377"/>
                    <a:gd name="T10" fmla="*/ 10 w 424"/>
                    <a:gd name="T11" fmla="*/ 0 h 377"/>
                    <a:gd name="T12" fmla="*/ 0 w 424"/>
                    <a:gd name="T13" fmla="*/ 10 h 377"/>
                    <a:gd name="T14" fmla="*/ 0 w 424"/>
                    <a:gd name="T15" fmla="*/ 368 h 377"/>
                    <a:gd name="T16" fmla="*/ 10 w 424"/>
                    <a:gd name="T17" fmla="*/ 377 h 377"/>
                    <a:gd name="T18" fmla="*/ 415 w 424"/>
                    <a:gd name="T19" fmla="*/ 377 h 377"/>
                    <a:gd name="T20" fmla="*/ 424 w 424"/>
                    <a:gd name="T21" fmla="*/ 368 h 377"/>
                    <a:gd name="T22" fmla="*/ 424 w 424"/>
                    <a:gd name="T23" fmla="*/ 57 h 377"/>
                    <a:gd name="T24" fmla="*/ 414 w 424"/>
                    <a:gd name="T25" fmla="*/ 48 h 377"/>
                    <a:gd name="T26" fmla="*/ 215 w 424"/>
                    <a:gd name="T27" fmla="*/ 127 h 377"/>
                    <a:gd name="T28" fmla="*/ 219 w 424"/>
                    <a:gd name="T29" fmla="*/ 128 h 377"/>
                    <a:gd name="T30" fmla="*/ 391 w 424"/>
                    <a:gd name="T31" fmla="*/ 128 h 377"/>
                    <a:gd name="T32" fmla="*/ 391 w 424"/>
                    <a:gd name="T33" fmla="*/ 345 h 377"/>
                    <a:gd name="T34" fmla="*/ 33 w 424"/>
                    <a:gd name="T35" fmla="*/ 345 h 377"/>
                    <a:gd name="T36" fmla="*/ 33 w 424"/>
                    <a:gd name="T37" fmla="*/ 33 h 377"/>
                    <a:gd name="T38" fmla="*/ 143 w 424"/>
                    <a:gd name="T39" fmla="*/ 33 h 377"/>
                    <a:gd name="T40" fmla="*/ 173 w 424"/>
                    <a:gd name="T41" fmla="*/ 76 h 377"/>
                    <a:gd name="T42" fmla="*/ 174 w 424"/>
                    <a:gd name="T43" fmla="*/ 77 h 377"/>
                    <a:gd name="T44" fmla="*/ 205 w 424"/>
                    <a:gd name="T45" fmla="*/ 121 h 377"/>
                    <a:gd name="T46" fmla="*/ 215 w 424"/>
                    <a:gd name="T47" fmla="*/ 127 h 377"/>
                    <a:gd name="T48" fmla="*/ 217 w 424"/>
                    <a:gd name="T49" fmla="*/ 80 h 377"/>
                    <a:gd name="T50" fmla="*/ 391 w 424"/>
                    <a:gd name="T51" fmla="*/ 80 h 377"/>
                    <a:gd name="T52" fmla="*/ 391 w 424"/>
                    <a:gd name="T53" fmla="*/ 95 h 377"/>
                    <a:gd name="T54" fmla="*/ 227 w 424"/>
                    <a:gd name="T55" fmla="*/ 95 h 377"/>
                    <a:gd name="T56" fmla="*/ 217 w 424"/>
                    <a:gd name="T57" fmla="*/ 80 h 377"/>
                    <a:gd name="T58" fmla="*/ 217 w 424"/>
                    <a:gd name="T59" fmla="*/ 80 h 377"/>
                    <a:gd name="T60" fmla="*/ 217 w 424"/>
                    <a:gd name="T61" fmla="*/ 80 h 377"/>
                    <a:gd name="T62" fmla="*/ 126 w 424"/>
                    <a:gd name="T63" fmla="*/ 176 h 377"/>
                    <a:gd name="T64" fmla="*/ 126 w 424"/>
                    <a:gd name="T65" fmla="*/ 295 h 377"/>
                    <a:gd name="T66" fmla="*/ 129 w 424"/>
                    <a:gd name="T67" fmla="*/ 298 h 377"/>
                    <a:gd name="T68" fmla="*/ 338 w 424"/>
                    <a:gd name="T69" fmla="*/ 298 h 377"/>
                    <a:gd name="T70" fmla="*/ 341 w 424"/>
                    <a:gd name="T71" fmla="*/ 295 h 377"/>
                    <a:gd name="T72" fmla="*/ 341 w 424"/>
                    <a:gd name="T73" fmla="*/ 176 h 377"/>
                    <a:gd name="T74" fmla="*/ 338 w 424"/>
                    <a:gd name="T75" fmla="*/ 173 h 377"/>
                    <a:gd name="T76" fmla="*/ 129 w 424"/>
                    <a:gd name="T77" fmla="*/ 173 h 377"/>
                    <a:gd name="T78" fmla="*/ 126 w 424"/>
                    <a:gd name="T79" fmla="*/ 176 h 377"/>
                    <a:gd name="T80" fmla="*/ 152 w 424"/>
                    <a:gd name="T81" fmla="*/ 275 h 377"/>
                    <a:gd name="T82" fmla="*/ 152 w 424"/>
                    <a:gd name="T83" fmla="*/ 197 h 377"/>
                    <a:gd name="T84" fmla="*/ 315 w 424"/>
                    <a:gd name="T85" fmla="*/ 197 h 377"/>
                    <a:gd name="T86" fmla="*/ 315 w 424"/>
                    <a:gd name="T87" fmla="*/ 275 h 377"/>
                    <a:gd name="T88" fmla="*/ 152 w 424"/>
                    <a:gd name="T89" fmla="*/ 275 h 377"/>
                    <a:gd name="T90" fmla="*/ 152 w 424"/>
                    <a:gd name="T91" fmla="*/ 275 h 377"/>
                    <a:gd name="T92" fmla="*/ 152 w 424"/>
                    <a:gd name="T93" fmla="*/ 275 h 377"/>
                    <a:gd name="T94" fmla="*/ 273 w 424"/>
                    <a:gd name="T95" fmla="*/ 226 h 377"/>
                    <a:gd name="T96" fmla="*/ 240 w 424"/>
                    <a:gd name="T97" fmla="*/ 226 h 377"/>
                    <a:gd name="T98" fmla="*/ 230 w 424"/>
                    <a:gd name="T99" fmla="*/ 236 h 377"/>
                    <a:gd name="T100" fmla="*/ 240 w 424"/>
                    <a:gd name="T101" fmla="*/ 246 h 377"/>
                    <a:gd name="T102" fmla="*/ 273 w 424"/>
                    <a:gd name="T103" fmla="*/ 246 h 377"/>
                    <a:gd name="T104" fmla="*/ 283 w 424"/>
                    <a:gd name="T105" fmla="*/ 236 h 377"/>
                    <a:gd name="T106" fmla="*/ 273 w 424"/>
                    <a:gd name="T107" fmla="*/ 226 h 377"/>
                    <a:gd name="T108" fmla="*/ 205 w 424"/>
                    <a:gd name="T109" fmla="*/ 226 h 377"/>
                    <a:gd name="T110" fmla="*/ 197 w 424"/>
                    <a:gd name="T111" fmla="*/ 226 h 377"/>
                    <a:gd name="T112" fmla="*/ 187 w 424"/>
                    <a:gd name="T113" fmla="*/ 236 h 377"/>
                    <a:gd name="T114" fmla="*/ 197 w 424"/>
                    <a:gd name="T115" fmla="*/ 246 h 377"/>
                    <a:gd name="T116" fmla="*/ 205 w 424"/>
                    <a:gd name="T117" fmla="*/ 246 h 377"/>
                    <a:gd name="T118" fmla="*/ 216 w 424"/>
                    <a:gd name="T119" fmla="*/ 236 h 377"/>
                    <a:gd name="T120" fmla="*/ 205 w 424"/>
                    <a:gd name="T121" fmla="*/ 226 h 377"/>
                    <a:gd name="T122" fmla="*/ 205 w 424"/>
                    <a:gd name="T123" fmla="*/ 226 h 377"/>
                    <a:gd name="T124" fmla="*/ 205 w 424"/>
                    <a:gd name="T125" fmla="*/ 226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4" h="377">
                      <a:moveTo>
                        <a:pt x="414" y="48"/>
                      </a:moveTo>
                      <a:cubicBezTo>
                        <a:pt x="193" y="48"/>
                        <a:pt x="193" y="48"/>
                        <a:pt x="193" y="48"/>
                      </a:cubicBezTo>
                      <a:cubicBezTo>
                        <a:pt x="165" y="8"/>
                        <a:pt x="165" y="8"/>
                        <a:pt x="165" y="8"/>
                      </a:cubicBezTo>
                      <a:cubicBezTo>
                        <a:pt x="163" y="5"/>
                        <a:pt x="163" y="5"/>
                        <a:pt x="163" y="5"/>
                      </a:cubicBezTo>
                      <a:cubicBezTo>
                        <a:pt x="161" y="2"/>
                        <a:pt x="158" y="0"/>
                        <a:pt x="155" y="0"/>
                      </a:cubicBezTo>
                      <a:cubicBezTo>
                        <a:pt x="10" y="0"/>
                        <a:pt x="10" y="0"/>
                        <a:pt x="10" y="0"/>
                      </a:cubicBezTo>
                      <a:cubicBezTo>
                        <a:pt x="5" y="0"/>
                        <a:pt x="0" y="5"/>
                        <a:pt x="0" y="10"/>
                      </a:cubicBezTo>
                      <a:cubicBezTo>
                        <a:pt x="0" y="368"/>
                        <a:pt x="0" y="368"/>
                        <a:pt x="0" y="368"/>
                      </a:cubicBezTo>
                      <a:cubicBezTo>
                        <a:pt x="0" y="373"/>
                        <a:pt x="5" y="377"/>
                        <a:pt x="10" y="377"/>
                      </a:cubicBezTo>
                      <a:cubicBezTo>
                        <a:pt x="415" y="377"/>
                        <a:pt x="415" y="377"/>
                        <a:pt x="415" y="377"/>
                      </a:cubicBezTo>
                      <a:cubicBezTo>
                        <a:pt x="420" y="377"/>
                        <a:pt x="424" y="373"/>
                        <a:pt x="424" y="368"/>
                      </a:cubicBezTo>
                      <a:cubicBezTo>
                        <a:pt x="424" y="57"/>
                        <a:pt x="424" y="57"/>
                        <a:pt x="424" y="57"/>
                      </a:cubicBezTo>
                      <a:cubicBezTo>
                        <a:pt x="424" y="52"/>
                        <a:pt x="420" y="48"/>
                        <a:pt x="414" y="48"/>
                      </a:cubicBezTo>
                      <a:close/>
                      <a:moveTo>
                        <a:pt x="215" y="127"/>
                      </a:moveTo>
                      <a:cubicBezTo>
                        <a:pt x="216" y="127"/>
                        <a:pt x="217" y="128"/>
                        <a:pt x="219" y="128"/>
                      </a:cubicBezTo>
                      <a:cubicBezTo>
                        <a:pt x="391" y="128"/>
                        <a:pt x="391" y="128"/>
                        <a:pt x="391" y="128"/>
                      </a:cubicBezTo>
                      <a:cubicBezTo>
                        <a:pt x="391" y="345"/>
                        <a:pt x="391" y="345"/>
                        <a:pt x="391" y="345"/>
                      </a:cubicBezTo>
                      <a:cubicBezTo>
                        <a:pt x="33" y="345"/>
                        <a:pt x="33" y="345"/>
                        <a:pt x="33" y="345"/>
                      </a:cubicBezTo>
                      <a:cubicBezTo>
                        <a:pt x="33" y="33"/>
                        <a:pt x="33" y="33"/>
                        <a:pt x="33" y="33"/>
                      </a:cubicBezTo>
                      <a:cubicBezTo>
                        <a:pt x="143" y="33"/>
                        <a:pt x="143" y="33"/>
                        <a:pt x="143" y="33"/>
                      </a:cubicBezTo>
                      <a:cubicBezTo>
                        <a:pt x="173" y="76"/>
                        <a:pt x="173" y="76"/>
                        <a:pt x="173" y="76"/>
                      </a:cubicBezTo>
                      <a:cubicBezTo>
                        <a:pt x="174" y="77"/>
                        <a:pt x="174" y="77"/>
                        <a:pt x="174" y="77"/>
                      </a:cubicBezTo>
                      <a:cubicBezTo>
                        <a:pt x="205" y="121"/>
                        <a:pt x="205" y="121"/>
                        <a:pt x="205" y="121"/>
                      </a:cubicBezTo>
                      <a:cubicBezTo>
                        <a:pt x="208" y="124"/>
                        <a:pt x="211" y="126"/>
                        <a:pt x="215" y="127"/>
                      </a:cubicBezTo>
                      <a:close/>
                      <a:moveTo>
                        <a:pt x="217" y="80"/>
                      </a:moveTo>
                      <a:cubicBezTo>
                        <a:pt x="391" y="80"/>
                        <a:pt x="391" y="80"/>
                        <a:pt x="391" y="80"/>
                      </a:cubicBezTo>
                      <a:cubicBezTo>
                        <a:pt x="391" y="95"/>
                        <a:pt x="391" y="95"/>
                        <a:pt x="391" y="95"/>
                      </a:cubicBezTo>
                      <a:cubicBezTo>
                        <a:pt x="227" y="95"/>
                        <a:pt x="227" y="95"/>
                        <a:pt x="227" y="95"/>
                      </a:cubicBezTo>
                      <a:lnTo>
                        <a:pt x="217" y="80"/>
                      </a:lnTo>
                      <a:close/>
                      <a:moveTo>
                        <a:pt x="217" y="80"/>
                      </a:moveTo>
                      <a:cubicBezTo>
                        <a:pt x="217" y="80"/>
                        <a:pt x="217" y="80"/>
                        <a:pt x="217" y="80"/>
                      </a:cubicBezTo>
                      <a:moveTo>
                        <a:pt x="126" y="176"/>
                      </a:moveTo>
                      <a:cubicBezTo>
                        <a:pt x="126" y="295"/>
                        <a:pt x="126" y="295"/>
                        <a:pt x="126" y="295"/>
                      </a:cubicBezTo>
                      <a:cubicBezTo>
                        <a:pt x="126" y="297"/>
                        <a:pt x="127" y="298"/>
                        <a:pt x="129" y="298"/>
                      </a:cubicBezTo>
                      <a:cubicBezTo>
                        <a:pt x="338" y="298"/>
                        <a:pt x="338" y="298"/>
                        <a:pt x="338" y="298"/>
                      </a:cubicBezTo>
                      <a:cubicBezTo>
                        <a:pt x="339" y="298"/>
                        <a:pt x="341" y="297"/>
                        <a:pt x="341" y="295"/>
                      </a:cubicBezTo>
                      <a:cubicBezTo>
                        <a:pt x="341" y="176"/>
                        <a:pt x="341" y="176"/>
                        <a:pt x="341" y="176"/>
                      </a:cubicBezTo>
                      <a:cubicBezTo>
                        <a:pt x="341" y="175"/>
                        <a:pt x="339" y="173"/>
                        <a:pt x="338" y="173"/>
                      </a:cubicBezTo>
                      <a:cubicBezTo>
                        <a:pt x="129" y="173"/>
                        <a:pt x="129" y="173"/>
                        <a:pt x="129" y="173"/>
                      </a:cubicBezTo>
                      <a:cubicBezTo>
                        <a:pt x="127" y="173"/>
                        <a:pt x="126" y="175"/>
                        <a:pt x="126" y="176"/>
                      </a:cubicBezTo>
                      <a:close/>
                      <a:moveTo>
                        <a:pt x="152" y="275"/>
                      </a:moveTo>
                      <a:cubicBezTo>
                        <a:pt x="152" y="197"/>
                        <a:pt x="152" y="197"/>
                        <a:pt x="152" y="197"/>
                      </a:cubicBezTo>
                      <a:cubicBezTo>
                        <a:pt x="315" y="197"/>
                        <a:pt x="315" y="197"/>
                        <a:pt x="315" y="197"/>
                      </a:cubicBezTo>
                      <a:cubicBezTo>
                        <a:pt x="315" y="275"/>
                        <a:pt x="315" y="275"/>
                        <a:pt x="315" y="275"/>
                      </a:cubicBezTo>
                      <a:lnTo>
                        <a:pt x="152" y="275"/>
                      </a:lnTo>
                      <a:close/>
                      <a:moveTo>
                        <a:pt x="152" y="275"/>
                      </a:moveTo>
                      <a:cubicBezTo>
                        <a:pt x="152" y="275"/>
                        <a:pt x="152" y="275"/>
                        <a:pt x="152" y="275"/>
                      </a:cubicBezTo>
                      <a:moveTo>
                        <a:pt x="273" y="226"/>
                      </a:moveTo>
                      <a:cubicBezTo>
                        <a:pt x="240" y="226"/>
                        <a:pt x="240" y="226"/>
                        <a:pt x="240" y="226"/>
                      </a:cubicBezTo>
                      <a:cubicBezTo>
                        <a:pt x="235" y="226"/>
                        <a:pt x="230" y="230"/>
                        <a:pt x="230" y="236"/>
                      </a:cubicBezTo>
                      <a:cubicBezTo>
                        <a:pt x="230" y="241"/>
                        <a:pt x="235" y="246"/>
                        <a:pt x="240" y="246"/>
                      </a:cubicBezTo>
                      <a:cubicBezTo>
                        <a:pt x="273" y="246"/>
                        <a:pt x="273" y="246"/>
                        <a:pt x="273" y="246"/>
                      </a:cubicBezTo>
                      <a:cubicBezTo>
                        <a:pt x="279" y="246"/>
                        <a:pt x="283" y="241"/>
                        <a:pt x="283" y="236"/>
                      </a:cubicBezTo>
                      <a:cubicBezTo>
                        <a:pt x="283" y="230"/>
                        <a:pt x="279" y="226"/>
                        <a:pt x="273" y="226"/>
                      </a:cubicBezTo>
                      <a:close/>
                      <a:moveTo>
                        <a:pt x="205" y="226"/>
                      </a:moveTo>
                      <a:cubicBezTo>
                        <a:pt x="197" y="226"/>
                        <a:pt x="197" y="226"/>
                        <a:pt x="197" y="226"/>
                      </a:cubicBezTo>
                      <a:cubicBezTo>
                        <a:pt x="191" y="226"/>
                        <a:pt x="187" y="230"/>
                        <a:pt x="187" y="236"/>
                      </a:cubicBezTo>
                      <a:cubicBezTo>
                        <a:pt x="187" y="241"/>
                        <a:pt x="192" y="246"/>
                        <a:pt x="197" y="246"/>
                      </a:cubicBezTo>
                      <a:cubicBezTo>
                        <a:pt x="205" y="246"/>
                        <a:pt x="205" y="246"/>
                        <a:pt x="205" y="246"/>
                      </a:cubicBezTo>
                      <a:cubicBezTo>
                        <a:pt x="211" y="246"/>
                        <a:pt x="216" y="241"/>
                        <a:pt x="216" y="236"/>
                      </a:cubicBezTo>
                      <a:cubicBezTo>
                        <a:pt x="216" y="230"/>
                        <a:pt x="211" y="226"/>
                        <a:pt x="205" y="226"/>
                      </a:cubicBezTo>
                      <a:close/>
                      <a:moveTo>
                        <a:pt x="205" y="226"/>
                      </a:moveTo>
                      <a:cubicBezTo>
                        <a:pt x="205" y="226"/>
                        <a:pt x="205" y="226"/>
                        <a:pt x="205" y="226"/>
                      </a:cubicBezTo>
                    </a:path>
                  </a:pathLst>
                </a:custGeom>
                <a:solidFill>
                  <a:sysClr val="window" lastClr="FFFFF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24" name="组合 23"/>
            <p:cNvGrpSpPr/>
            <p:nvPr/>
          </p:nvGrpSpPr>
          <p:grpSpPr>
            <a:xfrm>
              <a:off x="3259692" y="5888175"/>
              <a:ext cx="666299" cy="767826"/>
              <a:chOff x="6139643" y="4522011"/>
              <a:chExt cx="821465" cy="946639"/>
            </a:xfrm>
          </p:grpSpPr>
          <p:grpSp>
            <p:nvGrpSpPr>
              <p:cNvPr id="53" name="组合 52"/>
              <p:cNvGrpSpPr/>
              <p:nvPr/>
            </p:nvGrpSpPr>
            <p:grpSpPr>
              <a:xfrm>
                <a:off x="6379311" y="4522011"/>
                <a:ext cx="247748" cy="247748"/>
                <a:chOff x="6246127" y="4357224"/>
                <a:chExt cx="384430" cy="384430"/>
              </a:xfrm>
            </p:grpSpPr>
            <p:sp>
              <p:nvSpPr>
                <p:cNvPr id="55" name="椭圆 54"/>
                <p:cNvSpPr/>
                <p:nvPr/>
              </p:nvSpPr>
              <p:spPr>
                <a:xfrm>
                  <a:off x="6246127" y="4357224"/>
                  <a:ext cx="384430" cy="384430"/>
                </a:xfrm>
                <a:prstGeom prst="ellipse">
                  <a:avLst/>
                </a:prstGeom>
                <a:solidFill>
                  <a:srgbClr val="4BACC6"/>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Freeform 8"/>
                <p:cNvSpPr>
                  <a:spLocks noEditPoints="1"/>
                </p:cNvSpPr>
                <p:nvPr/>
              </p:nvSpPr>
              <p:spPr bwMode="auto">
                <a:xfrm>
                  <a:off x="6321158" y="4428756"/>
                  <a:ext cx="226867" cy="227374"/>
                </a:xfrm>
                <a:custGeom>
                  <a:avLst/>
                  <a:gdLst>
                    <a:gd name="T0" fmla="*/ 784 w 895"/>
                    <a:gd name="T1" fmla="*/ 0 h 897"/>
                    <a:gd name="T2" fmla="*/ 0 w 895"/>
                    <a:gd name="T3" fmla="*/ 0 h 897"/>
                    <a:gd name="T4" fmla="*/ 0 w 895"/>
                    <a:gd name="T5" fmla="*/ 897 h 897"/>
                    <a:gd name="T6" fmla="*/ 895 w 895"/>
                    <a:gd name="T7" fmla="*/ 897 h 897"/>
                    <a:gd name="T8" fmla="*/ 895 w 895"/>
                    <a:gd name="T9" fmla="*/ 113 h 897"/>
                    <a:gd name="T10" fmla="*/ 784 w 895"/>
                    <a:gd name="T11" fmla="*/ 0 h 897"/>
                    <a:gd name="T12" fmla="*/ 449 w 895"/>
                    <a:gd name="T13" fmla="*/ 113 h 897"/>
                    <a:gd name="T14" fmla="*/ 560 w 895"/>
                    <a:gd name="T15" fmla="*/ 113 h 897"/>
                    <a:gd name="T16" fmla="*/ 560 w 895"/>
                    <a:gd name="T17" fmla="*/ 335 h 897"/>
                    <a:gd name="T18" fmla="*/ 449 w 895"/>
                    <a:gd name="T19" fmla="*/ 335 h 897"/>
                    <a:gd name="T20" fmla="*/ 449 w 895"/>
                    <a:gd name="T21" fmla="*/ 113 h 897"/>
                    <a:gd name="T22" fmla="*/ 784 w 895"/>
                    <a:gd name="T23" fmla="*/ 784 h 897"/>
                    <a:gd name="T24" fmla="*/ 111 w 895"/>
                    <a:gd name="T25" fmla="*/ 784 h 897"/>
                    <a:gd name="T26" fmla="*/ 111 w 895"/>
                    <a:gd name="T27" fmla="*/ 113 h 897"/>
                    <a:gd name="T28" fmla="*/ 167 w 895"/>
                    <a:gd name="T29" fmla="*/ 113 h 897"/>
                    <a:gd name="T30" fmla="*/ 167 w 895"/>
                    <a:gd name="T31" fmla="*/ 392 h 897"/>
                    <a:gd name="T32" fmla="*/ 671 w 895"/>
                    <a:gd name="T33" fmla="*/ 392 h 897"/>
                    <a:gd name="T34" fmla="*/ 671 w 895"/>
                    <a:gd name="T35" fmla="*/ 113 h 897"/>
                    <a:gd name="T36" fmla="*/ 737 w 895"/>
                    <a:gd name="T37" fmla="*/ 113 h 897"/>
                    <a:gd name="T38" fmla="*/ 784 w 895"/>
                    <a:gd name="T39" fmla="*/ 158 h 897"/>
                    <a:gd name="T40" fmla="*/ 784 w 895"/>
                    <a:gd name="T41" fmla="*/ 784 h 897"/>
                    <a:gd name="T42" fmla="*/ 784 w 895"/>
                    <a:gd name="T43" fmla="*/ 784 h 897"/>
                    <a:gd name="T44" fmla="*/ 784 w 895"/>
                    <a:gd name="T45" fmla="*/ 784 h 897"/>
                    <a:gd name="T46" fmla="*/ 784 w 895"/>
                    <a:gd name="T47" fmla="*/ 784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95" h="897">
                      <a:moveTo>
                        <a:pt x="784" y="0"/>
                      </a:moveTo>
                      <a:lnTo>
                        <a:pt x="0" y="0"/>
                      </a:lnTo>
                      <a:lnTo>
                        <a:pt x="0" y="897"/>
                      </a:lnTo>
                      <a:lnTo>
                        <a:pt x="895" y="897"/>
                      </a:lnTo>
                      <a:lnTo>
                        <a:pt x="895" y="113"/>
                      </a:lnTo>
                      <a:lnTo>
                        <a:pt x="784" y="0"/>
                      </a:lnTo>
                      <a:close/>
                      <a:moveTo>
                        <a:pt x="449" y="113"/>
                      </a:moveTo>
                      <a:lnTo>
                        <a:pt x="560" y="113"/>
                      </a:lnTo>
                      <a:lnTo>
                        <a:pt x="560" y="335"/>
                      </a:lnTo>
                      <a:lnTo>
                        <a:pt x="449" y="335"/>
                      </a:lnTo>
                      <a:lnTo>
                        <a:pt x="449" y="113"/>
                      </a:lnTo>
                      <a:close/>
                      <a:moveTo>
                        <a:pt x="784" y="784"/>
                      </a:moveTo>
                      <a:lnTo>
                        <a:pt x="111" y="784"/>
                      </a:lnTo>
                      <a:lnTo>
                        <a:pt x="111" y="113"/>
                      </a:lnTo>
                      <a:lnTo>
                        <a:pt x="167" y="113"/>
                      </a:lnTo>
                      <a:lnTo>
                        <a:pt x="167" y="392"/>
                      </a:lnTo>
                      <a:lnTo>
                        <a:pt x="671" y="392"/>
                      </a:lnTo>
                      <a:lnTo>
                        <a:pt x="671" y="113"/>
                      </a:lnTo>
                      <a:lnTo>
                        <a:pt x="737" y="113"/>
                      </a:lnTo>
                      <a:lnTo>
                        <a:pt x="784" y="158"/>
                      </a:lnTo>
                      <a:lnTo>
                        <a:pt x="784" y="784"/>
                      </a:lnTo>
                      <a:lnTo>
                        <a:pt x="784" y="784"/>
                      </a:lnTo>
                      <a:close/>
                      <a:moveTo>
                        <a:pt x="784" y="784"/>
                      </a:moveTo>
                      <a:lnTo>
                        <a:pt x="784" y="784"/>
                      </a:lnTo>
                      <a:close/>
                    </a:path>
                  </a:pathLst>
                </a:custGeom>
                <a:solidFill>
                  <a:sysClr val="window" lastClr="FFFFF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54" name="文本框 53"/>
              <p:cNvSpPr txBox="1"/>
              <p:nvPr/>
            </p:nvSpPr>
            <p:spPr>
              <a:xfrm>
                <a:off x="6139643" y="4766055"/>
                <a:ext cx="821465" cy="70259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数据加密</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5" name="组合 24"/>
            <p:cNvGrpSpPr/>
            <p:nvPr/>
          </p:nvGrpSpPr>
          <p:grpSpPr>
            <a:xfrm>
              <a:off x="2030871" y="5870445"/>
              <a:ext cx="778117" cy="703989"/>
              <a:chOff x="3006049" y="4518634"/>
              <a:chExt cx="778297" cy="704153"/>
            </a:xfrm>
          </p:grpSpPr>
          <p:grpSp>
            <p:nvGrpSpPr>
              <p:cNvPr id="49" name="组合 48"/>
              <p:cNvGrpSpPr/>
              <p:nvPr/>
            </p:nvGrpSpPr>
            <p:grpSpPr>
              <a:xfrm>
                <a:off x="3006049" y="4518634"/>
                <a:ext cx="778297" cy="704153"/>
                <a:chOff x="3183328" y="4596497"/>
                <a:chExt cx="959322" cy="867937"/>
              </a:xfrm>
            </p:grpSpPr>
            <p:sp>
              <p:nvSpPr>
                <p:cNvPr id="51" name="文本框 50"/>
                <p:cNvSpPr txBox="1"/>
                <p:nvPr/>
              </p:nvSpPr>
              <p:spPr>
                <a:xfrm>
                  <a:off x="3183328" y="4761838"/>
                  <a:ext cx="959322" cy="702596"/>
                </a:xfrm>
                <a:prstGeom prst="rect">
                  <a:avLst/>
                </a:prstGeom>
                <a:noFill/>
              </p:spPr>
              <p:txBody>
                <a:bodyPr wrap="square" rtlCol="0" anchor="ctr">
                  <a:spAutoFit/>
                </a:bodyPr>
                <a:lstStyle/>
                <a:p>
                  <a:pPr algn="ctr">
                    <a:defRPr/>
                  </a:pPr>
                  <a:r>
                    <a:rPr lang="zh-CN" altLang="en-US" sz="12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生命周期管理</a:t>
                  </a:r>
                  <a:endParaRPr lang="zh-CN" altLang="en-US" sz="12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椭圆 51"/>
                <p:cNvSpPr/>
                <p:nvPr/>
              </p:nvSpPr>
              <p:spPr>
                <a:xfrm>
                  <a:off x="3547191" y="4596497"/>
                  <a:ext cx="233586" cy="233587"/>
                </a:xfrm>
                <a:prstGeom prst="ellipse">
                  <a:avLst/>
                </a:prstGeom>
                <a:solidFill>
                  <a:srgbClr val="4BACC6"/>
                </a:solidFill>
                <a:ln w="12700" cap="flat" cmpd="sng" algn="ctr">
                  <a:noFill/>
                  <a:prstDash val="solid"/>
                </a:ln>
                <a:effectLst/>
              </p:spPr>
              <p:txBody>
                <a:bodyPr rtlCol="0" anchor="ctr"/>
                <a:lstStyle/>
                <a:p>
                  <a:pPr algn="ctr">
                    <a:defRPr/>
                  </a:pPr>
                  <a:endParaRPr lang="zh-CN" altLang="en-US" sz="24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pic>
            <p:nvPicPr>
              <p:cNvPr id="50" name="图片 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29084" y="4547604"/>
                <a:ext cx="130066" cy="130066"/>
              </a:xfrm>
              <a:prstGeom prst="rect">
                <a:avLst/>
              </a:prstGeom>
            </p:spPr>
          </p:pic>
        </p:grpSp>
        <p:grpSp>
          <p:nvGrpSpPr>
            <p:cNvPr id="26" name="组合 25"/>
            <p:cNvGrpSpPr/>
            <p:nvPr/>
          </p:nvGrpSpPr>
          <p:grpSpPr>
            <a:xfrm>
              <a:off x="5422743" y="5773173"/>
              <a:ext cx="927986" cy="780714"/>
              <a:chOff x="3176473" y="4596497"/>
              <a:chExt cx="976094" cy="962531"/>
            </a:xfrm>
          </p:grpSpPr>
          <p:sp>
            <p:nvSpPr>
              <p:cNvPr id="45" name="文本框 44"/>
              <p:cNvSpPr txBox="1"/>
              <p:nvPr/>
            </p:nvSpPr>
            <p:spPr>
              <a:xfrm>
                <a:off x="3176473" y="4903272"/>
                <a:ext cx="976094" cy="655756"/>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单流</a:t>
                </a:r>
                <a:r>
                  <a:rPr kumimoji="0" lang="en-US" altLang="zh-CN" sz="11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300MB/S</a:t>
                </a:r>
                <a:endParaRPr kumimoji="0" lang="zh-CN" altLang="en-US" sz="11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46" name="组合 45"/>
              <p:cNvGrpSpPr/>
              <p:nvPr/>
            </p:nvGrpSpPr>
            <p:grpSpPr>
              <a:xfrm>
                <a:off x="3547191" y="4596497"/>
                <a:ext cx="233586" cy="233586"/>
                <a:chOff x="3312088" y="4444099"/>
                <a:chExt cx="384430" cy="384430"/>
              </a:xfrm>
            </p:grpSpPr>
            <p:sp>
              <p:nvSpPr>
                <p:cNvPr id="47" name="椭圆 46"/>
                <p:cNvSpPr/>
                <p:nvPr/>
              </p:nvSpPr>
              <p:spPr>
                <a:xfrm>
                  <a:off x="3312088" y="4444099"/>
                  <a:ext cx="384430" cy="384430"/>
                </a:xfrm>
                <a:prstGeom prst="ellipse">
                  <a:avLst/>
                </a:prstGeom>
                <a:solidFill>
                  <a:srgbClr val="4BACC6"/>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Freeform 7"/>
                <p:cNvSpPr>
                  <a:spLocks noEditPoints="1"/>
                </p:cNvSpPr>
                <p:nvPr/>
              </p:nvSpPr>
              <p:spPr bwMode="auto">
                <a:xfrm>
                  <a:off x="3388223" y="4529126"/>
                  <a:ext cx="232156" cy="214372"/>
                </a:xfrm>
                <a:custGeom>
                  <a:avLst/>
                  <a:gdLst>
                    <a:gd name="T0" fmla="*/ 414 w 424"/>
                    <a:gd name="T1" fmla="*/ 48 h 377"/>
                    <a:gd name="T2" fmla="*/ 193 w 424"/>
                    <a:gd name="T3" fmla="*/ 48 h 377"/>
                    <a:gd name="T4" fmla="*/ 165 w 424"/>
                    <a:gd name="T5" fmla="*/ 8 h 377"/>
                    <a:gd name="T6" fmla="*/ 163 w 424"/>
                    <a:gd name="T7" fmla="*/ 5 h 377"/>
                    <a:gd name="T8" fmla="*/ 155 w 424"/>
                    <a:gd name="T9" fmla="*/ 0 h 377"/>
                    <a:gd name="T10" fmla="*/ 10 w 424"/>
                    <a:gd name="T11" fmla="*/ 0 h 377"/>
                    <a:gd name="T12" fmla="*/ 0 w 424"/>
                    <a:gd name="T13" fmla="*/ 10 h 377"/>
                    <a:gd name="T14" fmla="*/ 0 w 424"/>
                    <a:gd name="T15" fmla="*/ 368 h 377"/>
                    <a:gd name="T16" fmla="*/ 10 w 424"/>
                    <a:gd name="T17" fmla="*/ 377 h 377"/>
                    <a:gd name="T18" fmla="*/ 415 w 424"/>
                    <a:gd name="T19" fmla="*/ 377 h 377"/>
                    <a:gd name="T20" fmla="*/ 424 w 424"/>
                    <a:gd name="T21" fmla="*/ 368 h 377"/>
                    <a:gd name="T22" fmla="*/ 424 w 424"/>
                    <a:gd name="T23" fmla="*/ 57 h 377"/>
                    <a:gd name="T24" fmla="*/ 414 w 424"/>
                    <a:gd name="T25" fmla="*/ 48 h 377"/>
                    <a:gd name="T26" fmla="*/ 215 w 424"/>
                    <a:gd name="T27" fmla="*/ 127 h 377"/>
                    <a:gd name="T28" fmla="*/ 219 w 424"/>
                    <a:gd name="T29" fmla="*/ 128 h 377"/>
                    <a:gd name="T30" fmla="*/ 391 w 424"/>
                    <a:gd name="T31" fmla="*/ 128 h 377"/>
                    <a:gd name="T32" fmla="*/ 391 w 424"/>
                    <a:gd name="T33" fmla="*/ 345 h 377"/>
                    <a:gd name="T34" fmla="*/ 33 w 424"/>
                    <a:gd name="T35" fmla="*/ 345 h 377"/>
                    <a:gd name="T36" fmla="*/ 33 w 424"/>
                    <a:gd name="T37" fmla="*/ 33 h 377"/>
                    <a:gd name="T38" fmla="*/ 143 w 424"/>
                    <a:gd name="T39" fmla="*/ 33 h 377"/>
                    <a:gd name="T40" fmla="*/ 173 w 424"/>
                    <a:gd name="T41" fmla="*/ 76 h 377"/>
                    <a:gd name="T42" fmla="*/ 174 w 424"/>
                    <a:gd name="T43" fmla="*/ 77 h 377"/>
                    <a:gd name="T44" fmla="*/ 205 w 424"/>
                    <a:gd name="T45" fmla="*/ 121 h 377"/>
                    <a:gd name="T46" fmla="*/ 215 w 424"/>
                    <a:gd name="T47" fmla="*/ 127 h 377"/>
                    <a:gd name="T48" fmla="*/ 217 w 424"/>
                    <a:gd name="T49" fmla="*/ 80 h 377"/>
                    <a:gd name="T50" fmla="*/ 391 w 424"/>
                    <a:gd name="T51" fmla="*/ 80 h 377"/>
                    <a:gd name="T52" fmla="*/ 391 w 424"/>
                    <a:gd name="T53" fmla="*/ 95 h 377"/>
                    <a:gd name="T54" fmla="*/ 227 w 424"/>
                    <a:gd name="T55" fmla="*/ 95 h 377"/>
                    <a:gd name="T56" fmla="*/ 217 w 424"/>
                    <a:gd name="T57" fmla="*/ 80 h 377"/>
                    <a:gd name="T58" fmla="*/ 217 w 424"/>
                    <a:gd name="T59" fmla="*/ 80 h 377"/>
                    <a:gd name="T60" fmla="*/ 217 w 424"/>
                    <a:gd name="T61" fmla="*/ 80 h 377"/>
                    <a:gd name="T62" fmla="*/ 126 w 424"/>
                    <a:gd name="T63" fmla="*/ 176 h 377"/>
                    <a:gd name="T64" fmla="*/ 126 w 424"/>
                    <a:gd name="T65" fmla="*/ 295 h 377"/>
                    <a:gd name="T66" fmla="*/ 129 w 424"/>
                    <a:gd name="T67" fmla="*/ 298 h 377"/>
                    <a:gd name="T68" fmla="*/ 338 w 424"/>
                    <a:gd name="T69" fmla="*/ 298 h 377"/>
                    <a:gd name="T70" fmla="*/ 341 w 424"/>
                    <a:gd name="T71" fmla="*/ 295 h 377"/>
                    <a:gd name="T72" fmla="*/ 341 w 424"/>
                    <a:gd name="T73" fmla="*/ 176 h 377"/>
                    <a:gd name="T74" fmla="*/ 338 w 424"/>
                    <a:gd name="T75" fmla="*/ 173 h 377"/>
                    <a:gd name="T76" fmla="*/ 129 w 424"/>
                    <a:gd name="T77" fmla="*/ 173 h 377"/>
                    <a:gd name="T78" fmla="*/ 126 w 424"/>
                    <a:gd name="T79" fmla="*/ 176 h 377"/>
                    <a:gd name="T80" fmla="*/ 152 w 424"/>
                    <a:gd name="T81" fmla="*/ 275 h 377"/>
                    <a:gd name="T82" fmla="*/ 152 w 424"/>
                    <a:gd name="T83" fmla="*/ 197 h 377"/>
                    <a:gd name="T84" fmla="*/ 315 w 424"/>
                    <a:gd name="T85" fmla="*/ 197 h 377"/>
                    <a:gd name="T86" fmla="*/ 315 w 424"/>
                    <a:gd name="T87" fmla="*/ 275 h 377"/>
                    <a:gd name="T88" fmla="*/ 152 w 424"/>
                    <a:gd name="T89" fmla="*/ 275 h 377"/>
                    <a:gd name="T90" fmla="*/ 152 w 424"/>
                    <a:gd name="T91" fmla="*/ 275 h 377"/>
                    <a:gd name="T92" fmla="*/ 152 w 424"/>
                    <a:gd name="T93" fmla="*/ 275 h 377"/>
                    <a:gd name="T94" fmla="*/ 273 w 424"/>
                    <a:gd name="T95" fmla="*/ 226 h 377"/>
                    <a:gd name="T96" fmla="*/ 240 w 424"/>
                    <a:gd name="T97" fmla="*/ 226 h 377"/>
                    <a:gd name="T98" fmla="*/ 230 w 424"/>
                    <a:gd name="T99" fmla="*/ 236 h 377"/>
                    <a:gd name="T100" fmla="*/ 240 w 424"/>
                    <a:gd name="T101" fmla="*/ 246 h 377"/>
                    <a:gd name="T102" fmla="*/ 273 w 424"/>
                    <a:gd name="T103" fmla="*/ 246 h 377"/>
                    <a:gd name="T104" fmla="*/ 283 w 424"/>
                    <a:gd name="T105" fmla="*/ 236 h 377"/>
                    <a:gd name="T106" fmla="*/ 273 w 424"/>
                    <a:gd name="T107" fmla="*/ 226 h 377"/>
                    <a:gd name="T108" fmla="*/ 205 w 424"/>
                    <a:gd name="T109" fmla="*/ 226 h 377"/>
                    <a:gd name="T110" fmla="*/ 197 w 424"/>
                    <a:gd name="T111" fmla="*/ 226 h 377"/>
                    <a:gd name="T112" fmla="*/ 187 w 424"/>
                    <a:gd name="T113" fmla="*/ 236 h 377"/>
                    <a:gd name="T114" fmla="*/ 197 w 424"/>
                    <a:gd name="T115" fmla="*/ 246 h 377"/>
                    <a:gd name="T116" fmla="*/ 205 w 424"/>
                    <a:gd name="T117" fmla="*/ 246 h 377"/>
                    <a:gd name="T118" fmla="*/ 216 w 424"/>
                    <a:gd name="T119" fmla="*/ 236 h 377"/>
                    <a:gd name="T120" fmla="*/ 205 w 424"/>
                    <a:gd name="T121" fmla="*/ 226 h 377"/>
                    <a:gd name="T122" fmla="*/ 205 w 424"/>
                    <a:gd name="T123" fmla="*/ 226 h 377"/>
                    <a:gd name="T124" fmla="*/ 205 w 424"/>
                    <a:gd name="T125" fmla="*/ 226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4" h="377">
                      <a:moveTo>
                        <a:pt x="414" y="48"/>
                      </a:moveTo>
                      <a:cubicBezTo>
                        <a:pt x="193" y="48"/>
                        <a:pt x="193" y="48"/>
                        <a:pt x="193" y="48"/>
                      </a:cubicBezTo>
                      <a:cubicBezTo>
                        <a:pt x="165" y="8"/>
                        <a:pt x="165" y="8"/>
                        <a:pt x="165" y="8"/>
                      </a:cubicBezTo>
                      <a:cubicBezTo>
                        <a:pt x="163" y="5"/>
                        <a:pt x="163" y="5"/>
                        <a:pt x="163" y="5"/>
                      </a:cubicBezTo>
                      <a:cubicBezTo>
                        <a:pt x="161" y="2"/>
                        <a:pt x="158" y="0"/>
                        <a:pt x="155" y="0"/>
                      </a:cubicBezTo>
                      <a:cubicBezTo>
                        <a:pt x="10" y="0"/>
                        <a:pt x="10" y="0"/>
                        <a:pt x="10" y="0"/>
                      </a:cubicBezTo>
                      <a:cubicBezTo>
                        <a:pt x="5" y="0"/>
                        <a:pt x="0" y="5"/>
                        <a:pt x="0" y="10"/>
                      </a:cubicBezTo>
                      <a:cubicBezTo>
                        <a:pt x="0" y="368"/>
                        <a:pt x="0" y="368"/>
                        <a:pt x="0" y="368"/>
                      </a:cubicBezTo>
                      <a:cubicBezTo>
                        <a:pt x="0" y="373"/>
                        <a:pt x="5" y="377"/>
                        <a:pt x="10" y="377"/>
                      </a:cubicBezTo>
                      <a:cubicBezTo>
                        <a:pt x="415" y="377"/>
                        <a:pt x="415" y="377"/>
                        <a:pt x="415" y="377"/>
                      </a:cubicBezTo>
                      <a:cubicBezTo>
                        <a:pt x="420" y="377"/>
                        <a:pt x="424" y="373"/>
                        <a:pt x="424" y="368"/>
                      </a:cubicBezTo>
                      <a:cubicBezTo>
                        <a:pt x="424" y="57"/>
                        <a:pt x="424" y="57"/>
                        <a:pt x="424" y="57"/>
                      </a:cubicBezTo>
                      <a:cubicBezTo>
                        <a:pt x="424" y="52"/>
                        <a:pt x="420" y="48"/>
                        <a:pt x="414" y="48"/>
                      </a:cubicBezTo>
                      <a:close/>
                      <a:moveTo>
                        <a:pt x="215" y="127"/>
                      </a:moveTo>
                      <a:cubicBezTo>
                        <a:pt x="216" y="127"/>
                        <a:pt x="217" y="128"/>
                        <a:pt x="219" y="128"/>
                      </a:cubicBezTo>
                      <a:cubicBezTo>
                        <a:pt x="391" y="128"/>
                        <a:pt x="391" y="128"/>
                        <a:pt x="391" y="128"/>
                      </a:cubicBezTo>
                      <a:cubicBezTo>
                        <a:pt x="391" y="345"/>
                        <a:pt x="391" y="345"/>
                        <a:pt x="391" y="345"/>
                      </a:cubicBezTo>
                      <a:cubicBezTo>
                        <a:pt x="33" y="345"/>
                        <a:pt x="33" y="345"/>
                        <a:pt x="33" y="345"/>
                      </a:cubicBezTo>
                      <a:cubicBezTo>
                        <a:pt x="33" y="33"/>
                        <a:pt x="33" y="33"/>
                        <a:pt x="33" y="33"/>
                      </a:cubicBezTo>
                      <a:cubicBezTo>
                        <a:pt x="143" y="33"/>
                        <a:pt x="143" y="33"/>
                        <a:pt x="143" y="33"/>
                      </a:cubicBezTo>
                      <a:cubicBezTo>
                        <a:pt x="173" y="76"/>
                        <a:pt x="173" y="76"/>
                        <a:pt x="173" y="76"/>
                      </a:cubicBezTo>
                      <a:cubicBezTo>
                        <a:pt x="174" y="77"/>
                        <a:pt x="174" y="77"/>
                        <a:pt x="174" y="77"/>
                      </a:cubicBezTo>
                      <a:cubicBezTo>
                        <a:pt x="205" y="121"/>
                        <a:pt x="205" y="121"/>
                        <a:pt x="205" y="121"/>
                      </a:cubicBezTo>
                      <a:cubicBezTo>
                        <a:pt x="208" y="124"/>
                        <a:pt x="211" y="126"/>
                        <a:pt x="215" y="127"/>
                      </a:cubicBezTo>
                      <a:close/>
                      <a:moveTo>
                        <a:pt x="217" y="80"/>
                      </a:moveTo>
                      <a:cubicBezTo>
                        <a:pt x="391" y="80"/>
                        <a:pt x="391" y="80"/>
                        <a:pt x="391" y="80"/>
                      </a:cubicBezTo>
                      <a:cubicBezTo>
                        <a:pt x="391" y="95"/>
                        <a:pt x="391" y="95"/>
                        <a:pt x="391" y="95"/>
                      </a:cubicBezTo>
                      <a:cubicBezTo>
                        <a:pt x="227" y="95"/>
                        <a:pt x="227" y="95"/>
                        <a:pt x="227" y="95"/>
                      </a:cubicBezTo>
                      <a:lnTo>
                        <a:pt x="217" y="80"/>
                      </a:lnTo>
                      <a:close/>
                      <a:moveTo>
                        <a:pt x="217" y="80"/>
                      </a:moveTo>
                      <a:cubicBezTo>
                        <a:pt x="217" y="80"/>
                        <a:pt x="217" y="80"/>
                        <a:pt x="217" y="80"/>
                      </a:cubicBezTo>
                      <a:moveTo>
                        <a:pt x="126" y="176"/>
                      </a:moveTo>
                      <a:cubicBezTo>
                        <a:pt x="126" y="295"/>
                        <a:pt x="126" y="295"/>
                        <a:pt x="126" y="295"/>
                      </a:cubicBezTo>
                      <a:cubicBezTo>
                        <a:pt x="126" y="297"/>
                        <a:pt x="127" y="298"/>
                        <a:pt x="129" y="298"/>
                      </a:cubicBezTo>
                      <a:cubicBezTo>
                        <a:pt x="338" y="298"/>
                        <a:pt x="338" y="298"/>
                        <a:pt x="338" y="298"/>
                      </a:cubicBezTo>
                      <a:cubicBezTo>
                        <a:pt x="339" y="298"/>
                        <a:pt x="341" y="297"/>
                        <a:pt x="341" y="295"/>
                      </a:cubicBezTo>
                      <a:cubicBezTo>
                        <a:pt x="341" y="176"/>
                        <a:pt x="341" y="176"/>
                        <a:pt x="341" y="176"/>
                      </a:cubicBezTo>
                      <a:cubicBezTo>
                        <a:pt x="341" y="175"/>
                        <a:pt x="339" y="173"/>
                        <a:pt x="338" y="173"/>
                      </a:cubicBezTo>
                      <a:cubicBezTo>
                        <a:pt x="129" y="173"/>
                        <a:pt x="129" y="173"/>
                        <a:pt x="129" y="173"/>
                      </a:cubicBezTo>
                      <a:cubicBezTo>
                        <a:pt x="127" y="173"/>
                        <a:pt x="126" y="175"/>
                        <a:pt x="126" y="176"/>
                      </a:cubicBezTo>
                      <a:close/>
                      <a:moveTo>
                        <a:pt x="152" y="275"/>
                      </a:moveTo>
                      <a:cubicBezTo>
                        <a:pt x="152" y="197"/>
                        <a:pt x="152" y="197"/>
                        <a:pt x="152" y="197"/>
                      </a:cubicBezTo>
                      <a:cubicBezTo>
                        <a:pt x="315" y="197"/>
                        <a:pt x="315" y="197"/>
                        <a:pt x="315" y="197"/>
                      </a:cubicBezTo>
                      <a:cubicBezTo>
                        <a:pt x="315" y="275"/>
                        <a:pt x="315" y="275"/>
                        <a:pt x="315" y="275"/>
                      </a:cubicBezTo>
                      <a:lnTo>
                        <a:pt x="152" y="275"/>
                      </a:lnTo>
                      <a:close/>
                      <a:moveTo>
                        <a:pt x="152" y="275"/>
                      </a:moveTo>
                      <a:cubicBezTo>
                        <a:pt x="152" y="275"/>
                        <a:pt x="152" y="275"/>
                        <a:pt x="152" y="275"/>
                      </a:cubicBezTo>
                      <a:moveTo>
                        <a:pt x="273" y="226"/>
                      </a:moveTo>
                      <a:cubicBezTo>
                        <a:pt x="240" y="226"/>
                        <a:pt x="240" y="226"/>
                        <a:pt x="240" y="226"/>
                      </a:cubicBezTo>
                      <a:cubicBezTo>
                        <a:pt x="235" y="226"/>
                        <a:pt x="230" y="230"/>
                        <a:pt x="230" y="236"/>
                      </a:cubicBezTo>
                      <a:cubicBezTo>
                        <a:pt x="230" y="241"/>
                        <a:pt x="235" y="246"/>
                        <a:pt x="240" y="246"/>
                      </a:cubicBezTo>
                      <a:cubicBezTo>
                        <a:pt x="273" y="246"/>
                        <a:pt x="273" y="246"/>
                        <a:pt x="273" y="246"/>
                      </a:cubicBezTo>
                      <a:cubicBezTo>
                        <a:pt x="279" y="246"/>
                        <a:pt x="283" y="241"/>
                        <a:pt x="283" y="236"/>
                      </a:cubicBezTo>
                      <a:cubicBezTo>
                        <a:pt x="283" y="230"/>
                        <a:pt x="279" y="226"/>
                        <a:pt x="273" y="226"/>
                      </a:cubicBezTo>
                      <a:close/>
                      <a:moveTo>
                        <a:pt x="205" y="226"/>
                      </a:moveTo>
                      <a:cubicBezTo>
                        <a:pt x="197" y="226"/>
                        <a:pt x="197" y="226"/>
                        <a:pt x="197" y="226"/>
                      </a:cubicBezTo>
                      <a:cubicBezTo>
                        <a:pt x="191" y="226"/>
                        <a:pt x="187" y="230"/>
                        <a:pt x="187" y="236"/>
                      </a:cubicBezTo>
                      <a:cubicBezTo>
                        <a:pt x="187" y="241"/>
                        <a:pt x="192" y="246"/>
                        <a:pt x="197" y="246"/>
                      </a:cubicBezTo>
                      <a:cubicBezTo>
                        <a:pt x="205" y="246"/>
                        <a:pt x="205" y="246"/>
                        <a:pt x="205" y="246"/>
                      </a:cubicBezTo>
                      <a:cubicBezTo>
                        <a:pt x="211" y="246"/>
                        <a:pt x="216" y="241"/>
                        <a:pt x="216" y="236"/>
                      </a:cubicBezTo>
                      <a:cubicBezTo>
                        <a:pt x="216" y="230"/>
                        <a:pt x="211" y="226"/>
                        <a:pt x="205" y="226"/>
                      </a:cubicBezTo>
                      <a:close/>
                      <a:moveTo>
                        <a:pt x="205" y="226"/>
                      </a:moveTo>
                      <a:cubicBezTo>
                        <a:pt x="205" y="226"/>
                        <a:pt x="205" y="226"/>
                        <a:pt x="205" y="226"/>
                      </a:cubicBezTo>
                    </a:path>
                  </a:pathLst>
                </a:custGeom>
                <a:solidFill>
                  <a:sysClr val="window" lastClr="FFFFF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sp>
          <p:nvSpPr>
            <p:cNvPr id="27" name="文本框 26"/>
            <p:cNvSpPr txBox="1"/>
            <p:nvPr/>
          </p:nvSpPr>
          <p:spPr>
            <a:xfrm>
              <a:off x="371488" y="4964623"/>
              <a:ext cx="1375306" cy="531888"/>
            </a:xfrm>
            <a:prstGeom prst="rect">
              <a:avLst/>
            </a:prstGeom>
            <a:noFill/>
          </p:spPr>
          <p:txBody>
            <a:bodyPr wrap="square" rtlCol="0" anchor="ctr">
              <a:spAutoFit/>
            </a:bodyPr>
            <a:lstStyle/>
            <a:p>
              <a:pPr algn="ctr">
                <a:defRPr/>
              </a:pPr>
              <a:r>
                <a:rPr lang="zh-CN" altLang="en-US" sz="11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单桶</a:t>
              </a:r>
              <a:r>
                <a:rPr lang="en-US" altLang="zh-CN" sz="11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单文件系统</a:t>
              </a:r>
              <a:r>
                <a:rPr lang="en-US" altLang="zh-CN" sz="11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10TB/S</a:t>
              </a:r>
              <a:r>
                <a:rPr lang="zh-CN" altLang="en-US" sz="11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带宽</a:t>
              </a:r>
              <a:endParaRPr lang="zh-CN" altLang="en-US" sz="11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文本框 27"/>
            <p:cNvSpPr txBox="1"/>
            <p:nvPr/>
          </p:nvSpPr>
          <p:spPr>
            <a:xfrm>
              <a:off x="5347976" y="4935622"/>
              <a:ext cx="1680795" cy="531888"/>
            </a:xfrm>
            <a:prstGeom prst="rect">
              <a:avLst/>
            </a:prstGeom>
            <a:noFill/>
          </p:spPr>
          <p:txBody>
            <a:bodyPr wrap="square" rtlCol="0" anchor="ctr">
              <a:spAutoFit/>
            </a:bodyPr>
            <a:lstStyle/>
            <a:p>
              <a:pPr algn="ctr">
                <a:defRPr/>
              </a:pPr>
              <a:r>
                <a:rPr lang="zh-CN" altLang="en-US" sz="11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单桶</a:t>
              </a:r>
              <a:r>
                <a:rPr lang="en-US" altLang="zh-CN" sz="11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单文件系统</a:t>
              </a:r>
              <a:endParaRPr lang="en-US" altLang="zh-CN" sz="11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defRPr/>
              </a:pPr>
              <a:r>
                <a:rPr lang="en-US" altLang="zh-CN" sz="11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1000</a:t>
              </a:r>
              <a:r>
                <a:rPr lang="zh-CN" altLang="en-US" sz="11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亿文件</a:t>
              </a:r>
              <a:r>
                <a:rPr lang="en-US" altLang="zh-CN" sz="11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/1EB</a:t>
              </a:r>
              <a:r>
                <a:rPr lang="zh-CN" altLang="en-US" sz="1100"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容量</a:t>
              </a:r>
              <a:endParaRPr lang="zh-CN" altLang="en-US" sz="1100"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Rectangle 3"/>
            <p:cNvSpPr txBox="1">
              <a:spLocks noChangeArrowheads="1"/>
            </p:cNvSpPr>
            <p:nvPr/>
          </p:nvSpPr>
          <p:spPr bwMode="auto">
            <a:xfrm>
              <a:off x="2621037" y="2944872"/>
              <a:ext cx="2044645" cy="395165"/>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nSpc>
                  <a:spcPct val="150000"/>
                </a:lnSpc>
                <a:spcBef>
                  <a:spcPts val="300"/>
                </a:spcBef>
                <a:defRPr/>
              </a:pPr>
              <a:r>
                <a:rPr lang="en-US" altLang="zh-CN" sz="1100">
                  <a:solidFill>
                    <a:prstClr val="black">
                      <a:lumMod val="75000"/>
                      <a:lumOff val="25000"/>
                    </a:prst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MRS(Spark/Hive) / DLI  </a:t>
              </a:r>
            </a:p>
          </p:txBody>
        </p:sp>
        <p:sp>
          <p:nvSpPr>
            <p:cNvPr id="30" name="Rectangle 3"/>
            <p:cNvSpPr txBox="1">
              <a:spLocks noChangeArrowheads="1"/>
            </p:cNvSpPr>
            <p:nvPr/>
          </p:nvSpPr>
          <p:spPr bwMode="auto">
            <a:xfrm>
              <a:off x="4903012" y="2944872"/>
              <a:ext cx="1949259" cy="395165"/>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nSpc>
                  <a:spcPct val="150000"/>
                </a:lnSpc>
                <a:spcBef>
                  <a:spcPts val="300"/>
                </a:spcBef>
                <a:defRPr/>
              </a:pPr>
              <a:r>
                <a:rPr lang="en-US" altLang="zh-CN" sz="1100">
                  <a:solidFill>
                    <a:prstClr val="black">
                      <a:lumMod val="75000"/>
                      <a:lumOff val="25000"/>
                    </a:prst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ModelArts</a:t>
              </a:r>
            </a:p>
          </p:txBody>
        </p:sp>
        <p:sp>
          <p:nvSpPr>
            <p:cNvPr id="31" name="矩形 30"/>
            <p:cNvSpPr/>
            <p:nvPr/>
          </p:nvSpPr>
          <p:spPr>
            <a:xfrm>
              <a:off x="7056777" y="2954892"/>
              <a:ext cx="4972630" cy="1625970"/>
            </a:xfrm>
            <a:prstGeom prst="rect">
              <a:avLst/>
            </a:prstGeom>
            <a:noFill/>
            <a:ln w="12700" algn="ctr">
              <a:noFill/>
              <a:round/>
              <a:headEnd/>
              <a:tailEnd/>
            </a:ln>
            <a:effectLst>
              <a:outerShdw blurRad="63500" sx="101000" sy="101000" algn="ctr" rotWithShape="0">
                <a:prstClr val="black">
                  <a:alpha val="20000"/>
                </a:prstClr>
              </a:outerShdw>
            </a:effectLst>
          </p:spPr>
          <p:txBody>
            <a:bodyPr wrap="none" lIns="91391" tIns="45695" rIns="91391" bIns="45695" anchor="ctr"/>
            <a:lstStyle/>
            <a:p>
              <a:pPr eaLnBrk="0" hangingPunct="0">
                <a:buClr>
                  <a:srgbClr val="990000"/>
                </a:buClr>
                <a:buSzPct val="60000"/>
              </a:pPr>
              <a:endParaRPr lang="zh-CN" altLang="en-US" sz="200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32" name="矩形 31"/>
            <p:cNvSpPr/>
            <p:nvPr/>
          </p:nvSpPr>
          <p:spPr>
            <a:xfrm>
              <a:off x="7056777" y="2954892"/>
              <a:ext cx="4972630" cy="371890"/>
            </a:xfrm>
            <a:prstGeom prst="rect">
              <a:avLst/>
            </a:prstGeom>
            <a:solidFill>
              <a:srgbClr val="0070C0"/>
            </a:solidFill>
            <a:ln w="12700" algn="ctr">
              <a:noFill/>
              <a:round/>
              <a:headEnd/>
              <a:tailEnd/>
            </a:ln>
            <a:effectLst>
              <a:outerShdw blurRad="63500" sx="101000" sy="101000" algn="ctr" rotWithShape="0">
                <a:prstClr val="black">
                  <a:alpha val="20000"/>
                </a:prstClr>
              </a:outerShdw>
            </a:effectLst>
          </p:spPr>
          <p:txBody>
            <a:bodyPr wrap="none" lIns="91391" tIns="45695" rIns="91391" bIns="45695" anchor="ctr"/>
            <a:lstStyle/>
            <a:p>
              <a:pPr eaLnBrk="0" hangingPunct="0">
                <a:buClr>
                  <a:srgbClr val="990000"/>
                </a:buClr>
                <a:buSzPct val="60000"/>
              </a:pPr>
              <a:r>
                <a:rPr lang="zh-CN" altLang="en-US" sz="1200" b="1" dirty="0">
                  <a:solidFill>
                    <a:prstClr val="white"/>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场景</a:t>
              </a:r>
              <a:r>
                <a:rPr lang="en-US" altLang="zh-CN" sz="1200" b="1" dirty="0">
                  <a:solidFill>
                    <a:prstClr val="white"/>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2:</a:t>
              </a:r>
              <a:r>
                <a:rPr lang="zh-CN" altLang="en-US" sz="1200" b="1" dirty="0">
                  <a:solidFill>
                    <a:prstClr val="white"/>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日志分析、爬虫搜索、自动驾驶（</a:t>
              </a:r>
              <a:r>
                <a:rPr lang="en-US" altLang="zh-CN" sz="1200" b="1" dirty="0">
                  <a:solidFill>
                    <a:prstClr val="white"/>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MRS(Spark)/DLI</a:t>
              </a:r>
              <a:r>
                <a:rPr lang="zh-CN" altLang="en-US" sz="1200" b="1" dirty="0" smtClean="0">
                  <a:solidFill>
                    <a:prstClr val="white"/>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endParaRPr lang="en-US" altLang="zh-CN" sz="1200" b="1" dirty="0">
                <a:solidFill>
                  <a:prstClr val="white"/>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3" name="矩形 32"/>
            <p:cNvSpPr/>
            <p:nvPr/>
          </p:nvSpPr>
          <p:spPr>
            <a:xfrm>
              <a:off x="7099339" y="3349787"/>
              <a:ext cx="4907782" cy="1118865"/>
            </a:xfrm>
            <a:prstGeom prst="rect">
              <a:avLst/>
            </a:prstGeom>
          </p:spPr>
          <p:txBody>
            <a:bodyPr wrap="square" lIns="0" rIns="0">
              <a:spAutoFit/>
            </a:bodyPr>
            <a:lstStyle/>
            <a:p>
              <a:pPr marL="171416" indent="-171416">
                <a:lnSpc>
                  <a:spcPct val="130000"/>
                </a:lnSpc>
                <a:spcBef>
                  <a:spcPts val="600"/>
                </a:spcBef>
                <a:buFont typeface="Arial" panose="020B0604020202020204" pitchFamily="34" charset="0"/>
                <a:buChar char="•"/>
              </a:pPr>
              <a:r>
                <a:rPr lang="zh-CN" altLang="en-US"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相比计算存储合一方案，性能</a:t>
              </a:r>
              <a:r>
                <a:rPr lang="zh-CN" altLang="en-US" sz="110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提升</a:t>
              </a:r>
              <a:endPar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467906" lvl="1" indent="-171416">
                <a:lnSpc>
                  <a:spcPct val="130000"/>
                </a:lnSpc>
                <a:spcBef>
                  <a:spcPts val="600"/>
                </a:spcBef>
                <a:buFont typeface="Arial" panose="020B0604020202020204" pitchFamily="34" charset="0"/>
                <a:buChar char="•"/>
              </a:pPr>
              <a:r>
                <a:rPr lang="zh-CN" altLang="en-US"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相同成本下，鲲鹏多核优势，性能</a:t>
              </a:r>
              <a:r>
                <a:rPr lang="zh-CN" altLang="en-US" sz="110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提升</a:t>
              </a:r>
              <a:endParaRPr lang="en-US" altLang="zh-CN" sz="11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467906" lvl="1" indent="-171416">
                <a:lnSpc>
                  <a:spcPct val="130000"/>
                </a:lnSpc>
                <a:spcBef>
                  <a:spcPts val="600"/>
                </a:spcBef>
                <a:buFont typeface="Arial" panose="020B0604020202020204" pitchFamily="34" charset="0"/>
                <a:buChar char="•"/>
              </a:pPr>
              <a:r>
                <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NVME</a:t>
              </a:r>
              <a:r>
                <a:rPr lang="zh-CN" altLang="en-US"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提升本地</a:t>
              </a:r>
              <a:r>
                <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shuffle</a:t>
              </a:r>
              <a:r>
                <a:rPr lang="zh-CN" altLang="en-US"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性能，性能</a:t>
              </a:r>
              <a:r>
                <a:rPr lang="zh-CN" altLang="en-US" sz="110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提升</a:t>
              </a:r>
              <a:endParaRPr lang="en-US" altLang="zh-CN" sz="11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矩形 33"/>
            <p:cNvSpPr/>
            <p:nvPr/>
          </p:nvSpPr>
          <p:spPr>
            <a:xfrm>
              <a:off x="769791" y="3290236"/>
              <a:ext cx="974469" cy="323359"/>
            </a:xfrm>
            <a:prstGeom prst="rect">
              <a:avLst/>
            </a:prstGeom>
          </p:spPr>
          <p:txBody>
            <a:bodyPr wrap="none">
              <a:spAutoFit/>
            </a:bodyPr>
            <a:lstStyle/>
            <a:p>
              <a:r>
                <a:rPr lang="zh-CN" altLang="en-US"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性价比</a:t>
              </a:r>
              <a:r>
                <a:rPr lang="zh-CN" altLang="en-US" sz="110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提升</a:t>
              </a:r>
              <a:endParaRPr lang="zh-CN" altLang="en-US" sz="16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矩形 34"/>
            <p:cNvSpPr/>
            <p:nvPr/>
          </p:nvSpPr>
          <p:spPr>
            <a:xfrm>
              <a:off x="3002754" y="3290236"/>
              <a:ext cx="820014" cy="323359"/>
            </a:xfrm>
            <a:prstGeom prst="rect">
              <a:avLst/>
            </a:prstGeom>
          </p:spPr>
          <p:txBody>
            <a:bodyPr wrap="none">
              <a:spAutoFit/>
            </a:bodyPr>
            <a:lstStyle/>
            <a:p>
              <a:r>
                <a:rPr lang="zh-CN" altLang="en-US"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性能</a:t>
              </a:r>
              <a:r>
                <a:rPr lang="zh-CN" altLang="en-US" sz="110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提升</a:t>
              </a:r>
              <a:endParaRPr lang="zh-CN" altLang="en-US" sz="11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矩形 35"/>
            <p:cNvSpPr/>
            <p:nvPr/>
          </p:nvSpPr>
          <p:spPr>
            <a:xfrm>
              <a:off x="5215238" y="3290236"/>
              <a:ext cx="1128923" cy="323359"/>
            </a:xfrm>
            <a:prstGeom prst="rect">
              <a:avLst/>
            </a:prstGeom>
          </p:spPr>
          <p:txBody>
            <a:bodyPr wrap="none">
              <a:spAutoFit/>
            </a:bodyPr>
            <a:lstStyle/>
            <a:p>
              <a:r>
                <a:rPr lang="zh-CN" altLang="en-US"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训练效率</a:t>
              </a:r>
              <a:r>
                <a:rPr lang="zh-CN" altLang="en-US" sz="110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提升</a:t>
              </a:r>
              <a:endParaRPr lang="zh-CN" altLang="en-US" sz="11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矩形 36"/>
            <p:cNvSpPr/>
            <p:nvPr/>
          </p:nvSpPr>
          <p:spPr>
            <a:xfrm>
              <a:off x="7067807" y="4472874"/>
              <a:ext cx="4862729" cy="1625970"/>
            </a:xfrm>
            <a:prstGeom prst="rect">
              <a:avLst/>
            </a:prstGeom>
            <a:noFill/>
            <a:ln w="12700" algn="ctr">
              <a:noFill/>
              <a:round/>
              <a:headEnd/>
              <a:tailEnd/>
            </a:ln>
            <a:effectLst>
              <a:outerShdw blurRad="63500" sx="101000" sy="101000" algn="ctr" rotWithShape="0">
                <a:prstClr val="black">
                  <a:alpha val="20000"/>
                </a:prstClr>
              </a:outerShdw>
            </a:effectLst>
          </p:spPr>
          <p:txBody>
            <a:bodyPr wrap="none" lIns="91391" tIns="45695" rIns="91391" bIns="45695" anchor="ctr"/>
            <a:lstStyle/>
            <a:p>
              <a:pPr eaLnBrk="0" hangingPunct="0">
                <a:buClr>
                  <a:srgbClr val="990000"/>
                </a:buClr>
                <a:buSzPct val="60000"/>
              </a:pPr>
              <a:endParaRPr lang="zh-CN" altLang="en-US" sz="200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38" name="矩形 37"/>
            <p:cNvSpPr/>
            <p:nvPr/>
          </p:nvSpPr>
          <p:spPr>
            <a:xfrm>
              <a:off x="7067807" y="4472874"/>
              <a:ext cx="4972630" cy="371890"/>
            </a:xfrm>
            <a:prstGeom prst="rect">
              <a:avLst/>
            </a:prstGeom>
            <a:solidFill>
              <a:srgbClr val="0070C0"/>
            </a:solidFill>
            <a:ln w="12700" algn="ctr">
              <a:noFill/>
              <a:round/>
              <a:headEnd/>
              <a:tailEnd/>
            </a:ln>
            <a:effectLst>
              <a:outerShdw blurRad="63500" sx="101000" sy="101000" algn="ctr" rotWithShape="0">
                <a:prstClr val="black">
                  <a:alpha val="20000"/>
                </a:prstClr>
              </a:outerShdw>
            </a:effectLst>
          </p:spPr>
          <p:txBody>
            <a:bodyPr wrap="none" lIns="91391" tIns="45695" rIns="91391" bIns="45695" anchor="ctr"/>
            <a:lstStyle/>
            <a:p>
              <a:pPr eaLnBrk="0" hangingPunct="0">
                <a:buClr>
                  <a:srgbClr val="990000"/>
                </a:buClr>
                <a:buSzPct val="60000"/>
              </a:pPr>
              <a:r>
                <a:rPr lang="zh-CN" altLang="en-US" sz="1200" b="1" dirty="0">
                  <a:solidFill>
                    <a:prstClr val="white"/>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场景</a:t>
              </a:r>
              <a:r>
                <a:rPr lang="en-US" altLang="zh-CN" sz="1200" b="1" dirty="0">
                  <a:solidFill>
                    <a:prstClr val="white"/>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3:</a:t>
              </a:r>
              <a:r>
                <a:rPr lang="zh-CN" altLang="en-US" sz="1200" b="1" dirty="0">
                  <a:solidFill>
                    <a:prstClr val="white"/>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内容推荐、洋流和水污染分析</a:t>
              </a:r>
              <a:r>
                <a:rPr lang="en-US" altLang="zh-CN" sz="1200" b="1" dirty="0">
                  <a:solidFill>
                    <a:prstClr val="white"/>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en-US" altLang="zh-CN" sz="1200" b="1" dirty="0" err="1">
                  <a:solidFill>
                    <a:prstClr val="white"/>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ModelArts</a:t>
              </a:r>
              <a:r>
                <a:rPr lang="en-US" altLang="zh-CN" sz="1200" b="1" dirty="0">
                  <a:solidFill>
                    <a:prstClr val="white"/>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en-US" altLang="zh-CN" sz="1200" b="1" dirty="0" err="1">
                  <a:solidFill>
                    <a:prstClr val="white"/>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TensorFlow</a:t>
              </a:r>
              <a:r>
                <a:rPr lang="en-US" altLang="zh-CN" sz="1200" b="1" dirty="0">
                  <a:solidFill>
                    <a:prstClr val="white"/>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p>
          </p:txBody>
        </p:sp>
        <p:sp>
          <p:nvSpPr>
            <p:cNvPr id="39" name="矩形 38"/>
            <p:cNvSpPr/>
            <p:nvPr/>
          </p:nvSpPr>
          <p:spPr>
            <a:xfrm>
              <a:off x="7099339" y="4919588"/>
              <a:ext cx="5082310" cy="1485487"/>
            </a:xfrm>
            <a:prstGeom prst="rect">
              <a:avLst/>
            </a:prstGeom>
          </p:spPr>
          <p:txBody>
            <a:bodyPr wrap="square" lIns="0" rIns="0">
              <a:spAutoFit/>
            </a:bodyPr>
            <a:lstStyle/>
            <a:p>
              <a:pPr marL="171416" indent="-171416">
                <a:lnSpc>
                  <a:spcPct val="130000"/>
                </a:lnSpc>
                <a:spcBef>
                  <a:spcPts val="600"/>
                </a:spcBef>
                <a:buFont typeface="Arial" panose="020B0604020202020204" pitchFamily="34" charset="0"/>
                <a:buChar char="•"/>
              </a:pPr>
              <a:r>
                <a:rPr lang="zh-CN" altLang="en-US"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相比传统</a:t>
              </a:r>
              <a:r>
                <a:rPr lang="en-US" altLang="zh-CN" sz="1100" dirty="0" err="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TensorFlow</a:t>
              </a:r>
              <a:r>
                <a:rPr lang="zh-CN" altLang="en-US"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方案，集群训练效率</a:t>
              </a:r>
              <a:r>
                <a:rPr lang="zh-CN" altLang="en-US" sz="110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提升</a:t>
              </a:r>
              <a:endPar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467906" lvl="1" indent="-171416">
                <a:lnSpc>
                  <a:spcPct val="130000"/>
                </a:lnSpc>
                <a:spcBef>
                  <a:spcPts val="600"/>
                </a:spcBef>
                <a:buFont typeface="Arial" panose="020B0604020202020204" pitchFamily="34" charset="0"/>
                <a:buChar char="•"/>
              </a:pPr>
              <a:r>
                <a:rPr lang="zh-CN" altLang="en-US"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基于鲲鹏多核整形算力，计算分析效率</a:t>
              </a:r>
              <a:r>
                <a:rPr lang="zh-CN" altLang="en-US" sz="110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提升</a:t>
              </a:r>
              <a:endParaRPr lang="en-US" altLang="zh-CN" sz="11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467906" lvl="1" indent="-171416">
                <a:lnSpc>
                  <a:spcPct val="130000"/>
                </a:lnSpc>
                <a:spcBef>
                  <a:spcPts val="600"/>
                </a:spcBef>
                <a:buFont typeface="Arial" panose="020B0604020202020204" pitchFamily="34" charset="0"/>
                <a:buChar char="•"/>
              </a:pPr>
              <a:r>
                <a:rPr lang="zh-CN" altLang="en-US"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多协议互通（文件</a:t>
              </a:r>
              <a:r>
                <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对象</a:t>
              </a:r>
              <a:r>
                <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/HDFS</a:t>
              </a:r>
              <a:r>
                <a:rPr lang="zh-CN" altLang="en-US"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），数据</a:t>
              </a:r>
              <a:r>
                <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0</a:t>
              </a:r>
              <a:r>
                <a:rPr lang="zh-CN" altLang="en-US"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拷贝，分析效率</a:t>
              </a:r>
              <a:r>
                <a:rPr lang="zh-CN" altLang="en-US" sz="110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提升</a:t>
              </a:r>
              <a:endParaRPr lang="en-US" altLang="zh-CN" sz="11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467906" lvl="1" indent="-171416">
                <a:lnSpc>
                  <a:spcPct val="130000"/>
                </a:lnSpc>
                <a:spcBef>
                  <a:spcPts val="600"/>
                </a:spcBef>
                <a:buFont typeface="Arial" panose="020B0604020202020204" pitchFamily="34" charset="0"/>
                <a:buChar char="•"/>
              </a:pPr>
              <a:r>
                <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OBS</a:t>
              </a:r>
              <a:r>
                <a:rPr lang="zh-CN" altLang="en-US"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提供</a:t>
              </a:r>
              <a:r>
                <a:rPr lang="en-US" altLang="zh-CN"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1.5TB/s</a:t>
              </a:r>
              <a:r>
                <a:rPr lang="zh-CN" altLang="en-US"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读缓存，分析效率</a:t>
              </a:r>
              <a:r>
                <a:rPr lang="zh-CN" altLang="en-US" sz="110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提升</a:t>
              </a:r>
              <a:endParaRPr lang="en-US" altLang="zh-CN" sz="11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Rectangle 3"/>
            <p:cNvSpPr txBox="1">
              <a:spLocks noChangeArrowheads="1"/>
            </p:cNvSpPr>
            <p:nvPr/>
          </p:nvSpPr>
          <p:spPr bwMode="auto">
            <a:xfrm>
              <a:off x="382486" y="3484127"/>
              <a:ext cx="2044338" cy="1417895"/>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marL="171416" indent="-171416" algn="l">
                <a:lnSpc>
                  <a:spcPct val="150000"/>
                </a:lnSpc>
                <a:spcBef>
                  <a:spcPts val="300"/>
                </a:spcBef>
                <a:buFont typeface="Arial" panose="020B0604020202020204" pitchFamily="34" charset="0"/>
                <a:buChar char="•"/>
                <a:defRPr/>
              </a:pPr>
              <a:r>
                <a:rPr lang="en-US" altLang="zh-CN" sz="1100" dirty="0">
                  <a:solidFill>
                    <a:prstClr val="black">
                      <a:lumMod val="75000"/>
                      <a:lumOff val="25000"/>
                    </a:prst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ECS</a:t>
              </a:r>
              <a:r>
                <a:rPr lang="zh-CN" sz="1100" dirty="0">
                  <a:solidFill>
                    <a:prstClr val="black">
                      <a:lumMod val="75000"/>
                      <a:lumOff val="25000"/>
                    </a:prst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r>
                <a:rPr lang="en-US" altLang="zh-CN" sz="1100" b="0" dirty="0" smtClean="0">
                  <a:solidFill>
                    <a:prstClr val="black">
                      <a:lumMod val="75000"/>
                      <a:lumOff val="25000"/>
                    </a:prst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KC1 </a:t>
              </a:r>
              <a:r>
                <a:rPr lang="en-US" altLang="zh-CN" sz="1100" b="0" dirty="0">
                  <a:solidFill>
                    <a:prstClr val="black">
                      <a:lumMod val="75000"/>
                      <a:lumOff val="25000"/>
                    </a:prst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32C 128G</a:t>
              </a:r>
            </a:p>
            <a:p>
              <a:pPr marL="171416" indent="-171416" algn="l">
                <a:lnSpc>
                  <a:spcPct val="150000"/>
                </a:lnSpc>
                <a:spcBef>
                  <a:spcPts val="300"/>
                </a:spcBef>
                <a:buFont typeface="Arial" panose="020B0604020202020204" pitchFamily="34" charset="0"/>
                <a:buChar char="•"/>
                <a:defRPr/>
              </a:pPr>
              <a:r>
                <a:rPr lang="en-US" altLang="zh-CN" sz="1100" dirty="0">
                  <a:solidFill>
                    <a:prstClr val="black">
                      <a:lumMod val="75000"/>
                      <a:lumOff val="25000"/>
                    </a:prst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OBS</a:t>
              </a:r>
              <a:r>
                <a:rPr lang="zh-CN" sz="1100" dirty="0">
                  <a:solidFill>
                    <a:prstClr val="black">
                      <a:lumMod val="75000"/>
                      <a:lumOff val="25000"/>
                    </a:prst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zh-CN" sz="1100" b="0" dirty="0">
                  <a:solidFill>
                    <a:prstClr val="black">
                      <a:lumMod val="75000"/>
                      <a:lumOff val="25000"/>
                    </a:prst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标准存储</a:t>
              </a:r>
              <a:r>
                <a:rPr lang="en-US" altLang="zh-CN" sz="1100" b="0" dirty="0">
                  <a:solidFill>
                    <a:prstClr val="black">
                      <a:lumMod val="75000"/>
                      <a:lumOff val="25000"/>
                    </a:prst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en-US" altLang="zh-CN" sz="1100" b="0" dirty="0" err="1">
                  <a:solidFill>
                    <a:prstClr val="black">
                      <a:lumMod val="75000"/>
                      <a:lumOff val="25000"/>
                    </a:prst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OBSFileSystem</a:t>
              </a:r>
              <a:r>
                <a:rPr lang="zh-CN" sz="1100" b="0" dirty="0">
                  <a:solidFill>
                    <a:prstClr val="black">
                      <a:lumMod val="75000"/>
                      <a:lumOff val="25000"/>
                    </a:prst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、归档存储</a:t>
              </a:r>
            </a:p>
          </p:txBody>
        </p:sp>
        <p:sp>
          <p:nvSpPr>
            <p:cNvPr id="41" name="Rectangle 3"/>
            <p:cNvSpPr txBox="1">
              <a:spLocks noChangeArrowheads="1"/>
            </p:cNvSpPr>
            <p:nvPr/>
          </p:nvSpPr>
          <p:spPr bwMode="auto">
            <a:xfrm>
              <a:off x="2632522" y="3484127"/>
              <a:ext cx="2044338" cy="1417895"/>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marL="171416" indent="-171416" algn="l">
                <a:lnSpc>
                  <a:spcPct val="150000"/>
                </a:lnSpc>
                <a:spcBef>
                  <a:spcPts val="300"/>
                </a:spcBef>
                <a:buFont typeface="Arial" panose="020B0604020202020204" pitchFamily="34" charset="0"/>
                <a:buChar char="•"/>
                <a:defRPr/>
              </a:pPr>
              <a:r>
                <a:rPr lang="en-US" altLang="zh-CN" sz="1100" dirty="0">
                  <a:solidFill>
                    <a:prstClr val="black">
                      <a:lumMod val="75000"/>
                      <a:lumOff val="25000"/>
                    </a:prst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ECS</a:t>
              </a:r>
              <a:r>
                <a:rPr lang="zh-CN" sz="1100" dirty="0">
                  <a:solidFill>
                    <a:prstClr val="black">
                      <a:lumMod val="75000"/>
                      <a:lumOff val="25000"/>
                    </a:prst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zh-CN" sz="1100" b="0" dirty="0">
                  <a:solidFill>
                    <a:prstClr val="black">
                      <a:lumMod val="75000"/>
                      <a:lumOff val="25000"/>
                    </a:prst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r>
                <a:rPr lang="en-US" altLang="zh-CN" sz="1100" b="0" dirty="0" smtClean="0">
                  <a:solidFill>
                    <a:prstClr val="black">
                      <a:lumMod val="75000"/>
                      <a:lumOff val="25000"/>
                    </a:prst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KI1</a:t>
              </a:r>
              <a:r>
                <a:rPr lang="zh-CN" sz="1100" b="0" dirty="0" smtClean="0">
                  <a:solidFill>
                    <a:prstClr val="black">
                      <a:lumMod val="75000"/>
                      <a:lumOff val="25000"/>
                    </a:prst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r>
                <a:rPr lang="en-US" altLang="zh-CN" sz="1100" b="0" dirty="0">
                  <a:solidFill>
                    <a:prstClr val="black">
                      <a:lumMod val="75000"/>
                      <a:lumOff val="25000"/>
                    </a:prst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32C 256G</a:t>
              </a:r>
            </a:p>
            <a:p>
              <a:pPr marL="171416" indent="-171416" algn="l">
                <a:lnSpc>
                  <a:spcPct val="150000"/>
                </a:lnSpc>
                <a:spcBef>
                  <a:spcPts val="300"/>
                </a:spcBef>
                <a:buFont typeface="Arial" panose="020B0604020202020204" pitchFamily="34" charset="0"/>
                <a:buChar char="•"/>
                <a:defRPr/>
              </a:pPr>
              <a:r>
                <a:rPr lang="en-US" altLang="zh-CN" sz="1100" dirty="0">
                  <a:solidFill>
                    <a:prstClr val="black">
                      <a:lumMod val="75000"/>
                      <a:lumOff val="25000"/>
                    </a:prst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OBS</a:t>
              </a:r>
              <a:r>
                <a:rPr lang="zh-CN" sz="1100" dirty="0">
                  <a:solidFill>
                    <a:prstClr val="black">
                      <a:lumMod val="75000"/>
                      <a:lumOff val="25000"/>
                    </a:prst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zh-CN" sz="1100" b="0" dirty="0">
                  <a:solidFill>
                    <a:prstClr val="black">
                      <a:lumMod val="75000"/>
                      <a:lumOff val="25000"/>
                    </a:prst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标准存储</a:t>
              </a:r>
              <a:r>
                <a:rPr lang="en-US" altLang="zh-CN" sz="1100" b="0" dirty="0">
                  <a:solidFill>
                    <a:prstClr val="black">
                      <a:lumMod val="75000"/>
                      <a:lumOff val="25000"/>
                    </a:prst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en-US" altLang="zh-CN" sz="1100" b="0" dirty="0" err="1">
                  <a:solidFill>
                    <a:prstClr val="black">
                      <a:lumMod val="75000"/>
                      <a:lumOff val="25000"/>
                    </a:prst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OBSFileSystem</a:t>
              </a:r>
              <a:r>
                <a:rPr lang="zh-CN" sz="1100" b="0" dirty="0">
                  <a:solidFill>
                    <a:prstClr val="black">
                      <a:lumMod val="75000"/>
                      <a:lumOff val="25000"/>
                    </a:prstClr>
                  </a:solidFill>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、归档存储</a:t>
              </a:r>
            </a:p>
          </p:txBody>
        </p:sp>
        <p:sp>
          <p:nvSpPr>
            <p:cNvPr id="42" name="Rectangle 3"/>
            <p:cNvSpPr txBox="1">
              <a:spLocks noChangeArrowheads="1"/>
            </p:cNvSpPr>
            <p:nvPr/>
          </p:nvSpPr>
          <p:spPr bwMode="auto">
            <a:xfrm>
              <a:off x="4865358" y="3484127"/>
              <a:ext cx="2044338" cy="1417895"/>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marL="171416" marR="0" lvl="0" indent="-171416" algn="l" defTabSz="914400" eaLnBrk="1" fontAlgn="auto" latinLnBrk="0" hangingPunct="1">
                <a:lnSpc>
                  <a:spcPct val="150000"/>
                </a:lnSpc>
                <a:spcBef>
                  <a:spcPts val="300"/>
                </a:spcBef>
                <a:spcAft>
                  <a:spcPts val="0"/>
                </a:spcAft>
                <a:buClrTx/>
                <a:buSzTx/>
                <a:buFont typeface="Arial" panose="020B0604020202020204" pitchFamily="34" charset="0"/>
                <a:buChar char="•"/>
                <a:tabLst/>
                <a:defRPr/>
              </a:pPr>
              <a:r>
                <a:rPr kumimoji="0" lang="en-US" altLang="zh-CN" sz="1100" b="1" i="0" u="none" strike="noStrike" kern="0" cap="none" spc="0" normalizeH="0" baseline="0" noProof="0" dirty="0">
                  <a:ln>
                    <a:noFill/>
                  </a:ln>
                  <a:solidFill>
                    <a:prstClr val="black">
                      <a:lumMod val="75000"/>
                      <a:lumOff val="25000"/>
                    </a:prstClr>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BMS</a:t>
              </a:r>
              <a:r>
                <a:rPr kumimoji="0" lang="zh-CN" altLang="en-US" sz="1100" b="1" i="0" u="none" strike="noStrike" kern="0" cap="none" spc="0" normalizeH="0" baseline="0" noProof="0" dirty="0">
                  <a:ln>
                    <a:noFill/>
                  </a:ln>
                  <a:solidFill>
                    <a:prstClr val="black">
                      <a:lumMod val="75000"/>
                      <a:lumOff val="25000"/>
                    </a:prstClr>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kumimoji="0" lang="en-US" altLang="zh-CN" sz="11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100" b="0" kern="0" dirty="0">
                  <a:solidFill>
                    <a:prstClr val="black"/>
                  </a:solidFill>
                  <a:effectLst/>
                  <a:latin typeface="Huawei Sans" panose="020C0503030203020204" pitchFamily="34" charset="0"/>
                  <a:ea typeface="方正兰亭黑简体" panose="02000000000000000000" pitchFamily="2" charset="-122"/>
                  <a:sym typeface="Huawei Sans" panose="020C0503030203020204" pitchFamily="34" charset="0"/>
                </a:rPr>
                <a:t>鲲鹏</a:t>
              </a:r>
              <a:r>
                <a:rPr kumimoji="0" lang="en-US" altLang="zh-CN" sz="11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+310</a:t>
              </a:r>
              <a:r>
                <a:rPr kumimoji="0" lang="zh-CN" altLang="en-US" sz="11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1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100" b="0" kern="0" dirty="0">
                  <a:solidFill>
                    <a:prstClr val="black"/>
                  </a:solidFill>
                  <a:effectLst/>
                  <a:latin typeface="Huawei Sans" panose="020C0503030203020204" pitchFamily="34" charset="0"/>
                  <a:ea typeface="方正兰亭黑简体" panose="02000000000000000000" pitchFamily="2" charset="-122"/>
                  <a:sym typeface="Huawei Sans" panose="020C0503030203020204" pitchFamily="34" charset="0"/>
                </a:rPr>
                <a:t>鲲鹏</a:t>
              </a:r>
              <a:r>
                <a:rPr kumimoji="0" lang="en-US" altLang="zh-CN" sz="11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+910</a:t>
              </a:r>
              <a:endParaRPr kumimoji="0" lang="en-US" altLang="zh-CN" sz="1100" b="0" i="0" u="none" strike="noStrike" kern="0" cap="none" spc="0" normalizeH="0" baseline="0" noProof="0" dirty="0">
                <a:ln>
                  <a:noFill/>
                </a:ln>
                <a:solidFill>
                  <a:prstClr val="black">
                    <a:lumMod val="75000"/>
                    <a:lumOff val="25000"/>
                  </a:prstClr>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71416" marR="0" lvl="0" indent="-171416" algn="l" defTabSz="914400" eaLnBrk="1" fontAlgn="auto" latinLnBrk="0" hangingPunct="1">
                <a:lnSpc>
                  <a:spcPct val="150000"/>
                </a:lnSpc>
                <a:spcBef>
                  <a:spcPts val="300"/>
                </a:spcBef>
                <a:spcAft>
                  <a:spcPts val="0"/>
                </a:spcAft>
                <a:buClrTx/>
                <a:buSzTx/>
                <a:buFont typeface="Arial" panose="020B0604020202020204" pitchFamily="34" charset="0"/>
                <a:buChar char="•"/>
                <a:tabLst/>
                <a:defRPr/>
              </a:pPr>
              <a:r>
                <a:rPr kumimoji="0" lang="en-US" altLang="zh-CN" sz="1100" b="1" i="0" u="none" strike="noStrike" kern="0" cap="none" spc="0" normalizeH="0" baseline="0" noProof="0" dirty="0">
                  <a:ln>
                    <a:noFill/>
                  </a:ln>
                  <a:solidFill>
                    <a:prstClr val="black">
                      <a:lumMod val="75000"/>
                      <a:lumOff val="25000"/>
                    </a:prstClr>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OBS</a:t>
              </a:r>
              <a:r>
                <a:rPr kumimoji="0" lang="zh-CN" altLang="en-US" sz="1100" b="1" i="0" u="none" strike="noStrike" kern="0" cap="none" spc="0" normalizeH="0" baseline="0" noProof="0" dirty="0">
                  <a:ln>
                    <a:noFill/>
                  </a:ln>
                  <a:solidFill>
                    <a:prstClr val="black">
                      <a:lumMod val="75000"/>
                      <a:lumOff val="25000"/>
                    </a:prstClr>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kumimoji="0" lang="zh-CN" altLang="en-US" sz="1100" b="0" i="0" u="none" strike="noStrike" kern="0" cap="none" spc="0" normalizeH="0" baseline="0" noProof="0" dirty="0">
                  <a:ln>
                    <a:noFill/>
                  </a:ln>
                  <a:solidFill>
                    <a:prstClr val="black">
                      <a:lumMod val="75000"/>
                      <a:lumOff val="25000"/>
                    </a:prstClr>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标准存储、归档存储</a:t>
              </a:r>
            </a:p>
          </p:txBody>
        </p:sp>
        <p:sp>
          <p:nvSpPr>
            <p:cNvPr id="43" name="矩形 42"/>
            <p:cNvSpPr/>
            <p:nvPr/>
          </p:nvSpPr>
          <p:spPr>
            <a:xfrm>
              <a:off x="313788" y="1168526"/>
              <a:ext cx="6614525" cy="371890"/>
            </a:xfrm>
            <a:prstGeom prst="rect">
              <a:avLst/>
            </a:prstGeom>
            <a:solidFill>
              <a:srgbClr val="0070C0"/>
            </a:solidFill>
            <a:ln w="12700" algn="ctr">
              <a:noFill/>
              <a:round/>
              <a:headEnd/>
              <a:tailEnd/>
            </a:ln>
            <a:effectLst>
              <a:outerShdw blurRad="63500" sx="101000" sy="101000" algn="ctr" rotWithShape="0">
                <a:prstClr val="black">
                  <a:alpha val="20000"/>
                </a:prstClr>
              </a:outerShdw>
            </a:effectLst>
          </p:spPr>
          <p:txBody>
            <a:bodyPr wrap="none" lIns="91391" tIns="45695" rIns="91391" bIns="45695" anchor="ctr"/>
            <a:lstStyle/>
            <a:p>
              <a:pPr algn="ctr" eaLnBrk="0" hangingPunct="0">
                <a:buClr>
                  <a:srgbClr val="990000"/>
                </a:buClr>
                <a:buSzPct val="60000"/>
              </a:pPr>
              <a:r>
                <a:rPr lang="zh-CN" altLang="en-US" sz="200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适用典型行业</a:t>
              </a:r>
              <a:endParaRPr lang="zh-CN" altLang="en-US" sz="200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44" name="矩形 43"/>
            <p:cNvSpPr/>
            <p:nvPr/>
          </p:nvSpPr>
          <p:spPr>
            <a:xfrm>
              <a:off x="313843" y="2529108"/>
              <a:ext cx="6614525" cy="371890"/>
            </a:xfrm>
            <a:prstGeom prst="rect">
              <a:avLst/>
            </a:prstGeom>
            <a:solidFill>
              <a:srgbClr val="0070C0"/>
            </a:solidFill>
            <a:ln w="12700" algn="ctr">
              <a:noFill/>
              <a:round/>
              <a:headEnd/>
              <a:tailEnd/>
            </a:ln>
            <a:effectLst>
              <a:outerShdw blurRad="63500" sx="101000" sy="101000" algn="ctr" rotWithShape="0">
                <a:prstClr val="black">
                  <a:alpha val="20000"/>
                </a:prstClr>
              </a:outerShdw>
            </a:effectLst>
          </p:spPr>
          <p:txBody>
            <a:bodyPr wrap="none" lIns="91391" tIns="45695" rIns="91391" bIns="45695" anchor="ctr"/>
            <a:lstStyle/>
            <a:p>
              <a:pPr algn="ctr" eaLnBrk="0" hangingPunct="0">
                <a:buClr>
                  <a:srgbClr val="990000"/>
                </a:buClr>
                <a:buSzPct val="60000"/>
              </a:pPr>
              <a:r>
                <a:rPr lang="zh-CN" altLang="en-US" sz="200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关键技术</a:t>
              </a:r>
            </a:p>
          </p:txBody>
        </p:sp>
      </p:grpSp>
    </p:spTree>
    <p:extLst>
      <p:ext uri="{BB962C8B-B14F-4D97-AF65-F5344CB8AC3E}">
        <p14:creationId xmlns:p14="http://schemas.microsoft.com/office/powerpoint/2010/main" val="12288258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华为云鲲鹏云手机产品特点及主要应用</a:t>
            </a:r>
            <a:r>
              <a:rPr lang="zh-CN" altLang="en-US" dirty="0" smtClean="0">
                <a:sym typeface="Huawei Sans" panose="020C0503030203020204" pitchFamily="34" charset="0"/>
              </a:rPr>
              <a:t>场景</a:t>
            </a:r>
            <a:endParaRPr lang="zh-CN" altLang="en-US" dirty="0">
              <a:sym typeface="Huawei Sans" panose="020C050303020302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1335369854"/>
              </p:ext>
            </p:extLst>
          </p:nvPr>
        </p:nvGraphicFramePr>
        <p:xfrm>
          <a:off x="731838" y="1078752"/>
          <a:ext cx="10728324" cy="3299095"/>
        </p:xfrm>
        <a:graphic>
          <a:graphicData uri="http://schemas.openxmlformats.org/drawingml/2006/table">
            <a:tbl>
              <a:tblPr firstRow="1" bandRow="1"/>
              <a:tblGrid>
                <a:gridCol w="819904">
                  <a:extLst>
                    <a:ext uri="{9D8B030D-6E8A-4147-A177-3AD203B41FA5}">
                      <a16:colId xmlns:a16="http://schemas.microsoft.com/office/drawing/2014/main" xmlns="" val="20000"/>
                    </a:ext>
                  </a:extLst>
                </a:gridCol>
                <a:gridCol w="4954210">
                  <a:extLst>
                    <a:ext uri="{9D8B030D-6E8A-4147-A177-3AD203B41FA5}">
                      <a16:colId xmlns:a16="http://schemas.microsoft.com/office/drawing/2014/main" xmlns="" val="20002"/>
                    </a:ext>
                  </a:extLst>
                </a:gridCol>
                <a:gridCol w="4954210">
                  <a:extLst>
                    <a:ext uri="{9D8B030D-6E8A-4147-A177-3AD203B41FA5}">
                      <a16:colId xmlns:a16="http://schemas.microsoft.com/office/drawing/2014/main" xmlns="" val="20003"/>
                    </a:ext>
                  </a:extLst>
                </a:gridCol>
              </a:tblGrid>
              <a:tr h="1749675">
                <a:tc rowSpan="2">
                  <a:txBody>
                    <a:bodyPr/>
                    <a:lstStyle>
                      <a:lvl1pPr marL="0" algn="l" defTabSz="1187798" rtl="0" eaLnBrk="1" latinLnBrk="0" hangingPunct="1">
                        <a:defRPr sz="2338" b="1" kern="1200">
                          <a:solidFill>
                            <a:schemeClr val="lt1"/>
                          </a:solidFill>
                          <a:latin typeface="Arial"/>
                          <a:ea typeface="微软雅黑"/>
                        </a:defRPr>
                      </a:lvl1pPr>
                      <a:lvl2pPr marL="593900" algn="l" defTabSz="1187798" rtl="0" eaLnBrk="1" latinLnBrk="0" hangingPunct="1">
                        <a:defRPr sz="2338" b="1" kern="1200">
                          <a:solidFill>
                            <a:schemeClr val="lt1"/>
                          </a:solidFill>
                          <a:latin typeface="Arial"/>
                          <a:ea typeface="微软雅黑"/>
                        </a:defRPr>
                      </a:lvl2pPr>
                      <a:lvl3pPr marL="1187798" algn="l" defTabSz="1187798" rtl="0" eaLnBrk="1" latinLnBrk="0" hangingPunct="1">
                        <a:defRPr sz="2338" b="1" kern="1200">
                          <a:solidFill>
                            <a:schemeClr val="lt1"/>
                          </a:solidFill>
                          <a:latin typeface="Arial"/>
                          <a:ea typeface="微软雅黑"/>
                        </a:defRPr>
                      </a:lvl3pPr>
                      <a:lvl4pPr marL="1781699" algn="l" defTabSz="1187798" rtl="0" eaLnBrk="1" latinLnBrk="0" hangingPunct="1">
                        <a:defRPr sz="2338" b="1" kern="1200">
                          <a:solidFill>
                            <a:schemeClr val="lt1"/>
                          </a:solidFill>
                          <a:latin typeface="Arial"/>
                          <a:ea typeface="微软雅黑"/>
                        </a:defRPr>
                      </a:lvl4pPr>
                      <a:lvl5pPr marL="2375598" algn="l" defTabSz="1187798" rtl="0" eaLnBrk="1" latinLnBrk="0" hangingPunct="1">
                        <a:defRPr sz="2338" b="1" kern="1200">
                          <a:solidFill>
                            <a:schemeClr val="lt1"/>
                          </a:solidFill>
                          <a:latin typeface="Arial"/>
                          <a:ea typeface="微软雅黑"/>
                        </a:defRPr>
                      </a:lvl5pPr>
                      <a:lvl6pPr marL="2969497" algn="l" defTabSz="1187798" rtl="0" eaLnBrk="1" latinLnBrk="0" hangingPunct="1">
                        <a:defRPr sz="2338" b="1" kern="1200">
                          <a:solidFill>
                            <a:schemeClr val="lt1"/>
                          </a:solidFill>
                          <a:latin typeface="Arial"/>
                          <a:ea typeface="微软雅黑"/>
                        </a:defRPr>
                      </a:lvl6pPr>
                      <a:lvl7pPr marL="3563396" algn="l" defTabSz="1187798" rtl="0" eaLnBrk="1" latinLnBrk="0" hangingPunct="1">
                        <a:defRPr sz="2338" b="1" kern="1200">
                          <a:solidFill>
                            <a:schemeClr val="lt1"/>
                          </a:solidFill>
                          <a:latin typeface="Arial"/>
                          <a:ea typeface="微软雅黑"/>
                        </a:defRPr>
                      </a:lvl7pPr>
                      <a:lvl8pPr marL="4157297" algn="l" defTabSz="1187798" rtl="0" eaLnBrk="1" latinLnBrk="0" hangingPunct="1">
                        <a:defRPr sz="2338" b="1" kern="1200">
                          <a:solidFill>
                            <a:schemeClr val="lt1"/>
                          </a:solidFill>
                          <a:latin typeface="Arial"/>
                          <a:ea typeface="微软雅黑"/>
                        </a:defRPr>
                      </a:lvl8pPr>
                      <a:lvl9pPr marL="4751195" algn="l" defTabSz="1187798" rtl="0" eaLnBrk="1" latinLnBrk="0" hangingPunct="1">
                        <a:defRPr sz="2338" b="1" kern="1200">
                          <a:solidFill>
                            <a:schemeClr val="lt1"/>
                          </a:solidFill>
                          <a:latin typeface="Arial"/>
                          <a:ea typeface="微软雅黑"/>
                        </a:defRPr>
                      </a:lvl9pPr>
                    </a:lstStyle>
                    <a:p>
                      <a:r>
                        <a:rPr lang="zh-CN" altLang="en-US" sz="1600" b="1" i="0" baseline="0" dirty="0" smtClean="0">
                          <a:solidFill>
                            <a:srgbClr val="415463"/>
                          </a:solidFill>
                          <a:latin typeface="Huawei Sans" panose="020C0503030203020204" pitchFamily="34" charset="0"/>
                          <a:ea typeface="方正兰亭黑简体" panose="02000000000000000000" pitchFamily="2" charset="-122"/>
                          <a:sym typeface="Huawei Sans" panose="020C0503030203020204" pitchFamily="34" charset="0"/>
                        </a:rPr>
                        <a:t>应用场景</a:t>
                      </a:r>
                      <a:endParaRPr lang="en-US" altLang="zh-CN" sz="1600" b="1" i="0" baseline="0" dirty="0" smtClean="0">
                        <a:solidFill>
                          <a:srgbClr val="415463"/>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35992" marR="35992" marT="21595" marB="21595" anchor="ctr" anchorCtr="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CF0F2"/>
                    </a:solidFill>
                  </a:tcPr>
                </a:tc>
                <a:tc>
                  <a:txBody>
                    <a:bodyPr/>
                    <a:lstStyle>
                      <a:lvl1pPr marL="0" algn="l" defTabSz="1187798" rtl="0" eaLnBrk="1" latinLnBrk="0" hangingPunct="1">
                        <a:defRPr sz="2338" b="1" kern="1200">
                          <a:solidFill>
                            <a:schemeClr val="lt1"/>
                          </a:solidFill>
                          <a:latin typeface="Arial"/>
                          <a:ea typeface="微软雅黑"/>
                        </a:defRPr>
                      </a:lvl1pPr>
                      <a:lvl2pPr marL="593900" algn="l" defTabSz="1187798" rtl="0" eaLnBrk="1" latinLnBrk="0" hangingPunct="1">
                        <a:defRPr sz="2338" b="1" kern="1200">
                          <a:solidFill>
                            <a:schemeClr val="lt1"/>
                          </a:solidFill>
                          <a:latin typeface="Arial"/>
                          <a:ea typeface="微软雅黑"/>
                        </a:defRPr>
                      </a:lvl2pPr>
                      <a:lvl3pPr marL="1187798" algn="l" defTabSz="1187798" rtl="0" eaLnBrk="1" latinLnBrk="0" hangingPunct="1">
                        <a:defRPr sz="2338" b="1" kern="1200">
                          <a:solidFill>
                            <a:schemeClr val="lt1"/>
                          </a:solidFill>
                          <a:latin typeface="Arial"/>
                          <a:ea typeface="微软雅黑"/>
                        </a:defRPr>
                      </a:lvl3pPr>
                      <a:lvl4pPr marL="1781699" algn="l" defTabSz="1187798" rtl="0" eaLnBrk="1" latinLnBrk="0" hangingPunct="1">
                        <a:defRPr sz="2338" b="1" kern="1200">
                          <a:solidFill>
                            <a:schemeClr val="lt1"/>
                          </a:solidFill>
                          <a:latin typeface="Arial"/>
                          <a:ea typeface="微软雅黑"/>
                        </a:defRPr>
                      </a:lvl4pPr>
                      <a:lvl5pPr marL="2375598" algn="l" defTabSz="1187798" rtl="0" eaLnBrk="1" latinLnBrk="0" hangingPunct="1">
                        <a:defRPr sz="2338" b="1" kern="1200">
                          <a:solidFill>
                            <a:schemeClr val="lt1"/>
                          </a:solidFill>
                          <a:latin typeface="Arial"/>
                          <a:ea typeface="微软雅黑"/>
                        </a:defRPr>
                      </a:lvl5pPr>
                      <a:lvl6pPr marL="2969497" algn="l" defTabSz="1187798" rtl="0" eaLnBrk="1" latinLnBrk="0" hangingPunct="1">
                        <a:defRPr sz="2338" b="1" kern="1200">
                          <a:solidFill>
                            <a:schemeClr val="lt1"/>
                          </a:solidFill>
                          <a:latin typeface="Arial"/>
                          <a:ea typeface="微软雅黑"/>
                        </a:defRPr>
                      </a:lvl6pPr>
                      <a:lvl7pPr marL="3563396" algn="l" defTabSz="1187798" rtl="0" eaLnBrk="1" latinLnBrk="0" hangingPunct="1">
                        <a:defRPr sz="2338" b="1" kern="1200">
                          <a:solidFill>
                            <a:schemeClr val="lt1"/>
                          </a:solidFill>
                          <a:latin typeface="Arial"/>
                          <a:ea typeface="微软雅黑"/>
                        </a:defRPr>
                      </a:lvl7pPr>
                      <a:lvl8pPr marL="4157297" algn="l" defTabSz="1187798" rtl="0" eaLnBrk="1" latinLnBrk="0" hangingPunct="1">
                        <a:defRPr sz="2338" b="1" kern="1200">
                          <a:solidFill>
                            <a:schemeClr val="lt1"/>
                          </a:solidFill>
                          <a:latin typeface="Arial"/>
                          <a:ea typeface="微软雅黑"/>
                        </a:defRPr>
                      </a:lvl8pPr>
                      <a:lvl9pPr marL="4751195" algn="l" defTabSz="1187798" rtl="0" eaLnBrk="1" latinLnBrk="0" hangingPunct="1">
                        <a:defRPr sz="2338" b="1" kern="1200">
                          <a:solidFill>
                            <a:schemeClr val="lt1"/>
                          </a:solidFill>
                          <a:latin typeface="Arial"/>
                          <a:ea typeface="微软雅黑"/>
                        </a:defRPr>
                      </a:lvl9pPr>
                    </a:lstStyle>
                    <a:p>
                      <a:endParaRPr lang="zh-CN" altLang="en-US" sz="1400" b="1" i="0" baseline="0" dirty="0">
                        <a:solidFill>
                          <a:srgbClr val="333333"/>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35992" marR="35992" marT="21595" marB="21595">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b="1" kern="1200">
                          <a:solidFill>
                            <a:schemeClr val="lt1"/>
                          </a:solidFill>
                          <a:latin typeface="Arial"/>
                          <a:ea typeface="微软雅黑"/>
                        </a:defRPr>
                      </a:lvl1pPr>
                      <a:lvl2pPr marL="593900" algn="l" defTabSz="1187798" rtl="0" eaLnBrk="1" latinLnBrk="0" hangingPunct="1">
                        <a:defRPr sz="2338" b="1" kern="1200">
                          <a:solidFill>
                            <a:schemeClr val="lt1"/>
                          </a:solidFill>
                          <a:latin typeface="Arial"/>
                          <a:ea typeface="微软雅黑"/>
                        </a:defRPr>
                      </a:lvl2pPr>
                      <a:lvl3pPr marL="1187798" algn="l" defTabSz="1187798" rtl="0" eaLnBrk="1" latinLnBrk="0" hangingPunct="1">
                        <a:defRPr sz="2338" b="1" kern="1200">
                          <a:solidFill>
                            <a:schemeClr val="lt1"/>
                          </a:solidFill>
                          <a:latin typeface="Arial"/>
                          <a:ea typeface="微软雅黑"/>
                        </a:defRPr>
                      </a:lvl3pPr>
                      <a:lvl4pPr marL="1781699" algn="l" defTabSz="1187798" rtl="0" eaLnBrk="1" latinLnBrk="0" hangingPunct="1">
                        <a:defRPr sz="2338" b="1" kern="1200">
                          <a:solidFill>
                            <a:schemeClr val="lt1"/>
                          </a:solidFill>
                          <a:latin typeface="Arial"/>
                          <a:ea typeface="微软雅黑"/>
                        </a:defRPr>
                      </a:lvl4pPr>
                      <a:lvl5pPr marL="2375598" algn="l" defTabSz="1187798" rtl="0" eaLnBrk="1" latinLnBrk="0" hangingPunct="1">
                        <a:defRPr sz="2338" b="1" kern="1200">
                          <a:solidFill>
                            <a:schemeClr val="lt1"/>
                          </a:solidFill>
                          <a:latin typeface="Arial"/>
                          <a:ea typeface="微软雅黑"/>
                        </a:defRPr>
                      </a:lvl5pPr>
                      <a:lvl6pPr marL="2969497" algn="l" defTabSz="1187798" rtl="0" eaLnBrk="1" latinLnBrk="0" hangingPunct="1">
                        <a:defRPr sz="2338" b="1" kern="1200">
                          <a:solidFill>
                            <a:schemeClr val="lt1"/>
                          </a:solidFill>
                          <a:latin typeface="Arial"/>
                          <a:ea typeface="微软雅黑"/>
                        </a:defRPr>
                      </a:lvl6pPr>
                      <a:lvl7pPr marL="3563396" algn="l" defTabSz="1187798" rtl="0" eaLnBrk="1" latinLnBrk="0" hangingPunct="1">
                        <a:defRPr sz="2338" b="1" kern="1200">
                          <a:solidFill>
                            <a:schemeClr val="lt1"/>
                          </a:solidFill>
                          <a:latin typeface="Arial"/>
                          <a:ea typeface="微软雅黑"/>
                        </a:defRPr>
                      </a:lvl7pPr>
                      <a:lvl8pPr marL="4157297" algn="l" defTabSz="1187798" rtl="0" eaLnBrk="1" latinLnBrk="0" hangingPunct="1">
                        <a:defRPr sz="2338" b="1" kern="1200">
                          <a:solidFill>
                            <a:schemeClr val="lt1"/>
                          </a:solidFill>
                          <a:latin typeface="Arial"/>
                          <a:ea typeface="微软雅黑"/>
                        </a:defRPr>
                      </a:lvl8pPr>
                      <a:lvl9pPr marL="4751195" algn="l" defTabSz="1187798" rtl="0" eaLnBrk="1" latinLnBrk="0" hangingPunct="1">
                        <a:defRPr sz="2338" b="1" kern="1200">
                          <a:solidFill>
                            <a:schemeClr val="lt1"/>
                          </a:solidFill>
                          <a:latin typeface="Arial"/>
                          <a:ea typeface="微软雅黑"/>
                        </a:defRPr>
                      </a:lvl9pPr>
                    </a:lstStyle>
                    <a:p>
                      <a:endParaRPr lang="zh-CN" altLang="en-US" sz="1400" b="1" i="0" baseline="0" dirty="0">
                        <a:solidFill>
                          <a:srgbClr val="333333"/>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35992" marR="35992" marT="21595" marB="21595">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256501">
                <a:tc vMerge="1">
                  <a:txBody>
                    <a:bodyPr/>
                    <a:lstStyle/>
                    <a:p>
                      <a:pPr marL="0" marR="0" lvl="0" indent="0" algn="ctr" defTabSz="914339" rtl="0" eaLnBrk="1" fontAlgn="auto" latinLnBrk="0" hangingPunct="1">
                        <a:lnSpc>
                          <a:spcPct val="100000"/>
                        </a:lnSpc>
                        <a:spcBef>
                          <a:spcPts val="0"/>
                        </a:spcBef>
                        <a:spcAft>
                          <a:spcPts val="0"/>
                        </a:spcAft>
                        <a:buClrTx/>
                        <a:buSzTx/>
                        <a:buFontTx/>
                        <a:buNone/>
                        <a:tabLst/>
                        <a:defRPr/>
                      </a:pPr>
                      <a:endParaRPr lang="zh-CN" altLang="en-US" sz="1400" b="1" i="0" kern="1200" baseline="0" dirty="0">
                        <a:solidFill>
                          <a:schemeClr val="bg1"/>
                        </a:solidFill>
                        <a:latin typeface="Century Gothic" panose="020B0502020202020204" pitchFamily="34" charset="0"/>
                        <a:ea typeface="微软雅黑" panose="020B0503020204020204" pitchFamily="34" charset="-122"/>
                        <a:cs typeface="+mn-cs"/>
                      </a:endParaRPr>
                    </a:p>
                  </a:txBody>
                  <a:tcPr marL="36000" marR="36000" marT="21600" marB="2160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8102E"/>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lvl="0" indent="0" algn="ctr" defTabSz="914339" rtl="0" eaLnBrk="1" fontAlgn="auto" latinLnBrk="0" hangingPunct="1">
                        <a:lnSpc>
                          <a:spcPct val="100000"/>
                        </a:lnSpc>
                        <a:spcBef>
                          <a:spcPts val="0"/>
                        </a:spcBef>
                        <a:spcAft>
                          <a:spcPts val="0"/>
                        </a:spcAft>
                        <a:buClrTx/>
                        <a:buSzTx/>
                        <a:buFontTx/>
                        <a:buNone/>
                        <a:tabLst/>
                        <a:defRPr/>
                      </a:pPr>
                      <a:r>
                        <a:rPr lang="zh-CN" altLang="en-US" sz="1400" b="1" i="0" kern="1200" baseline="0" dirty="0" smtClean="0">
                          <a:solidFill>
                            <a:schemeClr val="bg1"/>
                          </a:solidFill>
                          <a:latin typeface="Huawei Sans" panose="020C0503030203020204" pitchFamily="34" charset="0"/>
                          <a:ea typeface="方正兰亭黑简体" panose="02000000000000000000" pitchFamily="2" charset="-122"/>
                          <a:cs typeface="+mn-cs"/>
                          <a:sym typeface="Huawei Sans" panose="020C0503030203020204" pitchFamily="34" charset="0"/>
                        </a:rPr>
                        <a:t>云游戏场景</a:t>
                      </a:r>
                      <a:endParaRPr lang="zh-CN" altLang="en-US" sz="1400" b="1" i="0" kern="1200" baseline="0" dirty="0">
                        <a:solidFill>
                          <a:schemeClr val="bg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35992" marR="35992" marT="21595" marB="21595">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15463"/>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lvl="0" indent="0" algn="ctr" defTabSz="914339" rtl="0" eaLnBrk="1" fontAlgn="auto" latinLnBrk="0" hangingPunct="1">
                        <a:lnSpc>
                          <a:spcPct val="100000"/>
                        </a:lnSpc>
                        <a:spcBef>
                          <a:spcPts val="0"/>
                        </a:spcBef>
                        <a:spcAft>
                          <a:spcPts val="0"/>
                        </a:spcAft>
                        <a:buClrTx/>
                        <a:buSzTx/>
                        <a:buFontTx/>
                        <a:buNone/>
                        <a:tabLst/>
                        <a:defRPr/>
                      </a:pPr>
                      <a:r>
                        <a:rPr lang="zh-CN" altLang="en-US" sz="1400" b="1" i="0" kern="1200" baseline="0" dirty="0" smtClean="0">
                          <a:solidFill>
                            <a:schemeClr val="bg1"/>
                          </a:solidFill>
                          <a:latin typeface="Huawei Sans" panose="020C0503030203020204" pitchFamily="34" charset="0"/>
                          <a:ea typeface="方正兰亭黑简体" panose="02000000000000000000" pitchFamily="2" charset="-122"/>
                          <a:cs typeface="+mn-cs"/>
                          <a:sym typeface="Huawei Sans" panose="020C0503030203020204" pitchFamily="34" charset="0"/>
                        </a:rPr>
                        <a:t>移动办公场景</a:t>
                      </a:r>
                      <a:endParaRPr lang="zh-CN" altLang="en-US" sz="1400" b="1" i="0" kern="1200" baseline="0" dirty="0">
                        <a:solidFill>
                          <a:schemeClr val="bg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35992" marR="35992" marT="21595" marB="21595">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15463"/>
                    </a:solidFill>
                  </a:tcPr>
                </a:tc>
                <a:extLst>
                  <a:ext uri="{0D108BD9-81ED-4DB2-BD59-A6C34878D82A}">
                    <a16:rowId xmlns:a16="http://schemas.microsoft.com/office/drawing/2014/main" xmlns="" val="10001"/>
                  </a:ext>
                </a:extLst>
              </a:tr>
              <a:tr h="1292581">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r>
                        <a:rPr lang="zh-CN" altLang="en-US" sz="1400" b="1" i="0" baseline="0" dirty="0" smtClean="0">
                          <a:solidFill>
                            <a:srgbClr val="415463"/>
                          </a:solidFill>
                          <a:latin typeface="Huawei Sans" panose="020C0503030203020204" pitchFamily="34" charset="0"/>
                          <a:ea typeface="方正兰亭黑简体" panose="02000000000000000000" pitchFamily="2" charset="-122"/>
                          <a:sym typeface="Huawei Sans" panose="020C0503030203020204" pitchFamily="34" charset="0"/>
                        </a:rPr>
                        <a:t>优势</a:t>
                      </a:r>
                      <a:endParaRPr lang="zh-CN" altLang="en-US" sz="1400" b="1" i="0" baseline="0" dirty="0">
                        <a:solidFill>
                          <a:srgbClr val="415463"/>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35992" marR="35992" marT="21595" marB="21595" anchor="ctr" anchorCtr="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CF0F2"/>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87313" indent="-87313" algn="l" defTabSz="914339" rtl="0" eaLnBrk="1" latinLnBrk="0" hangingPunct="1">
                        <a:lnSpc>
                          <a:spcPct val="120000"/>
                        </a:lnSpc>
                        <a:spcBef>
                          <a:spcPts val="600"/>
                        </a:spcBef>
                        <a:buFont typeface="Arial" panose="020B0604020202020204" pitchFamily="34" charset="0"/>
                        <a:buChar char="•"/>
                      </a:pPr>
                      <a:r>
                        <a:rPr lang="zh-CN" altLang="en-US" sz="1200" b="1"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高性价比</a:t>
                      </a:r>
                      <a:r>
                        <a:rPr lang="zh-CN" altLang="en-US"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：相比</a:t>
                      </a:r>
                      <a:r>
                        <a:rPr lang="en-US" altLang="zh-CN"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PC</a:t>
                      </a:r>
                      <a:r>
                        <a:rPr lang="zh-CN" altLang="en-US"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端游，性价比提升十倍以上；</a:t>
                      </a:r>
                      <a:endParaRPr lang="en-US" altLang="zh-CN"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p>
                      <a:pPr marL="87313" indent="-87313" algn="l" defTabSz="914339" rtl="0" eaLnBrk="1" latinLnBrk="0" hangingPunct="1">
                        <a:lnSpc>
                          <a:spcPct val="120000"/>
                        </a:lnSpc>
                        <a:spcBef>
                          <a:spcPts val="600"/>
                        </a:spcBef>
                        <a:buFont typeface="Arial" panose="020B0604020202020204" pitchFamily="34" charset="0"/>
                        <a:buChar char="•"/>
                      </a:pPr>
                      <a:r>
                        <a:rPr lang="zh-CN" altLang="en-US" sz="1200" b="1"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低时延</a:t>
                      </a:r>
                      <a:r>
                        <a:rPr lang="zh-CN" altLang="en-US"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：逐帧编码方式与华为终端硬上屏技术可实现低于</a:t>
                      </a:r>
                      <a:r>
                        <a:rPr lang="en-US" altLang="zh-CN"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100ms</a:t>
                      </a:r>
                      <a:r>
                        <a:rPr lang="zh-CN" altLang="en-US"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的屏到屏低时延；</a:t>
                      </a:r>
                      <a:endParaRPr lang="en-US" altLang="zh-CN"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p>
                      <a:pPr marL="87313" indent="-87313" algn="l" defTabSz="914339" rtl="0" eaLnBrk="1" latinLnBrk="0" hangingPunct="1">
                        <a:lnSpc>
                          <a:spcPct val="120000"/>
                        </a:lnSpc>
                        <a:spcBef>
                          <a:spcPts val="600"/>
                        </a:spcBef>
                        <a:buFont typeface="Arial" panose="020B0604020202020204" pitchFamily="34" charset="0"/>
                        <a:buChar char="•"/>
                      </a:pPr>
                      <a:r>
                        <a:rPr lang="zh-CN" altLang="en-US" sz="1200" b="1"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分离渲染</a:t>
                      </a:r>
                      <a:r>
                        <a:rPr lang="zh-CN" altLang="en-US"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：独家指令流分离渲染技术，大屏高清场景下可获得更低时延与更低带宽；</a:t>
                      </a:r>
                    </a:p>
                  </a:txBody>
                  <a:tcPr marL="35992" marR="35992" marT="21595" marB="21595">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CF0F2"/>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87313" indent="-87313" algn="l" defTabSz="914339" rtl="0" eaLnBrk="1" latinLnBrk="0" hangingPunct="1">
                        <a:lnSpc>
                          <a:spcPct val="120000"/>
                        </a:lnSpc>
                        <a:spcBef>
                          <a:spcPts val="600"/>
                        </a:spcBef>
                        <a:buFont typeface="Arial" panose="020B0604020202020204" pitchFamily="34" charset="0"/>
                        <a:buChar char="•"/>
                      </a:pPr>
                      <a:r>
                        <a:rPr lang="zh-CN" altLang="en-US" sz="1200" b="1" i="0" baseline="0" dirty="0" smtClean="0">
                          <a:solidFill>
                            <a:srgbClr val="415463"/>
                          </a:solidFill>
                          <a:latin typeface="Huawei Sans" panose="020C0503030203020204" pitchFamily="34" charset="0"/>
                          <a:ea typeface="方正兰亭黑简体" panose="02000000000000000000" pitchFamily="2" charset="-122"/>
                          <a:sym typeface="Huawei Sans" panose="020C0503030203020204" pitchFamily="34" charset="0"/>
                        </a:rPr>
                        <a:t>安可控</a:t>
                      </a:r>
                      <a:r>
                        <a:rPr lang="zh-CN" altLang="en-US" sz="1200" b="0" i="0" baseline="0" dirty="0" smtClean="0">
                          <a:solidFill>
                            <a:srgbClr val="415463"/>
                          </a:solidFill>
                          <a:latin typeface="Huawei Sans" panose="020C0503030203020204" pitchFamily="34" charset="0"/>
                          <a:ea typeface="方正兰亭黑简体" panose="02000000000000000000" pitchFamily="2" charset="-122"/>
                          <a:sym typeface="Huawei Sans" panose="020C0503030203020204" pitchFamily="34" charset="0"/>
                        </a:rPr>
                        <a:t>：企业数据信息全部署在云端，商业数据信息安全可控；</a:t>
                      </a:r>
                      <a:endParaRPr lang="en-US" altLang="zh-CN" sz="1200" b="0" i="0" baseline="0" dirty="0" smtClean="0">
                        <a:solidFill>
                          <a:srgbClr val="415463"/>
                        </a:solidFill>
                        <a:latin typeface="Huawei Sans" panose="020C0503030203020204" pitchFamily="34" charset="0"/>
                        <a:ea typeface="方正兰亭黑简体" panose="02000000000000000000" pitchFamily="2" charset="-122"/>
                        <a:sym typeface="Huawei Sans" panose="020C0503030203020204" pitchFamily="34" charset="0"/>
                      </a:endParaRPr>
                    </a:p>
                    <a:p>
                      <a:pPr marL="87313" indent="-87313" algn="l" defTabSz="914339" rtl="0" eaLnBrk="1" latinLnBrk="0" hangingPunct="1">
                        <a:lnSpc>
                          <a:spcPct val="120000"/>
                        </a:lnSpc>
                        <a:spcBef>
                          <a:spcPts val="600"/>
                        </a:spcBef>
                        <a:buFont typeface="Arial" panose="020B0604020202020204" pitchFamily="34" charset="0"/>
                        <a:buChar char="•"/>
                      </a:pPr>
                      <a:r>
                        <a:rPr lang="zh-CN" altLang="en-US" sz="1200" b="1" i="0" baseline="0" dirty="0" smtClean="0">
                          <a:solidFill>
                            <a:srgbClr val="415463"/>
                          </a:solidFill>
                          <a:latin typeface="Huawei Sans" panose="020C0503030203020204" pitchFamily="34" charset="0"/>
                          <a:ea typeface="方正兰亭黑简体" panose="02000000000000000000" pitchFamily="2" charset="-122"/>
                          <a:sym typeface="Huawei Sans" panose="020C0503030203020204" pitchFamily="34" charset="0"/>
                        </a:rPr>
                        <a:t>易运维</a:t>
                      </a:r>
                      <a:r>
                        <a:rPr lang="zh-CN" altLang="en-US" sz="1200" b="0" i="0" baseline="0" dirty="0" smtClean="0">
                          <a:solidFill>
                            <a:srgbClr val="415463"/>
                          </a:solidFill>
                          <a:latin typeface="Huawei Sans" panose="020C0503030203020204" pitchFamily="34" charset="0"/>
                          <a:ea typeface="方正兰亭黑简体" panose="02000000000000000000" pitchFamily="2" charset="-122"/>
                          <a:sym typeface="Huawei Sans" panose="020C0503030203020204" pitchFamily="34" charset="0"/>
                        </a:rPr>
                        <a:t>：应用集中在云端部署、管理和维护；</a:t>
                      </a:r>
                      <a:endParaRPr lang="en-US" altLang="zh-CN" sz="1200" b="0" i="0" baseline="0" dirty="0" smtClean="0">
                        <a:solidFill>
                          <a:srgbClr val="415463"/>
                        </a:solidFill>
                        <a:latin typeface="Huawei Sans" panose="020C0503030203020204" pitchFamily="34" charset="0"/>
                        <a:ea typeface="方正兰亭黑简体" panose="02000000000000000000" pitchFamily="2" charset="-122"/>
                        <a:sym typeface="Huawei Sans" panose="020C0503030203020204" pitchFamily="34" charset="0"/>
                      </a:endParaRPr>
                    </a:p>
                    <a:p>
                      <a:pPr marL="87313" indent="-87313" algn="l" defTabSz="914339" rtl="0" eaLnBrk="1" latinLnBrk="0" hangingPunct="1">
                        <a:lnSpc>
                          <a:spcPct val="120000"/>
                        </a:lnSpc>
                        <a:spcBef>
                          <a:spcPts val="600"/>
                        </a:spcBef>
                        <a:buFont typeface="Arial" panose="020B0604020202020204" pitchFamily="34" charset="0"/>
                        <a:buChar char="•"/>
                      </a:pPr>
                      <a:r>
                        <a:rPr lang="zh-CN" altLang="en-US" sz="1200" b="1" i="0" baseline="0" dirty="0" smtClean="0">
                          <a:solidFill>
                            <a:srgbClr val="415463"/>
                          </a:solidFill>
                          <a:latin typeface="Huawei Sans" panose="020C0503030203020204" pitchFamily="34" charset="0"/>
                          <a:ea typeface="方正兰亭黑简体" panose="02000000000000000000" pitchFamily="2" charset="-122"/>
                          <a:sym typeface="Huawei Sans" panose="020C0503030203020204" pitchFamily="34" charset="0"/>
                        </a:rPr>
                        <a:t>高可用，低</a:t>
                      </a:r>
                      <a:r>
                        <a:rPr lang="en-US" altLang="zh-CN" sz="1200" b="1" i="0" baseline="0" dirty="0" smtClean="0">
                          <a:solidFill>
                            <a:srgbClr val="415463"/>
                          </a:solidFill>
                          <a:latin typeface="Huawei Sans" panose="020C0503030203020204" pitchFamily="34" charset="0"/>
                          <a:ea typeface="方正兰亭黑简体" panose="02000000000000000000" pitchFamily="2" charset="-122"/>
                          <a:sym typeface="Huawei Sans" panose="020C0503030203020204" pitchFamily="34" charset="0"/>
                        </a:rPr>
                        <a:t>TCO</a:t>
                      </a:r>
                      <a:r>
                        <a:rPr lang="zh-CN" altLang="en-US" sz="1200" b="0" i="0" baseline="0" dirty="0" smtClean="0">
                          <a:solidFill>
                            <a:srgbClr val="415463"/>
                          </a:solidFill>
                          <a:latin typeface="Huawei Sans" panose="020C0503030203020204" pitchFamily="34" charset="0"/>
                          <a:ea typeface="方正兰亭黑简体" panose="02000000000000000000" pitchFamily="2" charset="-122"/>
                          <a:sym typeface="Huawei Sans" panose="020C0503030203020204" pitchFamily="34" charset="0"/>
                        </a:rPr>
                        <a:t>：资源弹性扩展调度，计算与存储分离并跨服务器调度，云端资源高度复用；</a:t>
                      </a:r>
                      <a:endParaRPr lang="zh-CN" altLang="en-US" sz="1200" b="0" i="0" baseline="0" dirty="0">
                        <a:solidFill>
                          <a:srgbClr val="415463"/>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35992" marR="35992" marT="21595" marB="21595">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CF0F2"/>
                    </a:solidFill>
                  </a:tcPr>
                </a:tc>
                <a:extLst>
                  <a:ext uri="{0D108BD9-81ED-4DB2-BD59-A6C34878D82A}">
                    <a16:rowId xmlns:a16="http://schemas.microsoft.com/office/drawing/2014/main" xmlns="" val="10002"/>
                  </a:ext>
                </a:extLst>
              </a:tr>
            </a:tbl>
          </a:graphicData>
        </a:graphic>
      </p:graphicFrame>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9159" b="3633"/>
          <a:stretch/>
        </p:blipFill>
        <p:spPr>
          <a:xfrm>
            <a:off x="7178078" y="1078752"/>
            <a:ext cx="3509578" cy="1727792"/>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4538" y="1078753"/>
            <a:ext cx="3456331" cy="1727791"/>
          </a:xfrm>
          <a:prstGeom prst="rect">
            <a:avLst/>
          </a:prstGeom>
        </p:spPr>
      </p:pic>
      <p:graphicFrame>
        <p:nvGraphicFramePr>
          <p:cNvPr id="7" name="表格 6"/>
          <p:cNvGraphicFramePr>
            <a:graphicFrameLocks noGrp="1"/>
          </p:cNvGraphicFramePr>
          <p:nvPr>
            <p:extLst>
              <p:ext uri="{D42A27DB-BD31-4B8C-83A1-F6EECF244321}">
                <p14:modId xmlns:p14="http://schemas.microsoft.com/office/powerpoint/2010/main" val="1962993431"/>
              </p:ext>
            </p:extLst>
          </p:nvPr>
        </p:nvGraphicFramePr>
        <p:xfrm>
          <a:off x="731838" y="4534335"/>
          <a:ext cx="10728324" cy="1655999"/>
        </p:xfrm>
        <a:graphic>
          <a:graphicData uri="http://schemas.openxmlformats.org/drawingml/2006/table">
            <a:tbl>
              <a:tblPr firstRow="1" bandRow="1"/>
              <a:tblGrid>
                <a:gridCol w="1788054">
                  <a:extLst>
                    <a:ext uri="{9D8B030D-6E8A-4147-A177-3AD203B41FA5}">
                      <a16:colId xmlns:a16="http://schemas.microsoft.com/office/drawing/2014/main" xmlns="" val="20000"/>
                    </a:ext>
                  </a:extLst>
                </a:gridCol>
                <a:gridCol w="1788054">
                  <a:extLst>
                    <a:ext uri="{9D8B030D-6E8A-4147-A177-3AD203B41FA5}">
                      <a16:colId xmlns:a16="http://schemas.microsoft.com/office/drawing/2014/main" xmlns="" val="20001"/>
                    </a:ext>
                  </a:extLst>
                </a:gridCol>
                <a:gridCol w="1788054">
                  <a:extLst>
                    <a:ext uri="{9D8B030D-6E8A-4147-A177-3AD203B41FA5}">
                      <a16:colId xmlns:a16="http://schemas.microsoft.com/office/drawing/2014/main" xmlns="" val="20002"/>
                    </a:ext>
                  </a:extLst>
                </a:gridCol>
                <a:gridCol w="1788054">
                  <a:extLst>
                    <a:ext uri="{9D8B030D-6E8A-4147-A177-3AD203B41FA5}">
                      <a16:colId xmlns:a16="http://schemas.microsoft.com/office/drawing/2014/main" xmlns="" val="20003"/>
                    </a:ext>
                  </a:extLst>
                </a:gridCol>
                <a:gridCol w="1788054">
                  <a:extLst>
                    <a:ext uri="{9D8B030D-6E8A-4147-A177-3AD203B41FA5}">
                      <a16:colId xmlns:a16="http://schemas.microsoft.com/office/drawing/2014/main" xmlns="" val="20004"/>
                    </a:ext>
                  </a:extLst>
                </a:gridCol>
                <a:gridCol w="1788054">
                  <a:extLst>
                    <a:ext uri="{9D8B030D-6E8A-4147-A177-3AD203B41FA5}">
                      <a16:colId xmlns:a16="http://schemas.microsoft.com/office/drawing/2014/main" xmlns="" val="20005"/>
                    </a:ext>
                  </a:extLst>
                </a:gridCol>
              </a:tblGrid>
              <a:tr h="297463">
                <a:tc gridSpan="6">
                  <a:txBody>
                    <a:bodyPr/>
                    <a:lstStyle>
                      <a:lvl1pPr marL="0" algn="l" defTabSz="1187798" rtl="0" eaLnBrk="1" latinLnBrk="0" hangingPunct="1">
                        <a:defRPr sz="2338" b="1" kern="1200">
                          <a:solidFill>
                            <a:schemeClr val="lt1"/>
                          </a:solidFill>
                          <a:latin typeface="Arial"/>
                          <a:ea typeface="微软雅黑"/>
                        </a:defRPr>
                      </a:lvl1pPr>
                      <a:lvl2pPr marL="593900" algn="l" defTabSz="1187798" rtl="0" eaLnBrk="1" latinLnBrk="0" hangingPunct="1">
                        <a:defRPr sz="2338" b="1" kern="1200">
                          <a:solidFill>
                            <a:schemeClr val="lt1"/>
                          </a:solidFill>
                          <a:latin typeface="Arial"/>
                          <a:ea typeface="微软雅黑"/>
                        </a:defRPr>
                      </a:lvl2pPr>
                      <a:lvl3pPr marL="1187798" algn="l" defTabSz="1187798" rtl="0" eaLnBrk="1" latinLnBrk="0" hangingPunct="1">
                        <a:defRPr sz="2338" b="1" kern="1200">
                          <a:solidFill>
                            <a:schemeClr val="lt1"/>
                          </a:solidFill>
                          <a:latin typeface="Arial"/>
                          <a:ea typeface="微软雅黑"/>
                        </a:defRPr>
                      </a:lvl3pPr>
                      <a:lvl4pPr marL="1781699" algn="l" defTabSz="1187798" rtl="0" eaLnBrk="1" latinLnBrk="0" hangingPunct="1">
                        <a:defRPr sz="2338" b="1" kern="1200">
                          <a:solidFill>
                            <a:schemeClr val="lt1"/>
                          </a:solidFill>
                          <a:latin typeface="Arial"/>
                          <a:ea typeface="微软雅黑"/>
                        </a:defRPr>
                      </a:lvl4pPr>
                      <a:lvl5pPr marL="2375598" algn="l" defTabSz="1187798" rtl="0" eaLnBrk="1" latinLnBrk="0" hangingPunct="1">
                        <a:defRPr sz="2338" b="1" kern="1200">
                          <a:solidFill>
                            <a:schemeClr val="lt1"/>
                          </a:solidFill>
                          <a:latin typeface="Arial"/>
                          <a:ea typeface="微软雅黑"/>
                        </a:defRPr>
                      </a:lvl5pPr>
                      <a:lvl6pPr marL="2969497" algn="l" defTabSz="1187798" rtl="0" eaLnBrk="1" latinLnBrk="0" hangingPunct="1">
                        <a:defRPr sz="2338" b="1" kern="1200">
                          <a:solidFill>
                            <a:schemeClr val="lt1"/>
                          </a:solidFill>
                          <a:latin typeface="Arial"/>
                          <a:ea typeface="微软雅黑"/>
                        </a:defRPr>
                      </a:lvl6pPr>
                      <a:lvl7pPr marL="3563396" algn="l" defTabSz="1187798" rtl="0" eaLnBrk="1" latinLnBrk="0" hangingPunct="1">
                        <a:defRPr sz="2338" b="1" kern="1200">
                          <a:solidFill>
                            <a:schemeClr val="lt1"/>
                          </a:solidFill>
                          <a:latin typeface="Arial"/>
                          <a:ea typeface="微软雅黑"/>
                        </a:defRPr>
                      </a:lvl7pPr>
                      <a:lvl8pPr marL="4157297" algn="l" defTabSz="1187798" rtl="0" eaLnBrk="1" latinLnBrk="0" hangingPunct="1">
                        <a:defRPr sz="2338" b="1" kern="1200">
                          <a:solidFill>
                            <a:schemeClr val="lt1"/>
                          </a:solidFill>
                          <a:latin typeface="Arial"/>
                          <a:ea typeface="微软雅黑"/>
                        </a:defRPr>
                      </a:lvl8pPr>
                      <a:lvl9pPr marL="4751195" algn="l" defTabSz="1187798" rtl="0" eaLnBrk="1" latinLnBrk="0" hangingPunct="1">
                        <a:defRPr sz="2338" b="1" kern="1200">
                          <a:solidFill>
                            <a:schemeClr val="lt1"/>
                          </a:solidFill>
                          <a:latin typeface="Arial"/>
                          <a:ea typeface="微软雅黑"/>
                        </a:defRPr>
                      </a:lvl9pPr>
                    </a:lstStyle>
                    <a:p>
                      <a:r>
                        <a:rPr lang="zh-CN" altLang="en-US" sz="1400" b="1" i="0" baseline="0"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企业级稳定可靠的云手机服务底座</a:t>
                      </a:r>
                      <a:endParaRPr lang="en-US" altLang="zh-CN" sz="1400" b="1" i="0" baseline="0"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35992" marR="35992" marT="21595" marB="21595" anchor="ctr" anchorCtr="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15463"/>
                    </a:solidFill>
                  </a:tcPr>
                </a:tc>
                <a:tc hMerge="1">
                  <a:txBody>
                    <a:bodyPr/>
                    <a:lstStyle/>
                    <a:p>
                      <a:pPr marL="0" marR="0" lvl="0" indent="0" algn="ctr" defTabSz="914339" rtl="0" eaLnBrk="1" fontAlgn="auto" latinLnBrk="0" hangingPunct="1">
                        <a:lnSpc>
                          <a:spcPct val="100000"/>
                        </a:lnSpc>
                        <a:spcBef>
                          <a:spcPts val="0"/>
                        </a:spcBef>
                        <a:spcAft>
                          <a:spcPts val="0"/>
                        </a:spcAft>
                        <a:buClrTx/>
                        <a:buSzTx/>
                        <a:buFontTx/>
                        <a:buNone/>
                        <a:tabLst/>
                        <a:defRPr/>
                      </a:pPr>
                      <a:endParaRPr lang="zh-CN" altLang="en-US" sz="1400" b="1" i="0" kern="1200" baseline="0" dirty="0" smtClean="0">
                        <a:solidFill>
                          <a:schemeClr val="bg1"/>
                        </a:solidFill>
                        <a:latin typeface="Century Gothic" panose="020B0502020202020204" pitchFamily="34" charset="0"/>
                        <a:ea typeface="微软雅黑" panose="020B0503020204020204" pitchFamily="34" charset="-122"/>
                        <a:cs typeface="+mn-cs"/>
                      </a:endParaRPr>
                    </a:p>
                  </a:txBody>
                  <a:tcPr marL="36000" marR="36000" marT="21600" marB="216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8102E"/>
                    </a:solidFill>
                  </a:tcPr>
                </a:tc>
                <a:tc hMerge="1">
                  <a:txBody>
                    <a:bodyPr/>
                    <a:lstStyle/>
                    <a:p>
                      <a:pPr marL="0" marR="0" lvl="0" indent="0" algn="ctr" defTabSz="914339" rtl="0" eaLnBrk="1" fontAlgn="auto" latinLnBrk="0" hangingPunct="1">
                        <a:lnSpc>
                          <a:spcPct val="100000"/>
                        </a:lnSpc>
                        <a:spcBef>
                          <a:spcPts val="0"/>
                        </a:spcBef>
                        <a:spcAft>
                          <a:spcPts val="0"/>
                        </a:spcAft>
                        <a:buClrTx/>
                        <a:buSzTx/>
                        <a:buFontTx/>
                        <a:buNone/>
                        <a:tabLst/>
                        <a:defRPr/>
                      </a:pPr>
                      <a:endParaRPr lang="zh-CN" altLang="en-US" sz="1400" b="1" i="0" kern="1200" baseline="0" dirty="0">
                        <a:solidFill>
                          <a:schemeClr val="bg1"/>
                        </a:solidFill>
                        <a:latin typeface="Century Gothic" panose="020B0502020202020204" pitchFamily="34" charset="0"/>
                        <a:ea typeface="微软雅黑" panose="020B0503020204020204" pitchFamily="34" charset="-122"/>
                        <a:cs typeface="+mn-cs"/>
                      </a:endParaRPr>
                    </a:p>
                  </a:txBody>
                  <a:tcPr marL="36000" marR="36000" marT="21600" marB="216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8102E"/>
                    </a:solidFill>
                  </a:tcPr>
                </a:tc>
                <a:tc hMerge="1">
                  <a:txBody>
                    <a:bodyPr/>
                    <a:lstStyle/>
                    <a:p>
                      <a:pPr marL="0" marR="0" lvl="0" indent="0" algn="ctr" defTabSz="914339" rtl="0" eaLnBrk="1" fontAlgn="auto" latinLnBrk="0" hangingPunct="1">
                        <a:lnSpc>
                          <a:spcPct val="100000"/>
                        </a:lnSpc>
                        <a:spcBef>
                          <a:spcPts val="0"/>
                        </a:spcBef>
                        <a:spcAft>
                          <a:spcPts val="0"/>
                        </a:spcAft>
                        <a:buClrTx/>
                        <a:buSzTx/>
                        <a:buFontTx/>
                        <a:buNone/>
                        <a:tabLst/>
                        <a:defRPr/>
                      </a:pPr>
                      <a:endParaRPr lang="zh-CN" altLang="en-US" sz="1400" b="1" i="0" kern="1200" baseline="0" dirty="0">
                        <a:solidFill>
                          <a:schemeClr val="bg1"/>
                        </a:solidFill>
                        <a:latin typeface="Century Gothic" panose="020B0502020202020204" pitchFamily="34" charset="0"/>
                        <a:ea typeface="微软雅黑" panose="020B0503020204020204" pitchFamily="34" charset="-122"/>
                        <a:cs typeface="+mn-cs"/>
                      </a:endParaRPr>
                    </a:p>
                  </a:txBody>
                  <a:tcPr marL="36000" marR="36000" marT="21600" marB="216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8102E"/>
                    </a:solidFill>
                  </a:tcPr>
                </a:tc>
                <a:tc hMerge="1">
                  <a:txBody>
                    <a:bodyPr/>
                    <a:lstStyle/>
                    <a:p>
                      <a:pPr marL="0" marR="0" lvl="0" indent="0" algn="ctr" defTabSz="914339" rtl="0" eaLnBrk="1" fontAlgn="auto" latinLnBrk="0" hangingPunct="1">
                        <a:lnSpc>
                          <a:spcPct val="100000"/>
                        </a:lnSpc>
                        <a:spcBef>
                          <a:spcPts val="0"/>
                        </a:spcBef>
                        <a:spcAft>
                          <a:spcPts val="0"/>
                        </a:spcAft>
                        <a:buClrTx/>
                        <a:buSzTx/>
                        <a:buFontTx/>
                        <a:buNone/>
                        <a:tabLst/>
                        <a:defRPr/>
                      </a:pPr>
                      <a:endParaRPr lang="zh-CN" altLang="en-US" sz="1400" b="1" i="0" kern="1200" baseline="0" dirty="0">
                        <a:solidFill>
                          <a:schemeClr val="bg1"/>
                        </a:solidFill>
                        <a:latin typeface="Century Gothic" panose="020B0502020202020204" pitchFamily="34" charset="0"/>
                        <a:ea typeface="微软雅黑" panose="020B0503020204020204" pitchFamily="34" charset="-122"/>
                        <a:cs typeface="+mn-cs"/>
                      </a:endParaRPr>
                    </a:p>
                  </a:txBody>
                  <a:tcPr marL="36000" marR="36000" marT="21600" marB="216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8102E"/>
                    </a:solidFill>
                  </a:tcPr>
                </a:tc>
                <a:tc hMerge="1">
                  <a:txBody>
                    <a:bodyPr/>
                    <a:lstStyle/>
                    <a:p>
                      <a:pPr marL="0" marR="0" lvl="0" indent="0" algn="ctr" defTabSz="914339" rtl="0" eaLnBrk="1" fontAlgn="auto" latinLnBrk="0" hangingPunct="1">
                        <a:lnSpc>
                          <a:spcPct val="100000"/>
                        </a:lnSpc>
                        <a:spcBef>
                          <a:spcPts val="0"/>
                        </a:spcBef>
                        <a:spcAft>
                          <a:spcPts val="0"/>
                        </a:spcAft>
                        <a:buClrTx/>
                        <a:buSzTx/>
                        <a:buFontTx/>
                        <a:buNone/>
                        <a:tabLst/>
                        <a:defRPr/>
                      </a:pPr>
                      <a:endParaRPr lang="zh-CN" altLang="en-US" sz="1400" b="1" i="0" kern="1200" baseline="0" dirty="0">
                        <a:solidFill>
                          <a:schemeClr val="bg1"/>
                        </a:solidFill>
                        <a:latin typeface="Century Gothic" panose="020B0502020202020204" pitchFamily="34" charset="0"/>
                        <a:ea typeface="微软雅黑" panose="020B0503020204020204" pitchFamily="34" charset="-122"/>
                        <a:cs typeface="+mn-cs"/>
                      </a:endParaRPr>
                    </a:p>
                  </a:txBody>
                  <a:tcPr marL="36000" marR="36000" marT="21600" marB="216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8102E"/>
                    </a:solidFill>
                  </a:tcPr>
                </a:tc>
                <a:extLst>
                  <a:ext uri="{0D108BD9-81ED-4DB2-BD59-A6C34878D82A}">
                    <a16:rowId xmlns:a16="http://schemas.microsoft.com/office/drawing/2014/main" xmlns="" val="10000"/>
                  </a:ext>
                </a:extLst>
              </a:tr>
              <a:tr h="265876">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r>
                        <a:rPr lang="zh-CN" altLang="en-US" sz="1400" b="1" i="0" baseline="0" dirty="0" smtClean="0">
                          <a:solidFill>
                            <a:srgbClr val="415463"/>
                          </a:solidFill>
                          <a:latin typeface="Huawei Sans" panose="020C0503030203020204" pitchFamily="34" charset="0"/>
                          <a:ea typeface="方正兰亭黑简体" panose="02000000000000000000" pitchFamily="2" charset="-122"/>
                          <a:sym typeface="Huawei Sans" panose="020C0503030203020204" pitchFamily="34" charset="0"/>
                        </a:rPr>
                        <a:t>处理器与服务器</a:t>
                      </a:r>
                      <a:endParaRPr lang="en-US" altLang="zh-CN" sz="1400" b="1" i="0" baseline="0" dirty="0" smtClean="0">
                        <a:solidFill>
                          <a:srgbClr val="415463"/>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35992" marR="35992" marT="21595" marB="21595" anchor="ctr" anchorCtr="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CF0F2"/>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lvl="0" indent="0" algn="ctr" defTabSz="914339" rtl="0" eaLnBrk="1" fontAlgn="auto" latinLnBrk="0" hangingPunct="1">
                        <a:lnSpc>
                          <a:spcPct val="100000"/>
                        </a:lnSpc>
                        <a:spcBef>
                          <a:spcPts val="0"/>
                        </a:spcBef>
                        <a:spcAft>
                          <a:spcPts val="0"/>
                        </a:spcAft>
                        <a:buClrTx/>
                        <a:buSzTx/>
                        <a:buFontTx/>
                        <a:buNone/>
                        <a:tabLst/>
                        <a:defRPr/>
                      </a:pPr>
                      <a:r>
                        <a:rPr lang="zh-CN" altLang="en-US" sz="1400" b="1"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安卓原生应用兼容</a:t>
                      </a:r>
                    </a:p>
                  </a:txBody>
                  <a:tcPr marL="35992" marR="35992" marT="21595" marB="21595">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CF0F2"/>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lvl="0" indent="0" algn="ctr" defTabSz="914339" rtl="0" eaLnBrk="1" fontAlgn="auto" latinLnBrk="0" hangingPunct="1">
                        <a:lnSpc>
                          <a:spcPct val="100000"/>
                        </a:lnSpc>
                        <a:spcBef>
                          <a:spcPts val="0"/>
                        </a:spcBef>
                        <a:spcAft>
                          <a:spcPts val="0"/>
                        </a:spcAft>
                        <a:buClrTx/>
                        <a:buSzTx/>
                        <a:buFontTx/>
                        <a:buNone/>
                        <a:tabLst/>
                        <a:defRPr/>
                      </a:pPr>
                      <a:r>
                        <a:rPr lang="zh-CN" altLang="en-US" sz="1400" b="1"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资源使用灵活弹性</a:t>
                      </a:r>
                      <a:endParaRPr lang="zh-CN" altLang="en-US" sz="1400" b="1" i="0" kern="1200" baseline="0" dirty="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35992" marR="35992" marT="21595" marB="21595">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CF0F2"/>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lvl="0" indent="0" algn="ctr" defTabSz="914339" rtl="0" eaLnBrk="1" fontAlgn="auto" latinLnBrk="0" hangingPunct="1">
                        <a:lnSpc>
                          <a:spcPct val="100000"/>
                        </a:lnSpc>
                        <a:spcBef>
                          <a:spcPts val="0"/>
                        </a:spcBef>
                        <a:spcAft>
                          <a:spcPts val="0"/>
                        </a:spcAft>
                        <a:buClrTx/>
                        <a:buSzTx/>
                        <a:buFontTx/>
                        <a:buNone/>
                        <a:tabLst/>
                        <a:defRPr/>
                      </a:pPr>
                      <a:r>
                        <a:rPr lang="zh-CN" altLang="en-US" sz="1400" b="1"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仿真规格灵活调整</a:t>
                      </a:r>
                      <a:endParaRPr lang="zh-CN" altLang="en-US" sz="1400" b="1" i="0" kern="1200" baseline="0" dirty="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35992" marR="35992" marT="21595" marB="21595">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CF0F2"/>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lvl="0" indent="0" algn="ctr" defTabSz="914339" rtl="0" eaLnBrk="1" fontAlgn="auto" latinLnBrk="0" hangingPunct="1">
                        <a:lnSpc>
                          <a:spcPct val="100000"/>
                        </a:lnSpc>
                        <a:spcBef>
                          <a:spcPts val="0"/>
                        </a:spcBef>
                        <a:spcAft>
                          <a:spcPts val="0"/>
                        </a:spcAft>
                        <a:buClrTx/>
                        <a:buSzTx/>
                        <a:buFontTx/>
                        <a:buNone/>
                        <a:tabLst/>
                        <a:defRPr/>
                      </a:pPr>
                      <a:r>
                        <a:rPr lang="zh-CN" altLang="en-US" sz="1400" b="1"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超高性能价格比</a:t>
                      </a:r>
                      <a:endParaRPr lang="zh-CN" altLang="en-US" sz="1400" b="1" i="0" kern="1200" baseline="0" dirty="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35992" marR="35992" marT="21595" marB="21595">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CF0F2"/>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lvl="0" indent="0" algn="ctr" defTabSz="914339" rtl="0" eaLnBrk="1" fontAlgn="auto" latinLnBrk="0" hangingPunct="1">
                        <a:lnSpc>
                          <a:spcPct val="100000"/>
                        </a:lnSpc>
                        <a:spcBef>
                          <a:spcPts val="0"/>
                        </a:spcBef>
                        <a:spcAft>
                          <a:spcPts val="0"/>
                        </a:spcAft>
                        <a:buClrTx/>
                        <a:buSzTx/>
                        <a:buFontTx/>
                        <a:buNone/>
                        <a:tabLst/>
                        <a:defRPr/>
                      </a:pPr>
                      <a:r>
                        <a:rPr lang="zh-CN" altLang="en-US" sz="1400" b="1"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端云分离渲染指令流</a:t>
                      </a:r>
                      <a:endParaRPr lang="zh-CN" altLang="en-US" sz="1400" b="1" i="0" kern="1200" baseline="0" dirty="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35992" marR="35992" marT="21595" marB="21595">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CF0F2"/>
                    </a:solidFill>
                  </a:tcPr>
                </a:tc>
                <a:extLst>
                  <a:ext uri="{0D108BD9-81ED-4DB2-BD59-A6C34878D82A}">
                    <a16:rowId xmlns:a16="http://schemas.microsoft.com/office/drawing/2014/main" xmlns="" val="10001"/>
                  </a:ext>
                </a:extLst>
              </a:tr>
              <a:tr h="1092660">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87313" indent="-87313" algn="l" defTabSz="914339" rtl="0" eaLnBrk="1" latinLnBrk="0" hangingPunct="1">
                        <a:lnSpc>
                          <a:spcPct val="120000"/>
                        </a:lnSpc>
                        <a:spcBef>
                          <a:spcPts val="600"/>
                        </a:spcBef>
                        <a:buFont typeface="Arial" panose="020B0604020202020204" pitchFamily="34" charset="0"/>
                        <a:buChar char="•"/>
                      </a:pPr>
                      <a:r>
                        <a:rPr lang="zh-CN" altLang="en-US"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鲲鹏处理器；</a:t>
                      </a:r>
                    </a:p>
                    <a:p>
                      <a:pPr marL="87313" indent="-87313" algn="l" defTabSz="914339" rtl="0" eaLnBrk="1" latinLnBrk="0" hangingPunct="1">
                        <a:lnSpc>
                          <a:spcPct val="120000"/>
                        </a:lnSpc>
                        <a:spcBef>
                          <a:spcPts val="600"/>
                        </a:spcBef>
                        <a:buFont typeface="Arial" panose="020B0604020202020204" pitchFamily="34" charset="0"/>
                        <a:buChar char="•"/>
                      </a:pPr>
                      <a:r>
                        <a:rPr lang="en-US" altLang="zh-CN" sz="1200" b="0" i="0" kern="1200" baseline="0" dirty="0" err="1"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TaiShan</a:t>
                      </a:r>
                      <a:r>
                        <a:rPr lang="zh-CN" altLang="en-US"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服务器；</a:t>
                      </a:r>
                      <a:endParaRPr lang="en-US" altLang="zh-CN"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p>
                      <a:pPr marL="87313" indent="-87313" algn="l" defTabSz="914339" rtl="0" eaLnBrk="1" latinLnBrk="0" hangingPunct="1">
                        <a:lnSpc>
                          <a:spcPct val="120000"/>
                        </a:lnSpc>
                        <a:spcBef>
                          <a:spcPts val="600"/>
                        </a:spcBef>
                        <a:buFont typeface="Arial" panose="020B0604020202020204" pitchFamily="34" charset="0"/>
                        <a:buChar char="•"/>
                      </a:pPr>
                      <a:r>
                        <a:rPr lang="zh-CN" altLang="en-US"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高性能</a:t>
                      </a:r>
                      <a:r>
                        <a:rPr lang="en-US" altLang="zh-CN"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GPU</a:t>
                      </a:r>
                      <a:r>
                        <a:rPr lang="zh-CN" altLang="en-US"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显卡；</a:t>
                      </a:r>
                    </a:p>
                  </a:txBody>
                  <a:tcPr marL="35992" marR="35992" marT="21595" marB="21595">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CF0F2"/>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87313" indent="-87313" algn="l" defTabSz="914339" rtl="0" eaLnBrk="1" latinLnBrk="0" hangingPunct="1">
                        <a:lnSpc>
                          <a:spcPct val="120000"/>
                        </a:lnSpc>
                        <a:spcBef>
                          <a:spcPts val="600"/>
                        </a:spcBef>
                        <a:buFont typeface="Arial" panose="020B0604020202020204" pitchFamily="34" charset="0"/>
                        <a:buChar char="•"/>
                      </a:pPr>
                      <a:r>
                        <a:rPr lang="en-US" altLang="zh-CN"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ARM</a:t>
                      </a:r>
                      <a:r>
                        <a:rPr lang="zh-CN" altLang="en-US"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原生指令支持， </a:t>
                      </a:r>
                      <a:r>
                        <a:rPr lang="en-US" altLang="zh-CN"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32/64</a:t>
                      </a:r>
                      <a:r>
                        <a:rPr lang="zh-CN" altLang="en-US"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位全兼容；</a:t>
                      </a:r>
                    </a:p>
                    <a:p>
                      <a:pPr marL="87313" indent="-87313" algn="l" defTabSz="914339" rtl="0" eaLnBrk="1" latinLnBrk="0" hangingPunct="1">
                        <a:lnSpc>
                          <a:spcPct val="120000"/>
                        </a:lnSpc>
                        <a:spcBef>
                          <a:spcPts val="600"/>
                        </a:spcBef>
                        <a:buFont typeface="Arial" panose="020B0604020202020204" pitchFamily="34" charset="0"/>
                        <a:buChar char="•"/>
                      </a:pPr>
                      <a:r>
                        <a:rPr lang="zh-CN" altLang="en-US"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兼容运行主流游戏与应用，与真机无异；</a:t>
                      </a:r>
                    </a:p>
                  </a:txBody>
                  <a:tcPr marL="35992" marR="35992" marT="21595" marB="21595">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CF0F2"/>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87313" indent="-87313" algn="l" defTabSz="914339" rtl="0" eaLnBrk="1" latinLnBrk="0" hangingPunct="1">
                        <a:lnSpc>
                          <a:spcPct val="120000"/>
                        </a:lnSpc>
                        <a:spcBef>
                          <a:spcPts val="600"/>
                        </a:spcBef>
                        <a:buFont typeface="Arial" panose="020B0604020202020204" pitchFamily="34" charset="0"/>
                        <a:buChar char="•"/>
                      </a:pPr>
                      <a:r>
                        <a:rPr lang="zh-CN" altLang="en-US"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海量弹性公有云服务器资源；</a:t>
                      </a:r>
                    </a:p>
                    <a:p>
                      <a:pPr marL="87313" indent="-87313" algn="l" defTabSz="914339" rtl="0" eaLnBrk="1" latinLnBrk="0" hangingPunct="1">
                        <a:lnSpc>
                          <a:spcPct val="120000"/>
                        </a:lnSpc>
                        <a:spcBef>
                          <a:spcPts val="600"/>
                        </a:spcBef>
                        <a:buFont typeface="Arial" panose="020B0604020202020204" pitchFamily="34" charset="0"/>
                        <a:buChar char="•"/>
                      </a:pPr>
                      <a:r>
                        <a:rPr lang="zh-CN" altLang="en-US"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无缝对接上百种公有云服务；</a:t>
                      </a:r>
                    </a:p>
                  </a:txBody>
                  <a:tcPr marL="35992" marR="35992" marT="21595" marB="21595">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CF0F2"/>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87313" indent="-87313" algn="l" defTabSz="914339" rtl="0" eaLnBrk="1" latinLnBrk="0" hangingPunct="1">
                        <a:lnSpc>
                          <a:spcPct val="120000"/>
                        </a:lnSpc>
                        <a:spcBef>
                          <a:spcPts val="600"/>
                        </a:spcBef>
                        <a:buFont typeface="Arial" panose="020B0604020202020204" pitchFamily="34" charset="0"/>
                        <a:buChar char="•"/>
                      </a:pPr>
                      <a:r>
                        <a:rPr lang="zh-CN" altLang="en-US"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灵活调整云手机规格，性能无上限；</a:t>
                      </a:r>
                    </a:p>
                    <a:p>
                      <a:pPr marL="87313" indent="-87313" algn="l" defTabSz="914339" rtl="0" eaLnBrk="1" latinLnBrk="0" hangingPunct="1">
                        <a:lnSpc>
                          <a:spcPct val="120000"/>
                        </a:lnSpc>
                        <a:spcBef>
                          <a:spcPts val="600"/>
                        </a:spcBef>
                        <a:buFont typeface="Arial" panose="020B0604020202020204" pitchFamily="34" charset="0"/>
                        <a:buChar char="•"/>
                      </a:pPr>
                      <a:r>
                        <a:rPr lang="zh-CN" altLang="en-US"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轻松应对</a:t>
                      </a:r>
                      <a:r>
                        <a:rPr lang="en-US" altLang="zh-CN"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APP</a:t>
                      </a:r>
                      <a:r>
                        <a:rPr lang="zh-CN" altLang="en-US"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对规格的快速变化需求；</a:t>
                      </a:r>
                    </a:p>
                  </a:txBody>
                  <a:tcPr marL="35992" marR="35992" marT="21595" marB="21595">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CF0F2"/>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87313" indent="-87313" algn="l" defTabSz="914339" rtl="0" eaLnBrk="1" latinLnBrk="0" hangingPunct="1">
                        <a:lnSpc>
                          <a:spcPct val="120000"/>
                        </a:lnSpc>
                        <a:spcBef>
                          <a:spcPts val="600"/>
                        </a:spcBef>
                        <a:buFont typeface="Arial" panose="020B0604020202020204" pitchFamily="34" charset="0"/>
                        <a:buChar char="•"/>
                      </a:pPr>
                      <a:r>
                        <a:rPr lang="zh-CN" altLang="en-US"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自研</a:t>
                      </a:r>
                      <a:r>
                        <a:rPr lang="en-US" altLang="zh-CN" sz="1200" b="0" i="0" kern="1200" baseline="0" dirty="0" err="1"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MonBox</a:t>
                      </a:r>
                      <a:r>
                        <a:rPr lang="zh-CN" altLang="en-US"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高密仿真软件架构；</a:t>
                      </a:r>
                    </a:p>
                    <a:p>
                      <a:pPr marL="87313" indent="-87313" algn="l" defTabSz="914339" rtl="0" eaLnBrk="1" latinLnBrk="0" hangingPunct="1">
                        <a:lnSpc>
                          <a:spcPct val="120000"/>
                        </a:lnSpc>
                        <a:spcBef>
                          <a:spcPts val="600"/>
                        </a:spcBef>
                        <a:buFont typeface="Arial" panose="020B0604020202020204" pitchFamily="34" charset="0"/>
                        <a:buChar char="•"/>
                      </a:pPr>
                      <a:r>
                        <a:rPr lang="zh-CN" altLang="en-US"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运行性能较</a:t>
                      </a:r>
                      <a:r>
                        <a:rPr lang="en-US" altLang="zh-CN"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X86</a:t>
                      </a:r>
                      <a:r>
                        <a:rPr lang="zh-CN" altLang="en-US"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模拟器提升；</a:t>
                      </a:r>
                      <a:endParaRPr lang="zh-CN" altLang="en-US" sz="1200" b="0" i="0" kern="1200" baseline="0" dirty="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35992" marR="35992" marT="21595" marB="21595">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CF0F2"/>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87313" indent="-87313" algn="l" defTabSz="914339" rtl="0" eaLnBrk="1" latinLnBrk="0" hangingPunct="1">
                        <a:lnSpc>
                          <a:spcPct val="120000"/>
                        </a:lnSpc>
                        <a:spcBef>
                          <a:spcPts val="600"/>
                        </a:spcBef>
                        <a:buFont typeface="Arial" panose="020B0604020202020204" pitchFamily="34" charset="0"/>
                        <a:buChar char="•"/>
                      </a:pPr>
                      <a:r>
                        <a:rPr lang="zh-CN" altLang="en-US"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灵活调用终端自有渲染能力；</a:t>
                      </a:r>
                    </a:p>
                    <a:p>
                      <a:pPr marL="87313" indent="-87313" algn="l" defTabSz="914339" rtl="0" eaLnBrk="1" latinLnBrk="0" hangingPunct="1">
                        <a:lnSpc>
                          <a:spcPct val="120000"/>
                        </a:lnSpc>
                        <a:spcBef>
                          <a:spcPts val="600"/>
                        </a:spcBef>
                        <a:buFont typeface="Arial" panose="020B0604020202020204" pitchFamily="34" charset="0"/>
                        <a:buChar char="•"/>
                      </a:pPr>
                      <a:r>
                        <a:rPr lang="zh-CN" altLang="en-US"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超</a:t>
                      </a:r>
                      <a:r>
                        <a:rPr lang="en-US" altLang="zh-CN"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720P</a:t>
                      </a:r>
                      <a:r>
                        <a:rPr lang="zh-CN" altLang="en-US" sz="1200" b="0" i="0" kern="1200" baseline="0" dirty="0" smtClean="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rPr>
                        <a:t>更低带宽更低时延；</a:t>
                      </a:r>
                      <a:endParaRPr lang="zh-CN" altLang="en-US" sz="1200" b="0" i="0" kern="1200" baseline="0" dirty="0">
                        <a:solidFill>
                          <a:srgbClr val="415463"/>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marL="35992" marR="35992" marT="21595" marB="21595">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CF0F2"/>
                    </a:solidFill>
                  </a:tcPr>
                </a:tc>
                <a:extLst>
                  <a:ext uri="{0D108BD9-81ED-4DB2-BD59-A6C34878D82A}">
                    <a16:rowId xmlns:a16="http://schemas.microsoft.com/office/drawing/2014/main" xmlns="" val="10002"/>
                  </a:ext>
                </a:extLst>
              </a:tr>
            </a:tbl>
          </a:graphicData>
        </a:graphic>
      </p:graphicFrame>
      <p:sp>
        <p:nvSpPr>
          <p:cNvPr id="8" name="下箭头 7"/>
          <p:cNvSpPr/>
          <p:nvPr/>
        </p:nvSpPr>
        <p:spPr>
          <a:xfrm rot="10800000">
            <a:off x="5994016" y="4358463"/>
            <a:ext cx="215974" cy="175872"/>
          </a:xfrm>
          <a:prstGeom prst="downArrow">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下箭头 8"/>
          <p:cNvSpPr/>
          <p:nvPr/>
        </p:nvSpPr>
        <p:spPr>
          <a:xfrm rot="10800000">
            <a:off x="2754669" y="4358463"/>
            <a:ext cx="215974" cy="175872"/>
          </a:xfrm>
          <a:prstGeom prst="downArrow">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下箭头 9"/>
          <p:cNvSpPr/>
          <p:nvPr/>
        </p:nvSpPr>
        <p:spPr>
          <a:xfrm rot="10800000">
            <a:off x="9782822" y="4358463"/>
            <a:ext cx="215974" cy="175872"/>
          </a:xfrm>
          <a:prstGeom prst="downArrow">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3129509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6196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ym typeface="Huawei Sans" panose="020C0503030203020204" pitchFamily="34" charset="0"/>
              </a:rPr>
              <a:t>基础设施即服务</a:t>
            </a:r>
            <a:endParaRPr lang="zh-CN" altLang="en-US" dirty="0">
              <a:sym typeface="Huawei Sans" panose="020C0503030203020204" pitchFamily="34" charset="0"/>
            </a:endParaRPr>
          </a:p>
        </p:txBody>
      </p:sp>
      <p:sp>
        <p:nvSpPr>
          <p:cNvPr id="4" name="文本占位符 3"/>
          <p:cNvSpPr>
            <a:spLocks noGrp="1"/>
          </p:cNvSpPr>
          <p:nvPr>
            <p:ph type="body" sz="quarter" idx="10"/>
          </p:nvPr>
        </p:nvSpPr>
        <p:spPr/>
        <p:txBody>
          <a:bodyPr/>
          <a:lstStyle/>
          <a:p>
            <a:pPr>
              <a:defRPr/>
            </a:pPr>
            <a:r>
              <a:rPr lang="en-US" altLang="zh-CN" b="1" kern="0" dirty="0">
                <a:sym typeface="Huawei Sans" panose="020C0503030203020204" pitchFamily="34" charset="0"/>
              </a:rPr>
              <a:t>IaaS —— Infrastructure as a Service</a:t>
            </a:r>
            <a:r>
              <a:rPr lang="en-US" altLang="zh-CN" kern="0" dirty="0">
                <a:sym typeface="Huawei Sans" panose="020C0503030203020204" pitchFamily="34" charset="0"/>
              </a:rPr>
              <a:t> </a:t>
            </a:r>
            <a:endParaRPr lang="en-US" altLang="zh-CN" kern="0" dirty="0" smtClean="0">
              <a:sym typeface="Huawei Sans" panose="020C0503030203020204" pitchFamily="34" charset="0"/>
            </a:endParaRPr>
          </a:p>
          <a:p>
            <a:pPr lvl="1">
              <a:defRPr/>
            </a:pPr>
            <a:r>
              <a:rPr lang="zh-CN" altLang="en-US" kern="0" dirty="0" smtClean="0">
                <a:sym typeface="Huawei Sans" panose="020C0503030203020204" pitchFamily="34" charset="0"/>
              </a:rPr>
              <a:t>位于</a:t>
            </a:r>
            <a:r>
              <a:rPr lang="zh-CN" altLang="en-US" kern="0" dirty="0">
                <a:sym typeface="Huawei Sans" panose="020C0503030203020204" pitchFamily="34" charset="0"/>
              </a:rPr>
              <a:t>云计算</a:t>
            </a:r>
            <a:r>
              <a:rPr lang="en-US" altLang="zh-CN" kern="0" dirty="0">
                <a:sym typeface="Huawei Sans" panose="020C0503030203020204" pitchFamily="34" charset="0"/>
              </a:rPr>
              <a:t>3</a:t>
            </a:r>
            <a:r>
              <a:rPr lang="zh-CN" altLang="en-US" kern="0" dirty="0">
                <a:sym typeface="Huawei Sans" panose="020C0503030203020204" pitchFamily="34" charset="0"/>
              </a:rPr>
              <a:t>层服务的最底端，把</a:t>
            </a:r>
            <a:r>
              <a:rPr lang="en-US" altLang="zh-CN" kern="0" dirty="0">
                <a:sym typeface="Huawei Sans" panose="020C0503030203020204" pitchFamily="34" charset="0"/>
              </a:rPr>
              <a:t>IT</a:t>
            </a:r>
            <a:r>
              <a:rPr lang="zh-CN" altLang="en-US" kern="0" dirty="0">
                <a:sym typeface="Huawei Sans" panose="020C0503030203020204" pitchFamily="34" charset="0"/>
              </a:rPr>
              <a:t>基础设施像水、电一样以服务的形式提供给用户，以服务形式</a:t>
            </a:r>
            <a:r>
              <a:rPr lang="zh-CN" altLang="en-US" kern="0" dirty="0">
                <a:solidFill>
                  <a:srgbClr val="FF0000"/>
                </a:solidFill>
                <a:sym typeface="Huawei Sans" panose="020C0503030203020204" pitchFamily="34" charset="0"/>
              </a:rPr>
              <a:t>提供基于服务器和存储等硬件资源的可高度扩展和按需变化的</a:t>
            </a:r>
            <a:r>
              <a:rPr lang="en-US" altLang="zh-CN" kern="0" dirty="0">
                <a:solidFill>
                  <a:srgbClr val="FF0000"/>
                </a:solidFill>
                <a:sym typeface="Huawei Sans" panose="020C0503030203020204" pitchFamily="34" charset="0"/>
              </a:rPr>
              <a:t>IT</a:t>
            </a:r>
            <a:r>
              <a:rPr lang="zh-CN" altLang="en-US" kern="0" dirty="0">
                <a:solidFill>
                  <a:srgbClr val="FF0000"/>
                </a:solidFill>
                <a:sym typeface="Huawei Sans" panose="020C0503030203020204" pitchFamily="34" charset="0"/>
              </a:rPr>
              <a:t>能力</a:t>
            </a:r>
            <a:r>
              <a:rPr lang="zh-CN" altLang="en-US" kern="0" dirty="0">
                <a:sym typeface="Huawei Sans" panose="020C0503030203020204" pitchFamily="34" charset="0"/>
              </a:rPr>
              <a:t>。通常按照所消耗资源的成本进行收费。该层提供的是</a:t>
            </a:r>
            <a:r>
              <a:rPr lang="zh-CN" altLang="en-US" kern="0" dirty="0">
                <a:solidFill>
                  <a:srgbClr val="FF0000"/>
                </a:solidFill>
                <a:sym typeface="Huawei Sans" panose="020C0503030203020204" pitchFamily="34" charset="0"/>
              </a:rPr>
              <a:t>基本的计算和存储能力</a:t>
            </a:r>
            <a:r>
              <a:rPr lang="zh-CN" altLang="en-US" kern="0" dirty="0">
                <a:sym typeface="Huawei Sans" panose="020C0503030203020204" pitchFamily="34" charset="0"/>
              </a:rPr>
              <a:t>，以计算能力的提供为例，其提供的基本单元就是服务器，包含</a:t>
            </a:r>
            <a:r>
              <a:rPr lang="en-US" altLang="zh-CN" kern="0" dirty="0">
                <a:sym typeface="Huawei Sans" panose="020C0503030203020204" pitchFamily="34" charset="0"/>
              </a:rPr>
              <a:t>CPU</a:t>
            </a:r>
            <a:r>
              <a:rPr lang="zh-CN" altLang="en-US" kern="0" dirty="0">
                <a:sym typeface="Huawei Sans" panose="020C0503030203020204" pitchFamily="34" charset="0"/>
              </a:rPr>
              <a:t>、内存、存储、操作系统及一些软件。</a:t>
            </a:r>
            <a:endParaRPr lang="en-US" altLang="zh-CN" kern="0" dirty="0">
              <a:sym typeface="Huawei Sans" panose="020C0503030203020204" pitchFamily="34" charset="0"/>
            </a:endParaRPr>
          </a:p>
          <a:p>
            <a:pPr lvl="1">
              <a:buClr>
                <a:srgbClr val="77B7E7"/>
              </a:buClr>
              <a:buNone/>
              <a:defRPr/>
            </a:pPr>
            <a:endParaRPr lang="en-US" altLang="zh-CN" kern="0" dirty="0">
              <a:solidFill>
                <a:srgbClr val="3366CC"/>
              </a:solidFill>
              <a:sym typeface="Huawei Sans" panose="020C0503030203020204" pitchFamily="34" charset="0"/>
            </a:endParaRPr>
          </a:p>
          <a:p>
            <a:pPr lvl="1">
              <a:buClr>
                <a:srgbClr val="77B7E7"/>
              </a:buClr>
              <a:buNone/>
              <a:defRPr/>
            </a:pPr>
            <a:endParaRPr lang="en-US" altLang="zh-CN" kern="0" dirty="0">
              <a:solidFill>
                <a:srgbClr val="FF0000"/>
              </a:solidFill>
              <a:sym typeface="Huawei Sans" panose="020C0503030203020204" pitchFamily="34" charset="0"/>
            </a:endParaRPr>
          </a:p>
          <a:p>
            <a:pPr lvl="1">
              <a:buClr>
                <a:srgbClr val="77B7E7"/>
              </a:buClr>
              <a:buNone/>
              <a:defRPr/>
            </a:pPr>
            <a:r>
              <a:rPr lang="en-US" altLang="zh-CN" kern="0" dirty="0">
                <a:solidFill>
                  <a:srgbClr val="FF0000"/>
                </a:solidFill>
                <a:sym typeface="Huawei Sans" panose="020C0503030203020204" pitchFamily="34" charset="0"/>
              </a:rPr>
              <a:t>   </a:t>
            </a:r>
            <a:endParaRPr lang="zh-CN" altLang="en-US" kern="0" dirty="0">
              <a:solidFill>
                <a:srgbClr val="3366CC"/>
              </a:solidFill>
              <a:sym typeface="Huawei Sans" panose="020C0503030203020204" pitchFamily="34" charset="0"/>
            </a:endParaRP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17932369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cs typeface="+mn-ea"/>
                <a:sym typeface="Huawei Sans" panose="020C0503030203020204" pitchFamily="34" charset="0"/>
              </a:rPr>
              <a:t>IaaS</a:t>
            </a:r>
            <a:r>
              <a:rPr lang="zh-CN" altLang="en-US" dirty="0" smtClean="0">
                <a:cs typeface="+mn-ea"/>
                <a:sym typeface="Huawei Sans" panose="020C0503030203020204" pitchFamily="34" charset="0"/>
              </a:rPr>
              <a:t>服务 </a:t>
            </a:r>
            <a:r>
              <a:rPr lang="en-US" altLang="zh-CN" dirty="0">
                <a:cs typeface="+mn-ea"/>
                <a:sym typeface="Huawei Sans" panose="020C0503030203020204" pitchFamily="34" charset="0"/>
              </a:rPr>
              <a:t>- </a:t>
            </a:r>
            <a:r>
              <a:rPr lang="zh-CN" altLang="en-US" dirty="0">
                <a:cs typeface="+mn-ea"/>
                <a:sym typeface="Huawei Sans" panose="020C0503030203020204" pitchFamily="34" charset="0"/>
              </a:rPr>
              <a:t>计算类</a:t>
            </a:r>
          </a:p>
        </p:txBody>
      </p:sp>
      <p:grpSp>
        <p:nvGrpSpPr>
          <p:cNvPr id="5" name="组合 4"/>
          <p:cNvGrpSpPr/>
          <p:nvPr/>
        </p:nvGrpSpPr>
        <p:grpSpPr>
          <a:xfrm>
            <a:off x="2446440" y="967432"/>
            <a:ext cx="7197630" cy="5339625"/>
            <a:chOff x="2495600" y="1124744"/>
            <a:chExt cx="7197630" cy="5339625"/>
          </a:xfrm>
        </p:grpSpPr>
        <p:grpSp>
          <p:nvGrpSpPr>
            <p:cNvPr id="6" name="组合 5"/>
            <p:cNvGrpSpPr/>
            <p:nvPr/>
          </p:nvGrpSpPr>
          <p:grpSpPr>
            <a:xfrm>
              <a:off x="3528056" y="1124744"/>
              <a:ext cx="5224860" cy="4995598"/>
              <a:chOff x="3431704" y="1196752"/>
              <a:chExt cx="5224860" cy="4995598"/>
            </a:xfrm>
          </p:grpSpPr>
          <p:grpSp>
            <p:nvGrpSpPr>
              <p:cNvPr id="12" name="Group 4"/>
              <p:cNvGrpSpPr>
                <a:grpSpLocks noChangeAspect="1"/>
              </p:cNvGrpSpPr>
              <p:nvPr/>
            </p:nvGrpSpPr>
            <p:grpSpPr bwMode="auto">
              <a:xfrm>
                <a:off x="3431704" y="1196752"/>
                <a:ext cx="5224860" cy="4995598"/>
                <a:chOff x="4803" y="-274"/>
                <a:chExt cx="3578" cy="3421"/>
              </a:xfrm>
            </p:grpSpPr>
            <p:sp>
              <p:nvSpPr>
                <p:cNvPr id="14" name="Freeform 5"/>
                <p:cNvSpPr>
                  <a:spLocks/>
                </p:cNvSpPr>
                <p:nvPr/>
              </p:nvSpPr>
              <p:spPr bwMode="auto">
                <a:xfrm>
                  <a:off x="5948" y="1023"/>
                  <a:ext cx="1308" cy="1312"/>
                </a:xfrm>
                <a:custGeom>
                  <a:avLst/>
                  <a:gdLst>
                    <a:gd name="T0" fmla="*/ 1059 w 1308"/>
                    <a:gd name="T1" fmla="*/ 0 h 1312"/>
                    <a:gd name="T2" fmla="*/ 250 w 1308"/>
                    <a:gd name="T3" fmla="*/ 0 h 1312"/>
                    <a:gd name="T4" fmla="*/ 0 w 1308"/>
                    <a:gd name="T5" fmla="*/ 811 h 1312"/>
                    <a:gd name="T6" fmla="*/ 653 w 1308"/>
                    <a:gd name="T7" fmla="*/ 1312 h 1312"/>
                    <a:gd name="T8" fmla="*/ 1308 w 1308"/>
                    <a:gd name="T9" fmla="*/ 811 h 1312"/>
                    <a:gd name="T10" fmla="*/ 1059 w 1308"/>
                    <a:gd name="T11" fmla="*/ 0 h 1312"/>
                  </a:gdLst>
                  <a:ahLst/>
                  <a:cxnLst>
                    <a:cxn ang="0">
                      <a:pos x="T0" y="T1"/>
                    </a:cxn>
                    <a:cxn ang="0">
                      <a:pos x="T2" y="T3"/>
                    </a:cxn>
                    <a:cxn ang="0">
                      <a:pos x="T4" y="T5"/>
                    </a:cxn>
                    <a:cxn ang="0">
                      <a:pos x="T6" y="T7"/>
                    </a:cxn>
                    <a:cxn ang="0">
                      <a:pos x="T8" y="T9"/>
                    </a:cxn>
                    <a:cxn ang="0">
                      <a:pos x="T10" y="T11"/>
                    </a:cxn>
                  </a:cxnLst>
                  <a:rect l="0" t="0" r="r" b="b"/>
                  <a:pathLst>
                    <a:path w="1308" h="1312">
                      <a:moveTo>
                        <a:pt x="1059" y="0"/>
                      </a:moveTo>
                      <a:lnTo>
                        <a:pt x="250" y="0"/>
                      </a:lnTo>
                      <a:lnTo>
                        <a:pt x="0" y="811"/>
                      </a:lnTo>
                      <a:lnTo>
                        <a:pt x="653" y="1312"/>
                      </a:lnTo>
                      <a:lnTo>
                        <a:pt x="1308" y="811"/>
                      </a:lnTo>
                      <a:lnTo>
                        <a:pt x="1059" y="0"/>
                      </a:lnTo>
                      <a:close/>
                    </a:path>
                  </a:pathLst>
                </a:custGeom>
                <a:solidFill>
                  <a:srgbClr val="DEB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zh-CN" altLang="en-US" sz="180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Freeform 6"/>
                <p:cNvSpPr>
                  <a:spLocks/>
                </p:cNvSpPr>
                <p:nvPr/>
              </p:nvSpPr>
              <p:spPr bwMode="auto">
                <a:xfrm>
                  <a:off x="5948" y="1023"/>
                  <a:ext cx="1308" cy="1312"/>
                </a:xfrm>
                <a:custGeom>
                  <a:avLst/>
                  <a:gdLst>
                    <a:gd name="T0" fmla="*/ 1059 w 1308"/>
                    <a:gd name="T1" fmla="*/ 0 h 1312"/>
                    <a:gd name="T2" fmla="*/ 250 w 1308"/>
                    <a:gd name="T3" fmla="*/ 0 h 1312"/>
                    <a:gd name="T4" fmla="*/ 0 w 1308"/>
                    <a:gd name="T5" fmla="*/ 811 h 1312"/>
                    <a:gd name="T6" fmla="*/ 653 w 1308"/>
                    <a:gd name="T7" fmla="*/ 1312 h 1312"/>
                    <a:gd name="T8" fmla="*/ 1308 w 1308"/>
                    <a:gd name="T9" fmla="*/ 811 h 1312"/>
                    <a:gd name="T10" fmla="*/ 1059 w 1308"/>
                    <a:gd name="T11" fmla="*/ 0 h 1312"/>
                  </a:gdLst>
                  <a:ahLst/>
                  <a:cxnLst>
                    <a:cxn ang="0">
                      <a:pos x="T0" y="T1"/>
                    </a:cxn>
                    <a:cxn ang="0">
                      <a:pos x="T2" y="T3"/>
                    </a:cxn>
                    <a:cxn ang="0">
                      <a:pos x="T4" y="T5"/>
                    </a:cxn>
                    <a:cxn ang="0">
                      <a:pos x="T6" y="T7"/>
                    </a:cxn>
                    <a:cxn ang="0">
                      <a:pos x="T8" y="T9"/>
                    </a:cxn>
                    <a:cxn ang="0">
                      <a:pos x="T10" y="T11"/>
                    </a:cxn>
                  </a:cxnLst>
                  <a:rect l="0" t="0" r="r" b="b"/>
                  <a:pathLst>
                    <a:path w="1308" h="1312">
                      <a:moveTo>
                        <a:pt x="1059" y="0"/>
                      </a:moveTo>
                      <a:lnTo>
                        <a:pt x="250" y="0"/>
                      </a:lnTo>
                      <a:lnTo>
                        <a:pt x="0" y="811"/>
                      </a:lnTo>
                      <a:lnTo>
                        <a:pt x="653" y="1312"/>
                      </a:lnTo>
                      <a:lnTo>
                        <a:pt x="1308" y="811"/>
                      </a:lnTo>
                      <a:lnTo>
                        <a:pt x="10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zh-CN" altLang="en-US" sz="180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Freeform 7"/>
                <p:cNvSpPr>
                  <a:spLocks/>
                </p:cNvSpPr>
                <p:nvPr/>
              </p:nvSpPr>
              <p:spPr bwMode="auto">
                <a:xfrm>
                  <a:off x="6198" y="-274"/>
                  <a:ext cx="809" cy="1277"/>
                </a:xfrm>
                <a:custGeom>
                  <a:avLst/>
                  <a:gdLst>
                    <a:gd name="T0" fmla="*/ 0 w 809"/>
                    <a:gd name="T1" fmla="*/ 1277 h 1277"/>
                    <a:gd name="T2" fmla="*/ 403 w 809"/>
                    <a:gd name="T3" fmla="*/ 0 h 1277"/>
                    <a:gd name="T4" fmla="*/ 809 w 809"/>
                    <a:gd name="T5" fmla="*/ 1277 h 1277"/>
                    <a:gd name="T6" fmla="*/ 0 w 809"/>
                    <a:gd name="T7" fmla="*/ 1277 h 1277"/>
                  </a:gdLst>
                  <a:ahLst/>
                  <a:cxnLst>
                    <a:cxn ang="0">
                      <a:pos x="T0" y="T1"/>
                    </a:cxn>
                    <a:cxn ang="0">
                      <a:pos x="T2" y="T3"/>
                    </a:cxn>
                    <a:cxn ang="0">
                      <a:pos x="T4" y="T5"/>
                    </a:cxn>
                    <a:cxn ang="0">
                      <a:pos x="T6" y="T7"/>
                    </a:cxn>
                  </a:cxnLst>
                  <a:rect l="0" t="0" r="r" b="b"/>
                  <a:pathLst>
                    <a:path w="809" h="1277">
                      <a:moveTo>
                        <a:pt x="0" y="1277"/>
                      </a:moveTo>
                      <a:lnTo>
                        <a:pt x="403" y="0"/>
                      </a:lnTo>
                      <a:lnTo>
                        <a:pt x="809" y="1277"/>
                      </a:lnTo>
                      <a:lnTo>
                        <a:pt x="0" y="1277"/>
                      </a:lnTo>
                      <a:close/>
                    </a:path>
                  </a:pathLst>
                </a:custGeom>
                <a:solidFill>
                  <a:srgbClr val="499E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792000" rIns="91440" bIns="45720" numCol="1" anchor="ctr" anchorCtr="1" compatLnSpc="1">
                  <a:prstTxWarp prst="textNoShape">
                    <a:avLst/>
                  </a:prstTxWarp>
                </a:bodyPr>
                <a:lstStyle/>
                <a:p>
                  <a:pPr algn="ctr" fontAlgn="auto">
                    <a:spcBef>
                      <a:spcPts val="0"/>
                    </a:spcBef>
                    <a:spcAft>
                      <a:spcPts val="0"/>
                    </a:spcAft>
                  </a:pPr>
                  <a:r>
                    <a:rPr lang="en-US" altLang="zh-CN" sz="45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1</a:t>
                  </a:r>
                  <a:endParaRPr lang="zh-CN" altLang="en-US" sz="45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 name="Freeform 8"/>
                <p:cNvSpPr>
                  <a:spLocks/>
                </p:cNvSpPr>
                <p:nvPr/>
              </p:nvSpPr>
              <p:spPr bwMode="auto">
                <a:xfrm>
                  <a:off x="7028" y="1023"/>
                  <a:ext cx="1353" cy="811"/>
                </a:xfrm>
                <a:custGeom>
                  <a:avLst/>
                  <a:gdLst>
                    <a:gd name="T0" fmla="*/ 0 w 1353"/>
                    <a:gd name="T1" fmla="*/ 0 h 811"/>
                    <a:gd name="T2" fmla="*/ 1353 w 1353"/>
                    <a:gd name="T3" fmla="*/ 14 h 811"/>
                    <a:gd name="T4" fmla="*/ 249 w 1353"/>
                    <a:gd name="T5" fmla="*/ 811 h 811"/>
                    <a:gd name="T6" fmla="*/ 0 w 1353"/>
                    <a:gd name="T7" fmla="*/ 0 h 811"/>
                  </a:gdLst>
                  <a:ahLst/>
                  <a:cxnLst>
                    <a:cxn ang="0">
                      <a:pos x="T0" y="T1"/>
                    </a:cxn>
                    <a:cxn ang="0">
                      <a:pos x="T2" y="T3"/>
                    </a:cxn>
                    <a:cxn ang="0">
                      <a:pos x="T4" y="T5"/>
                    </a:cxn>
                    <a:cxn ang="0">
                      <a:pos x="T6" y="T7"/>
                    </a:cxn>
                  </a:cxnLst>
                  <a:rect l="0" t="0" r="r" b="b"/>
                  <a:pathLst>
                    <a:path w="1353" h="811">
                      <a:moveTo>
                        <a:pt x="0" y="0"/>
                      </a:moveTo>
                      <a:lnTo>
                        <a:pt x="1353" y="14"/>
                      </a:lnTo>
                      <a:lnTo>
                        <a:pt x="249" y="811"/>
                      </a:lnTo>
                      <a:lnTo>
                        <a:pt x="0" y="0"/>
                      </a:lnTo>
                      <a:close/>
                    </a:path>
                  </a:pathLst>
                </a:custGeom>
                <a:solidFill>
                  <a:srgbClr val="4253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32000" tIns="45720" rIns="91440" bIns="45720" numCol="1" anchor="t" anchorCtr="0" compatLnSpc="1">
                  <a:prstTxWarp prst="textNoShape">
                    <a:avLst/>
                  </a:prstTxWarp>
                </a:bodyPr>
                <a:lstStyle/>
                <a:p>
                  <a:pPr fontAlgn="auto">
                    <a:spcBef>
                      <a:spcPts val="0"/>
                    </a:spcBef>
                    <a:spcAft>
                      <a:spcPts val="0"/>
                    </a:spcAft>
                  </a:pPr>
                  <a:r>
                    <a:rPr lang="en-US" altLang="zh-CN" sz="45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2</a:t>
                  </a:r>
                  <a:endParaRPr lang="zh-CN" altLang="en-US" sz="45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 name="Freeform 9"/>
                <p:cNvSpPr>
                  <a:spLocks/>
                </p:cNvSpPr>
                <p:nvPr/>
              </p:nvSpPr>
              <p:spPr bwMode="auto">
                <a:xfrm>
                  <a:off x="6615" y="1848"/>
                  <a:ext cx="1123" cy="1284"/>
                </a:xfrm>
                <a:custGeom>
                  <a:avLst/>
                  <a:gdLst>
                    <a:gd name="T0" fmla="*/ 655 w 1123"/>
                    <a:gd name="T1" fmla="*/ 0 h 1284"/>
                    <a:gd name="T2" fmla="*/ 1123 w 1123"/>
                    <a:gd name="T3" fmla="*/ 1284 h 1284"/>
                    <a:gd name="T4" fmla="*/ 0 w 1123"/>
                    <a:gd name="T5" fmla="*/ 501 h 1284"/>
                    <a:gd name="T6" fmla="*/ 655 w 1123"/>
                    <a:gd name="T7" fmla="*/ 0 h 1284"/>
                  </a:gdLst>
                  <a:ahLst/>
                  <a:cxnLst>
                    <a:cxn ang="0">
                      <a:pos x="T0" y="T1"/>
                    </a:cxn>
                    <a:cxn ang="0">
                      <a:pos x="T2" y="T3"/>
                    </a:cxn>
                    <a:cxn ang="0">
                      <a:pos x="T4" y="T5"/>
                    </a:cxn>
                    <a:cxn ang="0">
                      <a:pos x="T6" y="T7"/>
                    </a:cxn>
                  </a:cxnLst>
                  <a:rect l="0" t="0" r="r" b="b"/>
                  <a:pathLst>
                    <a:path w="1123" h="1284">
                      <a:moveTo>
                        <a:pt x="655" y="0"/>
                      </a:moveTo>
                      <a:lnTo>
                        <a:pt x="1123" y="1284"/>
                      </a:lnTo>
                      <a:lnTo>
                        <a:pt x="0" y="501"/>
                      </a:lnTo>
                      <a:lnTo>
                        <a:pt x="655" y="0"/>
                      </a:lnTo>
                      <a:close/>
                    </a:path>
                  </a:pathLst>
                </a:custGeom>
                <a:solidFill>
                  <a:srgbClr val="F54B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216000" bIns="468000" numCol="1" anchor="ctr" anchorCtr="1" compatLnSpc="1">
                  <a:prstTxWarp prst="textNoShape">
                    <a:avLst/>
                  </a:prstTxWarp>
                </a:bodyPr>
                <a:lstStyle/>
                <a:p>
                  <a:pPr fontAlgn="auto">
                    <a:spcBef>
                      <a:spcPts val="0"/>
                    </a:spcBef>
                    <a:spcAft>
                      <a:spcPts val="0"/>
                    </a:spcAft>
                  </a:pPr>
                  <a:r>
                    <a:rPr lang="en-US" altLang="zh-CN" sz="45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3</a:t>
                  </a:r>
                  <a:endParaRPr lang="zh-CN" altLang="en-US" sz="45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 name="Freeform 10"/>
                <p:cNvSpPr>
                  <a:spLocks/>
                </p:cNvSpPr>
                <p:nvPr/>
              </p:nvSpPr>
              <p:spPr bwMode="auto">
                <a:xfrm>
                  <a:off x="5463" y="1848"/>
                  <a:ext cx="1125" cy="1299"/>
                </a:xfrm>
                <a:custGeom>
                  <a:avLst/>
                  <a:gdLst>
                    <a:gd name="T0" fmla="*/ 1125 w 1125"/>
                    <a:gd name="T1" fmla="*/ 501 h 1299"/>
                    <a:gd name="T2" fmla="*/ 0 w 1125"/>
                    <a:gd name="T3" fmla="*/ 1299 h 1299"/>
                    <a:gd name="T4" fmla="*/ 471 w 1125"/>
                    <a:gd name="T5" fmla="*/ 0 h 1299"/>
                    <a:gd name="T6" fmla="*/ 1125 w 1125"/>
                    <a:gd name="T7" fmla="*/ 501 h 1299"/>
                  </a:gdLst>
                  <a:ahLst/>
                  <a:cxnLst>
                    <a:cxn ang="0">
                      <a:pos x="T0" y="T1"/>
                    </a:cxn>
                    <a:cxn ang="0">
                      <a:pos x="T2" y="T3"/>
                    </a:cxn>
                    <a:cxn ang="0">
                      <a:pos x="T4" y="T5"/>
                    </a:cxn>
                    <a:cxn ang="0">
                      <a:pos x="T6" y="T7"/>
                    </a:cxn>
                  </a:cxnLst>
                  <a:rect l="0" t="0" r="r" b="b"/>
                  <a:pathLst>
                    <a:path w="1125" h="1299">
                      <a:moveTo>
                        <a:pt x="1125" y="501"/>
                      </a:moveTo>
                      <a:lnTo>
                        <a:pt x="0" y="1299"/>
                      </a:lnTo>
                      <a:lnTo>
                        <a:pt x="471" y="0"/>
                      </a:lnTo>
                      <a:lnTo>
                        <a:pt x="1125" y="501"/>
                      </a:lnTo>
                      <a:close/>
                    </a:path>
                  </a:pathLst>
                </a:custGeom>
                <a:solidFill>
                  <a:srgbClr val="36C7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0000" tIns="45720" rIns="91440" bIns="468000" numCol="1" anchor="ctr" anchorCtr="1" compatLnSpc="1">
                  <a:prstTxWarp prst="textNoShape">
                    <a:avLst/>
                  </a:prstTxWarp>
                </a:bodyPr>
                <a:lstStyle/>
                <a:p>
                  <a:pPr fontAlgn="auto">
                    <a:spcBef>
                      <a:spcPts val="0"/>
                    </a:spcBef>
                    <a:spcAft>
                      <a:spcPts val="0"/>
                    </a:spcAft>
                  </a:pPr>
                  <a:r>
                    <a:rPr lang="en-US" altLang="zh-CN" sz="45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4</a:t>
                  </a:r>
                  <a:endParaRPr lang="zh-CN" altLang="en-US" sz="45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 name="Freeform 11"/>
                <p:cNvSpPr>
                  <a:spLocks/>
                </p:cNvSpPr>
                <p:nvPr/>
              </p:nvSpPr>
              <p:spPr bwMode="auto">
                <a:xfrm>
                  <a:off x="4803" y="1023"/>
                  <a:ext cx="1374" cy="811"/>
                </a:xfrm>
                <a:custGeom>
                  <a:avLst/>
                  <a:gdLst>
                    <a:gd name="T0" fmla="*/ 1124 w 1374"/>
                    <a:gd name="T1" fmla="*/ 811 h 811"/>
                    <a:gd name="T2" fmla="*/ 0 w 1374"/>
                    <a:gd name="T3" fmla="*/ 47 h 811"/>
                    <a:gd name="T4" fmla="*/ 1374 w 1374"/>
                    <a:gd name="T5" fmla="*/ 0 h 811"/>
                    <a:gd name="T6" fmla="*/ 1124 w 1374"/>
                    <a:gd name="T7" fmla="*/ 811 h 811"/>
                    <a:gd name="connsiteX0" fmla="*/ 8180 w 10000"/>
                    <a:gd name="connsiteY0" fmla="*/ 10000 h 10000"/>
                    <a:gd name="connsiteX1" fmla="*/ 0 w 10000"/>
                    <a:gd name="connsiteY1" fmla="*/ 129 h 10000"/>
                    <a:gd name="connsiteX2" fmla="*/ 10000 w 10000"/>
                    <a:gd name="connsiteY2" fmla="*/ 0 h 10000"/>
                    <a:gd name="connsiteX3" fmla="*/ 8180 w 10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000" h="10000">
                      <a:moveTo>
                        <a:pt x="8180" y="10000"/>
                      </a:moveTo>
                      <a:lnTo>
                        <a:pt x="0" y="129"/>
                      </a:lnTo>
                      <a:lnTo>
                        <a:pt x="10000" y="0"/>
                      </a:lnTo>
                      <a:lnTo>
                        <a:pt x="8180" y="10000"/>
                      </a:lnTo>
                      <a:close/>
                    </a:path>
                  </a:pathLst>
                </a:custGeom>
                <a:solidFill>
                  <a:srgbClr val="28C1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8000" tIns="45720" rIns="91440" bIns="45720" numCol="1" anchor="t" anchorCtr="1" compatLnSpc="1">
                  <a:prstTxWarp prst="textNoShape">
                    <a:avLst/>
                  </a:prstTxWarp>
                </a:bodyPr>
                <a:lstStyle/>
                <a:p>
                  <a:pPr fontAlgn="auto">
                    <a:spcBef>
                      <a:spcPts val="0"/>
                    </a:spcBef>
                    <a:spcAft>
                      <a:spcPts val="0"/>
                    </a:spcAft>
                  </a:pPr>
                  <a:r>
                    <a:rPr lang="en-US" altLang="zh-CN" sz="45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5</a:t>
                  </a:r>
                  <a:endParaRPr lang="zh-CN" altLang="en-US" sz="45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13" name="Freeform 93"/>
              <p:cNvSpPr>
                <a:spLocks noEditPoints="1"/>
              </p:cNvSpPr>
              <p:nvPr/>
            </p:nvSpPr>
            <p:spPr bwMode="auto">
              <a:xfrm>
                <a:off x="5529827" y="3465331"/>
                <a:ext cx="1059916" cy="1043773"/>
              </a:xfrm>
              <a:custGeom>
                <a:avLst/>
                <a:gdLst>
                  <a:gd name="T0" fmla="*/ 60 w 81"/>
                  <a:gd name="T1" fmla="*/ 0 h 80"/>
                  <a:gd name="T2" fmla="*/ 64 w 81"/>
                  <a:gd name="T3" fmla="*/ 2 h 80"/>
                  <a:gd name="T4" fmla="*/ 64 w 81"/>
                  <a:gd name="T5" fmla="*/ 5 h 80"/>
                  <a:gd name="T6" fmla="*/ 67 w 81"/>
                  <a:gd name="T7" fmla="*/ 6 h 80"/>
                  <a:gd name="T8" fmla="*/ 80 w 81"/>
                  <a:gd name="T9" fmla="*/ 13 h 80"/>
                  <a:gd name="T10" fmla="*/ 77 w 81"/>
                  <a:gd name="T11" fmla="*/ 30 h 80"/>
                  <a:gd name="T12" fmla="*/ 63 w 81"/>
                  <a:gd name="T13" fmla="*/ 40 h 80"/>
                  <a:gd name="T14" fmla="*/ 54 w 81"/>
                  <a:gd name="T15" fmla="*/ 50 h 80"/>
                  <a:gd name="T16" fmla="*/ 44 w 81"/>
                  <a:gd name="T17" fmla="*/ 54 h 80"/>
                  <a:gd name="T18" fmla="*/ 43 w 81"/>
                  <a:gd name="T19" fmla="*/ 63 h 80"/>
                  <a:gd name="T20" fmla="*/ 50 w 81"/>
                  <a:gd name="T21" fmla="*/ 67 h 80"/>
                  <a:gd name="T22" fmla="*/ 58 w 81"/>
                  <a:gd name="T23" fmla="*/ 80 h 80"/>
                  <a:gd name="T24" fmla="*/ 31 w 81"/>
                  <a:gd name="T25" fmla="*/ 80 h 80"/>
                  <a:gd name="T26" fmla="*/ 24 w 81"/>
                  <a:gd name="T27" fmla="*/ 80 h 80"/>
                  <a:gd name="T28" fmla="*/ 27 w 81"/>
                  <a:gd name="T29" fmla="*/ 68 h 80"/>
                  <a:gd name="T30" fmla="*/ 36 w 81"/>
                  <a:gd name="T31" fmla="*/ 66 h 80"/>
                  <a:gd name="T32" fmla="*/ 38 w 81"/>
                  <a:gd name="T33" fmla="*/ 57 h 80"/>
                  <a:gd name="T34" fmla="*/ 32 w 81"/>
                  <a:gd name="T35" fmla="*/ 53 h 80"/>
                  <a:gd name="T36" fmla="*/ 23 w 81"/>
                  <a:gd name="T37" fmla="*/ 44 h 80"/>
                  <a:gd name="T38" fmla="*/ 12 w 81"/>
                  <a:gd name="T39" fmla="*/ 37 h 80"/>
                  <a:gd name="T40" fmla="*/ 1 w 81"/>
                  <a:gd name="T41" fmla="*/ 21 h 80"/>
                  <a:gd name="T42" fmla="*/ 8 w 81"/>
                  <a:gd name="T43" fmla="*/ 7 h 80"/>
                  <a:gd name="T44" fmla="*/ 16 w 81"/>
                  <a:gd name="T45" fmla="*/ 7 h 80"/>
                  <a:gd name="T46" fmla="*/ 16 w 81"/>
                  <a:gd name="T47" fmla="*/ 3 h 80"/>
                  <a:gd name="T48" fmla="*/ 21 w 81"/>
                  <a:gd name="T49" fmla="*/ 0 h 80"/>
                  <a:gd name="T50" fmla="*/ 40 w 81"/>
                  <a:gd name="T51" fmla="*/ 4 h 80"/>
                  <a:gd name="T52" fmla="*/ 25 w 81"/>
                  <a:gd name="T53" fmla="*/ 4 h 80"/>
                  <a:gd name="T54" fmla="*/ 21 w 81"/>
                  <a:gd name="T55" fmla="*/ 7 h 80"/>
                  <a:gd name="T56" fmla="*/ 23 w 81"/>
                  <a:gd name="T57" fmla="*/ 23 h 80"/>
                  <a:gd name="T58" fmla="*/ 25 w 81"/>
                  <a:gd name="T59" fmla="*/ 40 h 80"/>
                  <a:gd name="T60" fmla="*/ 44 w 81"/>
                  <a:gd name="T61" fmla="*/ 50 h 80"/>
                  <a:gd name="T62" fmla="*/ 57 w 81"/>
                  <a:gd name="T63" fmla="*/ 33 h 80"/>
                  <a:gd name="T64" fmla="*/ 59 w 81"/>
                  <a:gd name="T65" fmla="*/ 10 h 80"/>
                  <a:gd name="T66" fmla="*/ 58 w 81"/>
                  <a:gd name="T67" fmla="*/ 4 h 80"/>
                  <a:gd name="T68" fmla="*/ 40 w 81"/>
                  <a:gd name="T69" fmla="*/ 4 h 80"/>
                  <a:gd name="T70" fmla="*/ 76 w 81"/>
                  <a:gd name="T71" fmla="*/ 14 h 80"/>
                  <a:gd name="T72" fmla="*/ 63 w 81"/>
                  <a:gd name="T73" fmla="*/ 15 h 80"/>
                  <a:gd name="T74" fmla="*/ 61 w 81"/>
                  <a:gd name="T75" fmla="*/ 30 h 80"/>
                  <a:gd name="T76" fmla="*/ 61 w 81"/>
                  <a:gd name="T77" fmla="*/ 35 h 80"/>
                  <a:gd name="T78" fmla="*/ 65 w 81"/>
                  <a:gd name="T79" fmla="*/ 35 h 80"/>
                  <a:gd name="T80" fmla="*/ 76 w 81"/>
                  <a:gd name="T81" fmla="*/ 18 h 80"/>
                  <a:gd name="T82" fmla="*/ 5 w 81"/>
                  <a:gd name="T83" fmla="*/ 20 h 80"/>
                  <a:gd name="T84" fmla="*/ 12 w 81"/>
                  <a:gd name="T85" fmla="*/ 32 h 80"/>
                  <a:gd name="T86" fmla="*/ 20 w 81"/>
                  <a:gd name="T87" fmla="*/ 34 h 80"/>
                  <a:gd name="T88" fmla="*/ 20 w 81"/>
                  <a:gd name="T89" fmla="*/ 29 h 80"/>
                  <a:gd name="T90" fmla="*/ 17 w 81"/>
                  <a:gd name="T91" fmla="*/ 12 h 80"/>
                  <a:gd name="T92" fmla="*/ 5 w 81"/>
                  <a:gd name="T93" fmla="*/ 18 h 80"/>
                  <a:gd name="T94" fmla="*/ 41 w 81"/>
                  <a:gd name="T95" fmla="*/ 76 h 80"/>
                  <a:gd name="T96" fmla="*/ 53 w 81"/>
                  <a:gd name="T97" fmla="*/ 76 h 80"/>
                  <a:gd name="T98" fmla="*/ 54 w 81"/>
                  <a:gd name="T99" fmla="*/ 74 h 80"/>
                  <a:gd name="T100" fmla="*/ 33 w 81"/>
                  <a:gd name="T101" fmla="*/ 71 h 80"/>
                  <a:gd name="T102" fmla="*/ 28 w 81"/>
                  <a:gd name="T103" fmla="*/ 76 h 80"/>
                  <a:gd name="T104" fmla="*/ 41 w 81"/>
                  <a:gd name="T105"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 h="80">
                    <a:moveTo>
                      <a:pt x="41" y="0"/>
                    </a:moveTo>
                    <a:cubicBezTo>
                      <a:pt x="47" y="0"/>
                      <a:pt x="53" y="0"/>
                      <a:pt x="60" y="0"/>
                    </a:cubicBezTo>
                    <a:cubicBezTo>
                      <a:pt x="60" y="0"/>
                      <a:pt x="61" y="0"/>
                      <a:pt x="62" y="0"/>
                    </a:cubicBezTo>
                    <a:cubicBezTo>
                      <a:pt x="64" y="0"/>
                      <a:pt x="64" y="1"/>
                      <a:pt x="64" y="2"/>
                    </a:cubicBezTo>
                    <a:cubicBezTo>
                      <a:pt x="64" y="3"/>
                      <a:pt x="64" y="4"/>
                      <a:pt x="64" y="5"/>
                    </a:cubicBezTo>
                    <a:cubicBezTo>
                      <a:pt x="64" y="5"/>
                      <a:pt x="64" y="5"/>
                      <a:pt x="64" y="5"/>
                    </a:cubicBezTo>
                    <a:cubicBezTo>
                      <a:pt x="64" y="6"/>
                      <a:pt x="65" y="6"/>
                      <a:pt x="66" y="6"/>
                    </a:cubicBezTo>
                    <a:cubicBezTo>
                      <a:pt x="66" y="6"/>
                      <a:pt x="67" y="6"/>
                      <a:pt x="67" y="6"/>
                    </a:cubicBezTo>
                    <a:cubicBezTo>
                      <a:pt x="70" y="6"/>
                      <a:pt x="73" y="6"/>
                      <a:pt x="76" y="8"/>
                    </a:cubicBezTo>
                    <a:cubicBezTo>
                      <a:pt x="78" y="9"/>
                      <a:pt x="79" y="11"/>
                      <a:pt x="80" y="13"/>
                    </a:cubicBezTo>
                    <a:cubicBezTo>
                      <a:pt x="81" y="16"/>
                      <a:pt x="81" y="19"/>
                      <a:pt x="80" y="21"/>
                    </a:cubicBezTo>
                    <a:cubicBezTo>
                      <a:pt x="80" y="24"/>
                      <a:pt x="78" y="27"/>
                      <a:pt x="77" y="30"/>
                    </a:cubicBezTo>
                    <a:cubicBezTo>
                      <a:pt x="74" y="34"/>
                      <a:pt x="72" y="36"/>
                      <a:pt x="68" y="38"/>
                    </a:cubicBezTo>
                    <a:cubicBezTo>
                      <a:pt x="66" y="39"/>
                      <a:pt x="65" y="39"/>
                      <a:pt x="63" y="40"/>
                    </a:cubicBezTo>
                    <a:cubicBezTo>
                      <a:pt x="61" y="41"/>
                      <a:pt x="59" y="43"/>
                      <a:pt x="58" y="45"/>
                    </a:cubicBezTo>
                    <a:cubicBezTo>
                      <a:pt x="57" y="47"/>
                      <a:pt x="55" y="48"/>
                      <a:pt x="54" y="50"/>
                    </a:cubicBezTo>
                    <a:cubicBezTo>
                      <a:pt x="52" y="52"/>
                      <a:pt x="49" y="53"/>
                      <a:pt x="47" y="54"/>
                    </a:cubicBezTo>
                    <a:cubicBezTo>
                      <a:pt x="46" y="54"/>
                      <a:pt x="45" y="54"/>
                      <a:pt x="44" y="54"/>
                    </a:cubicBezTo>
                    <a:cubicBezTo>
                      <a:pt x="43" y="55"/>
                      <a:pt x="43" y="56"/>
                      <a:pt x="43" y="58"/>
                    </a:cubicBezTo>
                    <a:cubicBezTo>
                      <a:pt x="43" y="59"/>
                      <a:pt x="43" y="61"/>
                      <a:pt x="43" y="63"/>
                    </a:cubicBezTo>
                    <a:cubicBezTo>
                      <a:pt x="43" y="65"/>
                      <a:pt x="44" y="66"/>
                      <a:pt x="46" y="66"/>
                    </a:cubicBezTo>
                    <a:cubicBezTo>
                      <a:pt x="47" y="66"/>
                      <a:pt x="49" y="66"/>
                      <a:pt x="50" y="67"/>
                    </a:cubicBezTo>
                    <a:cubicBezTo>
                      <a:pt x="55" y="68"/>
                      <a:pt x="59" y="72"/>
                      <a:pt x="60" y="76"/>
                    </a:cubicBezTo>
                    <a:cubicBezTo>
                      <a:pt x="60" y="78"/>
                      <a:pt x="59" y="80"/>
                      <a:pt x="58" y="80"/>
                    </a:cubicBezTo>
                    <a:cubicBezTo>
                      <a:pt x="56" y="80"/>
                      <a:pt x="55" y="80"/>
                      <a:pt x="53" y="80"/>
                    </a:cubicBezTo>
                    <a:cubicBezTo>
                      <a:pt x="46" y="80"/>
                      <a:pt x="39" y="80"/>
                      <a:pt x="31" y="80"/>
                    </a:cubicBezTo>
                    <a:cubicBezTo>
                      <a:pt x="29" y="80"/>
                      <a:pt x="28" y="80"/>
                      <a:pt x="26" y="80"/>
                    </a:cubicBezTo>
                    <a:cubicBezTo>
                      <a:pt x="25" y="80"/>
                      <a:pt x="24" y="80"/>
                      <a:pt x="24" y="80"/>
                    </a:cubicBezTo>
                    <a:cubicBezTo>
                      <a:pt x="22" y="80"/>
                      <a:pt x="21" y="78"/>
                      <a:pt x="21" y="76"/>
                    </a:cubicBezTo>
                    <a:cubicBezTo>
                      <a:pt x="22" y="73"/>
                      <a:pt x="24" y="70"/>
                      <a:pt x="27" y="68"/>
                    </a:cubicBezTo>
                    <a:cubicBezTo>
                      <a:pt x="29" y="67"/>
                      <a:pt x="31" y="67"/>
                      <a:pt x="32" y="66"/>
                    </a:cubicBezTo>
                    <a:cubicBezTo>
                      <a:pt x="34" y="66"/>
                      <a:pt x="35" y="66"/>
                      <a:pt x="36" y="66"/>
                    </a:cubicBezTo>
                    <a:cubicBezTo>
                      <a:pt x="38" y="66"/>
                      <a:pt x="38" y="65"/>
                      <a:pt x="38" y="64"/>
                    </a:cubicBezTo>
                    <a:cubicBezTo>
                      <a:pt x="39" y="62"/>
                      <a:pt x="39" y="60"/>
                      <a:pt x="38" y="57"/>
                    </a:cubicBezTo>
                    <a:cubicBezTo>
                      <a:pt x="38" y="56"/>
                      <a:pt x="37" y="55"/>
                      <a:pt x="36" y="54"/>
                    </a:cubicBezTo>
                    <a:cubicBezTo>
                      <a:pt x="35" y="54"/>
                      <a:pt x="33" y="53"/>
                      <a:pt x="32" y="53"/>
                    </a:cubicBezTo>
                    <a:cubicBezTo>
                      <a:pt x="29" y="51"/>
                      <a:pt x="26" y="49"/>
                      <a:pt x="24" y="47"/>
                    </a:cubicBezTo>
                    <a:cubicBezTo>
                      <a:pt x="24" y="46"/>
                      <a:pt x="23" y="45"/>
                      <a:pt x="23" y="44"/>
                    </a:cubicBezTo>
                    <a:cubicBezTo>
                      <a:pt x="21" y="42"/>
                      <a:pt x="20" y="41"/>
                      <a:pt x="18" y="40"/>
                    </a:cubicBezTo>
                    <a:cubicBezTo>
                      <a:pt x="16" y="39"/>
                      <a:pt x="14" y="38"/>
                      <a:pt x="12" y="37"/>
                    </a:cubicBezTo>
                    <a:cubicBezTo>
                      <a:pt x="8" y="35"/>
                      <a:pt x="5" y="32"/>
                      <a:pt x="3" y="28"/>
                    </a:cubicBezTo>
                    <a:cubicBezTo>
                      <a:pt x="2" y="26"/>
                      <a:pt x="1" y="24"/>
                      <a:pt x="1" y="21"/>
                    </a:cubicBezTo>
                    <a:cubicBezTo>
                      <a:pt x="0" y="19"/>
                      <a:pt x="0" y="16"/>
                      <a:pt x="2" y="13"/>
                    </a:cubicBezTo>
                    <a:cubicBezTo>
                      <a:pt x="3" y="10"/>
                      <a:pt x="5" y="8"/>
                      <a:pt x="8" y="7"/>
                    </a:cubicBezTo>
                    <a:cubicBezTo>
                      <a:pt x="10" y="6"/>
                      <a:pt x="12" y="6"/>
                      <a:pt x="15" y="7"/>
                    </a:cubicBezTo>
                    <a:cubicBezTo>
                      <a:pt x="15" y="7"/>
                      <a:pt x="15" y="7"/>
                      <a:pt x="16" y="7"/>
                    </a:cubicBezTo>
                    <a:cubicBezTo>
                      <a:pt x="16" y="7"/>
                      <a:pt x="17" y="6"/>
                      <a:pt x="17" y="5"/>
                    </a:cubicBezTo>
                    <a:cubicBezTo>
                      <a:pt x="17" y="5"/>
                      <a:pt x="17" y="4"/>
                      <a:pt x="16" y="3"/>
                    </a:cubicBezTo>
                    <a:cubicBezTo>
                      <a:pt x="16" y="2"/>
                      <a:pt x="17" y="0"/>
                      <a:pt x="19" y="0"/>
                    </a:cubicBezTo>
                    <a:cubicBezTo>
                      <a:pt x="19" y="0"/>
                      <a:pt x="20" y="0"/>
                      <a:pt x="21" y="0"/>
                    </a:cubicBezTo>
                    <a:cubicBezTo>
                      <a:pt x="27" y="0"/>
                      <a:pt x="34" y="0"/>
                      <a:pt x="41" y="0"/>
                    </a:cubicBezTo>
                    <a:close/>
                    <a:moveTo>
                      <a:pt x="40" y="4"/>
                    </a:moveTo>
                    <a:cubicBezTo>
                      <a:pt x="40" y="4"/>
                      <a:pt x="40" y="4"/>
                      <a:pt x="40" y="4"/>
                    </a:cubicBezTo>
                    <a:cubicBezTo>
                      <a:pt x="35" y="4"/>
                      <a:pt x="30" y="4"/>
                      <a:pt x="25" y="4"/>
                    </a:cubicBezTo>
                    <a:cubicBezTo>
                      <a:pt x="25" y="4"/>
                      <a:pt x="24" y="4"/>
                      <a:pt x="24" y="4"/>
                    </a:cubicBezTo>
                    <a:cubicBezTo>
                      <a:pt x="22" y="4"/>
                      <a:pt x="21" y="5"/>
                      <a:pt x="21" y="7"/>
                    </a:cubicBezTo>
                    <a:cubicBezTo>
                      <a:pt x="22" y="9"/>
                      <a:pt x="22" y="12"/>
                      <a:pt x="22" y="14"/>
                    </a:cubicBezTo>
                    <a:cubicBezTo>
                      <a:pt x="23" y="17"/>
                      <a:pt x="23" y="20"/>
                      <a:pt x="23" y="23"/>
                    </a:cubicBezTo>
                    <a:cubicBezTo>
                      <a:pt x="24" y="27"/>
                      <a:pt x="24" y="30"/>
                      <a:pt x="24" y="34"/>
                    </a:cubicBezTo>
                    <a:cubicBezTo>
                      <a:pt x="24" y="36"/>
                      <a:pt x="25" y="38"/>
                      <a:pt x="25" y="40"/>
                    </a:cubicBezTo>
                    <a:cubicBezTo>
                      <a:pt x="26" y="43"/>
                      <a:pt x="28" y="46"/>
                      <a:pt x="31" y="48"/>
                    </a:cubicBezTo>
                    <a:cubicBezTo>
                      <a:pt x="35" y="50"/>
                      <a:pt x="39" y="51"/>
                      <a:pt x="44" y="50"/>
                    </a:cubicBezTo>
                    <a:cubicBezTo>
                      <a:pt x="49" y="49"/>
                      <a:pt x="52" y="47"/>
                      <a:pt x="55" y="42"/>
                    </a:cubicBezTo>
                    <a:cubicBezTo>
                      <a:pt x="56" y="40"/>
                      <a:pt x="57" y="37"/>
                      <a:pt x="57" y="33"/>
                    </a:cubicBezTo>
                    <a:cubicBezTo>
                      <a:pt x="57" y="30"/>
                      <a:pt x="57" y="27"/>
                      <a:pt x="57" y="23"/>
                    </a:cubicBezTo>
                    <a:cubicBezTo>
                      <a:pt x="58" y="19"/>
                      <a:pt x="58" y="15"/>
                      <a:pt x="59" y="10"/>
                    </a:cubicBezTo>
                    <a:cubicBezTo>
                      <a:pt x="59" y="9"/>
                      <a:pt x="59" y="8"/>
                      <a:pt x="59" y="7"/>
                    </a:cubicBezTo>
                    <a:cubicBezTo>
                      <a:pt x="60" y="5"/>
                      <a:pt x="59" y="4"/>
                      <a:pt x="58" y="4"/>
                    </a:cubicBezTo>
                    <a:cubicBezTo>
                      <a:pt x="57" y="4"/>
                      <a:pt x="57" y="4"/>
                      <a:pt x="56" y="4"/>
                    </a:cubicBezTo>
                    <a:cubicBezTo>
                      <a:pt x="51" y="4"/>
                      <a:pt x="45" y="4"/>
                      <a:pt x="40" y="4"/>
                    </a:cubicBezTo>
                    <a:close/>
                    <a:moveTo>
                      <a:pt x="76" y="18"/>
                    </a:moveTo>
                    <a:cubicBezTo>
                      <a:pt x="76" y="17"/>
                      <a:pt x="76" y="15"/>
                      <a:pt x="76" y="14"/>
                    </a:cubicBezTo>
                    <a:cubicBezTo>
                      <a:pt x="74" y="11"/>
                      <a:pt x="71" y="9"/>
                      <a:pt x="68" y="10"/>
                    </a:cubicBezTo>
                    <a:cubicBezTo>
                      <a:pt x="65" y="11"/>
                      <a:pt x="64" y="13"/>
                      <a:pt x="63" y="15"/>
                    </a:cubicBezTo>
                    <a:cubicBezTo>
                      <a:pt x="62" y="16"/>
                      <a:pt x="62" y="17"/>
                      <a:pt x="62" y="19"/>
                    </a:cubicBezTo>
                    <a:cubicBezTo>
                      <a:pt x="61" y="22"/>
                      <a:pt x="61" y="26"/>
                      <a:pt x="61" y="30"/>
                    </a:cubicBezTo>
                    <a:cubicBezTo>
                      <a:pt x="61" y="31"/>
                      <a:pt x="61" y="32"/>
                      <a:pt x="61" y="33"/>
                    </a:cubicBezTo>
                    <a:cubicBezTo>
                      <a:pt x="61" y="34"/>
                      <a:pt x="61" y="34"/>
                      <a:pt x="61" y="35"/>
                    </a:cubicBezTo>
                    <a:cubicBezTo>
                      <a:pt x="62" y="35"/>
                      <a:pt x="62" y="36"/>
                      <a:pt x="63" y="36"/>
                    </a:cubicBezTo>
                    <a:cubicBezTo>
                      <a:pt x="64" y="36"/>
                      <a:pt x="64" y="35"/>
                      <a:pt x="65" y="35"/>
                    </a:cubicBezTo>
                    <a:cubicBezTo>
                      <a:pt x="68" y="34"/>
                      <a:pt x="71" y="31"/>
                      <a:pt x="73" y="28"/>
                    </a:cubicBezTo>
                    <a:cubicBezTo>
                      <a:pt x="75" y="25"/>
                      <a:pt x="76" y="22"/>
                      <a:pt x="76" y="18"/>
                    </a:cubicBezTo>
                    <a:close/>
                    <a:moveTo>
                      <a:pt x="5" y="18"/>
                    </a:moveTo>
                    <a:cubicBezTo>
                      <a:pt x="5" y="19"/>
                      <a:pt x="5" y="19"/>
                      <a:pt x="5" y="20"/>
                    </a:cubicBezTo>
                    <a:cubicBezTo>
                      <a:pt x="5" y="20"/>
                      <a:pt x="5" y="21"/>
                      <a:pt x="5" y="21"/>
                    </a:cubicBezTo>
                    <a:cubicBezTo>
                      <a:pt x="6" y="26"/>
                      <a:pt x="8" y="29"/>
                      <a:pt x="12" y="32"/>
                    </a:cubicBezTo>
                    <a:cubicBezTo>
                      <a:pt x="13" y="34"/>
                      <a:pt x="16" y="35"/>
                      <a:pt x="18" y="35"/>
                    </a:cubicBezTo>
                    <a:cubicBezTo>
                      <a:pt x="19" y="36"/>
                      <a:pt x="20" y="35"/>
                      <a:pt x="20" y="34"/>
                    </a:cubicBezTo>
                    <a:cubicBezTo>
                      <a:pt x="20" y="34"/>
                      <a:pt x="20" y="34"/>
                      <a:pt x="20" y="34"/>
                    </a:cubicBezTo>
                    <a:cubicBezTo>
                      <a:pt x="20" y="32"/>
                      <a:pt x="20" y="30"/>
                      <a:pt x="20" y="29"/>
                    </a:cubicBezTo>
                    <a:cubicBezTo>
                      <a:pt x="20" y="25"/>
                      <a:pt x="19" y="21"/>
                      <a:pt x="19" y="18"/>
                    </a:cubicBezTo>
                    <a:cubicBezTo>
                      <a:pt x="19" y="16"/>
                      <a:pt x="18" y="14"/>
                      <a:pt x="17" y="12"/>
                    </a:cubicBezTo>
                    <a:cubicBezTo>
                      <a:pt x="14" y="10"/>
                      <a:pt x="11" y="9"/>
                      <a:pt x="9" y="11"/>
                    </a:cubicBezTo>
                    <a:cubicBezTo>
                      <a:pt x="6" y="13"/>
                      <a:pt x="5" y="15"/>
                      <a:pt x="5" y="18"/>
                    </a:cubicBezTo>
                    <a:close/>
                    <a:moveTo>
                      <a:pt x="41" y="76"/>
                    </a:moveTo>
                    <a:cubicBezTo>
                      <a:pt x="41" y="76"/>
                      <a:pt x="41" y="76"/>
                      <a:pt x="41" y="76"/>
                    </a:cubicBezTo>
                    <a:cubicBezTo>
                      <a:pt x="45" y="76"/>
                      <a:pt x="49" y="76"/>
                      <a:pt x="53" y="76"/>
                    </a:cubicBezTo>
                    <a:cubicBezTo>
                      <a:pt x="53" y="76"/>
                      <a:pt x="53" y="76"/>
                      <a:pt x="53" y="76"/>
                    </a:cubicBezTo>
                    <a:cubicBezTo>
                      <a:pt x="54" y="76"/>
                      <a:pt x="54" y="76"/>
                      <a:pt x="55" y="75"/>
                    </a:cubicBezTo>
                    <a:cubicBezTo>
                      <a:pt x="55" y="75"/>
                      <a:pt x="55" y="74"/>
                      <a:pt x="54" y="74"/>
                    </a:cubicBezTo>
                    <a:cubicBezTo>
                      <a:pt x="53" y="72"/>
                      <a:pt x="51" y="71"/>
                      <a:pt x="48" y="71"/>
                    </a:cubicBezTo>
                    <a:cubicBezTo>
                      <a:pt x="43" y="71"/>
                      <a:pt x="38" y="71"/>
                      <a:pt x="33" y="71"/>
                    </a:cubicBezTo>
                    <a:cubicBezTo>
                      <a:pt x="30" y="71"/>
                      <a:pt x="28" y="72"/>
                      <a:pt x="27" y="74"/>
                    </a:cubicBezTo>
                    <a:cubicBezTo>
                      <a:pt x="26" y="75"/>
                      <a:pt x="27" y="76"/>
                      <a:pt x="28" y="76"/>
                    </a:cubicBezTo>
                    <a:cubicBezTo>
                      <a:pt x="28" y="76"/>
                      <a:pt x="29" y="76"/>
                      <a:pt x="29" y="76"/>
                    </a:cubicBezTo>
                    <a:cubicBezTo>
                      <a:pt x="33" y="76"/>
                      <a:pt x="37" y="76"/>
                      <a:pt x="41" y="7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zh-CN" altLang="en-US" sz="180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7" name="矩形 6"/>
            <p:cNvSpPr/>
            <p:nvPr/>
          </p:nvSpPr>
          <p:spPr>
            <a:xfrm>
              <a:off x="3236535" y="1484809"/>
              <a:ext cx="2371388" cy="1431161"/>
            </a:xfrm>
            <a:prstGeom prst="rect">
              <a:avLst/>
            </a:prstGeom>
          </p:spPr>
          <p:txBody>
            <a:bodyPr wrap="square">
              <a:spAutoFit/>
            </a:bodyPr>
            <a:lstStyle/>
            <a:p>
              <a:pPr algn="ctr" fontAlgn="auto">
                <a:lnSpc>
                  <a:spcPct val="150000"/>
                </a:lnSpc>
                <a:spcAft>
                  <a:spcPts val="0"/>
                </a:spcAft>
              </a:pPr>
              <a:r>
                <a:rPr lang="zh-CN" altLang="en-US" sz="1800" b="1"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虚拟机</a:t>
              </a:r>
              <a:endParaRPr lang="en-US" altLang="zh-CN" sz="1800"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弹性云服务器 </a:t>
              </a:r>
              <a:r>
                <a:rPr lang="en-US" altLang="zh-CN" sz="1200" kern="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ECS</a:t>
              </a:r>
              <a:r>
                <a:rPr lang="zh-CN" altLang="en-US" sz="1200" kern="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en-US" altLang="zh-CN" sz="1200" kern="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x86</a:t>
              </a:r>
              <a:r>
                <a:rPr lang="zh-CN" altLang="en-US" sz="1200" kern="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和</a:t>
              </a:r>
              <a:r>
                <a:rPr lang="zh-CN" altLang="en-US" sz="1200" b="1" kern="0" dirty="0" smtClean="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鲲鹏</a:t>
              </a:r>
              <a:r>
                <a:rPr lang="zh-CN" altLang="en-US" sz="1200" kern="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en-US" altLang="zh-CN"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 GPU</a:t>
              </a:r>
              <a:r>
                <a:rPr lang="zh-CN" altLang="en-US"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加速云服务器 </a:t>
              </a:r>
              <a:r>
                <a:rPr lang="en-US" altLang="zh-CN"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GACS </a:t>
              </a: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r>
                <a:rPr lang="en-US" altLang="zh-CN"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FPGA</a:t>
              </a:r>
              <a:r>
                <a:rPr lang="zh-CN" altLang="en-US"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加速云服务器 </a:t>
              </a:r>
              <a:endParaRPr lang="en-US" altLang="zh-CN"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 专属主机 </a:t>
              </a:r>
              <a:r>
                <a:rPr lang="en-US" altLang="zh-CN" sz="1200" kern="0" dirty="0" err="1">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DeH</a:t>
              </a:r>
              <a:r>
                <a:rPr lang="en-US" altLang="zh-CN"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 云手机 </a:t>
              </a:r>
              <a:r>
                <a:rPr lang="en-US" altLang="zh-CN"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CPH  </a:t>
              </a:r>
              <a:endParaRPr lang="zh-CN" altLang="en-US"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 name="矩形 7"/>
            <p:cNvSpPr/>
            <p:nvPr/>
          </p:nvSpPr>
          <p:spPr>
            <a:xfrm>
              <a:off x="2495600" y="3861048"/>
              <a:ext cx="2371388" cy="1061829"/>
            </a:xfrm>
            <a:prstGeom prst="rect">
              <a:avLst/>
            </a:prstGeom>
          </p:spPr>
          <p:txBody>
            <a:bodyPr wrap="square">
              <a:spAutoFit/>
            </a:bodyPr>
            <a:lstStyle/>
            <a:p>
              <a:pPr algn="ctr" fontAlgn="auto">
                <a:lnSpc>
                  <a:spcPct val="150000"/>
                </a:lnSpc>
                <a:spcAft>
                  <a:spcPts val="0"/>
                </a:spcAft>
              </a:pPr>
              <a:r>
                <a:rPr lang="zh-CN" altLang="en-US" sz="1800" b="1"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容器类</a:t>
              </a:r>
              <a:endParaRPr lang="en-US" altLang="zh-CN" sz="1800"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云容器引擎 </a:t>
              </a:r>
              <a:r>
                <a:rPr lang="en-US" altLang="zh-CN" sz="1200" kern="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CCE(x86</a:t>
              </a:r>
              <a:r>
                <a:rPr lang="zh-CN" altLang="en-US" sz="1200" kern="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和</a:t>
              </a:r>
              <a:r>
                <a:rPr lang="zh-CN" altLang="en-US" sz="1200" b="1" kern="0"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鲲鹏</a:t>
              </a:r>
              <a:r>
                <a:rPr lang="en-US" altLang="zh-CN" sz="1200" kern="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endParaRPr lang="en-US" altLang="zh-CN"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lvl="0" algn="ctr" defTabSz="914400">
                <a:defRPr/>
              </a:pPr>
              <a:r>
                <a:rPr lang="zh-CN" altLang="en-US"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 云容器实例 </a:t>
              </a:r>
              <a:r>
                <a:rPr lang="en-US" altLang="zh-CN"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CCI (x86</a:t>
              </a:r>
              <a:r>
                <a:rPr lang="zh-CN" altLang="en-US"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和</a:t>
              </a:r>
              <a:r>
                <a:rPr lang="zh-CN" altLang="en-US" sz="1200" b="1" kern="0"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鲲鹏</a:t>
              </a:r>
              <a:r>
                <a:rPr lang="en-US" altLang="zh-CN"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 容器镜像服务 </a:t>
              </a:r>
              <a:r>
                <a:rPr lang="en-US" altLang="zh-CN"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SWR </a:t>
              </a:r>
              <a:endParaRPr lang="zh-CN" altLang="en-US"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矩形 8"/>
            <p:cNvSpPr/>
            <p:nvPr/>
          </p:nvSpPr>
          <p:spPr>
            <a:xfrm>
              <a:off x="6686095" y="1505923"/>
              <a:ext cx="2371388" cy="692497"/>
            </a:xfrm>
            <a:prstGeom prst="rect">
              <a:avLst/>
            </a:prstGeom>
          </p:spPr>
          <p:txBody>
            <a:bodyPr wrap="square">
              <a:spAutoFit/>
            </a:bodyPr>
            <a:lstStyle/>
            <a:p>
              <a:pPr algn="ctr" fontAlgn="auto">
                <a:lnSpc>
                  <a:spcPct val="150000"/>
                </a:lnSpc>
                <a:spcAft>
                  <a:spcPts val="0"/>
                </a:spcAft>
              </a:pPr>
              <a:r>
                <a:rPr lang="zh-CN" altLang="en-US" sz="1800" b="1"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物理服务器</a:t>
              </a:r>
              <a:endParaRPr lang="en-US" altLang="zh-CN" sz="1800"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lvl="0" algn="ctr" defTabSz="914400">
                <a:defRPr/>
              </a:pPr>
              <a:r>
                <a:rPr lang="zh-CN" altLang="en-US" sz="1200" kern="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裸</a:t>
              </a:r>
              <a:r>
                <a:rPr lang="zh-CN" altLang="en-US"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金属</a:t>
              </a:r>
              <a:r>
                <a:rPr lang="zh-CN" altLang="en-US" sz="1200" kern="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服务器</a:t>
              </a:r>
              <a:r>
                <a:rPr lang="en-US" altLang="zh-CN"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(x86</a:t>
              </a:r>
              <a:r>
                <a:rPr lang="zh-CN" altLang="en-US"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和</a:t>
              </a:r>
              <a:r>
                <a:rPr lang="zh-CN" altLang="en-US" sz="1200" b="1" kern="0"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鲲鹏</a:t>
              </a:r>
              <a:r>
                <a:rPr lang="en-US" altLang="zh-CN"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p>
          </p:txBody>
        </p:sp>
        <p:sp>
          <p:nvSpPr>
            <p:cNvPr id="10" name="矩形 9"/>
            <p:cNvSpPr/>
            <p:nvPr/>
          </p:nvSpPr>
          <p:spPr>
            <a:xfrm>
              <a:off x="7321842" y="3861048"/>
              <a:ext cx="2371388" cy="692497"/>
            </a:xfrm>
            <a:prstGeom prst="rect">
              <a:avLst/>
            </a:prstGeom>
          </p:spPr>
          <p:txBody>
            <a:bodyPr wrap="square">
              <a:spAutoFit/>
            </a:bodyPr>
            <a:lstStyle/>
            <a:p>
              <a:pPr algn="ctr" fontAlgn="auto">
                <a:lnSpc>
                  <a:spcPct val="150000"/>
                </a:lnSpc>
                <a:spcAft>
                  <a:spcPts val="0"/>
                </a:spcAft>
              </a:pPr>
              <a:r>
                <a:rPr lang="zh-CN" altLang="en-US" sz="1800" b="1"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无服务器类</a:t>
              </a:r>
              <a:endParaRPr lang="en-US" altLang="zh-CN" sz="1800"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函数工作流 </a:t>
              </a:r>
              <a:r>
                <a:rPr lang="en-US" altLang="zh-CN" sz="1200" kern="0" dirty="0" err="1">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FunctionGraph</a:t>
              </a:r>
              <a:r>
                <a:rPr lang="en-US" altLang="zh-CN"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endParaRPr lang="zh-CN" altLang="en-US" sz="1200" kern="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矩形 10"/>
            <p:cNvSpPr/>
            <p:nvPr/>
          </p:nvSpPr>
          <p:spPr>
            <a:xfrm>
              <a:off x="4961874" y="5402540"/>
              <a:ext cx="2371388" cy="1061829"/>
            </a:xfrm>
            <a:prstGeom prst="rect">
              <a:avLst/>
            </a:prstGeom>
          </p:spPr>
          <p:txBody>
            <a:bodyPr wrap="square">
              <a:spAutoFit/>
            </a:bodyPr>
            <a:lstStyle/>
            <a:p>
              <a:pPr algn="ctr" fontAlgn="auto">
                <a:lnSpc>
                  <a:spcPct val="150000"/>
                </a:lnSpc>
                <a:spcAft>
                  <a:spcPts val="0"/>
                </a:spcAft>
              </a:pPr>
              <a:r>
                <a:rPr lang="zh-CN" altLang="en-US" sz="1800" b="1"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增值类</a:t>
              </a:r>
              <a:endParaRPr lang="en-US" altLang="zh-CN" sz="1800" b="1"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fontAlgn="auto">
                <a:lnSpc>
                  <a:spcPct val="150000"/>
                </a:lnSpc>
                <a:spcAft>
                  <a:spcPts val="0"/>
                </a:spcAft>
              </a:pPr>
              <a:r>
                <a:rPr lang="zh-CN" altLang="en-US" sz="12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弹性伸缩服务 </a:t>
              </a:r>
              <a:r>
                <a:rPr lang="en-US" altLang="zh-CN" sz="12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AS</a:t>
              </a:r>
            </a:p>
            <a:p>
              <a:pPr algn="ctr" fontAlgn="auto">
                <a:lnSpc>
                  <a:spcPct val="150000"/>
                </a:lnSpc>
                <a:spcAft>
                  <a:spcPts val="0"/>
                </a:spcAft>
              </a:pPr>
              <a:r>
                <a:rPr lang="zh-CN" altLang="en-US" sz="12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镜像服务 </a:t>
              </a:r>
              <a:r>
                <a:rPr lang="en-US" altLang="zh-CN" sz="12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IMS</a:t>
              </a:r>
              <a:endPar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Tree>
    <p:extLst>
      <p:ext uri="{BB962C8B-B14F-4D97-AF65-F5344CB8AC3E}">
        <p14:creationId xmlns:p14="http://schemas.microsoft.com/office/powerpoint/2010/main" val="21536416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Huawei Sans" panose="020C0503030203020204" pitchFamily="34" charset="0"/>
              </a:rPr>
              <a:t>IaaS</a:t>
            </a:r>
            <a:r>
              <a:rPr lang="zh-CN" altLang="en-US" dirty="0">
                <a:sym typeface="Huawei Sans" panose="020C0503030203020204" pitchFamily="34" charset="0"/>
              </a:rPr>
              <a:t>产品应用</a:t>
            </a:r>
            <a:r>
              <a:rPr lang="zh-CN" altLang="en-US" dirty="0" smtClean="0">
                <a:sym typeface="Huawei Sans" panose="020C0503030203020204" pitchFamily="34" charset="0"/>
              </a:rPr>
              <a:t>举例 </a:t>
            </a:r>
            <a:r>
              <a:rPr lang="en-US" altLang="zh-CN" dirty="0" smtClean="0">
                <a:sym typeface="Huawei Sans" panose="020C0503030203020204" pitchFamily="34" charset="0"/>
              </a:rPr>
              <a:t>– ECS</a:t>
            </a:r>
            <a:r>
              <a:rPr lang="zh-CN" altLang="en-US" dirty="0" smtClean="0">
                <a:sym typeface="Huawei Sans" panose="020C0503030203020204" pitchFamily="34" charset="0"/>
              </a:rPr>
              <a:t>弹性云服务器</a:t>
            </a:r>
            <a:endParaRPr lang="zh-CN" altLang="en-US" dirty="0">
              <a:sym typeface="Huawei Sans" panose="020C0503030203020204" pitchFamily="34" charset="0"/>
            </a:endParaRPr>
          </a:p>
        </p:txBody>
      </p:sp>
      <p:grpSp>
        <p:nvGrpSpPr>
          <p:cNvPr id="6" name="组合 5"/>
          <p:cNvGrpSpPr/>
          <p:nvPr/>
        </p:nvGrpSpPr>
        <p:grpSpPr>
          <a:xfrm>
            <a:off x="688572" y="1034405"/>
            <a:ext cx="5200680" cy="1245146"/>
            <a:chOff x="347896" y="1006534"/>
            <a:chExt cx="4968858" cy="1245146"/>
          </a:xfrm>
        </p:grpSpPr>
        <p:sp>
          <p:nvSpPr>
            <p:cNvPr id="7" name="矩形 6"/>
            <p:cNvSpPr/>
            <p:nvPr/>
          </p:nvSpPr>
          <p:spPr>
            <a:xfrm>
              <a:off x="394637" y="1074888"/>
              <a:ext cx="4824503" cy="1161251"/>
            </a:xfrm>
            <a:prstGeom prst="rect">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圆角矩形 7"/>
            <p:cNvSpPr/>
            <p:nvPr/>
          </p:nvSpPr>
          <p:spPr bwMode="auto">
            <a:xfrm>
              <a:off x="347896" y="1006534"/>
              <a:ext cx="4968858" cy="1245146"/>
            </a:xfrm>
            <a:prstGeom prst="roundRect">
              <a:avLst>
                <a:gd name="adj" fmla="val 7028"/>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32" tIns="60916" rIns="121832" bIns="60916" numCol="1" rtlCol="0" anchor="t" anchorCtr="0" compatLnSpc="1">
              <a:prstTxWarp prst="textNoShape">
                <a:avLst/>
              </a:prstTxWarp>
            </a:bodyPr>
            <a:lstStyle/>
            <a:p>
              <a:pPr>
                <a:lnSpc>
                  <a:spcPct val="150000"/>
                </a:lnSpc>
                <a:buNone/>
              </a:pPr>
              <a:r>
                <a:rPr lang="zh-CN" altLang="en-US" sz="1400" b="1" dirty="0">
                  <a:latin typeface="Huawei Sans" panose="020C0503030203020204" pitchFamily="34" charset="0"/>
                  <a:ea typeface="方正兰亭黑简体" panose="02000000000000000000" pitchFamily="2" charset="-122"/>
                  <a:cs typeface="+mn-ea"/>
                  <a:sym typeface="Huawei Sans" panose="020C0503030203020204" pitchFamily="34" charset="0"/>
                </a:rPr>
                <a:t>弹性云服务器（</a:t>
              </a:r>
              <a:r>
                <a:rPr lang="en-US" altLang="zh-CN" sz="1400" b="1" dirty="0">
                  <a:latin typeface="Huawei Sans" panose="020C0503030203020204" pitchFamily="34" charset="0"/>
                  <a:ea typeface="方正兰亭黑简体" panose="02000000000000000000" pitchFamily="2" charset="-122"/>
                  <a:cs typeface="+mn-ea"/>
                  <a:sym typeface="Huawei Sans" panose="020C0503030203020204" pitchFamily="34" charset="0"/>
                </a:rPr>
                <a:t> Elastic Cloud Server </a:t>
              </a:r>
              <a:r>
                <a:rPr lang="zh-CN" altLang="en-US" sz="1400" b="1" dirty="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400" dirty="0">
                  <a:latin typeface="Huawei Sans" panose="020C0503030203020204" pitchFamily="34" charset="0"/>
                  <a:ea typeface="方正兰亭黑简体" panose="02000000000000000000" pitchFamily="2" charset="-122"/>
                  <a:cs typeface="+mn-ea"/>
                  <a:sym typeface="Huawei Sans" panose="020C0503030203020204" pitchFamily="34" charset="0"/>
                </a:rPr>
                <a:t>是一种可随时自助获取、可弹性伸缩的云服务器，帮助用户打造可靠、安全、灵活、高效的应用环境，确保服务持久稳定运行，</a:t>
              </a:r>
              <a:r>
                <a:rPr lang="zh-CN" altLang="en-US" sz="14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提升运营效率。</a:t>
              </a:r>
              <a:endParaRPr lang="zh-CN" altLang="en-US"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9" name="TextBox 136"/>
          <p:cNvSpPr txBox="1"/>
          <p:nvPr/>
        </p:nvSpPr>
        <p:spPr>
          <a:xfrm>
            <a:off x="747035" y="2264010"/>
            <a:ext cx="5083431" cy="4001006"/>
          </a:xfrm>
          <a:prstGeom prst="rect">
            <a:avLst/>
          </a:prstGeom>
          <a:noFill/>
        </p:spPr>
        <p:txBody>
          <a:bodyPr wrap="square" lIns="121832" tIns="60916" rIns="121832" bIns="60916" rtlCol="0">
            <a:spAutoFit/>
          </a:bodyPr>
          <a:lstStyle/>
          <a:p>
            <a:pPr>
              <a:lnSpc>
                <a:spcPct val="150000"/>
              </a:lnSpc>
              <a:buClr>
                <a:srgbClr val="CC9900"/>
              </a:buClr>
            </a:pPr>
            <a:r>
              <a:rPr lang="zh-CN" altLang="en-US" sz="1400" b="1"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产品优势</a:t>
            </a:r>
            <a:endParaRPr lang="en-US" altLang="zh-CN" sz="1400" b="1"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28433" indent="-228433">
              <a:lnSpc>
                <a:spcPct val="150000"/>
              </a:lnSpc>
              <a:buClr>
                <a:schemeClr val="tx1"/>
              </a:buClr>
              <a:buFont typeface="Arial" panose="020B0604020202020204" pitchFamily="34" charset="0"/>
              <a:buChar char="•"/>
            </a:pPr>
            <a:r>
              <a:rPr lang="zh-CN" altLang="en-US" sz="1400" b="1"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高可靠：</a:t>
            </a:r>
            <a:r>
              <a:rPr lang="zh-CN" altLang="en-US"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故障自动恢复、数据多副本、支持备份恢复</a:t>
            </a:r>
            <a:endParaRPr lang="en-US" altLang="zh-CN" sz="1400" b="1"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28433" indent="-228433">
              <a:lnSpc>
                <a:spcPct val="150000"/>
              </a:lnSpc>
              <a:buClr>
                <a:schemeClr val="tx1"/>
              </a:buClr>
              <a:buFont typeface="Arial" panose="020B0604020202020204" pitchFamily="34" charset="0"/>
              <a:buChar char="•"/>
            </a:pPr>
            <a:r>
              <a:rPr lang="zh-CN" altLang="en-US" sz="1400" b="1"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高安全</a:t>
            </a:r>
            <a:r>
              <a:rPr lang="zh-CN" altLang="en-US"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：支持</a:t>
            </a:r>
            <a:r>
              <a:rPr lang="en-US" altLang="zh-CN"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VPC</a:t>
            </a:r>
            <a:r>
              <a:rPr lang="zh-CN" altLang="en-US"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en-US" altLang="zh-CN"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WAF</a:t>
            </a:r>
            <a:r>
              <a:rPr lang="zh-CN" altLang="en-US"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、漏洞扫描、</a:t>
            </a:r>
            <a:r>
              <a:rPr lang="en-US" altLang="zh-CN"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Anti-</a:t>
            </a:r>
            <a:r>
              <a:rPr lang="en-US" altLang="zh-CN" sz="1400" dirty="0" err="1"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DDoS</a:t>
            </a:r>
            <a:endParaRPr lang="en-US" altLang="zh-CN"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28433" indent="-228433">
              <a:lnSpc>
                <a:spcPct val="150000"/>
              </a:lnSpc>
              <a:buClr>
                <a:schemeClr val="tx1"/>
              </a:buClr>
              <a:buFont typeface="Arial" panose="020B0604020202020204" pitchFamily="34" charset="0"/>
              <a:buChar char="•"/>
            </a:pPr>
            <a:r>
              <a:rPr lang="zh-CN" altLang="en-US" sz="1400" b="1"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高弹性</a:t>
            </a:r>
            <a:r>
              <a:rPr lang="zh-CN" altLang="en-US"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：支持横向纵向弹性、灵活自动伸缩策略</a:t>
            </a:r>
            <a:endParaRPr lang="en-US" altLang="zh-CN"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28433" indent="-228433">
              <a:lnSpc>
                <a:spcPct val="150000"/>
              </a:lnSpc>
              <a:buClr>
                <a:schemeClr val="tx1"/>
              </a:buClr>
              <a:buFont typeface="Arial" panose="020B0604020202020204" pitchFamily="34" charset="0"/>
              <a:buChar char="•"/>
            </a:pPr>
            <a:r>
              <a:rPr lang="zh-CN" altLang="en-US" sz="1400" b="1"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易用</a:t>
            </a:r>
            <a:r>
              <a:rPr lang="zh-CN" altLang="en-US"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：提供统一管理控制台、</a:t>
            </a:r>
            <a:r>
              <a:rPr lang="en-US" altLang="zh-CN"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API</a:t>
            </a:r>
            <a:r>
              <a:rPr lang="zh-CN" altLang="en-US"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en-US" altLang="zh-CN"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SDK</a:t>
            </a:r>
            <a:r>
              <a:rPr lang="zh-CN" altLang="en-US"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，简化运维管理</a:t>
            </a:r>
            <a:endParaRPr lang="en-US" altLang="zh-CN"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28433" indent="-228433">
              <a:lnSpc>
                <a:spcPct val="150000"/>
              </a:lnSpc>
              <a:buClr>
                <a:schemeClr val="tx1"/>
              </a:buClr>
              <a:buFont typeface="Arial" panose="020B0604020202020204" pitchFamily="34" charset="0"/>
              <a:buChar char="•"/>
            </a:pPr>
            <a:r>
              <a:rPr lang="zh-CN" altLang="en-US" sz="1400" b="1"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类型丰富：</a:t>
            </a:r>
            <a:r>
              <a:rPr lang="zh-CN" altLang="en-US"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通用型、计算密集型、内存密集型、存储密集型、计算加速型</a:t>
            </a:r>
            <a:endParaRPr lang="en-US" altLang="zh-CN"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28433" indent="-228433">
              <a:lnSpc>
                <a:spcPct val="150000"/>
              </a:lnSpc>
              <a:buClr>
                <a:schemeClr val="tx1"/>
              </a:buClr>
              <a:buFont typeface="Arial" panose="020B0604020202020204" pitchFamily="34" charset="0"/>
              <a:buChar char="•"/>
            </a:pPr>
            <a:r>
              <a:rPr lang="zh-CN" altLang="en-US" sz="1400" b="1"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大规格支持：</a:t>
            </a:r>
            <a:r>
              <a:rPr lang="en-US" altLang="zh-CN"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CPU</a:t>
            </a:r>
            <a:r>
              <a:rPr lang="zh-CN" altLang="en-US"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最大</a:t>
            </a:r>
            <a:r>
              <a:rPr lang="en-US" altLang="zh-CN"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64</a:t>
            </a:r>
            <a:r>
              <a:rPr lang="zh-CN" altLang="en-US"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核</a:t>
            </a:r>
            <a:r>
              <a:rPr lang="zh-CN" altLang="en-US"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，内存最大</a:t>
            </a:r>
            <a:r>
              <a:rPr lang="en-US" altLang="zh-CN"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4T</a:t>
            </a:r>
            <a:r>
              <a:rPr lang="zh-CN" altLang="en-US"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 （更大规格后续推出）</a:t>
            </a:r>
            <a:endParaRPr lang="en-US" altLang="zh-CN"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28433" indent="-228433">
              <a:lnSpc>
                <a:spcPct val="150000"/>
              </a:lnSpc>
              <a:buClr>
                <a:schemeClr val="tx1"/>
              </a:buClr>
              <a:buFont typeface="Arial" panose="020B0604020202020204" pitchFamily="34" charset="0"/>
              <a:buChar char="•"/>
            </a:pPr>
            <a:r>
              <a:rPr lang="zh-CN" altLang="en-US" sz="1400" b="1"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镜像类型全：</a:t>
            </a:r>
            <a:r>
              <a:rPr lang="en-US" altLang="zh-CN"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Windows</a:t>
            </a:r>
            <a:r>
              <a:rPr lang="zh-CN" altLang="en-US"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、各种</a:t>
            </a:r>
            <a:r>
              <a:rPr lang="en-US" altLang="zh-CN"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Linux</a:t>
            </a:r>
          </a:p>
          <a:p>
            <a:pPr marL="228433" indent="-228433">
              <a:lnSpc>
                <a:spcPct val="150000"/>
              </a:lnSpc>
              <a:buClr>
                <a:schemeClr val="tx1"/>
              </a:buClr>
              <a:buFont typeface="Arial" panose="020B0604020202020204" pitchFamily="34" charset="0"/>
              <a:buChar char="•"/>
            </a:pPr>
            <a:r>
              <a:rPr lang="zh-CN" altLang="en-US" sz="1400" b="1"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差异化云硬盘</a:t>
            </a:r>
            <a:r>
              <a:rPr lang="zh-CN" altLang="en-US"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：普通</a:t>
            </a:r>
            <a:r>
              <a:rPr lang="en-US" altLang="zh-CN"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IO</a:t>
            </a:r>
            <a:r>
              <a:rPr lang="zh-CN" altLang="en-US"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、高</a:t>
            </a:r>
            <a:r>
              <a:rPr lang="en-US" altLang="zh-CN"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IO</a:t>
            </a:r>
            <a:r>
              <a:rPr lang="zh-CN" altLang="en-US"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、超高</a:t>
            </a:r>
            <a:r>
              <a:rPr lang="en-US" altLang="zh-CN"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IO</a:t>
            </a:r>
            <a:r>
              <a:rPr lang="zh-CN" altLang="en-US"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、本地</a:t>
            </a:r>
            <a:r>
              <a:rPr lang="en-US" altLang="zh-CN"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SAS</a:t>
            </a:r>
            <a:r>
              <a:rPr lang="zh-CN" altLang="en-US"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盘、</a:t>
            </a:r>
            <a:r>
              <a:rPr lang="en-US" altLang="zh-CN" sz="1400" dirty="0" smtClea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NVME SSD</a:t>
            </a:r>
            <a:endParaRPr lang="en-US" altLang="zh-CN" sz="14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aphicFrame>
        <p:nvGraphicFramePr>
          <p:cNvPr id="10" name="表格 9"/>
          <p:cNvGraphicFramePr>
            <a:graphicFrameLocks noGrp="1"/>
          </p:cNvGraphicFramePr>
          <p:nvPr>
            <p:extLst>
              <p:ext uri="{D42A27DB-BD31-4B8C-83A1-F6EECF244321}">
                <p14:modId xmlns:p14="http://schemas.microsoft.com/office/powerpoint/2010/main" val="1389051215"/>
              </p:ext>
            </p:extLst>
          </p:nvPr>
        </p:nvGraphicFramePr>
        <p:xfrm>
          <a:off x="6123940" y="3768140"/>
          <a:ext cx="5336223" cy="2428417"/>
        </p:xfrm>
        <a:graphic>
          <a:graphicData uri="http://schemas.openxmlformats.org/drawingml/2006/table">
            <a:tbl>
              <a:tblPr firstRow="1" bandRow="1">
                <a:tableStyleId>{2A488322-F2BA-4B5B-9748-0D474271808F}</a:tableStyleId>
              </a:tblPr>
              <a:tblGrid>
                <a:gridCol w="1380407"/>
                <a:gridCol w="3955816"/>
              </a:tblGrid>
              <a:tr h="406066">
                <a:tc>
                  <a:txBody>
                    <a:bodyPr/>
                    <a:lstStyle/>
                    <a:p>
                      <a:pPr algn="ctr"/>
                      <a:r>
                        <a:rPr lang="zh-CN" altLang="en-US" sz="14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典型应用场景</a:t>
                      </a:r>
                      <a:endParaRPr lang="zh-CN" altLang="en-US" sz="14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4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场景描述</a:t>
                      </a:r>
                      <a:endParaRPr lang="zh-CN" altLang="en-US" sz="14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539439">
                <a:tc>
                  <a:txBody>
                    <a:bodyPr/>
                    <a:lstStyle/>
                    <a:p>
                      <a:pPr algn="l"/>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通用型</a:t>
                      </a:r>
                      <a:endParaRPr lang="zh-CN" altLang="en-US" sz="12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初创网站、企业官网、企业开发测试环境；</a:t>
                      </a:r>
                      <a:endPar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algn="l"/>
                      <a:r>
                        <a:rPr lang="zh-CN" altLang="en-US" sz="1200" kern="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视频网站、媒体编解码应用、媒体内容回传应用等</a:t>
                      </a:r>
                      <a:endParaRPr lang="zh-CN" altLang="en-US"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728">
                <a:tc>
                  <a:txBody>
                    <a:bodyPr/>
                    <a:lstStyle/>
                    <a:p>
                      <a:pPr algn="l"/>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计算密集型</a:t>
                      </a:r>
                      <a:endParaRPr lang="zh-CN" altLang="en-US" sz="12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zh-CN" altLang="en-US" sz="1200" kern="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生物制药计算、基因工程计算、游戏动画、视频渲染</a:t>
                      </a:r>
                      <a:endParaRPr lang="zh-CN" altLang="en-US" sz="120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728">
                <a:tc>
                  <a:txBody>
                    <a:bodyPr/>
                    <a:lstStyle/>
                    <a:p>
                      <a:pPr marL="0" algn="l" defTabSz="914400" rtl="0" eaLnBrk="1" latinLnBrk="0" hangingPunct="1"/>
                      <a:r>
                        <a:rPr lang="zh-CN" altLang="en-US" sz="1200" kern="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内存密集型</a:t>
                      </a:r>
                      <a:endParaRPr lang="zh-CN" altLang="en-US" sz="1200" b="1"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zh-CN" altLang="en-US" sz="1200" kern="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关系数据库、</a:t>
                      </a:r>
                      <a:r>
                        <a:rPr lang="en-US" altLang="zh-CN" sz="1200" kern="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NoSQL</a:t>
                      </a:r>
                      <a:r>
                        <a:rPr lang="en-US" altLang="zh-CN" sz="1200" kern="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kern="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数据库、内存数据分析</a:t>
                      </a:r>
                      <a:endParaRPr lang="zh-CN" altLang="en-US" sz="120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728">
                <a:tc>
                  <a:txBody>
                    <a:bodyPr/>
                    <a:lstStyle/>
                    <a:p>
                      <a:pPr marL="0" algn="l" defTabSz="914400" rtl="0" eaLnBrk="1" latinLnBrk="0" hangingPunct="1"/>
                      <a:r>
                        <a:rPr lang="zh-CN" altLang="en-US" sz="1200" kern="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存储密集型</a:t>
                      </a:r>
                      <a:endParaRPr lang="zh-CN" altLang="en-US" sz="1200" b="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zh-CN" altLang="en-US" sz="1200" kern="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大数据或数据库应用所需要的高带宽、高</a:t>
                      </a:r>
                      <a:r>
                        <a:rPr lang="en-US" altLang="zh-CN" sz="1200" kern="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IO</a:t>
                      </a:r>
                      <a:r>
                        <a:rPr lang="zh-CN" altLang="en-US" sz="1200" kern="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场景</a:t>
                      </a:r>
                      <a:endParaRPr lang="zh-CN" altLang="en-US" sz="120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728">
                <a:tc>
                  <a:txBody>
                    <a:bodyPr/>
                    <a:lstStyle/>
                    <a:p>
                      <a:pPr marL="0" algn="l" defTabSz="914400" rtl="0" eaLnBrk="1" latinLnBrk="0" hangingPunct="1"/>
                      <a:r>
                        <a:rPr lang="zh-CN" altLang="en-US" sz="1200" kern="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计算加速型</a:t>
                      </a:r>
                      <a:endParaRPr lang="zh-CN" altLang="en-US" sz="1200" b="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marL="90000" marR="90000" marT="46800" marB="4680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zh-CN" altLang="en-US" sz="1200" kern="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高清视频、图形渲染、高性能计算、</a:t>
                      </a:r>
                      <a:r>
                        <a:rPr lang="en-US" altLang="zh-CN" sz="1200" kern="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AI</a:t>
                      </a:r>
                      <a:endParaRPr lang="zh-CN" altLang="en-US" sz="1200" kern="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marL="90000" marR="90000" marT="46800" marB="4680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bl>
          </a:graphicData>
        </a:graphic>
      </p:graphicFrame>
      <p:grpSp>
        <p:nvGrpSpPr>
          <p:cNvPr id="12" name="组合 11"/>
          <p:cNvGrpSpPr/>
          <p:nvPr/>
        </p:nvGrpSpPr>
        <p:grpSpPr>
          <a:xfrm>
            <a:off x="5759176" y="1093231"/>
            <a:ext cx="6108359" cy="2590460"/>
            <a:chOff x="808630" y="1509458"/>
            <a:chExt cx="9136695" cy="4804326"/>
          </a:xfrm>
        </p:grpSpPr>
        <p:sp>
          <p:nvSpPr>
            <p:cNvPr id="13" name="圆角矩形 12"/>
            <p:cNvSpPr/>
            <p:nvPr/>
          </p:nvSpPr>
          <p:spPr>
            <a:xfrm>
              <a:off x="3060254" y="2924944"/>
              <a:ext cx="2520280" cy="3240360"/>
            </a:xfrm>
            <a:prstGeom prst="roundRect">
              <a:avLst>
                <a:gd name="adj" fmla="val 4127"/>
              </a:avLst>
            </a:prstGeom>
            <a:noFill/>
            <a:ln w="127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 name="圆角矩形 13"/>
            <p:cNvSpPr/>
            <p:nvPr/>
          </p:nvSpPr>
          <p:spPr>
            <a:xfrm>
              <a:off x="3636318" y="2996952"/>
              <a:ext cx="1584176" cy="1944216"/>
            </a:xfrm>
            <a:prstGeom prst="roundRect">
              <a:avLst>
                <a:gd name="adj" fmla="val 4127"/>
              </a:avLst>
            </a:prstGeom>
            <a:noFill/>
            <a:ln w="127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圆角矩形 14"/>
            <p:cNvSpPr/>
            <p:nvPr/>
          </p:nvSpPr>
          <p:spPr>
            <a:xfrm>
              <a:off x="1836118" y="2852936"/>
              <a:ext cx="5400600" cy="3456384"/>
            </a:xfrm>
            <a:prstGeom prst="roundRect">
              <a:avLst>
                <a:gd name="adj" fmla="val 2412"/>
              </a:avLst>
            </a:prstGeom>
            <a:noFill/>
            <a:ln w="127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圆角矩形 15"/>
            <p:cNvSpPr/>
            <p:nvPr/>
          </p:nvSpPr>
          <p:spPr>
            <a:xfrm>
              <a:off x="1836118" y="1556792"/>
              <a:ext cx="5400600" cy="1224136"/>
            </a:xfrm>
            <a:prstGeom prst="roundRect">
              <a:avLst>
                <a:gd name="adj" fmla="val 4127"/>
              </a:avLst>
            </a:prstGeom>
            <a:noFill/>
            <a:ln w="127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 name="圆角矩形 16"/>
            <p:cNvSpPr/>
            <p:nvPr/>
          </p:nvSpPr>
          <p:spPr>
            <a:xfrm>
              <a:off x="2772222" y="1700808"/>
              <a:ext cx="3168352" cy="4536504"/>
            </a:xfrm>
            <a:prstGeom prst="roundRect">
              <a:avLst>
                <a:gd name="adj" fmla="val 2256"/>
              </a:avLst>
            </a:prstGeom>
            <a:noFill/>
            <a:ln w="127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 name="TextBox 56"/>
            <p:cNvSpPr txBox="1"/>
            <p:nvPr/>
          </p:nvSpPr>
          <p:spPr>
            <a:xfrm>
              <a:off x="2682691" y="1633150"/>
              <a:ext cx="1762914" cy="513729"/>
            </a:xfrm>
            <a:prstGeom prst="rect">
              <a:avLst/>
            </a:prstGeom>
            <a:noFill/>
          </p:spPr>
          <p:txBody>
            <a:bodyPr wrap="square" rtlCol="0">
              <a:spAutoFit/>
            </a:bodyPr>
            <a:lstStyle>
              <a:defPPr>
                <a:defRPr lang="zh-CN"/>
              </a:defPPr>
              <a:lvl1pPr>
                <a:defRPr sz="1000" b="1">
                  <a:solidFill>
                    <a:srgbClr val="EA0029"/>
                  </a:solidFill>
                  <a:latin typeface="微软雅黑" panose="020B0503020204020204" pitchFamily="34" charset="-122"/>
                  <a:ea typeface="微软雅黑" panose="020B0503020204020204" pitchFamily="34" charset="-122"/>
                </a:defRPr>
              </a:lvl1pPr>
            </a:lstStyle>
            <a:p>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VPC</a:t>
              </a: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专有网络</a:t>
              </a:r>
            </a:p>
          </p:txBody>
        </p:sp>
        <p:sp>
          <p:nvSpPr>
            <p:cNvPr id="19" name="TextBox 57"/>
            <p:cNvSpPr txBox="1"/>
            <p:nvPr/>
          </p:nvSpPr>
          <p:spPr>
            <a:xfrm>
              <a:off x="1743703" y="2797404"/>
              <a:ext cx="1369100" cy="513729"/>
            </a:xfrm>
            <a:prstGeom prst="rect">
              <a:avLst/>
            </a:prstGeom>
            <a:noFill/>
          </p:spPr>
          <p:txBody>
            <a:bodyPr wrap="square" rtlCol="0">
              <a:spAutoFit/>
            </a:bodyPr>
            <a:lstStyle>
              <a:defPPr>
                <a:defRPr lang="zh-CN"/>
              </a:defPPr>
              <a:lvl1pPr>
                <a:defRPr sz="1000" b="1">
                  <a:solidFill>
                    <a:srgbClr val="EA0029"/>
                  </a:solidFill>
                  <a:latin typeface="微软雅黑" panose="020B0503020204020204" pitchFamily="34" charset="-122"/>
                  <a:ea typeface="微软雅黑" panose="020B0503020204020204" pitchFamily="34" charset="-122"/>
                </a:defRPr>
              </a:lvl1pPr>
            </a:lstStyle>
            <a:p>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可用区</a:t>
              </a: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TextBox 58"/>
            <p:cNvSpPr txBox="1"/>
            <p:nvPr/>
          </p:nvSpPr>
          <p:spPr>
            <a:xfrm>
              <a:off x="1743798" y="1509458"/>
              <a:ext cx="1285293" cy="513729"/>
            </a:xfrm>
            <a:prstGeom prst="rect">
              <a:avLst/>
            </a:prstGeom>
            <a:noFill/>
          </p:spPr>
          <p:txBody>
            <a:bodyPr wrap="square" rtlCol="0">
              <a:spAutoFit/>
            </a:bodyPr>
            <a:lstStyle>
              <a:defPPr>
                <a:defRPr lang="zh-CN"/>
              </a:defPPr>
              <a:lvl1pPr>
                <a:defRPr sz="1000" b="1">
                  <a:solidFill>
                    <a:srgbClr val="EA0029"/>
                  </a:solidFill>
                  <a:latin typeface="微软雅黑" panose="020B0503020204020204" pitchFamily="34" charset="-122"/>
                  <a:ea typeface="微软雅黑" panose="020B0503020204020204" pitchFamily="34" charset="-122"/>
                </a:defRPr>
              </a:lvl1pPr>
            </a:lstStyle>
            <a:p>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可用区</a:t>
              </a: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2</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TextBox 59"/>
            <p:cNvSpPr txBox="1"/>
            <p:nvPr/>
          </p:nvSpPr>
          <p:spPr>
            <a:xfrm>
              <a:off x="2964862" y="2868299"/>
              <a:ext cx="824758" cy="513729"/>
            </a:xfrm>
            <a:prstGeom prst="rect">
              <a:avLst/>
            </a:prstGeom>
            <a:noFill/>
          </p:spPr>
          <p:txBody>
            <a:bodyPr wrap="square" rtlCol="0">
              <a:spAutoFit/>
            </a:bodyPr>
            <a:lstStyle>
              <a:defPPr>
                <a:defRPr lang="zh-CN"/>
              </a:defPPr>
              <a:lvl1pPr>
                <a:defRPr sz="1000" b="1">
                  <a:solidFill>
                    <a:srgbClr val="EA0029"/>
                  </a:solidFill>
                  <a:latin typeface="微软雅黑" panose="020B0503020204020204" pitchFamily="34" charset="-122"/>
                  <a:ea typeface="微软雅黑" panose="020B0503020204020204" pitchFamily="34" charset="-122"/>
                </a:defRPr>
              </a:lvl1pPr>
            </a:lstStyle>
            <a:p>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子网</a:t>
              </a:r>
            </a:p>
          </p:txBody>
        </p:sp>
        <p:sp>
          <p:nvSpPr>
            <p:cNvPr id="22" name="TextBox 60"/>
            <p:cNvSpPr txBox="1"/>
            <p:nvPr/>
          </p:nvSpPr>
          <p:spPr>
            <a:xfrm>
              <a:off x="3530031" y="2899600"/>
              <a:ext cx="1054697" cy="513729"/>
            </a:xfrm>
            <a:prstGeom prst="rect">
              <a:avLst/>
            </a:prstGeom>
            <a:noFill/>
          </p:spPr>
          <p:txBody>
            <a:bodyPr wrap="square" rtlCol="0">
              <a:spAutoFit/>
            </a:bodyPr>
            <a:lstStyle>
              <a:defPPr>
                <a:defRPr lang="zh-CN"/>
              </a:defPPr>
              <a:lvl1pPr>
                <a:defRPr sz="1000" b="1">
                  <a:solidFill>
                    <a:srgbClr val="EA0029"/>
                  </a:solidFill>
                  <a:latin typeface="微软雅黑" panose="020B0503020204020204" pitchFamily="34" charset="-122"/>
                  <a:ea typeface="微软雅黑" panose="020B0503020204020204" pitchFamily="34" charset="-122"/>
                </a:defRPr>
              </a:lvl1pPr>
            </a:lstStyle>
            <a:p>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安全组</a:t>
              </a:r>
            </a:p>
          </p:txBody>
        </p:sp>
        <p:cxnSp>
          <p:nvCxnSpPr>
            <p:cNvPr id="23" name="直接箭头连接符 22"/>
            <p:cNvCxnSpPr/>
            <p:nvPr/>
          </p:nvCxnSpPr>
          <p:spPr>
            <a:xfrm flipH="1">
              <a:off x="1692102" y="2276872"/>
              <a:ext cx="2376264" cy="0"/>
            </a:xfrm>
            <a:prstGeom prst="straightConnector1">
              <a:avLst/>
            </a:prstGeom>
            <a:ln w="6350">
              <a:solidFill>
                <a:schemeClr val="bg1">
                  <a:lumMod val="75000"/>
                </a:schemeClr>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8377024" y="3933056"/>
              <a:ext cx="0" cy="1584176"/>
            </a:xfrm>
            <a:prstGeom prst="straightConnector1">
              <a:avLst/>
            </a:prstGeom>
            <a:ln w="6350">
              <a:solidFill>
                <a:schemeClr val="bg1">
                  <a:lumMod val="7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9396958" y="1902024"/>
              <a:ext cx="0" cy="1310952"/>
            </a:xfrm>
            <a:prstGeom prst="straightConnector1">
              <a:avLst/>
            </a:prstGeom>
            <a:ln w="6350">
              <a:solidFill>
                <a:schemeClr val="bg1">
                  <a:lumMod val="7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8244829" y="3933056"/>
              <a:ext cx="0" cy="432048"/>
            </a:xfrm>
            <a:prstGeom prst="straightConnector1">
              <a:avLst/>
            </a:prstGeom>
            <a:ln w="6350">
              <a:solidFill>
                <a:schemeClr val="bg1">
                  <a:lumMod val="7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4716438" y="2326248"/>
              <a:ext cx="3600401" cy="0"/>
            </a:xfrm>
            <a:prstGeom prst="straightConnector1">
              <a:avLst/>
            </a:prstGeom>
            <a:ln w="6350">
              <a:solidFill>
                <a:schemeClr val="bg1">
                  <a:lumMod val="7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4716438" y="2107768"/>
              <a:ext cx="4536503" cy="0"/>
            </a:xfrm>
            <a:prstGeom prst="straightConnector1">
              <a:avLst/>
            </a:prstGeom>
            <a:ln w="6350">
              <a:solidFill>
                <a:schemeClr val="bg1">
                  <a:lumMod val="7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4716438" y="3501008"/>
              <a:ext cx="1440160" cy="0"/>
            </a:xfrm>
            <a:prstGeom prst="straightConnector1">
              <a:avLst/>
            </a:prstGeom>
            <a:ln w="6350">
              <a:solidFill>
                <a:schemeClr val="bg1">
                  <a:lumMod val="7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6948686" y="3501008"/>
              <a:ext cx="1080120" cy="0"/>
            </a:xfrm>
            <a:prstGeom prst="straightConnector1">
              <a:avLst/>
            </a:prstGeom>
            <a:ln w="6350">
              <a:solidFill>
                <a:schemeClr val="bg1">
                  <a:lumMod val="7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4716438" y="4365104"/>
              <a:ext cx="3528392" cy="0"/>
            </a:xfrm>
            <a:prstGeom prst="straightConnector1">
              <a:avLst/>
            </a:prstGeom>
            <a:ln w="6350">
              <a:solidFill>
                <a:schemeClr val="bg1">
                  <a:lumMod val="7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H="1">
              <a:off x="4716438" y="5517232"/>
              <a:ext cx="3672408" cy="0"/>
            </a:xfrm>
            <a:prstGeom prst="straightConnector1">
              <a:avLst/>
            </a:prstGeom>
            <a:ln w="6350">
              <a:solidFill>
                <a:schemeClr val="bg1">
                  <a:lumMod val="7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788446" y="1916832"/>
              <a:ext cx="4608512" cy="0"/>
            </a:xfrm>
            <a:prstGeom prst="line">
              <a:avLst/>
            </a:prstGeom>
            <a:ln w="63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8314555" y="2324772"/>
              <a:ext cx="2283" cy="888204"/>
            </a:xfrm>
            <a:prstGeom prst="line">
              <a:avLst/>
            </a:prstGeom>
            <a:ln w="63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9252941" y="2107768"/>
              <a:ext cx="0" cy="1238944"/>
            </a:xfrm>
            <a:prstGeom prst="line">
              <a:avLst/>
            </a:prstGeom>
            <a:ln w="63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6" name="TextBox 89"/>
            <p:cNvSpPr txBox="1"/>
            <p:nvPr/>
          </p:nvSpPr>
          <p:spPr>
            <a:xfrm>
              <a:off x="6367925" y="4905597"/>
              <a:ext cx="552435" cy="367458"/>
            </a:xfrm>
            <a:prstGeom prst="rect">
              <a:avLst/>
            </a:prstGeom>
            <a:noFill/>
            <a:ln>
              <a:noFill/>
            </a:ln>
          </p:spPr>
          <p:txBody>
            <a:bodyPr vert="eaVert" wrap="none" rtlCol="0">
              <a:spAutoFit/>
            </a:bodyPr>
            <a:lstStyle/>
            <a:p>
              <a:r>
                <a:rPr lang="en-US" altLang="zh-CN" sz="1200" dirty="0">
                  <a:solidFill>
                    <a:schemeClr val="bg1">
                      <a:lumMod val="7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zh-CN" altLang="en-US" sz="1200" dirty="0">
                <a:solidFill>
                  <a:schemeClr val="bg1">
                    <a:lumMod val="7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 name="TextBox 90"/>
            <p:cNvSpPr txBox="1"/>
            <p:nvPr/>
          </p:nvSpPr>
          <p:spPr>
            <a:xfrm>
              <a:off x="4218152" y="4916218"/>
              <a:ext cx="552435" cy="367458"/>
            </a:xfrm>
            <a:prstGeom prst="rect">
              <a:avLst/>
            </a:prstGeom>
            <a:noFill/>
            <a:ln>
              <a:noFill/>
            </a:ln>
          </p:spPr>
          <p:txBody>
            <a:bodyPr vert="eaVert" wrap="none" rtlCol="0">
              <a:spAutoFit/>
            </a:bodyPr>
            <a:lstStyle/>
            <a:p>
              <a:r>
                <a:rPr lang="en-US" altLang="zh-CN" sz="1200" dirty="0">
                  <a:solidFill>
                    <a:schemeClr val="bg1">
                      <a:lumMod val="7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zh-CN" altLang="en-US" sz="1200" dirty="0">
                <a:solidFill>
                  <a:schemeClr val="bg1">
                    <a:lumMod val="7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 name="TextBox 91"/>
            <p:cNvSpPr txBox="1"/>
            <p:nvPr/>
          </p:nvSpPr>
          <p:spPr>
            <a:xfrm>
              <a:off x="808630" y="2353448"/>
              <a:ext cx="1064536" cy="513729"/>
            </a:xfrm>
            <a:prstGeom prst="rect">
              <a:avLst/>
            </a:prstGeom>
            <a:noFill/>
          </p:spPr>
          <p:txBody>
            <a:bodyPr wrap="square" rtlCol="0">
              <a:spAutoFit/>
            </a:bodyPr>
            <a:lstStyle/>
            <a:p>
              <a:pPr algn="ct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弹性</a:t>
              </a: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IP</a:t>
              </a:r>
              <a:endPar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 name="TextBox 92"/>
            <p:cNvSpPr txBox="1"/>
            <p:nvPr/>
          </p:nvSpPr>
          <p:spPr>
            <a:xfrm>
              <a:off x="3523129" y="2407134"/>
              <a:ext cx="1648385" cy="513729"/>
            </a:xfrm>
            <a:prstGeom prst="rect">
              <a:avLst/>
            </a:prstGeom>
            <a:noFill/>
          </p:spPr>
          <p:txBody>
            <a:bodyPr wrap="square" rtlCol="0">
              <a:spAutoFit/>
            </a:bodyPr>
            <a:lstStyle/>
            <a:p>
              <a:pPr algn="ct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弹性云服务器</a:t>
              </a:r>
            </a:p>
          </p:txBody>
        </p:sp>
        <p:sp>
          <p:nvSpPr>
            <p:cNvPr id="40" name="TextBox 93"/>
            <p:cNvSpPr txBox="1"/>
            <p:nvPr/>
          </p:nvSpPr>
          <p:spPr>
            <a:xfrm>
              <a:off x="6111754" y="2391368"/>
              <a:ext cx="1014707" cy="513729"/>
            </a:xfrm>
            <a:prstGeom prst="rect">
              <a:avLst/>
            </a:prstGeom>
            <a:noFill/>
          </p:spPr>
          <p:txBody>
            <a:bodyPr wrap="square" rtlCol="0">
              <a:spAutoFit/>
            </a:bodyPr>
            <a:lstStyle/>
            <a:p>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云硬盘</a:t>
              </a:r>
            </a:p>
          </p:txBody>
        </p:sp>
        <p:sp>
          <p:nvSpPr>
            <p:cNvPr id="41" name="TextBox 94"/>
            <p:cNvSpPr txBox="1"/>
            <p:nvPr/>
          </p:nvSpPr>
          <p:spPr>
            <a:xfrm>
              <a:off x="6108665" y="3619712"/>
              <a:ext cx="1130908" cy="513729"/>
            </a:xfrm>
            <a:prstGeom prst="rect">
              <a:avLst/>
            </a:prstGeom>
            <a:noFill/>
          </p:spPr>
          <p:txBody>
            <a:bodyPr wrap="square" rtlCol="0">
              <a:spAutoFit/>
            </a:bodyPr>
            <a:lstStyle/>
            <a:p>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云硬盘</a:t>
              </a: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1</a:t>
              </a:r>
              <a:endPar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 name="TextBox 95"/>
            <p:cNvSpPr txBox="1"/>
            <p:nvPr/>
          </p:nvSpPr>
          <p:spPr>
            <a:xfrm>
              <a:off x="6116813" y="4480144"/>
              <a:ext cx="1583224" cy="513729"/>
            </a:xfrm>
            <a:prstGeom prst="rect">
              <a:avLst/>
            </a:prstGeom>
            <a:noFill/>
          </p:spPr>
          <p:txBody>
            <a:bodyPr wrap="square" rtlCol="0">
              <a:spAutoFit/>
            </a:bodyPr>
            <a:lstStyle/>
            <a:p>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云硬盘</a:t>
              </a: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2</a:t>
              </a:r>
              <a:endPar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 name="TextBox 96"/>
            <p:cNvSpPr txBox="1"/>
            <p:nvPr/>
          </p:nvSpPr>
          <p:spPr>
            <a:xfrm>
              <a:off x="6149040" y="5645461"/>
              <a:ext cx="1397291" cy="513729"/>
            </a:xfrm>
            <a:prstGeom prst="rect">
              <a:avLst/>
            </a:prstGeom>
            <a:noFill/>
          </p:spPr>
          <p:txBody>
            <a:bodyPr wrap="square" rtlCol="0">
              <a:spAutoFit/>
            </a:bodyPr>
            <a:lstStyle/>
            <a:p>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云硬盘</a:t>
              </a: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x</a:t>
              </a:r>
              <a:endPar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 name="TextBox 98"/>
            <p:cNvSpPr txBox="1"/>
            <p:nvPr/>
          </p:nvSpPr>
          <p:spPr>
            <a:xfrm>
              <a:off x="3514219" y="3682847"/>
              <a:ext cx="1843072" cy="513729"/>
            </a:xfrm>
            <a:prstGeom prst="rect">
              <a:avLst/>
            </a:prstGeom>
            <a:noFill/>
          </p:spPr>
          <p:txBody>
            <a:bodyPr wrap="square" rtlCol="0">
              <a:spAutoFit/>
            </a:bodyPr>
            <a:lstStyle/>
            <a:p>
              <a:pPr algn="ct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弹性云服务器</a:t>
              </a: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1</a:t>
              </a:r>
              <a:endPar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 name="TextBox 99"/>
            <p:cNvSpPr txBox="1"/>
            <p:nvPr/>
          </p:nvSpPr>
          <p:spPr>
            <a:xfrm>
              <a:off x="3484141" y="4578999"/>
              <a:ext cx="1900412" cy="513729"/>
            </a:xfrm>
            <a:prstGeom prst="rect">
              <a:avLst/>
            </a:prstGeom>
            <a:noFill/>
          </p:spPr>
          <p:txBody>
            <a:bodyPr wrap="square" rtlCol="0">
              <a:spAutoFit/>
            </a:bodyPr>
            <a:lstStyle/>
            <a:p>
              <a:pPr algn="ct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弹性云服务器</a:t>
              </a: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2</a:t>
              </a:r>
              <a:endPar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 name="TextBox 100"/>
            <p:cNvSpPr txBox="1"/>
            <p:nvPr/>
          </p:nvSpPr>
          <p:spPr>
            <a:xfrm>
              <a:off x="3451241" y="5800055"/>
              <a:ext cx="1980217" cy="513729"/>
            </a:xfrm>
            <a:prstGeom prst="rect">
              <a:avLst/>
            </a:prstGeom>
            <a:noFill/>
          </p:spPr>
          <p:txBody>
            <a:bodyPr wrap="square" rtlCol="0">
              <a:spAutoFit/>
            </a:bodyPr>
            <a:lstStyle/>
            <a:p>
              <a:pPr algn="ct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弹性云服务器</a:t>
              </a: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x</a:t>
              </a:r>
              <a:endPar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 name="TextBox 101"/>
            <p:cNvSpPr txBox="1"/>
            <p:nvPr/>
          </p:nvSpPr>
          <p:spPr>
            <a:xfrm>
              <a:off x="7980257" y="3629950"/>
              <a:ext cx="820286" cy="513729"/>
            </a:xfrm>
            <a:prstGeom prst="rect">
              <a:avLst/>
            </a:prstGeom>
            <a:noFill/>
          </p:spPr>
          <p:txBody>
            <a:bodyPr wrap="square" rtlCol="0">
              <a:spAutoFit/>
            </a:bodyPr>
            <a:lstStyle/>
            <a:p>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备份</a:t>
              </a:r>
            </a:p>
          </p:txBody>
        </p:sp>
        <p:sp>
          <p:nvSpPr>
            <p:cNvPr id="48" name="TextBox 104"/>
            <p:cNvSpPr txBox="1"/>
            <p:nvPr/>
          </p:nvSpPr>
          <p:spPr>
            <a:xfrm>
              <a:off x="8969980" y="3628453"/>
              <a:ext cx="975345" cy="513729"/>
            </a:xfrm>
            <a:prstGeom prst="rect">
              <a:avLst/>
            </a:prstGeom>
            <a:noFill/>
          </p:spPr>
          <p:txBody>
            <a:bodyPr wrap="square" rtlCol="0">
              <a:spAutoFit/>
            </a:bodyPr>
            <a:lstStyle/>
            <a:p>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镜像</a:t>
              </a:r>
            </a:p>
          </p:txBody>
        </p:sp>
        <p:pic>
          <p:nvPicPr>
            <p:cNvPr id="49" name="Picture 3" descr="E:\BUI_HwClouds\Doc\VI\2.产品\架构图图标集合\弹性云服务器\弹性云服务器964_15.png"/>
            <p:cNvPicPr>
              <a:picLocks noChangeAspect="1" noChangeArrowheads="1"/>
            </p:cNvPicPr>
            <p:nvPr/>
          </p:nvPicPr>
          <p:blipFill>
            <a:blip r:embed="rId3" cstate="print"/>
            <a:srcRect/>
            <a:stretch>
              <a:fillRect/>
            </a:stretch>
          </p:blipFill>
          <p:spPr bwMode="auto">
            <a:xfrm>
              <a:off x="9036918" y="3342184"/>
              <a:ext cx="571500" cy="390525"/>
            </a:xfrm>
            <a:prstGeom prst="rect">
              <a:avLst/>
            </a:prstGeom>
            <a:noFill/>
          </p:spPr>
        </p:pic>
        <p:pic>
          <p:nvPicPr>
            <p:cNvPr id="50" name="Picture 4" descr="E:\BUI_HwClouds\Doc\VI\2.产品\架构图图标集合\弹性云服务器\弹性云服务器964_03.png"/>
            <p:cNvPicPr>
              <a:picLocks noChangeAspect="1" noChangeArrowheads="1"/>
            </p:cNvPicPr>
            <p:nvPr/>
          </p:nvPicPr>
          <p:blipFill>
            <a:blip r:embed="rId4" cstate="print"/>
            <a:srcRect/>
            <a:stretch>
              <a:fillRect/>
            </a:stretch>
          </p:blipFill>
          <p:spPr bwMode="auto">
            <a:xfrm>
              <a:off x="4115222" y="1844824"/>
              <a:ext cx="457200" cy="647700"/>
            </a:xfrm>
            <a:prstGeom prst="rect">
              <a:avLst/>
            </a:prstGeom>
            <a:noFill/>
          </p:spPr>
        </p:pic>
        <p:pic>
          <p:nvPicPr>
            <p:cNvPr id="51" name="Picture 5" descr="E:\BUI_HwClouds\Doc\VI\2.产品\架构图图标集合\弹性云服务器\弹性云服务器964_06.png"/>
            <p:cNvPicPr>
              <a:picLocks noChangeAspect="1" noChangeArrowheads="1"/>
            </p:cNvPicPr>
            <p:nvPr/>
          </p:nvPicPr>
          <p:blipFill>
            <a:blip r:embed="rId5" cstate="print"/>
            <a:srcRect/>
            <a:stretch>
              <a:fillRect/>
            </a:stretch>
          </p:blipFill>
          <p:spPr bwMode="auto">
            <a:xfrm>
              <a:off x="1029544" y="2060848"/>
              <a:ext cx="590550" cy="400050"/>
            </a:xfrm>
            <a:prstGeom prst="rect">
              <a:avLst/>
            </a:prstGeom>
            <a:noFill/>
          </p:spPr>
        </p:pic>
        <p:pic>
          <p:nvPicPr>
            <p:cNvPr id="52" name="Picture 6" descr="E:\BUI_HwClouds\Doc\VI\2.产品\架构图图标集合\弹性云服务器\弹性云服务器964_09.png"/>
            <p:cNvPicPr>
              <a:picLocks noChangeAspect="1" noChangeArrowheads="1"/>
            </p:cNvPicPr>
            <p:nvPr/>
          </p:nvPicPr>
          <p:blipFill>
            <a:blip r:embed="rId6" cstate="print"/>
            <a:srcRect/>
            <a:stretch>
              <a:fillRect/>
            </a:stretch>
          </p:blipFill>
          <p:spPr bwMode="auto">
            <a:xfrm>
              <a:off x="6214503" y="2028587"/>
              <a:ext cx="676275" cy="390524"/>
            </a:xfrm>
            <a:prstGeom prst="rect">
              <a:avLst/>
            </a:prstGeom>
            <a:solidFill>
              <a:schemeClr val="bg1"/>
            </a:solidFill>
          </p:spPr>
        </p:pic>
        <p:pic>
          <p:nvPicPr>
            <p:cNvPr id="53" name="Picture 7" descr="E:\BUI_HwClouds\Doc\VI\2.产品\架构图图标集合\弹性云服务器\弹性云服务器964_12.png"/>
            <p:cNvPicPr>
              <a:picLocks noChangeAspect="1" noChangeArrowheads="1"/>
            </p:cNvPicPr>
            <p:nvPr/>
          </p:nvPicPr>
          <p:blipFill>
            <a:blip r:embed="rId7" cstate="print"/>
            <a:srcRect/>
            <a:stretch>
              <a:fillRect/>
            </a:stretch>
          </p:blipFill>
          <p:spPr bwMode="auto">
            <a:xfrm>
              <a:off x="8028806" y="3356992"/>
              <a:ext cx="571500" cy="390525"/>
            </a:xfrm>
            <a:prstGeom prst="rect">
              <a:avLst/>
            </a:prstGeom>
            <a:noFill/>
          </p:spPr>
        </p:pic>
        <p:pic>
          <p:nvPicPr>
            <p:cNvPr id="54" name="Picture 6" descr="E:\BUI_HwClouds\Doc\VI\2.产品\架构图图标集合\弹性云服务器\弹性云服务器964_09.png"/>
            <p:cNvPicPr>
              <a:picLocks noChangeAspect="1" noChangeArrowheads="1"/>
            </p:cNvPicPr>
            <p:nvPr/>
          </p:nvPicPr>
          <p:blipFill>
            <a:blip r:embed="rId6" cstate="print"/>
            <a:srcRect/>
            <a:stretch>
              <a:fillRect/>
            </a:stretch>
          </p:blipFill>
          <p:spPr bwMode="auto">
            <a:xfrm>
              <a:off x="6228606" y="3284984"/>
              <a:ext cx="676275" cy="390525"/>
            </a:xfrm>
            <a:prstGeom prst="rect">
              <a:avLst/>
            </a:prstGeom>
            <a:solidFill>
              <a:schemeClr val="bg1"/>
            </a:solidFill>
          </p:spPr>
        </p:pic>
        <p:pic>
          <p:nvPicPr>
            <p:cNvPr id="55" name="Picture 6" descr="E:\BUI_HwClouds\Doc\VI\2.产品\架构图图标集合\弹性云服务器\弹性云服务器964_09.png"/>
            <p:cNvPicPr>
              <a:picLocks noChangeAspect="1" noChangeArrowheads="1"/>
            </p:cNvPicPr>
            <p:nvPr/>
          </p:nvPicPr>
          <p:blipFill>
            <a:blip r:embed="rId6" cstate="print"/>
            <a:srcRect/>
            <a:stretch>
              <a:fillRect/>
            </a:stretch>
          </p:blipFill>
          <p:spPr bwMode="auto">
            <a:xfrm>
              <a:off x="6228606" y="4149080"/>
              <a:ext cx="676275" cy="390525"/>
            </a:xfrm>
            <a:prstGeom prst="rect">
              <a:avLst/>
            </a:prstGeom>
            <a:solidFill>
              <a:schemeClr val="bg1"/>
            </a:solidFill>
          </p:spPr>
        </p:pic>
        <p:pic>
          <p:nvPicPr>
            <p:cNvPr id="56" name="Picture 6" descr="E:\BUI_HwClouds\Doc\VI\2.产品\架构图图标集合\弹性云服务器\弹性云服务器964_09.png"/>
            <p:cNvPicPr>
              <a:picLocks noChangeAspect="1" noChangeArrowheads="1"/>
            </p:cNvPicPr>
            <p:nvPr/>
          </p:nvPicPr>
          <p:blipFill>
            <a:blip r:embed="rId6" cstate="print"/>
            <a:srcRect/>
            <a:stretch>
              <a:fillRect/>
            </a:stretch>
          </p:blipFill>
          <p:spPr bwMode="auto">
            <a:xfrm>
              <a:off x="6228606" y="5301208"/>
              <a:ext cx="676275" cy="390525"/>
            </a:xfrm>
            <a:prstGeom prst="rect">
              <a:avLst/>
            </a:prstGeom>
            <a:solidFill>
              <a:schemeClr val="bg1"/>
            </a:solidFill>
          </p:spPr>
        </p:pic>
        <p:pic>
          <p:nvPicPr>
            <p:cNvPr id="57" name="Picture 4" descr="E:\BUI_HwClouds\Doc\VI\2.产品\架构图图标集合\弹性云服务器\弹性云服务器964_03.png"/>
            <p:cNvPicPr>
              <a:picLocks noChangeAspect="1" noChangeArrowheads="1"/>
            </p:cNvPicPr>
            <p:nvPr/>
          </p:nvPicPr>
          <p:blipFill>
            <a:blip r:embed="rId4" cstate="print"/>
            <a:srcRect/>
            <a:stretch>
              <a:fillRect/>
            </a:stretch>
          </p:blipFill>
          <p:spPr bwMode="auto">
            <a:xfrm>
              <a:off x="4212382" y="3140968"/>
              <a:ext cx="457200" cy="647700"/>
            </a:xfrm>
            <a:prstGeom prst="rect">
              <a:avLst/>
            </a:prstGeom>
            <a:noFill/>
          </p:spPr>
        </p:pic>
        <p:pic>
          <p:nvPicPr>
            <p:cNvPr id="58" name="Picture 4" descr="E:\BUI_HwClouds\Doc\VI\2.产品\架构图图标集合\弹性云服务器\弹性云服务器964_03.png"/>
            <p:cNvPicPr>
              <a:picLocks noChangeAspect="1" noChangeArrowheads="1"/>
            </p:cNvPicPr>
            <p:nvPr/>
          </p:nvPicPr>
          <p:blipFill>
            <a:blip r:embed="rId4" cstate="print"/>
            <a:srcRect/>
            <a:stretch>
              <a:fillRect/>
            </a:stretch>
          </p:blipFill>
          <p:spPr bwMode="auto">
            <a:xfrm>
              <a:off x="4212382" y="4005064"/>
              <a:ext cx="457200" cy="647700"/>
            </a:xfrm>
            <a:prstGeom prst="rect">
              <a:avLst/>
            </a:prstGeom>
            <a:noFill/>
          </p:spPr>
        </p:pic>
        <p:pic>
          <p:nvPicPr>
            <p:cNvPr id="59" name="Picture 4" descr="E:\BUI_HwClouds\Doc\VI\2.产品\架构图图标集合\弹性云服务器\弹性云服务器964_03.png"/>
            <p:cNvPicPr>
              <a:picLocks noChangeAspect="1" noChangeArrowheads="1"/>
            </p:cNvPicPr>
            <p:nvPr/>
          </p:nvPicPr>
          <p:blipFill>
            <a:blip r:embed="rId4" cstate="print"/>
            <a:srcRect/>
            <a:stretch>
              <a:fillRect/>
            </a:stretch>
          </p:blipFill>
          <p:spPr bwMode="auto">
            <a:xfrm>
              <a:off x="4212382" y="5229200"/>
              <a:ext cx="457200" cy="647700"/>
            </a:xfrm>
            <a:prstGeom prst="rect">
              <a:avLst/>
            </a:prstGeom>
            <a:noFill/>
          </p:spPr>
        </p:pic>
      </p:grpSp>
    </p:spTree>
    <p:extLst>
      <p:ext uri="{BB962C8B-B14F-4D97-AF65-F5344CB8AC3E}">
        <p14:creationId xmlns:p14="http://schemas.microsoft.com/office/powerpoint/2010/main" val="9166606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sym typeface="Huawei Sans" panose="020C0503030203020204" pitchFamily="34" charset="0"/>
              </a:rPr>
              <a:t>IaaS</a:t>
            </a:r>
            <a:r>
              <a:rPr lang="zh-CN" altLang="en-US" smtClean="0">
                <a:sym typeface="Huawei Sans" panose="020C0503030203020204" pitchFamily="34" charset="0"/>
              </a:rPr>
              <a:t>产品应用举例 </a:t>
            </a:r>
            <a:r>
              <a:rPr lang="en-US" altLang="zh-CN" smtClean="0">
                <a:sym typeface="Huawei Sans" panose="020C0503030203020204" pitchFamily="34" charset="0"/>
              </a:rPr>
              <a:t>– BMS</a:t>
            </a:r>
            <a:r>
              <a:rPr lang="zh-CN" altLang="en-US" smtClean="0">
                <a:sym typeface="Huawei Sans" panose="020C0503030203020204" pitchFamily="34" charset="0"/>
              </a:rPr>
              <a:t>裸金属服务器</a:t>
            </a:r>
            <a:endParaRPr lang="zh-CN" altLang="en-US" dirty="0">
              <a:sym typeface="Huawei Sans" panose="020C0503030203020204" pitchFamily="34" charset="0"/>
            </a:endParaRPr>
          </a:p>
        </p:txBody>
      </p:sp>
      <p:sp>
        <p:nvSpPr>
          <p:cNvPr id="130" name="Rectangle 15"/>
          <p:cNvSpPr/>
          <p:nvPr/>
        </p:nvSpPr>
        <p:spPr>
          <a:xfrm>
            <a:off x="6313538" y="1135063"/>
            <a:ext cx="5146626" cy="5056418"/>
          </a:xfrm>
          <a:prstGeom prst="rect">
            <a:avLst/>
          </a:prstGeom>
          <a:noFill/>
          <a:ln w="25400" cap="flat" cmpd="sng" algn="ctr">
            <a:noFill/>
            <a:prstDash val="solid"/>
          </a:ln>
          <a:effectLst/>
        </p:spPr>
        <p:txBody>
          <a:bodyPr lIns="91400" tIns="45700" rIns="91400" bIns="45700"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1" name="矩形 130"/>
          <p:cNvSpPr/>
          <p:nvPr/>
        </p:nvSpPr>
        <p:spPr>
          <a:xfrm>
            <a:off x="6369151" y="1779167"/>
            <a:ext cx="5259017" cy="4247276"/>
          </a:xfrm>
          <a:prstGeom prst="rect">
            <a:avLst/>
          </a:prstGeom>
        </p:spPr>
        <p:txBody>
          <a:bodyPr wrap="square" lIns="91400" tIns="45700" rIns="91400" bIns="45700" anchor="t">
            <a:spAutoFit/>
          </a:bodyPr>
          <a:lstStyle/>
          <a:p>
            <a:pPr marL="285750" indent="-285750" defTabSz="1219272" fontAlgn="auto">
              <a:lnSpc>
                <a:spcPct val="150000"/>
              </a:lnSpc>
              <a:spcBef>
                <a:spcPts val="0"/>
              </a:spcBef>
              <a:spcAft>
                <a:spcPts val="0"/>
              </a:spcAft>
              <a:buFont typeface="Arial" panose="020B0604020202020204" pitchFamily="34" charset="0"/>
              <a:buChar char="•"/>
            </a:pPr>
            <a:r>
              <a:rPr lang="zh-CN" altLang="en-US" sz="18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高敏捷性：自助申请，一键式</a:t>
            </a:r>
            <a:r>
              <a:rPr lang="en-US" altLang="zh-CN" sz="18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console</a:t>
            </a:r>
            <a:r>
              <a:rPr lang="zh-CN" altLang="en-US" sz="18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操作，最快</a:t>
            </a:r>
            <a:r>
              <a:rPr lang="en-US" altLang="zh-CN" sz="18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5</a:t>
            </a:r>
            <a:r>
              <a:rPr lang="zh-CN" altLang="en-US" sz="18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分钟发放</a:t>
            </a:r>
          </a:p>
          <a:p>
            <a:pPr marL="285750" indent="-285750" defTabSz="1219272" fontAlgn="auto">
              <a:lnSpc>
                <a:spcPct val="150000"/>
              </a:lnSpc>
              <a:spcBef>
                <a:spcPts val="0"/>
              </a:spcBef>
              <a:spcAft>
                <a:spcPts val="0"/>
              </a:spcAft>
              <a:buFont typeface="Arial" panose="020B0604020202020204" pitchFamily="34" charset="0"/>
              <a:buChar char="•"/>
            </a:pPr>
            <a:r>
              <a:rPr lang="zh-CN" altLang="en-US" sz="18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云硬盘：共享存储按需申请，支持共享卷，支持集群应用</a:t>
            </a:r>
            <a:endParaRPr lang="en-US" altLang="zh-CN" sz="18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defTabSz="1219272" fontAlgn="auto">
              <a:lnSpc>
                <a:spcPct val="150000"/>
              </a:lnSpc>
              <a:spcBef>
                <a:spcPts val="0"/>
              </a:spcBef>
              <a:spcAft>
                <a:spcPts val="0"/>
              </a:spcAft>
              <a:buFont typeface="Arial" panose="020B0604020202020204" pitchFamily="34" charset="0"/>
              <a:buChar char="•"/>
            </a:pPr>
            <a:r>
              <a:rPr lang="zh-CN" altLang="en-US" sz="18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灵活网络配置：对接</a:t>
            </a:r>
            <a:r>
              <a:rPr lang="en-US" altLang="zh-CN" sz="18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VPC</a:t>
            </a:r>
            <a:r>
              <a:rPr lang="zh-CN" altLang="en-US" sz="18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、安全组，实现</a:t>
            </a:r>
            <a:r>
              <a:rPr lang="en-US" altLang="zh-CN" sz="18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ECS</a:t>
            </a:r>
            <a:r>
              <a:rPr lang="zh-CN" altLang="en-US" sz="18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与裸机、裸机与裸机之间通信</a:t>
            </a:r>
          </a:p>
          <a:p>
            <a:pPr marL="285750" indent="-285750" defTabSz="1219272" fontAlgn="auto">
              <a:lnSpc>
                <a:spcPct val="150000"/>
              </a:lnSpc>
              <a:spcBef>
                <a:spcPts val="0"/>
              </a:spcBef>
              <a:spcAft>
                <a:spcPts val="0"/>
              </a:spcAft>
              <a:buFont typeface="Arial" panose="020B0604020202020204" pitchFamily="34" charset="0"/>
              <a:buChar char="•"/>
            </a:pPr>
            <a:r>
              <a:rPr lang="zh-CN" altLang="en-US" sz="18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高可靠性：云硬盘自动备份，裸机故障恢复</a:t>
            </a:r>
          </a:p>
          <a:p>
            <a:pPr marL="285750" indent="-285750" defTabSz="1219272" fontAlgn="auto">
              <a:lnSpc>
                <a:spcPct val="150000"/>
              </a:lnSpc>
              <a:spcBef>
                <a:spcPts val="0"/>
              </a:spcBef>
              <a:spcAft>
                <a:spcPts val="0"/>
              </a:spcAft>
              <a:buFont typeface="Arial" panose="020B0604020202020204" pitchFamily="34" charset="0"/>
              <a:buChar char="•"/>
            </a:pPr>
            <a:r>
              <a:rPr lang="zh-CN" altLang="en-US" sz="18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易维护：提供远端</a:t>
            </a:r>
            <a:r>
              <a:rPr lang="en-US" altLang="zh-CN" sz="18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console</a:t>
            </a:r>
            <a:r>
              <a:rPr lang="zh-CN" altLang="en-US" sz="18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访问以及裸机带内监控能力</a:t>
            </a:r>
            <a:endParaRPr lang="en-US" altLang="zh-CN" sz="18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defTabSz="1219272" fontAlgn="auto">
              <a:lnSpc>
                <a:spcPct val="150000"/>
              </a:lnSpc>
              <a:spcBef>
                <a:spcPts val="0"/>
              </a:spcBef>
              <a:spcAft>
                <a:spcPts val="0"/>
              </a:spcAft>
              <a:buFont typeface="Arial" panose="020B0604020202020204" pitchFamily="34" charset="0"/>
              <a:buChar char="•"/>
            </a:pPr>
            <a:r>
              <a:rPr lang="zh-CN" altLang="en-US" sz="18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灵活付费：包年、包月付费；</a:t>
            </a:r>
            <a:endParaRPr lang="en-US" altLang="ko-KR" sz="18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3" name="文本框 132"/>
          <p:cNvSpPr txBox="1"/>
          <p:nvPr/>
        </p:nvSpPr>
        <p:spPr>
          <a:xfrm>
            <a:off x="6440892" y="1280596"/>
            <a:ext cx="1696653" cy="417680"/>
          </a:xfrm>
          <a:prstGeom prst="rect">
            <a:avLst/>
          </a:prstGeom>
          <a:noFill/>
          <a:ln>
            <a:noFill/>
          </a:ln>
        </p:spPr>
        <p:txBody>
          <a:bodyPr wrap="square" lIns="108850" tIns="54425" rIns="108850" bIns="54425" rtlCol="0">
            <a:spAutoFit/>
          </a:bodyPr>
          <a:lstStyle/>
          <a:p>
            <a:pPr defTabSz="1219272" fontAlgn="auto">
              <a:spcBef>
                <a:spcPts val="0"/>
              </a:spcBef>
              <a:spcAft>
                <a:spcPts val="0"/>
              </a:spcAft>
            </a:pPr>
            <a:r>
              <a:rPr lang="zh-CN" altLang="en-US" sz="1999" dirty="0">
                <a:solidFill>
                  <a:srgbClr val="4BACC6">
                    <a:lumMod val="75000"/>
                  </a:srgbClr>
                </a:solidFill>
                <a:latin typeface="Huawei Sans" panose="020C0503030203020204" pitchFamily="34" charset="0"/>
                <a:ea typeface="方正兰亭黑简体" panose="02000000000000000000" pitchFamily="2" charset="-122"/>
                <a:sym typeface="Huawei Sans" panose="020C0503030203020204" pitchFamily="34" charset="0"/>
              </a:rPr>
              <a:t>服务特点</a:t>
            </a:r>
            <a:endParaRPr lang="en-US" sz="1999" dirty="0">
              <a:solidFill>
                <a:srgbClr val="4BACC6">
                  <a:lumMod val="7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34" name="Group 1"/>
          <p:cNvGrpSpPr>
            <a:grpSpLocks/>
          </p:cNvGrpSpPr>
          <p:nvPr/>
        </p:nvGrpSpPr>
        <p:grpSpPr bwMode="auto">
          <a:xfrm>
            <a:off x="264939" y="1313046"/>
            <a:ext cx="5703779" cy="1847315"/>
            <a:chOff x="102747" y="114301"/>
            <a:chExt cx="3065502" cy="992842"/>
          </a:xfrm>
        </p:grpSpPr>
        <p:grpSp>
          <p:nvGrpSpPr>
            <p:cNvPr id="135" name="Group 3"/>
            <p:cNvGrpSpPr>
              <a:grpSpLocks/>
            </p:cNvGrpSpPr>
            <p:nvPr/>
          </p:nvGrpSpPr>
          <p:grpSpPr bwMode="auto">
            <a:xfrm>
              <a:off x="1590193" y="114301"/>
              <a:ext cx="1578056" cy="992842"/>
              <a:chOff x="1590648" y="114302"/>
              <a:chExt cx="1578507" cy="992842"/>
            </a:xfrm>
          </p:grpSpPr>
          <p:sp>
            <p:nvSpPr>
              <p:cNvPr id="137" name="Rectangle 6"/>
              <p:cNvSpPr/>
              <p:nvPr/>
            </p:nvSpPr>
            <p:spPr>
              <a:xfrm>
                <a:off x="1590648" y="114302"/>
                <a:ext cx="99335" cy="157181"/>
              </a:xfrm>
              <a:prstGeom prst="rect">
                <a:avLst/>
              </a:prstGeom>
            </p:spPr>
            <p:txBody>
              <a:bodyPr wrap="none">
                <a:spAutoFit/>
              </a:bodyPr>
              <a:lstStyle/>
              <a:p>
                <a:pPr algn="ctr" defTabSz="1219272" fontAlgn="auto">
                  <a:spcBef>
                    <a:spcPts val="0"/>
                  </a:spcBef>
                  <a:spcAft>
                    <a:spcPts val="0"/>
                  </a:spcAft>
                </a:pPr>
                <a:endParaRPr lang="en-US" sz="13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8" name="Isosceles Triangle 17"/>
              <p:cNvSpPr/>
              <p:nvPr/>
            </p:nvSpPr>
            <p:spPr>
              <a:xfrm rot="5400000" flipH="1">
                <a:off x="2914359" y="852349"/>
                <a:ext cx="197269" cy="312322"/>
              </a:xfrm>
              <a:prstGeom prst="triangle">
                <a:avLst/>
              </a:prstGeom>
            </p:spPr>
            <p:txBody>
              <a:bodyPr wrap="none">
                <a:spAutoFit/>
              </a:bodyPr>
              <a:lstStyle/>
              <a:p>
                <a:pPr algn="ctr" defTabSz="1219272" fontAlgn="auto">
                  <a:spcBef>
                    <a:spcPts val="0"/>
                  </a:spcBef>
                  <a:spcAft>
                    <a:spcPts val="0"/>
                  </a:spcAft>
                </a:pPr>
                <a:endParaRPr lang="en-US" sz="13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36" name="Rectangle 16"/>
            <p:cNvSpPr/>
            <p:nvPr/>
          </p:nvSpPr>
          <p:spPr>
            <a:xfrm>
              <a:off x="102747" y="114301"/>
              <a:ext cx="99307" cy="157181"/>
            </a:xfrm>
            <a:prstGeom prst="rect">
              <a:avLst/>
            </a:prstGeom>
          </p:spPr>
          <p:txBody>
            <a:bodyPr wrap="none">
              <a:spAutoFit/>
            </a:bodyPr>
            <a:lstStyle/>
            <a:p>
              <a:pPr algn="ctr" defTabSz="1219272" fontAlgn="auto">
                <a:spcBef>
                  <a:spcPts val="0"/>
                </a:spcBef>
                <a:spcAft>
                  <a:spcPts val="0"/>
                </a:spcAft>
              </a:pPr>
              <a:endParaRPr lang="en-US" sz="130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39" name="矩形 138"/>
          <p:cNvSpPr/>
          <p:nvPr/>
        </p:nvSpPr>
        <p:spPr>
          <a:xfrm>
            <a:off x="724510" y="1135062"/>
            <a:ext cx="5371490" cy="1384978"/>
          </a:xfrm>
          <a:prstGeom prst="rect">
            <a:avLst/>
          </a:prstGeom>
          <a:noFill/>
        </p:spPr>
        <p:txBody>
          <a:bodyPr wrap="square" lIns="91424" tIns="45712" rIns="91424" bIns="45712">
            <a:spAutoFit/>
          </a:bodyPr>
          <a:lstStyle/>
          <a:p>
            <a:pPr marL="0" marR="0" lvl="0" indent="0" defTabSz="1219272" eaLnBrk="1" fontAlgn="auto" latinLnBrk="0" hangingPunct="1">
              <a:lnSpc>
                <a:spcPct val="150000"/>
              </a:lnSpc>
              <a:spcBef>
                <a:spcPts val="0"/>
              </a:spcBef>
              <a:spcAft>
                <a:spcPts val="0"/>
              </a:spcAft>
              <a:buClr>
                <a:srgbClr val="CC9900"/>
              </a:buClr>
              <a:buSzTx/>
              <a:buFontTx/>
              <a:buNone/>
              <a:tabLst/>
              <a:defRPr/>
            </a:pPr>
            <a:r>
              <a:rPr kumimoji="0" lang="zh-CN" altLang="en-US" sz="1400" b="1"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裸金属服务器 </a:t>
            </a:r>
            <a:r>
              <a:rPr kumimoji="0" lang="en-US" altLang="zh-CN" sz="1400" b="1"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 Bare Metal Server ) </a:t>
            </a:r>
            <a:r>
              <a:rPr kumimoji="0" lang="zh-CN" altLang="en-US" sz="14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服务</a:t>
            </a:r>
            <a:r>
              <a:rPr kumimoji="0" lang="en-US" altLang="zh-CN" sz="14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a:t>
            </a:r>
            <a:r>
              <a:rPr kumimoji="0" lang="zh-CN" altLang="en-US" sz="14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 为用户提供专属的物理服务器，提供卓越的计算性能，满足核心应用场景对高性能及稳定性的需求，结合了传统托管服务器带来的稳定性能与云中资源高度弹性的优势。</a:t>
            </a:r>
            <a:endParaRPr kumimoji="0" lang="en-US" altLang="zh-CN" sz="14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41" name="圆角矩形 140"/>
          <p:cNvSpPr/>
          <p:nvPr/>
        </p:nvSpPr>
        <p:spPr bwMode="auto">
          <a:xfrm>
            <a:off x="661208" y="5879266"/>
            <a:ext cx="5474033" cy="376476"/>
          </a:xfrm>
          <a:prstGeom prst="roundRect">
            <a:avLst/>
          </a:prstGeom>
          <a:solidFill>
            <a:srgbClr val="0070C0">
              <a:alpha val="50000"/>
            </a:srgbClr>
          </a:solidFill>
          <a:ln w="3175" cap="flat" cmpd="sng" algn="ctr">
            <a:solidFill>
              <a:srgbClr val="4F81BD">
                <a:lumMod val="20000"/>
                <a:lumOff val="80000"/>
              </a:srgbClr>
            </a:solidFill>
            <a:prstDash val="sysDot"/>
          </a:ln>
          <a:effectLst>
            <a:softEdge rad="31750"/>
          </a:effectLst>
        </p:spPr>
        <p:txBody>
          <a:bodyPr bIns="36000" anchor="b"/>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Network</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42" name="组合 141"/>
          <p:cNvGrpSpPr>
            <a:grpSpLocks/>
          </p:cNvGrpSpPr>
          <p:nvPr/>
        </p:nvGrpSpPr>
        <p:grpSpPr bwMode="auto">
          <a:xfrm>
            <a:off x="724511" y="2478997"/>
            <a:ext cx="5313294" cy="1941097"/>
            <a:chOff x="7176560" y="1408575"/>
            <a:chExt cx="3700853" cy="864547"/>
          </a:xfrm>
        </p:grpSpPr>
        <p:sp>
          <p:nvSpPr>
            <p:cNvPr id="192" name="矩形 191"/>
            <p:cNvSpPr/>
            <p:nvPr/>
          </p:nvSpPr>
          <p:spPr>
            <a:xfrm>
              <a:off x="8115398" y="1896160"/>
              <a:ext cx="2762015" cy="376962"/>
            </a:xfrm>
            <a:prstGeom prst="rect">
              <a:avLst/>
            </a:prstGeom>
            <a:solidFill>
              <a:srgbClr val="4F81BD">
                <a:lumMod val="20000"/>
                <a:lumOff val="80000"/>
              </a:srgbClr>
            </a:solidFill>
            <a:ln w="3175" cap="flat" cmpd="sng" algn="ctr">
              <a:solidFill>
                <a:sysClr val="window" lastClr="FFFFFF">
                  <a:lumMod val="95000"/>
                </a:sysClr>
              </a:solidFill>
              <a:prstDash val="sysDot"/>
            </a:ln>
            <a:effectLst/>
          </p:spPr>
          <p:txBody>
            <a:bodyPr tIns="72000"/>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裸金属服务</a:t>
              </a:r>
            </a:p>
          </p:txBody>
        </p:sp>
        <p:sp>
          <p:nvSpPr>
            <p:cNvPr id="193" name="矩形 192"/>
            <p:cNvSpPr/>
            <p:nvPr/>
          </p:nvSpPr>
          <p:spPr>
            <a:xfrm>
              <a:off x="7176560" y="1408575"/>
              <a:ext cx="903876" cy="864547"/>
            </a:xfrm>
            <a:prstGeom prst="rect">
              <a:avLst/>
            </a:prstGeom>
            <a:solidFill>
              <a:srgbClr val="4F81BD">
                <a:lumMod val="20000"/>
                <a:lumOff val="80000"/>
              </a:srgbClr>
            </a:solidFill>
            <a:ln w="3175" cap="flat" cmpd="sng" algn="ctr">
              <a:solidFill>
                <a:sysClr val="window" lastClr="FFFFFF">
                  <a:lumMod val="95000"/>
                </a:sysClr>
              </a:solidFill>
              <a:prstDash val="sysDot"/>
            </a:ln>
            <a:effectLst/>
          </p:spPr>
          <p:txBody>
            <a:bodyPr tIns="0"/>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操作</a:t>
              </a: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管理</a:t>
              </a:r>
            </a:p>
          </p:txBody>
        </p:sp>
      </p:grpSp>
      <p:sp>
        <p:nvSpPr>
          <p:cNvPr id="143" name="矩形 142"/>
          <p:cNvSpPr/>
          <p:nvPr/>
        </p:nvSpPr>
        <p:spPr bwMode="auto">
          <a:xfrm>
            <a:off x="724511" y="4541547"/>
            <a:ext cx="4480646" cy="1457886"/>
          </a:xfrm>
          <a:prstGeom prst="rect">
            <a:avLst/>
          </a:prstGeom>
          <a:solidFill>
            <a:srgbClr val="4F81BD">
              <a:lumMod val="20000"/>
              <a:lumOff val="80000"/>
            </a:srgbClr>
          </a:solidFill>
          <a:ln w="3175" cap="flat" cmpd="sng" algn="ctr">
            <a:solidFill>
              <a:sysClr val="window" lastClr="FFFFFF">
                <a:lumMod val="95000"/>
              </a:sysClr>
            </a:solidFill>
            <a:prstDash val="sysDot"/>
          </a:ln>
          <a:effectLst/>
        </p:spPr>
        <p:txBody>
          <a:bodyP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裸金属服务器资源池</a:t>
            </a:r>
          </a:p>
        </p:txBody>
      </p:sp>
      <p:sp>
        <p:nvSpPr>
          <p:cNvPr id="144" name="矩形 143"/>
          <p:cNvSpPr/>
          <p:nvPr/>
        </p:nvSpPr>
        <p:spPr bwMode="auto">
          <a:xfrm>
            <a:off x="5339502" y="4488937"/>
            <a:ext cx="686491" cy="1506445"/>
          </a:xfrm>
          <a:prstGeom prst="rect">
            <a:avLst/>
          </a:prstGeom>
          <a:solidFill>
            <a:srgbClr val="4F81BD">
              <a:lumMod val="20000"/>
              <a:lumOff val="80000"/>
            </a:srgbClr>
          </a:solidFill>
          <a:ln w="3175" cap="flat" cmpd="sng" algn="ctr">
            <a:solidFill>
              <a:sysClr val="window" lastClr="FFFFFF">
                <a:lumMod val="95000"/>
              </a:sysClr>
            </a:solidFill>
            <a:prstDash val="sysDot"/>
          </a:ln>
          <a:effectLst/>
        </p:spPr>
        <p:txBody>
          <a:bodyPr lIns="0" rIns="0"/>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9272" eaLnBrk="1" fontAlgn="auto"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9272" eaLnBrk="1" fontAlgn="auto"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裸金属</a:t>
            </a:r>
            <a:endPar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网关</a:t>
            </a:r>
          </a:p>
        </p:txBody>
      </p:sp>
      <p:grpSp>
        <p:nvGrpSpPr>
          <p:cNvPr id="145" name="组合 150"/>
          <p:cNvGrpSpPr>
            <a:grpSpLocks/>
          </p:cNvGrpSpPr>
          <p:nvPr/>
        </p:nvGrpSpPr>
        <p:grpSpPr bwMode="auto">
          <a:xfrm>
            <a:off x="2226114" y="3900013"/>
            <a:ext cx="3625057" cy="390365"/>
            <a:chOff x="7868493" y="2422278"/>
            <a:chExt cx="3796989" cy="283840"/>
          </a:xfrm>
          <a:solidFill>
            <a:srgbClr val="0070C0"/>
          </a:solidFill>
        </p:grpSpPr>
        <p:sp>
          <p:nvSpPr>
            <p:cNvPr id="189" name="矩形 188"/>
            <p:cNvSpPr/>
            <p:nvPr/>
          </p:nvSpPr>
          <p:spPr>
            <a:xfrm>
              <a:off x="7868303" y="2422067"/>
              <a:ext cx="1179862" cy="275312"/>
            </a:xfrm>
            <a:prstGeom prst="rect">
              <a:avLst/>
            </a:prstGeom>
            <a:grpFill/>
            <a:ln w="3175" cap="flat" cmpd="sng" algn="ctr">
              <a:solidFill>
                <a:srgbClr val="4F81BD">
                  <a:lumMod val="20000"/>
                  <a:lumOff val="80000"/>
                </a:srgbClr>
              </a:solidFill>
              <a:prstDash val="sysDot"/>
            </a:ln>
            <a:effectLst/>
          </p:spPr>
          <p:txBody>
            <a:bodyPr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资源调度</a:t>
              </a:r>
            </a:p>
          </p:txBody>
        </p:sp>
        <p:sp>
          <p:nvSpPr>
            <p:cNvPr id="190" name="矩形 189"/>
            <p:cNvSpPr/>
            <p:nvPr/>
          </p:nvSpPr>
          <p:spPr>
            <a:xfrm>
              <a:off x="9167233" y="2430900"/>
              <a:ext cx="1179862" cy="275312"/>
            </a:xfrm>
            <a:prstGeom prst="rect">
              <a:avLst/>
            </a:prstGeom>
            <a:grpFill/>
            <a:ln w="3175" cap="flat" cmpd="sng" algn="ctr">
              <a:solidFill>
                <a:srgbClr val="4F81BD">
                  <a:lumMod val="20000"/>
                  <a:lumOff val="80000"/>
                </a:srgbClr>
              </a:solidFill>
              <a:prstDash val="sysDot"/>
            </a:ln>
            <a:effectLst/>
          </p:spPr>
          <p:txBody>
            <a:bodyPr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网络配置</a:t>
              </a:r>
            </a:p>
          </p:txBody>
        </p:sp>
        <p:sp>
          <p:nvSpPr>
            <p:cNvPr id="191" name="矩形 190"/>
            <p:cNvSpPr/>
            <p:nvPr/>
          </p:nvSpPr>
          <p:spPr>
            <a:xfrm>
              <a:off x="10486267" y="2426484"/>
              <a:ext cx="1179861" cy="275311"/>
            </a:xfrm>
            <a:prstGeom prst="rect">
              <a:avLst/>
            </a:prstGeom>
            <a:grpFill/>
            <a:ln w="3175" cap="flat" cmpd="sng" algn="ctr">
              <a:solidFill>
                <a:srgbClr val="4F81BD">
                  <a:lumMod val="20000"/>
                  <a:lumOff val="80000"/>
                </a:srgbClr>
              </a:solidFill>
              <a:prstDash val="sysDot"/>
            </a:ln>
            <a:effectLst/>
          </p:spPr>
          <p:txBody>
            <a:bodyPr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接口</a:t>
              </a:r>
              <a:r>
                <a:rPr kumimoji="0" lang="en-US" altLang="zh-CN" sz="1200" b="0" i="0" u="none" strike="noStrike" kern="0" cap="none" spc="0" normalizeH="0" baseline="0" noProof="0" dirty="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API </a:t>
              </a:r>
              <a:endParaRPr kumimoji="0" lang="zh-CN" altLang="en-US" sz="1200" b="0" i="0" u="none" strike="noStrike" kern="0" cap="none" spc="0" normalizeH="0" baseline="0" noProof="0" dirty="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46" name="组合 204"/>
          <p:cNvGrpSpPr>
            <a:grpSpLocks/>
          </p:cNvGrpSpPr>
          <p:nvPr/>
        </p:nvGrpSpPr>
        <p:grpSpPr bwMode="auto">
          <a:xfrm>
            <a:off x="816043" y="4871621"/>
            <a:ext cx="4259405" cy="994172"/>
            <a:chOff x="6903741" y="3523031"/>
            <a:chExt cx="4134756" cy="712997"/>
          </a:xfrm>
        </p:grpSpPr>
        <p:sp>
          <p:nvSpPr>
            <p:cNvPr id="176" name="矩形 175"/>
            <p:cNvSpPr/>
            <p:nvPr/>
          </p:nvSpPr>
          <p:spPr>
            <a:xfrm>
              <a:off x="6903741" y="3523031"/>
              <a:ext cx="4134756" cy="712997"/>
            </a:xfrm>
            <a:prstGeom prst="rect">
              <a:avLst/>
            </a:prstGeom>
            <a:solidFill>
              <a:srgbClr val="0070C0"/>
            </a:solidFill>
            <a:ln w="3175" cap="flat" cmpd="sng" algn="ctr">
              <a:solidFill>
                <a:srgbClr val="4F81BD">
                  <a:lumMod val="20000"/>
                  <a:lumOff val="80000"/>
                </a:srgbClr>
              </a:solidFill>
              <a:prstDash val="sysDot"/>
            </a:ln>
            <a:effectLst/>
          </p:spPr>
          <p:txBody>
            <a:bodyPr tIns="0"/>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77" name="组合 163"/>
            <p:cNvGrpSpPr>
              <a:grpSpLocks/>
            </p:cNvGrpSpPr>
            <p:nvPr/>
          </p:nvGrpSpPr>
          <p:grpSpPr bwMode="auto">
            <a:xfrm>
              <a:off x="6983427" y="3684614"/>
              <a:ext cx="1852230" cy="468000"/>
              <a:chOff x="6983427" y="3620816"/>
              <a:chExt cx="1852230" cy="468000"/>
            </a:xfrm>
          </p:grpSpPr>
          <p:grpSp>
            <p:nvGrpSpPr>
              <p:cNvPr id="178" name="组合 156"/>
              <p:cNvGrpSpPr/>
              <p:nvPr/>
            </p:nvGrpSpPr>
            <p:grpSpPr>
              <a:xfrm>
                <a:off x="6983427" y="3620816"/>
                <a:ext cx="842533" cy="468000"/>
                <a:chOff x="7015326" y="3620816"/>
                <a:chExt cx="842533" cy="468000"/>
              </a:xfrm>
              <a:solidFill>
                <a:srgbClr val="00B0F0"/>
              </a:solidFill>
            </p:grpSpPr>
            <p:sp>
              <p:nvSpPr>
                <p:cNvPr id="185" name="矩形 184"/>
                <p:cNvSpPr/>
                <p:nvPr/>
              </p:nvSpPr>
              <p:spPr>
                <a:xfrm>
                  <a:off x="7015326" y="3620816"/>
                  <a:ext cx="842533" cy="468000"/>
                </a:xfrm>
                <a:prstGeom prst="rect">
                  <a:avLst/>
                </a:prstGeom>
                <a:solidFill>
                  <a:srgbClr val="92D050"/>
                </a:solidFill>
                <a:ln w="3175" cap="flat" cmpd="sng" algn="ctr">
                  <a:solidFill>
                    <a:srgbClr val="4F81BD">
                      <a:lumMod val="20000"/>
                      <a:lumOff val="80000"/>
                    </a:srgbClr>
                  </a:solidFill>
                  <a:prstDash val="sysDot"/>
                </a:ln>
                <a:effectLst/>
              </p:spPr>
              <p:txBody>
                <a:bodyPr tIns="21600"/>
                <a:lstStyle/>
                <a:p>
                  <a:pPr marL="0" marR="0" lvl="0" indent="0"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服务器</a:t>
                  </a:r>
                </a:p>
              </p:txBody>
            </p:sp>
            <p:sp>
              <p:nvSpPr>
                <p:cNvPr id="186" name="矩形 185"/>
                <p:cNvSpPr/>
                <p:nvPr/>
              </p:nvSpPr>
              <p:spPr>
                <a:xfrm>
                  <a:off x="7206702" y="3883502"/>
                  <a:ext cx="544542" cy="163950"/>
                </a:xfrm>
                <a:prstGeom prst="rect">
                  <a:avLst/>
                </a:prstGeom>
                <a:solidFill>
                  <a:sysClr val="window" lastClr="FFFFFF"/>
                </a:solidFill>
                <a:ln w="3175" cap="flat" cmpd="sng" algn="ctr">
                  <a:solidFill>
                    <a:sysClr val="windowText" lastClr="000000"/>
                  </a:solidFill>
                  <a:prstDash val="sysDot"/>
                </a:ln>
                <a:effectLst/>
              </p:spPr>
              <p:txBody>
                <a:bodyPr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7" name="矩形 186"/>
                <p:cNvSpPr/>
                <p:nvPr/>
              </p:nvSpPr>
              <p:spPr>
                <a:xfrm>
                  <a:off x="7160632" y="3848065"/>
                  <a:ext cx="544542" cy="163950"/>
                </a:xfrm>
                <a:prstGeom prst="rect">
                  <a:avLst/>
                </a:prstGeom>
                <a:solidFill>
                  <a:sysClr val="window" lastClr="FFFFFF"/>
                </a:solidFill>
                <a:ln w="3175" cap="flat" cmpd="sng" algn="ctr">
                  <a:solidFill>
                    <a:sysClr val="windowText" lastClr="000000"/>
                  </a:solidFill>
                  <a:prstDash val="sysDot"/>
                </a:ln>
                <a:effectLst/>
              </p:spPr>
              <p:txBody>
                <a:bodyPr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8" name="矩形 187"/>
                <p:cNvSpPr/>
                <p:nvPr/>
              </p:nvSpPr>
              <p:spPr>
                <a:xfrm>
                  <a:off x="7114562" y="3801995"/>
                  <a:ext cx="544542" cy="163950"/>
                </a:xfrm>
                <a:prstGeom prst="rect">
                  <a:avLst/>
                </a:prstGeom>
                <a:solidFill>
                  <a:sysClr val="window" lastClr="FFFFFF"/>
                </a:solidFill>
                <a:ln w="3175" cap="flat" cmpd="sng" algn="ctr">
                  <a:solidFill>
                    <a:sysClr val="windowText" lastClr="000000"/>
                  </a:solidFill>
                  <a:prstDash val="sysDot"/>
                </a:ln>
                <a:effectLst/>
              </p:spPr>
              <p:txBody>
                <a:bodyPr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应用</a:t>
                  </a:r>
                </a:p>
              </p:txBody>
            </p:sp>
          </p:grpSp>
          <p:grpSp>
            <p:nvGrpSpPr>
              <p:cNvPr id="179" name="组合 157"/>
              <p:cNvGrpSpPr/>
              <p:nvPr/>
            </p:nvGrpSpPr>
            <p:grpSpPr>
              <a:xfrm>
                <a:off x="7993124" y="3620816"/>
                <a:ext cx="842533" cy="468000"/>
                <a:chOff x="7015326" y="3620816"/>
                <a:chExt cx="842533" cy="468000"/>
              </a:xfrm>
              <a:solidFill>
                <a:srgbClr val="00B0F0"/>
              </a:solidFill>
            </p:grpSpPr>
            <p:sp>
              <p:nvSpPr>
                <p:cNvPr id="181" name="矩形 180"/>
                <p:cNvSpPr/>
                <p:nvPr/>
              </p:nvSpPr>
              <p:spPr>
                <a:xfrm>
                  <a:off x="7015326" y="3620816"/>
                  <a:ext cx="842533" cy="468000"/>
                </a:xfrm>
                <a:prstGeom prst="rect">
                  <a:avLst/>
                </a:prstGeom>
                <a:solidFill>
                  <a:srgbClr val="92D050"/>
                </a:solidFill>
                <a:ln w="3175" cap="flat" cmpd="sng" algn="ctr">
                  <a:solidFill>
                    <a:srgbClr val="4F81BD">
                      <a:lumMod val="20000"/>
                      <a:lumOff val="80000"/>
                    </a:srgbClr>
                  </a:solidFill>
                  <a:prstDash val="sysDot"/>
                </a:ln>
                <a:effectLst/>
              </p:spPr>
              <p:txBody>
                <a:bodyPr tIns="21600"/>
                <a:lstStyle/>
                <a:p>
                  <a:pPr marL="0" marR="0" lvl="0" indent="0"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服务器</a:t>
                  </a:r>
                </a:p>
              </p:txBody>
            </p:sp>
            <p:sp>
              <p:nvSpPr>
                <p:cNvPr id="182" name="矩形 181"/>
                <p:cNvSpPr/>
                <p:nvPr/>
              </p:nvSpPr>
              <p:spPr>
                <a:xfrm>
                  <a:off x="7206702" y="3883502"/>
                  <a:ext cx="544542" cy="163950"/>
                </a:xfrm>
                <a:prstGeom prst="rect">
                  <a:avLst/>
                </a:prstGeom>
                <a:solidFill>
                  <a:sysClr val="window" lastClr="FFFFFF"/>
                </a:solidFill>
                <a:ln w="3175" cap="flat" cmpd="sng" algn="ctr">
                  <a:solidFill>
                    <a:sysClr val="windowText" lastClr="000000"/>
                  </a:solidFill>
                  <a:prstDash val="sysDot"/>
                </a:ln>
                <a:effectLst/>
              </p:spPr>
              <p:txBody>
                <a:bodyPr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3" name="矩形 182"/>
                <p:cNvSpPr/>
                <p:nvPr/>
              </p:nvSpPr>
              <p:spPr>
                <a:xfrm>
                  <a:off x="7160632" y="3848065"/>
                  <a:ext cx="544542" cy="163950"/>
                </a:xfrm>
                <a:prstGeom prst="rect">
                  <a:avLst/>
                </a:prstGeom>
                <a:solidFill>
                  <a:sysClr val="window" lastClr="FFFFFF"/>
                </a:solidFill>
                <a:ln w="3175" cap="flat" cmpd="sng" algn="ctr">
                  <a:solidFill>
                    <a:sysClr val="windowText" lastClr="000000"/>
                  </a:solidFill>
                  <a:prstDash val="sysDot"/>
                </a:ln>
                <a:effectLst/>
              </p:spPr>
              <p:txBody>
                <a:bodyPr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4" name="矩形 183"/>
                <p:cNvSpPr/>
                <p:nvPr/>
              </p:nvSpPr>
              <p:spPr>
                <a:xfrm>
                  <a:off x="7114562" y="3801995"/>
                  <a:ext cx="544542" cy="163950"/>
                </a:xfrm>
                <a:prstGeom prst="rect">
                  <a:avLst/>
                </a:prstGeom>
                <a:solidFill>
                  <a:sysClr val="window" lastClr="FFFFFF"/>
                </a:solidFill>
                <a:ln w="3175" cap="flat" cmpd="sng" algn="ctr">
                  <a:solidFill>
                    <a:sysClr val="windowText" lastClr="000000"/>
                  </a:solidFill>
                  <a:prstDash val="sysDot"/>
                </a:ln>
                <a:effectLst/>
              </p:spPr>
              <p:txBody>
                <a:bodyPr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应用</a:t>
                  </a:r>
                </a:p>
              </p:txBody>
            </p:sp>
          </p:grpSp>
          <p:sp>
            <p:nvSpPr>
              <p:cNvPr id="180" name="TextBox 58"/>
              <p:cNvSpPr txBox="1">
                <a:spLocks noChangeArrowheads="1"/>
              </p:cNvSpPr>
              <p:nvPr/>
            </p:nvSpPr>
            <p:spPr bwMode="auto">
              <a:xfrm>
                <a:off x="7754799" y="3724383"/>
                <a:ext cx="281964" cy="198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147" name="组合 176"/>
          <p:cNvGrpSpPr>
            <a:grpSpLocks/>
          </p:cNvGrpSpPr>
          <p:nvPr/>
        </p:nvGrpSpPr>
        <p:grpSpPr bwMode="auto">
          <a:xfrm>
            <a:off x="3049873" y="5122455"/>
            <a:ext cx="1908069" cy="652559"/>
            <a:chOff x="6983427" y="3620816"/>
            <a:chExt cx="1852230" cy="468000"/>
          </a:xfrm>
        </p:grpSpPr>
        <p:grpSp>
          <p:nvGrpSpPr>
            <p:cNvPr id="165" name="组合 156"/>
            <p:cNvGrpSpPr/>
            <p:nvPr/>
          </p:nvGrpSpPr>
          <p:grpSpPr>
            <a:xfrm>
              <a:off x="6983427" y="3620816"/>
              <a:ext cx="842533" cy="468000"/>
              <a:chOff x="7015326" y="3620816"/>
              <a:chExt cx="842533" cy="468000"/>
            </a:xfrm>
            <a:solidFill>
              <a:srgbClr val="00B0F0"/>
            </a:solidFill>
          </p:grpSpPr>
          <p:sp>
            <p:nvSpPr>
              <p:cNvPr id="172" name="矩形 171"/>
              <p:cNvSpPr/>
              <p:nvPr/>
            </p:nvSpPr>
            <p:spPr>
              <a:xfrm>
                <a:off x="7015326" y="3620816"/>
                <a:ext cx="842533" cy="468000"/>
              </a:xfrm>
              <a:prstGeom prst="rect">
                <a:avLst/>
              </a:prstGeom>
              <a:solidFill>
                <a:srgbClr val="92D050"/>
              </a:solidFill>
              <a:ln w="3175" cap="flat" cmpd="sng" algn="ctr">
                <a:solidFill>
                  <a:srgbClr val="4F81BD">
                    <a:lumMod val="20000"/>
                    <a:lumOff val="80000"/>
                  </a:srgbClr>
                </a:solidFill>
                <a:prstDash val="sysDot"/>
              </a:ln>
              <a:effectLst/>
            </p:spPr>
            <p:txBody>
              <a:bodyPr tIns="21600"/>
              <a:lstStyle/>
              <a:p>
                <a:pPr marL="0" marR="0" lvl="0" indent="0"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服务器</a:t>
                </a:r>
              </a:p>
            </p:txBody>
          </p:sp>
          <p:sp>
            <p:nvSpPr>
              <p:cNvPr id="173" name="矩形 172"/>
              <p:cNvSpPr/>
              <p:nvPr/>
            </p:nvSpPr>
            <p:spPr>
              <a:xfrm>
                <a:off x="7206702" y="3883502"/>
                <a:ext cx="544542" cy="163950"/>
              </a:xfrm>
              <a:prstGeom prst="rect">
                <a:avLst/>
              </a:prstGeom>
              <a:solidFill>
                <a:sysClr val="window" lastClr="FFFFFF"/>
              </a:solidFill>
              <a:ln w="3175" cap="flat" cmpd="sng" algn="ctr">
                <a:solidFill>
                  <a:sysClr val="windowText" lastClr="000000"/>
                </a:solidFill>
                <a:prstDash val="sysDot"/>
              </a:ln>
              <a:effectLst/>
            </p:spPr>
            <p:txBody>
              <a:bodyPr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4" name="矩形 173"/>
              <p:cNvSpPr/>
              <p:nvPr/>
            </p:nvSpPr>
            <p:spPr>
              <a:xfrm>
                <a:off x="7160632" y="3848065"/>
                <a:ext cx="544542" cy="163950"/>
              </a:xfrm>
              <a:prstGeom prst="rect">
                <a:avLst/>
              </a:prstGeom>
              <a:solidFill>
                <a:sysClr val="window" lastClr="FFFFFF"/>
              </a:solidFill>
              <a:ln w="3175" cap="flat" cmpd="sng" algn="ctr">
                <a:solidFill>
                  <a:sysClr val="windowText" lastClr="000000"/>
                </a:solidFill>
                <a:prstDash val="sysDot"/>
              </a:ln>
              <a:effectLst/>
            </p:spPr>
            <p:txBody>
              <a:bodyPr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5" name="矩形 174"/>
              <p:cNvSpPr/>
              <p:nvPr/>
            </p:nvSpPr>
            <p:spPr>
              <a:xfrm>
                <a:off x="7114562" y="3801995"/>
                <a:ext cx="544542" cy="163950"/>
              </a:xfrm>
              <a:prstGeom prst="rect">
                <a:avLst/>
              </a:prstGeom>
              <a:solidFill>
                <a:sysClr val="window" lastClr="FFFFFF"/>
              </a:solidFill>
              <a:ln w="3175" cap="flat" cmpd="sng" algn="ctr">
                <a:solidFill>
                  <a:sysClr val="windowText" lastClr="000000"/>
                </a:solidFill>
                <a:prstDash val="sysDot"/>
              </a:ln>
              <a:effectLst/>
            </p:spPr>
            <p:txBody>
              <a:bodyPr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应用</a:t>
                </a:r>
              </a:p>
            </p:txBody>
          </p:sp>
        </p:grpSp>
        <p:grpSp>
          <p:nvGrpSpPr>
            <p:cNvPr id="166" name="组合 157"/>
            <p:cNvGrpSpPr/>
            <p:nvPr/>
          </p:nvGrpSpPr>
          <p:grpSpPr>
            <a:xfrm>
              <a:off x="7993124" y="3620816"/>
              <a:ext cx="842533" cy="468000"/>
              <a:chOff x="7015326" y="3620816"/>
              <a:chExt cx="842533" cy="468000"/>
            </a:xfrm>
            <a:solidFill>
              <a:srgbClr val="00B0F0"/>
            </a:solidFill>
          </p:grpSpPr>
          <p:sp>
            <p:nvSpPr>
              <p:cNvPr id="168" name="矩形 167"/>
              <p:cNvSpPr/>
              <p:nvPr/>
            </p:nvSpPr>
            <p:spPr>
              <a:xfrm>
                <a:off x="7015326" y="3620816"/>
                <a:ext cx="842533" cy="468000"/>
              </a:xfrm>
              <a:prstGeom prst="rect">
                <a:avLst/>
              </a:prstGeom>
              <a:solidFill>
                <a:srgbClr val="92D050"/>
              </a:solidFill>
              <a:ln w="3175" cap="flat" cmpd="sng" algn="ctr">
                <a:solidFill>
                  <a:srgbClr val="4F81BD">
                    <a:lumMod val="20000"/>
                    <a:lumOff val="80000"/>
                  </a:srgbClr>
                </a:solidFill>
                <a:prstDash val="sysDot"/>
              </a:ln>
              <a:effectLst/>
            </p:spPr>
            <p:txBody>
              <a:bodyPr tIns="21600"/>
              <a:lstStyle/>
              <a:p>
                <a:pPr marL="0" marR="0" lvl="0" indent="0"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服务器</a:t>
                </a:r>
              </a:p>
            </p:txBody>
          </p:sp>
          <p:sp>
            <p:nvSpPr>
              <p:cNvPr id="169" name="矩形 168"/>
              <p:cNvSpPr/>
              <p:nvPr/>
            </p:nvSpPr>
            <p:spPr>
              <a:xfrm>
                <a:off x="7206702" y="3883502"/>
                <a:ext cx="544542" cy="163950"/>
              </a:xfrm>
              <a:prstGeom prst="rect">
                <a:avLst/>
              </a:prstGeom>
              <a:solidFill>
                <a:sysClr val="window" lastClr="FFFFFF"/>
              </a:solidFill>
              <a:ln w="3175" cap="flat" cmpd="sng" algn="ctr">
                <a:solidFill>
                  <a:sysClr val="windowText" lastClr="000000"/>
                </a:solidFill>
                <a:prstDash val="sysDot"/>
              </a:ln>
              <a:effectLst/>
            </p:spPr>
            <p:txBody>
              <a:bodyPr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0" name="矩形 169"/>
              <p:cNvSpPr/>
              <p:nvPr/>
            </p:nvSpPr>
            <p:spPr>
              <a:xfrm>
                <a:off x="7160632" y="3848065"/>
                <a:ext cx="544542" cy="163950"/>
              </a:xfrm>
              <a:prstGeom prst="rect">
                <a:avLst/>
              </a:prstGeom>
              <a:solidFill>
                <a:sysClr val="window" lastClr="FFFFFF"/>
              </a:solidFill>
              <a:ln w="3175" cap="flat" cmpd="sng" algn="ctr">
                <a:solidFill>
                  <a:sysClr val="windowText" lastClr="000000"/>
                </a:solidFill>
                <a:prstDash val="sysDot"/>
              </a:ln>
              <a:effectLst/>
            </p:spPr>
            <p:txBody>
              <a:bodyPr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1" name="矩形 170"/>
              <p:cNvSpPr/>
              <p:nvPr/>
            </p:nvSpPr>
            <p:spPr>
              <a:xfrm>
                <a:off x="7114562" y="3801995"/>
                <a:ext cx="544542" cy="163950"/>
              </a:xfrm>
              <a:prstGeom prst="rect">
                <a:avLst/>
              </a:prstGeom>
              <a:solidFill>
                <a:sysClr val="window" lastClr="FFFFFF"/>
              </a:solidFill>
              <a:ln w="3175" cap="flat" cmpd="sng" algn="ctr">
                <a:solidFill>
                  <a:sysClr val="windowText" lastClr="000000"/>
                </a:solidFill>
                <a:prstDash val="sysDot"/>
              </a:ln>
              <a:effectLst/>
            </p:spPr>
            <p:txBody>
              <a:bodyPr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应用</a:t>
                </a:r>
              </a:p>
            </p:txBody>
          </p:sp>
        </p:grpSp>
        <p:sp>
          <p:nvSpPr>
            <p:cNvPr id="167" name="TextBox 45"/>
            <p:cNvSpPr txBox="1">
              <a:spLocks noChangeArrowheads="1"/>
            </p:cNvSpPr>
            <p:nvPr/>
          </p:nvSpPr>
          <p:spPr bwMode="auto">
            <a:xfrm>
              <a:off x="7765432" y="3713750"/>
              <a:ext cx="281964" cy="198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48" name="组合 192"/>
          <p:cNvGrpSpPr>
            <a:grpSpLocks/>
          </p:cNvGrpSpPr>
          <p:nvPr/>
        </p:nvGrpSpPr>
        <p:grpSpPr bwMode="auto">
          <a:xfrm>
            <a:off x="826244" y="2967236"/>
            <a:ext cx="1133928" cy="1388861"/>
            <a:chOff x="6892380" y="1859526"/>
            <a:chExt cx="901681" cy="996059"/>
          </a:xfrm>
          <a:solidFill>
            <a:srgbClr val="0070C0"/>
          </a:solidFill>
        </p:grpSpPr>
        <p:sp>
          <p:nvSpPr>
            <p:cNvPr id="160" name="矩形 159"/>
            <p:cNvSpPr/>
            <p:nvPr/>
          </p:nvSpPr>
          <p:spPr>
            <a:xfrm>
              <a:off x="6892486" y="1858851"/>
              <a:ext cx="901593" cy="209107"/>
            </a:xfrm>
            <a:prstGeom prst="rect">
              <a:avLst/>
            </a:prstGeom>
            <a:grpFill/>
            <a:ln w="3175" cap="flat" cmpd="sng" algn="ctr">
              <a:solidFill>
                <a:srgbClr val="4F81BD">
                  <a:lumMod val="20000"/>
                  <a:lumOff val="80000"/>
                </a:srgbClr>
              </a:solidFill>
              <a:prstDash val="sysDot"/>
            </a:ln>
            <a:effectLst/>
          </p:spPr>
          <p:txBody>
            <a:bodyPr lIns="0" tIns="0" rIns="0" bIns="0"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运维监控</a:t>
              </a:r>
            </a:p>
          </p:txBody>
        </p:sp>
        <p:sp>
          <p:nvSpPr>
            <p:cNvPr id="161" name="矩形 160"/>
            <p:cNvSpPr/>
            <p:nvPr/>
          </p:nvSpPr>
          <p:spPr>
            <a:xfrm>
              <a:off x="6892486" y="2126043"/>
              <a:ext cx="901593" cy="209107"/>
            </a:xfrm>
            <a:prstGeom prst="rect">
              <a:avLst/>
            </a:prstGeom>
            <a:grpFill/>
            <a:ln w="3175" cap="flat" cmpd="sng" algn="ctr">
              <a:solidFill>
                <a:srgbClr val="4F81BD">
                  <a:lumMod val="20000"/>
                  <a:lumOff val="80000"/>
                </a:srgbClr>
              </a:solidFill>
              <a:prstDash val="sysDot"/>
            </a:ln>
            <a:effectLst/>
          </p:spPr>
          <p:txBody>
            <a:bodyPr lIns="0" tIns="0" rIns="0" bIns="0"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告警</a:t>
              </a:r>
            </a:p>
          </p:txBody>
        </p:sp>
        <p:sp>
          <p:nvSpPr>
            <p:cNvPr id="163" name="矩形 162"/>
            <p:cNvSpPr/>
            <p:nvPr/>
          </p:nvSpPr>
          <p:spPr>
            <a:xfrm>
              <a:off x="6892486" y="2388879"/>
              <a:ext cx="901593" cy="209107"/>
            </a:xfrm>
            <a:prstGeom prst="rect">
              <a:avLst/>
            </a:prstGeom>
            <a:grpFill/>
            <a:ln w="3175" cap="flat" cmpd="sng" algn="ctr">
              <a:solidFill>
                <a:srgbClr val="4F81BD">
                  <a:lumMod val="20000"/>
                  <a:lumOff val="80000"/>
                </a:srgbClr>
              </a:solidFill>
              <a:prstDash val="sysDot"/>
            </a:ln>
            <a:effectLst/>
          </p:spPr>
          <p:txBody>
            <a:bodyPr lIns="0" tIns="0" rIns="0" bIns="0"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库存</a:t>
              </a:r>
            </a:p>
          </p:txBody>
        </p:sp>
        <p:sp>
          <p:nvSpPr>
            <p:cNvPr id="164" name="矩形 163"/>
            <p:cNvSpPr/>
            <p:nvPr/>
          </p:nvSpPr>
          <p:spPr>
            <a:xfrm>
              <a:off x="6892486" y="2645907"/>
              <a:ext cx="901593" cy="209107"/>
            </a:xfrm>
            <a:prstGeom prst="rect">
              <a:avLst/>
            </a:prstGeom>
            <a:grpFill/>
            <a:ln w="3175" cap="flat" cmpd="sng" algn="ctr">
              <a:solidFill>
                <a:srgbClr val="4F81BD">
                  <a:lumMod val="20000"/>
                  <a:lumOff val="80000"/>
                </a:srgbClr>
              </a:solidFill>
              <a:prstDash val="sysDot"/>
            </a:ln>
            <a:effectLst/>
          </p:spPr>
          <p:txBody>
            <a:bodyPr lIns="0" tIns="0" rIns="0" bIns="0"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日志</a:t>
              </a:r>
            </a:p>
          </p:txBody>
        </p:sp>
      </p:grpSp>
      <p:sp>
        <p:nvSpPr>
          <p:cNvPr id="149" name="TextBox 24"/>
          <p:cNvSpPr txBox="1">
            <a:spLocks noChangeArrowheads="1"/>
          </p:cNvSpPr>
          <p:nvPr/>
        </p:nvSpPr>
        <p:spPr bwMode="auto">
          <a:xfrm>
            <a:off x="5078848" y="5054187"/>
            <a:ext cx="2904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2660" y="2581752"/>
            <a:ext cx="1249063" cy="697736"/>
          </a:xfrm>
          <a:prstGeom prst="rect">
            <a:avLst/>
          </a:prstGeom>
          <a:solidFill>
            <a:srgbClr val="B9FFD9"/>
          </a:solidFill>
          <a:ln>
            <a:noFill/>
          </a:ln>
          <a:extLst>
            <a:ext uri="{91240B29-F687-4F45-9708-019B960494DF}">
              <a14:hiddenLine xmlns:a14="http://schemas.microsoft.com/office/drawing/2010/main" w="3175">
                <a:solidFill>
                  <a:srgbClr val="000000"/>
                </a:solidFill>
                <a:prstDash val="sysDot"/>
                <a:miter lim="800000"/>
                <a:headEnd/>
                <a:tailEnd/>
              </a14:hiddenLine>
            </a:ext>
          </a:extLst>
        </p:spPr>
      </p:pic>
      <p:sp>
        <p:nvSpPr>
          <p:cNvPr id="152" name="矩形 151"/>
          <p:cNvSpPr/>
          <p:nvPr/>
        </p:nvSpPr>
        <p:spPr bwMode="auto">
          <a:xfrm>
            <a:off x="2019654" y="3274062"/>
            <a:ext cx="1013419" cy="276999"/>
          </a:xfrm>
          <a:prstGeom prst="rect">
            <a:avLst/>
          </a:prstGeom>
        </p:spPr>
        <p:txBody>
          <a:bodyPr wrap="none">
            <a:spAutoFit/>
          </a:bodyP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创建</a:t>
            </a:r>
            <a:r>
              <a:rPr kumimoji="0" lang="en-US" altLang="zh-CN" sz="12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2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删除等</a:t>
            </a:r>
          </a:p>
        </p:txBody>
      </p:sp>
      <p:grpSp>
        <p:nvGrpSpPr>
          <p:cNvPr id="153" name="组合 157"/>
          <p:cNvGrpSpPr>
            <a:grpSpLocks/>
          </p:cNvGrpSpPr>
          <p:nvPr/>
        </p:nvGrpSpPr>
        <p:grpSpPr bwMode="auto">
          <a:xfrm>
            <a:off x="2019654" y="2657169"/>
            <a:ext cx="953757" cy="627685"/>
            <a:chOff x="8598106" y="1152907"/>
            <a:chExt cx="633542" cy="483438"/>
          </a:xfrm>
        </p:grpSpPr>
        <p:sp>
          <p:nvSpPr>
            <p:cNvPr id="157" name="矩形 156"/>
            <p:cNvSpPr/>
            <p:nvPr/>
          </p:nvSpPr>
          <p:spPr>
            <a:xfrm>
              <a:off x="8686996" y="1152907"/>
              <a:ext cx="544652" cy="380512"/>
            </a:xfrm>
            <a:prstGeom prst="rect">
              <a:avLst/>
            </a:prstGeom>
            <a:solidFill>
              <a:srgbClr val="B9FFD9"/>
            </a:solidFill>
            <a:ln w="3175" cap="flat" cmpd="sng" algn="ctr">
              <a:solidFill>
                <a:sysClr val="windowText" lastClr="000000">
                  <a:lumMod val="50000"/>
                  <a:lumOff val="50000"/>
                </a:sysClr>
              </a:solidFill>
              <a:prstDash val="dash"/>
            </a:ln>
            <a:effectLst/>
          </p:spPr>
          <p:txBody>
            <a:bodyPr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Docke</a:t>
              </a: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仓库</a:t>
              </a:r>
            </a:p>
          </p:txBody>
        </p:sp>
        <p:sp>
          <p:nvSpPr>
            <p:cNvPr id="158" name="矩形 157"/>
            <p:cNvSpPr/>
            <p:nvPr/>
          </p:nvSpPr>
          <p:spPr>
            <a:xfrm>
              <a:off x="8644670" y="1205930"/>
              <a:ext cx="544652" cy="380512"/>
            </a:xfrm>
            <a:prstGeom prst="rect">
              <a:avLst/>
            </a:prstGeom>
            <a:solidFill>
              <a:srgbClr val="B9FFD9"/>
            </a:solidFill>
            <a:ln w="3175" cap="flat" cmpd="sng" algn="ctr">
              <a:solidFill>
                <a:sysClr val="windowText" lastClr="000000">
                  <a:lumMod val="50000"/>
                  <a:lumOff val="50000"/>
                </a:sysClr>
              </a:solidFill>
              <a:prstDash val="dash"/>
            </a:ln>
            <a:effectLst/>
          </p:spPr>
          <p:txBody>
            <a:bodyPr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Docke</a:t>
              </a: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仓库</a:t>
              </a:r>
            </a:p>
          </p:txBody>
        </p:sp>
        <p:sp>
          <p:nvSpPr>
            <p:cNvPr id="159" name="矩形 158"/>
            <p:cNvSpPr/>
            <p:nvPr/>
          </p:nvSpPr>
          <p:spPr>
            <a:xfrm>
              <a:off x="8598106" y="1255832"/>
              <a:ext cx="544653" cy="380513"/>
            </a:xfrm>
            <a:prstGeom prst="rect">
              <a:avLst/>
            </a:prstGeom>
            <a:solidFill>
              <a:srgbClr val="B9FFD9"/>
            </a:solidFill>
            <a:ln w="3175" cap="flat" cmpd="sng" algn="ctr">
              <a:solidFill>
                <a:sysClr val="windowText" lastClr="000000">
                  <a:lumMod val="50000"/>
                  <a:lumOff val="50000"/>
                </a:sysClr>
              </a:solidFill>
              <a:prstDash val="dash"/>
            </a:ln>
            <a:effectLst/>
          </p:spPr>
          <p:txBody>
            <a:bodyPr anchor="ct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Huawei Sans" panose="020C0503030203020204" pitchFamily="34" charset="0"/>
                  <a:ea typeface="方正兰亭黑简体" panose="02000000000000000000" pitchFamily="2" charset="-122"/>
                  <a:sym typeface="Huawei Sans" panose="020C0503030203020204" pitchFamily="34" charset="0"/>
                </a:rPr>
                <a:t>Create/</a:t>
              </a:r>
            </a:p>
            <a:p>
              <a:pPr marL="0" marR="0" lvl="0" indent="0" algn="ctr" defTabSz="121927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Huawei Sans" panose="020C0503030203020204" pitchFamily="34" charset="0"/>
                  <a:ea typeface="方正兰亭黑简体" panose="02000000000000000000" pitchFamily="2" charset="-122"/>
                  <a:sym typeface="Huawei Sans" panose="020C0503030203020204" pitchFamily="34" charset="0"/>
                </a:rPr>
                <a:t>Delete</a:t>
              </a:r>
              <a:endParaRPr kumimoji="0" lang="zh-CN" altLang="en-US" sz="1200" b="0"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pic>
        <p:nvPicPr>
          <p:cNvPr id="15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32862" y="2597732"/>
            <a:ext cx="1177637" cy="696780"/>
          </a:xfrm>
          <a:prstGeom prst="rect">
            <a:avLst/>
          </a:prstGeom>
          <a:solidFill>
            <a:srgbClr val="B9FFD9"/>
          </a:solidFill>
          <a:ln>
            <a:noFill/>
          </a:ln>
          <a:extLst>
            <a:ext uri="{91240B29-F687-4F45-9708-019B960494DF}">
              <a14:hiddenLine xmlns:a14="http://schemas.microsoft.com/office/drawing/2010/main" w="3175">
                <a:solidFill>
                  <a:srgbClr val="000000"/>
                </a:solidFill>
                <a:prstDash val="sysDot"/>
                <a:miter lim="800000"/>
                <a:headEnd/>
                <a:tailEnd/>
              </a14:hiddenLine>
            </a:ext>
          </a:extLst>
        </p:spPr>
      </p:pic>
      <p:sp>
        <p:nvSpPr>
          <p:cNvPr id="155" name="矩形 154"/>
          <p:cNvSpPr/>
          <p:nvPr/>
        </p:nvSpPr>
        <p:spPr bwMode="auto">
          <a:xfrm>
            <a:off x="3201925" y="3257864"/>
            <a:ext cx="800219" cy="276999"/>
          </a:xfrm>
          <a:prstGeom prst="rect">
            <a:avLst/>
          </a:prstGeom>
        </p:spPr>
        <p:txBody>
          <a:bodyPr wrap="none">
            <a:spAutoFit/>
          </a:bodyP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查询管理</a:t>
            </a:r>
          </a:p>
        </p:txBody>
      </p:sp>
      <p:sp>
        <p:nvSpPr>
          <p:cNvPr id="156" name="矩形 155"/>
          <p:cNvSpPr/>
          <p:nvPr/>
        </p:nvSpPr>
        <p:spPr bwMode="auto">
          <a:xfrm>
            <a:off x="4084470" y="3274062"/>
            <a:ext cx="1887055" cy="276999"/>
          </a:xfrm>
          <a:prstGeom prst="rect">
            <a:avLst/>
          </a:prstGeom>
        </p:spPr>
        <p:txBody>
          <a:bodyPr wrap="none">
            <a:spAutoFit/>
          </a:bodyPr>
          <a:lstStyle/>
          <a:p>
            <a:pPr marL="0" marR="0" lvl="0" indent="0" algn="ctr" defTabSz="121927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日常管理：</a:t>
            </a:r>
            <a:r>
              <a:rPr kumimoji="0" lang="en-US" altLang="zh-CN" sz="12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VPC/IP</a:t>
            </a:r>
            <a:r>
              <a:rPr kumimoji="0" lang="zh-CN" altLang="en-US" sz="12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配置等</a:t>
            </a:r>
          </a:p>
        </p:txBody>
      </p:sp>
    </p:spTree>
    <p:extLst>
      <p:ext uri="{BB962C8B-B14F-4D97-AF65-F5344CB8AC3E}">
        <p14:creationId xmlns:p14="http://schemas.microsoft.com/office/powerpoint/2010/main" val="12508201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mtClean="0">
                <a:sym typeface="Huawei Sans" panose="020C0503030203020204" pitchFamily="34" charset="0"/>
              </a:rPr>
              <a:t>IaaS</a:t>
            </a:r>
            <a:r>
              <a:rPr lang="zh-CN" altLang="en-US" smtClean="0">
                <a:sym typeface="Huawei Sans" panose="020C0503030203020204" pitchFamily="34" charset="0"/>
              </a:rPr>
              <a:t>服务 </a:t>
            </a:r>
            <a:r>
              <a:rPr lang="en-US" altLang="zh-CN" smtClean="0">
                <a:sym typeface="Huawei Sans" panose="020C0503030203020204" pitchFamily="34" charset="0"/>
              </a:rPr>
              <a:t>- </a:t>
            </a:r>
            <a:r>
              <a:rPr lang="zh-CN" altLang="en-US" smtClean="0">
                <a:sym typeface="Huawei Sans" panose="020C0503030203020204" pitchFamily="34" charset="0"/>
              </a:rPr>
              <a:t>存储类</a:t>
            </a:r>
            <a:endParaRPr lang="zh-CN" altLang="en-US" dirty="0">
              <a:sym typeface="Huawei Sans" panose="020C0503030203020204" pitchFamily="34" charset="0"/>
            </a:endParaRPr>
          </a:p>
        </p:txBody>
      </p:sp>
      <p:sp>
        <p:nvSpPr>
          <p:cNvPr id="5" name="等腰三角形 45"/>
          <p:cNvSpPr/>
          <p:nvPr/>
        </p:nvSpPr>
        <p:spPr>
          <a:xfrm>
            <a:off x="1814999" y="4259906"/>
            <a:ext cx="2364076" cy="1556822"/>
          </a:xfrm>
          <a:custGeom>
            <a:avLst/>
            <a:gdLst/>
            <a:ahLst/>
            <a:cxn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cap="flat" cmpd="sng" algn="ctr">
            <a:solidFill>
              <a:srgbClr val="E28189"/>
            </a:solidFill>
            <a:prstDash val="solid"/>
          </a:ln>
          <a:effectLst/>
        </p:spPr>
        <p:txBody>
          <a:bodyPr rtlCol="0" anchor="ct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 name="TextBox 10"/>
          <p:cNvSpPr txBox="1"/>
          <p:nvPr/>
        </p:nvSpPr>
        <p:spPr>
          <a:xfrm>
            <a:off x="1990338" y="4431733"/>
            <a:ext cx="1920213" cy="1384995"/>
          </a:xfrm>
          <a:prstGeom prst="rect">
            <a:avLst/>
          </a:prstGeom>
          <a:noFill/>
        </p:spPr>
        <p:txBody>
          <a:bodyPr wrap="square" lIns="0" tIns="0" rIns="0" bIns="0" rtlCol="0">
            <a:spAutoFit/>
          </a:bodyPr>
          <a:lstStyle>
            <a:defPPr>
              <a:defRPr lang="zh-CN"/>
            </a:defPPr>
            <a:lvl1pPr algn="ctr">
              <a:lnSpc>
                <a:spcPct val="150000"/>
              </a:lnSpc>
              <a:defRPr sz="1000">
                <a:solidFill>
                  <a:schemeClr val="tx1">
                    <a:lumMod val="65000"/>
                    <a:lumOff val="35000"/>
                  </a:schemeClr>
                </a:solidFill>
                <a:latin typeface="微软雅黑" pitchFamily="34" charset="-122"/>
                <a:ea typeface="微软雅黑" pitchFamily="34" charset="-122"/>
              </a:defRPr>
            </a:lvl1pPr>
          </a:lstStyle>
          <a:p>
            <a:pPr lvl="0" fontAlgn="base">
              <a:spcBef>
                <a:spcPts val="0"/>
              </a:spcBef>
              <a:spcAft>
                <a:spcPts val="0"/>
              </a:spcAft>
            </a:pPr>
            <a:r>
              <a:rPr lang="zh-CN" altLang="en-US" sz="1200" kern="0" dirty="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 云硬盘 </a:t>
            </a:r>
            <a:r>
              <a:rPr lang="en-US" altLang="zh-CN" sz="1200" kern="0" dirty="0" smtClean="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EVS</a:t>
            </a:r>
          </a:p>
          <a:p>
            <a:pPr lvl="0" fontAlgn="base">
              <a:spcBef>
                <a:spcPts val="0"/>
              </a:spcBef>
              <a:spcAft>
                <a:spcPts val="0"/>
              </a:spcAft>
            </a:pPr>
            <a:r>
              <a:rPr lang="zh-CN" altLang="en-US" sz="1200" kern="0" dirty="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 弹性文件服务 </a:t>
            </a:r>
            <a:r>
              <a:rPr lang="en-US" altLang="zh-CN" sz="1200" kern="0" dirty="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SFS </a:t>
            </a:r>
            <a:endParaRPr lang="en-US" altLang="zh-CN" sz="1200" kern="0" dirty="0" smtClean="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lvl="0" fontAlgn="base">
              <a:spcBef>
                <a:spcPts val="0"/>
              </a:spcBef>
              <a:spcAft>
                <a:spcPts val="0"/>
              </a:spcAft>
            </a:pPr>
            <a:r>
              <a:rPr lang="zh-CN" altLang="en-US" sz="1200" kern="0" dirty="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 对象存储服务 </a:t>
            </a:r>
            <a:r>
              <a:rPr lang="en-US" altLang="zh-CN" sz="1200" kern="0" dirty="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OBS </a:t>
            </a:r>
            <a:endParaRPr lang="en-US" altLang="zh-CN" sz="1200" kern="0" dirty="0" smtClean="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lvl="0" fontAlgn="base">
              <a:spcBef>
                <a:spcPts val="0"/>
              </a:spcBef>
              <a:spcAft>
                <a:spcPts val="0"/>
              </a:spcAft>
            </a:pPr>
            <a:r>
              <a:rPr lang="zh-CN" altLang="en-US" sz="1200" kern="0" dirty="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 专属分布式存储服务 </a:t>
            </a:r>
            <a:r>
              <a:rPr lang="en-US" altLang="zh-CN" sz="1200" kern="0" dirty="0" smtClean="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DSS</a:t>
            </a:r>
          </a:p>
          <a:p>
            <a:pPr lvl="0" fontAlgn="base">
              <a:spcBef>
                <a:spcPts val="0"/>
              </a:spcBef>
              <a:spcAft>
                <a:spcPts val="0"/>
              </a:spcAft>
            </a:pPr>
            <a:r>
              <a:rPr lang="zh-CN" altLang="en-US" sz="1200" kern="0" dirty="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专属企业存储</a:t>
            </a:r>
            <a:r>
              <a:rPr lang="zh-CN" altLang="en-US" sz="1200" kern="0" dirty="0" smtClean="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服务 </a:t>
            </a:r>
            <a:r>
              <a:rPr lang="en-US" altLang="zh-CN" sz="1200" kern="0" dirty="0" smtClean="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DESS</a:t>
            </a:r>
            <a:endParaRPr kumimoji="0" lang="en-US" altLang="zh-CN" sz="1200" b="0" i="0" u="none" strike="noStrike" kern="0" cap="none" spc="0" normalizeH="0" baseline="0" noProof="0" dirty="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 name="TextBox 16"/>
          <p:cNvSpPr txBox="1"/>
          <p:nvPr/>
        </p:nvSpPr>
        <p:spPr>
          <a:xfrm>
            <a:off x="5235156" y="4847230"/>
            <a:ext cx="1764501" cy="525657"/>
          </a:xfrm>
          <a:prstGeom prst="rect">
            <a:avLst/>
          </a:prstGeom>
          <a:noFill/>
        </p:spPr>
        <p:txBody>
          <a:bodyPr wrap="square" lIns="0" tIns="0" rIns="0" bIns="0" rtlCol="0">
            <a:spAutoFit/>
          </a:bodyPr>
          <a:lstStyle>
            <a:defPPr>
              <a:defRPr lang="zh-CN"/>
            </a:defPPr>
            <a:lvl1pPr algn="ctr">
              <a:lnSpc>
                <a:spcPct val="150000"/>
              </a:lnSpc>
              <a:defRPr sz="1000">
                <a:solidFill>
                  <a:schemeClr val="tx1">
                    <a:lumMod val="65000"/>
                    <a:lumOff val="35000"/>
                  </a:schemeClr>
                </a:solidFill>
                <a:latin typeface="微软雅黑" pitchFamily="34" charset="-122"/>
                <a:ea typeface="微软雅黑" pitchFamily="34" charset="-122"/>
              </a:defRPr>
            </a:lvl1pPr>
          </a:lstStyle>
          <a:p>
            <a:pPr lvl="0" fontAlgn="base">
              <a:spcBef>
                <a:spcPts val="0"/>
              </a:spcBef>
              <a:spcAft>
                <a:spcPts val="0"/>
              </a:spcAft>
            </a:pPr>
            <a:r>
              <a:rPr lang="zh-CN" altLang="en-US" sz="1200" kern="0" dirty="0" smtClean="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云</a:t>
            </a:r>
            <a:r>
              <a:rPr lang="zh-CN" altLang="en-US" sz="1200" kern="0" dirty="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备份 </a:t>
            </a:r>
            <a:r>
              <a:rPr lang="en-US" altLang="zh-CN" sz="1200" kern="0" dirty="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CBR </a:t>
            </a:r>
            <a:endParaRPr lang="en-US" altLang="zh-CN" sz="1200" kern="0" dirty="0" smtClean="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lvl="0" fontAlgn="base">
              <a:spcBef>
                <a:spcPts val="0"/>
              </a:spcBef>
              <a:spcAft>
                <a:spcPts val="0"/>
              </a:spcAft>
            </a:pPr>
            <a:r>
              <a:rPr lang="zh-CN" altLang="en-US" sz="1200" kern="0" dirty="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 存储容灾服务 </a:t>
            </a:r>
            <a:r>
              <a:rPr lang="en-US" altLang="zh-CN" sz="1200" kern="0" dirty="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SDRS </a:t>
            </a:r>
            <a:endParaRPr lang="en-US" altLang="zh-CN" sz="1200" kern="0" dirty="0" smtClean="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 name="TextBox 22"/>
          <p:cNvSpPr txBox="1"/>
          <p:nvPr/>
        </p:nvSpPr>
        <p:spPr>
          <a:xfrm>
            <a:off x="8263594" y="4801064"/>
            <a:ext cx="1942615" cy="525657"/>
          </a:xfrm>
          <a:prstGeom prst="rect">
            <a:avLst/>
          </a:prstGeom>
          <a:noFill/>
        </p:spPr>
        <p:txBody>
          <a:bodyPr wrap="square" lIns="0" tIns="0" rIns="0" bIns="0" rtlCol="0">
            <a:spAutoFit/>
          </a:bodyPr>
          <a:lstStyle>
            <a:defPPr>
              <a:defRPr lang="zh-CN"/>
            </a:defPPr>
            <a:lvl1pPr algn="ctr">
              <a:lnSpc>
                <a:spcPct val="150000"/>
              </a:lnSpc>
              <a:defRPr sz="1000">
                <a:solidFill>
                  <a:schemeClr val="tx1">
                    <a:lumMod val="65000"/>
                    <a:lumOff val="35000"/>
                  </a:schemeClr>
                </a:solidFill>
                <a:latin typeface="微软雅黑" pitchFamily="34" charset="-122"/>
                <a:ea typeface="微软雅黑" pitchFamily="34" charset="-122"/>
              </a:defRPr>
            </a:lvl1pPr>
          </a:lstStyle>
          <a:p>
            <a:pPr lvl="0" fontAlgn="base">
              <a:spcBef>
                <a:spcPts val="0"/>
              </a:spcBef>
              <a:spcAft>
                <a:spcPts val="0"/>
              </a:spcAft>
            </a:pPr>
            <a:r>
              <a:rPr lang="zh-CN" altLang="en-US" sz="1200" kern="0" dirty="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 内容分发网络 </a:t>
            </a:r>
            <a:r>
              <a:rPr lang="en-US" altLang="zh-CN" sz="1200" kern="0" dirty="0" smtClean="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CDN</a:t>
            </a:r>
          </a:p>
          <a:p>
            <a:pPr lvl="0" fontAlgn="base">
              <a:spcBef>
                <a:spcPts val="0"/>
              </a:spcBef>
              <a:spcAft>
                <a:spcPts val="0"/>
              </a:spcAft>
            </a:pPr>
            <a:r>
              <a:rPr lang="zh-CN" altLang="en-US" sz="1200" kern="0" dirty="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 数据快递服务 </a:t>
            </a:r>
            <a:r>
              <a:rPr lang="en-US" altLang="zh-CN" sz="1200" kern="0" dirty="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DES </a:t>
            </a:r>
            <a:endParaRPr kumimoji="0" lang="en-US" altLang="zh-CN" sz="1200" b="0" i="0" u="none" strike="noStrike" kern="0" cap="none" spc="0" normalizeH="0" baseline="0" noProof="0" dirty="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9" name="组合 8"/>
          <p:cNvGrpSpPr/>
          <p:nvPr/>
        </p:nvGrpSpPr>
        <p:grpSpPr>
          <a:xfrm>
            <a:off x="1845035" y="1704950"/>
            <a:ext cx="2304000" cy="2450820"/>
            <a:chOff x="1280133" y="1276560"/>
            <a:chExt cx="1728000" cy="1838115"/>
          </a:xfrm>
          <a:solidFill>
            <a:srgbClr val="0070C0"/>
          </a:solidFill>
        </p:grpSpPr>
        <p:sp>
          <p:nvSpPr>
            <p:cNvPr id="10" name="椭圆 9"/>
            <p:cNvSpPr/>
            <p:nvPr/>
          </p:nvSpPr>
          <p:spPr>
            <a:xfrm>
              <a:off x="1280133" y="1276560"/>
              <a:ext cx="1728000" cy="1728000"/>
            </a:xfrm>
            <a:prstGeom prst="ellipse">
              <a:avLst/>
            </a:pr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smtClean="0">
                <a:ln>
                  <a:noFill/>
                </a:ln>
                <a:solidFill>
                  <a:schemeClr val="bg1"/>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TextBox 30"/>
            <p:cNvSpPr txBox="1"/>
            <p:nvPr/>
          </p:nvSpPr>
          <p:spPr>
            <a:xfrm>
              <a:off x="1357694" y="1794320"/>
              <a:ext cx="1555101" cy="646331"/>
            </a:xfrm>
            <a:prstGeom prst="rect">
              <a:avLst/>
            </a:prstGeom>
            <a:grp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存储</a:t>
              </a:r>
              <a:endParaRPr kumimoji="0" lang="en-US" altLang="zh-CN" sz="28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marR="0" lvl="0" indent="0" algn="ctr" defTabSz="914400" eaLnBrk="1" fontAlgn="base"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资源</a:t>
              </a:r>
              <a:endParaRPr kumimoji="0" lang="zh-CN" altLang="en-US" sz="2800" b="1" i="0" u="none" strike="noStrike" kern="0" cap="none" spc="0" normalizeH="0" baseline="0" noProof="0" dirty="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等腰三角形 11"/>
            <p:cNvSpPr/>
            <p:nvPr/>
          </p:nvSpPr>
          <p:spPr>
            <a:xfrm flipV="1">
              <a:off x="2034816" y="2975421"/>
              <a:ext cx="218634" cy="139254"/>
            </a:xfrm>
            <a:prstGeom prst="triangle">
              <a:avLst/>
            </a:pr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smtClean="0">
                <a:ln>
                  <a:noFill/>
                </a:ln>
                <a:solidFill>
                  <a:schemeClr val="bg1"/>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3" name="组合 12"/>
          <p:cNvGrpSpPr/>
          <p:nvPr/>
        </p:nvGrpSpPr>
        <p:grpSpPr>
          <a:xfrm>
            <a:off x="4941906" y="1696578"/>
            <a:ext cx="2304000" cy="2459192"/>
            <a:chOff x="3616599" y="1270281"/>
            <a:chExt cx="1728000" cy="1844394"/>
          </a:xfrm>
          <a:solidFill>
            <a:srgbClr val="0070C0"/>
          </a:solidFill>
        </p:grpSpPr>
        <p:sp>
          <p:nvSpPr>
            <p:cNvPr id="14" name="椭圆 13"/>
            <p:cNvSpPr/>
            <p:nvPr/>
          </p:nvSpPr>
          <p:spPr>
            <a:xfrm>
              <a:off x="3616599" y="1270281"/>
              <a:ext cx="1728000" cy="1728000"/>
            </a:xfrm>
            <a:prstGeom prst="ellipse">
              <a:avLst/>
            </a:pr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smtClean="0">
                <a:ln>
                  <a:noFill/>
                </a:ln>
                <a:solidFill>
                  <a:schemeClr val="bg1"/>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TextBox 31"/>
            <p:cNvSpPr txBox="1"/>
            <p:nvPr/>
          </p:nvSpPr>
          <p:spPr>
            <a:xfrm>
              <a:off x="3827627" y="1778257"/>
              <a:ext cx="1323376" cy="646331"/>
            </a:xfrm>
            <a:prstGeom prst="rect">
              <a:avLst/>
            </a:prstGeom>
            <a:grp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数据</a:t>
              </a:r>
              <a:endParaRPr kumimoji="0" lang="en-US" altLang="zh-CN" sz="28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marR="0" lvl="0" indent="0" algn="ctr" defTabSz="914400" eaLnBrk="1" fontAlgn="base" latinLnBrk="0" hangingPunct="1">
                <a:lnSpc>
                  <a:spcPct val="100000"/>
                </a:lnSpc>
                <a:spcBef>
                  <a:spcPts val="0"/>
                </a:spcBef>
                <a:spcAft>
                  <a:spcPts val="0"/>
                </a:spcAft>
                <a:buClrTx/>
                <a:buSzTx/>
                <a:buFontTx/>
                <a:buNone/>
                <a:tabLst/>
                <a:defRPr/>
              </a:pPr>
              <a:r>
                <a:rPr lang="zh-CN" altLang="en-US" sz="2800" kern="0" dirty="0">
                  <a:latin typeface="Huawei Sans" panose="020C0503030203020204" pitchFamily="34" charset="0"/>
                  <a:ea typeface="方正兰亭黑简体" panose="02000000000000000000" pitchFamily="2" charset="-122"/>
                  <a:cs typeface="+mn-ea"/>
                  <a:sym typeface="Huawei Sans" panose="020C0503030203020204" pitchFamily="34" charset="0"/>
                </a:rPr>
                <a:t>灾备</a:t>
              </a:r>
              <a:endParaRPr kumimoji="0" lang="zh-CN" altLang="en-US" sz="2800" b="1" i="0" u="none" strike="noStrike" kern="0" cap="none" spc="0" normalizeH="0" baseline="0" noProof="0" dirty="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等腰三角形 15"/>
            <p:cNvSpPr/>
            <p:nvPr/>
          </p:nvSpPr>
          <p:spPr>
            <a:xfrm flipV="1">
              <a:off x="4379998" y="2975421"/>
              <a:ext cx="218634" cy="139254"/>
            </a:xfrm>
            <a:prstGeom prst="triangle">
              <a:avLst/>
            </a:pr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smtClean="0">
                <a:ln>
                  <a:noFill/>
                </a:ln>
                <a:solidFill>
                  <a:schemeClr val="bg1"/>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7" name="组合 16"/>
          <p:cNvGrpSpPr/>
          <p:nvPr/>
        </p:nvGrpSpPr>
        <p:grpSpPr>
          <a:xfrm>
            <a:off x="8094581" y="1705852"/>
            <a:ext cx="2304000" cy="2449919"/>
            <a:chOff x="5990153" y="1277236"/>
            <a:chExt cx="1728000" cy="1837439"/>
          </a:xfrm>
          <a:solidFill>
            <a:srgbClr val="0070C0"/>
          </a:solidFill>
        </p:grpSpPr>
        <p:sp>
          <p:nvSpPr>
            <p:cNvPr id="18" name="椭圆 17"/>
            <p:cNvSpPr/>
            <p:nvPr/>
          </p:nvSpPr>
          <p:spPr>
            <a:xfrm>
              <a:off x="5990153" y="1277236"/>
              <a:ext cx="1728000" cy="1728000"/>
            </a:xfrm>
            <a:prstGeom prst="ellipse">
              <a:avLst/>
            </a:pr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smtClean="0">
                <a:ln>
                  <a:noFill/>
                </a:ln>
                <a:solidFill>
                  <a:schemeClr val="bg1"/>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 name="TextBox 32"/>
            <p:cNvSpPr txBox="1"/>
            <p:nvPr/>
          </p:nvSpPr>
          <p:spPr>
            <a:xfrm>
              <a:off x="6182229" y="1786155"/>
              <a:ext cx="1330199" cy="646330"/>
            </a:xfrm>
            <a:prstGeom prst="rect">
              <a:avLst/>
            </a:prstGeom>
            <a:grp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数据</a:t>
              </a:r>
              <a:endParaRPr kumimoji="0" lang="en-US" altLang="zh-CN" sz="2800" b="1"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marR="0" lvl="0" indent="0" algn="ctr" defTabSz="914400" eaLnBrk="1" fontAlgn="base" latinLnBrk="0" hangingPunct="1">
                <a:lnSpc>
                  <a:spcPct val="100000"/>
                </a:lnSpc>
                <a:spcBef>
                  <a:spcPts val="0"/>
                </a:spcBef>
                <a:spcAft>
                  <a:spcPts val="0"/>
                </a:spcAft>
                <a:buClrTx/>
                <a:buSzTx/>
                <a:buFontTx/>
                <a:buNone/>
                <a:tabLst/>
                <a:defRPr/>
              </a:pPr>
              <a:r>
                <a:rPr lang="zh-CN" altLang="en-US" sz="2800" kern="0" dirty="0">
                  <a:latin typeface="Huawei Sans" panose="020C0503030203020204" pitchFamily="34" charset="0"/>
                  <a:ea typeface="方正兰亭黑简体" panose="02000000000000000000" pitchFamily="2" charset="-122"/>
                  <a:cs typeface="+mn-ea"/>
                  <a:sym typeface="Huawei Sans" panose="020C0503030203020204" pitchFamily="34" charset="0"/>
                </a:rPr>
                <a:t>加速</a:t>
              </a:r>
              <a:endParaRPr kumimoji="0" lang="zh-CN" altLang="en-US" sz="2800" b="1" i="0" u="none" strike="noStrike" kern="0" cap="none" spc="0" normalizeH="0" baseline="0" noProof="0" dirty="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 name="等腰三角形 19"/>
            <p:cNvSpPr/>
            <p:nvPr/>
          </p:nvSpPr>
          <p:spPr>
            <a:xfrm flipV="1">
              <a:off x="6744504" y="2975421"/>
              <a:ext cx="218634" cy="139254"/>
            </a:xfrm>
            <a:prstGeom prst="triangle">
              <a:avLst/>
            </a:prstGeom>
            <a:grp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smtClean="0">
                <a:ln>
                  <a:noFill/>
                </a:ln>
                <a:solidFill>
                  <a:schemeClr val="bg1"/>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21" name="等腰三角形 45"/>
          <p:cNvSpPr/>
          <p:nvPr/>
        </p:nvSpPr>
        <p:spPr>
          <a:xfrm>
            <a:off x="4911869" y="4259906"/>
            <a:ext cx="2364076" cy="1556822"/>
          </a:xfrm>
          <a:custGeom>
            <a:avLst/>
            <a:gdLst/>
            <a:ahLst/>
            <a:cxn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cap="flat" cmpd="sng" algn="ctr">
            <a:solidFill>
              <a:srgbClr val="F87A08"/>
            </a:solidFill>
            <a:prstDash val="solid"/>
          </a:ln>
          <a:effectLst/>
        </p:spPr>
        <p:txBody>
          <a:bodyPr rtlCol="0" anchor="ct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 name="等腰三角形 45"/>
          <p:cNvSpPr/>
          <p:nvPr/>
        </p:nvSpPr>
        <p:spPr>
          <a:xfrm>
            <a:off x="8064544" y="4259906"/>
            <a:ext cx="2364076" cy="1556822"/>
          </a:xfrm>
          <a:custGeom>
            <a:avLst/>
            <a:gdLst/>
            <a:ahLst/>
            <a:cxn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cap="flat" cmpd="sng" algn="ctr">
            <a:solidFill>
              <a:srgbClr val="FCC800"/>
            </a:solidFill>
            <a:prstDash val="solid"/>
          </a:ln>
          <a:effectLst/>
        </p:spPr>
        <p:txBody>
          <a:bodyPr rtlCol="0" anchor="ct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69444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7"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47" presetClass="entr" presetSubtype="0"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1000"/>
                                        <p:tgtEl>
                                          <p:spTgt spid="22"/>
                                        </p:tgtEl>
                                      </p:cBhvr>
                                    </p:animEffect>
                                    <p:anim calcmode="lin" valueType="num">
                                      <p:cBhvr>
                                        <p:cTn id="45" dur="1000" fill="hold"/>
                                        <p:tgtEl>
                                          <p:spTgt spid="22"/>
                                        </p:tgtEl>
                                        <p:attrNameLst>
                                          <p:attrName>ppt_x</p:attrName>
                                        </p:attrNameLst>
                                      </p:cBhvr>
                                      <p:tavLst>
                                        <p:tav tm="0">
                                          <p:val>
                                            <p:strVal val="#ppt_x"/>
                                          </p:val>
                                        </p:tav>
                                        <p:tav tm="100000">
                                          <p:val>
                                            <p:strVal val="#ppt_x"/>
                                          </p:val>
                                        </p:tav>
                                      </p:tavLst>
                                    </p:anim>
                                    <p:anim calcmode="lin" valueType="num">
                                      <p:cBhvr>
                                        <p:cTn id="46" dur="1000" fill="hold"/>
                                        <p:tgtEl>
                                          <p:spTgt spid="2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21" grpId="0" animBg="1"/>
      <p:bldP spid="22" grpId="0" animBg="1"/>
    </p:bldLst>
  </p:timing>
</p:sld>
</file>

<file path=ppt/theme/theme1.xml><?xml version="1.0" encoding="utf-8"?>
<a:theme xmlns:a="http://schemas.openxmlformats.org/drawingml/2006/main" name="1_标题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功能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5D7106B4-FD24-471A-B326-8B58E27A973B}" vid="{1AA013AF-7C2E-4A39-9796-86760F640C1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226774B8D87F4D92D9D1F6859ED44E" ma:contentTypeVersion="0" ma:contentTypeDescription="Create a new document." ma:contentTypeScope="" ma:versionID="2405c1ce63a3409bcef189279c704bc6">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3BB0E4A-51FC-4B4D-8B7E-209EA6035D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0C0B7D1-9D1B-4D75-900E-434169096BEF}">
  <ds:schemaRefs>
    <ds:schemaRef ds:uri="http://schemas.microsoft.com/sharepoint/v3/contenttype/forms"/>
  </ds:schemaRefs>
</ds:datastoreItem>
</file>

<file path=customXml/itemProps3.xml><?xml version="1.0" encoding="utf-8"?>
<ds:datastoreItem xmlns:ds="http://schemas.openxmlformats.org/officeDocument/2006/customXml" ds:itemID="{A1A4E927-2E19-40DA-AC21-D3EBC4321306}">
  <ds:schemaRefs>
    <ds:schemaRef ds:uri="http://www.w3.org/XML/1998/namespace"/>
    <ds:schemaRef ds:uri="http://purl.org/dc/elements/1.1/"/>
    <ds:schemaRef ds:uri="http://schemas.microsoft.com/office/2006/documentManagement/types"/>
    <ds:schemaRef ds:uri="http://schemas.microsoft.com/office/infopath/2007/PartnerControls"/>
    <ds:schemaRef ds:uri="http://purl.org/dc/dcmitype/"/>
    <ds:schemaRef ds:uri="http://schemas.microsoft.com/office/2006/metadata/properties"/>
    <ds:schemaRef ds:uri="http://purl.org/dc/term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2147</TotalTime>
  <Words>8093</Words>
  <Application>Microsoft Office PowerPoint</Application>
  <PresentationFormat>宽屏</PresentationFormat>
  <Paragraphs>1474</Paragraphs>
  <Slides>45</Slides>
  <Notes>26</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45</vt:i4>
      </vt:variant>
    </vt:vector>
  </HeadingPairs>
  <TitlesOfParts>
    <vt:vector size="59" baseType="lpstr">
      <vt:lpstr>Arial Unicode MS</vt:lpstr>
      <vt:lpstr>Helvetica Neue</vt:lpstr>
      <vt:lpstr>方正兰亭黑简体</vt:lpstr>
      <vt:lpstr>宋体</vt:lpstr>
      <vt:lpstr>Microsoft YaHei</vt:lpstr>
      <vt:lpstr>Microsoft YaHei</vt:lpstr>
      <vt:lpstr>Arial</vt:lpstr>
      <vt:lpstr>Huawei Sans</vt:lpstr>
      <vt:lpstr>Tahoma</vt:lpstr>
      <vt:lpstr>Wingdings</vt:lpstr>
      <vt:lpstr>1_标题页模板</vt:lpstr>
      <vt:lpstr>2_功能页模板</vt:lpstr>
      <vt:lpstr>3_内容页模板</vt:lpstr>
      <vt:lpstr>4_感谢页模板</vt:lpstr>
      <vt:lpstr>云计算服务概述</vt:lpstr>
      <vt:lpstr>PowerPoint 演示文稿</vt:lpstr>
      <vt:lpstr>云计算的服务模式</vt:lpstr>
      <vt:lpstr>云计算系统的“四层两域”模型</vt:lpstr>
      <vt:lpstr>基础设施即服务</vt:lpstr>
      <vt:lpstr>IaaS服务 - 计算类</vt:lpstr>
      <vt:lpstr>IaaS产品应用举例 – ECS弹性云服务器</vt:lpstr>
      <vt:lpstr>IaaS产品应用举例 – BMS裸金属服务器</vt:lpstr>
      <vt:lpstr>IaaS服务 - 存储类</vt:lpstr>
      <vt:lpstr>IaaS产品应用举例 – EVS云硬盘服务</vt:lpstr>
      <vt:lpstr>IaaS产品应用举例 – OBS对象存储服务</vt:lpstr>
      <vt:lpstr>IaaS服务 - 网络类</vt:lpstr>
      <vt:lpstr>IaaS产品应用举例 – VPC虚拟私有云</vt:lpstr>
      <vt:lpstr>IaaS产品应用举例 – EIP弹性公网IP</vt:lpstr>
      <vt:lpstr>平台即服务</vt:lpstr>
      <vt:lpstr>PaaS产品应用举例 - RDS关系型数据库</vt:lpstr>
      <vt:lpstr>PaaS产品应用举例 - CCE云容器引擎</vt:lpstr>
      <vt:lpstr>软件即服务</vt:lpstr>
      <vt:lpstr>SaaS产品应用举例 - 华为云DevCloud</vt:lpstr>
      <vt:lpstr>PowerPoint 演示文稿</vt:lpstr>
      <vt:lpstr>鲲鹏计算产业</vt:lpstr>
      <vt:lpstr>鲲鹏处理器</vt:lpstr>
      <vt:lpstr>鲲鹏与x86处理器有哪些关键的指令差异？</vt:lpstr>
      <vt:lpstr>PowerPoint 演示文稿</vt:lpstr>
      <vt:lpstr>服务器 - TaiShan服务器</vt:lpstr>
      <vt:lpstr>其他服务器</vt:lpstr>
      <vt:lpstr>PowerPoint 演示文稿</vt:lpstr>
      <vt:lpstr>鲲鹏生态兼容的操作系统</vt:lpstr>
      <vt:lpstr>操作系统 - openEuler历程</vt:lpstr>
      <vt:lpstr>PowerPoint 演示文稿</vt:lpstr>
      <vt:lpstr>十年磨一剑，打造智能时代世界级数据库</vt:lpstr>
      <vt:lpstr>GaussDB数据库升级为全场景云服务，持续服务客户</vt:lpstr>
      <vt:lpstr>PowerPoint 演示文稿</vt:lpstr>
      <vt:lpstr>华为云云服务概览</vt:lpstr>
      <vt:lpstr>鲲鹏弹性云服务器</vt:lpstr>
      <vt:lpstr>鲲鹏裸金属服务器</vt:lpstr>
      <vt:lpstr>鲲鹏容器服务</vt:lpstr>
      <vt:lpstr>鲲鹏网络服务</vt:lpstr>
      <vt:lpstr>鲲鹏云手机服务</vt:lpstr>
      <vt:lpstr>PowerPoint 演示文稿</vt:lpstr>
      <vt:lpstr>华为云鲲鹏云服务能做什么？</vt:lpstr>
      <vt:lpstr>HPC鲲鹏云解决方案</vt:lpstr>
      <vt:lpstr>鲲鹏大数据解决方案</vt:lpstr>
      <vt:lpstr>华为云鲲鹏云手机产品特点及主要应用场景</vt:lpstr>
      <vt:lpstr>PowerPoint 演示文稿</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wangtengyanzjhw</cp:lastModifiedBy>
  <cp:revision>208</cp:revision>
  <cp:lastPrinted>2020-07-31T09:33:18Z</cp:lastPrinted>
  <dcterms:created xsi:type="dcterms:W3CDTF">2018-11-29T10:16:29Z</dcterms:created>
  <dcterms:modified xsi:type="dcterms:W3CDTF">2020-08-21T07:56:26Z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(3)st7eTFNWw1OvemiFwnso7RX/W5wxMxD1qZruNM5pTiOBwfXa4H41SkjPtdTc6iLNqwp5fbEc
iFJuG5KYvS+QXLswgBJnXNSyUBxQeXZgMmbEvNQx5WbFP3uwMafWcSc5l1HqiHzfcdKqHQ4c
cO8sciMgiIIpHuv9C49SfDN8LfwhHLEXmoRXpUKPTPUX//3tYHTcg/cX7LTzG1/sX8Ll+0U2
6VMnRj4mm1PLzl0MiK</vt:lpwstr>
  </property>
  <property fmtid="{D5CDD505-2E9C-101B-9397-08002B2CF9AE}" pid="3" name="_2015_ms_pID_7253431">
    <vt:lpwstr>RzwzDSRpAJBBsx0GHcukv61nx8nxzjcMzJZaBaQFKhb8sFGJqa94NY
vT1FGwm7A4LK1EBjOw45a3tHRPYLsLKHs6r/X5eYVqtC4hBcTktjYFkJe7SbgMo/J4TCjBC2
n0pHPcrO9rJsZRvziwOsHDbE7m52avpknWD4FbD+flBN4Utm5C2CZSnbz9CnxGg5GIBNPivb
tz00US4xao22VjKRjsxDe1a8ITfxmLFVfCVl</vt:lpwstr>
  </property>
  <property fmtid="{D5CDD505-2E9C-101B-9397-08002B2CF9AE}" pid="4" name="_2015_ms_pID_7253432">
    <vt:lpwstr>kQ==</vt:lpwstr>
  </property>
  <property fmtid="{D5CDD505-2E9C-101B-9397-08002B2CF9AE}" pid="5" name="ContentTypeId">
    <vt:lpwstr>0x010100CC226774B8D87F4D92D9D1F6859ED44E</vt:lpwstr>
  </property>
  <property fmtid="{D5CDD505-2E9C-101B-9397-08002B2CF9AE}" pid="6" name="_readonly">
    <vt:lpwstr/>
  </property>
  <property fmtid="{D5CDD505-2E9C-101B-9397-08002B2CF9AE}" pid="7" name="_change">
    <vt:lpwstr/>
  </property>
  <property fmtid="{D5CDD505-2E9C-101B-9397-08002B2CF9AE}" pid="8" name="_full-control">
    <vt:lpwstr/>
  </property>
  <property fmtid="{D5CDD505-2E9C-101B-9397-08002B2CF9AE}" pid="9" name="sflag">
    <vt:lpwstr>1597996530</vt:lpwstr>
  </property>
</Properties>
</file>